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notesMasterIdLst>
    <p:notesMasterId r:id="rId7"/>
  </p:notesMasterIdLst>
  <p:sldIdLst>
    <p:sldId id="256" r:id="rId2"/>
    <p:sldId id="258" r:id="rId3"/>
    <p:sldId id="257"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01"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F3279E-3389-40FD-9C34-DFAE2097BAFF}" type="datetimeFigureOut">
              <a:rPr lang="en-IN" smtClean="0"/>
              <a:t>05-06-2020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79593D-8043-4BD6-8675-C24D9A9AE5F6}" type="slidenum">
              <a:rPr lang="en-IN" smtClean="0"/>
              <a:t>‹#›</a:t>
            </a:fld>
            <a:endParaRPr lang="en-IN"/>
          </a:p>
        </p:txBody>
      </p:sp>
    </p:spTree>
    <p:extLst>
      <p:ext uri="{BB962C8B-B14F-4D97-AF65-F5344CB8AC3E}">
        <p14:creationId xmlns:p14="http://schemas.microsoft.com/office/powerpoint/2010/main" val="2034425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879593D-8043-4BD6-8675-C24D9A9AE5F6}" type="slidenum">
              <a:rPr lang="en-IN" smtClean="0"/>
              <a:t>1</a:t>
            </a:fld>
            <a:endParaRPr lang="en-IN"/>
          </a:p>
        </p:txBody>
      </p:sp>
    </p:spTree>
    <p:extLst>
      <p:ext uri="{BB962C8B-B14F-4D97-AF65-F5344CB8AC3E}">
        <p14:creationId xmlns:p14="http://schemas.microsoft.com/office/powerpoint/2010/main" val="3115439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135ADEB-1F0B-4B27-803F-3B98354DC686}"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377705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BC830C-1DEB-4A29-A529-067F626113F1}"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3154429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4EC509-D25B-40EC-A151-772495187485}"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F9DB72-EBD2-4F81-8BEB-ABC054E3A55F}"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41268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22253E1-1A19-4ABC-86A6-F2A177FCF8FE}" type="datetime1">
              <a:rPr lang="en-IN" smtClean="0"/>
              <a:t>05-06-2020</a:t>
            </a:fld>
            <a:endParaRPr lang="en-IN"/>
          </a:p>
        </p:txBody>
      </p:sp>
      <p:sp>
        <p:nvSpPr>
          <p:cNvPr id="6" name="Footer Placeholder 5"/>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3639421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7616AE6-712E-4DB4-81E7-0D896E659E3B}" type="datetime1">
              <a:rPr lang="en-IN" smtClean="0"/>
              <a:t>05-06-2020</a:t>
            </a:fld>
            <a:endParaRPr lang="en-IN"/>
          </a:p>
        </p:txBody>
      </p:sp>
      <p:sp>
        <p:nvSpPr>
          <p:cNvPr id="6" name="Footer Placeholder 5"/>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F9DB72-EBD2-4F81-8BEB-ABC054E3A55F}"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85796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5DF120D-B4F6-4D6F-B813-E082294E9E57}" type="datetime1">
              <a:rPr lang="en-IN" smtClean="0"/>
              <a:t>05-06-2020</a:t>
            </a:fld>
            <a:endParaRPr lang="en-IN"/>
          </a:p>
        </p:txBody>
      </p:sp>
      <p:sp>
        <p:nvSpPr>
          <p:cNvPr id="6" name="Footer Placeholder 5"/>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1123987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6D1CBA-DE6E-42C3-9873-C2AC48434E4A}"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3075284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B97E3E-978E-4768-9909-72AD37C2DA77}"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1241713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B4D65A-CA55-41AC-BCB0-0D04DFD44445}"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2412648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564FBB-4489-4841-BBFE-93936FB674CF}" type="datetime1">
              <a:rPr lang="en-IN" smtClean="0"/>
              <a:t>05-06-2020</a:t>
            </a:fld>
            <a:endParaRPr lang="en-IN"/>
          </a:p>
        </p:txBody>
      </p:sp>
      <p:sp>
        <p:nvSpPr>
          <p:cNvPr id="5" name="Footer Placeholder 4"/>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3220942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D7A4D4-54EB-4022-B8FA-136668712870}" type="datetime1">
              <a:rPr lang="en-IN" smtClean="0"/>
              <a:t>05-06-2020</a:t>
            </a:fld>
            <a:endParaRPr lang="en-IN"/>
          </a:p>
        </p:txBody>
      </p:sp>
      <p:sp>
        <p:nvSpPr>
          <p:cNvPr id="6" name="Footer Placeholder 5"/>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527546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4E6E210-1EB7-4D11-A9CD-CD3EEC1760E8}" type="datetime1">
              <a:rPr lang="en-IN" smtClean="0"/>
              <a:t>05-06-2020</a:t>
            </a:fld>
            <a:endParaRPr lang="en-IN"/>
          </a:p>
        </p:txBody>
      </p:sp>
      <p:sp>
        <p:nvSpPr>
          <p:cNvPr id="8" name="Footer Placeholder 7"/>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32341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CD9798-A0E1-40EA-8C1B-C73AE054A166}" type="datetime1">
              <a:rPr lang="en-IN" smtClean="0"/>
              <a:t>05-06-2020</a:t>
            </a:fld>
            <a:endParaRPr lang="en-IN"/>
          </a:p>
        </p:txBody>
      </p:sp>
      <p:sp>
        <p:nvSpPr>
          <p:cNvPr id="4" name="Footer Placeholder 3"/>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2243309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762CC-FFE3-4F5D-968D-515D60BE81F7}" type="datetime1">
              <a:rPr lang="en-IN" smtClean="0"/>
              <a:t>05-06-2020</a:t>
            </a:fld>
            <a:endParaRPr lang="en-IN"/>
          </a:p>
        </p:txBody>
      </p:sp>
      <p:sp>
        <p:nvSpPr>
          <p:cNvPr id="3" name="Footer Placeholder 2"/>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411865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BE24A8-B77D-4368-A98B-1A21FAA3B229}" type="datetime1">
              <a:rPr lang="en-IN" smtClean="0"/>
              <a:t>05-06-2020</a:t>
            </a:fld>
            <a:endParaRPr lang="en-IN"/>
          </a:p>
        </p:txBody>
      </p:sp>
      <p:sp>
        <p:nvSpPr>
          <p:cNvPr id="6" name="Footer Placeholder 5"/>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2982168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189F35-247B-46CB-A83D-F9412FCC7F99}" type="datetime1">
              <a:rPr lang="en-IN" smtClean="0"/>
              <a:t>05-06-2020</a:t>
            </a:fld>
            <a:endParaRPr lang="en-IN"/>
          </a:p>
        </p:txBody>
      </p:sp>
      <p:sp>
        <p:nvSpPr>
          <p:cNvPr id="6" name="Footer Placeholder 5"/>
          <p:cNvSpPr>
            <a:spLocks noGrp="1"/>
          </p:cNvSpPr>
          <p:nvPr>
            <p:ph type="ftr" sz="quarter" idx="11"/>
          </p:nvPr>
        </p:nvSpPr>
        <p:spPr/>
        <p:txBody>
          <a:bodyPr/>
          <a:lstStyle/>
          <a:p>
            <a:r>
              <a:rPr lang="en-IN" smtClean="0"/>
              <a:t>CA. Ratan Singh tanwar, cont.8875483332, https://www.linkedin.com/in/ratan-singh-tanwar-57541690/</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F9DB72-EBD2-4F81-8BEB-ABC054E3A55F}" type="slidenum">
              <a:rPr lang="en-IN" smtClean="0"/>
              <a:t>‹#›</a:t>
            </a:fld>
            <a:endParaRPr lang="en-IN"/>
          </a:p>
        </p:txBody>
      </p:sp>
    </p:spTree>
    <p:extLst>
      <p:ext uri="{BB962C8B-B14F-4D97-AF65-F5344CB8AC3E}">
        <p14:creationId xmlns:p14="http://schemas.microsoft.com/office/powerpoint/2010/main" val="2498750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1C99592-6069-41FE-8418-003C5A8C00CD}" type="datetime1">
              <a:rPr lang="en-IN" smtClean="0"/>
              <a:t>05-06-2020</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smtClean="0"/>
              <a:t>CA. Ratan Singh tanwar, cont.8875483332, https://www.linkedin.com/in/ratan-singh-tanwar-57541690/</a:t>
            </a:r>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AF9DB72-EBD2-4F81-8BEB-ABC054E3A55F}" type="slidenum">
              <a:rPr lang="en-IN" smtClean="0"/>
              <a:t>‹#›</a:t>
            </a:fld>
            <a:endParaRPr lang="en-IN"/>
          </a:p>
        </p:txBody>
      </p:sp>
    </p:spTree>
    <p:extLst>
      <p:ext uri="{BB962C8B-B14F-4D97-AF65-F5344CB8AC3E}">
        <p14:creationId xmlns:p14="http://schemas.microsoft.com/office/powerpoint/2010/main" val="478757053"/>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incometaxindia.gov.in/_layouts/15/dit/mobile/faqs/faq-questions.aspx?key=FAQs+on+Tax+on+Presumptive+Taxation+Scheme&amp;k="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3081" y="624110"/>
            <a:ext cx="9721532" cy="1280890"/>
          </a:xfrm>
        </p:spPr>
        <p:style>
          <a:lnRef idx="2">
            <a:schemeClr val="dk1"/>
          </a:lnRef>
          <a:fillRef idx="1">
            <a:schemeClr val="lt1"/>
          </a:fillRef>
          <a:effectRef idx="0">
            <a:schemeClr val="dk1"/>
          </a:effectRef>
          <a:fontRef idx="minor">
            <a:schemeClr val="dk1"/>
          </a:fontRef>
        </p:style>
        <p:txBody>
          <a:bodyPr/>
          <a:lstStyle/>
          <a:p>
            <a:r>
              <a:rPr lang="en-IN" dirty="0" smtClean="0">
                <a:solidFill>
                  <a:schemeClr val="accent6"/>
                </a:solidFill>
              </a:rPr>
              <a:t>Eligibility to file ITR-4	SUGAM</a:t>
            </a:r>
            <a:endParaRPr lang="en-IN" dirty="0">
              <a:solidFill>
                <a:schemeClr val="accent6"/>
              </a:solidFill>
            </a:endParaRPr>
          </a:p>
        </p:txBody>
      </p:sp>
      <p:sp>
        <p:nvSpPr>
          <p:cNvPr id="4" name="Content Placeholder 3"/>
          <p:cNvSpPr>
            <a:spLocks noGrp="1"/>
          </p:cNvSpPr>
          <p:nvPr>
            <p:ph idx="1"/>
          </p:nvPr>
        </p:nvSpPr>
        <p:spPr>
          <a:xfrm>
            <a:off x="1700784" y="2020824"/>
            <a:ext cx="9803828" cy="4133088"/>
          </a:xfrm>
        </p:spPr>
        <p:txBody>
          <a:bodyPr>
            <a:normAutofit fontScale="92500" lnSpcReduction="20000"/>
          </a:bodyPr>
          <a:lstStyle/>
          <a:p>
            <a:pPr marL="0" indent="0">
              <a:buNone/>
            </a:pPr>
            <a:r>
              <a:rPr lang="en-IN" b="1" dirty="0" smtClean="0"/>
              <a:t>1. What is ITR -4 </a:t>
            </a:r>
            <a:r>
              <a:rPr lang="en-IN" b="1" dirty="0" err="1" smtClean="0"/>
              <a:t>sugam</a:t>
            </a:r>
            <a:r>
              <a:rPr lang="en-IN" b="1" dirty="0" smtClean="0"/>
              <a:t> Form </a:t>
            </a:r>
          </a:p>
          <a:p>
            <a:pPr marL="0" indent="0">
              <a:buNone/>
            </a:pPr>
            <a:r>
              <a:rPr lang="en-IN" dirty="0" smtClean="0"/>
              <a:t>To reduce the tax burden and to provide relief from tedious work to small assesses government of India has incorporated a scheme of presumptive taxation. The person who are adopting this scheme are not required to maintain regular books of accounts under this act, and they can declare their income at prescribed rates as computed under section 44AD,44ADA, 44E,44BB, and section 44BBB. </a:t>
            </a:r>
          </a:p>
          <a:p>
            <a:pPr marL="0" indent="0">
              <a:buNone/>
            </a:pPr>
            <a:r>
              <a:rPr lang="en-IN" b="1" dirty="0" smtClean="0"/>
              <a:t>2. Who are eligible for ITR </a:t>
            </a:r>
            <a:r>
              <a:rPr lang="en-IN" b="1" dirty="0" err="1" smtClean="0"/>
              <a:t>Sugam</a:t>
            </a:r>
            <a:r>
              <a:rPr lang="en-IN" b="1" dirty="0" smtClean="0"/>
              <a:t> return</a:t>
            </a:r>
          </a:p>
          <a:p>
            <a:pPr marL="0" indent="0">
              <a:buNone/>
            </a:pPr>
            <a:r>
              <a:rPr lang="en-IN" dirty="0" smtClean="0"/>
              <a:t>Ans. Bellow are the type of the assesses who can adopt the provisions of presumptive taxation scheme</a:t>
            </a:r>
          </a:p>
          <a:p>
            <a:pPr>
              <a:buAutoNum type="arabicPeriod"/>
            </a:pPr>
            <a:r>
              <a:rPr lang="en-IN" b="1" dirty="0" smtClean="0"/>
              <a:t>Resident individual tax payers </a:t>
            </a:r>
          </a:p>
          <a:p>
            <a:pPr>
              <a:buAutoNum type="arabicPeriod"/>
            </a:pPr>
            <a:r>
              <a:rPr lang="en-IN" b="1" dirty="0" smtClean="0"/>
              <a:t>Hindu individual families ( HUF)</a:t>
            </a:r>
          </a:p>
          <a:p>
            <a:pPr>
              <a:buAutoNum type="arabicPeriod"/>
            </a:pPr>
            <a:r>
              <a:rPr lang="en-IN" b="1" dirty="0" smtClean="0"/>
              <a:t>Partnership firm except limited liability partnership firms LLPs     </a:t>
            </a:r>
            <a:endParaRPr lang="en-IN" dirty="0" smtClean="0"/>
          </a:p>
          <a:p>
            <a:pPr marL="0" indent="0">
              <a:buNone/>
            </a:pPr>
            <a:r>
              <a:rPr lang="en-IN" b="1" dirty="0" smtClean="0"/>
              <a:t>having total income up to 50 lakh and having income from business and profession, in other word, the scheme can not be adopted by a non-resident</a:t>
            </a:r>
            <a:r>
              <a:rPr lang="en-IN" dirty="0" smtClean="0"/>
              <a:t>.</a:t>
            </a:r>
          </a:p>
        </p:txBody>
      </p:sp>
      <p:sp>
        <p:nvSpPr>
          <p:cNvPr id="5" name="Footer Placeholder 4"/>
          <p:cNvSpPr>
            <a:spLocks noGrp="1"/>
          </p:cNvSpPr>
          <p:nvPr>
            <p:ph type="ftr" sz="quarter" idx="11"/>
          </p:nvPr>
        </p:nvSpPr>
        <p:spPr>
          <a:xfrm>
            <a:off x="1700784" y="6135808"/>
            <a:ext cx="9803828" cy="365125"/>
          </a:xfrm>
        </p:spPr>
        <p:txBody>
          <a:bodyPr/>
          <a:lstStyle/>
          <a:p>
            <a:r>
              <a:rPr lang="en-IN" sz="1500" b="1" dirty="0" smtClean="0">
                <a:solidFill>
                  <a:srgbClr val="00B050"/>
                </a:solidFill>
              </a:rPr>
              <a:t>CA. </a:t>
            </a:r>
            <a:r>
              <a:rPr lang="en-IN" sz="1500" b="1" dirty="0" err="1" smtClean="0">
                <a:solidFill>
                  <a:srgbClr val="00B050"/>
                </a:solidFill>
              </a:rPr>
              <a:t>Ratan</a:t>
            </a:r>
            <a:r>
              <a:rPr lang="en-IN" sz="1500" b="1" dirty="0" smtClean="0">
                <a:solidFill>
                  <a:srgbClr val="00B050"/>
                </a:solidFill>
              </a:rPr>
              <a:t> Singh </a:t>
            </a:r>
            <a:r>
              <a:rPr lang="en-IN" sz="1500" b="1" dirty="0" err="1" smtClean="0">
                <a:solidFill>
                  <a:srgbClr val="00B050"/>
                </a:solidFill>
              </a:rPr>
              <a:t>tanwar</a:t>
            </a:r>
            <a:r>
              <a:rPr lang="en-IN" sz="1500" b="1" dirty="0" smtClean="0">
                <a:solidFill>
                  <a:srgbClr val="00B050"/>
                </a:solidFill>
              </a:rPr>
              <a:t>, cont.8875483332, https://www.linkedin.com/in/ratan-singh-tanwar-57541690</a:t>
            </a:r>
            <a:r>
              <a:rPr lang="en-IN" sz="1800" b="1" dirty="0" smtClean="0"/>
              <a:t>/</a:t>
            </a:r>
            <a:endParaRPr lang="en-IN" sz="1800" b="1" dirty="0"/>
          </a:p>
        </p:txBody>
      </p:sp>
      <p:sp>
        <p:nvSpPr>
          <p:cNvPr id="6" name="Slide Number Placeholder 5"/>
          <p:cNvSpPr>
            <a:spLocks noGrp="1"/>
          </p:cNvSpPr>
          <p:nvPr>
            <p:ph type="sldNum" sz="quarter" idx="12"/>
          </p:nvPr>
        </p:nvSpPr>
        <p:spPr/>
        <p:txBody>
          <a:bodyPr/>
          <a:lstStyle/>
          <a:p>
            <a:fld id="{5AF9DB72-EBD2-4F81-8BEB-ABC054E3A55F}" type="slidenum">
              <a:rPr lang="en-IN" smtClean="0"/>
              <a:t>1</a:t>
            </a:fld>
            <a:endParaRPr lang="en-IN"/>
          </a:p>
        </p:txBody>
      </p:sp>
    </p:spTree>
    <p:extLst>
      <p:ext uri="{BB962C8B-B14F-4D97-AF65-F5344CB8AC3E}">
        <p14:creationId xmlns:p14="http://schemas.microsoft.com/office/powerpoint/2010/main" val="268414912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865376" y="602361"/>
            <a:ext cx="9290304" cy="4801314"/>
          </a:xfrm>
          <a:prstGeom prst="rect">
            <a:avLst/>
          </a:prstGeom>
        </p:spPr>
        <p:txBody>
          <a:bodyPr wrap="square">
            <a:spAutoFit/>
          </a:bodyPr>
          <a:lstStyle/>
          <a:p>
            <a:r>
              <a:rPr lang="en-IN" b="1" dirty="0" smtClean="0"/>
              <a:t>3. Who can not file </a:t>
            </a:r>
            <a:r>
              <a:rPr lang="en-IN" b="1" dirty="0" err="1" smtClean="0"/>
              <a:t>Sugam</a:t>
            </a:r>
            <a:r>
              <a:rPr lang="en-IN" b="1" dirty="0" smtClean="0"/>
              <a:t> form </a:t>
            </a:r>
          </a:p>
          <a:p>
            <a:r>
              <a:rPr lang="en-IN" b="1" dirty="0" smtClean="0"/>
              <a:t>Ans.</a:t>
            </a:r>
            <a:r>
              <a:rPr lang="en-IN" dirty="0" smtClean="0"/>
              <a:t> </a:t>
            </a:r>
          </a:p>
          <a:p>
            <a:r>
              <a:rPr lang="en-IN" dirty="0" smtClean="0"/>
              <a:t>1. A taxpayer who has a brought forward/carry forward losses from income from  house property’ can not use ITR-4 to file his income tax return for FY 2019-20 onwards.</a:t>
            </a:r>
            <a:endParaRPr lang="en-US" dirty="0" smtClean="0"/>
          </a:p>
          <a:p>
            <a:r>
              <a:rPr lang="en-US" dirty="0" smtClean="0"/>
              <a:t>2. Person having assets outside India </a:t>
            </a:r>
          </a:p>
          <a:p>
            <a:r>
              <a:rPr lang="en-US" dirty="0" smtClean="0"/>
              <a:t>3. Person has income any source out side of India.</a:t>
            </a:r>
          </a:p>
          <a:p>
            <a:r>
              <a:rPr lang="en-US" dirty="0" smtClean="0"/>
              <a:t>4. Person who is a director in any company</a:t>
            </a:r>
          </a:p>
          <a:p>
            <a:r>
              <a:rPr lang="en-US" dirty="0" smtClean="0"/>
              <a:t>5. Has held unlisted equity share at any time during the previous year</a:t>
            </a:r>
          </a:p>
          <a:p>
            <a:r>
              <a:rPr lang="en-US" dirty="0" smtClean="0"/>
              <a:t>6. Own more then one house property, the income of which is chargeable under the head “income from house property”</a:t>
            </a:r>
          </a:p>
          <a:p>
            <a:r>
              <a:rPr lang="en-US" dirty="0" smtClean="0"/>
              <a:t>7. Has the income under the head “ income from other sources” in the nature of –</a:t>
            </a:r>
          </a:p>
          <a:p>
            <a:r>
              <a:rPr lang="en-US" dirty="0" smtClean="0"/>
              <a:t>   a. wining from lottery </a:t>
            </a:r>
          </a:p>
          <a:p>
            <a:r>
              <a:rPr lang="en-US" dirty="0" smtClean="0"/>
              <a:t>   b. activity of owing and maintaining race horses,</a:t>
            </a:r>
          </a:p>
          <a:p>
            <a:r>
              <a:rPr lang="en-US" dirty="0" smtClean="0"/>
              <a:t>   c. income taxable at special rates under sec. 115BBDA or section 115BBE,</a:t>
            </a:r>
          </a:p>
          <a:p>
            <a:r>
              <a:rPr lang="en-US" dirty="0" smtClean="0"/>
              <a:t>8. Person who are required to </a:t>
            </a:r>
          </a:p>
          <a:p>
            <a:r>
              <a:rPr lang="en-US" dirty="0" smtClean="0"/>
              <a:t> </a:t>
            </a:r>
            <a:endParaRPr lang="en-IN" dirty="0"/>
          </a:p>
        </p:txBody>
      </p:sp>
      <p:sp>
        <p:nvSpPr>
          <p:cNvPr id="9" name="Footer Placeholder 8"/>
          <p:cNvSpPr>
            <a:spLocks noGrp="1"/>
          </p:cNvSpPr>
          <p:nvPr>
            <p:ph type="ftr" sz="quarter" idx="11"/>
          </p:nvPr>
        </p:nvSpPr>
        <p:spPr>
          <a:xfrm>
            <a:off x="1956816" y="6135808"/>
            <a:ext cx="9619488" cy="365125"/>
          </a:xfrm>
        </p:spPr>
        <p:txBody>
          <a:bodyPr/>
          <a:lstStyle/>
          <a:p>
            <a:r>
              <a:rPr lang="en-IN" sz="1500" b="1" dirty="0">
                <a:solidFill>
                  <a:srgbClr val="00B050"/>
                </a:solidFill>
              </a:rPr>
              <a:t>CA. </a:t>
            </a:r>
            <a:r>
              <a:rPr lang="en-IN" sz="1500" b="1" dirty="0" err="1">
                <a:solidFill>
                  <a:srgbClr val="00B050"/>
                </a:solidFill>
              </a:rPr>
              <a:t>Ratan</a:t>
            </a:r>
            <a:r>
              <a:rPr lang="en-IN" sz="1500" b="1" dirty="0">
                <a:solidFill>
                  <a:srgbClr val="00B050"/>
                </a:solidFill>
              </a:rPr>
              <a:t> Singh </a:t>
            </a:r>
            <a:r>
              <a:rPr lang="en-IN" sz="1500" b="1" dirty="0" err="1">
                <a:solidFill>
                  <a:srgbClr val="00B050"/>
                </a:solidFill>
              </a:rPr>
              <a:t>tanwar</a:t>
            </a:r>
            <a:r>
              <a:rPr lang="en-IN" sz="1500" b="1" dirty="0">
                <a:solidFill>
                  <a:srgbClr val="00B050"/>
                </a:solidFill>
              </a:rPr>
              <a:t>, cont.8875483332, https://www.linkedin.com/in/ratan-singh-tanwar-57541690</a:t>
            </a:r>
            <a:r>
              <a:rPr lang="en-IN" sz="1500" b="1" dirty="0"/>
              <a:t>/</a:t>
            </a:r>
          </a:p>
        </p:txBody>
      </p:sp>
      <p:sp>
        <p:nvSpPr>
          <p:cNvPr id="10" name="Slide Number Placeholder 9"/>
          <p:cNvSpPr>
            <a:spLocks noGrp="1"/>
          </p:cNvSpPr>
          <p:nvPr>
            <p:ph type="sldNum" sz="quarter" idx="12"/>
          </p:nvPr>
        </p:nvSpPr>
        <p:spPr/>
        <p:txBody>
          <a:bodyPr/>
          <a:lstStyle/>
          <a:p>
            <a:fld id="{5AF9DB72-EBD2-4F81-8BEB-ABC054E3A55F}" type="slidenum">
              <a:rPr lang="en-IN" smtClean="0"/>
              <a:t>2</a:t>
            </a:fld>
            <a:endParaRPr lang="en-IN"/>
          </a:p>
        </p:txBody>
      </p:sp>
    </p:spTree>
    <p:extLst>
      <p:ext uri="{BB962C8B-B14F-4D97-AF65-F5344CB8AC3E}">
        <p14:creationId xmlns:p14="http://schemas.microsoft.com/office/powerpoint/2010/main" val="2552867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91640" y="411480"/>
            <a:ext cx="10296144" cy="5500370"/>
          </a:xfrm>
        </p:spPr>
        <p:txBody>
          <a:bodyPr>
            <a:normAutofit fontScale="77500" lnSpcReduction="20000"/>
          </a:bodyPr>
          <a:lstStyle/>
          <a:p>
            <a:pPr marL="0" indent="0">
              <a:buNone/>
            </a:pPr>
            <a:r>
              <a:rPr lang="en-IN" sz="2000" b="1" dirty="0" smtClean="0"/>
              <a:t>4. Who </a:t>
            </a:r>
            <a:r>
              <a:rPr lang="en-IN" sz="2000" b="1" dirty="0"/>
              <a:t>are not eligible under presumptive scheme </a:t>
            </a:r>
          </a:p>
          <a:p>
            <a:pPr marL="0" indent="0">
              <a:buNone/>
            </a:pPr>
            <a:r>
              <a:rPr lang="en-IN" sz="2000" dirty="0" err="1" smtClean="0"/>
              <a:t>Ans</a:t>
            </a:r>
            <a:r>
              <a:rPr lang="en-IN" sz="2000" dirty="0" smtClean="0"/>
              <a:t> .- any person having </a:t>
            </a:r>
          </a:p>
          <a:p>
            <a:pPr marL="0" indent="0">
              <a:buNone/>
            </a:pPr>
            <a:r>
              <a:rPr lang="en-US" sz="2000" dirty="0" smtClean="0"/>
              <a:t>Business </a:t>
            </a:r>
            <a:r>
              <a:rPr lang="en-US" sz="2000" dirty="0"/>
              <a:t>of plying, hiring or leasing goods carriages referred to in </a:t>
            </a:r>
            <a:r>
              <a:rPr lang="en-US" sz="2000" dirty="0">
                <a:hlinkClick r:id="rId2"/>
              </a:rPr>
              <a:t>sections 44AE</a:t>
            </a:r>
            <a:r>
              <a:rPr lang="en-US" sz="2000" dirty="0"/>
              <a:t>.</a:t>
            </a:r>
          </a:p>
          <a:p>
            <a:r>
              <a:rPr lang="en-US" sz="2000" dirty="0"/>
              <a:t>A person who is carrying on any agency business.</a:t>
            </a:r>
          </a:p>
          <a:p>
            <a:r>
              <a:rPr lang="en-US" sz="2000" dirty="0"/>
              <a:t>A person who is earning </a:t>
            </a:r>
            <a:r>
              <a:rPr lang="en-US" sz="2400" dirty="0"/>
              <a:t>income</a:t>
            </a:r>
            <a:r>
              <a:rPr lang="en-US" sz="2000" dirty="0"/>
              <a:t> in the nature of commission or brokerage</a:t>
            </a:r>
          </a:p>
          <a:p>
            <a:r>
              <a:rPr lang="en-US" sz="2000" dirty="0"/>
              <a:t>Any business whose total turnover or gross receipts exceeds two crore rupees</a:t>
            </a:r>
            <a:r>
              <a:rPr lang="en-US" sz="2000" dirty="0" smtClean="0"/>
              <a:t>.</a:t>
            </a:r>
          </a:p>
          <a:p>
            <a:r>
              <a:rPr lang="en-US" sz="2000" b="1" i="1" dirty="0"/>
              <a:t>person who is earning income in the nature of commission or brokerage cannot adopt the presumptive taxation scheme of </a:t>
            </a:r>
            <a:r>
              <a:rPr lang="en-US" sz="2000" b="1" i="1" dirty="0">
                <a:hlinkClick r:id="rId2"/>
              </a:rPr>
              <a:t>section 44AD</a:t>
            </a:r>
            <a:r>
              <a:rPr lang="en-US" sz="2000" b="1" i="1" dirty="0"/>
              <a:t>​. Insurance agents earn income by way of commission and, hence, they cannot adopt the presumptive taxation scheme of </a:t>
            </a:r>
            <a:r>
              <a:rPr lang="en-US" sz="2000" b="1" i="1" dirty="0">
                <a:hlinkClick r:id="rId2"/>
              </a:rPr>
              <a:t>section 44AD</a:t>
            </a:r>
            <a:r>
              <a:rPr lang="en-US" sz="2000" b="1" i="1" dirty="0"/>
              <a:t>​.</a:t>
            </a:r>
            <a:endParaRPr lang="en-US" sz="2000" dirty="0" smtClean="0"/>
          </a:p>
          <a:p>
            <a:pPr marL="0" indent="0">
              <a:buNone/>
            </a:pPr>
            <a:endParaRPr lang="en-US" sz="2000" b="1" dirty="0" smtClean="0"/>
          </a:p>
          <a:p>
            <a:pPr marL="0" indent="0">
              <a:buNone/>
            </a:pPr>
            <a:r>
              <a:rPr lang="en-US" sz="2000" b="1" dirty="0" smtClean="0"/>
              <a:t>5. What are the new changes in ITR-4 </a:t>
            </a:r>
            <a:r>
              <a:rPr lang="en-US" sz="2000" b="1" dirty="0" err="1" smtClean="0"/>
              <a:t>Sugam</a:t>
            </a:r>
            <a:r>
              <a:rPr lang="en-US" sz="2000" b="1" dirty="0" smtClean="0"/>
              <a:t> </a:t>
            </a:r>
          </a:p>
          <a:p>
            <a:pPr marL="457200" indent="-457200">
              <a:buAutoNum type="arabicPeriod"/>
            </a:pPr>
            <a:r>
              <a:rPr lang="en-US" sz="2000" dirty="0" smtClean="0"/>
              <a:t>In </a:t>
            </a:r>
            <a:r>
              <a:rPr lang="en-US" sz="2000" dirty="0"/>
              <a:t>case the house property is rented out, the taxpayer will have to provide the name and PAN or </a:t>
            </a:r>
            <a:r>
              <a:rPr lang="en-US" sz="2000" dirty="0" err="1"/>
              <a:t>Aadhaar</a:t>
            </a:r>
            <a:r>
              <a:rPr lang="en-US" sz="2000" dirty="0"/>
              <a:t> of the tenant in the </a:t>
            </a:r>
            <a:r>
              <a:rPr lang="en-US" sz="2000" dirty="0" smtClean="0"/>
              <a:t>ITR-4.</a:t>
            </a:r>
          </a:p>
          <a:p>
            <a:pPr marL="457200" indent="-457200">
              <a:buFont typeface="Wingdings 3" charset="2"/>
              <a:buAutoNum type="arabicPeriod"/>
            </a:pPr>
            <a:r>
              <a:rPr lang="en-US" sz="2000" dirty="0"/>
              <a:t>Has the taxpayer deposited an amount or aggregate of amounts exceeding </a:t>
            </a:r>
            <a:r>
              <a:rPr lang="en-US" sz="2000" dirty="0" err="1"/>
              <a:t>Rs</a:t>
            </a:r>
            <a:r>
              <a:rPr lang="en-US" sz="2000" dirty="0"/>
              <a:t> 1 crore in one or more current account during the previous year? If yes, the amount has to be reported</a:t>
            </a:r>
            <a:r>
              <a:rPr lang="en-US" sz="2000" dirty="0" smtClean="0"/>
              <a:t>.</a:t>
            </a:r>
          </a:p>
          <a:p>
            <a:pPr marL="457200" indent="-457200">
              <a:buFont typeface="Wingdings 3" charset="2"/>
              <a:buAutoNum type="arabicPeriod"/>
            </a:pPr>
            <a:r>
              <a:rPr lang="en-US" sz="2000" dirty="0"/>
              <a:t>Has the taxpayer spent an amount or aggregate of the amount exceeding </a:t>
            </a:r>
            <a:r>
              <a:rPr lang="en-US" sz="2000" dirty="0" err="1"/>
              <a:t>Rs</a:t>
            </a:r>
            <a:r>
              <a:rPr lang="en-US" sz="2000" dirty="0"/>
              <a:t> 2 lakh for travel to a foreign country for himself/herself or for any other person? If yes, the amount has to be reported.</a:t>
            </a:r>
          </a:p>
          <a:p>
            <a:pPr marL="457200" indent="-457200">
              <a:buFont typeface="Wingdings 3" charset="2"/>
              <a:buAutoNum type="arabicPeriod"/>
            </a:pPr>
            <a:endParaRPr lang="en-US" sz="2000" dirty="0" smtClean="0"/>
          </a:p>
          <a:p>
            <a:pPr marL="457200" indent="-457200">
              <a:buFont typeface="Wingdings 3" charset="2"/>
              <a:buAutoNum type="arabicPeriod"/>
            </a:pPr>
            <a:endParaRPr lang="en-US" sz="2000" dirty="0"/>
          </a:p>
          <a:p>
            <a:pPr marL="0" indent="0">
              <a:buNone/>
            </a:pPr>
            <a:endParaRPr lang="en-US" sz="2000" dirty="0" smtClean="0"/>
          </a:p>
          <a:p>
            <a:pPr marL="0" indent="0">
              <a:buNone/>
            </a:pPr>
            <a:endParaRPr lang="en-IN" sz="2000" dirty="0"/>
          </a:p>
        </p:txBody>
      </p:sp>
      <p:sp>
        <p:nvSpPr>
          <p:cNvPr id="4" name="Footer Placeholder 3"/>
          <p:cNvSpPr>
            <a:spLocks noGrp="1"/>
          </p:cNvSpPr>
          <p:nvPr>
            <p:ph type="ftr" sz="quarter" idx="11"/>
          </p:nvPr>
        </p:nvSpPr>
        <p:spPr>
          <a:xfrm>
            <a:off x="1764792" y="6135808"/>
            <a:ext cx="10085832" cy="365125"/>
          </a:xfrm>
        </p:spPr>
        <p:txBody>
          <a:bodyPr/>
          <a:lstStyle/>
          <a:p>
            <a:r>
              <a:rPr lang="en-IN" sz="1500" b="1" dirty="0">
                <a:solidFill>
                  <a:srgbClr val="00B050"/>
                </a:solidFill>
              </a:rPr>
              <a:t>CA. </a:t>
            </a:r>
            <a:r>
              <a:rPr lang="en-IN" sz="1500" b="1" dirty="0" err="1">
                <a:solidFill>
                  <a:srgbClr val="00B050"/>
                </a:solidFill>
              </a:rPr>
              <a:t>Ratan</a:t>
            </a:r>
            <a:r>
              <a:rPr lang="en-IN" sz="1500" b="1" dirty="0">
                <a:solidFill>
                  <a:srgbClr val="00B050"/>
                </a:solidFill>
              </a:rPr>
              <a:t> Singh </a:t>
            </a:r>
            <a:r>
              <a:rPr lang="en-IN" sz="1500" b="1" dirty="0" err="1">
                <a:solidFill>
                  <a:srgbClr val="00B050"/>
                </a:solidFill>
              </a:rPr>
              <a:t>tanwar</a:t>
            </a:r>
            <a:r>
              <a:rPr lang="en-IN" sz="1500" b="1" dirty="0">
                <a:solidFill>
                  <a:srgbClr val="00B050"/>
                </a:solidFill>
              </a:rPr>
              <a:t>, cont.8875483332, https://www.linkedin.com/in/ratan-singh-tanwar-57541690</a:t>
            </a:r>
            <a:r>
              <a:rPr lang="en-IN" sz="1500" b="1" dirty="0"/>
              <a:t>/</a:t>
            </a:r>
          </a:p>
          <a:p>
            <a:r>
              <a:rPr lang="en-IN" dirty="0" smtClean="0"/>
              <a:t>/</a:t>
            </a:r>
            <a:endParaRPr lang="en-IN" dirty="0"/>
          </a:p>
        </p:txBody>
      </p:sp>
      <p:sp>
        <p:nvSpPr>
          <p:cNvPr id="5" name="Slide Number Placeholder 4"/>
          <p:cNvSpPr>
            <a:spLocks noGrp="1"/>
          </p:cNvSpPr>
          <p:nvPr>
            <p:ph type="sldNum" sz="quarter" idx="12"/>
          </p:nvPr>
        </p:nvSpPr>
        <p:spPr/>
        <p:txBody>
          <a:bodyPr/>
          <a:lstStyle/>
          <a:p>
            <a:fld id="{5AF9DB72-EBD2-4F81-8BEB-ABC054E3A55F}" type="slidenum">
              <a:rPr lang="en-IN" smtClean="0"/>
              <a:t>3</a:t>
            </a:fld>
            <a:endParaRPr lang="en-IN"/>
          </a:p>
        </p:txBody>
      </p:sp>
    </p:spTree>
    <p:extLst>
      <p:ext uri="{BB962C8B-B14F-4D97-AF65-F5344CB8AC3E}">
        <p14:creationId xmlns:p14="http://schemas.microsoft.com/office/powerpoint/2010/main" val="2215857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6192" y="292609"/>
            <a:ext cx="10378440" cy="4801314"/>
          </a:xfrm>
          <a:prstGeom prst="rect">
            <a:avLst/>
          </a:prstGeom>
        </p:spPr>
        <p:txBody>
          <a:bodyPr wrap="square">
            <a:spAutoFit/>
          </a:bodyPr>
          <a:lstStyle/>
          <a:p>
            <a:pPr marL="342900" indent="-342900">
              <a:buAutoNum type="arabicPeriod" startAt="4"/>
            </a:pPr>
            <a:r>
              <a:rPr lang="en-US" dirty="0" smtClean="0"/>
              <a:t>Has the taxpayer incurred an expenditure exceeding </a:t>
            </a:r>
            <a:r>
              <a:rPr lang="en-US" dirty="0" err="1" smtClean="0"/>
              <a:t>Rs</a:t>
            </a:r>
            <a:r>
              <a:rPr lang="en-US" dirty="0" smtClean="0"/>
              <a:t> 1 lakh on the consumption of electricity during the previous year? If yes, the amount has to be reported.</a:t>
            </a:r>
          </a:p>
          <a:p>
            <a:endParaRPr lang="en-US" dirty="0">
              <a:solidFill>
                <a:srgbClr val="1E314F"/>
              </a:solidFill>
              <a:latin typeface="Source Sans Pro"/>
            </a:endParaRPr>
          </a:p>
          <a:p>
            <a:pPr marL="342900" indent="-342900">
              <a:buAutoNum type="arabicPeriod" startAt="5"/>
            </a:pPr>
            <a:r>
              <a:rPr lang="en-US" b="0" i="0" dirty="0" smtClean="0">
                <a:solidFill>
                  <a:srgbClr val="1E314F"/>
                </a:solidFill>
                <a:effectLst/>
                <a:latin typeface="Source Sans Pro"/>
              </a:rPr>
              <a:t>Whether the taxpayer is a partner of a firm? If yes, he will have to furnish the name and PAN of the firm.</a:t>
            </a:r>
          </a:p>
          <a:p>
            <a:pPr marL="342900" indent="-342900">
              <a:buAutoNum type="arabicPeriod" startAt="5"/>
            </a:pPr>
            <a:r>
              <a:rPr lang="en-US" dirty="0"/>
              <a:t>Details of partners of the firm such as name, address, percentage of share in the firm, PAN, </a:t>
            </a:r>
            <a:r>
              <a:rPr lang="en-US" dirty="0" err="1"/>
              <a:t>aadhaar</a:t>
            </a:r>
            <a:r>
              <a:rPr lang="en-US" dirty="0"/>
              <a:t> number, rate of interest on capital and remuneration </a:t>
            </a:r>
            <a:r>
              <a:rPr lang="en-US" dirty="0" smtClean="0"/>
              <a:t>paid/payable</a:t>
            </a:r>
          </a:p>
          <a:p>
            <a:pPr marL="342900" indent="-342900">
              <a:buAutoNum type="arabicPeriod" startAt="5"/>
            </a:pPr>
            <a:r>
              <a:rPr lang="en-US" dirty="0"/>
              <a:t>The ‘Nature of Employment’ has been moved from the Part A- General Information to B1 of Part B- Salary Schedule of ITR-4</a:t>
            </a:r>
            <a:r>
              <a:rPr lang="en-US" dirty="0" smtClean="0"/>
              <a:t>.</a:t>
            </a:r>
          </a:p>
          <a:p>
            <a:pPr marL="342900" indent="-342900">
              <a:buAutoNum type="arabicPeriod" startAt="5"/>
            </a:pPr>
            <a:r>
              <a:rPr lang="en-US" dirty="0"/>
              <a:t>The ‘Financial particulars of the business’ section of the ITR-4 has been replaced by “Particulars of cash and bank transactions relating to presumptive business”. Under this tab, the taxpayer will have to enter the opening balance of cash and bank (aggregate of all bank accounts), receipts during the year, and payments or withdrawals made in the previous year</a:t>
            </a:r>
            <a:r>
              <a:rPr lang="en-US" dirty="0" smtClean="0"/>
              <a:t>.</a:t>
            </a:r>
          </a:p>
          <a:p>
            <a:pPr marL="342900" indent="-342900">
              <a:buAutoNum type="arabicPeriod" startAt="5"/>
            </a:pPr>
            <a:r>
              <a:rPr lang="en-US" dirty="0"/>
              <a:t>A separate column has been introduced under ‘Income from other sources’ for deduction u/s 57(iv) – in case of interest received on compensation or enhanced compensation under section 56(2)(viii).</a:t>
            </a:r>
            <a:endParaRPr lang="en-IN" dirty="0"/>
          </a:p>
        </p:txBody>
      </p:sp>
      <p:sp>
        <p:nvSpPr>
          <p:cNvPr id="3" name="Footer Placeholder 2"/>
          <p:cNvSpPr>
            <a:spLocks noGrp="1"/>
          </p:cNvSpPr>
          <p:nvPr>
            <p:ph type="ftr" sz="quarter" idx="11"/>
          </p:nvPr>
        </p:nvSpPr>
        <p:spPr>
          <a:xfrm>
            <a:off x="1837944" y="6135808"/>
            <a:ext cx="9656064" cy="365125"/>
          </a:xfrm>
        </p:spPr>
        <p:txBody>
          <a:bodyPr/>
          <a:lstStyle/>
          <a:p>
            <a:r>
              <a:rPr lang="en-IN" sz="1500" dirty="0" smtClean="0"/>
              <a:t>CA. </a:t>
            </a:r>
            <a:r>
              <a:rPr lang="en-IN" sz="1500" dirty="0" err="1" smtClean="0"/>
              <a:t>Ratan</a:t>
            </a:r>
            <a:r>
              <a:rPr lang="en-IN" sz="1500" dirty="0" smtClean="0"/>
              <a:t> Singh </a:t>
            </a:r>
            <a:r>
              <a:rPr lang="en-IN" sz="1500" dirty="0" err="1" smtClean="0"/>
              <a:t>tanwar</a:t>
            </a:r>
            <a:r>
              <a:rPr lang="en-IN" sz="1500" dirty="0" smtClean="0"/>
              <a:t>, cont.8875483332, https://www.linkedin.com/in/ratan-singh-tanwar-57541690/</a:t>
            </a:r>
            <a:endParaRPr lang="en-IN" sz="1500" dirty="0"/>
          </a:p>
        </p:txBody>
      </p:sp>
      <p:sp>
        <p:nvSpPr>
          <p:cNvPr id="4" name="Slide Number Placeholder 3"/>
          <p:cNvSpPr>
            <a:spLocks noGrp="1"/>
          </p:cNvSpPr>
          <p:nvPr>
            <p:ph type="sldNum" sz="quarter" idx="12"/>
          </p:nvPr>
        </p:nvSpPr>
        <p:spPr/>
        <p:txBody>
          <a:bodyPr/>
          <a:lstStyle/>
          <a:p>
            <a:fld id="{5AF9DB72-EBD2-4F81-8BEB-ABC054E3A55F}" type="slidenum">
              <a:rPr lang="en-IN" smtClean="0"/>
              <a:t>4</a:t>
            </a:fld>
            <a:endParaRPr lang="en-IN"/>
          </a:p>
        </p:txBody>
      </p:sp>
    </p:spTree>
    <p:extLst>
      <p:ext uri="{BB962C8B-B14F-4D97-AF65-F5344CB8AC3E}">
        <p14:creationId xmlns:p14="http://schemas.microsoft.com/office/powerpoint/2010/main" val="910903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Late Fee- 234F </a:t>
            </a:r>
            <a:endParaRPr lang="en-IN" dirty="0"/>
          </a:p>
        </p:txBody>
      </p:sp>
      <p:sp>
        <p:nvSpPr>
          <p:cNvPr id="5" name="Content Placeholder 4"/>
          <p:cNvSpPr>
            <a:spLocks noGrp="1"/>
          </p:cNvSpPr>
          <p:nvPr>
            <p:ph idx="1"/>
          </p:nvPr>
        </p:nvSpPr>
        <p:spPr/>
        <p:txBody>
          <a:bodyPr/>
          <a:lstStyle/>
          <a:p>
            <a:r>
              <a:rPr lang="en-US" dirty="0"/>
              <a:t>Effective from 1 April 2017, if you do not file your return within the due date, there will be a levy up to </a:t>
            </a:r>
            <a:r>
              <a:rPr lang="en-US" dirty="0" err="1"/>
              <a:t>Rs</a:t>
            </a:r>
            <a:r>
              <a:rPr lang="en-US" dirty="0"/>
              <a:t> 10,000 under Section 234F. In fact, to </a:t>
            </a:r>
            <a:r>
              <a:rPr lang="en-US" dirty="0" err="1"/>
              <a:t>emphasise</a:t>
            </a:r>
            <a:r>
              <a:rPr lang="en-US" dirty="0"/>
              <a:t> on this, there is a field on the forms specifically to furnish details of fee payable under Section 234F in the returns.</a:t>
            </a:r>
            <a:endParaRPr lang="en-IN" dirty="0"/>
          </a:p>
        </p:txBody>
      </p:sp>
      <p:sp>
        <p:nvSpPr>
          <p:cNvPr id="6" name="Footer Placeholder 5"/>
          <p:cNvSpPr>
            <a:spLocks noGrp="1"/>
          </p:cNvSpPr>
          <p:nvPr>
            <p:ph type="ftr" sz="quarter" idx="11"/>
          </p:nvPr>
        </p:nvSpPr>
        <p:spPr>
          <a:xfrm>
            <a:off x="2589212" y="6135808"/>
            <a:ext cx="9124252" cy="365125"/>
          </a:xfrm>
        </p:spPr>
        <p:txBody>
          <a:bodyPr/>
          <a:lstStyle/>
          <a:p>
            <a:r>
              <a:rPr lang="en-IN" sz="1400" b="1" dirty="0">
                <a:solidFill>
                  <a:srgbClr val="00B050"/>
                </a:solidFill>
              </a:rPr>
              <a:t>CA. </a:t>
            </a:r>
            <a:r>
              <a:rPr lang="en-IN" sz="1400" b="1" dirty="0" err="1">
                <a:solidFill>
                  <a:srgbClr val="00B050"/>
                </a:solidFill>
              </a:rPr>
              <a:t>Ratan</a:t>
            </a:r>
            <a:r>
              <a:rPr lang="en-IN" sz="1400" b="1" dirty="0">
                <a:solidFill>
                  <a:srgbClr val="00B050"/>
                </a:solidFill>
              </a:rPr>
              <a:t> Singh </a:t>
            </a:r>
            <a:r>
              <a:rPr lang="en-IN" sz="1400" b="1" dirty="0" err="1">
                <a:solidFill>
                  <a:srgbClr val="00B050"/>
                </a:solidFill>
              </a:rPr>
              <a:t>tanwar</a:t>
            </a:r>
            <a:r>
              <a:rPr lang="en-IN" sz="1400" b="1" dirty="0">
                <a:solidFill>
                  <a:srgbClr val="00B050"/>
                </a:solidFill>
              </a:rPr>
              <a:t>, cont.8875483332, https://www.linkedin.com/in/ratan-singh-tanwar-57541690</a:t>
            </a:r>
            <a:r>
              <a:rPr lang="en-IN" sz="1400" b="1" dirty="0"/>
              <a:t>/</a:t>
            </a:r>
          </a:p>
        </p:txBody>
      </p:sp>
      <p:sp>
        <p:nvSpPr>
          <p:cNvPr id="7" name="Slide Number Placeholder 6"/>
          <p:cNvSpPr>
            <a:spLocks noGrp="1"/>
          </p:cNvSpPr>
          <p:nvPr>
            <p:ph type="sldNum" sz="quarter" idx="12"/>
          </p:nvPr>
        </p:nvSpPr>
        <p:spPr/>
        <p:txBody>
          <a:bodyPr/>
          <a:lstStyle/>
          <a:p>
            <a:fld id="{5AF9DB72-EBD2-4F81-8BEB-ABC054E3A55F}" type="slidenum">
              <a:rPr lang="en-IN" smtClean="0"/>
              <a:t>5</a:t>
            </a:fld>
            <a:endParaRPr lang="en-IN"/>
          </a:p>
        </p:txBody>
      </p:sp>
    </p:spTree>
    <p:extLst>
      <p:ext uri="{BB962C8B-B14F-4D97-AF65-F5344CB8AC3E}">
        <p14:creationId xmlns:p14="http://schemas.microsoft.com/office/powerpoint/2010/main" val="398441490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94</TotalTime>
  <Words>694</Words>
  <Application>Microsoft Office PowerPoint</Application>
  <PresentationFormat>Widescreen</PresentationFormat>
  <Paragraphs>58</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Century Gothic</vt:lpstr>
      <vt:lpstr>Source Sans Pro</vt:lpstr>
      <vt:lpstr>Wingdings 3</vt:lpstr>
      <vt:lpstr>Wisp</vt:lpstr>
      <vt:lpstr>Eligibility to file ITR-4 SUGAM</vt:lpstr>
      <vt:lpstr>PowerPoint Presentation</vt:lpstr>
      <vt:lpstr>PowerPoint Presentation</vt:lpstr>
      <vt:lpstr>PowerPoint Presentation</vt:lpstr>
      <vt:lpstr>Late Fee- 234F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Eligibilty to file ITR-4 SUGAM</dc:title>
  <dc:creator>RATAN SINGH TANWAR</dc:creator>
  <cp:lastModifiedBy>RATAN SINGH TANWAR</cp:lastModifiedBy>
  <cp:revision>10</cp:revision>
  <dcterms:created xsi:type="dcterms:W3CDTF">2020-06-05T04:50:17Z</dcterms:created>
  <dcterms:modified xsi:type="dcterms:W3CDTF">2020-06-05T06:30:23Z</dcterms:modified>
</cp:coreProperties>
</file>