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B8DD42-AE03-40E1-AD08-0256547C5C7B}" type="doc">
      <dgm:prSet loTypeId="urn:microsoft.com/office/officeart/2005/8/layout/radial4" loCatId="relationship" qsTypeId="urn:microsoft.com/office/officeart/2005/8/quickstyle/3d9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45F5E2F-AAAB-4040-BFAE-93AC5E7CE212}">
      <dgm:prSet phldrT="[Text]" custT="1"/>
      <dgm:spPr/>
      <dgm:t>
        <a:bodyPr/>
        <a:lstStyle/>
        <a:p>
          <a:r>
            <a:rPr lang="en-US" sz="2000" b="0" i="1" dirty="0" smtClean="0">
              <a:latin typeface="Arial Narrow" pitchFamily="34" charset="0"/>
            </a:rPr>
            <a:t>Amendments</a:t>
          </a:r>
          <a:endParaRPr lang="en-US" sz="2000" b="0" i="1" dirty="0">
            <a:latin typeface="Arial Narrow" pitchFamily="34" charset="0"/>
          </a:endParaRPr>
        </a:p>
      </dgm:t>
    </dgm:pt>
    <dgm:pt modelId="{361FA1D7-85A6-40DC-97F8-C95D7331EB76}" type="parTrans" cxnId="{DD5ACB32-FF0C-400F-A625-1D45FE09C751}">
      <dgm:prSet/>
      <dgm:spPr/>
      <dgm:t>
        <a:bodyPr/>
        <a:lstStyle/>
        <a:p>
          <a:endParaRPr lang="en-US"/>
        </a:p>
      </dgm:t>
    </dgm:pt>
    <dgm:pt modelId="{ED869CFC-7B40-4690-8A4A-850A4E57E7B5}" type="sibTrans" cxnId="{DD5ACB32-FF0C-400F-A625-1D45FE09C751}">
      <dgm:prSet/>
      <dgm:spPr/>
      <dgm:t>
        <a:bodyPr/>
        <a:lstStyle/>
        <a:p>
          <a:endParaRPr lang="en-US"/>
        </a:p>
      </dgm:t>
    </dgm:pt>
    <dgm:pt modelId="{993C026E-CAB4-4809-9ADC-779BB9F50B1C}">
      <dgm:prSet phldrT="[Text]" custT="1"/>
      <dgm:spPr/>
      <dgm:t>
        <a:bodyPr/>
        <a:lstStyle/>
        <a:p>
          <a:r>
            <a:rPr lang="en-US" sz="1900" dirty="0" smtClean="0">
              <a:latin typeface="Arial Narrow" pitchFamily="34" charset="0"/>
            </a:rPr>
            <a:t>Transfer u/s 2(47)</a:t>
          </a:r>
          <a:endParaRPr lang="en-US" sz="1900" dirty="0">
            <a:latin typeface="Arial Narrow" pitchFamily="34" charset="0"/>
          </a:endParaRPr>
        </a:p>
      </dgm:t>
    </dgm:pt>
    <dgm:pt modelId="{A3AC2318-A130-4B41-8C37-82D0958D6F34}" type="parTrans" cxnId="{344C06CD-6F7D-42DA-9DDA-EEF83F8275F9}">
      <dgm:prSet/>
      <dgm:spPr/>
      <dgm:t>
        <a:bodyPr/>
        <a:lstStyle/>
        <a:p>
          <a:endParaRPr lang="en-US"/>
        </a:p>
      </dgm:t>
    </dgm:pt>
    <dgm:pt modelId="{F780E8B3-29F0-4D42-8496-B6B5C1E65BB5}" type="sibTrans" cxnId="{344C06CD-6F7D-42DA-9DDA-EEF83F8275F9}">
      <dgm:prSet/>
      <dgm:spPr/>
      <dgm:t>
        <a:bodyPr/>
        <a:lstStyle/>
        <a:p>
          <a:endParaRPr lang="en-US"/>
        </a:p>
      </dgm:t>
    </dgm:pt>
    <dgm:pt modelId="{18AE00C9-E22C-4F56-A8DF-DCC2BDF8C746}">
      <dgm:prSet phldrT="[Text]" custT="1"/>
      <dgm:spPr/>
      <dgm:t>
        <a:bodyPr/>
        <a:lstStyle/>
        <a:p>
          <a:r>
            <a:rPr lang="en-US" sz="1900" dirty="0" smtClean="0">
              <a:latin typeface="Arial Narrow" pitchFamily="34" charset="0"/>
            </a:rPr>
            <a:t>Capital Asset u/s 2(14)</a:t>
          </a:r>
          <a:endParaRPr lang="en-US" sz="1900" dirty="0">
            <a:latin typeface="Arial Narrow" pitchFamily="34" charset="0"/>
          </a:endParaRPr>
        </a:p>
      </dgm:t>
    </dgm:pt>
    <dgm:pt modelId="{1B937EF1-2296-4CA6-811C-2BAB543E4C2B}" type="parTrans" cxnId="{B611822D-A352-4FA8-932F-1823EBF14529}">
      <dgm:prSet/>
      <dgm:spPr/>
      <dgm:t>
        <a:bodyPr/>
        <a:lstStyle/>
        <a:p>
          <a:endParaRPr lang="en-US"/>
        </a:p>
      </dgm:t>
    </dgm:pt>
    <dgm:pt modelId="{6F129351-A0C3-4C80-B3F3-ACE4CADC5332}" type="sibTrans" cxnId="{B611822D-A352-4FA8-932F-1823EBF14529}">
      <dgm:prSet/>
      <dgm:spPr/>
      <dgm:t>
        <a:bodyPr/>
        <a:lstStyle/>
        <a:p>
          <a:endParaRPr lang="en-US"/>
        </a:p>
      </dgm:t>
    </dgm:pt>
    <dgm:pt modelId="{4BF300A8-CBD7-4CB8-ADBE-1CAA7DFD5AF5}">
      <dgm:prSet phldrT="[Text]" custT="1"/>
      <dgm:spPr/>
      <dgm:t>
        <a:bodyPr/>
        <a:lstStyle/>
        <a:p>
          <a:r>
            <a:rPr lang="en-US" sz="1900" dirty="0" smtClean="0">
              <a:latin typeface="Arial Narrow" pitchFamily="34" charset="0"/>
            </a:rPr>
            <a:t>Deemed Accrual Income u/s 9</a:t>
          </a:r>
        </a:p>
        <a:p>
          <a:endParaRPr lang="en-US" sz="2200" dirty="0"/>
        </a:p>
      </dgm:t>
    </dgm:pt>
    <dgm:pt modelId="{D6E61BBB-3453-4C0C-838D-2C8F0288A581}" type="parTrans" cxnId="{E3C10758-F2B6-4210-A8FC-F8AC5B4D393D}">
      <dgm:prSet/>
      <dgm:spPr/>
      <dgm:t>
        <a:bodyPr/>
        <a:lstStyle/>
        <a:p>
          <a:endParaRPr lang="en-US"/>
        </a:p>
      </dgm:t>
    </dgm:pt>
    <dgm:pt modelId="{FA94AD7F-A559-4777-8DD0-D02EC0983694}" type="sibTrans" cxnId="{E3C10758-F2B6-4210-A8FC-F8AC5B4D393D}">
      <dgm:prSet/>
      <dgm:spPr/>
      <dgm:t>
        <a:bodyPr/>
        <a:lstStyle/>
        <a:p>
          <a:endParaRPr lang="en-US"/>
        </a:p>
      </dgm:t>
    </dgm:pt>
    <dgm:pt modelId="{5BA4C147-5D44-4B90-8210-B52C9D3C0AB1}" type="pres">
      <dgm:prSet presAssocID="{15B8DD42-AE03-40E1-AD08-0256547C5C7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AF213D-EA18-4C6A-A0D7-1534B0FDAEA2}" type="pres">
      <dgm:prSet presAssocID="{045F5E2F-AAAB-4040-BFAE-93AC5E7CE212}" presName="centerShape" presStyleLbl="node0" presStyleIdx="0" presStyleCnt="1"/>
      <dgm:spPr/>
      <dgm:t>
        <a:bodyPr/>
        <a:lstStyle/>
        <a:p>
          <a:endParaRPr lang="en-US"/>
        </a:p>
      </dgm:t>
    </dgm:pt>
    <dgm:pt modelId="{06B2298D-3457-4611-84FA-EDA31FCBA29F}" type="pres">
      <dgm:prSet presAssocID="{A3AC2318-A130-4B41-8C37-82D0958D6F34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FEF452A1-DC62-4996-ADDA-EA0436AF7AF4}" type="pres">
      <dgm:prSet presAssocID="{993C026E-CAB4-4809-9ADC-779BB9F50B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A75FD-8774-493E-9616-C8D901513824}" type="pres">
      <dgm:prSet presAssocID="{1B937EF1-2296-4CA6-811C-2BAB543E4C2B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8FCED47F-54FD-4396-AB1B-E93E12B4F8A5}" type="pres">
      <dgm:prSet presAssocID="{18AE00C9-E22C-4F56-A8DF-DCC2BDF8C7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ECE4C6-9D7C-4D5B-9BC0-12EE9734E684}" type="pres">
      <dgm:prSet presAssocID="{D6E61BBB-3453-4C0C-838D-2C8F0288A581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5B9AF10F-3B53-4388-9870-616CEAA5FF9F}" type="pres">
      <dgm:prSet presAssocID="{4BF300A8-CBD7-4CB8-ADBE-1CAA7DFD5A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A14563-709B-4D02-A595-E05AB203C561}" type="presOf" srcId="{15B8DD42-AE03-40E1-AD08-0256547C5C7B}" destId="{5BA4C147-5D44-4B90-8210-B52C9D3C0AB1}" srcOrd="0" destOrd="0" presId="urn:microsoft.com/office/officeart/2005/8/layout/radial4"/>
    <dgm:cxn modelId="{B611822D-A352-4FA8-932F-1823EBF14529}" srcId="{045F5E2F-AAAB-4040-BFAE-93AC5E7CE212}" destId="{18AE00C9-E22C-4F56-A8DF-DCC2BDF8C746}" srcOrd="1" destOrd="0" parTransId="{1B937EF1-2296-4CA6-811C-2BAB543E4C2B}" sibTransId="{6F129351-A0C3-4C80-B3F3-ACE4CADC5332}"/>
    <dgm:cxn modelId="{E76469EC-7432-45B3-B91B-09D1142C7279}" type="presOf" srcId="{A3AC2318-A130-4B41-8C37-82D0958D6F34}" destId="{06B2298D-3457-4611-84FA-EDA31FCBA29F}" srcOrd="0" destOrd="0" presId="urn:microsoft.com/office/officeart/2005/8/layout/radial4"/>
    <dgm:cxn modelId="{DD5ACB32-FF0C-400F-A625-1D45FE09C751}" srcId="{15B8DD42-AE03-40E1-AD08-0256547C5C7B}" destId="{045F5E2F-AAAB-4040-BFAE-93AC5E7CE212}" srcOrd="0" destOrd="0" parTransId="{361FA1D7-85A6-40DC-97F8-C95D7331EB76}" sibTransId="{ED869CFC-7B40-4690-8A4A-850A4E57E7B5}"/>
    <dgm:cxn modelId="{770C1841-31DE-4FC9-AE3D-6E8EAD88B6EC}" type="presOf" srcId="{D6E61BBB-3453-4C0C-838D-2C8F0288A581}" destId="{57ECE4C6-9D7C-4D5B-9BC0-12EE9734E684}" srcOrd="0" destOrd="0" presId="urn:microsoft.com/office/officeart/2005/8/layout/radial4"/>
    <dgm:cxn modelId="{36F635CD-485A-424F-9E16-4D9F992DA216}" type="presOf" srcId="{993C026E-CAB4-4809-9ADC-779BB9F50B1C}" destId="{FEF452A1-DC62-4996-ADDA-EA0436AF7AF4}" srcOrd="0" destOrd="0" presId="urn:microsoft.com/office/officeart/2005/8/layout/radial4"/>
    <dgm:cxn modelId="{344C06CD-6F7D-42DA-9DDA-EEF83F8275F9}" srcId="{045F5E2F-AAAB-4040-BFAE-93AC5E7CE212}" destId="{993C026E-CAB4-4809-9ADC-779BB9F50B1C}" srcOrd="0" destOrd="0" parTransId="{A3AC2318-A130-4B41-8C37-82D0958D6F34}" sibTransId="{F780E8B3-29F0-4D42-8496-B6B5C1E65BB5}"/>
    <dgm:cxn modelId="{4999B6ED-F420-4A05-A41A-D7A6E8C5344F}" type="presOf" srcId="{1B937EF1-2296-4CA6-811C-2BAB543E4C2B}" destId="{77AA75FD-8774-493E-9616-C8D901513824}" srcOrd="0" destOrd="0" presId="urn:microsoft.com/office/officeart/2005/8/layout/radial4"/>
    <dgm:cxn modelId="{E3C10758-F2B6-4210-A8FC-F8AC5B4D393D}" srcId="{045F5E2F-AAAB-4040-BFAE-93AC5E7CE212}" destId="{4BF300A8-CBD7-4CB8-ADBE-1CAA7DFD5AF5}" srcOrd="2" destOrd="0" parTransId="{D6E61BBB-3453-4C0C-838D-2C8F0288A581}" sibTransId="{FA94AD7F-A559-4777-8DD0-D02EC0983694}"/>
    <dgm:cxn modelId="{A604C905-2404-4160-9E38-31CA15E70B9C}" type="presOf" srcId="{045F5E2F-AAAB-4040-BFAE-93AC5E7CE212}" destId="{EBAF213D-EA18-4C6A-A0D7-1534B0FDAEA2}" srcOrd="0" destOrd="0" presId="urn:microsoft.com/office/officeart/2005/8/layout/radial4"/>
    <dgm:cxn modelId="{597161AE-1351-4145-A0AE-986428073392}" type="presOf" srcId="{18AE00C9-E22C-4F56-A8DF-DCC2BDF8C746}" destId="{8FCED47F-54FD-4396-AB1B-E93E12B4F8A5}" srcOrd="0" destOrd="0" presId="urn:microsoft.com/office/officeart/2005/8/layout/radial4"/>
    <dgm:cxn modelId="{94A8EB6F-C564-46BB-97EE-0430C79B986B}" type="presOf" srcId="{4BF300A8-CBD7-4CB8-ADBE-1CAA7DFD5AF5}" destId="{5B9AF10F-3B53-4388-9870-616CEAA5FF9F}" srcOrd="0" destOrd="0" presId="urn:microsoft.com/office/officeart/2005/8/layout/radial4"/>
    <dgm:cxn modelId="{11EE9217-E4E8-4CCC-AB6B-CF5D7A64BD54}" type="presParOf" srcId="{5BA4C147-5D44-4B90-8210-B52C9D3C0AB1}" destId="{EBAF213D-EA18-4C6A-A0D7-1534B0FDAEA2}" srcOrd="0" destOrd="0" presId="urn:microsoft.com/office/officeart/2005/8/layout/radial4"/>
    <dgm:cxn modelId="{8EC44A79-B8AC-4E09-83F5-82ADC700D740}" type="presParOf" srcId="{5BA4C147-5D44-4B90-8210-B52C9D3C0AB1}" destId="{06B2298D-3457-4611-84FA-EDA31FCBA29F}" srcOrd="1" destOrd="0" presId="urn:microsoft.com/office/officeart/2005/8/layout/radial4"/>
    <dgm:cxn modelId="{26F1952F-95FA-477E-834D-E17763844BE4}" type="presParOf" srcId="{5BA4C147-5D44-4B90-8210-B52C9D3C0AB1}" destId="{FEF452A1-DC62-4996-ADDA-EA0436AF7AF4}" srcOrd="2" destOrd="0" presId="urn:microsoft.com/office/officeart/2005/8/layout/radial4"/>
    <dgm:cxn modelId="{5444B0C3-051C-49AA-8B09-8DA2AF0C1691}" type="presParOf" srcId="{5BA4C147-5D44-4B90-8210-B52C9D3C0AB1}" destId="{77AA75FD-8774-493E-9616-C8D901513824}" srcOrd="3" destOrd="0" presId="urn:microsoft.com/office/officeart/2005/8/layout/radial4"/>
    <dgm:cxn modelId="{C3C7ED47-501F-4242-AFF2-E0BAC36B9E6F}" type="presParOf" srcId="{5BA4C147-5D44-4B90-8210-B52C9D3C0AB1}" destId="{8FCED47F-54FD-4396-AB1B-E93E12B4F8A5}" srcOrd="4" destOrd="0" presId="urn:microsoft.com/office/officeart/2005/8/layout/radial4"/>
    <dgm:cxn modelId="{EEFA78B2-2118-4858-84FC-3B94257A7B52}" type="presParOf" srcId="{5BA4C147-5D44-4B90-8210-B52C9D3C0AB1}" destId="{57ECE4C6-9D7C-4D5B-9BC0-12EE9734E684}" srcOrd="5" destOrd="0" presId="urn:microsoft.com/office/officeart/2005/8/layout/radial4"/>
    <dgm:cxn modelId="{F99DDA17-09C4-4DE7-B5DB-37E781831FB8}" type="presParOf" srcId="{5BA4C147-5D44-4B90-8210-B52C9D3C0AB1}" destId="{5B9AF10F-3B53-4388-9870-616CEAA5FF9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AF213D-EA18-4C6A-A0D7-1534B0FDAEA2}">
      <dsp:nvSpPr>
        <dsp:cNvPr id="0" name=""/>
        <dsp:cNvSpPr/>
      </dsp:nvSpPr>
      <dsp:spPr>
        <a:xfrm>
          <a:off x="2085975" y="2396608"/>
          <a:ext cx="1924050" cy="1924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1" kern="1200" dirty="0" smtClean="0">
              <a:latin typeface="Arial Narrow" pitchFamily="34" charset="0"/>
            </a:rPr>
            <a:t>Amendments</a:t>
          </a:r>
          <a:endParaRPr lang="en-US" sz="2000" b="0" i="1" kern="1200" dirty="0">
            <a:latin typeface="Arial Narrow" pitchFamily="34" charset="0"/>
          </a:endParaRPr>
        </a:p>
      </dsp:txBody>
      <dsp:txXfrm>
        <a:off x="2085975" y="2396608"/>
        <a:ext cx="1924050" cy="1924050"/>
      </dsp:txXfrm>
    </dsp:sp>
    <dsp:sp modelId="{06B2298D-3457-4611-84FA-EDA31FCBA29F}">
      <dsp:nvSpPr>
        <dsp:cNvPr id="0" name=""/>
        <dsp:cNvSpPr/>
      </dsp:nvSpPr>
      <dsp:spPr>
        <a:xfrm rot="12900000">
          <a:off x="773939" y="2035635"/>
          <a:ext cx="1552377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452A1-DC62-4996-ADDA-EA0436AF7AF4}">
      <dsp:nvSpPr>
        <dsp:cNvPr id="0" name=""/>
        <dsp:cNvSpPr/>
      </dsp:nvSpPr>
      <dsp:spPr>
        <a:xfrm>
          <a:off x="387" y="1133469"/>
          <a:ext cx="1827847" cy="1462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  <a:sp3d extrusionH="28000" prstMaterial="matte"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Arial Narrow" pitchFamily="34" charset="0"/>
            </a:rPr>
            <a:t>Transfer u/s 2(47)</a:t>
          </a:r>
          <a:endParaRPr lang="en-US" sz="1900" kern="1200" dirty="0">
            <a:latin typeface="Arial Narrow" pitchFamily="34" charset="0"/>
          </a:endParaRPr>
        </a:p>
      </dsp:txBody>
      <dsp:txXfrm>
        <a:off x="387" y="1133469"/>
        <a:ext cx="1827847" cy="1462278"/>
      </dsp:txXfrm>
    </dsp:sp>
    <dsp:sp modelId="{77AA75FD-8774-493E-9616-C8D901513824}">
      <dsp:nvSpPr>
        <dsp:cNvPr id="0" name=""/>
        <dsp:cNvSpPr/>
      </dsp:nvSpPr>
      <dsp:spPr>
        <a:xfrm rot="16200000">
          <a:off x="2271811" y="1255892"/>
          <a:ext cx="1552377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ED47F-54FD-4396-AB1B-E93E12B4F8A5}">
      <dsp:nvSpPr>
        <dsp:cNvPr id="0" name=""/>
        <dsp:cNvSpPr/>
      </dsp:nvSpPr>
      <dsp:spPr>
        <a:xfrm>
          <a:off x="2134076" y="22741"/>
          <a:ext cx="1827847" cy="1462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  <a:sp3d extrusionH="28000" prstMaterial="matte"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Arial Narrow" pitchFamily="34" charset="0"/>
            </a:rPr>
            <a:t>Capital Asset u/s 2(14)</a:t>
          </a:r>
          <a:endParaRPr lang="en-US" sz="1900" kern="1200" dirty="0">
            <a:latin typeface="Arial Narrow" pitchFamily="34" charset="0"/>
          </a:endParaRPr>
        </a:p>
      </dsp:txBody>
      <dsp:txXfrm>
        <a:off x="2134076" y="22741"/>
        <a:ext cx="1827847" cy="1462278"/>
      </dsp:txXfrm>
    </dsp:sp>
    <dsp:sp modelId="{57ECE4C6-9D7C-4D5B-9BC0-12EE9734E684}">
      <dsp:nvSpPr>
        <dsp:cNvPr id="0" name=""/>
        <dsp:cNvSpPr/>
      </dsp:nvSpPr>
      <dsp:spPr>
        <a:xfrm rot="19500000">
          <a:off x="3769682" y="2035635"/>
          <a:ext cx="1552377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AF10F-3B53-4388-9870-616CEAA5FF9F}">
      <dsp:nvSpPr>
        <dsp:cNvPr id="0" name=""/>
        <dsp:cNvSpPr/>
      </dsp:nvSpPr>
      <dsp:spPr>
        <a:xfrm>
          <a:off x="4267764" y="1133469"/>
          <a:ext cx="1827847" cy="1462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  <a:sp3d extrusionH="28000" prstMaterial="matte"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Arial Narrow" pitchFamily="34" charset="0"/>
            </a:rPr>
            <a:t>Deemed Accrual Income u/s 9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4267764" y="1133469"/>
        <a:ext cx="1827847" cy="1462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n.wikipedia.org/wiki/File:Vodafone_logo.sv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odafone_logo.sv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Vodafone_logo.sv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3000" y="228600"/>
            <a:ext cx="7848600" cy="132343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chemeClr val="accent3">
                    <a:lumMod val="50000"/>
                  </a:schemeClr>
                </a:solidFill>
                <a:latin typeface="Centaur" pitchFamily="18" charset="0"/>
              </a:rPr>
              <a:t>Vodafone Tax Case</a:t>
            </a:r>
            <a:endParaRPr lang="en-US" sz="8000" dirty="0">
              <a:solidFill>
                <a:schemeClr val="accent3">
                  <a:lumMod val="50000"/>
                </a:schemeClr>
              </a:solidFill>
              <a:latin typeface="Centaur" pitchFamily="18" charset="0"/>
            </a:endParaRPr>
          </a:p>
        </p:txBody>
      </p:sp>
      <p:pic>
        <p:nvPicPr>
          <p:cNvPr id="7" name="Picture 6" descr="Vodafone logo">
            <a:hlinkClick r:id="rId2" tooltip="Vodafone logo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667000"/>
            <a:ext cx="2438400" cy="1752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733800" y="3200400"/>
            <a:ext cx="137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entaur" pitchFamily="18" charset="0"/>
              </a:rPr>
              <a:t>V/s</a:t>
            </a:r>
            <a:endParaRPr lang="en-US" sz="4400" b="1" dirty="0">
              <a:latin typeface="Centaur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819400"/>
            <a:ext cx="396239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486400" y="6015335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aur" pitchFamily="18" charset="0"/>
              </a:rPr>
              <a:t>Sanjay Assudani</a:t>
            </a:r>
            <a:endParaRPr lang="en-US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au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2200" y="381000"/>
            <a:ext cx="6400800" cy="106680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sz="4300" dirty="0" smtClean="0">
                <a:solidFill>
                  <a:schemeClr val="accent3">
                    <a:lumMod val="50000"/>
                  </a:schemeClr>
                </a:solidFill>
              </a:rPr>
              <a:t>Amendments</a:t>
            </a: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590800" y="182880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381000"/>
            <a:ext cx="7406640" cy="101170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en-US" sz="6600" dirty="0" smtClean="0"/>
              <a:t>Impact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474536"/>
          </a:xfrm>
        </p:spPr>
        <p:txBody>
          <a:bodyPr/>
          <a:lstStyle/>
          <a:p>
            <a:pPr marL="342900" indent="-315913">
              <a:buFont typeface="Arial" pitchFamily="34" charset="0"/>
              <a:buChar char="•"/>
            </a:pPr>
            <a:r>
              <a:rPr lang="en-US" sz="2000" dirty="0" smtClean="0">
                <a:latin typeface="Arial Narrow" pitchFamily="34" charset="0"/>
              </a:rPr>
              <a:t>As a result Vodafone was  having</a:t>
            </a:r>
          </a:p>
          <a:p>
            <a:pPr marL="342900" indent="-315913"/>
            <a:r>
              <a:rPr lang="en-US" sz="2000" dirty="0" smtClean="0">
                <a:latin typeface="Arial Narrow" pitchFamily="34" charset="0"/>
              </a:rPr>
              <a:t>      a obligation to Pay Rs. 20000 Crores.</a:t>
            </a:r>
          </a:p>
          <a:p>
            <a:pPr marL="342900" indent="-315913"/>
            <a:endParaRPr lang="en-US" sz="2000" dirty="0" smtClean="0"/>
          </a:p>
          <a:p>
            <a:pPr marL="342900" indent="-315913"/>
            <a:endParaRPr lang="en-US" sz="2000" dirty="0" smtClean="0"/>
          </a:p>
          <a:p>
            <a:pPr marL="342900" indent="-315913">
              <a:buFont typeface="Arial" pitchFamily="34" charset="0"/>
              <a:buChar char="•"/>
            </a:pPr>
            <a:r>
              <a:rPr lang="en-US" sz="2000" dirty="0" smtClean="0">
                <a:latin typeface="Arial Narrow" pitchFamily="34" charset="0"/>
              </a:rPr>
              <a:t>These amendments will take effect </a:t>
            </a:r>
          </a:p>
          <a:p>
            <a:pPr marL="342900" indent="-315913"/>
            <a:r>
              <a:rPr lang="en-US" sz="2000" dirty="0" smtClean="0">
                <a:latin typeface="Arial Narrow" pitchFamily="34" charset="0"/>
              </a:rPr>
              <a:t>     retrospectively from 1</a:t>
            </a:r>
            <a:r>
              <a:rPr lang="en-US" sz="2000" baseline="30000" dirty="0" smtClean="0">
                <a:latin typeface="Arial Narrow" pitchFamily="34" charset="0"/>
              </a:rPr>
              <a:t>st</a:t>
            </a:r>
            <a:r>
              <a:rPr lang="en-US" sz="2000" dirty="0" smtClean="0">
                <a:latin typeface="Arial Narrow" pitchFamily="34" charset="0"/>
              </a:rPr>
              <a:t> April , 1962 </a:t>
            </a:r>
          </a:p>
          <a:p>
            <a:pPr marL="342900" indent="-315913"/>
            <a:r>
              <a:rPr lang="en-US" sz="2000" dirty="0" smtClean="0">
                <a:latin typeface="Arial Narrow" pitchFamily="34" charset="0"/>
              </a:rPr>
              <a:t>     and will accordingly apply in relation </a:t>
            </a:r>
          </a:p>
          <a:p>
            <a:pPr marL="342900" indent="-315913"/>
            <a:r>
              <a:rPr lang="en-US" sz="2000" dirty="0" smtClean="0">
                <a:latin typeface="Arial Narrow" pitchFamily="34" charset="0"/>
              </a:rPr>
              <a:t>     to the assessment year 1962-63 </a:t>
            </a:r>
          </a:p>
          <a:p>
            <a:pPr marL="342900" indent="-315913"/>
            <a:r>
              <a:rPr lang="en-US" sz="2000" dirty="0" smtClean="0">
                <a:latin typeface="Arial Narrow" pitchFamily="34" charset="0"/>
              </a:rPr>
              <a:t>     and subsequent assessment years.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C:\Documents and Settings\Sumit\Desktop\Mahajan &amp; Aibara\Kanherkar Sumridhi\Knowledge Base\Vodafone Case\ds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89431">
            <a:off x="5646142" y="1968733"/>
            <a:ext cx="2886075" cy="3833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66800" y="2209800"/>
            <a:ext cx="26670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entaur" pitchFamily="18" charset="0"/>
              </a:rPr>
              <a:t>Hutchison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entaur" pitchFamily="18" charset="0"/>
              </a:rPr>
              <a:t>Telecom</a:t>
            </a:r>
          </a:p>
          <a:p>
            <a:r>
              <a:rPr lang="en-US" sz="2400" b="1" dirty="0" smtClean="0">
                <a:latin typeface="Centaur" pitchFamily="18" charset="0"/>
              </a:rPr>
              <a:t>Hong Kong</a:t>
            </a:r>
            <a:endParaRPr lang="en-US" sz="2400" b="1" dirty="0">
              <a:latin typeface="Centaur" pitchFamily="18" charset="0"/>
            </a:endParaRPr>
          </a:p>
        </p:txBody>
      </p:sp>
      <p:sp>
        <p:nvSpPr>
          <p:cNvPr id="10" name="Frame 9"/>
          <p:cNvSpPr/>
          <p:nvPr/>
        </p:nvSpPr>
        <p:spPr>
          <a:xfrm>
            <a:off x="6172200" y="2209800"/>
            <a:ext cx="2895600" cy="914400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400" y="23622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entaur" pitchFamily="18" charset="0"/>
              </a:rPr>
              <a:t>  Cayman Islands</a:t>
            </a:r>
            <a:endParaRPr lang="en-US" sz="2800" b="1" dirty="0">
              <a:latin typeface="Centaur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7010400" y="2895600"/>
            <a:ext cx="1295400" cy="228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3581400" y="2133600"/>
            <a:ext cx="28956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Cayman is 100% Subsidiary of Hutchison</a:t>
            </a:r>
            <a:endParaRPr lang="en-US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8412" y="4876800"/>
            <a:ext cx="2643188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19" name="TextBox 18"/>
          <p:cNvSpPr txBox="1"/>
          <p:nvPr/>
        </p:nvSpPr>
        <p:spPr>
          <a:xfrm>
            <a:off x="6324600" y="6019801"/>
            <a:ext cx="2667000" cy="646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Hutchison Essar </a:t>
            </a:r>
          </a:p>
          <a:p>
            <a:r>
              <a:rPr lang="en-US" dirty="0" smtClean="0"/>
              <a:t>(Indian Co. 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268289" y="2971800"/>
            <a:ext cx="738664" cy="19050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67% holding in Indian Company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1676400" y="2971800"/>
            <a:ext cx="1295400" cy="2209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004536" y="2971801"/>
            <a:ext cx="738664" cy="213359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Sold CGP, Cayman Island @ $ 11 Billion.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Picture 26" descr="Vodafone logo">
            <a:hlinkClick r:id="rId3" tooltip="Vodafone logo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876800"/>
            <a:ext cx="2590800" cy="1752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8" name="TextBox 27"/>
          <p:cNvSpPr txBox="1"/>
          <p:nvPr/>
        </p:nvSpPr>
        <p:spPr>
          <a:xfrm>
            <a:off x="1295400" y="304800"/>
            <a:ext cx="7391400" cy="120032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accent3">
                    <a:lumMod val="50000"/>
                  </a:schemeClr>
                </a:solidFill>
                <a:latin typeface="Centaur" pitchFamily="18" charset="0"/>
              </a:rPr>
              <a:t>Overview</a:t>
            </a:r>
            <a:endParaRPr lang="en-US" sz="7200" dirty="0">
              <a:solidFill>
                <a:schemeClr val="accent3">
                  <a:lumMod val="50000"/>
                </a:schemeClr>
              </a:solidFill>
              <a:latin typeface="Centau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1219200" y="199936"/>
            <a:ext cx="7715250" cy="120032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accent3">
                    <a:lumMod val="50000"/>
                  </a:schemeClr>
                </a:solidFill>
                <a:latin typeface="Centaur" pitchFamily="18" charset="0"/>
              </a:rPr>
              <a:t>Vodafone</a:t>
            </a:r>
            <a:endParaRPr lang="en-US" sz="7200" dirty="0">
              <a:solidFill>
                <a:schemeClr val="accent3">
                  <a:lumMod val="50000"/>
                </a:schemeClr>
              </a:solidFill>
              <a:latin typeface="Centaur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1569560"/>
          <a:ext cx="3733800" cy="5136040"/>
        </p:xfrm>
        <a:graphic>
          <a:graphicData uri="http://schemas.openxmlformats.org/drawingml/2006/table">
            <a:tbl>
              <a:tblPr>
                <a:tableStyleId>{74C1A8A3-306A-4EB7-A6B1-4F7E0EB9C5D6}</a:tableStyleId>
              </a:tblPr>
              <a:tblGrid>
                <a:gridCol w="1479431"/>
                <a:gridCol w="2254369"/>
              </a:tblGrid>
              <a:tr h="42490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entaur" pitchFamily="18" charset="0"/>
                        </a:rPr>
                        <a:t>Vodafone India</a:t>
                      </a:r>
                      <a:endParaRPr lang="en-US" sz="24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4826">
                <a:tc gridSpan="2">
                  <a:txBody>
                    <a:bodyPr/>
                    <a:lstStyle/>
                    <a:p>
                      <a:pPr algn="ctr"/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5076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Centaur" pitchFamily="18" charset="0"/>
                          <a:cs typeface="Andalus" pitchFamily="18" charset="-78"/>
                        </a:rPr>
                        <a:t>Registered</a:t>
                      </a:r>
                      <a:r>
                        <a:rPr lang="en-US" sz="1800" baseline="0" dirty="0" smtClean="0">
                          <a:latin typeface="Centaur" pitchFamily="18" charset="0"/>
                          <a:cs typeface="Andalus" pitchFamily="18" charset="-78"/>
                        </a:rPr>
                        <a:t> Office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entaur" pitchFamily="18" charset="0"/>
                          <a:cs typeface="Andalus" pitchFamily="18" charset="-78"/>
                        </a:rPr>
                        <a:t>Netherland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3482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Industry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  <a:cs typeface="Andalus" pitchFamily="18" charset="-78"/>
                        </a:rPr>
                        <a:t>Telecommunications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3482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Predecessor(s)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Hutchison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Essar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3482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Founded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1994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60507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Headquarters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Mumbai (Maharashtra)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India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7532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Products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Mobile telephony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Wireless broadband services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60507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Owner(s)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Vodafone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Group Takshi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Group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605076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Centaur" pitchFamily="18" charset="0"/>
                        </a:rPr>
                        <a:t>Parent</a:t>
                      </a:r>
                      <a:endParaRPr lang="en-US" sz="1800" dirty="0"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Vodafone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International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entaur" pitchFamily="18" charset="0"/>
                        </a:rPr>
                        <a:t>Holdings BV (VIH)</a:t>
                      </a:r>
                      <a:endParaRPr lang="en-US" sz="1800" dirty="0">
                        <a:solidFill>
                          <a:schemeClr val="tx1"/>
                        </a:solidFill>
                        <a:latin typeface="Centaur" pitchFamily="18" charset="0"/>
                        <a:cs typeface="Andalus" pitchFamily="18" charset="-78"/>
                      </a:endParaRPr>
                    </a:p>
                  </a:txBody>
                  <a:tcPr marL="65548" marR="65548" marT="32774" marB="3277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57800" y="4267200"/>
            <a:ext cx="358140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14300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Vodafone India, formerly Vodafone     Essar    and Hutchison Essar, is the Second largest mobile network in India . </a:t>
            </a:r>
          </a:p>
          <a:p>
            <a:pPr marL="114300" indent="-114300"/>
            <a:endParaRPr lang="en-US" sz="1500" dirty="0" smtClean="0">
              <a:latin typeface="Arial Narrow" pitchFamily="34" charset="0"/>
            </a:endParaRPr>
          </a:p>
          <a:p>
            <a:pPr marL="177800" indent="-114300" algn="just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Vodafone India launched 3G  Services in the country in January – March quarter of 2011 and plans to spend up to $500 million within 2 years on its 3G network.</a:t>
            </a:r>
            <a:endParaRPr lang="en-US" sz="1500" dirty="0">
              <a:latin typeface="Arial Narrow" pitchFamily="34" charset="0"/>
            </a:endParaRPr>
          </a:p>
        </p:txBody>
      </p:sp>
      <p:pic>
        <p:nvPicPr>
          <p:cNvPr id="7" name="Picture 6" descr="Vodafone logo">
            <a:hlinkClick r:id="rId3" tooltip="Vodafone logo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8336" y="1605501"/>
            <a:ext cx="2590800" cy="2363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dirty="0" smtClean="0"/>
              <a:t>	A Fight Over Jurisdiction</a:t>
            </a:r>
            <a:endParaRPr lang="en-US" dirty="0"/>
          </a:p>
        </p:txBody>
      </p:sp>
      <p:pic>
        <p:nvPicPr>
          <p:cNvPr id="5" name="Content Placeholder 4" descr="The demand for tax in the Vodafone case was a result of failing to understand the difference between the sale of shares in a company and the sale of assets of that company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980338">
            <a:off x="6011718" y="2125206"/>
            <a:ext cx="2540208" cy="3015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1447800" y="1828800"/>
            <a:ext cx="3886200" cy="36009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en-US" b="1" i="1" dirty="0" smtClean="0">
                <a:latin typeface="Arial Narrow" pitchFamily="34" charset="0"/>
              </a:rPr>
              <a:t>Two issues arise on sale of CGP shares</a:t>
            </a:r>
          </a:p>
          <a:p>
            <a:pPr algn="just">
              <a:buFont typeface="Arial" pitchFamily="34" charset="0"/>
              <a:buChar char="•"/>
            </a:pPr>
            <a:endParaRPr lang="en-US" sz="1500" b="1" i="1" dirty="0" smtClean="0">
              <a:latin typeface="Arial Narrow" pitchFamily="34" charset="0"/>
            </a:endParaRP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.Whether HTIL by reason of instant transaction ,had earned income liable for capital gains tax in India as this income was earned towards sale consideration     in India as a group in </a:t>
            </a:r>
            <a:r>
              <a:rPr lang="en-US" sz="1500" dirty="0" err="1" smtClean="0">
                <a:latin typeface="Arial Narrow" pitchFamily="34" charset="0"/>
              </a:rPr>
              <a:t>favour</a:t>
            </a:r>
            <a:r>
              <a:rPr lang="en-US" sz="1500" dirty="0" smtClean="0">
                <a:latin typeface="Arial Narrow" pitchFamily="34" charset="0"/>
              </a:rPr>
              <a:t> of </a:t>
            </a:r>
            <a:r>
              <a:rPr lang="en-US" sz="1500" dirty="0" err="1" smtClean="0">
                <a:latin typeface="Arial Narrow" pitchFamily="34" charset="0"/>
              </a:rPr>
              <a:t>vodafone</a:t>
            </a:r>
            <a:r>
              <a:rPr lang="en-US" sz="1500" dirty="0" smtClean="0">
                <a:latin typeface="Arial Narrow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n-US" sz="1500" dirty="0" smtClean="0">
              <a:latin typeface="Arial Narrow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en-US" sz="1500" dirty="0" smtClean="0">
              <a:latin typeface="Arial Narrow" pitchFamily="34" charset="0"/>
            </a:endParaRPr>
          </a:p>
          <a:p>
            <a:pPr marL="177800" indent="-177800" algn="just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Whether , on payment made by the </a:t>
            </a:r>
            <a:r>
              <a:rPr lang="en-US" sz="1500" dirty="0" err="1" smtClean="0">
                <a:latin typeface="Arial Narrow" pitchFamily="34" charset="0"/>
              </a:rPr>
              <a:t>vodafone</a:t>
            </a:r>
            <a:r>
              <a:rPr lang="en-US" sz="1500" dirty="0" smtClean="0">
                <a:latin typeface="Arial Narrow" pitchFamily="34" charset="0"/>
              </a:rPr>
              <a:t> to        HTIL on such transaction , </a:t>
            </a:r>
            <a:r>
              <a:rPr lang="en-US" sz="1500" dirty="0" err="1" smtClean="0">
                <a:latin typeface="Arial Narrow" pitchFamily="34" charset="0"/>
              </a:rPr>
              <a:t>vodafone</a:t>
            </a:r>
            <a:r>
              <a:rPr lang="en-US" sz="1500" dirty="0" smtClean="0">
                <a:latin typeface="Arial Narrow" pitchFamily="34" charset="0"/>
              </a:rPr>
              <a:t> was liable to deduct tax at source u/s 195 from sale consideration paid to HTIL. </a:t>
            </a:r>
          </a:p>
          <a:p>
            <a:pPr algn="just">
              <a:buFont typeface="Arial" pitchFamily="34" charset="0"/>
              <a:buChar char="•"/>
            </a:pPr>
            <a:endParaRPr lang="en-US" sz="1500" dirty="0" smtClean="0">
              <a:latin typeface="Arial Narrow" pitchFamily="34" charset="0"/>
            </a:endParaRPr>
          </a:p>
          <a:p>
            <a:pPr algn="just"/>
            <a:endParaRPr lang="en-US" sz="15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320"/>
            <a:ext cx="7620000" cy="923330"/>
          </a:xfrm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 anchor="ctr">
            <a:spAutoFit/>
          </a:bodyPr>
          <a:lstStyle/>
          <a:p>
            <a:pPr algn="ctr"/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latin typeface="Centaur" pitchFamily="18" charset="0"/>
              </a:rPr>
              <a:t>Tax Authority’s Contention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752600"/>
            <a:ext cx="3657600" cy="4663440"/>
          </a:xfrm>
        </p:spPr>
        <p:txBody>
          <a:bodyPr>
            <a:normAutofit/>
          </a:bodyPr>
          <a:lstStyle/>
          <a:p>
            <a:pPr algn="just"/>
            <a:r>
              <a:rPr lang="en-US" sz="1500" dirty="0" smtClean="0">
                <a:latin typeface="Arial Narrow" pitchFamily="34" charset="0"/>
              </a:rPr>
              <a:t>Tax Authority contended that the transfer of a single share in CGP to Vodafone resulted in the transfer of HTIL's interests in Vodafone Essar Ltd to Vodafone</a:t>
            </a:r>
          </a:p>
          <a:p>
            <a:pPr algn="just"/>
            <a:endParaRPr lang="en-US" sz="1500" dirty="0" smtClean="0">
              <a:latin typeface="Arial Narrow" pitchFamily="34" charset="0"/>
            </a:endParaRPr>
          </a:p>
          <a:p>
            <a:pPr algn="just">
              <a:buNone/>
            </a:pPr>
            <a:endParaRPr lang="en-US" sz="1500" dirty="0" smtClean="0">
              <a:latin typeface="Arial Narrow" pitchFamily="34" charset="0"/>
            </a:endParaRPr>
          </a:p>
          <a:p>
            <a:pPr lvl="0" algn="just"/>
            <a:r>
              <a:rPr lang="en-US" sz="1500" dirty="0" smtClean="0">
                <a:latin typeface="Arial Narrow" pitchFamily="34" charset="0"/>
              </a:rPr>
              <a:t>In addition to transfer of the share, other rights and entitlements were transferred as an intrinsic part of the transaction. </a:t>
            </a:r>
          </a:p>
          <a:p>
            <a:pPr lvl="0" algn="just"/>
            <a:endParaRPr lang="en-US" sz="1500" dirty="0" smtClean="0">
              <a:latin typeface="Arial Narrow" pitchFamily="34" charset="0"/>
            </a:endParaRPr>
          </a:p>
          <a:p>
            <a:pPr lvl="0" algn="just">
              <a:buNone/>
            </a:pPr>
            <a:endParaRPr lang="en-US" sz="1500" dirty="0" smtClean="0">
              <a:latin typeface="Arial Narrow" pitchFamily="34" charset="0"/>
            </a:endParaRPr>
          </a:p>
          <a:p>
            <a:pPr lvl="0" algn="just"/>
            <a:r>
              <a:rPr lang="en-US" sz="1500" dirty="0" smtClean="0">
                <a:latin typeface="Arial Narrow" pitchFamily="34" charset="0"/>
              </a:rPr>
              <a:t>Thus it initiated proceedings against Vodafone for a failure to deduct tax u/s 195 seeking to recover $2.1 billion from Vodafone as alleged withholding tax liability.</a:t>
            </a:r>
          </a:p>
          <a:p>
            <a:pPr algn="just">
              <a:buNone/>
            </a:pPr>
            <a:endParaRPr lang="en-US" sz="1600" dirty="0" smtClean="0">
              <a:latin typeface="Arial Narrow" pitchFamily="34" charset="0"/>
            </a:endParaRPr>
          </a:p>
        </p:txBody>
      </p:sp>
      <p:pic>
        <p:nvPicPr>
          <p:cNvPr id="1026" name="Picture 2" descr="C:\Documents and Settings\Sumit\Desktop\Mahajan &amp; Aibara\Kanherkar Sumridhi\Knowledge Base\Vodafone Case\slide-16-7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447800"/>
            <a:ext cx="3809999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/>
            <a:r>
              <a:rPr lang="en-US" dirty="0" smtClean="0"/>
              <a:t>Vodafone’s Plea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en-US" sz="1500" dirty="0" smtClean="0">
              <a:latin typeface="Arial Narrow" pitchFamily="34" charset="0"/>
            </a:endParaRPr>
          </a:p>
          <a:p>
            <a:pPr algn="just"/>
            <a:r>
              <a:rPr lang="en-US" sz="1500" dirty="0" smtClean="0">
                <a:latin typeface="Arial Narrow" pitchFamily="34" charset="0"/>
              </a:rPr>
              <a:t>The provisions were not applicable to the current case &amp; the primary obligation to discharge the tax with the payee (HTIL)</a:t>
            </a:r>
          </a:p>
          <a:p>
            <a:pPr algn="just"/>
            <a:r>
              <a:rPr lang="en-US" sz="1500" dirty="0" smtClean="0">
                <a:latin typeface="Arial Narrow" pitchFamily="34" charset="0"/>
              </a:rPr>
              <a:t>Unless the payee had defaulted in making payment of taxes , on demand by the revenue authorities , tax could not be recovered from the payer</a:t>
            </a:r>
          </a:p>
          <a:p>
            <a:pPr algn="just"/>
            <a:r>
              <a:rPr lang="en-US" sz="1500" dirty="0" smtClean="0">
                <a:latin typeface="Arial Narrow" pitchFamily="34" charset="0"/>
              </a:rPr>
              <a:t>The withholding tax provisions cannot have extra –territorial application i.e. cannot apply in an offshore transaction involving two non-residents in respect capital asset &amp; payment outside India.</a:t>
            </a:r>
          </a:p>
          <a:p>
            <a:pPr algn="just"/>
            <a:r>
              <a:rPr lang="en-US" sz="1500" dirty="0" smtClean="0">
                <a:latin typeface="Arial Narrow" pitchFamily="34" charset="0"/>
              </a:rPr>
              <a:t> the transaction was not chargeable to tax India since it involves transfer of shares of a non-resident company by one non-resident to another &amp; is not a transfer of capital asset in India.   </a:t>
            </a:r>
            <a:endParaRPr lang="en-US" sz="1500" dirty="0">
              <a:latin typeface="Arial Narrow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204216"/>
            <a:ext cx="7406640" cy="1472184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dirty="0" smtClean="0"/>
              <a:t>Bombay High Court Decision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7924800" cy="4800600"/>
          </a:xfrm>
        </p:spPr>
        <p:txBody>
          <a:bodyPr>
            <a:normAutofit/>
          </a:bodyPr>
          <a:lstStyle/>
          <a:p>
            <a:pPr marL="150813" indent="-150813" algn="ctr"/>
            <a:r>
              <a:rPr lang="en-US" sz="1500" i="1" dirty="0" smtClean="0">
                <a:latin typeface="Arial Narrow" pitchFamily="34" charset="0"/>
              </a:rPr>
              <a:t>  </a:t>
            </a:r>
            <a:r>
              <a:rPr lang="en-US" sz="1500" b="1" i="1" dirty="0" smtClean="0">
                <a:latin typeface="Arial Narrow" pitchFamily="34" charset="0"/>
              </a:rPr>
              <a:t>High Court Dismissed the petition of  Vodafone BV &amp; accepted that the transaction had a significant nexus with India and proceedings initiated by it cannot be held to lack Jurisdiction</a:t>
            </a:r>
            <a:r>
              <a:rPr lang="en-US" sz="1500" b="1" dirty="0" smtClean="0">
                <a:latin typeface="Arial Narrow" pitchFamily="34" charset="0"/>
              </a:rPr>
              <a:t>.</a:t>
            </a:r>
          </a:p>
          <a:p>
            <a:pPr marL="114300" indent="-87313" algn="just"/>
            <a:r>
              <a:rPr lang="en-US" sz="1500" b="1" i="1" u="sng" dirty="0" smtClean="0">
                <a:latin typeface="Arial Narrow" pitchFamily="34" charset="0"/>
              </a:rPr>
              <a:t>Key Observations</a:t>
            </a:r>
            <a:r>
              <a:rPr lang="en-US" sz="1500" b="1" i="1" dirty="0" smtClean="0">
                <a:latin typeface="Arial Narrow" pitchFamily="34" charset="0"/>
              </a:rPr>
              <a:t> :</a:t>
            </a:r>
          </a:p>
          <a:p>
            <a:pPr marL="63500" indent="-36513" algn="just">
              <a:buFont typeface="Arial" pitchFamily="34" charset="0"/>
              <a:buChar char="•"/>
            </a:pPr>
            <a:r>
              <a:rPr lang="en-US" sz="1500" b="1" i="1" dirty="0" smtClean="0">
                <a:latin typeface="Arial Narrow" pitchFamily="34" charset="0"/>
              </a:rPr>
              <a:t>   </a:t>
            </a:r>
            <a:r>
              <a:rPr lang="en-US" sz="1500" dirty="0" smtClean="0">
                <a:latin typeface="Arial Narrow" pitchFamily="34" charset="0"/>
              </a:rPr>
              <a:t>Tax planning is legitimate so long as the assesses </a:t>
            </a:r>
          </a:p>
          <a:p>
            <a:pPr marL="63500" indent="-36513" algn="just"/>
            <a:r>
              <a:rPr lang="en-US" sz="1500" dirty="0" smtClean="0">
                <a:latin typeface="Arial Narrow" pitchFamily="34" charset="0"/>
              </a:rPr>
              <a:t>     does not resort to a colorable device or a sham </a:t>
            </a:r>
          </a:p>
          <a:p>
            <a:pPr marL="63500" indent="-36513" algn="just"/>
            <a:r>
              <a:rPr lang="en-US" sz="1500" dirty="0" smtClean="0">
                <a:latin typeface="Arial Narrow" pitchFamily="34" charset="0"/>
              </a:rPr>
              <a:t>     transaction with a view to evade taxes;</a:t>
            </a:r>
          </a:p>
          <a:p>
            <a:pPr marL="63500" indent="-36513" algn="just">
              <a:buFont typeface="Arial" pitchFamily="34" charset="0"/>
              <a:buChar char="•"/>
            </a:pPr>
            <a:r>
              <a:rPr lang="en-US" sz="1500" b="1" i="1" dirty="0" smtClean="0">
                <a:latin typeface="Arial Narrow" pitchFamily="34" charset="0"/>
              </a:rPr>
              <a:t>   </a:t>
            </a:r>
            <a:r>
              <a:rPr lang="en-US" sz="1500" dirty="0" smtClean="0">
                <a:latin typeface="Arial Narrow" pitchFamily="34" charset="0"/>
              </a:rPr>
              <a:t>A controlling interest which a shareholder acquires </a:t>
            </a:r>
          </a:p>
          <a:p>
            <a:pPr marL="63500" indent="-36513" algn="just"/>
            <a:r>
              <a:rPr lang="en-US" sz="1500" dirty="0" smtClean="0">
                <a:latin typeface="Arial Narrow" pitchFamily="34" charset="0"/>
              </a:rPr>
              <a:t>     is an incident of the holding of shares and has </a:t>
            </a:r>
          </a:p>
          <a:p>
            <a:pPr marL="63500" indent="-36513" algn="just"/>
            <a:r>
              <a:rPr lang="en-US" sz="1500" dirty="0" smtClean="0">
                <a:latin typeface="Arial Narrow" pitchFamily="34" charset="0"/>
              </a:rPr>
              <a:t>     no separate or identifiable existence distinct from</a:t>
            </a:r>
          </a:p>
          <a:p>
            <a:pPr marL="63500" indent="-36513" algn="just"/>
            <a:r>
              <a:rPr lang="en-US" sz="1500" dirty="0" smtClean="0">
                <a:latin typeface="Arial Narrow" pitchFamily="34" charset="0"/>
              </a:rPr>
              <a:t>     the shareholding;</a:t>
            </a:r>
          </a:p>
          <a:p>
            <a:pPr marL="63500" indent="-36513" algn="just"/>
            <a:r>
              <a:rPr lang="en-US" sz="1500" b="1" i="1" dirty="0" smtClean="0">
                <a:latin typeface="Arial Narrow" pitchFamily="34" charset="0"/>
              </a:rPr>
              <a:t> </a:t>
            </a:r>
          </a:p>
          <a:p>
            <a:pPr marL="63500" indent="-36513" algn="just"/>
            <a:r>
              <a:rPr lang="en-US" sz="1500" b="1" i="1" u="sng" dirty="0" smtClean="0">
                <a:latin typeface="Arial Narrow" pitchFamily="34" charset="0"/>
              </a:rPr>
              <a:t>Conclusions</a:t>
            </a:r>
            <a:r>
              <a:rPr lang="en-US" sz="1500" b="1" i="1" dirty="0" smtClean="0">
                <a:latin typeface="Arial Narrow" pitchFamily="34" charset="0"/>
              </a:rPr>
              <a:t> :</a:t>
            </a:r>
          </a:p>
          <a:p>
            <a:pPr marL="114300" indent="-87313" algn="just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The essence of the transaction was a change in the controlling interest in HEL which constituted a source of          income in India.</a:t>
            </a:r>
          </a:p>
          <a:p>
            <a:pPr marL="114300" indent="-87313" algn="just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Accordingly, Indian Tax Authorities have acted within their jurisdiction in initiating the proceedings against the           Petitioner for not deducting tax at source. The provisions of S. 195 would operate.</a:t>
            </a:r>
          </a:p>
          <a:p>
            <a:pPr marL="63500" indent="-36513" algn="just">
              <a:buFont typeface="Arial" pitchFamily="34" charset="0"/>
              <a:buChar char="•"/>
            </a:pPr>
            <a:endParaRPr lang="en-US" sz="1600" dirty="0" smtClean="0"/>
          </a:p>
          <a:p>
            <a:pPr marL="63500" indent="-36513" algn="just"/>
            <a:endParaRPr lang="en-US" sz="1500" b="1" i="1" dirty="0" smtClean="0">
              <a:latin typeface="Arial Narrow" pitchFamily="34" charset="0"/>
            </a:endParaRPr>
          </a:p>
          <a:p>
            <a:pPr marL="0" indent="26988" algn="just"/>
            <a:endParaRPr lang="en-US" sz="1500" dirty="0" smtClean="0">
              <a:latin typeface="Arial Narrow" pitchFamily="34" charset="0"/>
            </a:endParaRPr>
          </a:p>
          <a:p>
            <a:pPr marL="0" indent="26988" algn="just"/>
            <a:endParaRPr lang="en-US" sz="1500" dirty="0">
              <a:latin typeface="Arial Narrow" pitchFamily="34" charset="0"/>
            </a:endParaRPr>
          </a:p>
        </p:txBody>
      </p:sp>
      <p:pic>
        <p:nvPicPr>
          <p:cNvPr id="2051" name="Picture 3" descr="C:\Documents and Settings\Sumit\Desktop\Mahajan &amp; Aibara\Kanherkar Sumridhi\Knowledge Base\Vodafone Case\0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362200"/>
            <a:ext cx="2057400" cy="1752600"/>
          </a:xfrm>
          <a:prstGeom prst="rect">
            <a:avLst/>
          </a:prstGeom>
          <a:noFill/>
        </p:spPr>
      </p:pic>
      <p:pic>
        <p:nvPicPr>
          <p:cNvPr id="2052" name="Picture 4" descr="C:\Documents and Settings\Sumit\Desktop\Mahajan &amp; Aibara\Kanherkar Sumridhi\Knowledge Base\Vodafone Case\ds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6576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dirty="0" smtClean="0"/>
              <a:t>Supreme Court’s Decision</a:t>
            </a:r>
            <a:endParaRPr lang="en-US" dirty="0"/>
          </a:p>
        </p:txBody>
      </p:sp>
      <p:pic>
        <p:nvPicPr>
          <p:cNvPr id="5" name="Picture 3" descr="C:\Documents and Settings\Sumit\Desktop\Mahajan &amp; Aibara\Kanherkar Sumridhi\Knowledge Base\Vodafone Case\0-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317572">
            <a:off x="6705600" y="1371600"/>
            <a:ext cx="2133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b="39698"/>
          <a:stretch>
            <a:fillRect/>
          </a:stretch>
        </p:blipFill>
        <p:spPr bwMode="auto">
          <a:xfrm rot="21421146">
            <a:off x="5257800" y="3124200"/>
            <a:ext cx="2295525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447800" y="1676400"/>
            <a:ext cx="3657600" cy="4663440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 smtClean="0">
                <a:latin typeface="Arial Narrow" pitchFamily="34" charset="0"/>
              </a:rPr>
              <a:t>Supreme Court held that situs of shares situates at the place where the company is incorporated and / or the place where the shares can be dealt with by way of transfers. Thus the situs of shares of CGP is not in India.</a:t>
            </a:r>
          </a:p>
          <a:p>
            <a:r>
              <a:rPr lang="en-US" sz="1600" dirty="0" smtClean="0">
                <a:latin typeface="Arial Narrow" pitchFamily="34" charset="0"/>
              </a:rPr>
              <a:t>Section 9 covers only income arising from a transfer of a capital asset situated in India; it does not purport to cover income arising from the indirect transfer of capital asset in India</a:t>
            </a:r>
          </a:p>
          <a:p>
            <a:r>
              <a:rPr lang="en-US" sz="1600" dirty="0" smtClean="0">
                <a:latin typeface="Arial Narrow" pitchFamily="34" charset="0"/>
              </a:rPr>
              <a:t>Section 195 would apply only for payments made from a resident to a non-resident, and not between two non-residents situated outside India.</a:t>
            </a:r>
          </a:p>
          <a:p>
            <a:pPr marL="365125" indent="-22225">
              <a:buNone/>
            </a:pPr>
            <a:r>
              <a:rPr lang="en-US" sz="1600" dirty="0" smtClean="0">
                <a:latin typeface="Arial Narrow" pitchFamily="34" charset="0"/>
              </a:rPr>
              <a:t> In the instant case, the Hon'ble Court observed that the transaction was between two non-resident entities through a contract executed outside India. Consideration also passed outside India. The transaction has no nexus with the underlying assets in India. 	 </a:t>
            </a:r>
            <a:r>
              <a:rPr lang="en-US" sz="1600" dirty="0" smtClean="0"/>
              <a:t>	</a:t>
            </a:r>
            <a:endParaRPr lang="en-US" sz="15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254240" cy="935502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850064"/>
            <a:ext cx="7620000" cy="4855536"/>
          </a:xfrm>
        </p:spPr>
        <p:txBody>
          <a:bodyPr>
            <a:normAutofit/>
          </a:bodyPr>
          <a:lstStyle/>
          <a:p>
            <a:pPr marL="115888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  It involves transaction between two non-residents in respect of shares of a company incorporated        outside India. Therefore, the Indian Tax Authorities have no territorial tax jurisdiction over the said transaction</a:t>
            </a:r>
          </a:p>
          <a:p>
            <a:pPr marL="177800" indent="-150813">
              <a:buFont typeface="Arial" pitchFamily="34" charset="0"/>
              <a:buChar char="•"/>
            </a:pPr>
            <a:r>
              <a:rPr lang="en-US" sz="1500" dirty="0" smtClean="0">
                <a:latin typeface="Arial Narrow" pitchFamily="34" charset="0"/>
              </a:rPr>
              <a:t>  Supreme Court held that since the capital gains was not taxable in India, Vodafone was not required to deduct TDS on the said capital gains.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2528" t="19048" r="2198" b="7692"/>
          <a:stretch>
            <a:fillRect/>
          </a:stretch>
        </p:blipFill>
        <p:spPr bwMode="auto">
          <a:xfrm rot="21116601">
            <a:off x="1469235" y="3129633"/>
            <a:ext cx="1752600" cy="3441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69231" t="58608" r="3157" b="13553"/>
          <a:stretch>
            <a:fillRect/>
          </a:stretch>
        </p:blipFill>
        <p:spPr bwMode="auto">
          <a:xfrm rot="953998">
            <a:off x="6319680" y="3094808"/>
            <a:ext cx="1914683" cy="3569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64835" t="32234" r="6593" b="15018"/>
          <a:stretch>
            <a:fillRect/>
          </a:stretch>
        </p:blipFill>
        <p:spPr bwMode="auto">
          <a:xfrm>
            <a:off x="3657600" y="3276600"/>
            <a:ext cx="1981200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839</Words>
  <Application>Microsoft Office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Slide 1</vt:lpstr>
      <vt:lpstr>Slide 2</vt:lpstr>
      <vt:lpstr>Vodafone</vt:lpstr>
      <vt:lpstr> A Fight Over Jurisdiction</vt:lpstr>
      <vt:lpstr>Tax Authority’s Contention</vt:lpstr>
      <vt:lpstr>Vodafone’s Plea</vt:lpstr>
      <vt:lpstr>Bombay High Court Decision</vt:lpstr>
      <vt:lpstr>Supreme Court’s Decision</vt:lpstr>
      <vt:lpstr>Contd..</vt:lpstr>
      <vt:lpstr>Slide 10</vt:lpstr>
      <vt:lpstr>Impact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Mahajan &amp; Aibara</dc:creator>
  <cp:lastModifiedBy>Sanjay</cp:lastModifiedBy>
  <cp:revision>26</cp:revision>
  <dcterms:created xsi:type="dcterms:W3CDTF">2006-08-16T00:00:00Z</dcterms:created>
  <dcterms:modified xsi:type="dcterms:W3CDTF">2013-06-12T08:12:59Z</dcterms:modified>
</cp:coreProperties>
</file>