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6" r:id="rId4"/>
    <p:sldId id="258" r:id="rId5"/>
    <p:sldId id="259" r:id="rId6"/>
    <p:sldId id="260" r:id="rId7"/>
    <p:sldId id="261" r:id="rId8"/>
    <p:sldId id="262" r:id="rId9"/>
    <p:sldId id="263" r:id="rId10"/>
    <p:sldId id="264" r:id="rId11"/>
    <p:sldId id="265" r:id="rId12"/>
    <p:sldId id="271" r:id="rId13"/>
    <p:sldId id="269" r:id="rId14"/>
    <p:sldId id="267" r:id="rId15"/>
    <p:sldId id="270" r:id="rId16"/>
    <p:sldId id="272" r:id="rId17"/>
    <p:sldId id="273" r:id="rId18"/>
    <p:sldId id="274" r:id="rId19"/>
    <p:sldId id="275" r:id="rId20"/>
    <p:sldId id="276" r:id="rId21"/>
    <p:sldId id="278" r:id="rId22"/>
    <p:sldId id="279" r:id="rId23"/>
    <p:sldId id="280" r:id="rId24"/>
    <p:sldId id="268" r:id="rId25"/>
    <p:sldId id="277" r:id="rId26"/>
    <p:sldId id="282" r:id="rId27"/>
    <p:sldId id="281"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92" d="100"/>
          <a:sy n="92" d="100"/>
        </p:scale>
        <p:origin x="3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4796FD-0770-42EC-8006-0C2E9474701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408D1A16-B398-41AD-895B-972E6C9649F7}">
      <dgm:prSet phldrT="[Text]" custT="1"/>
      <dgm:spPr/>
      <dgm:t>
        <a:bodyPr/>
        <a:lstStyle/>
        <a:p>
          <a:r>
            <a:rPr lang="en-GB" sz="3200" dirty="0" smtClean="0">
              <a:solidFill>
                <a:schemeClr val="tx2">
                  <a:lumMod val="90000"/>
                  <a:lumOff val="10000"/>
                </a:schemeClr>
              </a:solidFill>
            </a:rPr>
            <a:t>Cost of Terrorism</a:t>
          </a:r>
          <a:endParaRPr lang="en-IN" sz="3200" dirty="0">
            <a:solidFill>
              <a:schemeClr val="tx2">
                <a:lumMod val="90000"/>
                <a:lumOff val="10000"/>
              </a:schemeClr>
            </a:solidFill>
          </a:endParaRPr>
        </a:p>
      </dgm:t>
    </dgm:pt>
    <dgm:pt modelId="{95E4C55C-006D-4BFA-A317-347B1FFEC105}" type="parTrans" cxnId="{DBFF79F5-5F28-4F0C-B673-EAF863A4860A}">
      <dgm:prSet/>
      <dgm:spPr/>
      <dgm:t>
        <a:bodyPr/>
        <a:lstStyle/>
        <a:p>
          <a:endParaRPr lang="en-IN"/>
        </a:p>
      </dgm:t>
    </dgm:pt>
    <dgm:pt modelId="{EE350568-F4B6-4FC9-8F5E-97774886545E}" type="sibTrans" cxnId="{DBFF79F5-5F28-4F0C-B673-EAF863A4860A}">
      <dgm:prSet/>
      <dgm:spPr/>
      <dgm:t>
        <a:bodyPr/>
        <a:lstStyle/>
        <a:p>
          <a:endParaRPr lang="en-IN"/>
        </a:p>
      </dgm:t>
    </dgm:pt>
    <dgm:pt modelId="{74CF3192-D20D-4E3F-BC19-12583906E4FE}">
      <dgm:prSet phldrT="[Text]" custT="1"/>
      <dgm:spPr/>
      <dgm:t>
        <a:bodyPr/>
        <a:lstStyle/>
        <a:p>
          <a:r>
            <a:rPr lang="en-GB" sz="2400" b="1" dirty="0" smtClean="0">
              <a:solidFill>
                <a:schemeClr val="tx2">
                  <a:lumMod val="90000"/>
                  <a:lumOff val="10000"/>
                </a:schemeClr>
              </a:solidFill>
            </a:rPr>
            <a:t>DIRECT Costs</a:t>
          </a:r>
          <a:endParaRPr lang="en-IN" sz="2400" b="1" dirty="0">
            <a:solidFill>
              <a:schemeClr val="tx2">
                <a:lumMod val="90000"/>
                <a:lumOff val="10000"/>
              </a:schemeClr>
            </a:solidFill>
          </a:endParaRPr>
        </a:p>
      </dgm:t>
    </dgm:pt>
    <dgm:pt modelId="{536546D6-B1E3-42B3-A9BA-31D90091DB30}" type="parTrans" cxnId="{9B1277E7-E67B-4208-94F0-3D7B75E7368F}">
      <dgm:prSet/>
      <dgm:spPr/>
      <dgm:t>
        <a:bodyPr/>
        <a:lstStyle/>
        <a:p>
          <a:endParaRPr lang="en-IN"/>
        </a:p>
      </dgm:t>
    </dgm:pt>
    <dgm:pt modelId="{42B8B9C5-2736-4E84-8ED3-872E9D43B5C8}" type="sibTrans" cxnId="{9B1277E7-E67B-4208-94F0-3D7B75E7368F}">
      <dgm:prSet/>
      <dgm:spPr/>
      <dgm:t>
        <a:bodyPr/>
        <a:lstStyle/>
        <a:p>
          <a:endParaRPr lang="en-IN"/>
        </a:p>
      </dgm:t>
    </dgm:pt>
    <dgm:pt modelId="{3740E02D-CDB3-4493-8B06-EC6DBC7EBD4D}">
      <dgm:prSet phldrT="[Text]" custT="1"/>
      <dgm:spPr/>
      <dgm:t>
        <a:bodyPr/>
        <a:lstStyle/>
        <a:p>
          <a:r>
            <a:rPr lang="en-GB" sz="2400" b="1" dirty="0" smtClean="0">
              <a:solidFill>
                <a:schemeClr val="tx2">
                  <a:lumMod val="90000"/>
                  <a:lumOff val="10000"/>
                </a:schemeClr>
              </a:solidFill>
            </a:rPr>
            <a:t>INDIRECT Costs</a:t>
          </a:r>
          <a:endParaRPr lang="en-IN" sz="2400" b="1" dirty="0">
            <a:solidFill>
              <a:schemeClr val="tx2">
                <a:lumMod val="90000"/>
                <a:lumOff val="10000"/>
              </a:schemeClr>
            </a:solidFill>
          </a:endParaRPr>
        </a:p>
      </dgm:t>
    </dgm:pt>
    <dgm:pt modelId="{90132F87-6904-4253-9F4F-D83A539C784C}" type="parTrans" cxnId="{C28266D6-D68C-442B-A765-E95398D82047}">
      <dgm:prSet/>
      <dgm:spPr/>
      <dgm:t>
        <a:bodyPr/>
        <a:lstStyle/>
        <a:p>
          <a:endParaRPr lang="en-IN"/>
        </a:p>
      </dgm:t>
    </dgm:pt>
    <dgm:pt modelId="{E846CC5A-757D-4659-A904-5B72D4D1A483}" type="sibTrans" cxnId="{C28266D6-D68C-442B-A765-E95398D82047}">
      <dgm:prSet/>
      <dgm:spPr/>
      <dgm:t>
        <a:bodyPr/>
        <a:lstStyle/>
        <a:p>
          <a:endParaRPr lang="en-IN"/>
        </a:p>
      </dgm:t>
    </dgm:pt>
    <dgm:pt modelId="{DF2E0884-EE41-4675-970E-FCB26A762759}" type="pres">
      <dgm:prSet presAssocID="{E04796FD-0770-42EC-8006-0C2E9474701D}" presName="hierChild1" presStyleCnt="0">
        <dgm:presLayoutVars>
          <dgm:orgChart val="1"/>
          <dgm:chPref val="1"/>
          <dgm:dir/>
          <dgm:animOne val="branch"/>
          <dgm:animLvl val="lvl"/>
          <dgm:resizeHandles/>
        </dgm:presLayoutVars>
      </dgm:prSet>
      <dgm:spPr/>
      <dgm:t>
        <a:bodyPr/>
        <a:lstStyle/>
        <a:p>
          <a:endParaRPr lang="en-IN"/>
        </a:p>
      </dgm:t>
    </dgm:pt>
    <dgm:pt modelId="{A81099A0-7EE8-4C64-9200-2CD8DFBD92A2}" type="pres">
      <dgm:prSet presAssocID="{408D1A16-B398-41AD-895B-972E6C9649F7}" presName="hierRoot1" presStyleCnt="0">
        <dgm:presLayoutVars>
          <dgm:hierBranch val="init"/>
        </dgm:presLayoutVars>
      </dgm:prSet>
      <dgm:spPr/>
    </dgm:pt>
    <dgm:pt modelId="{84C15E5F-6A03-41F5-A478-BFD30DA56857}" type="pres">
      <dgm:prSet presAssocID="{408D1A16-B398-41AD-895B-972E6C9649F7}" presName="rootComposite1" presStyleCnt="0"/>
      <dgm:spPr/>
    </dgm:pt>
    <dgm:pt modelId="{DE2DDADC-613D-4E56-BCAE-C032E22A9FD1}" type="pres">
      <dgm:prSet presAssocID="{408D1A16-B398-41AD-895B-972E6C9649F7}" presName="rootText1" presStyleLbl="node0" presStyleIdx="0" presStyleCnt="1">
        <dgm:presLayoutVars>
          <dgm:chPref val="3"/>
        </dgm:presLayoutVars>
      </dgm:prSet>
      <dgm:spPr/>
      <dgm:t>
        <a:bodyPr/>
        <a:lstStyle/>
        <a:p>
          <a:endParaRPr lang="en-IN"/>
        </a:p>
      </dgm:t>
    </dgm:pt>
    <dgm:pt modelId="{BF041F59-7640-437D-9111-7E1CFE4E504F}" type="pres">
      <dgm:prSet presAssocID="{408D1A16-B398-41AD-895B-972E6C9649F7}" presName="rootConnector1" presStyleLbl="node1" presStyleIdx="0" presStyleCnt="0"/>
      <dgm:spPr/>
      <dgm:t>
        <a:bodyPr/>
        <a:lstStyle/>
        <a:p>
          <a:endParaRPr lang="en-IN"/>
        </a:p>
      </dgm:t>
    </dgm:pt>
    <dgm:pt modelId="{E9880C84-90D4-4CDC-AACA-AE2746663C01}" type="pres">
      <dgm:prSet presAssocID="{408D1A16-B398-41AD-895B-972E6C9649F7}" presName="hierChild2" presStyleCnt="0"/>
      <dgm:spPr/>
    </dgm:pt>
    <dgm:pt modelId="{39E05343-BE1B-42D8-8EA9-A5FC5C4786C1}" type="pres">
      <dgm:prSet presAssocID="{536546D6-B1E3-42B3-A9BA-31D90091DB30}" presName="Name37" presStyleLbl="parChTrans1D2" presStyleIdx="0" presStyleCnt="2"/>
      <dgm:spPr/>
      <dgm:t>
        <a:bodyPr/>
        <a:lstStyle/>
        <a:p>
          <a:endParaRPr lang="en-IN"/>
        </a:p>
      </dgm:t>
    </dgm:pt>
    <dgm:pt modelId="{4A0B899E-8915-4C22-B11F-9AC6A3CD0BFC}" type="pres">
      <dgm:prSet presAssocID="{74CF3192-D20D-4E3F-BC19-12583906E4FE}" presName="hierRoot2" presStyleCnt="0">
        <dgm:presLayoutVars>
          <dgm:hierBranch val="init"/>
        </dgm:presLayoutVars>
      </dgm:prSet>
      <dgm:spPr/>
    </dgm:pt>
    <dgm:pt modelId="{96C4B2E5-31CC-40D4-B447-6FDBD148A483}" type="pres">
      <dgm:prSet presAssocID="{74CF3192-D20D-4E3F-BC19-12583906E4FE}" presName="rootComposite" presStyleCnt="0"/>
      <dgm:spPr/>
    </dgm:pt>
    <dgm:pt modelId="{F096C5D8-A70C-4008-956D-B86EE5B7FC0C}" type="pres">
      <dgm:prSet presAssocID="{74CF3192-D20D-4E3F-BC19-12583906E4FE}" presName="rootText" presStyleLbl="node2" presStyleIdx="0" presStyleCnt="2">
        <dgm:presLayoutVars>
          <dgm:chPref val="3"/>
        </dgm:presLayoutVars>
      </dgm:prSet>
      <dgm:spPr/>
      <dgm:t>
        <a:bodyPr/>
        <a:lstStyle/>
        <a:p>
          <a:endParaRPr lang="en-IN"/>
        </a:p>
      </dgm:t>
    </dgm:pt>
    <dgm:pt modelId="{5AF9FF6A-237E-48E9-8AA8-63A163F57E7B}" type="pres">
      <dgm:prSet presAssocID="{74CF3192-D20D-4E3F-BC19-12583906E4FE}" presName="rootConnector" presStyleLbl="node2" presStyleIdx="0" presStyleCnt="2"/>
      <dgm:spPr/>
      <dgm:t>
        <a:bodyPr/>
        <a:lstStyle/>
        <a:p>
          <a:endParaRPr lang="en-IN"/>
        </a:p>
      </dgm:t>
    </dgm:pt>
    <dgm:pt modelId="{53F42BAF-7F00-4359-A698-5929A4D1746F}" type="pres">
      <dgm:prSet presAssocID="{74CF3192-D20D-4E3F-BC19-12583906E4FE}" presName="hierChild4" presStyleCnt="0"/>
      <dgm:spPr/>
    </dgm:pt>
    <dgm:pt modelId="{C444FE6D-A7F5-4476-9215-0E74E18333A3}" type="pres">
      <dgm:prSet presAssocID="{74CF3192-D20D-4E3F-BC19-12583906E4FE}" presName="hierChild5" presStyleCnt="0"/>
      <dgm:spPr/>
    </dgm:pt>
    <dgm:pt modelId="{3A26EC43-D98D-401D-B79F-868A06CC5E97}" type="pres">
      <dgm:prSet presAssocID="{90132F87-6904-4253-9F4F-D83A539C784C}" presName="Name37" presStyleLbl="parChTrans1D2" presStyleIdx="1" presStyleCnt="2"/>
      <dgm:spPr/>
      <dgm:t>
        <a:bodyPr/>
        <a:lstStyle/>
        <a:p>
          <a:endParaRPr lang="en-IN"/>
        </a:p>
      </dgm:t>
    </dgm:pt>
    <dgm:pt modelId="{1C807695-0344-408C-9318-E269B008D9C0}" type="pres">
      <dgm:prSet presAssocID="{3740E02D-CDB3-4493-8B06-EC6DBC7EBD4D}" presName="hierRoot2" presStyleCnt="0">
        <dgm:presLayoutVars>
          <dgm:hierBranch val="init"/>
        </dgm:presLayoutVars>
      </dgm:prSet>
      <dgm:spPr/>
    </dgm:pt>
    <dgm:pt modelId="{A9166DF0-3E49-4E77-BD13-E0C89E0A8B78}" type="pres">
      <dgm:prSet presAssocID="{3740E02D-CDB3-4493-8B06-EC6DBC7EBD4D}" presName="rootComposite" presStyleCnt="0"/>
      <dgm:spPr/>
    </dgm:pt>
    <dgm:pt modelId="{8CB6D8F8-7234-4511-BACC-D60EB52AB084}" type="pres">
      <dgm:prSet presAssocID="{3740E02D-CDB3-4493-8B06-EC6DBC7EBD4D}" presName="rootText" presStyleLbl="node2" presStyleIdx="1" presStyleCnt="2">
        <dgm:presLayoutVars>
          <dgm:chPref val="3"/>
        </dgm:presLayoutVars>
      </dgm:prSet>
      <dgm:spPr/>
      <dgm:t>
        <a:bodyPr/>
        <a:lstStyle/>
        <a:p>
          <a:endParaRPr lang="en-IN"/>
        </a:p>
      </dgm:t>
    </dgm:pt>
    <dgm:pt modelId="{E122D983-3A6D-4688-A29C-FE78EAF23242}" type="pres">
      <dgm:prSet presAssocID="{3740E02D-CDB3-4493-8B06-EC6DBC7EBD4D}" presName="rootConnector" presStyleLbl="node2" presStyleIdx="1" presStyleCnt="2"/>
      <dgm:spPr/>
      <dgm:t>
        <a:bodyPr/>
        <a:lstStyle/>
        <a:p>
          <a:endParaRPr lang="en-IN"/>
        </a:p>
      </dgm:t>
    </dgm:pt>
    <dgm:pt modelId="{02D3DE69-CFC9-49D0-9612-953AE40CBC42}" type="pres">
      <dgm:prSet presAssocID="{3740E02D-CDB3-4493-8B06-EC6DBC7EBD4D}" presName="hierChild4" presStyleCnt="0"/>
      <dgm:spPr/>
    </dgm:pt>
    <dgm:pt modelId="{933D9372-DF81-49FB-B9C1-D210F5F8024A}" type="pres">
      <dgm:prSet presAssocID="{3740E02D-CDB3-4493-8B06-EC6DBC7EBD4D}" presName="hierChild5" presStyleCnt="0"/>
      <dgm:spPr/>
    </dgm:pt>
    <dgm:pt modelId="{8819A42A-4A20-42E8-9C48-F2097390F922}" type="pres">
      <dgm:prSet presAssocID="{408D1A16-B398-41AD-895B-972E6C9649F7}" presName="hierChild3" presStyleCnt="0"/>
      <dgm:spPr/>
    </dgm:pt>
  </dgm:ptLst>
  <dgm:cxnLst>
    <dgm:cxn modelId="{DBFF79F5-5F28-4F0C-B673-EAF863A4860A}" srcId="{E04796FD-0770-42EC-8006-0C2E9474701D}" destId="{408D1A16-B398-41AD-895B-972E6C9649F7}" srcOrd="0" destOrd="0" parTransId="{95E4C55C-006D-4BFA-A317-347B1FFEC105}" sibTransId="{EE350568-F4B6-4FC9-8F5E-97774886545E}"/>
    <dgm:cxn modelId="{A5323E56-B120-4050-8A5F-A9448453BB4A}" type="presOf" srcId="{3740E02D-CDB3-4493-8B06-EC6DBC7EBD4D}" destId="{8CB6D8F8-7234-4511-BACC-D60EB52AB084}" srcOrd="0" destOrd="0" presId="urn:microsoft.com/office/officeart/2005/8/layout/orgChart1"/>
    <dgm:cxn modelId="{C28266D6-D68C-442B-A765-E95398D82047}" srcId="{408D1A16-B398-41AD-895B-972E6C9649F7}" destId="{3740E02D-CDB3-4493-8B06-EC6DBC7EBD4D}" srcOrd="1" destOrd="0" parTransId="{90132F87-6904-4253-9F4F-D83A539C784C}" sibTransId="{E846CC5A-757D-4659-A904-5B72D4D1A483}"/>
    <dgm:cxn modelId="{771B2649-72C9-4E55-BE3C-0D0647268A6E}" type="presOf" srcId="{90132F87-6904-4253-9F4F-D83A539C784C}" destId="{3A26EC43-D98D-401D-B79F-868A06CC5E97}" srcOrd="0" destOrd="0" presId="urn:microsoft.com/office/officeart/2005/8/layout/orgChart1"/>
    <dgm:cxn modelId="{2CFE519E-AED2-478F-9877-5202CB0DBBC6}" type="presOf" srcId="{E04796FD-0770-42EC-8006-0C2E9474701D}" destId="{DF2E0884-EE41-4675-970E-FCB26A762759}" srcOrd="0" destOrd="0" presId="urn:microsoft.com/office/officeart/2005/8/layout/orgChart1"/>
    <dgm:cxn modelId="{E0B241EE-68DF-40AE-8DED-BCAD61FFAB37}" type="presOf" srcId="{408D1A16-B398-41AD-895B-972E6C9649F7}" destId="{DE2DDADC-613D-4E56-BCAE-C032E22A9FD1}" srcOrd="0" destOrd="0" presId="urn:microsoft.com/office/officeart/2005/8/layout/orgChart1"/>
    <dgm:cxn modelId="{9B1277E7-E67B-4208-94F0-3D7B75E7368F}" srcId="{408D1A16-B398-41AD-895B-972E6C9649F7}" destId="{74CF3192-D20D-4E3F-BC19-12583906E4FE}" srcOrd="0" destOrd="0" parTransId="{536546D6-B1E3-42B3-A9BA-31D90091DB30}" sibTransId="{42B8B9C5-2736-4E84-8ED3-872E9D43B5C8}"/>
    <dgm:cxn modelId="{15AF1FA5-C409-4884-8C7E-16AB8910D2CE}" type="presOf" srcId="{3740E02D-CDB3-4493-8B06-EC6DBC7EBD4D}" destId="{E122D983-3A6D-4688-A29C-FE78EAF23242}" srcOrd="1" destOrd="0" presId="urn:microsoft.com/office/officeart/2005/8/layout/orgChart1"/>
    <dgm:cxn modelId="{C3607571-EA1A-4A46-8D5F-786FD50E88EE}" type="presOf" srcId="{408D1A16-B398-41AD-895B-972E6C9649F7}" destId="{BF041F59-7640-437D-9111-7E1CFE4E504F}" srcOrd="1" destOrd="0" presId="urn:microsoft.com/office/officeart/2005/8/layout/orgChart1"/>
    <dgm:cxn modelId="{35A28E39-5727-4DC4-8591-0D37D2E1AA1E}" type="presOf" srcId="{74CF3192-D20D-4E3F-BC19-12583906E4FE}" destId="{F096C5D8-A70C-4008-956D-B86EE5B7FC0C}" srcOrd="0" destOrd="0" presId="urn:microsoft.com/office/officeart/2005/8/layout/orgChart1"/>
    <dgm:cxn modelId="{8D081817-E0E7-4850-9B79-A84BA7E3F170}" type="presOf" srcId="{536546D6-B1E3-42B3-A9BA-31D90091DB30}" destId="{39E05343-BE1B-42D8-8EA9-A5FC5C4786C1}" srcOrd="0" destOrd="0" presId="urn:microsoft.com/office/officeart/2005/8/layout/orgChart1"/>
    <dgm:cxn modelId="{03D62234-04E4-4418-A290-3579E67753A7}" type="presOf" srcId="{74CF3192-D20D-4E3F-BC19-12583906E4FE}" destId="{5AF9FF6A-237E-48E9-8AA8-63A163F57E7B}" srcOrd="1" destOrd="0" presId="urn:microsoft.com/office/officeart/2005/8/layout/orgChart1"/>
    <dgm:cxn modelId="{D0171007-4154-41DE-A74B-7CA94A955ECA}" type="presParOf" srcId="{DF2E0884-EE41-4675-970E-FCB26A762759}" destId="{A81099A0-7EE8-4C64-9200-2CD8DFBD92A2}" srcOrd="0" destOrd="0" presId="urn:microsoft.com/office/officeart/2005/8/layout/orgChart1"/>
    <dgm:cxn modelId="{F8E03330-877F-4FCE-A152-04F14B232B4C}" type="presParOf" srcId="{A81099A0-7EE8-4C64-9200-2CD8DFBD92A2}" destId="{84C15E5F-6A03-41F5-A478-BFD30DA56857}" srcOrd="0" destOrd="0" presId="urn:microsoft.com/office/officeart/2005/8/layout/orgChart1"/>
    <dgm:cxn modelId="{E8F7F853-A385-4870-9551-061A7FA6B67B}" type="presParOf" srcId="{84C15E5F-6A03-41F5-A478-BFD30DA56857}" destId="{DE2DDADC-613D-4E56-BCAE-C032E22A9FD1}" srcOrd="0" destOrd="0" presId="urn:microsoft.com/office/officeart/2005/8/layout/orgChart1"/>
    <dgm:cxn modelId="{84EE73CD-0222-4E17-A1AB-BED12AE0EAA0}" type="presParOf" srcId="{84C15E5F-6A03-41F5-A478-BFD30DA56857}" destId="{BF041F59-7640-437D-9111-7E1CFE4E504F}" srcOrd="1" destOrd="0" presId="urn:microsoft.com/office/officeart/2005/8/layout/orgChart1"/>
    <dgm:cxn modelId="{C690D130-DFA7-4B2C-871C-66697397B1FD}" type="presParOf" srcId="{A81099A0-7EE8-4C64-9200-2CD8DFBD92A2}" destId="{E9880C84-90D4-4CDC-AACA-AE2746663C01}" srcOrd="1" destOrd="0" presId="urn:microsoft.com/office/officeart/2005/8/layout/orgChart1"/>
    <dgm:cxn modelId="{BEE4F4C6-5BD8-45BE-9E73-E39462B092E8}" type="presParOf" srcId="{E9880C84-90D4-4CDC-AACA-AE2746663C01}" destId="{39E05343-BE1B-42D8-8EA9-A5FC5C4786C1}" srcOrd="0" destOrd="0" presId="urn:microsoft.com/office/officeart/2005/8/layout/orgChart1"/>
    <dgm:cxn modelId="{86041429-69D0-4A36-8D3C-0A2115D3ADC7}" type="presParOf" srcId="{E9880C84-90D4-4CDC-AACA-AE2746663C01}" destId="{4A0B899E-8915-4C22-B11F-9AC6A3CD0BFC}" srcOrd="1" destOrd="0" presId="urn:microsoft.com/office/officeart/2005/8/layout/orgChart1"/>
    <dgm:cxn modelId="{05F6F2EB-1DCA-40D9-AE5B-7B93AF50CEE8}" type="presParOf" srcId="{4A0B899E-8915-4C22-B11F-9AC6A3CD0BFC}" destId="{96C4B2E5-31CC-40D4-B447-6FDBD148A483}" srcOrd="0" destOrd="0" presId="urn:microsoft.com/office/officeart/2005/8/layout/orgChart1"/>
    <dgm:cxn modelId="{45B867CC-D932-4E2A-8E7D-2A3EDF4DAA2D}" type="presParOf" srcId="{96C4B2E5-31CC-40D4-B447-6FDBD148A483}" destId="{F096C5D8-A70C-4008-956D-B86EE5B7FC0C}" srcOrd="0" destOrd="0" presId="urn:microsoft.com/office/officeart/2005/8/layout/orgChart1"/>
    <dgm:cxn modelId="{E9D65258-9601-4D66-B7C0-7FD17FA1388E}" type="presParOf" srcId="{96C4B2E5-31CC-40D4-B447-6FDBD148A483}" destId="{5AF9FF6A-237E-48E9-8AA8-63A163F57E7B}" srcOrd="1" destOrd="0" presId="urn:microsoft.com/office/officeart/2005/8/layout/orgChart1"/>
    <dgm:cxn modelId="{333B10C0-88A3-40EA-92E2-C57ACC1D0A1D}" type="presParOf" srcId="{4A0B899E-8915-4C22-B11F-9AC6A3CD0BFC}" destId="{53F42BAF-7F00-4359-A698-5929A4D1746F}" srcOrd="1" destOrd="0" presId="urn:microsoft.com/office/officeart/2005/8/layout/orgChart1"/>
    <dgm:cxn modelId="{56A76EDC-12BE-460B-8DE7-93016290956F}" type="presParOf" srcId="{4A0B899E-8915-4C22-B11F-9AC6A3CD0BFC}" destId="{C444FE6D-A7F5-4476-9215-0E74E18333A3}" srcOrd="2" destOrd="0" presId="urn:microsoft.com/office/officeart/2005/8/layout/orgChart1"/>
    <dgm:cxn modelId="{B7ABE2F2-D298-49FC-84C4-542BDD4CAD5F}" type="presParOf" srcId="{E9880C84-90D4-4CDC-AACA-AE2746663C01}" destId="{3A26EC43-D98D-401D-B79F-868A06CC5E97}" srcOrd="2" destOrd="0" presId="urn:microsoft.com/office/officeart/2005/8/layout/orgChart1"/>
    <dgm:cxn modelId="{8E716360-2569-4F7C-A0AA-62693A80BFBE}" type="presParOf" srcId="{E9880C84-90D4-4CDC-AACA-AE2746663C01}" destId="{1C807695-0344-408C-9318-E269B008D9C0}" srcOrd="3" destOrd="0" presId="urn:microsoft.com/office/officeart/2005/8/layout/orgChart1"/>
    <dgm:cxn modelId="{1F5AFED7-DE6F-49FF-BF80-6F5F32AD509C}" type="presParOf" srcId="{1C807695-0344-408C-9318-E269B008D9C0}" destId="{A9166DF0-3E49-4E77-BD13-E0C89E0A8B78}" srcOrd="0" destOrd="0" presId="urn:microsoft.com/office/officeart/2005/8/layout/orgChart1"/>
    <dgm:cxn modelId="{A8B8DDAF-183E-44A6-A444-8B76395BDF8F}" type="presParOf" srcId="{A9166DF0-3E49-4E77-BD13-E0C89E0A8B78}" destId="{8CB6D8F8-7234-4511-BACC-D60EB52AB084}" srcOrd="0" destOrd="0" presId="urn:microsoft.com/office/officeart/2005/8/layout/orgChart1"/>
    <dgm:cxn modelId="{10B8BF1C-BD76-43BE-ADF9-5E4EEECAAE51}" type="presParOf" srcId="{A9166DF0-3E49-4E77-BD13-E0C89E0A8B78}" destId="{E122D983-3A6D-4688-A29C-FE78EAF23242}" srcOrd="1" destOrd="0" presId="urn:microsoft.com/office/officeart/2005/8/layout/orgChart1"/>
    <dgm:cxn modelId="{01E19E12-1334-4D52-882C-3A9BE1FD0587}" type="presParOf" srcId="{1C807695-0344-408C-9318-E269B008D9C0}" destId="{02D3DE69-CFC9-49D0-9612-953AE40CBC42}" srcOrd="1" destOrd="0" presId="urn:microsoft.com/office/officeart/2005/8/layout/orgChart1"/>
    <dgm:cxn modelId="{9DA7DF1E-B311-4E30-B6BC-DFF2FC145F13}" type="presParOf" srcId="{1C807695-0344-408C-9318-E269B008D9C0}" destId="{933D9372-DF81-49FB-B9C1-D210F5F8024A}" srcOrd="2" destOrd="0" presId="urn:microsoft.com/office/officeart/2005/8/layout/orgChart1"/>
    <dgm:cxn modelId="{8B63BF33-CAB5-4609-80C5-A68698A9372F}" type="presParOf" srcId="{A81099A0-7EE8-4C64-9200-2CD8DFBD92A2}" destId="{8819A42A-4A20-42E8-9C48-F2097390F92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1/10/2016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1/10/2016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1/10/2016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1/10/2016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1/10/2016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1/10/2016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1/10/2016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1/10/2016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1/10/2016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20574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7200" dirty="0" smtClean="0"/>
              <a:t>THE ECONOMICAL AND FINANCIAL IMPACT OF TERRORIST ATTACKS</a:t>
            </a:r>
            <a:endParaRPr lang="en-US" sz="7200" dirty="0"/>
          </a:p>
        </p:txBody>
      </p:sp>
      <p:sp>
        <p:nvSpPr>
          <p:cNvPr id="3" name="Subtitle 2"/>
          <p:cNvSpPr>
            <a:spLocks noGrp="1"/>
          </p:cNvSpPr>
          <p:nvPr>
            <p:ph type="subTitle" idx="1"/>
          </p:nvPr>
        </p:nvSpPr>
        <p:spPr/>
        <p:txBody>
          <a:bodyPr/>
          <a:lstStyle/>
          <a:p>
            <a:r>
              <a:rPr lang="en-US" b="0" dirty="0" smtClean="0"/>
              <a:t>BY</a:t>
            </a:r>
            <a:r>
              <a:rPr lang="en-US" dirty="0" smtClean="0"/>
              <a:t> RAJAT AGRAWAL</a:t>
            </a:r>
            <a:endParaRPr lang="en-US" dirty="0"/>
          </a:p>
        </p:txBody>
      </p:sp>
    </p:spTree>
    <p:extLst>
      <p:ext uri="{BB962C8B-B14F-4D97-AF65-F5344CB8AC3E}">
        <p14:creationId xmlns:p14="http://schemas.microsoft.com/office/powerpoint/2010/main" val="22135908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dirty="0" smtClean="0"/>
              <a:t>Shooting and bombing in </a:t>
            </a:r>
            <a:r>
              <a:rPr lang="en-GB" u="sng" dirty="0" smtClean="0"/>
              <a:t>Mumbai</a:t>
            </a:r>
            <a:r>
              <a:rPr lang="en-GB" dirty="0" smtClean="0"/>
              <a:t>, 2008</a:t>
            </a:r>
            <a:endParaRPr lang="en-IN" dirty="0"/>
          </a:p>
        </p:txBody>
      </p:sp>
      <p:sp>
        <p:nvSpPr>
          <p:cNvPr id="5" name="Text Placeholder 4"/>
          <p:cNvSpPr>
            <a:spLocks noGrp="1"/>
          </p:cNvSpPr>
          <p:nvPr>
            <p:ph type="body" idx="1"/>
          </p:nvPr>
        </p:nvSpPr>
        <p:spPr/>
        <p:txBody>
          <a:bodyPr/>
          <a:lstStyle/>
          <a:p>
            <a:r>
              <a:rPr lang="en-GB" dirty="0" smtClean="0"/>
              <a:t>Mumbai, </a:t>
            </a:r>
            <a:r>
              <a:rPr lang="en-GB" dirty="0" err="1" smtClean="0"/>
              <a:t>india</a:t>
            </a:r>
            <a:endParaRPr lang="en-IN" dirty="0"/>
          </a:p>
        </p:txBody>
      </p:sp>
    </p:spTree>
    <p:extLst>
      <p:ext uri="{BB962C8B-B14F-4D97-AF65-F5344CB8AC3E}">
        <p14:creationId xmlns:p14="http://schemas.microsoft.com/office/powerpoint/2010/main" val="1646834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Brief </a:t>
            </a:r>
            <a:endParaRPr lang="en-IN" dirty="0"/>
          </a:p>
        </p:txBody>
      </p:sp>
      <p:sp>
        <p:nvSpPr>
          <p:cNvPr id="3" name="Content Placeholder 2"/>
          <p:cNvSpPr>
            <a:spLocks noGrp="1"/>
          </p:cNvSpPr>
          <p:nvPr>
            <p:ph idx="1"/>
          </p:nvPr>
        </p:nvSpPr>
        <p:spPr/>
        <p:txBody>
          <a:bodyPr>
            <a:normAutofit lnSpcReduction="10000"/>
          </a:bodyPr>
          <a:lstStyle/>
          <a:p>
            <a:r>
              <a:rPr lang="en-GB" dirty="0" smtClean="0"/>
              <a:t>Carried out by </a:t>
            </a:r>
            <a:r>
              <a:rPr lang="en-IN" dirty="0" err="1" smtClean="0"/>
              <a:t>Lashkar</a:t>
            </a:r>
            <a:r>
              <a:rPr lang="en-IN" dirty="0" smtClean="0"/>
              <a:t>-e-</a:t>
            </a:r>
            <a:r>
              <a:rPr lang="en-IN" dirty="0" err="1" smtClean="0"/>
              <a:t>Taiba</a:t>
            </a:r>
            <a:r>
              <a:rPr lang="en-IN" dirty="0" smtClean="0"/>
              <a:t>.</a:t>
            </a:r>
            <a:endParaRPr lang="en-IN" dirty="0"/>
          </a:p>
          <a:p>
            <a:pPr algn="just"/>
            <a:r>
              <a:rPr lang="en-GB" dirty="0" smtClean="0"/>
              <a:t>12 Co-ordinated shooting and bombing attacks during 4 days at CST,  Ville </a:t>
            </a:r>
            <a:r>
              <a:rPr lang="en-GB" dirty="0" err="1" smtClean="0"/>
              <a:t>Parle</a:t>
            </a:r>
            <a:r>
              <a:rPr lang="en-GB" dirty="0" smtClean="0"/>
              <a:t>, </a:t>
            </a:r>
            <a:r>
              <a:rPr lang="en-GB" dirty="0" err="1" smtClean="0"/>
              <a:t>Oberoi</a:t>
            </a:r>
            <a:r>
              <a:rPr lang="en-GB" dirty="0" smtClean="0"/>
              <a:t> Grand, </a:t>
            </a:r>
            <a:r>
              <a:rPr lang="en-GB" dirty="0" err="1" smtClean="0"/>
              <a:t>Taj</a:t>
            </a:r>
            <a:r>
              <a:rPr lang="en-GB" dirty="0" smtClean="0"/>
              <a:t> </a:t>
            </a:r>
            <a:r>
              <a:rPr lang="en-GB" dirty="0" err="1" smtClean="0"/>
              <a:t>Mahal</a:t>
            </a:r>
            <a:r>
              <a:rPr lang="en-GB" dirty="0" smtClean="0"/>
              <a:t> Palace &amp; Tower and various other places.</a:t>
            </a:r>
          </a:p>
          <a:p>
            <a:pPr algn="just"/>
            <a:r>
              <a:rPr lang="en-GB" dirty="0" smtClean="0"/>
              <a:t>Terrorists travelled from Arabian sea, high-jacked the Indian fishing trawler and arrived in rubber dinghy.</a:t>
            </a:r>
          </a:p>
          <a:p>
            <a:pPr algn="just"/>
            <a:r>
              <a:rPr lang="en-GB" dirty="0" smtClean="0"/>
              <a:t>Militants received special training and given blueprints for the attack.</a:t>
            </a:r>
          </a:p>
          <a:p>
            <a:pPr algn="just"/>
            <a:r>
              <a:rPr lang="en-GB" dirty="0" smtClean="0"/>
              <a:t>National Security Guards flushed out terrorists, protests held around country, ministers resigned and surviving terrorist – </a:t>
            </a:r>
            <a:r>
              <a:rPr lang="en-GB" dirty="0" err="1" smtClean="0"/>
              <a:t>Ajmal</a:t>
            </a:r>
            <a:r>
              <a:rPr lang="en-GB" dirty="0" smtClean="0"/>
              <a:t> </a:t>
            </a:r>
            <a:r>
              <a:rPr lang="en-GB" dirty="0" err="1" smtClean="0"/>
              <a:t>Kasab</a:t>
            </a:r>
            <a:r>
              <a:rPr lang="en-GB" dirty="0" smtClean="0"/>
              <a:t> captured.</a:t>
            </a:r>
          </a:p>
          <a:p>
            <a:pPr algn="just"/>
            <a:r>
              <a:rPr lang="en-GB" dirty="0" err="1" smtClean="0"/>
              <a:t>Kasab</a:t>
            </a:r>
            <a:r>
              <a:rPr lang="en-GB" dirty="0" smtClean="0"/>
              <a:t>, after many weeks of litigations and appeals, was sentenced to death by hanging on 5</a:t>
            </a:r>
            <a:r>
              <a:rPr lang="en-GB" baseline="30000" dirty="0" smtClean="0"/>
              <a:t>th</a:t>
            </a:r>
            <a:r>
              <a:rPr lang="en-GB" dirty="0" smtClean="0"/>
              <a:t> November 2012. He was hanged on 21</a:t>
            </a:r>
            <a:r>
              <a:rPr lang="en-GB" baseline="30000" dirty="0" smtClean="0"/>
              <a:t>st</a:t>
            </a:r>
            <a:r>
              <a:rPr lang="en-GB" dirty="0" smtClean="0"/>
              <a:t> November 2012 </a:t>
            </a:r>
            <a:endParaRPr lang="en-IN" dirty="0"/>
          </a:p>
        </p:txBody>
      </p:sp>
    </p:spTree>
    <p:extLst>
      <p:ext uri="{BB962C8B-B14F-4D97-AF65-F5344CB8AC3E}">
        <p14:creationId xmlns:p14="http://schemas.microsoft.com/office/powerpoint/2010/main" val="38118789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INTRODUCTION TO </a:t>
            </a:r>
            <a:r>
              <a:rPr lang="en-GB" i="1" dirty="0" smtClean="0"/>
              <a:t>COSTS OF TERRORISM </a:t>
            </a:r>
            <a:endParaRPr lang="en-IN" i="1" dirty="0"/>
          </a:p>
        </p:txBody>
      </p:sp>
      <p:sp>
        <p:nvSpPr>
          <p:cNvPr id="5" name="Subtitle 4"/>
          <p:cNvSpPr>
            <a:spLocks noGrp="1"/>
          </p:cNvSpPr>
          <p:nvPr>
            <p:ph type="subTitle" idx="1"/>
          </p:nvPr>
        </p:nvSpPr>
        <p:spPr/>
        <p:txBody>
          <a:bodyPr/>
          <a:lstStyle/>
          <a:p>
            <a:endParaRPr lang="en-IN"/>
          </a:p>
        </p:txBody>
      </p:sp>
    </p:spTree>
    <p:extLst>
      <p:ext uri="{BB962C8B-B14F-4D97-AF65-F5344CB8AC3E}">
        <p14:creationId xmlns:p14="http://schemas.microsoft.com/office/powerpoint/2010/main" val="2814569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COST OF TERRORISM</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663216512"/>
              </p:ext>
            </p:extLst>
          </p:nvPr>
        </p:nvGraphicFramePr>
        <p:xfrm>
          <a:off x="1250950" y="2286000"/>
          <a:ext cx="10179050" cy="359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19334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Cost Of Terrorism</a:t>
            </a:r>
            <a:endParaRPr lang="en-IN" dirty="0"/>
          </a:p>
        </p:txBody>
      </p:sp>
      <p:sp>
        <p:nvSpPr>
          <p:cNvPr id="3" name="Content Placeholder 2"/>
          <p:cNvSpPr>
            <a:spLocks noGrp="1"/>
          </p:cNvSpPr>
          <p:nvPr>
            <p:ph idx="1"/>
          </p:nvPr>
        </p:nvSpPr>
        <p:spPr/>
        <p:txBody>
          <a:bodyPr>
            <a:normAutofit fontScale="92500" lnSpcReduction="10000"/>
          </a:bodyPr>
          <a:lstStyle/>
          <a:p>
            <a:pPr marL="0" indent="0">
              <a:buNone/>
            </a:pPr>
            <a:r>
              <a:rPr lang="en-GB" i="1" u="sng" dirty="0" smtClean="0"/>
              <a:t>Direct cost</a:t>
            </a:r>
            <a:r>
              <a:rPr lang="en-GB" i="1" dirty="0" smtClean="0"/>
              <a:t> </a:t>
            </a:r>
            <a:r>
              <a:rPr lang="en-GB" dirty="0" smtClean="0"/>
              <a:t>of terrorism is:</a:t>
            </a:r>
          </a:p>
          <a:p>
            <a:pPr algn="just"/>
            <a:r>
              <a:rPr lang="en-GB" dirty="0" smtClean="0"/>
              <a:t>Value of property damaged or destroyed i.e. public property, buildings, other tangible articles</a:t>
            </a:r>
          </a:p>
          <a:p>
            <a:pPr algn="just"/>
            <a:r>
              <a:rPr lang="en-GB" dirty="0" smtClean="0"/>
              <a:t>Cost of death and injury including medical care cost and loss of earnings</a:t>
            </a:r>
          </a:p>
          <a:p>
            <a:pPr algn="just"/>
            <a:r>
              <a:rPr lang="en-GB" dirty="0" smtClean="0"/>
              <a:t>Clean up costs</a:t>
            </a:r>
          </a:p>
          <a:p>
            <a:pPr marL="0" indent="0" algn="just">
              <a:buNone/>
            </a:pPr>
            <a:endParaRPr lang="en-GB" dirty="0"/>
          </a:p>
          <a:p>
            <a:pPr marL="0" indent="0" algn="just">
              <a:buNone/>
            </a:pPr>
            <a:r>
              <a:rPr lang="en-GB" i="1" u="sng" dirty="0" smtClean="0"/>
              <a:t>Indirect cost</a:t>
            </a:r>
            <a:r>
              <a:rPr lang="en-GB" i="1" dirty="0" smtClean="0"/>
              <a:t> </a:t>
            </a:r>
            <a:r>
              <a:rPr lang="en-GB" dirty="0" smtClean="0"/>
              <a:t>of terrorism:</a:t>
            </a:r>
          </a:p>
          <a:p>
            <a:pPr algn="just"/>
            <a:r>
              <a:rPr lang="en-GB" dirty="0" smtClean="0"/>
              <a:t>Decline in revenues to tourism and travel industry</a:t>
            </a:r>
          </a:p>
          <a:p>
            <a:pPr algn="just"/>
            <a:r>
              <a:rPr lang="en-GB" dirty="0" smtClean="0"/>
              <a:t>Pain, emotional suffering, trauma of loss of victims</a:t>
            </a:r>
          </a:p>
          <a:p>
            <a:pPr algn="just"/>
            <a:r>
              <a:rPr lang="en-GB" dirty="0" smtClean="0"/>
              <a:t>Government emergency funds</a:t>
            </a:r>
            <a:endParaRPr lang="en-IN" dirty="0"/>
          </a:p>
        </p:txBody>
      </p:sp>
    </p:spTree>
    <p:extLst>
      <p:ext uri="{BB962C8B-B14F-4D97-AF65-F5344CB8AC3E}">
        <p14:creationId xmlns:p14="http://schemas.microsoft.com/office/powerpoint/2010/main" val="39977148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Cost Of Terrorism</a:t>
            </a:r>
            <a:endParaRPr lang="en-IN" dirty="0"/>
          </a:p>
        </p:txBody>
      </p:sp>
      <p:sp>
        <p:nvSpPr>
          <p:cNvPr id="3" name="Content Placeholder 2"/>
          <p:cNvSpPr>
            <a:spLocks noGrp="1"/>
          </p:cNvSpPr>
          <p:nvPr>
            <p:ph idx="1"/>
          </p:nvPr>
        </p:nvSpPr>
        <p:spPr/>
        <p:txBody>
          <a:bodyPr/>
          <a:lstStyle/>
          <a:p>
            <a:pPr marL="0" indent="0">
              <a:buNone/>
            </a:pPr>
            <a:r>
              <a:rPr lang="en-GB" dirty="0" smtClean="0"/>
              <a:t>Cost of terrorism </a:t>
            </a:r>
            <a:r>
              <a:rPr lang="en-GB" i="1" u="sng" dirty="0" smtClean="0"/>
              <a:t>excludes</a:t>
            </a:r>
            <a:r>
              <a:rPr lang="en-GB" dirty="0" smtClean="0"/>
              <a:t>:</a:t>
            </a:r>
          </a:p>
          <a:p>
            <a:pPr marL="0" indent="0">
              <a:buNone/>
            </a:pPr>
            <a:endParaRPr lang="en-GB" dirty="0" smtClean="0"/>
          </a:p>
          <a:p>
            <a:r>
              <a:rPr lang="en-GB" dirty="0" smtClean="0"/>
              <a:t>Deployment of additional security guards</a:t>
            </a:r>
          </a:p>
          <a:p>
            <a:pPr algn="just"/>
            <a:r>
              <a:rPr lang="en-GB" dirty="0" smtClean="0"/>
              <a:t>Higher insurance premiums</a:t>
            </a:r>
          </a:p>
          <a:p>
            <a:r>
              <a:rPr lang="en-GB" dirty="0" smtClean="0"/>
              <a:t>Rebuilding and re-establishment costs</a:t>
            </a:r>
          </a:p>
          <a:p>
            <a:endParaRPr lang="en-IN" dirty="0"/>
          </a:p>
        </p:txBody>
      </p:sp>
    </p:spTree>
    <p:extLst>
      <p:ext uri="{BB962C8B-B14F-4D97-AF65-F5344CB8AC3E}">
        <p14:creationId xmlns:p14="http://schemas.microsoft.com/office/powerpoint/2010/main" val="26429702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calculate costs of terrorism?</a:t>
            </a:r>
            <a:endParaRPr lang="en-IN" dirty="0"/>
          </a:p>
        </p:txBody>
      </p:sp>
      <p:sp>
        <p:nvSpPr>
          <p:cNvPr id="3" name="Content Placeholder 2"/>
          <p:cNvSpPr>
            <a:spLocks noGrp="1"/>
          </p:cNvSpPr>
          <p:nvPr>
            <p:ph idx="1"/>
          </p:nvPr>
        </p:nvSpPr>
        <p:spPr/>
        <p:txBody>
          <a:bodyPr/>
          <a:lstStyle/>
          <a:p>
            <a:pPr algn="just"/>
            <a:r>
              <a:rPr lang="en-GB" b="1" dirty="0" smtClean="0"/>
              <a:t>VALUE OF INTANGIBLES DESTROYED: </a:t>
            </a:r>
            <a:r>
              <a:rPr lang="en-GB" dirty="0" smtClean="0"/>
              <a:t>The actual cost of constructing the building, including repair and renovations.</a:t>
            </a:r>
          </a:p>
          <a:p>
            <a:pPr algn="just"/>
            <a:r>
              <a:rPr lang="en-GB" b="1" dirty="0" smtClean="0"/>
              <a:t>VALUE OF LOSS OF EARNINGS: </a:t>
            </a:r>
            <a:r>
              <a:rPr lang="en-GB" dirty="0" smtClean="0"/>
              <a:t>Although this depends on country to country, assuming the average earnings of a worker (again depends on case to case basis), assigning a discount rate and ascertaining the life expectancy. The earnings over the total life period is then discounted using the discount rate.</a:t>
            </a:r>
          </a:p>
          <a:p>
            <a:pPr algn="just"/>
            <a:r>
              <a:rPr lang="en-GB" b="1" dirty="0" smtClean="0"/>
              <a:t>CLEAN-UP COSTS: </a:t>
            </a:r>
            <a:r>
              <a:rPr lang="en-GB" dirty="0" smtClean="0"/>
              <a:t>These are costs relating with funeral expenses, cemetery fees and costs of settling financial and property issues.</a:t>
            </a:r>
          </a:p>
          <a:p>
            <a:endParaRPr lang="en-IN" dirty="0"/>
          </a:p>
        </p:txBody>
      </p:sp>
    </p:spTree>
    <p:extLst>
      <p:ext uri="{BB962C8B-B14F-4D97-AF65-F5344CB8AC3E}">
        <p14:creationId xmlns:p14="http://schemas.microsoft.com/office/powerpoint/2010/main" val="13690105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calculate costs of terrorism?</a:t>
            </a:r>
            <a:endParaRPr lang="en-IN" dirty="0"/>
          </a:p>
        </p:txBody>
      </p:sp>
      <p:sp>
        <p:nvSpPr>
          <p:cNvPr id="3" name="Content Placeholder 2"/>
          <p:cNvSpPr>
            <a:spLocks noGrp="1"/>
          </p:cNvSpPr>
          <p:nvPr>
            <p:ph idx="1"/>
          </p:nvPr>
        </p:nvSpPr>
        <p:spPr/>
        <p:txBody>
          <a:bodyPr>
            <a:normAutofit fontScale="92500"/>
          </a:bodyPr>
          <a:lstStyle/>
          <a:p>
            <a:pPr algn="just"/>
            <a:r>
              <a:rPr lang="en-GB" b="1" dirty="0" smtClean="0"/>
              <a:t>DECLINE IN REVENUES TO TRAVEL AND TOURISM INDUSTRY: </a:t>
            </a:r>
            <a:r>
              <a:rPr lang="en-GB" dirty="0" smtClean="0"/>
              <a:t>Comparing actual revenues and demands of the period where terrorist attack occurred with average actual revenues and demands over past periods adjusted for inflation.</a:t>
            </a:r>
          </a:p>
          <a:p>
            <a:pPr algn="just"/>
            <a:r>
              <a:rPr lang="en-GB" b="1" dirty="0" smtClean="0"/>
              <a:t>PAIN, EMOTIONAL SUFFERING AND TRAUMA: </a:t>
            </a:r>
            <a:r>
              <a:rPr lang="en-GB" dirty="0" smtClean="0"/>
              <a:t>This is difficult to calculate due to the fact as to </a:t>
            </a:r>
            <a:r>
              <a:rPr lang="en-GB" i="1" dirty="0" smtClean="0"/>
              <a:t>“where to draw the line”. </a:t>
            </a:r>
            <a:r>
              <a:rPr lang="en-GB" dirty="0" smtClean="0"/>
              <a:t>A range is ascertained keeping in mind the age and physical condition of party, earnings potential, any unique treatments or side effects medications, present illness or ailments, lasting impact of injury on victims life or life of his kith and kin.</a:t>
            </a:r>
          </a:p>
          <a:p>
            <a:pPr algn="just"/>
            <a:r>
              <a:rPr lang="en-GB" b="1" dirty="0" smtClean="0"/>
              <a:t>GOVERNMENT EMERGENCY FUNDS:</a:t>
            </a:r>
            <a:r>
              <a:rPr lang="en-GB" dirty="0" smtClean="0"/>
              <a:t> These are expended to cover costs for takeover of airport &amp; dock security, sky and sea martials, retrofitting of vessels and aircrafts to combat terrorism.</a:t>
            </a:r>
            <a:endParaRPr lang="en-GB" b="1" dirty="0" smtClean="0"/>
          </a:p>
          <a:p>
            <a:endParaRPr lang="en-IN" b="1" dirty="0"/>
          </a:p>
        </p:txBody>
      </p:sp>
    </p:spTree>
    <p:extLst>
      <p:ext uri="{BB962C8B-B14F-4D97-AF65-F5344CB8AC3E}">
        <p14:creationId xmlns:p14="http://schemas.microsoft.com/office/powerpoint/2010/main" val="1787474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Exclusions to cost of terrorism</a:t>
            </a:r>
            <a:endParaRPr lang="en-IN" dirty="0"/>
          </a:p>
        </p:txBody>
      </p:sp>
      <p:sp>
        <p:nvSpPr>
          <p:cNvPr id="3" name="Content Placeholder 2"/>
          <p:cNvSpPr>
            <a:spLocks noGrp="1"/>
          </p:cNvSpPr>
          <p:nvPr>
            <p:ph idx="1"/>
          </p:nvPr>
        </p:nvSpPr>
        <p:spPr/>
        <p:txBody>
          <a:bodyPr/>
          <a:lstStyle/>
          <a:p>
            <a:pPr algn="just"/>
            <a:r>
              <a:rPr lang="en-GB" b="1" dirty="0" smtClean="0"/>
              <a:t>DEPLOYMENT OF ADDITIONAL SECURITY GUARDS: </a:t>
            </a:r>
            <a:r>
              <a:rPr lang="en-GB" dirty="0" smtClean="0"/>
              <a:t>Costs of deploying additional guards are covered for future possible terrorist attacks AND other attacks which are not in the nature of terrorism. It is tough to bifurcate the value for anti-terrorism.</a:t>
            </a:r>
            <a:endParaRPr lang="en-GB" b="1" dirty="0" smtClean="0"/>
          </a:p>
          <a:p>
            <a:pPr algn="just"/>
            <a:r>
              <a:rPr lang="en-GB" b="1" dirty="0" smtClean="0"/>
              <a:t>HIGHER INSURANCE PREMIUMS: </a:t>
            </a:r>
            <a:r>
              <a:rPr lang="en-GB" dirty="0" smtClean="0"/>
              <a:t>These are in nature of payments made to reimburse the insured with money for loss of persons and/ or property. Since this is in a nature of reimbursement, these are excluded.</a:t>
            </a:r>
            <a:endParaRPr lang="en-GB" b="1" dirty="0" smtClean="0"/>
          </a:p>
          <a:p>
            <a:pPr algn="just"/>
            <a:r>
              <a:rPr lang="en-GB" b="1" dirty="0" smtClean="0"/>
              <a:t>REBUILDING AND RE-ESTABLISHMENT COSTS: </a:t>
            </a:r>
            <a:r>
              <a:rPr lang="en-GB" dirty="0" smtClean="0"/>
              <a:t>Adding these costs would be simply misleading as it would lead to double counting.</a:t>
            </a:r>
            <a:endParaRPr lang="en-IN" b="1" dirty="0"/>
          </a:p>
        </p:txBody>
      </p:sp>
    </p:spTree>
    <p:extLst>
      <p:ext uri="{BB962C8B-B14F-4D97-AF65-F5344CB8AC3E}">
        <p14:creationId xmlns:p14="http://schemas.microsoft.com/office/powerpoint/2010/main" val="21612438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Sectorial response to terrorism</a:t>
            </a:r>
            <a:endParaRPr lang="en-IN" dirty="0"/>
          </a:p>
        </p:txBody>
      </p:sp>
      <p:sp>
        <p:nvSpPr>
          <p:cNvPr id="3" name="Content Placeholder 2"/>
          <p:cNvSpPr>
            <a:spLocks noGrp="1"/>
          </p:cNvSpPr>
          <p:nvPr>
            <p:ph idx="1"/>
          </p:nvPr>
        </p:nvSpPr>
        <p:spPr/>
        <p:txBody>
          <a:bodyPr/>
          <a:lstStyle/>
          <a:p>
            <a:pPr marL="0" indent="0" algn="just">
              <a:buNone/>
            </a:pPr>
            <a:r>
              <a:rPr lang="en-GB" dirty="0" smtClean="0"/>
              <a:t>Terrorism attacks on an economy and its financials depend on several factors:</a:t>
            </a:r>
          </a:p>
          <a:p>
            <a:pPr marL="457200" indent="-457200" algn="just">
              <a:buFont typeface="+mj-lt"/>
              <a:buAutoNum type="arabicParenR"/>
            </a:pPr>
            <a:r>
              <a:rPr lang="en-GB" dirty="0" smtClean="0"/>
              <a:t>Sustainability of terrorist campaigns as in geographical nature</a:t>
            </a:r>
          </a:p>
          <a:p>
            <a:pPr marL="457200" indent="-457200" algn="just">
              <a:buFont typeface="+mj-lt"/>
              <a:buAutoNum type="arabicParenR"/>
            </a:pPr>
            <a:r>
              <a:rPr lang="en-GB" dirty="0" smtClean="0"/>
              <a:t>Size of economy</a:t>
            </a:r>
          </a:p>
          <a:p>
            <a:pPr marL="457200" indent="-457200" algn="just">
              <a:buFont typeface="+mj-lt"/>
              <a:buAutoNum type="arabicParenR"/>
            </a:pPr>
            <a:r>
              <a:rPr lang="en-GB" dirty="0" smtClean="0"/>
              <a:t>Openness to foreign trade</a:t>
            </a:r>
          </a:p>
          <a:p>
            <a:pPr marL="457200" indent="-457200" algn="just">
              <a:buFont typeface="+mj-lt"/>
              <a:buAutoNum type="arabicParenR"/>
            </a:pPr>
            <a:r>
              <a:rPr lang="en-GB" dirty="0" smtClean="0"/>
              <a:t>Market based economics</a:t>
            </a:r>
          </a:p>
          <a:p>
            <a:pPr marL="457200" indent="-457200" algn="just">
              <a:buFont typeface="+mj-lt"/>
              <a:buAutoNum type="arabicParenR"/>
            </a:pPr>
            <a:r>
              <a:rPr lang="en-GB" dirty="0" smtClean="0"/>
              <a:t>Government policies and actions</a:t>
            </a:r>
          </a:p>
          <a:p>
            <a:pPr marL="457200" indent="-457200" algn="just">
              <a:buFont typeface="+mj-lt"/>
              <a:buAutoNum type="arabicParenR"/>
            </a:pPr>
            <a:r>
              <a:rPr lang="en-GB" dirty="0" smtClean="0"/>
              <a:t>Security measures</a:t>
            </a:r>
          </a:p>
          <a:p>
            <a:pPr marL="457200" indent="-457200">
              <a:buFont typeface="+mj-lt"/>
              <a:buAutoNum type="arabicParenR"/>
            </a:pPr>
            <a:endParaRPr lang="en-IN" dirty="0"/>
          </a:p>
        </p:txBody>
      </p:sp>
    </p:spTree>
    <p:extLst>
      <p:ext uri="{BB962C8B-B14F-4D97-AF65-F5344CB8AC3E}">
        <p14:creationId xmlns:p14="http://schemas.microsoft.com/office/powerpoint/2010/main" val="5412860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IN" dirty="0"/>
          </a:p>
        </p:txBody>
      </p:sp>
      <p:sp>
        <p:nvSpPr>
          <p:cNvPr id="3" name="Content Placeholder 2"/>
          <p:cNvSpPr>
            <a:spLocks noGrp="1"/>
          </p:cNvSpPr>
          <p:nvPr>
            <p:ph idx="1"/>
          </p:nvPr>
        </p:nvSpPr>
        <p:spPr/>
        <p:txBody>
          <a:bodyPr/>
          <a:lstStyle/>
          <a:p>
            <a:pPr marL="0" indent="0">
              <a:lnSpc>
                <a:spcPct val="150000"/>
              </a:lnSpc>
              <a:buNone/>
            </a:pPr>
            <a:r>
              <a:rPr lang="en-GB" dirty="0" smtClean="0"/>
              <a:t>Major terrorist attacks covered in this presentation:</a:t>
            </a:r>
          </a:p>
          <a:p>
            <a:pPr>
              <a:lnSpc>
                <a:spcPct val="150000"/>
              </a:lnSpc>
            </a:pPr>
            <a:r>
              <a:rPr lang="en-GB" dirty="0" smtClean="0"/>
              <a:t>World Trade Centre crash in </a:t>
            </a:r>
            <a:r>
              <a:rPr lang="en-GB" b="1" dirty="0" smtClean="0"/>
              <a:t>New York</a:t>
            </a:r>
            <a:r>
              <a:rPr lang="en-GB" dirty="0" smtClean="0"/>
              <a:t>, United States of America on 9</a:t>
            </a:r>
            <a:r>
              <a:rPr lang="en-GB" baseline="30000" dirty="0" smtClean="0"/>
              <a:t>th</a:t>
            </a:r>
            <a:r>
              <a:rPr lang="en-GB" dirty="0" smtClean="0"/>
              <a:t> November, 2001.</a:t>
            </a:r>
          </a:p>
          <a:p>
            <a:pPr>
              <a:lnSpc>
                <a:spcPct val="150000"/>
              </a:lnSpc>
            </a:pPr>
            <a:r>
              <a:rPr lang="en-GB" dirty="0" smtClean="0"/>
              <a:t>Train bombing in </a:t>
            </a:r>
            <a:r>
              <a:rPr lang="en-GB" b="1" dirty="0" smtClean="0"/>
              <a:t>Madrid</a:t>
            </a:r>
            <a:r>
              <a:rPr lang="en-GB" dirty="0" smtClean="0"/>
              <a:t>, Spain on 11</a:t>
            </a:r>
            <a:r>
              <a:rPr lang="en-GB" baseline="30000" dirty="0" smtClean="0"/>
              <a:t>th</a:t>
            </a:r>
            <a:r>
              <a:rPr lang="en-GB" dirty="0" smtClean="0"/>
              <a:t> March, 2004.</a:t>
            </a:r>
          </a:p>
          <a:p>
            <a:pPr>
              <a:lnSpc>
                <a:spcPct val="150000"/>
              </a:lnSpc>
            </a:pPr>
            <a:r>
              <a:rPr lang="en-GB" dirty="0" smtClean="0"/>
              <a:t>Subway blasts in </a:t>
            </a:r>
            <a:r>
              <a:rPr lang="en-GB" b="1" dirty="0" smtClean="0"/>
              <a:t>London</a:t>
            </a:r>
            <a:r>
              <a:rPr lang="en-GB" dirty="0" smtClean="0"/>
              <a:t>, England on 7</a:t>
            </a:r>
            <a:r>
              <a:rPr lang="en-GB" baseline="30000" dirty="0" smtClean="0"/>
              <a:t>th</a:t>
            </a:r>
            <a:r>
              <a:rPr lang="en-GB" dirty="0" smtClean="0"/>
              <a:t> July, 2005.</a:t>
            </a:r>
          </a:p>
          <a:p>
            <a:pPr>
              <a:lnSpc>
                <a:spcPct val="150000"/>
              </a:lnSpc>
            </a:pPr>
            <a:r>
              <a:rPr lang="en-GB" dirty="0" smtClean="0"/>
              <a:t>Gunfire and bomb blasts in </a:t>
            </a:r>
            <a:r>
              <a:rPr lang="en-GB" b="1" dirty="0" smtClean="0"/>
              <a:t>Mumbai</a:t>
            </a:r>
            <a:r>
              <a:rPr lang="en-GB" dirty="0" smtClean="0"/>
              <a:t>, India on 26</a:t>
            </a:r>
            <a:r>
              <a:rPr lang="en-GB" baseline="30000" dirty="0" smtClean="0"/>
              <a:t>th</a:t>
            </a:r>
            <a:r>
              <a:rPr lang="en-GB" dirty="0" smtClean="0"/>
              <a:t> November, 2008.</a:t>
            </a:r>
            <a:endParaRPr lang="en-IN" dirty="0"/>
          </a:p>
        </p:txBody>
      </p:sp>
    </p:spTree>
    <p:extLst>
      <p:ext uri="{BB962C8B-B14F-4D97-AF65-F5344CB8AC3E}">
        <p14:creationId xmlns:p14="http://schemas.microsoft.com/office/powerpoint/2010/main" val="41381738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EFFECTS OF TERRORISM</a:t>
            </a:r>
            <a:endParaRPr lang="en-IN" dirty="0"/>
          </a:p>
        </p:txBody>
      </p:sp>
      <p:sp>
        <p:nvSpPr>
          <p:cNvPr id="3" name="Content Placeholder 2"/>
          <p:cNvSpPr>
            <a:spLocks noGrp="1"/>
          </p:cNvSpPr>
          <p:nvPr>
            <p:ph idx="1"/>
          </p:nvPr>
        </p:nvSpPr>
        <p:spPr/>
        <p:txBody>
          <a:bodyPr>
            <a:normAutofit lnSpcReduction="10000"/>
          </a:bodyPr>
          <a:lstStyle/>
          <a:p>
            <a:pPr algn="just"/>
            <a:r>
              <a:rPr lang="en-GB" dirty="0" smtClean="0"/>
              <a:t>Rise in homeland security costs</a:t>
            </a:r>
          </a:p>
          <a:p>
            <a:pPr algn="just"/>
            <a:r>
              <a:rPr lang="en-GB" dirty="0" smtClean="0"/>
              <a:t>Increasing healthcare and medical costs </a:t>
            </a:r>
          </a:p>
          <a:p>
            <a:pPr algn="just"/>
            <a:r>
              <a:rPr lang="en-GB" dirty="0" smtClean="0"/>
              <a:t>Rise in airplane and travels costs for </a:t>
            </a:r>
            <a:r>
              <a:rPr lang="en-GB" dirty="0" smtClean="0"/>
              <a:t>certain risk prone </a:t>
            </a:r>
            <a:r>
              <a:rPr lang="en-GB" dirty="0" smtClean="0"/>
              <a:t>areas</a:t>
            </a:r>
          </a:p>
          <a:p>
            <a:pPr algn="just"/>
            <a:r>
              <a:rPr lang="en-GB" dirty="0" smtClean="0"/>
              <a:t>Denial of insurance policies covering terrorism or charging astronomical premiums for the same.</a:t>
            </a:r>
          </a:p>
          <a:p>
            <a:pPr algn="just"/>
            <a:r>
              <a:rPr lang="en-GB" dirty="0" smtClean="0"/>
              <a:t>Increase in defence sector </a:t>
            </a:r>
            <a:r>
              <a:rPr lang="en-GB" dirty="0" smtClean="0"/>
              <a:t>costs and expenditure on police forces.</a:t>
            </a:r>
            <a:endParaRPr lang="en-GB" dirty="0" smtClean="0"/>
          </a:p>
          <a:p>
            <a:pPr algn="just"/>
            <a:r>
              <a:rPr lang="en-GB" dirty="0" smtClean="0"/>
              <a:t>Disruption of foreign trade and trade deficit</a:t>
            </a:r>
          </a:p>
          <a:p>
            <a:pPr algn="just"/>
            <a:r>
              <a:rPr lang="en-GB" dirty="0" smtClean="0"/>
              <a:t>Disturbance to foreign exchange balance and public spending</a:t>
            </a:r>
          </a:p>
          <a:p>
            <a:pPr algn="just"/>
            <a:r>
              <a:rPr lang="en-GB" dirty="0" smtClean="0"/>
              <a:t>Other </a:t>
            </a:r>
            <a:r>
              <a:rPr lang="en-GB" dirty="0" smtClean="0"/>
              <a:t>costs </a:t>
            </a:r>
            <a:r>
              <a:rPr lang="en-GB" dirty="0" smtClean="0"/>
              <a:t>including fall in overall GDP and industrial market demand for </a:t>
            </a:r>
            <a:r>
              <a:rPr lang="en-GB" dirty="0" smtClean="0"/>
              <a:t>goods and services.</a:t>
            </a:r>
            <a:endParaRPr lang="en-IN" dirty="0"/>
          </a:p>
        </p:txBody>
      </p:sp>
    </p:spTree>
    <p:extLst>
      <p:ext uri="{BB962C8B-B14F-4D97-AF65-F5344CB8AC3E}">
        <p14:creationId xmlns:p14="http://schemas.microsoft.com/office/powerpoint/2010/main" val="4141062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Market impact to 4 terrorist attacks</a:t>
            </a:r>
            <a:endParaRPr lang="en-IN" dirty="0"/>
          </a:p>
        </p:txBody>
      </p:sp>
      <p:sp>
        <p:nvSpPr>
          <p:cNvPr id="3" name="Content Placeholder 2"/>
          <p:cNvSpPr>
            <a:spLocks noGrp="1"/>
          </p:cNvSpPr>
          <p:nvPr>
            <p:ph idx="1"/>
          </p:nvPr>
        </p:nvSpPr>
        <p:spPr/>
        <p:txBody>
          <a:bodyPr>
            <a:normAutofit lnSpcReduction="10000"/>
          </a:bodyPr>
          <a:lstStyle/>
          <a:p>
            <a:pPr marL="0" indent="0" algn="just">
              <a:buNone/>
            </a:pPr>
            <a:r>
              <a:rPr lang="en-GB" dirty="0" smtClean="0"/>
              <a:t>The following slide will show the impact of 4 terrorist attacks on 4 different cities </a:t>
            </a:r>
            <a:r>
              <a:rPr lang="en-GB" b="1" dirty="0" smtClean="0"/>
              <a:t>(New York, Madrid, London and Mumbai)</a:t>
            </a:r>
            <a:r>
              <a:rPr lang="en-GB" dirty="0" smtClean="0"/>
              <a:t> as we often consider the STOCK EXCHANGE as the barometer to judge the economy. </a:t>
            </a:r>
          </a:p>
          <a:p>
            <a:pPr marL="0" indent="0" algn="just">
              <a:buNone/>
            </a:pPr>
            <a:r>
              <a:rPr lang="en-GB" dirty="0" smtClean="0"/>
              <a:t>The effect on benchmark equity index of the 4 nations </a:t>
            </a:r>
            <a:r>
              <a:rPr lang="en-GB" b="1" dirty="0" smtClean="0"/>
              <a:t>(USA, Spain, England and India)</a:t>
            </a:r>
            <a:r>
              <a:rPr lang="en-GB" dirty="0" smtClean="0"/>
              <a:t> are explained thereby. </a:t>
            </a:r>
          </a:p>
          <a:p>
            <a:pPr marL="0" indent="0" algn="just">
              <a:buNone/>
            </a:pPr>
            <a:r>
              <a:rPr lang="en-GB" dirty="0" smtClean="0"/>
              <a:t>It does NOT include lone wolf attacks, attacks by a specific </a:t>
            </a:r>
            <a:r>
              <a:rPr lang="en-GB" dirty="0" smtClean="0"/>
              <a:t>religious and political </a:t>
            </a:r>
            <a:r>
              <a:rPr lang="en-GB" dirty="0" smtClean="0"/>
              <a:t>factions in India or the most recent and one of the biggest tragic attacks of 21</a:t>
            </a:r>
            <a:r>
              <a:rPr lang="en-GB" baseline="30000" dirty="0" smtClean="0"/>
              <a:t>st</a:t>
            </a:r>
            <a:r>
              <a:rPr lang="en-GB" dirty="0" smtClean="0"/>
              <a:t> Century – The PARIS SHOOTINGS </a:t>
            </a:r>
          </a:p>
          <a:p>
            <a:pPr marL="0" indent="0">
              <a:buNone/>
            </a:pPr>
            <a:endParaRPr lang="en-GB" dirty="0"/>
          </a:p>
          <a:p>
            <a:pPr marL="0" indent="0" algn="r">
              <a:buNone/>
            </a:pPr>
            <a:r>
              <a:rPr lang="en-GB" i="1" dirty="0" smtClean="0"/>
              <a:t>Table contd.. On next slide</a:t>
            </a:r>
            <a:endParaRPr lang="en-IN" i="1" dirty="0"/>
          </a:p>
        </p:txBody>
      </p:sp>
    </p:spTree>
    <p:extLst>
      <p:ext uri="{BB962C8B-B14F-4D97-AF65-F5344CB8AC3E}">
        <p14:creationId xmlns:p14="http://schemas.microsoft.com/office/powerpoint/2010/main" val="26383708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Market impact</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11431195"/>
              </p:ext>
            </p:extLst>
          </p:nvPr>
        </p:nvGraphicFramePr>
        <p:xfrm>
          <a:off x="1250950" y="2286000"/>
          <a:ext cx="10179048" cy="2494280"/>
        </p:xfrm>
        <a:graphic>
          <a:graphicData uri="http://schemas.openxmlformats.org/drawingml/2006/table">
            <a:tbl>
              <a:tblPr firstRow="1" bandRow="1">
                <a:tableStyleId>{5C22544A-7EE6-4342-B048-85BDC9FD1C3A}</a:tableStyleId>
              </a:tblPr>
              <a:tblGrid>
                <a:gridCol w="1814368"/>
                <a:gridCol w="1298864"/>
                <a:gridCol w="1641763"/>
                <a:gridCol w="2031037"/>
                <a:gridCol w="1696508"/>
                <a:gridCol w="1696508"/>
              </a:tblGrid>
              <a:tr h="370840">
                <a:tc>
                  <a:txBody>
                    <a:bodyPr/>
                    <a:lstStyle/>
                    <a:p>
                      <a:pPr algn="ctr"/>
                      <a:r>
                        <a:rPr lang="en-GB" b="1" u="sng" dirty="0" smtClean="0"/>
                        <a:t>Location</a:t>
                      </a:r>
                      <a:endParaRPr lang="en-IN" b="1" u="sng" dirty="0"/>
                    </a:p>
                  </a:txBody>
                  <a:tcPr/>
                </a:tc>
                <a:tc>
                  <a:txBody>
                    <a:bodyPr/>
                    <a:lstStyle/>
                    <a:p>
                      <a:pPr algn="ctr"/>
                      <a:r>
                        <a:rPr lang="en-GB" b="1" u="sng" dirty="0" smtClean="0"/>
                        <a:t>Date</a:t>
                      </a:r>
                      <a:endParaRPr lang="en-IN" b="1" u="sng" dirty="0"/>
                    </a:p>
                  </a:txBody>
                  <a:tcPr/>
                </a:tc>
                <a:tc>
                  <a:txBody>
                    <a:bodyPr/>
                    <a:lstStyle/>
                    <a:p>
                      <a:pPr algn="ctr"/>
                      <a:r>
                        <a:rPr lang="en-GB" b="1" u="sng" dirty="0" smtClean="0"/>
                        <a:t>Reference</a:t>
                      </a:r>
                      <a:r>
                        <a:rPr lang="en-GB" b="1" u="sng" baseline="0" dirty="0" smtClean="0"/>
                        <a:t> </a:t>
                      </a:r>
                      <a:endParaRPr lang="en-IN" b="1" u="sng" dirty="0"/>
                    </a:p>
                  </a:txBody>
                  <a:tcPr/>
                </a:tc>
                <a:tc gridSpan="3">
                  <a:txBody>
                    <a:bodyPr/>
                    <a:lstStyle/>
                    <a:p>
                      <a:pPr algn="ctr"/>
                      <a:r>
                        <a:rPr lang="en-GB" b="1" u="sng" dirty="0" smtClean="0"/>
                        <a:t>Percentage index</a:t>
                      </a:r>
                      <a:r>
                        <a:rPr lang="en-GB" b="1" u="sng" baseline="0" dirty="0" smtClean="0"/>
                        <a:t> change at… (in %age)</a:t>
                      </a:r>
                      <a:endParaRPr lang="en-IN" b="1" u="sng" dirty="0"/>
                    </a:p>
                  </a:txBody>
                  <a:tcPr/>
                </a:tc>
                <a:tc hMerge="1">
                  <a:txBody>
                    <a:bodyPr/>
                    <a:lstStyle/>
                    <a:p>
                      <a:endParaRPr lang="en-IN" dirty="0"/>
                    </a:p>
                  </a:txBody>
                  <a:tcPr/>
                </a:tc>
                <a:tc hMerge="1">
                  <a:txBody>
                    <a:bodyPr/>
                    <a:lstStyle/>
                    <a:p>
                      <a:endParaRPr lang="en-IN" dirty="0"/>
                    </a:p>
                  </a:txBody>
                  <a:tcPr/>
                </a:tc>
              </a:tr>
              <a:tr h="370840">
                <a:tc gridSpan="2">
                  <a:txBody>
                    <a:bodyPr/>
                    <a:lstStyle/>
                    <a:p>
                      <a:pPr algn="ctr"/>
                      <a:endParaRPr lang="en-IN" b="1" dirty="0"/>
                    </a:p>
                  </a:txBody>
                  <a:tcPr>
                    <a:solidFill>
                      <a:schemeClr val="tx2">
                        <a:lumMod val="90000"/>
                        <a:lumOff val="10000"/>
                      </a:schemeClr>
                    </a:solidFill>
                  </a:tcPr>
                </a:tc>
                <a:tc hMerge="1">
                  <a:txBody>
                    <a:bodyPr/>
                    <a:lstStyle/>
                    <a:p>
                      <a:pPr algn="ctr"/>
                      <a:endParaRPr lang="en-IN" b="1" dirty="0"/>
                    </a:p>
                  </a:txBody>
                  <a:tcPr/>
                </a:tc>
                <a:tc>
                  <a:txBody>
                    <a:bodyPr/>
                    <a:lstStyle/>
                    <a:p>
                      <a:pPr algn="ctr"/>
                      <a:r>
                        <a:rPr lang="en-GB" b="1" i="1" u="sng" dirty="0" smtClean="0"/>
                        <a:t>Index</a:t>
                      </a:r>
                      <a:endParaRPr lang="en-IN" b="1" i="1" u="sng" dirty="0"/>
                    </a:p>
                  </a:txBody>
                  <a:tcPr/>
                </a:tc>
                <a:tc>
                  <a:txBody>
                    <a:bodyPr/>
                    <a:lstStyle/>
                    <a:p>
                      <a:pPr algn="ctr"/>
                      <a:r>
                        <a:rPr lang="en-GB" b="1" i="1" u="sng" dirty="0" smtClean="0"/>
                        <a:t>Low on attack day</a:t>
                      </a:r>
                      <a:endParaRPr lang="en-IN" b="1" i="1" u="sng" dirty="0"/>
                    </a:p>
                  </a:txBody>
                  <a:tcPr/>
                </a:tc>
                <a:tc>
                  <a:txBody>
                    <a:bodyPr/>
                    <a:lstStyle/>
                    <a:p>
                      <a:pPr algn="ctr"/>
                      <a:r>
                        <a:rPr lang="en-GB" b="1" i="1" u="sng" dirty="0" smtClean="0"/>
                        <a:t>Subsequent Low</a:t>
                      </a:r>
                      <a:endParaRPr lang="en-IN" b="1" i="1" u="sng" dirty="0"/>
                    </a:p>
                  </a:txBody>
                  <a:tcPr/>
                </a:tc>
                <a:tc>
                  <a:txBody>
                    <a:bodyPr/>
                    <a:lstStyle/>
                    <a:p>
                      <a:pPr algn="ctr"/>
                      <a:r>
                        <a:rPr lang="en-GB" b="1" i="1" u="sng" dirty="0" smtClean="0"/>
                        <a:t>Year End</a:t>
                      </a:r>
                      <a:endParaRPr lang="en-IN" b="1" i="1" u="sng" dirty="0"/>
                    </a:p>
                  </a:txBody>
                  <a:tcPr/>
                </a:tc>
              </a:tr>
              <a:tr h="370840">
                <a:tc>
                  <a:txBody>
                    <a:bodyPr/>
                    <a:lstStyle/>
                    <a:p>
                      <a:r>
                        <a:rPr lang="en-GB" b="1" dirty="0" smtClean="0"/>
                        <a:t>New York</a:t>
                      </a:r>
                      <a:r>
                        <a:rPr lang="en-GB" baseline="0" dirty="0" smtClean="0"/>
                        <a:t>, USA</a:t>
                      </a:r>
                      <a:endParaRPr lang="en-IN" dirty="0"/>
                    </a:p>
                  </a:txBody>
                  <a:tcPr/>
                </a:tc>
                <a:tc>
                  <a:txBody>
                    <a:bodyPr/>
                    <a:lstStyle/>
                    <a:p>
                      <a:r>
                        <a:rPr lang="en-GB" dirty="0" smtClean="0"/>
                        <a:t>11/09/2001</a:t>
                      </a:r>
                      <a:endParaRPr lang="en-IN" dirty="0"/>
                    </a:p>
                  </a:txBody>
                  <a:tcPr/>
                </a:tc>
                <a:tc>
                  <a:txBody>
                    <a:bodyPr/>
                    <a:lstStyle/>
                    <a:p>
                      <a:r>
                        <a:rPr lang="en-GB" dirty="0" smtClean="0"/>
                        <a:t>S&amp;P 500</a:t>
                      </a:r>
                      <a:endParaRPr lang="en-IN" dirty="0"/>
                    </a:p>
                  </a:txBody>
                  <a:tcPr/>
                </a:tc>
                <a:tc>
                  <a:txBody>
                    <a:bodyPr/>
                    <a:lstStyle/>
                    <a:p>
                      <a:pPr algn="ctr"/>
                      <a:r>
                        <a:rPr lang="en-GB" dirty="0" smtClean="0"/>
                        <a:t>-5.0%</a:t>
                      </a:r>
                      <a:endParaRPr lang="en-IN" dirty="0"/>
                    </a:p>
                  </a:txBody>
                  <a:tcPr/>
                </a:tc>
                <a:tc>
                  <a:txBody>
                    <a:bodyPr/>
                    <a:lstStyle/>
                    <a:p>
                      <a:pPr algn="ctr"/>
                      <a:r>
                        <a:rPr lang="en-GB" dirty="0" smtClean="0"/>
                        <a:t>-13.5%</a:t>
                      </a:r>
                      <a:endParaRPr lang="en-IN" dirty="0"/>
                    </a:p>
                  </a:txBody>
                  <a:tcPr/>
                </a:tc>
                <a:tc>
                  <a:txBody>
                    <a:bodyPr/>
                    <a:lstStyle/>
                    <a:p>
                      <a:pPr algn="ctr"/>
                      <a:r>
                        <a:rPr lang="en-GB" dirty="0" smtClean="0"/>
                        <a:t>5.1%</a:t>
                      </a:r>
                      <a:endParaRPr lang="en-IN" dirty="0"/>
                    </a:p>
                  </a:txBody>
                  <a:tcPr/>
                </a:tc>
              </a:tr>
              <a:tr h="370840">
                <a:tc>
                  <a:txBody>
                    <a:bodyPr/>
                    <a:lstStyle/>
                    <a:p>
                      <a:r>
                        <a:rPr lang="en-GB" b="1" dirty="0" smtClean="0"/>
                        <a:t>Madrid</a:t>
                      </a:r>
                      <a:r>
                        <a:rPr lang="en-GB" dirty="0" smtClean="0"/>
                        <a:t>, SPAIN</a:t>
                      </a:r>
                      <a:endParaRPr lang="en-IN" dirty="0"/>
                    </a:p>
                  </a:txBody>
                  <a:tcPr/>
                </a:tc>
                <a:tc>
                  <a:txBody>
                    <a:bodyPr/>
                    <a:lstStyle/>
                    <a:p>
                      <a:r>
                        <a:rPr lang="en-GB" dirty="0" smtClean="0"/>
                        <a:t>11/03/2004</a:t>
                      </a:r>
                      <a:endParaRPr lang="en-IN" dirty="0"/>
                    </a:p>
                  </a:txBody>
                  <a:tcPr/>
                </a:tc>
                <a:tc>
                  <a:txBody>
                    <a:bodyPr/>
                    <a:lstStyle/>
                    <a:p>
                      <a:r>
                        <a:rPr lang="en-GB" dirty="0" smtClean="0"/>
                        <a:t>IBEX 35</a:t>
                      </a:r>
                      <a:endParaRPr lang="en-IN" dirty="0"/>
                    </a:p>
                  </a:txBody>
                  <a:tcPr/>
                </a:tc>
                <a:tc>
                  <a:txBody>
                    <a:bodyPr/>
                    <a:lstStyle/>
                    <a:p>
                      <a:pPr algn="ctr"/>
                      <a:r>
                        <a:rPr lang="en-GB" dirty="0" smtClean="0"/>
                        <a:t>-3.1%</a:t>
                      </a:r>
                      <a:endParaRPr lang="en-IN" dirty="0"/>
                    </a:p>
                  </a:txBody>
                  <a:tcPr/>
                </a:tc>
                <a:tc>
                  <a:txBody>
                    <a:bodyPr/>
                    <a:lstStyle/>
                    <a:p>
                      <a:pPr algn="ctr"/>
                      <a:r>
                        <a:rPr lang="en-GB" dirty="0" smtClean="0"/>
                        <a:t>-7.6%</a:t>
                      </a:r>
                      <a:endParaRPr lang="en-IN" dirty="0"/>
                    </a:p>
                  </a:txBody>
                  <a:tcPr/>
                </a:tc>
                <a:tc>
                  <a:txBody>
                    <a:bodyPr/>
                    <a:lstStyle/>
                    <a:p>
                      <a:pPr algn="ctr"/>
                      <a:r>
                        <a:rPr lang="en-GB" dirty="0" smtClean="0"/>
                        <a:t>9.5%</a:t>
                      </a:r>
                      <a:endParaRPr lang="en-IN" dirty="0"/>
                    </a:p>
                  </a:txBody>
                  <a:tcPr/>
                </a:tc>
              </a:tr>
              <a:tr h="370840">
                <a:tc>
                  <a:txBody>
                    <a:bodyPr/>
                    <a:lstStyle/>
                    <a:p>
                      <a:r>
                        <a:rPr lang="en-GB" b="1" dirty="0" smtClean="0"/>
                        <a:t>London</a:t>
                      </a:r>
                      <a:r>
                        <a:rPr lang="en-GB" dirty="0" smtClean="0"/>
                        <a:t>,</a:t>
                      </a:r>
                      <a:r>
                        <a:rPr lang="en-GB" baseline="0" dirty="0" smtClean="0"/>
                        <a:t> England</a:t>
                      </a:r>
                      <a:endParaRPr lang="en-IN" dirty="0"/>
                    </a:p>
                  </a:txBody>
                  <a:tcPr/>
                </a:tc>
                <a:tc>
                  <a:txBody>
                    <a:bodyPr/>
                    <a:lstStyle/>
                    <a:p>
                      <a:r>
                        <a:rPr lang="en-GB" dirty="0" smtClean="0"/>
                        <a:t>07/07/2005</a:t>
                      </a:r>
                      <a:endParaRPr lang="en-IN" dirty="0"/>
                    </a:p>
                  </a:txBody>
                  <a:tcPr/>
                </a:tc>
                <a:tc>
                  <a:txBody>
                    <a:bodyPr/>
                    <a:lstStyle/>
                    <a:p>
                      <a:r>
                        <a:rPr lang="en-GB" dirty="0" smtClean="0"/>
                        <a:t>FTSE 100</a:t>
                      </a:r>
                      <a:endParaRPr lang="en-IN" dirty="0"/>
                    </a:p>
                  </a:txBody>
                  <a:tcPr/>
                </a:tc>
                <a:tc>
                  <a:txBody>
                    <a:bodyPr/>
                    <a:lstStyle/>
                    <a:p>
                      <a:pPr algn="ctr"/>
                      <a:r>
                        <a:rPr lang="en-GB" dirty="0" smtClean="0"/>
                        <a:t>-4.0%</a:t>
                      </a:r>
                      <a:endParaRPr lang="en-IN" dirty="0"/>
                    </a:p>
                  </a:txBody>
                  <a:tcPr/>
                </a:tc>
                <a:tc>
                  <a:txBody>
                    <a:bodyPr/>
                    <a:lstStyle/>
                    <a:p>
                      <a:pPr algn="ctr"/>
                      <a:r>
                        <a:rPr lang="en-GB" dirty="0" smtClean="0"/>
                        <a:t>N.A.</a:t>
                      </a:r>
                      <a:endParaRPr lang="en-IN" dirty="0"/>
                    </a:p>
                  </a:txBody>
                  <a:tcPr/>
                </a:tc>
                <a:tc>
                  <a:txBody>
                    <a:bodyPr/>
                    <a:lstStyle/>
                    <a:p>
                      <a:pPr algn="ctr"/>
                      <a:r>
                        <a:rPr lang="en-GB" dirty="0" smtClean="0"/>
                        <a:t>7.4%</a:t>
                      </a:r>
                      <a:endParaRPr lang="en-IN" dirty="0"/>
                    </a:p>
                  </a:txBody>
                  <a:tcPr/>
                </a:tc>
              </a:tr>
              <a:tr h="370840">
                <a:tc>
                  <a:txBody>
                    <a:bodyPr/>
                    <a:lstStyle/>
                    <a:p>
                      <a:r>
                        <a:rPr lang="en-GB" b="1" dirty="0" smtClean="0"/>
                        <a:t>Mumbai</a:t>
                      </a:r>
                      <a:r>
                        <a:rPr lang="en-GB" dirty="0" smtClean="0"/>
                        <a:t>, India</a:t>
                      </a:r>
                      <a:endParaRPr lang="en-IN" dirty="0"/>
                    </a:p>
                  </a:txBody>
                  <a:tcPr/>
                </a:tc>
                <a:tc>
                  <a:txBody>
                    <a:bodyPr/>
                    <a:lstStyle/>
                    <a:p>
                      <a:r>
                        <a:rPr lang="en-GB" dirty="0" smtClean="0"/>
                        <a:t>26/11/2008</a:t>
                      </a:r>
                      <a:endParaRPr lang="en-IN" dirty="0"/>
                    </a:p>
                  </a:txBody>
                  <a:tcPr/>
                </a:tc>
                <a:tc>
                  <a:txBody>
                    <a:bodyPr/>
                    <a:lstStyle/>
                    <a:p>
                      <a:r>
                        <a:rPr lang="en-GB" dirty="0" smtClean="0"/>
                        <a:t>BSE</a:t>
                      </a:r>
                      <a:r>
                        <a:rPr lang="en-GB" baseline="0" dirty="0" smtClean="0"/>
                        <a:t> SENSEX</a:t>
                      </a:r>
                      <a:r>
                        <a:rPr lang="en-GB" dirty="0" smtClean="0"/>
                        <a:t> </a:t>
                      </a:r>
                      <a:endParaRPr lang="en-IN" dirty="0"/>
                    </a:p>
                  </a:txBody>
                  <a:tcPr/>
                </a:tc>
                <a:tc>
                  <a:txBody>
                    <a:bodyPr/>
                    <a:lstStyle/>
                    <a:p>
                      <a:pPr algn="ctr"/>
                      <a:r>
                        <a:rPr lang="en-GB" dirty="0" smtClean="0"/>
                        <a:t>-0.4%</a:t>
                      </a:r>
                      <a:endParaRPr lang="en-IN" dirty="0"/>
                    </a:p>
                  </a:txBody>
                  <a:tcPr/>
                </a:tc>
                <a:tc>
                  <a:txBody>
                    <a:bodyPr/>
                    <a:lstStyle/>
                    <a:p>
                      <a:pPr algn="ctr"/>
                      <a:r>
                        <a:rPr lang="en-GB" dirty="0" smtClean="0"/>
                        <a:t>-2.6%</a:t>
                      </a:r>
                      <a:endParaRPr lang="en-IN" dirty="0"/>
                    </a:p>
                  </a:txBody>
                  <a:tcPr/>
                </a:tc>
                <a:tc>
                  <a:txBody>
                    <a:bodyPr/>
                    <a:lstStyle/>
                    <a:p>
                      <a:pPr algn="ctr"/>
                      <a:r>
                        <a:rPr lang="en-GB" dirty="0" smtClean="0"/>
                        <a:t>10.9%</a:t>
                      </a:r>
                      <a:endParaRPr lang="en-IN" dirty="0"/>
                    </a:p>
                  </a:txBody>
                  <a:tcPr/>
                </a:tc>
              </a:tr>
            </a:tbl>
          </a:graphicData>
        </a:graphic>
      </p:graphicFrame>
      <p:sp>
        <p:nvSpPr>
          <p:cNvPr id="5" name="TextBox 4"/>
          <p:cNvSpPr txBox="1"/>
          <p:nvPr/>
        </p:nvSpPr>
        <p:spPr>
          <a:xfrm>
            <a:off x="1251678" y="5008418"/>
            <a:ext cx="10178322" cy="923330"/>
          </a:xfrm>
          <a:prstGeom prst="rect">
            <a:avLst/>
          </a:prstGeom>
          <a:noFill/>
        </p:spPr>
        <p:txBody>
          <a:bodyPr wrap="square" rtlCol="0">
            <a:spAutoFit/>
          </a:bodyPr>
          <a:lstStyle/>
          <a:p>
            <a:pPr algn="just"/>
            <a:r>
              <a:rPr lang="en-IN" dirty="0" smtClean="0"/>
              <a:t>Index </a:t>
            </a:r>
            <a:r>
              <a:rPr lang="en-IN" dirty="0"/>
              <a:t>change refers to change from closing level of benchmark equity index on day preceding </a:t>
            </a:r>
            <a:r>
              <a:rPr lang="en-IN" dirty="0" smtClean="0"/>
              <a:t>attack.</a:t>
            </a:r>
          </a:p>
          <a:p>
            <a:pPr algn="just"/>
            <a:r>
              <a:rPr lang="en-IN" dirty="0" smtClean="0"/>
              <a:t>S&amp;P </a:t>
            </a:r>
            <a:r>
              <a:rPr lang="en-IN" dirty="0"/>
              <a:t>500 change refers to change on first trading day after 9/11 attacks (September 17, </a:t>
            </a:r>
            <a:r>
              <a:rPr lang="en-IN" dirty="0" smtClean="0"/>
              <a:t>2001).</a:t>
            </a:r>
            <a:r>
              <a:rPr lang="en-IN" dirty="0"/>
              <a:t/>
            </a:r>
            <a:br>
              <a:rPr lang="en-IN" dirty="0"/>
            </a:br>
            <a:endParaRPr lang="en-IN" dirty="0"/>
          </a:p>
        </p:txBody>
      </p:sp>
    </p:spTree>
    <p:extLst>
      <p:ext uri="{BB962C8B-B14F-4D97-AF65-F5344CB8AC3E}">
        <p14:creationId xmlns:p14="http://schemas.microsoft.com/office/powerpoint/2010/main" val="4254140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Detailed Analysis and effects on stock markets</a:t>
            </a:r>
            <a:endParaRPr lang="en-IN" dirty="0"/>
          </a:p>
        </p:txBody>
      </p:sp>
      <p:sp>
        <p:nvSpPr>
          <p:cNvPr id="3" name="Content Placeholder 2"/>
          <p:cNvSpPr>
            <a:spLocks noGrp="1"/>
          </p:cNvSpPr>
          <p:nvPr>
            <p:ph idx="1"/>
          </p:nvPr>
        </p:nvSpPr>
        <p:spPr/>
        <p:txBody>
          <a:bodyPr/>
          <a:lstStyle/>
          <a:p>
            <a:r>
              <a:rPr lang="en-GB" dirty="0" smtClean="0"/>
              <a:t>U.S. stock exchanges were closed for 4 </a:t>
            </a:r>
            <a:r>
              <a:rPr lang="en-GB" i="1" dirty="0" smtClean="0"/>
              <a:t>trading</a:t>
            </a:r>
            <a:r>
              <a:rPr lang="en-GB" dirty="0" smtClean="0"/>
              <a:t> days after 9/11 and reopened on 17/11. The Dow Jones Industrial Average declined 7.1% that day with a record one day drop of 617.78 points.</a:t>
            </a:r>
          </a:p>
          <a:p>
            <a:r>
              <a:rPr lang="en-GB" dirty="0" smtClean="0"/>
              <a:t>The S&amp;P 500 did a little better, falling at 5% at its low on 17/11. It was lowest on 13.5% on 10/9. By end of 2001, S&amp;P 500 recovered and was up 5.1%</a:t>
            </a:r>
          </a:p>
          <a:p>
            <a:r>
              <a:rPr lang="en-GB" dirty="0" smtClean="0"/>
              <a:t>Both IBEX 35 and FTSE 100 plummeted significant drop in on day of terrorist attacks.</a:t>
            </a:r>
          </a:p>
          <a:p>
            <a:r>
              <a:rPr lang="en-GB" dirty="0" smtClean="0"/>
              <a:t>Surprisingly, BSE SENSEX hardly registered a blip. It was due to the fact that Indian investors treated this as a one-off event and as a result, their negative effect was quite temporary.</a:t>
            </a:r>
            <a:endParaRPr lang="en-IN" dirty="0"/>
          </a:p>
        </p:txBody>
      </p:sp>
    </p:spTree>
    <p:extLst>
      <p:ext uri="{BB962C8B-B14F-4D97-AF65-F5344CB8AC3E}">
        <p14:creationId xmlns:p14="http://schemas.microsoft.com/office/powerpoint/2010/main" val="29974475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2008 Mumbai terror attacks (26/11)</a:t>
            </a:r>
            <a:endParaRPr lang="en-IN" dirty="0"/>
          </a:p>
        </p:txBody>
      </p:sp>
      <p:sp>
        <p:nvSpPr>
          <p:cNvPr id="3" name="Subtitle 2"/>
          <p:cNvSpPr>
            <a:spLocks noGrp="1"/>
          </p:cNvSpPr>
          <p:nvPr>
            <p:ph type="subTitle" idx="1"/>
          </p:nvPr>
        </p:nvSpPr>
        <p:spPr/>
        <p:txBody>
          <a:bodyPr/>
          <a:lstStyle/>
          <a:p>
            <a:r>
              <a:rPr lang="en-GB" dirty="0" smtClean="0"/>
              <a:t>Wider &amp; detailed discussion</a:t>
            </a:r>
            <a:endParaRPr lang="en-IN" dirty="0"/>
          </a:p>
        </p:txBody>
      </p:sp>
    </p:spTree>
    <p:extLst>
      <p:ext uri="{BB962C8B-B14F-4D97-AF65-F5344CB8AC3E}">
        <p14:creationId xmlns:p14="http://schemas.microsoft.com/office/powerpoint/2010/main" val="40116049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Economic impact </a:t>
            </a:r>
            <a:r>
              <a:rPr lang="en-GB" dirty="0" smtClean="0"/>
              <a:t>for 26/11</a:t>
            </a:r>
            <a:endParaRPr lang="en-IN" dirty="0"/>
          </a:p>
        </p:txBody>
      </p:sp>
      <p:sp>
        <p:nvSpPr>
          <p:cNvPr id="3" name="Content Placeholder 2"/>
          <p:cNvSpPr>
            <a:spLocks noGrp="1"/>
          </p:cNvSpPr>
          <p:nvPr>
            <p:ph idx="1"/>
          </p:nvPr>
        </p:nvSpPr>
        <p:spPr/>
        <p:txBody>
          <a:bodyPr>
            <a:normAutofit fontScale="92500" lnSpcReduction="20000"/>
          </a:bodyPr>
          <a:lstStyle/>
          <a:p>
            <a:pPr marL="0" indent="0" algn="just">
              <a:buNone/>
            </a:pPr>
            <a:r>
              <a:rPr lang="en-GB" dirty="0" smtClean="0"/>
              <a:t>Following were the effects on economic and financial areas after the 26/11 terrorist attacks.</a:t>
            </a:r>
          </a:p>
          <a:p>
            <a:pPr algn="just"/>
            <a:r>
              <a:rPr lang="en-GB" dirty="0" smtClean="0"/>
              <a:t>Insurance premium was hiked by 30%</a:t>
            </a:r>
          </a:p>
          <a:p>
            <a:pPr algn="just"/>
            <a:r>
              <a:rPr lang="en-GB" dirty="0" smtClean="0"/>
              <a:t>FDI declined, resulting in loss to forex reserves with the RBI</a:t>
            </a:r>
          </a:p>
          <a:p>
            <a:pPr algn="just"/>
            <a:r>
              <a:rPr lang="en-GB" dirty="0" smtClean="0"/>
              <a:t>Tourism and travel industry was hit immensely</a:t>
            </a:r>
          </a:p>
          <a:p>
            <a:pPr algn="just"/>
            <a:r>
              <a:rPr lang="en-GB" dirty="0" smtClean="0"/>
              <a:t>Certain IT companies got some benefit, particularly related to security</a:t>
            </a:r>
          </a:p>
          <a:p>
            <a:pPr algn="just"/>
            <a:r>
              <a:rPr lang="en-GB" dirty="0" smtClean="0"/>
              <a:t>Economy went into slowdown, as it was already suffering from economic crisis in the U.S.</a:t>
            </a:r>
          </a:p>
          <a:p>
            <a:pPr algn="just"/>
            <a:r>
              <a:rPr lang="en-GB" dirty="0" smtClean="0"/>
              <a:t>Import of large scale weapons from Russia increased</a:t>
            </a:r>
          </a:p>
          <a:p>
            <a:pPr algn="just"/>
            <a:r>
              <a:rPr lang="en-GB" dirty="0" smtClean="0"/>
              <a:t>As per IRDA, around Rs. 500 crore was spent on insurers</a:t>
            </a:r>
          </a:p>
          <a:p>
            <a:pPr algn="just"/>
            <a:r>
              <a:rPr lang="en-GB" dirty="0" smtClean="0"/>
              <a:t>Huge investment on rapid action force and commandos were made to beef up security in major cities.</a:t>
            </a:r>
            <a:endParaRPr lang="en-IN" dirty="0"/>
          </a:p>
        </p:txBody>
      </p:sp>
    </p:spTree>
    <p:extLst>
      <p:ext uri="{BB962C8B-B14F-4D97-AF65-F5344CB8AC3E}">
        <p14:creationId xmlns:p14="http://schemas.microsoft.com/office/powerpoint/2010/main" val="2841287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reactions</a:t>
            </a:r>
            <a:endParaRPr lang="en-IN" dirty="0"/>
          </a:p>
        </p:txBody>
      </p:sp>
      <p:sp>
        <p:nvSpPr>
          <p:cNvPr id="3" name="Content Placeholder 2"/>
          <p:cNvSpPr>
            <a:spLocks noGrp="1"/>
          </p:cNvSpPr>
          <p:nvPr>
            <p:ph idx="1"/>
          </p:nvPr>
        </p:nvSpPr>
        <p:spPr/>
        <p:txBody>
          <a:bodyPr/>
          <a:lstStyle/>
          <a:p>
            <a:pPr algn="just"/>
            <a:r>
              <a:rPr lang="en-GB" dirty="0" smtClean="0"/>
              <a:t>Even after a day of the tragic attack took place, the railways and airplanes were working as if it was a normal day. The staff were fully functional even with the evidence of the dark tragedy still in sight.</a:t>
            </a:r>
          </a:p>
          <a:p>
            <a:pPr algn="just"/>
            <a:r>
              <a:rPr lang="en-GB" dirty="0" smtClean="0"/>
              <a:t>After the 9/11, the Dow Jones and NYSE were closed for a week. Singapore markets declined. Rupee value was depreciated. But the BSE and NSE opened after a one day break, and rose to 0.7% which was a 2 week peak rise. (Attacks on 26/11 Wednesday. Stock Market was closed on 27/11 Thursday and on 28/11 Friday, the stock markets zoomed ahead).</a:t>
            </a:r>
          </a:p>
          <a:p>
            <a:pPr algn="just"/>
            <a:r>
              <a:rPr lang="en-GB" dirty="0" smtClean="0"/>
              <a:t>The streets were still busy with cars and people travelling for their usual work even though the attacks were looming and the terrorists were at large.</a:t>
            </a:r>
            <a:endParaRPr lang="en-IN" dirty="0"/>
          </a:p>
        </p:txBody>
      </p:sp>
    </p:spTree>
    <p:extLst>
      <p:ext uri="{BB962C8B-B14F-4D97-AF65-F5344CB8AC3E}">
        <p14:creationId xmlns:p14="http://schemas.microsoft.com/office/powerpoint/2010/main" val="641970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was Mumbai able to bounce back quickly?</a:t>
            </a:r>
            <a:endParaRPr lang="en-IN" dirty="0"/>
          </a:p>
        </p:txBody>
      </p:sp>
      <p:sp>
        <p:nvSpPr>
          <p:cNvPr id="3" name="Content Placeholder 2"/>
          <p:cNvSpPr>
            <a:spLocks noGrp="1"/>
          </p:cNvSpPr>
          <p:nvPr>
            <p:ph idx="1"/>
          </p:nvPr>
        </p:nvSpPr>
        <p:spPr/>
        <p:txBody>
          <a:bodyPr/>
          <a:lstStyle/>
          <a:p>
            <a:pPr marL="0" indent="0" algn="just">
              <a:buNone/>
            </a:pPr>
            <a:r>
              <a:rPr lang="en-GB" dirty="0" smtClean="0"/>
              <a:t>Mumbai terror attacks were as ghastly as attacks on New York, Madrid and London. But how did the country’s financial capital able to revive itself relatively quickly? Here are few reasons:</a:t>
            </a:r>
          </a:p>
          <a:p>
            <a:pPr algn="just"/>
            <a:r>
              <a:rPr lang="en-GB" dirty="0" smtClean="0"/>
              <a:t>The city’s work culture – travel by local trains after attacks are not matter of heroism but a matter of survival.</a:t>
            </a:r>
          </a:p>
          <a:p>
            <a:pPr algn="just"/>
            <a:r>
              <a:rPr lang="en-GB" dirty="0" smtClean="0"/>
              <a:t>People do not have luxury to grieve. They have mouths to feed. This is the economic core of resilience which was witnessed and proven.</a:t>
            </a:r>
          </a:p>
          <a:p>
            <a:pPr algn="just"/>
            <a:r>
              <a:rPr lang="en-GB" dirty="0" smtClean="0"/>
              <a:t>The city’s experience with past attacks whether it be serial blasts in 1993, bus bomb in 2002, vehicle bombs and bombing of heritage sites in 2003, train bombs in 2006.. </a:t>
            </a:r>
          </a:p>
          <a:p>
            <a:pPr algn="just"/>
            <a:r>
              <a:rPr lang="en-GB" dirty="0" smtClean="0"/>
              <a:t>Psychologically better to deal with attacks than people of other countries.</a:t>
            </a:r>
            <a:endParaRPr lang="en-IN" dirty="0"/>
          </a:p>
        </p:txBody>
      </p:sp>
    </p:spTree>
    <p:extLst>
      <p:ext uri="{BB962C8B-B14F-4D97-AF65-F5344CB8AC3E}">
        <p14:creationId xmlns:p14="http://schemas.microsoft.com/office/powerpoint/2010/main" val="20387745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14252" r="14252"/>
          <a:stretch>
            <a:fillRect/>
          </a:stretch>
        </p:blipFill>
        <p:spPr>
          <a:prstGeom prst="rect">
            <a:avLst/>
          </a:prstGeom>
          <a:ln>
            <a:noFill/>
          </a:ln>
          <a:effectLst>
            <a:outerShdw blurRad="190500" algn="tl" rotWithShape="0">
              <a:srgbClr val="000000">
                <a:alpha val="70000"/>
              </a:srgbClr>
            </a:outerShdw>
          </a:effectLst>
        </p:spPr>
      </p:pic>
      <p:sp>
        <p:nvSpPr>
          <p:cNvPr id="4" name="Title 3"/>
          <p:cNvSpPr>
            <a:spLocks noGrp="1"/>
          </p:cNvSpPr>
          <p:nvPr>
            <p:ph type="title"/>
          </p:nvPr>
        </p:nvSpPr>
        <p:spPr/>
        <p:txBody>
          <a:bodyPr/>
          <a:lstStyle/>
          <a:p>
            <a:r>
              <a:rPr lang="en-GB" i="1" dirty="0" smtClean="0"/>
              <a:t>Attacks on </a:t>
            </a:r>
            <a:r>
              <a:rPr lang="en-GB" i="1" dirty="0"/>
              <a:t>P</a:t>
            </a:r>
            <a:r>
              <a:rPr lang="en-GB" i="1" dirty="0" smtClean="0"/>
              <a:t>aris in November</a:t>
            </a:r>
            <a:endParaRPr lang="en-IN" i="1" dirty="0"/>
          </a:p>
        </p:txBody>
      </p:sp>
      <p:sp>
        <p:nvSpPr>
          <p:cNvPr id="6" name="Text Placeholder 5"/>
          <p:cNvSpPr>
            <a:spLocks noGrp="1"/>
          </p:cNvSpPr>
          <p:nvPr>
            <p:ph type="body" sz="half" idx="2"/>
          </p:nvPr>
        </p:nvSpPr>
        <p:spPr/>
        <p:txBody>
          <a:bodyPr>
            <a:normAutofit/>
          </a:bodyPr>
          <a:lstStyle/>
          <a:p>
            <a:pPr algn="just"/>
            <a:r>
              <a:rPr lang="en-GB" dirty="0" smtClean="0"/>
              <a:t>On 13</a:t>
            </a:r>
            <a:r>
              <a:rPr lang="en-GB" baseline="30000" dirty="0" smtClean="0"/>
              <a:t>th</a:t>
            </a:r>
            <a:r>
              <a:rPr lang="en-GB" dirty="0" smtClean="0"/>
              <a:t> November 2015 evening, a series of coordinated Islamic terrorist attacks occurred in Paris and it’s suburban area Saint-Denis.</a:t>
            </a:r>
          </a:p>
          <a:p>
            <a:pPr algn="just"/>
            <a:r>
              <a:rPr lang="en-IN" dirty="0"/>
              <a:t>November 13th will never be the same </a:t>
            </a:r>
            <a:r>
              <a:rPr lang="en-IN" dirty="0" smtClean="0"/>
              <a:t>again- the </a:t>
            </a:r>
            <a:r>
              <a:rPr lang="en-IN" dirty="0"/>
              <a:t>heinous acts of terror that occurred in Paris on Nov. 13, 2015, have left indelible marks. The threat of terrorism has never loomed so large over Europe before, and the ripples of this conflict will ultimately impact Europe's economy</a:t>
            </a:r>
            <a:r>
              <a:rPr lang="en-IN" dirty="0" smtClean="0"/>
              <a:t>.</a:t>
            </a:r>
            <a:endParaRPr lang="en-GB" dirty="0" smtClean="0"/>
          </a:p>
        </p:txBody>
      </p:sp>
    </p:spTree>
    <p:extLst>
      <p:ext uri="{BB962C8B-B14F-4D97-AF65-F5344CB8AC3E}">
        <p14:creationId xmlns:p14="http://schemas.microsoft.com/office/powerpoint/2010/main" val="25469671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Brief </a:t>
            </a:r>
            <a:endParaRPr lang="en-IN" dirty="0"/>
          </a:p>
        </p:txBody>
      </p:sp>
      <p:sp>
        <p:nvSpPr>
          <p:cNvPr id="3" name="Content Placeholder 2"/>
          <p:cNvSpPr>
            <a:spLocks noGrp="1"/>
          </p:cNvSpPr>
          <p:nvPr>
            <p:ph idx="1"/>
          </p:nvPr>
        </p:nvSpPr>
        <p:spPr/>
        <p:txBody>
          <a:bodyPr>
            <a:normAutofit lnSpcReduction="10000"/>
          </a:bodyPr>
          <a:lstStyle/>
          <a:p>
            <a:pPr algn="just"/>
            <a:r>
              <a:rPr lang="en-GB" dirty="0" smtClean="0"/>
              <a:t>Carried out by the </a:t>
            </a:r>
            <a:r>
              <a:rPr lang="en-GB" dirty="0" smtClean="0"/>
              <a:t>ISIS (Islamic State of Iraq and Syria) as in retaliation of French airstrikes on ISIS bases on Iraq and Syria .</a:t>
            </a:r>
            <a:endParaRPr lang="en-GB" dirty="0" smtClean="0"/>
          </a:p>
          <a:p>
            <a:pPr algn="just"/>
            <a:r>
              <a:rPr lang="en-IN" dirty="0" smtClean="0"/>
              <a:t>Suicide bombers struck near </a:t>
            </a:r>
            <a:r>
              <a:rPr lang="en-IN" dirty="0" err="1" smtClean="0"/>
              <a:t>Stade</a:t>
            </a:r>
            <a:r>
              <a:rPr lang="en-IN" dirty="0" smtClean="0"/>
              <a:t> de France. It was followed by suicide bombings and shootings at various cafes, restaurants and the </a:t>
            </a:r>
            <a:r>
              <a:rPr lang="en-IN" dirty="0" err="1" smtClean="0"/>
              <a:t>Bataclan</a:t>
            </a:r>
            <a:r>
              <a:rPr lang="en-IN" dirty="0" smtClean="0"/>
              <a:t> Theatre.</a:t>
            </a:r>
            <a:endParaRPr lang="en-IN" dirty="0"/>
          </a:p>
          <a:p>
            <a:pPr algn="just"/>
            <a:r>
              <a:rPr lang="en-GB" dirty="0" smtClean="0"/>
              <a:t>Deadliest attacks in France since World War II.</a:t>
            </a:r>
            <a:endParaRPr lang="en-GB" dirty="0" smtClean="0"/>
          </a:p>
          <a:p>
            <a:pPr algn="just"/>
            <a:r>
              <a:rPr lang="en-GB" dirty="0" smtClean="0"/>
              <a:t>State of Emergency was declared and border checks were introduced.</a:t>
            </a:r>
            <a:endParaRPr lang="en-GB" dirty="0" smtClean="0"/>
          </a:p>
          <a:p>
            <a:pPr algn="just"/>
            <a:r>
              <a:rPr lang="en-GB" dirty="0" smtClean="0"/>
              <a:t>France launched another airstrike just after 2 days to strike ISIS targets.</a:t>
            </a:r>
          </a:p>
          <a:p>
            <a:pPr algn="just"/>
            <a:r>
              <a:rPr lang="en-GB" dirty="0" smtClean="0"/>
              <a:t>Suspect lead operative </a:t>
            </a:r>
            <a:r>
              <a:rPr lang="en-GB" dirty="0" err="1" smtClean="0"/>
              <a:t>Abdelhamid</a:t>
            </a:r>
            <a:r>
              <a:rPr lang="en-GB" dirty="0" smtClean="0"/>
              <a:t> </a:t>
            </a:r>
            <a:r>
              <a:rPr lang="en-GB" dirty="0" err="1" smtClean="0"/>
              <a:t>Abaaoud</a:t>
            </a:r>
            <a:r>
              <a:rPr lang="en-GB" dirty="0" smtClean="0"/>
              <a:t> was killed in police raid 5 days after tragedy.</a:t>
            </a:r>
            <a:endParaRPr lang="en-GB" dirty="0" smtClean="0"/>
          </a:p>
          <a:p>
            <a:pPr algn="just"/>
            <a:r>
              <a:rPr lang="en-GB" dirty="0" smtClean="0"/>
              <a:t>130 victims killed and around 370 people injured.</a:t>
            </a:r>
            <a:r>
              <a:rPr lang="en-GB" dirty="0" smtClean="0"/>
              <a:t> </a:t>
            </a:r>
            <a:endParaRPr lang="en-IN" dirty="0"/>
          </a:p>
        </p:txBody>
      </p:sp>
    </p:spTree>
    <p:extLst>
      <p:ext uri="{BB962C8B-B14F-4D97-AF65-F5344CB8AC3E}">
        <p14:creationId xmlns:p14="http://schemas.microsoft.com/office/powerpoint/2010/main" val="3245306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INTRODUCTION</a:t>
            </a:r>
            <a:endParaRPr lang="en-IN" dirty="0"/>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5175" y="1422066"/>
            <a:ext cx="6157913" cy="3982117"/>
          </a:xfrm>
        </p:spPr>
      </p:pic>
      <p:sp>
        <p:nvSpPr>
          <p:cNvPr id="8" name="Text Placeholder 7"/>
          <p:cNvSpPr>
            <a:spLocks noGrp="1"/>
          </p:cNvSpPr>
          <p:nvPr>
            <p:ph type="body" sz="half" idx="2"/>
          </p:nvPr>
        </p:nvSpPr>
        <p:spPr/>
        <p:txBody>
          <a:bodyPr>
            <a:normAutofit fontScale="92500" lnSpcReduction="10000"/>
          </a:bodyPr>
          <a:lstStyle/>
          <a:p>
            <a:pPr algn="just">
              <a:lnSpc>
                <a:spcPct val="150000"/>
              </a:lnSpc>
            </a:pPr>
            <a:r>
              <a:rPr lang="en-GB" dirty="0" smtClean="0"/>
              <a:t>Before the topic is started, preference may be given to discuss and brief about the terrorist attacks which happened around the </a:t>
            </a:r>
            <a:r>
              <a:rPr lang="en-GB" dirty="0" smtClean="0"/>
              <a:t>world</a:t>
            </a:r>
            <a:r>
              <a:rPr lang="en-GB" dirty="0"/>
              <a:t> </a:t>
            </a:r>
            <a:r>
              <a:rPr lang="en-GB" dirty="0" smtClean="0"/>
              <a:t>and to know what is terrorism.</a:t>
            </a:r>
            <a:endParaRPr lang="en-GB" dirty="0" smtClean="0"/>
          </a:p>
          <a:p>
            <a:pPr algn="just">
              <a:lnSpc>
                <a:spcPct val="150000"/>
              </a:lnSpc>
            </a:pPr>
            <a:endParaRPr lang="en-GB" dirty="0"/>
          </a:p>
          <a:p>
            <a:pPr algn="just">
              <a:lnSpc>
                <a:spcPct val="150000"/>
              </a:lnSpc>
            </a:pPr>
            <a:r>
              <a:rPr lang="en-GB" i="1" dirty="0" smtClean="0"/>
              <a:t>Terrorism is an unfair act of violence. They intimidate the Government or a society or a particular religious or political group to achieve political, religious or ideological objectives</a:t>
            </a:r>
            <a:r>
              <a:rPr lang="en-GB" dirty="0" smtClean="0"/>
              <a:t>.</a:t>
            </a:r>
            <a:endParaRPr lang="en-IN" dirty="0"/>
          </a:p>
        </p:txBody>
      </p:sp>
    </p:spTree>
    <p:extLst>
      <p:ext uri="{BB962C8B-B14F-4D97-AF65-F5344CB8AC3E}">
        <p14:creationId xmlns:p14="http://schemas.microsoft.com/office/powerpoint/2010/main" val="25483236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Financial and economic effects</a:t>
            </a:r>
            <a:endParaRPr lang="en-IN" dirty="0"/>
          </a:p>
        </p:txBody>
      </p:sp>
      <p:sp>
        <p:nvSpPr>
          <p:cNvPr id="5" name="Subtitle 4"/>
          <p:cNvSpPr>
            <a:spLocks noGrp="1"/>
          </p:cNvSpPr>
          <p:nvPr>
            <p:ph type="subTitle" idx="1"/>
          </p:nvPr>
        </p:nvSpPr>
        <p:spPr>
          <a:xfrm>
            <a:off x="1078523" y="5979196"/>
            <a:ext cx="10318418" cy="742279"/>
          </a:xfrm>
        </p:spPr>
        <p:txBody>
          <a:bodyPr>
            <a:normAutofit/>
          </a:bodyPr>
          <a:lstStyle/>
          <a:p>
            <a:r>
              <a:rPr lang="en-GB" dirty="0" smtClean="0"/>
              <a:t>How the world economy and financial markets were affected by the November attacks </a:t>
            </a:r>
            <a:endParaRPr lang="en-IN" dirty="0"/>
          </a:p>
        </p:txBody>
      </p:sp>
    </p:spTree>
    <p:extLst>
      <p:ext uri="{BB962C8B-B14F-4D97-AF65-F5344CB8AC3E}">
        <p14:creationId xmlns:p14="http://schemas.microsoft.com/office/powerpoint/2010/main" val="693665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FINANCIAL AND economic effects</a:t>
            </a:r>
            <a:endParaRPr lang="en-IN" dirty="0"/>
          </a:p>
        </p:txBody>
      </p:sp>
      <p:sp>
        <p:nvSpPr>
          <p:cNvPr id="3" name="Content Placeholder 2"/>
          <p:cNvSpPr>
            <a:spLocks noGrp="1"/>
          </p:cNvSpPr>
          <p:nvPr>
            <p:ph idx="1"/>
          </p:nvPr>
        </p:nvSpPr>
        <p:spPr/>
        <p:txBody>
          <a:bodyPr/>
          <a:lstStyle/>
          <a:p>
            <a:r>
              <a:rPr lang="en-GB" dirty="0" smtClean="0"/>
              <a:t>European stocks were down with the exception of defence stocks</a:t>
            </a:r>
          </a:p>
          <a:p>
            <a:r>
              <a:rPr lang="en-GB" dirty="0" smtClean="0"/>
              <a:t>Price of Gold increased</a:t>
            </a:r>
          </a:p>
          <a:p>
            <a:r>
              <a:rPr lang="en-GB" dirty="0" smtClean="0"/>
              <a:t>Decrease in consumer spending</a:t>
            </a:r>
          </a:p>
          <a:p>
            <a:r>
              <a:rPr lang="en-GB" dirty="0" smtClean="0"/>
              <a:t>Overall decrease of tourism in European Union</a:t>
            </a:r>
          </a:p>
          <a:p>
            <a:r>
              <a:rPr lang="en-GB" dirty="0" smtClean="0"/>
              <a:t>Huge psychological impact on consumers</a:t>
            </a:r>
          </a:p>
          <a:p>
            <a:r>
              <a:rPr lang="en-GB" dirty="0" smtClean="0"/>
              <a:t>Huge and incalculable cost of damage to human capital</a:t>
            </a:r>
          </a:p>
          <a:p>
            <a:r>
              <a:rPr lang="en-GB" dirty="0" smtClean="0"/>
              <a:t>Similar effects with lesser degree was felt in other countries in the EU</a:t>
            </a:r>
          </a:p>
          <a:p>
            <a:endParaRPr lang="en-IN" dirty="0"/>
          </a:p>
        </p:txBody>
      </p:sp>
    </p:spTree>
    <p:extLst>
      <p:ext uri="{BB962C8B-B14F-4D97-AF65-F5344CB8AC3E}">
        <p14:creationId xmlns:p14="http://schemas.microsoft.com/office/powerpoint/2010/main" val="2172170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FUTURE</a:t>
            </a:r>
            <a:endParaRPr lang="en-IN" dirty="0"/>
          </a:p>
        </p:txBody>
      </p:sp>
      <p:sp>
        <p:nvSpPr>
          <p:cNvPr id="3" name="Content Placeholder 2"/>
          <p:cNvSpPr>
            <a:spLocks noGrp="1"/>
          </p:cNvSpPr>
          <p:nvPr>
            <p:ph idx="1"/>
          </p:nvPr>
        </p:nvSpPr>
        <p:spPr/>
        <p:txBody>
          <a:bodyPr/>
          <a:lstStyle/>
          <a:p>
            <a:pPr marL="0" indent="0" algn="just">
              <a:buNone/>
            </a:pPr>
            <a:r>
              <a:rPr lang="en-GB" dirty="0" smtClean="0"/>
              <a:t>Although no attack has been as costly as the 9/11 attacks, a possible chemical, biological, radiological or nuclear attack is possible which could be even more dreadful. </a:t>
            </a:r>
            <a:br>
              <a:rPr lang="en-GB" dirty="0" smtClean="0"/>
            </a:br>
            <a:r>
              <a:rPr lang="en-GB" dirty="0" smtClean="0"/>
              <a:t>They are exponentially costlier and more complex.</a:t>
            </a:r>
          </a:p>
          <a:p>
            <a:pPr marL="0" indent="0" algn="just">
              <a:buNone/>
            </a:pPr>
            <a:r>
              <a:rPr lang="en-GB" dirty="0" smtClean="0"/>
              <a:t>The problem with the terrorist attacks is the risk factor. It is difficult to account for the probable loss in case of a terrorist attack, even more difficult to mitigate it. </a:t>
            </a:r>
          </a:p>
          <a:p>
            <a:pPr marL="0" indent="0" algn="just">
              <a:buNone/>
            </a:pPr>
            <a:r>
              <a:rPr lang="en-GB" dirty="0" smtClean="0"/>
              <a:t>Recent increase in number, severity and lethality of attacks has only one meaning – the costs of terrorism will only increase.</a:t>
            </a:r>
          </a:p>
          <a:p>
            <a:pPr marL="0" indent="0" algn="just">
              <a:buNone/>
            </a:pPr>
            <a:r>
              <a:rPr lang="en-GB" dirty="0" smtClean="0"/>
              <a:t>While the possibility of a chemical, biological, radiological or nuclear attack is very remote, even a small attack in the city of Mumbai could generate direct costs in scale to those of 26/11.</a:t>
            </a:r>
            <a:endParaRPr lang="en-IN" dirty="0"/>
          </a:p>
        </p:txBody>
      </p:sp>
    </p:spTree>
    <p:extLst>
      <p:ext uri="{BB962C8B-B14F-4D97-AF65-F5344CB8AC3E}">
        <p14:creationId xmlns:p14="http://schemas.microsoft.com/office/powerpoint/2010/main" val="1069456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Thank you!</a:t>
            </a:r>
            <a:endParaRPr lang="en-IN" dirty="0"/>
          </a:p>
        </p:txBody>
      </p:sp>
      <p:sp>
        <p:nvSpPr>
          <p:cNvPr id="5" name="Subtitle 4"/>
          <p:cNvSpPr>
            <a:spLocks noGrp="1"/>
          </p:cNvSpPr>
          <p:nvPr>
            <p:ph type="subTitle" idx="1"/>
          </p:nvPr>
        </p:nvSpPr>
        <p:spPr/>
        <p:txBody>
          <a:bodyPr>
            <a:normAutofit lnSpcReduction="10000"/>
          </a:bodyPr>
          <a:lstStyle/>
          <a:p>
            <a:r>
              <a:rPr lang="en-GB" b="0" dirty="0" smtClean="0"/>
              <a:t>By</a:t>
            </a:r>
            <a:r>
              <a:rPr lang="en-GB" dirty="0" smtClean="0"/>
              <a:t> Rajat Agrawal</a:t>
            </a:r>
          </a:p>
          <a:p>
            <a:r>
              <a:rPr lang="en-GB" i="1" dirty="0" smtClean="0"/>
              <a:t>(rajatagrawal21@gmail.com)</a:t>
            </a:r>
            <a:endParaRPr lang="en-IN" i="1" dirty="0"/>
          </a:p>
        </p:txBody>
      </p:sp>
    </p:spTree>
    <p:extLst>
      <p:ext uri="{BB962C8B-B14F-4D97-AF65-F5344CB8AC3E}">
        <p14:creationId xmlns:p14="http://schemas.microsoft.com/office/powerpoint/2010/main" val="1330810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Airplane crash in </a:t>
            </a:r>
            <a:r>
              <a:rPr lang="en-GB" u="sng" dirty="0" smtClean="0"/>
              <a:t>new York</a:t>
            </a:r>
            <a:r>
              <a:rPr lang="en-GB" dirty="0" smtClean="0"/>
              <a:t>, 2001</a:t>
            </a:r>
            <a:endParaRPr lang="en-IN" dirty="0"/>
          </a:p>
        </p:txBody>
      </p:sp>
      <p:sp>
        <p:nvSpPr>
          <p:cNvPr id="5" name="Text Placeholder 4"/>
          <p:cNvSpPr>
            <a:spLocks noGrp="1"/>
          </p:cNvSpPr>
          <p:nvPr>
            <p:ph type="body" idx="1"/>
          </p:nvPr>
        </p:nvSpPr>
        <p:spPr/>
        <p:txBody>
          <a:bodyPr/>
          <a:lstStyle/>
          <a:p>
            <a:r>
              <a:rPr lang="en-GB" dirty="0" smtClean="0"/>
              <a:t>New York, usa</a:t>
            </a:r>
            <a:endParaRPr lang="en-IN" dirty="0"/>
          </a:p>
        </p:txBody>
      </p:sp>
    </p:spTree>
    <p:extLst>
      <p:ext uri="{BB962C8B-B14F-4D97-AF65-F5344CB8AC3E}">
        <p14:creationId xmlns:p14="http://schemas.microsoft.com/office/powerpoint/2010/main" val="20241030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Brief </a:t>
            </a:r>
            <a:endParaRPr lang="en-IN" dirty="0"/>
          </a:p>
        </p:txBody>
      </p:sp>
      <p:sp>
        <p:nvSpPr>
          <p:cNvPr id="3" name="Content Placeholder 2"/>
          <p:cNvSpPr>
            <a:spLocks noGrp="1"/>
          </p:cNvSpPr>
          <p:nvPr>
            <p:ph idx="1"/>
          </p:nvPr>
        </p:nvSpPr>
        <p:spPr/>
        <p:txBody>
          <a:bodyPr>
            <a:normAutofit lnSpcReduction="10000"/>
          </a:bodyPr>
          <a:lstStyle/>
          <a:p>
            <a:pPr algn="just"/>
            <a:r>
              <a:rPr lang="en-GB" dirty="0" smtClean="0"/>
              <a:t>Carried out by the al-Qaeda.</a:t>
            </a:r>
          </a:p>
          <a:p>
            <a:pPr algn="just"/>
            <a:r>
              <a:rPr lang="en-GB" dirty="0" smtClean="0"/>
              <a:t>2 planes were flown into North and South of World Trade Centre complex in NYC.</a:t>
            </a:r>
          </a:p>
          <a:p>
            <a:pPr algn="just"/>
            <a:r>
              <a:rPr lang="en-GB" dirty="0" smtClean="0"/>
              <a:t>3</a:t>
            </a:r>
            <a:r>
              <a:rPr lang="en-GB" baseline="30000" dirty="0" smtClean="0"/>
              <a:t>rd</a:t>
            </a:r>
            <a:r>
              <a:rPr lang="en-GB" dirty="0" smtClean="0"/>
              <a:t> plane crashed into Pentagon (HQ of US State Dept. of Defence).</a:t>
            </a:r>
          </a:p>
          <a:p>
            <a:pPr algn="just"/>
            <a:r>
              <a:rPr lang="en-GB" dirty="0" smtClean="0"/>
              <a:t>Around 3,000 civilians killed (including 19 hijackers) and $10 </a:t>
            </a:r>
            <a:r>
              <a:rPr lang="en-GB" dirty="0" err="1" smtClean="0"/>
              <a:t>bn</a:t>
            </a:r>
            <a:r>
              <a:rPr lang="en-GB" dirty="0" smtClean="0"/>
              <a:t> loss in property with $3 </a:t>
            </a:r>
            <a:r>
              <a:rPr lang="en-GB" dirty="0" err="1" smtClean="0"/>
              <a:t>tn</a:t>
            </a:r>
            <a:r>
              <a:rPr lang="en-GB" dirty="0" smtClean="0"/>
              <a:t> in total cost.</a:t>
            </a:r>
          </a:p>
          <a:p>
            <a:pPr algn="just"/>
            <a:r>
              <a:rPr lang="en-GB" dirty="0" smtClean="0"/>
              <a:t>More than 6,000 civilians injured (fatal and non-fatal).</a:t>
            </a:r>
          </a:p>
          <a:p>
            <a:pPr algn="just"/>
            <a:r>
              <a:rPr lang="en-GB" dirty="0" smtClean="0"/>
              <a:t>343 fire-fighters and 72 law enforcement officials killed.</a:t>
            </a:r>
          </a:p>
          <a:p>
            <a:pPr algn="just"/>
            <a:r>
              <a:rPr lang="en-GB" dirty="0" smtClean="0"/>
              <a:t>SCATANA imposed for 1</a:t>
            </a:r>
            <a:r>
              <a:rPr lang="en-GB" baseline="30000" dirty="0" smtClean="0"/>
              <a:t>st</a:t>
            </a:r>
            <a:r>
              <a:rPr lang="en-GB" dirty="0" smtClean="0"/>
              <a:t> time in the history; several passengers stranded, airplanes diverted.</a:t>
            </a:r>
          </a:p>
          <a:p>
            <a:pPr algn="just"/>
            <a:r>
              <a:rPr lang="en-GB" dirty="0" smtClean="0"/>
              <a:t>Wall Street was closed till 17</a:t>
            </a:r>
            <a:r>
              <a:rPr lang="en-GB" baseline="30000" dirty="0" smtClean="0"/>
              <a:t>th</a:t>
            </a:r>
            <a:r>
              <a:rPr lang="en-GB" dirty="0" smtClean="0"/>
              <a:t> Sept.</a:t>
            </a:r>
            <a:endParaRPr lang="en-IN" dirty="0"/>
          </a:p>
        </p:txBody>
      </p:sp>
    </p:spTree>
    <p:extLst>
      <p:ext uri="{BB962C8B-B14F-4D97-AF65-F5344CB8AC3E}">
        <p14:creationId xmlns:p14="http://schemas.microsoft.com/office/powerpoint/2010/main" val="137678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Train bombing in </a:t>
            </a:r>
            <a:r>
              <a:rPr lang="en-GB" u="sng" dirty="0" smtClean="0"/>
              <a:t>Madrid</a:t>
            </a:r>
            <a:r>
              <a:rPr lang="en-GB" dirty="0" smtClean="0"/>
              <a:t>, 2004</a:t>
            </a:r>
            <a:endParaRPr lang="en-IN" dirty="0"/>
          </a:p>
        </p:txBody>
      </p:sp>
      <p:sp>
        <p:nvSpPr>
          <p:cNvPr id="5" name="Text Placeholder 4"/>
          <p:cNvSpPr>
            <a:spLocks noGrp="1"/>
          </p:cNvSpPr>
          <p:nvPr>
            <p:ph type="body" idx="1"/>
          </p:nvPr>
        </p:nvSpPr>
        <p:spPr/>
        <p:txBody>
          <a:bodyPr/>
          <a:lstStyle/>
          <a:p>
            <a:r>
              <a:rPr lang="en-GB" dirty="0" smtClean="0"/>
              <a:t>Madrid, </a:t>
            </a:r>
            <a:r>
              <a:rPr lang="en-GB" dirty="0" err="1" smtClean="0"/>
              <a:t>spain</a:t>
            </a:r>
            <a:endParaRPr lang="en-IN" dirty="0"/>
          </a:p>
        </p:txBody>
      </p:sp>
    </p:spTree>
    <p:extLst>
      <p:ext uri="{BB962C8B-B14F-4D97-AF65-F5344CB8AC3E}">
        <p14:creationId xmlns:p14="http://schemas.microsoft.com/office/powerpoint/2010/main" val="4281627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Brief </a:t>
            </a:r>
            <a:endParaRPr lang="en-IN" dirty="0"/>
          </a:p>
        </p:txBody>
      </p:sp>
      <p:sp>
        <p:nvSpPr>
          <p:cNvPr id="3" name="Content Placeholder 2"/>
          <p:cNvSpPr>
            <a:spLocks noGrp="1"/>
          </p:cNvSpPr>
          <p:nvPr>
            <p:ph idx="1"/>
          </p:nvPr>
        </p:nvSpPr>
        <p:spPr/>
        <p:txBody>
          <a:bodyPr/>
          <a:lstStyle/>
          <a:p>
            <a:pPr algn="just"/>
            <a:r>
              <a:rPr lang="en-GB" dirty="0" smtClean="0"/>
              <a:t>Carried out by the al-Qaeda (not official).</a:t>
            </a:r>
          </a:p>
          <a:p>
            <a:pPr algn="just"/>
            <a:r>
              <a:rPr lang="en-IN" dirty="0" smtClean="0"/>
              <a:t>Co-ordinated bomb blasts along the </a:t>
            </a:r>
            <a:r>
              <a:rPr lang="en-IN" dirty="0" err="1" smtClean="0"/>
              <a:t>Cercanías</a:t>
            </a:r>
            <a:r>
              <a:rPr lang="en-IN" dirty="0"/>
              <a:t> </a:t>
            </a:r>
            <a:r>
              <a:rPr lang="en-IN" dirty="0" smtClean="0"/>
              <a:t>commuter train system of Madrid.</a:t>
            </a:r>
            <a:endParaRPr lang="en-IN" dirty="0"/>
          </a:p>
          <a:p>
            <a:pPr algn="just"/>
            <a:r>
              <a:rPr lang="en-GB" dirty="0" smtClean="0"/>
              <a:t>Arrest of Spanish miners who sold explosives to terrorists.</a:t>
            </a:r>
          </a:p>
          <a:p>
            <a:pPr algn="just"/>
            <a:r>
              <a:rPr lang="en-GB" dirty="0" smtClean="0"/>
              <a:t>Carried out just 3 days before Spain’s general elections.</a:t>
            </a:r>
          </a:p>
          <a:p>
            <a:pPr algn="just"/>
            <a:r>
              <a:rPr lang="en-GB" dirty="0" smtClean="0"/>
              <a:t>Controversy between Spanish Socialist Worker’s Party and </a:t>
            </a:r>
            <a:r>
              <a:rPr lang="en-GB" dirty="0" err="1" smtClean="0"/>
              <a:t>Partido</a:t>
            </a:r>
            <a:r>
              <a:rPr lang="en-GB" dirty="0" smtClean="0"/>
              <a:t> Popular for electoral reasons.</a:t>
            </a:r>
          </a:p>
          <a:p>
            <a:pPr algn="just"/>
            <a:r>
              <a:rPr lang="en-GB" dirty="0" smtClean="0"/>
              <a:t>Around 200 civilians killed and $100 </a:t>
            </a:r>
            <a:r>
              <a:rPr lang="en-GB" dirty="0" err="1" smtClean="0"/>
              <a:t>mn</a:t>
            </a:r>
            <a:r>
              <a:rPr lang="en-GB" dirty="0" smtClean="0"/>
              <a:t> loss in property.</a:t>
            </a:r>
          </a:p>
          <a:p>
            <a:pPr algn="just"/>
            <a:r>
              <a:rPr lang="en-GB" dirty="0" smtClean="0"/>
              <a:t>Nationwide protests held, people blamed Govt. </a:t>
            </a:r>
            <a:endParaRPr lang="en-IN" dirty="0"/>
          </a:p>
        </p:txBody>
      </p:sp>
    </p:spTree>
    <p:extLst>
      <p:ext uri="{BB962C8B-B14F-4D97-AF65-F5344CB8AC3E}">
        <p14:creationId xmlns:p14="http://schemas.microsoft.com/office/powerpoint/2010/main" val="29673536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Subway blast in </a:t>
            </a:r>
            <a:r>
              <a:rPr lang="en-GB" u="sng" dirty="0" smtClean="0"/>
              <a:t>London</a:t>
            </a:r>
            <a:r>
              <a:rPr lang="en-GB" dirty="0" smtClean="0"/>
              <a:t>, 2005</a:t>
            </a:r>
            <a:endParaRPr lang="en-IN" dirty="0"/>
          </a:p>
        </p:txBody>
      </p:sp>
      <p:sp>
        <p:nvSpPr>
          <p:cNvPr id="5" name="Text Placeholder 4"/>
          <p:cNvSpPr>
            <a:spLocks noGrp="1"/>
          </p:cNvSpPr>
          <p:nvPr>
            <p:ph type="body" idx="1"/>
          </p:nvPr>
        </p:nvSpPr>
        <p:spPr/>
        <p:txBody>
          <a:bodyPr/>
          <a:lstStyle/>
          <a:p>
            <a:r>
              <a:rPr lang="en-GB" dirty="0" smtClean="0"/>
              <a:t>London, England</a:t>
            </a:r>
            <a:endParaRPr lang="en-IN" dirty="0"/>
          </a:p>
        </p:txBody>
      </p:sp>
    </p:spTree>
    <p:extLst>
      <p:ext uri="{BB962C8B-B14F-4D97-AF65-F5344CB8AC3E}">
        <p14:creationId xmlns:p14="http://schemas.microsoft.com/office/powerpoint/2010/main" val="3532613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Brief </a:t>
            </a:r>
            <a:endParaRPr lang="en-IN" dirty="0"/>
          </a:p>
        </p:txBody>
      </p:sp>
      <p:sp>
        <p:nvSpPr>
          <p:cNvPr id="3" name="Content Placeholder 2"/>
          <p:cNvSpPr>
            <a:spLocks noGrp="1"/>
          </p:cNvSpPr>
          <p:nvPr>
            <p:ph idx="1"/>
          </p:nvPr>
        </p:nvSpPr>
        <p:spPr/>
        <p:txBody>
          <a:bodyPr>
            <a:normAutofit/>
          </a:bodyPr>
          <a:lstStyle/>
          <a:p>
            <a:pPr algn="just"/>
            <a:r>
              <a:rPr lang="en-GB" dirty="0" smtClean="0"/>
              <a:t>Carried out by </a:t>
            </a:r>
            <a:r>
              <a:rPr lang="en-IN" dirty="0"/>
              <a:t>Abu </a:t>
            </a:r>
            <a:r>
              <a:rPr lang="en-IN" dirty="0" err="1"/>
              <a:t>Hafs</a:t>
            </a:r>
            <a:r>
              <a:rPr lang="en-IN" dirty="0"/>
              <a:t> al-</a:t>
            </a:r>
            <a:r>
              <a:rPr lang="en-IN" dirty="0" err="1"/>
              <a:t>Masri</a:t>
            </a:r>
            <a:r>
              <a:rPr lang="en-IN" dirty="0"/>
              <a:t> </a:t>
            </a:r>
            <a:r>
              <a:rPr lang="en-IN" dirty="0" smtClean="0"/>
              <a:t>Brigades, a group of al-Qaeda.</a:t>
            </a:r>
            <a:endParaRPr lang="en-IN" dirty="0"/>
          </a:p>
          <a:p>
            <a:pPr algn="just"/>
            <a:r>
              <a:rPr lang="en-GB" dirty="0" smtClean="0"/>
              <a:t>Co-ordinated bomb blast in quick succession in London Underground in central London and 4</a:t>
            </a:r>
            <a:r>
              <a:rPr lang="en-GB" baseline="30000" dirty="0" smtClean="0"/>
              <a:t>th</a:t>
            </a:r>
            <a:r>
              <a:rPr lang="en-GB" dirty="0" smtClean="0"/>
              <a:t> on a double-decker bus in Tavistock Square.</a:t>
            </a:r>
          </a:p>
          <a:p>
            <a:pPr algn="just"/>
            <a:r>
              <a:rPr lang="en-GB" dirty="0" smtClean="0"/>
              <a:t>Carried out just a day after London won the bid for 2012 Olympic Games.</a:t>
            </a:r>
          </a:p>
          <a:p>
            <a:pPr algn="just"/>
            <a:r>
              <a:rPr lang="en-GB" dirty="0" smtClean="0"/>
              <a:t>More than 50 civilians killed and </a:t>
            </a:r>
            <a:r>
              <a:rPr lang="en-IN" dirty="0" smtClean="0"/>
              <a:t>£</a:t>
            </a:r>
            <a:r>
              <a:rPr lang="en-GB" dirty="0" smtClean="0"/>
              <a:t>55 </a:t>
            </a:r>
            <a:r>
              <a:rPr lang="en-GB" dirty="0" err="1" smtClean="0"/>
              <a:t>mn</a:t>
            </a:r>
            <a:r>
              <a:rPr lang="en-GB" dirty="0" smtClean="0"/>
              <a:t> loss in property.</a:t>
            </a:r>
          </a:p>
          <a:p>
            <a:pPr algn="just"/>
            <a:r>
              <a:rPr lang="en-GB" dirty="0" smtClean="0"/>
              <a:t>Transport and telecom services disrupted. Sky News did not broadcast any advert for 24 hours. Mobile phone footage used by media channels.</a:t>
            </a:r>
          </a:p>
          <a:p>
            <a:pPr algn="just"/>
            <a:r>
              <a:rPr lang="en-GB" dirty="0" smtClean="0"/>
              <a:t>Pound Sterling depreciated and panic selling was restricted on LSE. German, French and Dutch markets were also closed. </a:t>
            </a:r>
            <a:endParaRPr lang="en-IN" dirty="0"/>
          </a:p>
        </p:txBody>
      </p:sp>
    </p:spTree>
    <p:extLst>
      <p:ext uri="{BB962C8B-B14F-4D97-AF65-F5344CB8AC3E}">
        <p14:creationId xmlns:p14="http://schemas.microsoft.com/office/powerpoint/2010/main" val="1542446462"/>
      </p:ext>
    </p:extLst>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majorFont>
      <a:minorFont>
        <a:latin typeface="Gill Sans MT" panose="020B0502020104020203"/>
        <a:ea typeface=""/>
        <a:cs typeface=""/>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TF00001242</Template>
  <TotalTime>326</TotalTime>
  <Words>2169</Words>
  <Application>Microsoft Office PowerPoint</Application>
  <PresentationFormat>Widescreen</PresentationFormat>
  <Paragraphs>198</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Gill Sans MT</vt:lpstr>
      <vt:lpstr>Impact</vt:lpstr>
      <vt:lpstr>Badge</vt:lpstr>
      <vt:lpstr>THE ECONOMICAL AND FINANCIAL IMPACT OF TERRORIST ATTACKS</vt:lpstr>
      <vt:lpstr>Introduction</vt:lpstr>
      <vt:lpstr>INTRODUCTION</vt:lpstr>
      <vt:lpstr>Airplane crash in new York, 2001</vt:lpstr>
      <vt:lpstr>Brief </vt:lpstr>
      <vt:lpstr>Train bombing in Madrid, 2004</vt:lpstr>
      <vt:lpstr>Brief </vt:lpstr>
      <vt:lpstr>Subway blast in London, 2005</vt:lpstr>
      <vt:lpstr>Brief </vt:lpstr>
      <vt:lpstr>Shooting and bombing in Mumbai, 2008</vt:lpstr>
      <vt:lpstr>Brief </vt:lpstr>
      <vt:lpstr>INTRODUCTION TO COSTS OF TERRORISM </vt:lpstr>
      <vt:lpstr>COST OF TERRORISM</vt:lpstr>
      <vt:lpstr>Cost Of Terrorism</vt:lpstr>
      <vt:lpstr>Cost Of Terrorism</vt:lpstr>
      <vt:lpstr>How to calculate costs of terrorism?</vt:lpstr>
      <vt:lpstr>How to calculate costs of terrorism?</vt:lpstr>
      <vt:lpstr>Exclusions to cost of terrorism</vt:lpstr>
      <vt:lpstr>Sectorial response to terrorism</vt:lpstr>
      <vt:lpstr>EFFECTS OF TERRORISM</vt:lpstr>
      <vt:lpstr>Market impact to 4 terrorist attacks</vt:lpstr>
      <vt:lpstr>Market impact</vt:lpstr>
      <vt:lpstr>Detailed Analysis and effects on stock markets</vt:lpstr>
      <vt:lpstr>2008 Mumbai terror attacks (26/11)</vt:lpstr>
      <vt:lpstr>Economic impact for 26/11</vt:lpstr>
      <vt:lpstr>Other reactions</vt:lpstr>
      <vt:lpstr>Why was Mumbai able to bounce back quickly?</vt:lpstr>
      <vt:lpstr>Attacks on Paris in November</vt:lpstr>
      <vt:lpstr>Brief </vt:lpstr>
      <vt:lpstr>Financial and economic effects</vt:lpstr>
      <vt:lpstr>FINANCIAL AND economic effects</vt:lpstr>
      <vt:lpstr>THE FUTURE</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creator>
  <cp:lastModifiedBy>Rajat Agrawal</cp:lastModifiedBy>
  <cp:revision>217</cp:revision>
  <dcterms:created xsi:type="dcterms:W3CDTF">2015-02-11T21:48:33Z</dcterms:created>
  <dcterms:modified xsi:type="dcterms:W3CDTF">2016-01-10T17:57:49Z</dcterms:modified>
</cp:coreProperties>
</file>