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7" r:id="rId3"/>
    <p:sldId id="258" r:id="rId4"/>
    <p:sldId id="263" r:id="rId5"/>
    <p:sldId id="264" r:id="rId6"/>
    <p:sldId id="271" r:id="rId7"/>
    <p:sldId id="272" r:id="rId8"/>
    <p:sldId id="273" r:id="rId9"/>
    <p:sldId id="284" r:id="rId10"/>
    <p:sldId id="285" r:id="rId11"/>
    <p:sldId id="282" r:id="rId12"/>
    <p:sldId id="283" r:id="rId13"/>
    <p:sldId id="278" r:id="rId14"/>
    <p:sldId id="275" r:id="rId15"/>
    <p:sldId id="280" r:id="rId16"/>
    <p:sldId id="281" r:id="rId17"/>
    <p:sldId id="277" r:id="rId18"/>
    <p:sldId id="259" r:id="rId19"/>
    <p:sldId id="279"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33"/>
    <a:srgbClr val="663300"/>
    <a:srgbClr val="CC3300"/>
    <a:srgbClr val="006699"/>
    <a:srgbClr val="9966FF"/>
    <a:srgbClr val="006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7CB3CD-CA2C-4808-BB8E-371498ED9DCB}" type="datetimeFigureOut">
              <a:rPr lang="en-US" smtClean="0"/>
              <a:pPr/>
              <a:t>11/18/2010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F9BAB71-993C-4243-813E-AB79F16ABB42}"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en-US"/>
              <a:t>Strategic Business Planning for Commercial Producers</a:t>
            </a:r>
          </a:p>
        </p:txBody>
      </p:sp>
      <p:sp>
        <p:nvSpPr>
          <p:cNvPr id="5" name="Rectangle 3"/>
          <p:cNvSpPr>
            <a:spLocks noGrp="1" noChangeArrowheads="1"/>
          </p:cNvSpPr>
          <p:nvPr>
            <p:ph type="dt" idx="1"/>
          </p:nvPr>
        </p:nvSpPr>
        <p:spPr>
          <a:ln/>
        </p:spPr>
        <p:txBody>
          <a:bodyPr/>
          <a:lstStyle/>
          <a:p>
            <a:r>
              <a:rPr lang="en-US"/>
              <a:t>Identifying Strategies</a:t>
            </a:r>
          </a:p>
        </p:txBody>
      </p:sp>
      <p:sp>
        <p:nvSpPr>
          <p:cNvPr id="6" name="Rectangle 6"/>
          <p:cNvSpPr>
            <a:spLocks noGrp="1" noChangeArrowheads="1"/>
          </p:cNvSpPr>
          <p:nvPr>
            <p:ph type="ftr" sz="quarter" idx="4"/>
          </p:nvPr>
        </p:nvSpPr>
        <p:spPr>
          <a:ln/>
        </p:spPr>
        <p:txBody>
          <a:bodyPr/>
          <a:lstStyle/>
          <a:p>
            <a:r>
              <a:rPr lang="en-US"/>
              <a:t>© Purdue University, Center for Food and Agricultural Business, 2002</a:t>
            </a:r>
          </a:p>
        </p:txBody>
      </p:sp>
      <p:sp>
        <p:nvSpPr>
          <p:cNvPr id="7" name="Rectangle 7"/>
          <p:cNvSpPr>
            <a:spLocks noGrp="1" noChangeArrowheads="1"/>
          </p:cNvSpPr>
          <p:nvPr>
            <p:ph type="sldNum" sz="quarter" idx="5"/>
          </p:nvPr>
        </p:nvSpPr>
        <p:spPr>
          <a:ln/>
        </p:spPr>
        <p:txBody>
          <a:bodyPr/>
          <a:lstStyle/>
          <a:p>
            <a:fld id="{EEB0FED5-66F0-43F5-9A26-CAFF35EEF9E7}" type="slidenum">
              <a:rPr lang="en-US"/>
              <a:pPr/>
              <a:t>6</a:t>
            </a:fld>
            <a:endParaRPr lang="en-US"/>
          </a:p>
        </p:txBody>
      </p:sp>
      <p:sp>
        <p:nvSpPr>
          <p:cNvPr id="147458" name="Rectangle 2"/>
          <p:cNvSpPr>
            <a:spLocks noGrp="1" noRot="1" noChangeAspect="1" noChangeArrowheads="1" noTextEdit="1"/>
          </p:cNvSpPr>
          <p:nvPr>
            <p:ph type="sldImg"/>
          </p:nvPr>
        </p:nvSpPr>
        <p:spPr>
          <a:xfrm>
            <a:off x="1150938" y="692150"/>
            <a:ext cx="4556125" cy="3416300"/>
          </a:xfrm>
          <a:ln/>
        </p:spPr>
      </p:sp>
      <p:sp>
        <p:nvSpPr>
          <p:cNvPr id="147459" name="Rectangle 3"/>
          <p:cNvSpPr>
            <a:spLocks noGrp="1" noChangeArrowheads="1"/>
          </p:cNvSpPr>
          <p:nvPr>
            <p:ph type="body" idx="1"/>
          </p:nvPr>
        </p:nvSpPr>
        <p:spPr>
          <a:xfrm>
            <a:off x="914400" y="4343400"/>
            <a:ext cx="5029200" cy="4114800"/>
          </a:xfrm>
        </p:spPr>
        <p:txBody>
          <a:bodyPr/>
          <a:lstStyle/>
          <a:p>
            <a:r>
              <a:rPr lang="en-US"/>
              <a:t>The cost leader increases profit to above average levels by lowering costs.</a:t>
            </a:r>
          </a:p>
          <a:p>
            <a:endParaRPr lang="en-US"/>
          </a:p>
          <a:p>
            <a:r>
              <a:rPr lang="en-US"/>
              <a:t>However, low cost does not always lead to low price. Producers could price at competitive parity, exploiting the benefits of a bigger margin than competitors. Some organizations, such as Toyota, are very good not only at producing high quality autos at a low price, but have the brand and marketing skills to use a premium pricing policy. </a:t>
            </a:r>
          </a:p>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en-US"/>
              <a:t>Strategic Business Planning for Commercial Producers</a:t>
            </a:r>
          </a:p>
        </p:txBody>
      </p:sp>
      <p:sp>
        <p:nvSpPr>
          <p:cNvPr id="5" name="Rectangle 3"/>
          <p:cNvSpPr>
            <a:spLocks noGrp="1" noChangeArrowheads="1"/>
          </p:cNvSpPr>
          <p:nvPr>
            <p:ph type="dt" idx="1"/>
          </p:nvPr>
        </p:nvSpPr>
        <p:spPr>
          <a:ln/>
        </p:spPr>
        <p:txBody>
          <a:bodyPr/>
          <a:lstStyle/>
          <a:p>
            <a:r>
              <a:rPr lang="en-US"/>
              <a:t>Identifying Strategies</a:t>
            </a:r>
          </a:p>
        </p:txBody>
      </p:sp>
      <p:sp>
        <p:nvSpPr>
          <p:cNvPr id="6" name="Rectangle 6"/>
          <p:cNvSpPr>
            <a:spLocks noGrp="1" noChangeArrowheads="1"/>
          </p:cNvSpPr>
          <p:nvPr>
            <p:ph type="ftr" sz="quarter" idx="4"/>
          </p:nvPr>
        </p:nvSpPr>
        <p:spPr>
          <a:ln/>
        </p:spPr>
        <p:txBody>
          <a:bodyPr/>
          <a:lstStyle/>
          <a:p>
            <a:r>
              <a:rPr lang="en-US"/>
              <a:t>© Purdue University, Center for Food and Agricultural Business, 2002</a:t>
            </a:r>
          </a:p>
        </p:txBody>
      </p:sp>
      <p:sp>
        <p:nvSpPr>
          <p:cNvPr id="7" name="Rectangle 7"/>
          <p:cNvSpPr>
            <a:spLocks noGrp="1" noChangeArrowheads="1"/>
          </p:cNvSpPr>
          <p:nvPr>
            <p:ph type="sldNum" sz="quarter" idx="5"/>
          </p:nvPr>
        </p:nvSpPr>
        <p:spPr>
          <a:ln/>
        </p:spPr>
        <p:txBody>
          <a:bodyPr/>
          <a:lstStyle/>
          <a:p>
            <a:fld id="{79059455-3ACB-48EB-87DC-AD7FC3D8F655}" type="slidenum">
              <a:rPr lang="en-US"/>
              <a:pPr/>
              <a:t>7</a:t>
            </a:fld>
            <a:endParaRPr lang="en-US"/>
          </a:p>
        </p:txBody>
      </p:sp>
      <p:sp>
        <p:nvSpPr>
          <p:cNvPr id="149506" name="Rectangle 2"/>
          <p:cNvSpPr>
            <a:spLocks noGrp="1" noRot="1" noChangeAspect="1" noChangeArrowheads="1" noTextEdit="1"/>
          </p:cNvSpPr>
          <p:nvPr>
            <p:ph type="sldImg"/>
          </p:nvPr>
        </p:nvSpPr>
        <p:spPr>
          <a:xfrm>
            <a:off x="1150938" y="692150"/>
            <a:ext cx="4556125" cy="3416300"/>
          </a:xfrm>
          <a:ln/>
        </p:spPr>
      </p:sp>
      <p:sp>
        <p:nvSpPr>
          <p:cNvPr id="149507" name="Rectangle 3"/>
          <p:cNvSpPr>
            <a:spLocks noGrp="1" noChangeArrowheads="1"/>
          </p:cNvSpPr>
          <p:nvPr>
            <p:ph type="body" idx="1"/>
          </p:nvPr>
        </p:nvSpPr>
        <p:spPr>
          <a:xfrm>
            <a:off x="914400" y="4343400"/>
            <a:ext cx="5029200" cy="4114800"/>
          </a:xfrm>
        </p:spPr>
        <p:txBody>
          <a:bodyPr/>
          <a:lstStyle/>
          <a:p>
            <a:r>
              <a:rPr lang="en-US"/>
              <a:t>Not about providing low cost – not cheap products</a:t>
            </a:r>
          </a:p>
          <a:p>
            <a:endParaRPr lang="en-US"/>
          </a:p>
          <a:p>
            <a:pPr>
              <a:buFontTx/>
              <a:buChar char="•"/>
            </a:pPr>
            <a:r>
              <a:rPr lang="en-US"/>
              <a:t>Source of value:  the ability to produce and deliver products at the lowest cost relative to competitors</a:t>
            </a:r>
          </a:p>
          <a:p>
            <a:pPr>
              <a:buFontTx/>
              <a:buChar char="•"/>
            </a:pPr>
            <a:r>
              <a:rPr lang="en-US"/>
              <a:t>In the value chain, look for ways to continually reduce costs</a:t>
            </a:r>
          </a:p>
          <a:p>
            <a:pPr>
              <a:buFontTx/>
              <a:buChar char="•"/>
            </a:pPr>
            <a:r>
              <a:rPr lang="en-US"/>
              <a:t>No frills, standardized</a:t>
            </a:r>
          </a:p>
          <a:p>
            <a:endParaRPr lang="en-US"/>
          </a:p>
          <a:p>
            <a:r>
              <a:rPr lang="en-US"/>
              <a:t>A company’s goal in pursuing cost leadership is to out-perform competitors by producing goods and services at a lower cost.  One advantage with this generic strategy is that when all companies in the industry charge the same price for their products, the cost leader makes higher profits because its costs are lower.</a:t>
            </a:r>
          </a:p>
          <a:p>
            <a:endParaRPr lang="en-US"/>
          </a:p>
          <a:p>
            <a:r>
              <a:rPr lang="en-US"/>
              <a:t>How do firms derive competitive advantage with this strategy?</a:t>
            </a:r>
          </a:p>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en-US"/>
              <a:t>Strategic Business Planning for Commercial Producers</a:t>
            </a:r>
          </a:p>
        </p:txBody>
      </p:sp>
      <p:sp>
        <p:nvSpPr>
          <p:cNvPr id="5" name="Rectangle 3"/>
          <p:cNvSpPr>
            <a:spLocks noGrp="1" noChangeArrowheads="1"/>
          </p:cNvSpPr>
          <p:nvPr>
            <p:ph type="dt" idx="1"/>
          </p:nvPr>
        </p:nvSpPr>
        <p:spPr>
          <a:ln/>
        </p:spPr>
        <p:txBody>
          <a:bodyPr/>
          <a:lstStyle/>
          <a:p>
            <a:r>
              <a:rPr lang="en-US"/>
              <a:t>Identifying Strategies</a:t>
            </a:r>
          </a:p>
        </p:txBody>
      </p:sp>
      <p:sp>
        <p:nvSpPr>
          <p:cNvPr id="6" name="Rectangle 6"/>
          <p:cNvSpPr>
            <a:spLocks noGrp="1" noChangeArrowheads="1"/>
          </p:cNvSpPr>
          <p:nvPr>
            <p:ph type="ftr" sz="quarter" idx="4"/>
          </p:nvPr>
        </p:nvSpPr>
        <p:spPr>
          <a:ln/>
        </p:spPr>
        <p:txBody>
          <a:bodyPr/>
          <a:lstStyle/>
          <a:p>
            <a:r>
              <a:rPr lang="en-US"/>
              <a:t>© Purdue University, Center for Food and Agricultural Business, 2002</a:t>
            </a:r>
          </a:p>
        </p:txBody>
      </p:sp>
      <p:sp>
        <p:nvSpPr>
          <p:cNvPr id="7" name="Rectangle 7"/>
          <p:cNvSpPr>
            <a:spLocks noGrp="1" noChangeArrowheads="1"/>
          </p:cNvSpPr>
          <p:nvPr>
            <p:ph type="sldNum" sz="quarter" idx="5"/>
          </p:nvPr>
        </p:nvSpPr>
        <p:spPr>
          <a:ln/>
        </p:spPr>
        <p:txBody>
          <a:bodyPr/>
          <a:lstStyle/>
          <a:p>
            <a:fld id="{97AAF2A1-5891-4377-94CB-16F16065DE88}" type="slidenum">
              <a:rPr lang="en-US"/>
              <a:pPr/>
              <a:t>8</a:t>
            </a:fld>
            <a:endParaRPr lang="en-US"/>
          </a:p>
        </p:txBody>
      </p:sp>
      <p:sp>
        <p:nvSpPr>
          <p:cNvPr id="151554" name="Rectangle 2"/>
          <p:cNvSpPr>
            <a:spLocks noGrp="1" noRot="1" noChangeAspect="1" noChangeArrowheads="1" noTextEdit="1"/>
          </p:cNvSpPr>
          <p:nvPr>
            <p:ph type="sldImg"/>
          </p:nvPr>
        </p:nvSpPr>
        <p:spPr>
          <a:xfrm>
            <a:off x="1150938" y="692150"/>
            <a:ext cx="4556125" cy="3416300"/>
          </a:xfrm>
          <a:ln/>
        </p:spPr>
      </p:sp>
      <p:sp>
        <p:nvSpPr>
          <p:cNvPr id="151555" name="Rectangle 3"/>
          <p:cNvSpPr>
            <a:spLocks noGrp="1" noChangeArrowheads="1"/>
          </p:cNvSpPr>
          <p:nvPr>
            <p:ph type="body" idx="1"/>
          </p:nvPr>
        </p:nvSpPr>
        <p:spPr>
          <a:xfrm>
            <a:off x="914400" y="4343400"/>
            <a:ext cx="5029200" cy="4114800"/>
          </a:xfrm>
        </p:spPr>
        <p:txBody>
          <a:bodyPr/>
          <a:lstStyle/>
          <a:p>
            <a:r>
              <a:rPr lang="en-US"/>
              <a:t>The successful low cost strategy puts all these together.</a:t>
            </a:r>
          </a:p>
          <a:p>
            <a:endParaRPr lang="en-US"/>
          </a:p>
          <a:p>
            <a:r>
              <a:rPr lang="en-US"/>
              <a:t>Continuous efforts to lower costs relative to competitors is necessary in order to successfully be a cost leader. This can include:</a:t>
            </a:r>
            <a:br>
              <a:rPr lang="en-US"/>
            </a:br>
            <a:endParaRPr lang="en-US"/>
          </a:p>
          <a:p>
            <a:pPr>
              <a:buFontTx/>
              <a:buChar char="•"/>
            </a:pPr>
            <a:r>
              <a:rPr lang="en-US"/>
              <a:t>Building state of art efficient facilities (may make it costly for competition to imitate) </a:t>
            </a:r>
          </a:p>
          <a:p>
            <a:pPr>
              <a:buFontTx/>
              <a:buChar char="•"/>
            </a:pPr>
            <a:r>
              <a:rPr lang="en-US"/>
              <a:t>Maintain tight control over production and overhead costs </a:t>
            </a:r>
          </a:p>
          <a:p>
            <a:pPr>
              <a:buFontTx/>
              <a:buChar char="•"/>
            </a:pPr>
            <a:r>
              <a:rPr lang="en-US"/>
              <a:t>Minimize cost of sales, R&amp;D, and service. </a:t>
            </a:r>
          </a:p>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F9BAB71-993C-4243-813E-AB79F16ABB42}" type="slidenum">
              <a:rPr lang="en-US" smtClean="0"/>
              <a:pPr/>
              <a:t>13</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en-US"/>
              <a:t>Strategic Business Planning for Commercial Producers</a:t>
            </a:r>
          </a:p>
        </p:txBody>
      </p:sp>
      <p:sp>
        <p:nvSpPr>
          <p:cNvPr id="5" name="Rectangle 3"/>
          <p:cNvSpPr>
            <a:spLocks noGrp="1" noChangeArrowheads="1"/>
          </p:cNvSpPr>
          <p:nvPr>
            <p:ph type="dt" idx="1"/>
          </p:nvPr>
        </p:nvSpPr>
        <p:spPr>
          <a:ln/>
        </p:spPr>
        <p:txBody>
          <a:bodyPr/>
          <a:lstStyle/>
          <a:p>
            <a:r>
              <a:rPr lang="en-US"/>
              <a:t>Identifying Strategies</a:t>
            </a:r>
          </a:p>
        </p:txBody>
      </p:sp>
      <p:sp>
        <p:nvSpPr>
          <p:cNvPr id="6" name="Rectangle 6"/>
          <p:cNvSpPr>
            <a:spLocks noGrp="1" noChangeArrowheads="1"/>
          </p:cNvSpPr>
          <p:nvPr>
            <p:ph type="ftr" sz="quarter" idx="4"/>
          </p:nvPr>
        </p:nvSpPr>
        <p:spPr>
          <a:ln/>
        </p:spPr>
        <p:txBody>
          <a:bodyPr/>
          <a:lstStyle/>
          <a:p>
            <a:r>
              <a:rPr lang="en-US"/>
              <a:t>© Purdue University, Center for Food and Agricultural Business, 2002</a:t>
            </a:r>
          </a:p>
        </p:txBody>
      </p:sp>
      <p:sp>
        <p:nvSpPr>
          <p:cNvPr id="7" name="Rectangle 7"/>
          <p:cNvSpPr>
            <a:spLocks noGrp="1" noChangeArrowheads="1"/>
          </p:cNvSpPr>
          <p:nvPr>
            <p:ph type="sldNum" sz="quarter" idx="5"/>
          </p:nvPr>
        </p:nvSpPr>
        <p:spPr>
          <a:ln/>
        </p:spPr>
        <p:txBody>
          <a:bodyPr/>
          <a:lstStyle/>
          <a:p>
            <a:fld id="{D3B65CF7-B545-4A33-82B2-E37696C47165}" type="slidenum">
              <a:rPr lang="en-US"/>
              <a:pPr/>
              <a:t>14</a:t>
            </a:fld>
            <a:endParaRPr lang="en-US"/>
          </a:p>
        </p:txBody>
      </p:sp>
      <p:sp>
        <p:nvSpPr>
          <p:cNvPr id="155650" name="Rectangle 2"/>
          <p:cNvSpPr>
            <a:spLocks noGrp="1" noRot="1" noChangeAspect="1" noChangeArrowheads="1" noTextEdit="1"/>
          </p:cNvSpPr>
          <p:nvPr>
            <p:ph type="sldImg"/>
          </p:nvPr>
        </p:nvSpPr>
        <p:spPr>
          <a:xfrm>
            <a:off x="1150938" y="692150"/>
            <a:ext cx="4556125" cy="3416300"/>
          </a:xfrm>
          <a:ln/>
        </p:spPr>
      </p:sp>
      <p:sp>
        <p:nvSpPr>
          <p:cNvPr id="155651" name="Rectangle 3"/>
          <p:cNvSpPr>
            <a:spLocks noGrp="1" noChangeArrowheads="1"/>
          </p:cNvSpPr>
          <p:nvPr>
            <p:ph type="body" idx="1"/>
          </p:nvPr>
        </p:nvSpPr>
        <p:spPr>
          <a:xfrm>
            <a:off x="914400" y="4343400"/>
            <a:ext cx="5029200" cy="4114800"/>
          </a:xfrm>
        </p:spPr>
        <p:txBody>
          <a:bodyPr/>
          <a:lstStyle/>
          <a:p>
            <a:r>
              <a:rPr lang="en-US"/>
              <a:t>Be very brief with this.  Just let them know there is a connection back to the external analysis material here.</a:t>
            </a:r>
          </a:p>
          <a:p>
            <a:endParaRPr lang="en-US"/>
          </a:p>
          <a:p>
            <a:r>
              <a:rPr lang="en-US" b="1"/>
              <a:t>Porter's 5 Forces Model </a:t>
            </a:r>
            <a:r>
              <a:rPr lang="en-US"/>
              <a:t/>
            </a:r>
            <a:br>
              <a:rPr lang="en-US"/>
            </a:br>
            <a:r>
              <a:rPr lang="en-US"/>
              <a:t>In other lectures we discussed Porter's Five Forces Model. A cost leadership strategy may help to remain profitable even with: rivalry, new entrants, suppliers' power, substitute products, and buyers' power. </a:t>
            </a:r>
          </a:p>
          <a:p>
            <a:r>
              <a:rPr lang="en-US"/>
              <a:t>Rivalry – Competitors are likely to avoid a price war, since the low cost firm will continue to earn profits after competitors compete away their profits (Airlines). </a:t>
            </a:r>
          </a:p>
          <a:p>
            <a:r>
              <a:rPr lang="en-US"/>
              <a:t>Buyers – Powerful customers that force firms to produce goods/service at lower profits may exit the market rather than earn below average profits leaving the low cost organization in a monopoly positions. Buyers then loose much of their buying power. </a:t>
            </a:r>
          </a:p>
          <a:p>
            <a:r>
              <a:rPr lang="en-US"/>
              <a:t>Suppliers – Cost leaders are able to absorb greater price increases before it must raise price to customers. </a:t>
            </a:r>
          </a:p>
          <a:p>
            <a:r>
              <a:rPr lang="en-US"/>
              <a:t>Entrants – Low cost leaders create barriers to market entry through its continuous focus on efficiency and reducing costs. </a:t>
            </a:r>
          </a:p>
          <a:p>
            <a:r>
              <a:rPr lang="en-US"/>
              <a:t>Substitutes – Low cost leaders are more likely to lower costs to entice customers to stay with their product, invest to develop substitutes, purchase patents.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en-US"/>
              <a:t>Strategic Business Planning for Commercial Producers</a:t>
            </a:r>
          </a:p>
        </p:txBody>
      </p:sp>
      <p:sp>
        <p:nvSpPr>
          <p:cNvPr id="5" name="Rectangle 3"/>
          <p:cNvSpPr>
            <a:spLocks noGrp="1" noChangeArrowheads="1"/>
          </p:cNvSpPr>
          <p:nvPr>
            <p:ph type="dt" idx="1"/>
          </p:nvPr>
        </p:nvSpPr>
        <p:spPr>
          <a:ln/>
        </p:spPr>
        <p:txBody>
          <a:bodyPr/>
          <a:lstStyle/>
          <a:p>
            <a:r>
              <a:rPr lang="en-US"/>
              <a:t>Identifying Strategies</a:t>
            </a:r>
          </a:p>
        </p:txBody>
      </p:sp>
      <p:sp>
        <p:nvSpPr>
          <p:cNvPr id="6" name="Rectangle 6"/>
          <p:cNvSpPr>
            <a:spLocks noGrp="1" noChangeArrowheads="1"/>
          </p:cNvSpPr>
          <p:nvPr>
            <p:ph type="ftr" sz="quarter" idx="4"/>
          </p:nvPr>
        </p:nvSpPr>
        <p:spPr>
          <a:ln/>
        </p:spPr>
        <p:txBody>
          <a:bodyPr/>
          <a:lstStyle/>
          <a:p>
            <a:r>
              <a:rPr lang="en-US"/>
              <a:t>© Purdue University, Center for Food and Agricultural Business, 2002</a:t>
            </a:r>
          </a:p>
        </p:txBody>
      </p:sp>
      <p:sp>
        <p:nvSpPr>
          <p:cNvPr id="7" name="Rectangle 7"/>
          <p:cNvSpPr>
            <a:spLocks noGrp="1" noChangeArrowheads="1"/>
          </p:cNvSpPr>
          <p:nvPr>
            <p:ph type="sldNum" sz="quarter" idx="5"/>
          </p:nvPr>
        </p:nvSpPr>
        <p:spPr>
          <a:ln/>
        </p:spPr>
        <p:txBody>
          <a:bodyPr/>
          <a:lstStyle/>
          <a:p>
            <a:fld id="{FFC0546F-710F-47E3-87E8-745707FA4667}" type="slidenum">
              <a:rPr lang="en-US"/>
              <a:pPr/>
              <a:t>17</a:t>
            </a:fld>
            <a:endParaRPr lang="en-US"/>
          </a:p>
        </p:txBody>
      </p:sp>
      <p:sp>
        <p:nvSpPr>
          <p:cNvPr id="159746" name="Rectangle 2"/>
          <p:cNvSpPr>
            <a:spLocks noGrp="1" noRot="1" noChangeAspect="1" noChangeArrowheads="1" noTextEdit="1"/>
          </p:cNvSpPr>
          <p:nvPr>
            <p:ph type="sldImg"/>
          </p:nvPr>
        </p:nvSpPr>
        <p:spPr>
          <a:xfrm>
            <a:off x="1150938" y="692150"/>
            <a:ext cx="4556125" cy="3416300"/>
          </a:xfrm>
          <a:ln w="12700" cap="flat">
            <a:solidFill>
              <a:schemeClr val="tx1"/>
            </a:solidFill>
          </a:ln>
        </p:spPr>
      </p:sp>
      <p:sp>
        <p:nvSpPr>
          <p:cNvPr id="159747" name="Rectangle 3"/>
          <p:cNvSpPr>
            <a:spLocks noGrp="1" noChangeArrowheads="1"/>
          </p:cNvSpPr>
          <p:nvPr>
            <p:ph type="body" idx="1"/>
          </p:nvPr>
        </p:nvSpPr>
        <p:spPr>
          <a:xfrm>
            <a:off x="914400" y="4343400"/>
            <a:ext cx="5029200" cy="4114800"/>
          </a:xfrm>
          <a:noFill/>
          <a:ln/>
        </p:spPr>
        <p:txBody>
          <a:bodyPr lIns="92075" tIns="46038" rIns="92075" bIns="46038"/>
          <a:lstStyle/>
          <a:p>
            <a:r>
              <a:rPr lang="en-US" sz="1400" b="1" dirty="0"/>
              <a:t>What are the components of Nissan’s cost-leadership strategy?</a:t>
            </a:r>
            <a:r>
              <a:rPr lang="en-US" sz="1400" b="1" i="1" dirty="0"/>
              <a:t> </a:t>
            </a:r>
            <a:r>
              <a:rPr lang="en-US" dirty="0"/>
              <a:t>To keep its costs and prices lower than other Japanese and U.S. car manufacturers, Nissan started its low-cost strategy for its </a:t>
            </a:r>
            <a:r>
              <a:rPr lang="en-US" dirty="0" err="1"/>
              <a:t>Altima</a:t>
            </a:r>
            <a:r>
              <a:rPr lang="en-US" dirty="0"/>
              <a:t> car at the design stage.  First, its engineers designed the </a:t>
            </a:r>
            <a:r>
              <a:rPr lang="en-US" dirty="0" err="1"/>
              <a:t>Altima</a:t>
            </a:r>
            <a:r>
              <a:rPr lang="en-US" dirty="0"/>
              <a:t> to be easy and inexpensive to manufacture.  Then Nissan limited the number of different models that it would produce to keep costs low: a basic version or a luxury-equipped version.  Finally, Nissan focused its marketing on the amount of quality and luxury in the car, given its low price, to present to customers a high-quality/low-cost image of the car.  The results were astonishing as sales exceeded even Nissan’s optimistic projections.</a:t>
            </a:r>
          </a:p>
          <a:p>
            <a:endParaRPr lang="en-US" dirty="0"/>
          </a:p>
          <a:p>
            <a:r>
              <a:rPr lang="en-US" dirty="0"/>
              <a:t>Southwest is a flowing a low cost strategy.</a:t>
            </a:r>
          </a:p>
          <a:p>
            <a:pPr>
              <a:buFontTx/>
              <a:buChar char="•"/>
            </a:pPr>
            <a:r>
              <a:rPr lang="en-US" dirty="0"/>
              <a:t>Use a single aircraft model (Boeing 737)</a:t>
            </a:r>
          </a:p>
          <a:p>
            <a:pPr eaLnBrk="0" hangingPunct="0">
              <a:spcBef>
                <a:spcPct val="0"/>
              </a:spcBef>
              <a:buFontTx/>
              <a:buChar char="•"/>
            </a:pPr>
            <a:r>
              <a:rPr lang="en-US" dirty="0"/>
              <a:t>Use secondary airports</a:t>
            </a:r>
          </a:p>
          <a:p>
            <a:pPr eaLnBrk="0" hangingPunct="0">
              <a:spcBef>
                <a:spcPct val="0"/>
              </a:spcBef>
              <a:buFontTx/>
              <a:buChar char="•"/>
            </a:pPr>
            <a:r>
              <a:rPr lang="en-US" dirty="0"/>
              <a:t>Fly short routes</a:t>
            </a:r>
          </a:p>
          <a:p>
            <a:pPr eaLnBrk="0" hangingPunct="0">
              <a:spcBef>
                <a:spcPct val="0"/>
              </a:spcBef>
              <a:buFontTx/>
              <a:buChar char="•"/>
            </a:pPr>
            <a:r>
              <a:rPr lang="en-US" dirty="0"/>
              <a:t>No meals</a:t>
            </a:r>
          </a:p>
          <a:p>
            <a:pPr eaLnBrk="0" hangingPunct="0">
              <a:spcBef>
                <a:spcPct val="0"/>
              </a:spcBef>
              <a:buFontTx/>
              <a:buChar char="•"/>
            </a:pPr>
            <a:r>
              <a:rPr lang="en-US" dirty="0"/>
              <a:t>15 minute turnaround time</a:t>
            </a:r>
          </a:p>
          <a:p>
            <a:pPr eaLnBrk="0" hangingPunct="0">
              <a:spcBef>
                <a:spcPct val="0"/>
              </a:spcBef>
              <a:buFontTx/>
              <a:buChar char="•"/>
            </a:pPr>
            <a:r>
              <a:rPr lang="en-US" dirty="0"/>
              <a:t>No reserved seats</a:t>
            </a:r>
          </a:p>
          <a:p>
            <a:pPr eaLnBrk="0" hangingPunct="0">
              <a:spcBef>
                <a:spcPct val="0"/>
              </a:spcBef>
              <a:buFontTx/>
              <a:buChar char="•"/>
            </a:pPr>
            <a:r>
              <a:rPr lang="en-US" dirty="0"/>
              <a:t>No travel agent reservations</a:t>
            </a:r>
          </a:p>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348FFB8-292F-4AAC-8691-AABF20599AFC}" type="datetimeFigureOut">
              <a:rPr lang="en-US" smtClean="0"/>
              <a:pPr/>
              <a:t>11/18/2010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2B6060-743A-48FE-BF58-B22AC9B48FE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348FFB8-292F-4AAC-8691-AABF20599AFC}" type="datetimeFigureOut">
              <a:rPr lang="en-US" smtClean="0"/>
              <a:pPr/>
              <a:t>11/18/2010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2B6060-743A-48FE-BF58-B22AC9B48FE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348FFB8-292F-4AAC-8691-AABF20599AFC}" type="datetimeFigureOut">
              <a:rPr lang="en-US" smtClean="0"/>
              <a:pPr/>
              <a:t>11/18/2010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2B6060-743A-48FE-BF58-B22AC9B48FE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348FFB8-292F-4AAC-8691-AABF20599AFC}" type="datetimeFigureOut">
              <a:rPr lang="en-US" smtClean="0"/>
              <a:pPr/>
              <a:t>11/18/2010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2B6060-743A-48FE-BF58-B22AC9B48FE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348FFB8-292F-4AAC-8691-AABF20599AFC}" type="datetimeFigureOut">
              <a:rPr lang="en-US" smtClean="0"/>
              <a:pPr/>
              <a:t>11/18/2010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2B6060-743A-48FE-BF58-B22AC9B48FE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348FFB8-292F-4AAC-8691-AABF20599AFC}" type="datetimeFigureOut">
              <a:rPr lang="en-US" smtClean="0"/>
              <a:pPr/>
              <a:t>11/18/2010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2B6060-743A-48FE-BF58-B22AC9B48FE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348FFB8-292F-4AAC-8691-AABF20599AFC}" type="datetimeFigureOut">
              <a:rPr lang="en-US" smtClean="0"/>
              <a:pPr/>
              <a:t>11/18/2010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12B6060-743A-48FE-BF58-B22AC9B48FE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348FFB8-292F-4AAC-8691-AABF20599AFC}" type="datetimeFigureOut">
              <a:rPr lang="en-US" smtClean="0"/>
              <a:pPr/>
              <a:t>11/18/2010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12B6060-743A-48FE-BF58-B22AC9B48FE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48FFB8-292F-4AAC-8691-AABF20599AFC}" type="datetimeFigureOut">
              <a:rPr lang="en-US" smtClean="0"/>
              <a:pPr/>
              <a:t>11/18/2010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12B6060-743A-48FE-BF58-B22AC9B48FE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348FFB8-292F-4AAC-8691-AABF20599AFC}" type="datetimeFigureOut">
              <a:rPr lang="en-US" smtClean="0"/>
              <a:pPr/>
              <a:t>11/18/2010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2B6060-743A-48FE-BF58-B22AC9B48FE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348FFB8-292F-4AAC-8691-AABF20599AFC}" type="datetimeFigureOut">
              <a:rPr lang="en-US" smtClean="0"/>
              <a:pPr/>
              <a:t>11/18/2010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2B6060-743A-48FE-BF58-B22AC9B48FE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48FFB8-292F-4AAC-8691-AABF20599AFC}" type="datetimeFigureOut">
              <a:rPr lang="en-US" smtClean="0"/>
              <a:pPr/>
              <a:t>11/18/2010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2B6060-743A-48FE-BF58-B22AC9B48FE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wmf"/><Relationship Id="rId7" Type="http://schemas.openxmlformats.org/officeDocument/2006/relationships/image" Target="../media/image26.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1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57600" y="457200"/>
            <a:ext cx="5257800" cy="1470025"/>
          </a:xfrm>
        </p:spPr>
        <p:txBody>
          <a:bodyPr>
            <a:normAutofit fontScale="90000"/>
          </a:bodyPr>
          <a:lstStyle/>
          <a:p>
            <a:r>
              <a:rPr lang="en-US" sz="6600" dirty="0" smtClean="0">
                <a:solidFill>
                  <a:srgbClr val="002060"/>
                </a:solidFill>
                <a:latin typeface="Algerian" pitchFamily="82" charset="0"/>
              </a:rPr>
              <a:t>COST leadership</a:t>
            </a:r>
            <a:endParaRPr lang="en-US" sz="6600" dirty="0">
              <a:solidFill>
                <a:srgbClr val="002060"/>
              </a:solidFill>
              <a:latin typeface="Algerian" pitchFamily="82" charset="0"/>
            </a:endParaRPr>
          </a:p>
        </p:txBody>
      </p:sp>
      <p:sp>
        <p:nvSpPr>
          <p:cNvPr id="3" name="Subtitle 2"/>
          <p:cNvSpPr>
            <a:spLocks noGrp="1"/>
          </p:cNvSpPr>
          <p:nvPr>
            <p:ph type="subTitle" idx="1"/>
          </p:nvPr>
        </p:nvSpPr>
        <p:spPr>
          <a:xfrm>
            <a:off x="152400" y="3124200"/>
            <a:ext cx="5486400" cy="4191000"/>
          </a:xfrm>
        </p:spPr>
        <p:txBody>
          <a:bodyPr>
            <a:normAutofit/>
          </a:bodyPr>
          <a:lstStyle/>
          <a:p>
            <a:pPr algn="l"/>
            <a:r>
              <a:rPr lang="en-US" sz="4000" dirty="0" smtClean="0">
                <a:solidFill>
                  <a:schemeClr val="accent6">
                    <a:lumMod val="50000"/>
                  </a:schemeClr>
                </a:solidFill>
                <a:latin typeface="Algerian" pitchFamily="82" charset="0"/>
              </a:rPr>
              <a:t>PRESENTED BY:-</a:t>
            </a:r>
          </a:p>
          <a:p>
            <a:pPr algn="l"/>
            <a:endParaRPr lang="en-US" sz="1050" i="1" dirty="0" smtClean="0">
              <a:solidFill>
                <a:schemeClr val="tx1"/>
              </a:solidFill>
              <a:latin typeface="Algerian" pitchFamily="82" charset="0"/>
            </a:endParaRPr>
          </a:p>
          <a:p>
            <a:pPr algn="l">
              <a:buFont typeface="Wingdings" pitchFamily="2" charset="2"/>
              <a:buChar char="Ø"/>
            </a:pPr>
            <a:r>
              <a:rPr lang="en-US" sz="3600" i="1" dirty="0" smtClean="0">
                <a:solidFill>
                  <a:srgbClr val="990033"/>
                </a:solidFill>
                <a:latin typeface="Footlight MT Light" pitchFamily="18" charset="0"/>
              </a:rPr>
              <a:t> </a:t>
            </a:r>
            <a:r>
              <a:rPr lang="en-US" i="1" dirty="0" err="1" smtClean="0">
                <a:solidFill>
                  <a:srgbClr val="990033"/>
                </a:solidFill>
                <a:latin typeface="Times New Roman" pitchFamily="18" charset="0"/>
                <a:cs typeface="Times New Roman" pitchFamily="18" charset="0"/>
              </a:rPr>
              <a:t>Roshan</a:t>
            </a:r>
            <a:r>
              <a:rPr lang="en-US" i="1" dirty="0" smtClean="0">
                <a:solidFill>
                  <a:srgbClr val="990033"/>
                </a:solidFill>
                <a:latin typeface="Times New Roman" pitchFamily="18" charset="0"/>
                <a:cs typeface="Times New Roman" pitchFamily="18" charset="0"/>
              </a:rPr>
              <a:t> </a:t>
            </a:r>
            <a:r>
              <a:rPr lang="en-US" i="1" dirty="0" err="1" smtClean="0">
                <a:solidFill>
                  <a:srgbClr val="990033"/>
                </a:solidFill>
                <a:latin typeface="Times New Roman" pitchFamily="18" charset="0"/>
                <a:cs typeface="Times New Roman" pitchFamily="18" charset="0"/>
              </a:rPr>
              <a:t>Jadhav</a:t>
            </a:r>
            <a:r>
              <a:rPr lang="en-US" i="1" dirty="0" smtClean="0">
                <a:solidFill>
                  <a:srgbClr val="990033"/>
                </a:solidFill>
                <a:latin typeface="Times New Roman" pitchFamily="18" charset="0"/>
                <a:cs typeface="Times New Roman" pitchFamily="18" charset="0"/>
              </a:rPr>
              <a:t> - 18</a:t>
            </a:r>
          </a:p>
          <a:p>
            <a:pPr algn="l">
              <a:buFont typeface="Wingdings" pitchFamily="2" charset="2"/>
              <a:buChar char="Ø"/>
            </a:pPr>
            <a:r>
              <a:rPr lang="en-US" i="1" dirty="0" smtClean="0">
                <a:solidFill>
                  <a:srgbClr val="990033"/>
                </a:solidFill>
                <a:latin typeface="Times New Roman" pitchFamily="18" charset="0"/>
                <a:cs typeface="Times New Roman" pitchFamily="18" charset="0"/>
              </a:rPr>
              <a:t> </a:t>
            </a:r>
            <a:r>
              <a:rPr lang="en-US" i="1" dirty="0" err="1" smtClean="0">
                <a:solidFill>
                  <a:srgbClr val="990033"/>
                </a:solidFill>
                <a:latin typeface="Times New Roman" pitchFamily="18" charset="0"/>
                <a:cs typeface="Times New Roman" pitchFamily="18" charset="0"/>
              </a:rPr>
              <a:t>Pragya</a:t>
            </a:r>
            <a:r>
              <a:rPr lang="en-US" i="1" dirty="0" smtClean="0">
                <a:solidFill>
                  <a:srgbClr val="990033"/>
                </a:solidFill>
                <a:latin typeface="Times New Roman" pitchFamily="18" charset="0"/>
                <a:cs typeface="Times New Roman" pitchFamily="18" charset="0"/>
              </a:rPr>
              <a:t> Jain - 22</a:t>
            </a:r>
          </a:p>
          <a:p>
            <a:pPr algn="l">
              <a:buFont typeface="Wingdings" pitchFamily="2" charset="2"/>
              <a:buChar char="Ø"/>
            </a:pPr>
            <a:r>
              <a:rPr lang="en-US" i="1" dirty="0" smtClean="0">
                <a:solidFill>
                  <a:srgbClr val="990033"/>
                </a:solidFill>
                <a:latin typeface="Times New Roman" pitchFamily="18" charset="0"/>
                <a:cs typeface="Times New Roman" pitchFamily="18" charset="0"/>
              </a:rPr>
              <a:t> </a:t>
            </a:r>
            <a:r>
              <a:rPr lang="en-US" i="1" dirty="0" err="1" smtClean="0">
                <a:solidFill>
                  <a:srgbClr val="990033"/>
                </a:solidFill>
                <a:latin typeface="Times New Roman" pitchFamily="18" charset="0"/>
                <a:cs typeface="Times New Roman" pitchFamily="18" charset="0"/>
              </a:rPr>
              <a:t>Aarti</a:t>
            </a:r>
            <a:r>
              <a:rPr lang="en-US" i="1" dirty="0" smtClean="0">
                <a:solidFill>
                  <a:srgbClr val="990033"/>
                </a:solidFill>
                <a:latin typeface="Times New Roman" pitchFamily="18" charset="0"/>
                <a:cs typeface="Times New Roman" pitchFamily="18" charset="0"/>
              </a:rPr>
              <a:t> Joshi - 24</a:t>
            </a:r>
            <a:endParaRPr lang="en-US" i="1" dirty="0">
              <a:solidFill>
                <a:srgbClr val="990033"/>
              </a:solidFill>
              <a:latin typeface="Times New Roman" pitchFamily="18" charset="0"/>
              <a:cs typeface="Times New Roman" pitchFamily="18" charset="0"/>
            </a:endParaRPr>
          </a:p>
        </p:txBody>
      </p:sp>
      <p:pic>
        <p:nvPicPr>
          <p:cNvPr id="1026" name="Picture 2" descr="C:\Documents and Settings\VIKAS\Desktop\New Folder\images (5).jpg"/>
          <p:cNvPicPr>
            <a:picLocks noChangeAspect="1" noChangeArrowheads="1"/>
          </p:cNvPicPr>
          <p:nvPr/>
        </p:nvPicPr>
        <p:blipFill>
          <a:blip r:embed="rId2"/>
          <a:srcRect/>
          <a:stretch>
            <a:fillRect/>
          </a:stretch>
        </p:blipFill>
        <p:spPr bwMode="auto">
          <a:xfrm>
            <a:off x="4343400" y="2133601"/>
            <a:ext cx="4574843" cy="4594246"/>
          </a:xfrm>
          <a:prstGeom prst="rect">
            <a:avLst/>
          </a:prstGeom>
          <a:noFill/>
        </p:spPr>
      </p:pic>
      <p:pic>
        <p:nvPicPr>
          <p:cNvPr id="1029" name="Picture 5" descr="C:\Documents and Settings\VIKAS\Desktop\New Folder\images (7).jpg"/>
          <p:cNvPicPr>
            <a:picLocks noChangeAspect="1" noChangeArrowheads="1"/>
          </p:cNvPicPr>
          <p:nvPr/>
        </p:nvPicPr>
        <p:blipFill>
          <a:blip r:embed="rId3"/>
          <a:srcRect/>
          <a:stretch>
            <a:fillRect/>
          </a:stretch>
        </p:blipFill>
        <p:spPr bwMode="auto">
          <a:xfrm>
            <a:off x="0" y="-1"/>
            <a:ext cx="3810000" cy="3048001"/>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74638"/>
            <a:ext cx="7772400" cy="1143000"/>
          </a:xfrm>
        </p:spPr>
        <p:txBody>
          <a:bodyPr>
            <a:normAutofit fontScale="90000"/>
          </a:bodyPr>
          <a:lstStyle/>
          <a:p>
            <a:r>
              <a:rPr lang="en-US" dirty="0" smtClean="0">
                <a:solidFill>
                  <a:schemeClr val="accent6">
                    <a:lumMod val="50000"/>
                  </a:schemeClr>
                </a:solidFill>
                <a:latin typeface="Algerian" pitchFamily="82" charset="0"/>
              </a:rPr>
              <a:t>Cost Leadership Strategy: Disadvantages</a:t>
            </a:r>
            <a:endParaRPr lang="en-US" dirty="0"/>
          </a:p>
        </p:txBody>
      </p:sp>
      <p:sp>
        <p:nvSpPr>
          <p:cNvPr id="3" name="Content Placeholder 2"/>
          <p:cNvSpPr>
            <a:spLocks noGrp="1"/>
          </p:cNvSpPr>
          <p:nvPr>
            <p:ph idx="1"/>
          </p:nvPr>
        </p:nvSpPr>
        <p:spPr>
          <a:xfrm>
            <a:off x="457200" y="1981200"/>
            <a:ext cx="7696200" cy="4144963"/>
          </a:xfrm>
        </p:spPr>
        <p:txBody>
          <a:bodyPr/>
          <a:lstStyle/>
          <a:p>
            <a:pPr>
              <a:lnSpc>
                <a:spcPct val="90000"/>
              </a:lnSpc>
              <a:buFont typeface="Wingdings" pitchFamily="2" charset="2"/>
              <a:buChar char="Ø"/>
            </a:pPr>
            <a:r>
              <a:rPr lang="en-US" i="1" dirty="0" smtClean="0">
                <a:solidFill>
                  <a:srgbClr val="990033"/>
                </a:solidFill>
                <a:latin typeface="Times New Roman" pitchFamily="18" charset="0"/>
                <a:cs typeface="Times New Roman" pitchFamily="18" charset="0"/>
              </a:rPr>
              <a:t>Technological advancement makes the low cost advantage outdated. </a:t>
            </a:r>
          </a:p>
          <a:p>
            <a:pPr>
              <a:lnSpc>
                <a:spcPct val="90000"/>
              </a:lnSpc>
              <a:buFont typeface="Wingdings" pitchFamily="2" charset="2"/>
              <a:buChar char="Ø"/>
            </a:pPr>
            <a:r>
              <a:rPr lang="en-US" i="1" dirty="0" smtClean="0">
                <a:solidFill>
                  <a:srgbClr val="990033"/>
                </a:solidFill>
                <a:latin typeface="Times New Roman" pitchFamily="18" charset="0"/>
                <a:cs typeface="Times New Roman" pitchFamily="18" charset="0"/>
              </a:rPr>
              <a:t>Imitation ability of competitors. </a:t>
            </a:r>
          </a:p>
          <a:p>
            <a:pPr>
              <a:lnSpc>
                <a:spcPct val="90000"/>
              </a:lnSpc>
              <a:buFont typeface="Wingdings" pitchFamily="2" charset="2"/>
              <a:buChar char="Ø"/>
            </a:pPr>
            <a:r>
              <a:rPr lang="en-US" i="1" dirty="0" smtClean="0">
                <a:solidFill>
                  <a:srgbClr val="990033"/>
                </a:solidFill>
                <a:latin typeface="Times New Roman" pitchFamily="18" charset="0"/>
                <a:cs typeface="Times New Roman" pitchFamily="18" charset="0"/>
              </a:rPr>
              <a:t>Lose sight of changes in customers’ tastes</a:t>
            </a:r>
          </a:p>
          <a:p>
            <a:endParaRPr lang="en-US" dirty="0"/>
          </a:p>
        </p:txBody>
      </p:sp>
      <p:pic>
        <p:nvPicPr>
          <p:cNvPr id="2051" name="Picture 3" descr="C:\Documents and Settings\VIKAS\Desktop\New Folder\images (49).jpg"/>
          <p:cNvPicPr>
            <a:picLocks noChangeAspect="1" noChangeArrowheads="1"/>
          </p:cNvPicPr>
          <p:nvPr/>
        </p:nvPicPr>
        <p:blipFill>
          <a:blip r:embed="rId2"/>
          <a:srcRect/>
          <a:stretch>
            <a:fillRect/>
          </a:stretch>
        </p:blipFill>
        <p:spPr bwMode="auto">
          <a:xfrm>
            <a:off x="228600" y="152400"/>
            <a:ext cx="1333500" cy="1733550"/>
          </a:xfrm>
          <a:prstGeom prst="rect">
            <a:avLst/>
          </a:prstGeom>
          <a:noFill/>
        </p:spPr>
      </p:pic>
      <p:pic>
        <p:nvPicPr>
          <p:cNvPr id="2053" name="Picture 5" descr="C:\Documents and Settings\VIKAS\Desktop\New Folder\images (58).jpg"/>
          <p:cNvPicPr>
            <a:picLocks noChangeAspect="1" noChangeArrowheads="1"/>
          </p:cNvPicPr>
          <p:nvPr/>
        </p:nvPicPr>
        <p:blipFill>
          <a:blip r:embed="rId3"/>
          <a:srcRect/>
          <a:stretch>
            <a:fillRect/>
          </a:stretch>
        </p:blipFill>
        <p:spPr bwMode="auto">
          <a:xfrm>
            <a:off x="6781800" y="4038600"/>
            <a:ext cx="1981200" cy="2819400"/>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normAutofit fontScale="90000"/>
          </a:bodyPr>
          <a:lstStyle/>
          <a:p>
            <a:r>
              <a:rPr lang="en-US" dirty="0" smtClean="0">
                <a:solidFill>
                  <a:schemeClr val="accent6">
                    <a:lumMod val="50000"/>
                  </a:schemeClr>
                </a:solidFill>
                <a:latin typeface="Algerian" pitchFamily="82" charset="0"/>
              </a:rPr>
              <a:t>COST LEADERSHIP AND THE VALUE CHAIN</a:t>
            </a:r>
            <a:endParaRPr lang="en-US" dirty="0">
              <a:solidFill>
                <a:schemeClr val="accent6">
                  <a:lumMod val="50000"/>
                </a:schemeClr>
              </a:solidFill>
              <a:latin typeface="Algerian" pitchFamily="82" charset="0"/>
            </a:endParaRPr>
          </a:p>
        </p:txBody>
      </p:sp>
      <p:sp>
        <p:nvSpPr>
          <p:cNvPr id="23555" name="Rectangle 3"/>
          <p:cNvSpPr>
            <a:spLocks noGrp="1" noChangeArrowheads="1"/>
          </p:cNvSpPr>
          <p:nvPr>
            <p:ph type="body" idx="1"/>
          </p:nvPr>
        </p:nvSpPr>
        <p:spPr/>
        <p:txBody>
          <a:bodyPr>
            <a:normAutofit/>
          </a:bodyPr>
          <a:lstStyle/>
          <a:p>
            <a:pPr algn="just">
              <a:buFont typeface="Wingdings" pitchFamily="2" charset="2"/>
              <a:buChar char="Ø"/>
            </a:pPr>
            <a:r>
              <a:rPr lang="en-US" sz="2800" i="1" dirty="0" smtClean="0">
                <a:solidFill>
                  <a:srgbClr val="990033"/>
                </a:solidFill>
                <a:latin typeface="Times New Roman" pitchFamily="18" charset="0"/>
                <a:cs typeface="Times New Roman" pitchFamily="18" charset="0"/>
              </a:rPr>
              <a:t>Analysis of the value chain identifies where cost savings can be made in the various parts and links</a:t>
            </a:r>
          </a:p>
          <a:p>
            <a:pPr algn="just">
              <a:buFont typeface="Wingdings" pitchFamily="2" charset="2"/>
              <a:buChar char="Ø"/>
            </a:pPr>
            <a:r>
              <a:rPr lang="en-US" sz="2800" i="1" dirty="0" smtClean="0">
                <a:solidFill>
                  <a:srgbClr val="990033"/>
                </a:solidFill>
                <a:latin typeface="Times New Roman" pitchFamily="18" charset="0"/>
                <a:cs typeface="Times New Roman" pitchFamily="18" charset="0"/>
              </a:rPr>
              <a:t>With </a:t>
            </a:r>
            <a:r>
              <a:rPr lang="en-US" sz="2800" i="1" dirty="0">
                <a:solidFill>
                  <a:srgbClr val="990033"/>
                </a:solidFill>
                <a:latin typeface="Times New Roman" pitchFamily="18" charset="0"/>
                <a:cs typeface="Times New Roman" pitchFamily="18" charset="0"/>
              </a:rPr>
              <a:t>a </a:t>
            </a:r>
            <a:r>
              <a:rPr lang="en-US" sz="2800" b="1" i="1" dirty="0">
                <a:solidFill>
                  <a:srgbClr val="990033"/>
                </a:solidFill>
                <a:latin typeface="Times New Roman" pitchFamily="18" charset="0"/>
                <a:cs typeface="Times New Roman" pitchFamily="18" charset="0"/>
              </a:rPr>
              <a:t>cost leadership strategy</a:t>
            </a:r>
            <a:r>
              <a:rPr lang="en-US" sz="2800" i="1" dirty="0">
                <a:solidFill>
                  <a:srgbClr val="990033"/>
                </a:solidFill>
                <a:latin typeface="Times New Roman" pitchFamily="18" charset="0"/>
                <a:cs typeface="Times New Roman" pitchFamily="18" charset="0"/>
              </a:rPr>
              <a:t>, the value chain must be organized to:</a:t>
            </a:r>
          </a:p>
          <a:p>
            <a:pPr lvl="1" algn="just">
              <a:buFont typeface="Wingdings" pitchFamily="2" charset="2"/>
              <a:buChar char="§"/>
            </a:pPr>
            <a:r>
              <a:rPr lang="en-US" sz="2400" i="1" u="sng" dirty="0">
                <a:solidFill>
                  <a:srgbClr val="990033"/>
                </a:solidFill>
                <a:latin typeface="Times New Roman" pitchFamily="18" charset="0"/>
                <a:cs typeface="Times New Roman" pitchFamily="18" charset="0"/>
              </a:rPr>
              <a:t>Reduce per unit costs</a:t>
            </a:r>
            <a:r>
              <a:rPr lang="en-US" sz="2400" i="1" dirty="0">
                <a:solidFill>
                  <a:srgbClr val="990033"/>
                </a:solidFill>
                <a:latin typeface="Times New Roman" pitchFamily="18" charset="0"/>
                <a:cs typeface="Times New Roman" pitchFamily="18" charset="0"/>
              </a:rPr>
              <a:t> by copying, rather than original design, using cheaper resources, producing basic products, reducing labor costs and increasing labor productivity</a:t>
            </a:r>
          </a:p>
          <a:p>
            <a:pPr lvl="1" algn="just">
              <a:buFont typeface="Wingdings" pitchFamily="2" charset="2"/>
              <a:buChar char="§"/>
            </a:pPr>
            <a:r>
              <a:rPr lang="en-US" sz="2400" i="1" dirty="0">
                <a:solidFill>
                  <a:srgbClr val="990033"/>
                </a:solidFill>
                <a:latin typeface="Times New Roman" pitchFamily="18" charset="0"/>
                <a:cs typeface="Times New Roman" pitchFamily="18" charset="0"/>
              </a:rPr>
              <a:t>Achieve </a:t>
            </a:r>
            <a:r>
              <a:rPr lang="en-US" sz="2400" b="1" i="1" dirty="0">
                <a:solidFill>
                  <a:srgbClr val="990033"/>
                </a:solidFill>
                <a:latin typeface="Times New Roman" pitchFamily="18" charset="0"/>
                <a:cs typeface="Times New Roman" pitchFamily="18" charset="0"/>
              </a:rPr>
              <a:t>economies of scale</a:t>
            </a:r>
            <a:r>
              <a:rPr lang="en-US" sz="2400" i="1" dirty="0">
                <a:solidFill>
                  <a:srgbClr val="990033"/>
                </a:solidFill>
                <a:latin typeface="Times New Roman" pitchFamily="18" charset="0"/>
                <a:cs typeface="Times New Roman" pitchFamily="18" charset="0"/>
              </a:rPr>
              <a:t> by high-volume sales</a:t>
            </a:r>
          </a:p>
          <a:p>
            <a:pPr lvl="1" algn="just">
              <a:buFont typeface="Wingdings" pitchFamily="2" charset="2"/>
              <a:buChar char="§"/>
            </a:pPr>
            <a:r>
              <a:rPr lang="en-US" sz="2400" i="1" dirty="0">
                <a:solidFill>
                  <a:srgbClr val="990033"/>
                </a:solidFill>
                <a:latin typeface="Times New Roman" pitchFamily="18" charset="0"/>
                <a:cs typeface="Times New Roman" pitchFamily="18" charset="0"/>
              </a:rPr>
              <a:t>Using high-volume purchasing to get discounts</a:t>
            </a:r>
          </a:p>
          <a:p>
            <a:pPr lvl="1" algn="just">
              <a:buFont typeface="Wingdings" pitchFamily="2" charset="2"/>
              <a:buChar char="§"/>
            </a:pPr>
            <a:r>
              <a:rPr lang="en-US" sz="2400" i="1" dirty="0">
                <a:solidFill>
                  <a:srgbClr val="990033"/>
                </a:solidFill>
                <a:latin typeface="Times New Roman" pitchFamily="18" charset="0"/>
                <a:cs typeface="Times New Roman" pitchFamily="18" charset="0"/>
              </a:rPr>
              <a:t>Locating where costs are low</a:t>
            </a:r>
          </a:p>
        </p:txBody>
      </p:sp>
      <p:pic>
        <p:nvPicPr>
          <p:cNvPr id="3074" name="Picture 2" descr="C:\Documents and Settings\VIKAS\Desktop\New Folder\images (42).jpg"/>
          <p:cNvPicPr>
            <a:picLocks noChangeAspect="1" noChangeArrowheads="1"/>
          </p:cNvPicPr>
          <p:nvPr/>
        </p:nvPicPr>
        <p:blipFill>
          <a:blip r:embed="rId2"/>
          <a:srcRect/>
          <a:stretch>
            <a:fillRect/>
          </a:stretch>
        </p:blipFill>
        <p:spPr bwMode="auto">
          <a:xfrm>
            <a:off x="7315200" y="4648200"/>
            <a:ext cx="1828800" cy="220980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normAutofit fontScale="90000"/>
          </a:bodyPr>
          <a:lstStyle/>
          <a:p>
            <a:r>
              <a:rPr lang="en-US" dirty="0" smtClean="0">
                <a:solidFill>
                  <a:schemeClr val="accent6">
                    <a:lumMod val="50000"/>
                  </a:schemeClr>
                </a:solidFill>
                <a:latin typeface="Algerian" pitchFamily="82" charset="0"/>
              </a:rPr>
              <a:t>COST LEADERSHIP AND PRICE ELASTICITY OF DEMAND</a:t>
            </a:r>
            <a:endParaRPr lang="en-US" dirty="0">
              <a:solidFill>
                <a:schemeClr val="accent6">
                  <a:lumMod val="50000"/>
                </a:schemeClr>
              </a:solidFill>
              <a:latin typeface="Algerian" pitchFamily="82" charset="0"/>
            </a:endParaRPr>
          </a:p>
        </p:txBody>
      </p:sp>
      <p:sp>
        <p:nvSpPr>
          <p:cNvPr id="24579" name="Rectangle 3"/>
          <p:cNvSpPr>
            <a:spLocks noGrp="1" noChangeArrowheads="1"/>
          </p:cNvSpPr>
          <p:nvPr>
            <p:ph type="body" idx="1"/>
          </p:nvPr>
        </p:nvSpPr>
        <p:spPr>
          <a:xfrm>
            <a:off x="381000" y="1905000"/>
            <a:ext cx="8229600" cy="4525963"/>
          </a:xfrm>
        </p:spPr>
        <p:txBody>
          <a:bodyPr/>
          <a:lstStyle/>
          <a:p>
            <a:pPr>
              <a:buFont typeface="Wingdings" pitchFamily="2" charset="2"/>
              <a:buChar char="Ø"/>
            </a:pPr>
            <a:r>
              <a:rPr lang="en-US" i="1" dirty="0">
                <a:solidFill>
                  <a:srgbClr val="990033"/>
                </a:solidFill>
                <a:latin typeface="Times New Roman" pitchFamily="18" charset="0"/>
                <a:cs typeface="Times New Roman" pitchFamily="18" charset="0"/>
              </a:rPr>
              <a:t>Cost leadership strategy is best used in a market or segment </a:t>
            </a:r>
            <a:r>
              <a:rPr lang="en-US" i="1" u="sng" dirty="0">
                <a:solidFill>
                  <a:srgbClr val="990033"/>
                </a:solidFill>
                <a:latin typeface="Times New Roman" pitchFamily="18" charset="0"/>
                <a:cs typeface="Times New Roman" pitchFamily="18" charset="0"/>
              </a:rPr>
              <a:t>when demand is price elastic</a:t>
            </a:r>
            <a:r>
              <a:rPr lang="en-US" i="1" dirty="0">
                <a:solidFill>
                  <a:srgbClr val="990033"/>
                </a:solidFill>
                <a:latin typeface="Times New Roman" pitchFamily="18" charset="0"/>
                <a:cs typeface="Times New Roman" pitchFamily="18" charset="0"/>
              </a:rPr>
              <a:t>, OR</a:t>
            </a:r>
          </a:p>
          <a:p>
            <a:pPr>
              <a:buFont typeface="Wingdings" pitchFamily="2" charset="2"/>
              <a:buChar char="Ø"/>
            </a:pPr>
            <a:r>
              <a:rPr lang="en-US" i="1" dirty="0">
                <a:solidFill>
                  <a:srgbClr val="990033"/>
                </a:solidFill>
                <a:latin typeface="Times New Roman" pitchFamily="18" charset="0"/>
                <a:cs typeface="Times New Roman" pitchFamily="18" charset="0"/>
              </a:rPr>
              <a:t>When charging a similar price to competitors at the same time as increasing advertising to increase sales</a:t>
            </a:r>
            <a:endParaRPr lang="en-US" i="1" u="sng" dirty="0">
              <a:solidFill>
                <a:srgbClr val="990033"/>
              </a:solidFill>
              <a:latin typeface="Times New Roman" pitchFamily="18" charset="0"/>
              <a:cs typeface="Times New Roman" pitchFamily="18" charset="0"/>
            </a:endParaRPr>
          </a:p>
        </p:txBody>
      </p:sp>
      <p:pic>
        <p:nvPicPr>
          <p:cNvPr id="4098" name="Picture 2" descr="C:\Documents and Settings\VIKAS\Desktop\New Folder\images (59).jpg"/>
          <p:cNvPicPr>
            <a:picLocks noChangeAspect="1" noChangeArrowheads="1"/>
          </p:cNvPicPr>
          <p:nvPr/>
        </p:nvPicPr>
        <p:blipFill>
          <a:blip r:embed="rId2"/>
          <a:srcRect/>
          <a:stretch>
            <a:fillRect/>
          </a:stretch>
        </p:blipFill>
        <p:spPr bwMode="auto">
          <a:xfrm>
            <a:off x="4419600" y="4495800"/>
            <a:ext cx="3048000" cy="2143125"/>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solidFill>
                  <a:schemeClr val="accent6">
                    <a:lumMod val="50000"/>
                  </a:schemeClr>
                </a:solidFill>
                <a:latin typeface="Algerian" pitchFamily="82" charset="0"/>
              </a:rPr>
              <a:t>SOURCES OF COST LEADERSHIP STRATEGY</a:t>
            </a:r>
            <a:endParaRPr lang="en-US" dirty="0">
              <a:solidFill>
                <a:schemeClr val="accent6">
                  <a:lumMod val="50000"/>
                </a:schemeClr>
              </a:solidFill>
              <a:latin typeface="Algerian" pitchFamily="82" charset="0"/>
            </a:endParaRPr>
          </a:p>
        </p:txBody>
      </p:sp>
      <p:sp>
        <p:nvSpPr>
          <p:cNvPr id="3" name="Content Placeholder 2"/>
          <p:cNvSpPr>
            <a:spLocks noGrp="1"/>
          </p:cNvSpPr>
          <p:nvPr>
            <p:ph idx="1"/>
          </p:nvPr>
        </p:nvSpPr>
        <p:spPr/>
        <p:txBody>
          <a:bodyPr>
            <a:normAutofit lnSpcReduction="10000"/>
          </a:bodyPr>
          <a:lstStyle/>
          <a:p>
            <a:pPr>
              <a:buFont typeface="Wingdings" pitchFamily="2" charset="2"/>
              <a:buChar char="Ø"/>
            </a:pPr>
            <a:r>
              <a:rPr lang="en-US" i="1" dirty="0" smtClean="0">
                <a:solidFill>
                  <a:srgbClr val="990033"/>
                </a:solidFill>
                <a:latin typeface="Times New Roman" pitchFamily="18" charset="0"/>
                <a:cs typeface="Times New Roman" pitchFamily="18" charset="0"/>
              </a:rPr>
              <a:t>Economies of scales and Diseconomies of scales</a:t>
            </a:r>
          </a:p>
          <a:p>
            <a:pPr>
              <a:buFont typeface="Wingdings" pitchFamily="2" charset="2"/>
              <a:buChar char="Ø"/>
            </a:pPr>
            <a:r>
              <a:rPr lang="en-US" i="1" dirty="0" smtClean="0">
                <a:solidFill>
                  <a:srgbClr val="990033"/>
                </a:solidFill>
                <a:latin typeface="Times New Roman" pitchFamily="18" charset="0"/>
                <a:cs typeface="Times New Roman" pitchFamily="18" charset="0"/>
              </a:rPr>
              <a:t>Learning curve effect</a:t>
            </a:r>
          </a:p>
          <a:p>
            <a:pPr>
              <a:buFont typeface="Wingdings" pitchFamily="2" charset="2"/>
              <a:buChar char="Ø"/>
            </a:pPr>
            <a:r>
              <a:rPr lang="en-US" i="1" dirty="0" smtClean="0">
                <a:solidFill>
                  <a:srgbClr val="990033"/>
                </a:solidFill>
                <a:latin typeface="Times New Roman" pitchFamily="18" charset="0"/>
                <a:cs typeface="Times New Roman" pitchFamily="18" charset="0"/>
              </a:rPr>
              <a:t>Internationalization</a:t>
            </a:r>
          </a:p>
          <a:p>
            <a:pPr>
              <a:buFont typeface="Wingdings" pitchFamily="2" charset="2"/>
              <a:buChar char="Ø"/>
            </a:pPr>
            <a:r>
              <a:rPr lang="en-US" i="1" dirty="0" smtClean="0">
                <a:solidFill>
                  <a:srgbClr val="990033"/>
                </a:solidFill>
                <a:latin typeface="Times New Roman" pitchFamily="18" charset="0"/>
                <a:cs typeface="Times New Roman" pitchFamily="18" charset="0"/>
              </a:rPr>
              <a:t>Technological acquisition and improvement</a:t>
            </a:r>
          </a:p>
          <a:p>
            <a:pPr>
              <a:buFont typeface="Wingdings" pitchFamily="2" charset="2"/>
              <a:buChar char="Ø"/>
            </a:pPr>
            <a:r>
              <a:rPr lang="en-US" i="1" dirty="0" smtClean="0">
                <a:solidFill>
                  <a:srgbClr val="990033"/>
                </a:solidFill>
                <a:latin typeface="Times New Roman" pitchFamily="18" charset="0"/>
                <a:cs typeface="Times New Roman" pitchFamily="18" charset="0"/>
              </a:rPr>
              <a:t>Access to low cost inputs</a:t>
            </a:r>
          </a:p>
          <a:p>
            <a:pPr>
              <a:buFont typeface="Wingdings" pitchFamily="2" charset="2"/>
              <a:buChar char="Ø"/>
            </a:pPr>
            <a:r>
              <a:rPr lang="en-US" i="1" dirty="0" smtClean="0">
                <a:solidFill>
                  <a:srgbClr val="990033"/>
                </a:solidFill>
                <a:latin typeface="Times New Roman" pitchFamily="18" charset="0"/>
                <a:cs typeface="Times New Roman" pitchFamily="18" charset="0"/>
              </a:rPr>
              <a:t>Knowledge management</a:t>
            </a:r>
          </a:p>
          <a:p>
            <a:pPr>
              <a:buFont typeface="Wingdings" pitchFamily="2" charset="2"/>
              <a:buChar char="Ø"/>
            </a:pPr>
            <a:r>
              <a:rPr lang="en-US" i="1" dirty="0" smtClean="0">
                <a:solidFill>
                  <a:srgbClr val="990033"/>
                </a:solidFill>
                <a:latin typeface="Times New Roman" pitchFamily="18" charset="0"/>
                <a:cs typeface="Times New Roman" pitchFamily="18" charset="0"/>
              </a:rPr>
              <a:t>Cost conscious organizational culture</a:t>
            </a:r>
            <a:endParaRPr lang="en-US" i="1" dirty="0">
              <a:solidFill>
                <a:srgbClr val="990033"/>
              </a:solidFill>
              <a:latin typeface="Times New Roman" pitchFamily="18" charset="0"/>
              <a:cs typeface="Times New Roman" pitchFamily="18" charset="0"/>
            </a:endParaRPr>
          </a:p>
        </p:txBody>
      </p:sp>
      <p:pic>
        <p:nvPicPr>
          <p:cNvPr id="8195" name="Picture 3" descr="C:\Documents and Settings\VIKAS\Desktop\New Folder\images (34).jpg"/>
          <p:cNvPicPr>
            <a:picLocks noChangeAspect="1" noChangeArrowheads="1"/>
          </p:cNvPicPr>
          <p:nvPr/>
        </p:nvPicPr>
        <p:blipFill>
          <a:blip r:embed="rId3"/>
          <a:srcRect/>
          <a:stretch>
            <a:fillRect/>
          </a:stretch>
        </p:blipFill>
        <p:spPr bwMode="auto">
          <a:xfrm>
            <a:off x="7086600" y="4191001"/>
            <a:ext cx="2057400" cy="2667000"/>
          </a:xfrm>
          <a:prstGeom prst="rect">
            <a:avLst/>
          </a:prstGeom>
          <a:noFill/>
        </p:spPr>
      </p:pic>
      <p:pic>
        <p:nvPicPr>
          <p:cNvPr id="8197" name="Picture 5" descr="C:\Documents and Settings\VIKAS\Desktop\New Folder\images (39).jpg"/>
          <p:cNvPicPr>
            <a:picLocks noChangeAspect="1" noChangeArrowheads="1"/>
          </p:cNvPicPr>
          <p:nvPr/>
        </p:nvPicPr>
        <p:blipFill>
          <a:blip r:embed="rId4"/>
          <a:srcRect/>
          <a:stretch>
            <a:fillRect/>
          </a:stretch>
        </p:blipFill>
        <p:spPr bwMode="auto">
          <a:xfrm>
            <a:off x="4572000" y="2057400"/>
            <a:ext cx="4343400" cy="160020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a:xfrm>
            <a:off x="1752600" y="0"/>
            <a:ext cx="7391400" cy="1447800"/>
          </a:xfrm>
        </p:spPr>
        <p:txBody>
          <a:bodyPr>
            <a:noAutofit/>
          </a:bodyPr>
          <a:lstStyle/>
          <a:p>
            <a:r>
              <a:rPr lang="en-US" sz="3600" dirty="0" smtClean="0">
                <a:solidFill>
                  <a:schemeClr val="accent6">
                    <a:lumMod val="50000"/>
                  </a:schemeClr>
                </a:solidFill>
                <a:latin typeface="Algerian" pitchFamily="82" charset="0"/>
                <a:cs typeface="Times New Roman" pitchFamily="18" charset="0"/>
              </a:rPr>
              <a:t>COST LEADERSHIP STRATEGY AND THE FIVE FORCES</a:t>
            </a:r>
            <a:endParaRPr lang="en-US" sz="3600" dirty="0">
              <a:solidFill>
                <a:schemeClr val="accent6">
                  <a:lumMod val="50000"/>
                </a:schemeClr>
              </a:solidFill>
              <a:latin typeface="Algerian" pitchFamily="82" charset="0"/>
              <a:cs typeface="Times New Roman" pitchFamily="18" charset="0"/>
            </a:endParaRPr>
          </a:p>
        </p:txBody>
      </p:sp>
      <p:pic>
        <p:nvPicPr>
          <p:cNvPr id="6146" name="Picture 2" descr="C:\Documents and Settings\VIKAS\Desktop\New Folder\images (16).jpg"/>
          <p:cNvPicPr>
            <a:picLocks noChangeAspect="1" noChangeArrowheads="1"/>
          </p:cNvPicPr>
          <p:nvPr/>
        </p:nvPicPr>
        <p:blipFill>
          <a:blip r:embed="rId3"/>
          <a:srcRect/>
          <a:stretch>
            <a:fillRect/>
          </a:stretch>
        </p:blipFill>
        <p:spPr bwMode="auto">
          <a:xfrm>
            <a:off x="304800" y="152400"/>
            <a:ext cx="1981200" cy="1752600"/>
          </a:xfrm>
          <a:prstGeom prst="rect">
            <a:avLst/>
          </a:prstGeom>
          <a:noFill/>
        </p:spPr>
      </p:pic>
      <p:sp>
        <p:nvSpPr>
          <p:cNvPr id="18" name="Rectangle 2"/>
          <p:cNvSpPr>
            <a:spLocks noChangeArrowheads="1"/>
          </p:cNvSpPr>
          <p:nvPr/>
        </p:nvSpPr>
        <p:spPr bwMode="auto">
          <a:xfrm>
            <a:off x="3124200" y="6248400"/>
            <a:ext cx="2895600" cy="457200"/>
          </a:xfrm>
          <a:prstGeom prst="rect">
            <a:avLst/>
          </a:prstGeom>
          <a:noFill/>
          <a:ln w="12699">
            <a:noFill/>
            <a:miter lim="800000"/>
            <a:headEnd/>
            <a:tailEnd/>
          </a:ln>
          <a:effectLst/>
        </p:spPr>
        <p:txBody>
          <a:bodyPr wrap="none" anchor="ctr"/>
          <a:lstStyle/>
          <a:p>
            <a:endParaRPr lang="en-US"/>
          </a:p>
        </p:txBody>
      </p:sp>
      <p:sp>
        <p:nvSpPr>
          <p:cNvPr id="19" name="AutoShape 3"/>
          <p:cNvSpPr>
            <a:spLocks noChangeArrowheads="1"/>
          </p:cNvSpPr>
          <p:nvPr/>
        </p:nvSpPr>
        <p:spPr bwMode="auto">
          <a:xfrm rot="16200000">
            <a:off x="3632200" y="4883150"/>
            <a:ext cx="1816100" cy="1816100"/>
          </a:xfrm>
          <a:prstGeom prst="homePlate">
            <a:avLst>
              <a:gd name="adj" fmla="val 33333"/>
            </a:avLst>
          </a:prstGeom>
          <a:solidFill>
            <a:srgbClr val="CECECE"/>
          </a:solidFill>
          <a:ln w="12699">
            <a:solidFill>
              <a:srgbClr val="143C2E"/>
            </a:solidFill>
            <a:miter lim="800000"/>
            <a:headEnd/>
            <a:tailEnd/>
          </a:ln>
          <a:effectLst>
            <a:outerShdw dist="35921" dir="2700000" algn="ctr" rotWithShape="0">
              <a:srgbClr val="919191"/>
            </a:outerShdw>
          </a:effectLst>
        </p:spPr>
        <p:txBody>
          <a:bodyPr wrap="none" anchor="ctr"/>
          <a:lstStyle/>
          <a:p>
            <a:endParaRPr lang="en-US"/>
          </a:p>
        </p:txBody>
      </p:sp>
      <p:sp>
        <p:nvSpPr>
          <p:cNvPr id="20" name="Rectangle 4"/>
          <p:cNvSpPr>
            <a:spLocks noChangeArrowheads="1"/>
          </p:cNvSpPr>
          <p:nvPr/>
        </p:nvSpPr>
        <p:spPr bwMode="auto">
          <a:xfrm>
            <a:off x="3665538" y="5387975"/>
            <a:ext cx="1749425" cy="1184275"/>
          </a:xfrm>
          <a:prstGeom prst="rect">
            <a:avLst/>
          </a:prstGeom>
          <a:noFill/>
          <a:ln w="12699">
            <a:noFill/>
            <a:miter lim="800000"/>
            <a:headEnd/>
            <a:tailEnd/>
          </a:ln>
          <a:effectLst>
            <a:outerShdw dist="17961" dir="2700000" algn="ctr" rotWithShape="0">
              <a:schemeClr val="tx1"/>
            </a:outerShdw>
          </a:effectLst>
        </p:spPr>
        <p:txBody>
          <a:bodyPr lIns="90488" tIns="44450" rIns="90488" bIns="44450">
            <a:spAutoFit/>
          </a:bodyPr>
          <a:lstStyle/>
          <a:p>
            <a:pPr algn="ctr" eaLnBrk="0" hangingPunct="0"/>
            <a:r>
              <a:rPr lang="en-US" sz="2400" b="1">
                <a:solidFill>
                  <a:srgbClr val="143C2E"/>
                </a:solidFill>
                <a:latin typeface="Times New Roman" pitchFamily="18" charset="0"/>
              </a:rPr>
              <a:t>Threat of Substitute Products</a:t>
            </a:r>
          </a:p>
        </p:txBody>
      </p:sp>
      <p:sp>
        <p:nvSpPr>
          <p:cNvPr id="21" name="Rectangle 5"/>
          <p:cNvSpPr>
            <a:spLocks noChangeArrowheads="1"/>
          </p:cNvSpPr>
          <p:nvPr/>
        </p:nvSpPr>
        <p:spPr bwMode="auto">
          <a:xfrm>
            <a:off x="3665538" y="1355725"/>
            <a:ext cx="1444625" cy="1184275"/>
          </a:xfrm>
          <a:prstGeom prst="rect">
            <a:avLst/>
          </a:prstGeom>
          <a:noFill/>
          <a:ln w="12699">
            <a:noFill/>
            <a:miter lim="800000"/>
            <a:headEnd/>
            <a:tailEnd/>
          </a:ln>
          <a:effectLst/>
        </p:spPr>
        <p:txBody>
          <a:bodyPr lIns="90488" tIns="44450" rIns="90488" bIns="44450">
            <a:spAutoFit/>
          </a:bodyPr>
          <a:lstStyle/>
          <a:p>
            <a:pPr algn="ctr" eaLnBrk="0" hangingPunct="0"/>
            <a:r>
              <a:rPr lang="en-US" sz="2400">
                <a:latin typeface="Times New Roman" pitchFamily="18" charset="0"/>
              </a:rPr>
              <a:t>Threat of New Entrants</a:t>
            </a:r>
          </a:p>
        </p:txBody>
      </p:sp>
      <p:sp>
        <p:nvSpPr>
          <p:cNvPr id="22" name="AutoShape 6"/>
          <p:cNvSpPr>
            <a:spLocks noChangeArrowheads="1"/>
          </p:cNvSpPr>
          <p:nvPr/>
        </p:nvSpPr>
        <p:spPr bwMode="auto">
          <a:xfrm rot="16200000" flipH="1">
            <a:off x="3632200" y="1384300"/>
            <a:ext cx="1816100" cy="1816100"/>
          </a:xfrm>
          <a:prstGeom prst="homePlate">
            <a:avLst>
              <a:gd name="adj" fmla="val 33333"/>
            </a:avLst>
          </a:prstGeom>
          <a:solidFill>
            <a:srgbClr val="CECECE"/>
          </a:solidFill>
          <a:ln w="12699">
            <a:solidFill>
              <a:srgbClr val="143C2E"/>
            </a:solidFill>
            <a:miter lim="800000"/>
            <a:headEnd/>
            <a:tailEnd/>
          </a:ln>
          <a:effectLst>
            <a:outerShdw dist="35921" dir="2700000" algn="ctr" rotWithShape="0">
              <a:srgbClr val="919191"/>
            </a:outerShdw>
          </a:effectLst>
        </p:spPr>
        <p:txBody>
          <a:bodyPr wrap="none" anchor="ctr"/>
          <a:lstStyle/>
          <a:p>
            <a:endParaRPr lang="en-US"/>
          </a:p>
        </p:txBody>
      </p:sp>
      <p:sp>
        <p:nvSpPr>
          <p:cNvPr id="23" name="Rectangle 7"/>
          <p:cNvSpPr>
            <a:spLocks noChangeArrowheads="1"/>
          </p:cNvSpPr>
          <p:nvPr/>
        </p:nvSpPr>
        <p:spPr bwMode="auto">
          <a:xfrm>
            <a:off x="3551238" y="1558925"/>
            <a:ext cx="1978025" cy="1184275"/>
          </a:xfrm>
          <a:prstGeom prst="rect">
            <a:avLst/>
          </a:prstGeom>
          <a:noFill/>
          <a:ln w="12699">
            <a:noFill/>
            <a:miter lim="800000"/>
            <a:headEnd/>
            <a:tailEnd/>
          </a:ln>
          <a:effectLst>
            <a:outerShdw dist="17961" dir="2700000" algn="ctr" rotWithShape="0">
              <a:schemeClr val="tx1"/>
            </a:outerShdw>
          </a:effectLst>
        </p:spPr>
        <p:txBody>
          <a:bodyPr lIns="90488" tIns="44450" rIns="90488" bIns="44450">
            <a:spAutoFit/>
          </a:bodyPr>
          <a:lstStyle/>
          <a:p>
            <a:pPr algn="ctr" eaLnBrk="0" hangingPunct="0"/>
            <a:r>
              <a:rPr lang="en-US" sz="2400" b="1">
                <a:solidFill>
                  <a:srgbClr val="143C2E"/>
                </a:solidFill>
                <a:latin typeface="Times New Roman" pitchFamily="18" charset="0"/>
              </a:rPr>
              <a:t>Threat of New Entrants</a:t>
            </a:r>
          </a:p>
        </p:txBody>
      </p:sp>
      <p:sp>
        <p:nvSpPr>
          <p:cNvPr id="24" name="AutoShape 8"/>
          <p:cNvSpPr>
            <a:spLocks noChangeArrowheads="1"/>
          </p:cNvSpPr>
          <p:nvPr/>
        </p:nvSpPr>
        <p:spPr bwMode="auto">
          <a:xfrm flipH="1">
            <a:off x="6096000" y="3003550"/>
            <a:ext cx="1816100" cy="1816100"/>
          </a:xfrm>
          <a:prstGeom prst="homePlate">
            <a:avLst>
              <a:gd name="adj" fmla="val 33333"/>
            </a:avLst>
          </a:prstGeom>
          <a:solidFill>
            <a:srgbClr val="CECECE"/>
          </a:solidFill>
          <a:ln w="12699">
            <a:solidFill>
              <a:srgbClr val="143C2E"/>
            </a:solidFill>
            <a:miter lim="800000"/>
            <a:headEnd/>
            <a:tailEnd/>
          </a:ln>
          <a:effectLst>
            <a:outerShdw dist="35921" dir="2700000" algn="ctr" rotWithShape="0">
              <a:srgbClr val="919191"/>
            </a:outerShdw>
          </a:effectLst>
        </p:spPr>
        <p:txBody>
          <a:bodyPr wrap="none" anchor="ctr"/>
          <a:lstStyle/>
          <a:p>
            <a:endParaRPr lang="en-US"/>
          </a:p>
        </p:txBody>
      </p:sp>
      <p:sp>
        <p:nvSpPr>
          <p:cNvPr id="25" name="AutoShape 9"/>
          <p:cNvSpPr>
            <a:spLocks noChangeArrowheads="1"/>
          </p:cNvSpPr>
          <p:nvPr/>
        </p:nvSpPr>
        <p:spPr bwMode="auto">
          <a:xfrm>
            <a:off x="1155700" y="3003550"/>
            <a:ext cx="1816100" cy="1816100"/>
          </a:xfrm>
          <a:prstGeom prst="homePlate">
            <a:avLst>
              <a:gd name="adj" fmla="val 33333"/>
            </a:avLst>
          </a:prstGeom>
          <a:solidFill>
            <a:srgbClr val="CECECE"/>
          </a:solidFill>
          <a:ln w="12699">
            <a:solidFill>
              <a:srgbClr val="143C2E"/>
            </a:solidFill>
            <a:miter lim="800000"/>
            <a:headEnd/>
            <a:tailEnd/>
          </a:ln>
          <a:effectLst>
            <a:outerShdw dist="35921" dir="2700000" algn="ctr" rotWithShape="0">
              <a:srgbClr val="919191"/>
            </a:outerShdw>
          </a:effectLst>
        </p:spPr>
        <p:txBody>
          <a:bodyPr wrap="none" anchor="ctr"/>
          <a:lstStyle/>
          <a:p>
            <a:endParaRPr lang="en-US"/>
          </a:p>
        </p:txBody>
      </p:sp>
      <p:grpSp>
        <p:nvGrpSpPr>
          <p:cNvPr id="26" name="Group 10"/>
          <p:cNvGrpSpPr>
            <a:grpSpLocks/>
          </p:cNvGrpSpPr>
          <p:nvPr/>
        </p:nvGrpSpPr>
        <p:grpSpPr bwMode="auto">
          <a:xfrm>
            <a:off x="3175000" y="3352800"/>
            <a:ext cx="2730500" cy="1314450"/>
            <a:chOff x="2000" y="2160"/>
            <a:chExt cx="1720" cy="828"/>
          </a:xfrm>
        </p:grpSpPr>
        <p:sp>
          <p:nvSpPr>
            <p:cNvPr id="27" name="AutoShape 11"/>
            <p:cNvSpPr>
              <a:spLocks noChangeArrowheads="1"/>
            </p:cNvSpPr>
            <p:nvPr/>
          </p:nvSpPr>
          <p:spPr bwMode="auto">
            <a:xfrm>
              <a:off x="2000" y="2160"/>
              <a:ext cx="1720" cy="828"/>
            </a:xfrm>
            <a:prstGeom prst="octagon">
              <a:avLst>
                <a:gd name="adj" fmla="val 29264"/>
              </a:avLst>
            </a:prstGeom>
            <a:solidFill>
              <a:schemeClr val="accent2"/>
            </a:solidFill>
            <a:ln w="12699">
              <a:noFill/>
              <a:miter lim="800000"/>
              <a:headEnd/>
              <a:tailEnd/>
            </a:ln>
            <a:effectLst>
              <a:outerShdw dist="53882" dir="2700000" algn="ctr" rotWithShape="0">
                <a:schemeClr val="bg2"/>
              </a:outerShdw>
            </a:effectLst>
          </p:spPr>
          <p:txBody>
            <a:bodyPr wrap="none" anchor="ctr"/>
            <a:lstStyle/>
            <a:p>
              <a:endParaRPr lang="en-US"/>
            </a:p>
          </p:txBody>
        </p:sp>
        <p:sp>
          <p:nvSpPr>
            <p:cNvPr id="28" name="Rectangle 12"/>
            <p:cNvSpPr>
              <a:spLocks noChangeArrowheads="1"/>
            </p:cNvSpPr>
            <p:nvPr/>
          </p:nvSpPr>
          <p:spPr bwMode="auto">
            <a:xfrm>
              <a:off x="2021" y="2208"/>
              <a:ext cx="1678" cy="746"/>
            </a:xfrm>
            <a:prstGeom prst="rect">
              <a:avLst/>
            </a:prstGeom>
            <a:noFill/>
            <a:ln w="12699">
              <a:noFill/>
              <a:miter lim="800000"/>
              <a:headEnd/>
              <a:tailEnd/>
            </a:ln>
            <a:effectLst>
              <a:outerShdw dist="17961" dir="2700000" algn="ctr" rotWithShape="0">
                <a:schemeClr val="bg2"/>
              </a:outerShdw>
            </a:effectLst>
          </p:spPr>
          <p:txBody>
            <a:bodyPr lIns="90488" tIns="44450" rIns="90488" bIns="44450">
              <a:spAutoFit/>
            </a:bodyPr>
            <a:lstStyle/>
            <a:p>
              <a:pPr algn="ctr" eaLnBrk="0" hangingPunct="0"/>
              <a:r>
                <a:rPr lang="en-US" sz="2400" b="1" dirty="0">
                  <a:latin typeface="Times New Roman" pitchFamily="18" charset="0"/>
                </a:rPr>
                <a:t>Rivalry Among Competing Firms in Industry</a:t>
              </a:r>
            </a:p>
          </p:txBody>
        </p:sp>
      </p:grpSp>
      <p:sp>
        <p:nvSpPr>
          <p:cNvPr id="29" name="Rectangle 13"/>
          <p:cNvSpPr>
            <a:spLocks noChangeArrowheads="1"/>
          </p:cNvSpPr>
          <p:nvPr/>
        </p:nvSpPr>
        <p:spPr bwMode="auto">
          <a:xfrm>
            <a:off x="6281738" y="3341688"/>
            <a:ext cx="1749425" cy="1184275"/>
          </a:xfrm>
          <a:prstGeom prst="rect">
            <a:avLst/>
          </a:prstGeom>
          <a:noFill/>
          <a:ln w="12699">
            <a:noFill/>
            <a:miter lim="800000"/>
            <a:headEnd/>
            <a:tailEnd/>
          </a:ln>
          <a:effectLst>
            <a:outerShdw dist="17961" dir="2700000" algn="ctr" rotWithShape="0">
              <a:schemeClr val="tx1"/>
            </a:outerShdw>
          </a:effectLst>
        </p:spPr>
        <p:txBody>
          <a:bodyPr lIns="90488" tIns="44450" rIns="90488" bIns="44450">
            <a:spAutoFit/>
          </a:bodyPr>
          <a:lstStyle/>
          <a:p>
            <a:pPr algn="ctr" eaLnBrk="0" hangingPunct="0"/>
            <a:r>
              <a:rPr lang="en-US" sz="2400" b="1">
                <a:solidFill>
                  <a:srgbClr val="143C2E"/>
                </a:solidFill>
                <a:latin typeface="Times New Roman" pitchFamily="18" charset="0"/>
              </a:rPr>
              <a:t>Bargaining Power of Buyers</a:t>
            </a:r>
          </a:p>
        </p:txBody>
      </p:sp>
      <p:sp>
        <p:nvSpPr>
          <p:cNvPr id="30" name="Rectangle 14"/>
          <p:cNvSpPr>
            <a:spLocks noChangeArrowheads="1"/>
          </p:cNvSpPr>
          <p:nvPr/>
        </p:nvSpPr>
        <p:spPr bwMode="auto">
          <a:xfrm>
            <a:off x="1049338" y="3341688"/>
            <a:ext cx="1736725" cy="1184275"/>
          </a:xfrm>
          <a:prstGeom prst="rect">
            <a:avLst/>
          </a:prstGeom>
          <a:noFill/>
          <a:ln w="12699">
            <a:noFill/>
            <a:miter lim="800000"/>
            <a:headEnd/>
            <a:tailEnd/>
          </a:ln>
          <a:effectLst>
            <a:outerShdw dist="17961" dir="2700000" algn="ctr" rotWithShape="0">
              <a:schemeClr val="tx1"/>
            </a:outerShdw>
          </a:effectLst>
        </p:spPr>
        <p:txBody>
          <a:bodyPr lIns="90488" tIns="44450" rIns="90488" bIns="44450">
            <a:spAutoFit/>
          </a:bodyPr>
          <a:lstStyle/>
          <a:p>
            <a:pPr algn="ctr" eaLnBrk="0" hangingPunct="0"/>
            <a:r>
              <a:rPr lang="en-US" sz="2400" b="1">
                <a:solidFill>
                  <a:srgbClr val="143C2E"/>
                </a:solidFill>
                <a:latin typeface="Times New Roman" pitchFamily="18" charset="0"/>
              </a:rPr>
              <a:t>Bargaining Power of Suppliers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dissolve">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r>
              <a:rPr lang="en-US" dirty="0" smtClean="0">
                <a:solidFill>
                  <a:schemeClr val="accent6">
                    <a:lumMod val="50000"/>
                  </a:schemeClr>
                </a:solidFill>
                <a:latin typeface="Algerian" pitchFamily="82" charset="0"/>
              </a:rPr>
              <a:t>5 FORCES AND PROFIT</a:t>
            </a:r>
            <a:endParaRPr lang="en-US" dirty="0">
              <a:solidFill>
                <a:schemeClr val="accent6">
                  <a:lumMod val="50000"/>
                </a:schemeClr>
              </a:solidFill>
              <a:latin typeface="Algerian" pitchFamily="82" charset="0"/>
            </a:endParaRPr>
          </a:p>
        </p:txBody>
      </p:sp>
      <p:graphicFrame>
        <p:nvGraphicFramePr>
          <p:cNvPr id="65539" name="Group 3"/>
          <p:cNvGraphicFramePr>
            <a:graphicFrameLocks noGrp="1"/>
          </p:cNvGraphicFramePr>
          <p:nvPr>
            <p:ph idx="1"/>
          </p:nvPr>
        </p:nvGraphicFramePr>
        <p:xfrm>
          <a:off x="457200" y="1600200"/>
          <a:ext cx="8229600" cy="4739006"/>
        </p:xfrm>
        <a:graphic>
          <a:graphicData uri="http://schemas.openxmlformats.org/drawingml/2006/table">
            <a:tbl>
              <a:tblPr/>
              <a:tblGrid>
                <a:gridCol w="2743200"/>
                <a:gridCol w="2743200"/>
                <a:gridCol w="2743200"/>
              </a:tblGrid>
              <a:tr h="7540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Times New Roman" pitchFamily="18" charset="0"/>
                          <a:cs typeface="Times New Roman" pitchFamily="18" charset="0"/>
                        </a:rPr>
                        <a:t>Force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4">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Times New Roman" pitchFamily="18" charset="0"/>
                          <a:cs typeface="Times New Roman" pitchFamily="18" charset="0"/>
                        </a:rPr>
                        <a:t>Profitability will be higher if: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Times New Roman" pitchFamily="18" charset="0"/>
                          <a:cs typeface="Times New Roman" pitchFamily="18" charset="0"/>
                        </a:rPr>
                        <a:t>Profitability will be lower if:</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66"/>
                    </a:solidFill>
                  </a:tcPr>
                </a:tc>
              </a:tr>
              <a:tr h="7540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200" b="0" i="0" u="none" strike="noStrike" cap="none" normalizeH="0" baseline="0" dirty="0" smtClean="0">
                          <a:ln>
                            <a:noFill/>
                          </a:ln>
                          <a:solidFill>
                            <a:srgbClr val="990033"/>
                          </a:solidFill>
                          <a:effectLst>
                            <a:outerShdw blurRad="38100" dist="38100" dir="2700000" algn="tl">
                              <a:srgbClr val="010199"/>
                            </a:outerShdw>
                          </a:effectLst>
                          <a:latin typeface="Times New Roman" pitchFamily="18" charset="0"/>
                          <a:cs typeface="Times New Roman" pitchFamily="18" charset="0"/>
                        </a:rPr>
                        <a:t>Bargaining power of suppliers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200" b="0" i="0" u="none" strike="noStrike" cap="none" normalizeH="0" baseline="0" dirty="0" smtClean="0">
                          <a:ln>
                            <a:noFill/>
                          </a:ln>
                          <a:solidFill>
                            <a:srgbClr val="990033"/>
                          </a:solidFill>
                          <a:effectLst>
                            <a:outerShdw blurRad="38100" dist="38100" dir="2700000" algn="tl">
                              <a:srgbClr val="010199"/>
                            </a:outerShdw>
                          </a:effectLst>
                          <a:latin typeface="Times New Roman" pitchFamily="18" charset="0"/>
                          <a:cs typeface="Times New Roman" pitchFamily="18" charset="0"/>
                        </a:rPr>
                        <a:t>Weak suppliers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200" b="0" i="0" u="none" strike="noStrike" cap="none" normalizeH="0" baseline="0" smtClean="0">
                          <a:ln>
                            <a:noFill/>
                          </a:ln>
                          <a:solidFill>
                            <a:srgbClr val="990033"/>
                          </a:solidFill>
                          <a:effectLst>
                            <a:outerShdw blurRad="38100" dist="38100" dir="2700000" algn="tl">
                              <a:srgbClr val="010199"/>
                            </a:outerShdw>
                          </a:effectLst>
                          <a:latin typeface="Times New Roman" pitchFamily="18" charset="0"/>
                          <a:cs typeface="Times New Roman" pitchFamily="18" charset="0"/>
                        </a:rPr>
                        <a:t>Strong suppliers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565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200" b="0" i="0" u="none" strike="noStrike" cap="none" normalizeH="0" baseline="0" smtClean="0">
                          <a:ln>
                            <a:noFill/>
                          </a:ln>
                          <a:solidFill>
                            <a:srgbClr val="990033"/>
                          </a:solidFill>
                          <a:effectLst>
                            <a:outerShdw blurRad="38100" dist="38100" dir="2700000" algn="tl">
                              <a:srgbClr val="010199"/>
                            </a:outerShdw>
                          </a:effectLst>
                          <a:latin typeface="Times New Roman" pitchFamily="18" charset="0"/>
                          <a:cs typeface="Times New Roman" pitchFamily="18" charset="0"/>
                        </a:rPr>
                        <a:t>Bargaining power of buyers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200" b="0" i="0" u="none" strike="noStrike" cap="none" normalizeH="0" baseline="0" dirty="0" smtClean="0">
                          <a:ln>
                            <a:noFill/>
                          </a:ln>
                          <a:solidFill>
                            <a:srgbClr val="990033"/>
                          </a:solidFill>
                          <a:effectLst>
                            <a:outerShdw blurRad="38100" dist="38100" dir="2700000" algn="tl">
                              <a:srgbClr val="010199"/>
                            </a:outerShdw>
                          </a:effectLst>
                          <a:latin typeface="Times New Roman" pitchFamily="18" charset="0"/>
                          <a:cs typeface="Times New Roman" pitchFamily="18" charset="0"/>
                        </a:rPr>
                        <a:t>Weak buyers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200" b="0" i="0" u="none" strike="noStrike" cap="none" normalizeH="0" baseline="0" dirty="0" smtClean="0">
                          <a:ln>
                            <a:noFill/>
                          </a:ln>
                          <a:solidFill>
                            <a:srgbClr val="990033"/>
                          </a:solidFill>
                          <a:effectLst>
                            <a:outerShdw blurRad="38100" dist="38100" dir="2700000" algn="tl">
                              <a:srgbClr val="010199"/>
                            </a:outerShdw>
                          </a:effectLst>
                          <a:latin typeface="Times New Roman" pitchFamily="18" charset="0"/>
                          <a:cs typeface="Times New Roman" pitchFamily="18" charset="0"/>
                        </a:rPr>
                        <a:t>Strong buyers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200" b="0" i="0" u="none" strike="noStrike" cap="none" normalizeH="0" baseline="0" smtClean="0">
                          <a:ln>
                            <a:noFill/>
                          </a:ln>
                          <a:solidFill>
                            <a:srgbClr val="990033"/>
                          </a:solidFill>
                          <a:effectLst>
                            <a:outerShdw blurRad="38100" dist="38100" dir="2700000" algn="tl">
                              <a:srgbClr val="010199"/>
                            </a:outerShdw>
                          </a:effectLst>
                          <a:latin typeface="Times New Roman" pitchFamily="18" charset="0"/>
                          <a:cs typeface="Times New Roman" pitchFamily="18" charset="0"/>
                        </a:rPr>
                        <a:t>Threat of new entrants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200" b="0" i="0" u="none" strike="noStrike" cap="none" normalizeH="0" baseline="0" dirty="0" smtClean="0">
                          <a:ln>
                            <a:noFill/>
                          </a:ln>
                          <a:solidFill>
                            <a:srgbClr val="990033"/>
                          </a:solidFill>
                          <a:effectLst>
                            <a:outerShdw blurRad="38100" dist="38100" dir="2700000" algn="tl">
                              <a:srgbClr val="010199"/>
                            </a:outerShdw>
                          </a:effectLst>
                          <a:latin typeface="Times New Roman" pitchFamily="18" charset="0"/>
                          <a:cs typeface="Times New Roman" pitchFamily="18" charset="0"/>
                        </a:rPr>
                        <a:t>High entry barriers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200" b="0" i="0" u="none" strike="noStrike" cap="none" normalizeH="0" baseline="0" dirty="0" smtClean="0">
                          <a:ln>
                            <a:noFill/>
                          </a:ln>
                          <a:solidFill>
                            <a:srgbClr val="990033"/>
                          </a:solidFill>
                          <a:effectLst>
                            <a:outerShdw blurRad="38100" dist="38100" dir="2700000" algn="tl">
                              <a:srgbClr val="010199"/>
                            </a:outerShdw>
                          </a:effectLst>
                          <a:latin typeface="Times New Roman" pitchFamily="18" charset="0"/>
                          <a:cs typeface="Times New Roman" pitchFamily="18" charset="0"/>
                        </a:rPr>
                        <a:t>Low entry barriers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200" b="0" i="0" u="none" strike="noStrike" cap="none" normalizeH="0" baseline="0" smtClean="0">
                          <a:ln>
                            <a:noFill/>
                          </a:ln>
                          <a:solidFill>
                            <a:srgbClr val="990033"/>
                          </a:solidFill>
                          <a:effectLst>
                            <a:outerShdw blurRad="38100" dist="38100" dir="2700000" algn="tl">
                              <a:srgbClr val="010199"/>
                            </a:outerShdw>
                          </a:effectLst>
                          <a:latin typeface="Times New Roman" pitchFamily="18" charset="0"/>
                          <a:cs typeface="Times New Roman" pitchFamily="18" charset="0"/>
                        </a:rPr>
                        <a:t>Threat of substitutes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200" b="0" i="0" u="none" strike="noStrike" cap="none" normalizeH="0" baseline="0" smtClean="0">
                          <a:ln>
                            <a:noFill/>
                          </a:ln>
                          <a:solidFill>
                            <a:srgbClr val="990033"/>
                          </a:solidFill>
                          <a:effectLst>
                            <a:outerShdw blurRad="38100" dist="38100" dir="2700000" algn="tl">
                              <a:srgbClr val="010199"/>
                            </a:outerShdw>
                          </a:effectLst>
                          <a:latin typeface="Times New Roman" pitchFamily="18" charset="0"/>
                          <a:cs typeface="Times New Roman" pitchFamily="18" charset="0"/>
                        </a:rPr>
                        <a:t>Few possible substitutes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200" b="0" i="0" u="none" strike="noStrike" cap="none" normalizeH="0" baseline="0" dirty="0" smtClean="0">
                          <a:ln>
                            <a:noFill/>
                          </a:ln>
                          <a:solidFill>
                            <a:srgbClr val="990033"/>
                          </a:solidFill>
                          <a:effectLst>
                            <a:outerShdw blurRad="38100" dist="38100" dir="2700000" algn="tl">
                              <a:srgbClr val="010199"/>
                            </a:outerShdw>
                          </a:effectLst>
                          <a:latin typeface="Times New Roman" pitchFamily="18" charset="0"/>
                          <a:cs typeface="Times New Roman" pitchFamily="18" charset="0"/>
                        </a:rPr>
                        <a:t>Many possible substitutes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200" b="0" i="0" u="none" strike="noStrike" cap="none" normalizeH="0" baseline="0" smtClean="0">
                          <a:ln>
                            <a:noFill/>
                          </a:ln>
                          <a:solidFill>
                            <a:srgbClr val="990033"/>
                          </a:solidFill>
                          <a:effectLst>
                            <a:outerShdw blurRad="38100" dist="38100" dir="2700000" algn="tl">
                              <a:srgbClr val="010199"/>
                            </a:outerShdw>
                          </a:effectLst>
                          <a:latin typeface="Times New Roman" pitchFamily="18" charset="0"/>
                          <a:cs typeface="Times New Roman" pitchFamily="18" charset="0"/>
                        </a:rPr>
                        <a:t>Competitive rivalry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200" b="0" i="0" u="none" strike="noStrike" cap="none" normalizeH="0" baseline="0" smtClean="0">
                          <a:ln>
                            <a:noFill/>
                          </a:ln>
                          <a:solidFill>
                            <a:srgbClr val="990033"/>
                          </a:solidFill>
                          <a:effectLst>
                            <a:outerShdw blurRad="38100" dist="38100" dir="2700000" algn="tl">
                              <a:srgbClr val="010199"/>
                            </a:outerShdw>
                          </a:effectLst>
                          <a:latin typeface="Times New Roman" pitchFamily="18" charset="0"/>
                          <a:cs typeface="Times New Roman" pitchFamily="18" charset="0"/>
                        </a:rPr>
                        <a:t>Little rivalry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200" b="0" i="0" u="none" strike="noStrike" cap="none" normalizeH="0" baseline="0" dirty="0" smtClean="0">
                          <a:ln>
                            <a:noFill/>
                          </a:ln>
                          <a:solidFill>
                            <a:srgbClr val="990033"/>
                          </a:solidFill>
                          <a:effectLst>
                            <a:outerShdw blurRad="38100" dist="38100" dir="2700000" algn="tl">
                              <a:srgbClr val="010199"/>
                            </a:outerShdw>
                          </a:effectLst>
                          <a:latin typeface="Times New Roman" pitchFamily="18" charset="0"/>
                          <a:cs typeface="Times New Roman" pitchFamily="18" charset="0"/>
                        </a:rPr>
                        <a:t>Intense rivalry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1350963" y="685800"/>
            <a:ext cx="7793037" cy="1143000"/>
          </a:xfrm>
        </p:spPr>
        <p:txBody>
          <a:bodyPr/>
          <a:lstStyle/>
          <a:p>
            <a:r>
              <a:rPr lang="en-US" sz="5400" i="1" dirty="0">
                <a:solidFill>
                  <a:schemeClr val="accent6">
                    <a:lumMod val="50000"/>
                  </a:schemeClr>
                </a:solidFill>
                <a:latin typeface="Algerian" pitchFamily="82" charset="0"/>
              </a:rPr>
              <a:t>Summary </a:t>
            </a:r>
            <a:r>
              <a:rPr lang="en-US" sz="5400" dirty="0">
                <a:solidFill>
                  <a:schemeClr val="accent6">
                    <a:lumMod val="50000"/>
                  </a:schemeClr>
                </a:solidFill>
                <a:latin typeface="Algerian" pitchFamily="82" charset="0"/>
              </a:rPr>
              <a:t>…</a:t>
            </a:r>
          </a:p>
        </p:txBody>
      </p:sp>
      <p:sp>
        <p:nvSpPr>
          <p:cNvPr id="68611" name="Rectangle 3"/>
          <p:cNvSpPr>
            <a:spLocks noGrp="1" noChangeArrowheads="1"/>
          </p:cNvSpPr>
          <p:nvPr>
            <p:ph type="body" idx="1"/>
          </p:nvPr>
        </p:nvSpPr>
        <p:spPr>
          <a:xfrm>
            <a:off x="533400" y="2057400"/>
            <a:ext cx="8305800" cy="4419600"/>
          </a:xfrm>
        </p:spPr>
        <p:txBody>
          <a:bodyPr/>
          <a:lstStyle/>
          <a:p>
            <a:pPr>
              <a:buFont typeface="Wingdings" pitchFamily="2" charset="2"/>
              <a:buNone/>
            </a:pPr>
            <a:r>
              <a:rPr lang="en-US" sz="4300" b="1" i="1" dirty="0">
                <a:solidFill>
                  <a:schemeClr val="folHlink"/>
                </a:solidFill>
                <a:effectLst>
                  <a:outerShdw blurRad="38100" dist="38100" dir="2700000" algn="tl">
                    <a:srgbClr val="FFFFFF"/>
                  </a:outerShdw>
                </a:effectLst>
                <a:latin typeface="Times New Roman" pitchFamily="18" charset="0"/>
                <a:cs typeface="Times New Roman" pitchFamily="18" charset="0"/>
              </a:rPr>
              <a:t>  As rivalry among competing firms </a:t>
            </a:r>
            <a:r>
              <a:rPr lang="en-US" sz="4300" b="1" i="1" dirty="0">
                <a:solidFill>
                  <a:srgbClr val="CC0000"/>
                </a:solidFill>
                <a:effectLst>
                  <a:outerShdw blurRad="38100" dist="38100" dir="2700000" algn="tl">
                    <a:srgbClr val="FFFFFF"/>
                  </a:outerShdw>
                </a:effectLst>
                <a:latin typeface="Times New Roman" pitchFamily="18" charset="0"/>
                <a:cs typeface="Times New Roman" pitchFamily="18" charset="0"/>
              </a:rPr>
              <a:t>intensifies</a:t>
            </a:r>
            <a:r>
              <a:rPr lang="en-US" sz="4300" b="1" i="1" dirty="0">
                <a:solidFill>
                  <a:schemeClr val="folHlink"/>
                </a:solidFill>
                <a:effectLst>
                  <a:outerShdw blurRad="38100" dist="38100" dir="2700000" algn="tl">
                    <a:srgbClr val="FFFFFF"/>
                  </a:outerShdw>
                </a:effectLst>
                <a:latin typeface="Times New Roman" pitchFamily="18" charset="0"/>
                <a:cs typeface="Times New Roman" pitchFamily="18" charset="0"/>
              </a:rPr>
              <a:t>, industry profits </a:t>
            </a:r>
            <a:r>
              <a:rPr lang="en-US" sz="4300" b="1" i="1" dirty="0">
                <a:solidFill>
                  <a:srgbClr val="CC0000"/>
                </a:solidFill>
                <a:effectLst>
                  <a:outerShdw blurRad="38100" dist="38100" dir="2700000" algn="tl">
                    <a:srgbClr val="FFFFFF"/>
                  </a:outerShdw>
                </a:effectLst>
                <a:latin typeface="Times New Roman" pitchFamily="18" charset="0"/>
                <a:cs typeface="Times New Roman" pitchFamily="18" charset="0"/>
              </a:rPr>
              <a:t>decline</a:t>
            </a:r>
            <a:r>
              <a:rPr lang="en-US" sz="4300" b="1" i="1" dirty="0">
                <a:solidFill>
                  <a:schemeClr val="folHlink"/>
                </a:solidFill>
                <a:effectLst>
                  <a:outerShdw blurRad="38100" dist="38100" dir="2700000" algn="tl">
                    <a:srgbClr val="FFFFFF"/>
                  </a:outerShdw>
                </a:effectLst>
                <a:latin typeface="Times New Roman" pitchFamily="18" charset="0"/>
                <a:cs typeface="Times New Roman" pitchFamily="18" charset="0"/>
              </a:rPr>
              <a:t>, in some cases to the point where an industry becomes </a:t>
            </a:r>
            <a:r>
              <a:rPr lang="en-US" sz="4300" b="1" i="1" dirty="0">
                <a:solidFill>
                  <a:srgbClr val="CC0000"/>
                </a:solidFill>
                <a:effectLst>
                  <a:outerShdw blurRad="38100" dist="38100" dir="2700000" algn="tl">
                    <a:srgbClr val="FFFFFF"/>
                  </a:outerShdw>
                </a:effectLst>
                <a:latin typeface="Times New Roman" pitchFamily="18" charset="0"/>
                <a:cs typeface="Times New Roman" pitchFamily="18" charset="0"/>
              </a:rPr>
              <a:t>inherently unattractive</a:t>
            </a:r>
            <a:r>
              <a:rPr lang="en-US" sz="4300" b="1" i="1" dirty="0">
                <a:solidFill>
                  <a:schemeClr val="folHlink"/>
                </a:solidFill>
                <a:effectLst>
                  <a:outerShdw blurRad="38100" dist="38100" dir="2700000" algn="tl">
                    <a:srgbClr val="FFFFFF"/>
                  </a:outerShdw>
                </a:effectLst>
                <a:latin typeface="Times New Roman" pitchFamily="18" charset="0"/>
                <a:cs typeface="Times New Roman" pitchFamily="18" charset="0"/>
              </a:rPr>
              <a:t>.</a:t>
            </a:r>
          </a:p>
          <a:p>
            <a:pPr>
              <a:buFont typeface="Wingdings" pitchFamily="2" charset="2"/>
              <a:buNone/>
            </a:pPr>
            <a:endParaRPr lang="en-US" sz="4300" dirty="0">
              <a:solidFill>
                <a:schemeClr val="folHlink"/>
              </a:solidFill>
              <a:effectLst>
                <a:outerShdw blurRad="38100" dist="38100" dir="2700000" algn="tl">
                  <a:srgbClr val="FFFFFF"/>
                </a:outerShdw>
              </a:effectLst>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8611">
                                            <p:txEl>
                                              <p:pRg st="0" end="0"/>
                                            </p:txEl>
                                          </p:spTgt>
                                        </p:tgtEl>
                                        <p:attrNameLst>
                                          <p:attrName>style.visibility</p:attrName>
                                        </p:attrNameLst>
                                      </p:cBhvr>
                                      <p:to>
                                        <p:strVal val="visible"/>
                                      </p:to>
                                    </p:set>
                                    <p:animEffect transition="in" filter="blinds(horizontal)">
                                      <p:cBhvr>
                                        <p:cTn id="7" dur="500"/>
                                        <p:tgtEl>
                                          <p:spTgt spid="686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8722" name="Rectangle 2"/>
          <p:cNvSpPr>
            <a:spLocks noGrp="1" noChangeArrowheads="1"/>
          </p:cNvSpPr>
          <p:nvPr>
            <p:ph type="title"/>
          </p:nvPr>
        </p:nvSpPr>
        <p:spPr>
          <a:xfrm>
            <a:off x="457200" y="0"/>
            <a:ext cx="8229600" cy="1417638"/>
          </a:xfrm>
          <a:noFill/>
          <a:ln/>
        </p:spPr>
        <p:txBody>
          <a:bodyPr lIns="92075" tIns="46038" rIns="92075" bIns="46038" anchor="b">
            <a:noAutofit/>
          </a:bodyPr>
          <a:lstStyle/>
          <a:p>
            <a:r>
              <a:rPr lang="en-US" dirty="0" smtClean="0">
                <a:solidFill>
                  <a:schemeClr val="accent6">
                    <a:lumMod val="50000"/>
                  </a:schemeClr>
                </a:solidFill>
                <a:latin typeface="Algerian" pitchFamily="82" charset="0"/>
              </a:rPr>
              <a:t>EXAMPLES OF COST LEADERSHIP</a:t>
            </a:r>
            <a:endParaRPr lang="en-US" dirty="0">
              <a:solidFill>
                <a:schemeClr val="accent6">
                  <a:lumMod val="50000"/>
                </a:schemeClr>
              </a:solidFill>
              <a:latin typeface="Algerian" pitchFamily="82" charset="0"/>
            </a:endParaRPr>
          </a:p>
        </p:txBody>
      </p:sp>
      <p:sp>
        <p:nvSpPr>
          <p:cNvPr id="158723" name="Rectangle 3"/>
          <p:cNvSpPr>
            <a:spLocks noGrp="1" noChangeArrowheads="1"/>
          </p:cNvSpPr>
          <p:nvPr>
            <p:ph type="body" idx="1"/>
          </p:nvPr>
        </p:nvSpPr>
        <p:spPr>
          <a:xfrm>
            <a:off x="457200" y="1600200"/>
            <a:ext cx="8229600" cy="5029200"/>
          </a:xfrm>
          <a:noFill/>
          <a:ln/>
        </p:spPr>
        <p:txBody>
          <a:bodyPr lIns="92075" tIns="46038" rIns="92075" bIns="46038"/>
          <a:lstStyle/>
          <a:p>
            <a:pPr>
              <a:buFont typeface="Wingdings" pitchFamily="2" charset="2"/>
              <a:buChar char="Ø"/>
            </a:pPr>
            <a:r>
              <a:rPr lang="en-US" i="1" dirty="0">
                <a:solidFill>
                  <a:srgbClr val="990033"/>
                </a:solidFill>
                <a:latin typeface="Times New Roman" pitchFamily="18" charset="0"/>
                <a:cs typeface="Times New Roman" pitchFamily="18" charset="0"/>
              </a:rPr>
              <a:t>Southwest Airlines</a:t>
            </a:r>
          </a:p>
          <a:p>
            <a:pPr>
              <a:buFont typeface="Wingdings" pitchFamily="2" charset="2"/>
              <a:buChar char="Ø"/>
            </a:pPr>
            <a:r>
              <a:rPr lang="en-US" i="1" dirty="0" smtClean="0">
                <a:solidFill>
                  <a:srgbClr val="990033"/>
                </a:solidFill>
                <a:latin typeface="Times New Roman" pitchFamily="18" charset="0"/>
                <a:cs typeface="Times New Roman" pitchFamily="18" charset="0"/>
              </a:rPr>
              <a:t>Wal-Mart</a:t>
            </a:r>
            <a:endParaRPr lang="en-US" i="1" dirty="0">
              <a:solidFill>
                <a:srgbClr val="990033"/>
              </a:solidFill>
              <a:latin typeface="Times New Roman" pitchFamily="18" charset="0"/>
              <a:cs typeface="Times New Roman" pitchFamily="18" charset="0"/>
            </a:endParaRPr>
          </a:p>
          <a:p>
            <a:pPr>
              <a:buFont typeface="Wingdings" pitchFamily="2" charset="2"/>
              <a:buChar char="Ø"/>
            </a:pPr>
            <a:r>
              <a:rPr lang="en-US" i="1" dirty="0">
                <a:solidFill>
                  <a:srgbClr val="990033"/>
                </a:solidFill>
                <a:latin typeface="Times New Roman" pitchFamily="18" charset="0"/>
                <a:cs typeface="Times New Roman" pitchFamily="18" charset="0"/>
              </a:rPr>
              <a:t>Nucor Steel</a:t>
            </a:r>
          </a:p>
          <a:p>
            <a:pPr>
              <a:buFont typeface="Wingdings" pitchFamily="2" charset="2"/>
              <a:buChar char="Ø"/>
            </a:pPr>
            <a:r>
              <a:rPr lang="en-US" i="1" dirty="0" smtClean="0">
                <a:solidFill>
                  <a:srgbClr val="990033"/>
                </a:solidFill>
                <a:latin typeface="Times New Roman" pitchFamily="18" charset="0"/>
                <a:cs typeface="Times New Roman" pitchFamily="18" charset="0"/>
              </a:rPr>
              <a:t>McDonalds</a:t>
            </a:r>
            <a:endParaRPr lang="en-US" i="1" dirty="0">
              <a:solidFill>
                <a:srgbClr val="990033"/>
              </a:solidFill>
              <a:latin typeface="Times New Roman" pitchFamily="18" charset="0"/>
              <a:cs typeface="Times New Roman" pitchFamily="18" charset="0"/>
            </a:endParaRPr>
          </a:p>
        </p:txBody>
      </p:sp>
      <p:pic>
        <p:nvPicPr>
          <p:cNvPr id="158724" name="Picture 4"/>
          <p:cNvPicPr>
            <a:picLocks noChangeArrowheads="1"/>
          </p:cNvPicPr>
          <p:nvPr/>
        </p:nvPicPr>
        <p:blipFill>
          <a:blip r:embed="rId3"/>
          <a:srcRect/>
          <a:stretch>
            <a:fillRect/>
          </a:stretch>
        </p:blipFill>
        <p:spPr bwMode="auto">
          <a:xfrm>
            <a:off x="6248400" y="4648200"/>
            <a:ext cx="2681288" cy="1739900"/>
          </a:xfrm>
          <a:prstGeom prst="rect">
            <a:avLst/>
          </a:prstGeom>
          <a:noFill/>
          <a:ln w="9525">
            <a:noFill/>
            <a:miter lim="800000"/>
            <a:headEnd/>
            <a:tailEnd/>
          </a:ln>
          <a:effectLst/>
        </p:spPr>
      </p:pic>
      <p:pic>
        <p:nvPicPr>
          <p:cNvPr id="7170" name="Picture 2" descr="C:\Documents and Settings\VIKAS\Desktop\New Folder\images (29).jpg"/>
          <p:cNvPicPr>
            <a:picLocks noChangeAspect="1" noChangeArrowheads="1"/>
          </p:cNvPicPr>
          <p:nvPr/>
        </p:nvPicPr>
        <p:blipFill>
          <a:blip r:embed="rId4"/>
          <a:srcRect/>
          <a:stretch>
            <a:fillRect/>
          </a:stretch>
        </p:blipFill>
        <p:spPr bwMode="auto">
          <a:xfrm>
            <a:off x="2971800" y="4714875"/>
            <a:ext cx="2895600" cy="2143125"/>
          </a:xfrm>
          <a:prstGeom prst="rect">
            <a:avLst/>
          </a:prstGeom>
          <a:noFill/>
        </p:spPr>
      </p:pic>
      <p:pic>
        <p:nvPicPr>
          <p:cNvPr id="7171" name="Picture 3" descr="C:\Documents and Settings\VIKAS\Desktop\New Folder\images (31).jpg"/>
          <p:cNvPicPr>
            <a:picLocks noChangeAspect="1" noChangeArrowheads="1"/>
          </p:cNvPicPr>
          <p:nvPr/>
        </p:nvPicPr>
        <p:blipFill>
          <a:blip r:embed="rId5"/>
          <a:srcRect/>
          <a:stretch>
            <a:fillRect/>
          </a:stretch>
        </p:blipFill>
        <p:spPr bwMode="auto">
          <a:xfrm>
            <a:off x="838200" y="4191000"/>
            <a:ext cx="1600200" cy="1447800"/>
          </a:xfrm>
          <a:prstGeom prst="rect">
            <a:avLst/>
          </a:prstGeom>
          <a:noFill/>
        </p:spPr>
      </p:pic>
      <p:pic>
        <p:nvPicPr>
          <p:cNvPr id="7172" name="Picture 4" descr="C:\Documents and Settings\VIKAS\Desktop\New Folder\images (32).jpg"/>
          <p:cNvPicPr>
            <a:picLocks noChangeAspect="1" noChangeArrowheads="1"/>
          </p:cNvPicPr>
          <p:nvPr/>
        </p:nvPicPr>
        <p:blipFill>
          <a:blip r:embed="rId6"/>
          <a:srcRect/>
          <a:stretch>
            <a:fillRect/>
          </a:stretch>
        </p:blipFill>
        <p:spPr bwMode="auto">
          <a:xfrm>
            <a:off x="6248400" y="3124200"/>
            <a:ext cx="2638425" cy="1209675"/>
          </a:xfrm>
          <a:prstGeom prst="rect">
            <a:avLst/>
          </a:prstGeom>
          <a:noFill/>
        </p:spPr>
      </p:pic>
      <p:pic>
        <p:nvPicPr>
          <p:cNvPr id="7173" name="Picture 5" descr="C:\Documents and Settings\VIKAS\Desktop\New Folder\images (33).jpg"/>
          <p:cNvPicPr>
            <a:picLocks noChangeAspect="1" noChangeArrowheads="1"/>
          </p:cNvPicPr>
          <p:nvPr/>
        </p:nvPicPr>
        <p:blipFill>
          <a:blip r:embed="rId7"/>
          <a:srcRect/>
          <a:stretch>
            <a:fillRect/>
          </a:stretch>
        </p:blipFill>
        <p:spPr bwMode="auto">
          <a:xfrm>
            <a:off x="3429000" y="3048000"/>
            <a:ext cx="2324100" cy="1743075"/>
          </a:xfrm>
          <a:prstGeom prst="rect">
            <a:avLst/>
          </a:prstGeom>
          <a:noFill/>
        </p:spPr>
      </p:pic>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686800" cy="1143000"/>
          </a:xfrm>
        </p:spPr>
        <p:txBody>
          <a:bodyPr>
            <a:normAutofit/>
          </a:bodyPr>
          <a:lstStyle/>
          <a:p>
            <a:r>
              <a:rPr lang="en-US" sz="4000" dirty="0" smtClean="0">
                <a:solidFill>
                  <a:schemeClr val="accent6">
                    <a:lumMod val="50000"/>
                  </a:schemeClr>
                </a:solidFill>
                <a:latin typeface="Algerian" pitchFamily="82" charset="0"/>
              </a:rPr>
              <a:t>       STRATEGIC COST MINIMIZATION</a:t>
            </a:r>
            <a:endParaRPr lang="en-US" sz="4000" dirty="0">
              <a:solidFill>
                <a:schemeClr val="accent6">
                  <a:lumMod val="50000"/>
                </a:schemeClr>
              </a:solidFill>
              <a:latin typeface="Algerian" pitchFamily="82" charset="0"/>
            </a:endParaRPr>
          </a:p>
        </p:txBody>
      </p:sp>
      <p:sp>
        <p:nvSpPr>
          <p:cNvPr id="3" name="Content Placeholder 2"/>
          <p:cNvSpPr>
            <a:spLocks noGrp="1"/>
          </p:cNvSpPr>
          <p:nvPr>
            <p:ph idx="1"/>
          </p:nvPr>
        </p:nvSpPr>
        <p:spPr/>
        <p:txBody>
          <a:bodyPr>
            <a:normAutofit fontScale="92500" lnSpcReduction="20000"/>
          </a:bodyPr>
          <a:lstStyle/>
          <a:p>
            <a:pPr algn="just">
              <a:buFont typeface="Wingdings" pitchFamily="2" charset="2"/>
              <a:buChar char="Ø"/>
            </a:pPr>
            <a:r>
              <a:rPr lang="en-US" i="1" dirty="0" smtClean="0">
                <a:solidFill>
                  <a:srgbClr val="990033"/>
                </a:solidFill>
                <a:latin typeface="Times New Roman" pitchFamily="18" charset="0"/>
                <a:cs typeface="Times New Roman" pitchFamily="18" charset="0"/>
              </a:rPr>
              <a:t>Cost Leadership — Ryan Air, Wal-Mart</a:t>
            </a:r>
          </a:p>
          <a:p>
            <a:pPr algn="just">
              <a:buFont typeface="Wingdings" pitchFamily="2" charset="2"/>
              <a:buChar char="Ø"/>
            </a:pPr>
            <a:r>
              <a:rPr lang="en-US" i="1" dirty="0" smtClean="0">
                <a:solidFill>
                  <a:srgbClr val="990033"/>
                </a:solidFill>
                <a:latin typeface="Times New Roman" pitchFamily="18" charset="0"/>
                <a:cs typeface="Times New Roman" pitchFamily="18" charset="0"/>
              </a:rPr>
              <a:t>Reduction in materials costs</a:t>
            </a:r>
          </a:p>
          <a:p>
            <a:pPr algn="just">
              <a:buFont typeface="Wingdings" pitchFamily="2" charset="2"/>
              <a:buChar char="Ø"/>
            </a:pPr>
            <a:r>
              <a:rPr lang="en-US" i="1" dirty="0" smtClean="0">
                <a:solidFill>
                  <a:srgbClr val="990033"/>
                </a:solidFill>
                <a:latin typeface="Times New Roman" pitchFamily="18" charset="0"/>
                <a:cs typeface="Times New Roman" pitchFamily="18" charset="0"/>
              </a:rPr>
              <a:t>Process Re-engineering</a:t>
            </a:r>
          </a:p>
          <a:p>
            <a:pPr algn="just">
              <a:buFont typeface="Wingdings" pitchFamily="2" charset="2"/>
              <a:buChar char="Ø"/>
            </a:pPr>
            <a:r>
              <a:rPr lang="en-US" i="1" dirty="0" smtClean="0">
                <a:solidFill>
                  <a:srgbClr val="990033"/>
                </a:solidFill>
                <a:latin typeface="Times New Roman" pitchFamily="18" charset="0"/>
                <a:cs typeface="Times New Roman" pitchFamily="18" charset="0"/>
              </a:rPr>
              <a:t>Use of IT to reduce costs—Enterprise Resource Planning (ERP)-integration of CRM, SCM, Sales &amp;  Marketing and Accounting functions</a:t>
            </a:r>
          </a:p>
          <a:p>
            <a:pPr algn="just">
              <a:buFont typeface="Wingdings" pitchFamily="2" charset="2"/>
              <a:buChar char="Ø"/>
            </a:pPr>
            <a:r>
              <a:rPr lang="en-US" i="1" dirty="0" smtClean="0">
                <a:solidFill>
                  <a:srgbClr val="990033"/>
                </a:solidFill>
                <a:latin typeface="Times New Roman" pitchFamily="18" charset="0"/>
                <a:cs typeface="Times New Roman" pitchFamily="18" charset="0"/>
              </a:rPr>
              <a:t>Foreign Sourcing of Inputs (Asia) countries (SE Asia, E.  Relocation to Lower-cost Europe)</a:t>
            </a:r>
          </a:p>
          <a:p>
            <a:pPr algn="just">
              <a:buFont typeface="Wingdings" pitchFamily="2" charset="2"/>
              <a:buChar char="Ø"/>
            </a:pPr>
            <a:r>
              <a:rPr lang="en-US" i="1" dirty="0" smtClean="0">
                <a:solidFill>
                  <a:srgbClr val="990033"/>
                </a:solidFill>
                <a:latin typeface="Times New Roman" pitchFamily="18" charset="0"/>
                <a:cs typeface="Times New Roman" pitchFamily="18" charset="0"/>
              </a:rPr>
              <a:t>New International Economies of Scale</a:t>
            </a:r>
          </a:p>
          <a:p>
            <a:pPr algn="just">
              <a:buFont typeface="Wingdings" pitchFamily="2" charset="2"/>
              <a:buChar char="Ø"/>
            </a:pPr>
            <a:r>
              <a:rPr lang="en-US" i="1" dirty="0" smtClean="0">
                <a:solidFill>
                  <a:srgbClr val="990033"/>
                </a:solidFill>
                <a:latin typeface="Times New Roman" pitchFamily="18" charset="0"/>
                <a:cs typeface="Times New Roman" pitchFamily="18" charset="0"/>
              </a:rPr>
              <a:t>Layoffs and Plant closings</a:t>
            </a:r>
            <a:endParaRPr lang="en-US" i="1" dirty="0">
              <a:solidFill>
                <a:srgbClr val="990033"/>
              </a:solidFill>
              <a:latin typeface="Times New Roman" pitchFamily="18" charset="0"/>
              <a:cs typeface="Times New Roman" pitchFamily="18" charset="0"/>
            </a:endParaRPr>
          </a:p>
        </p:txBody>
      </p:sp>
      <p:pic>
        <p:nvPicPr>
          <p:cNvPr id="9218" name="Picture 2" descr="C:\Documents and Settings\VIKAS\Desktop\New Folder\images (4).jpg"/>
          <p:cNvPicPr>
            <a:picLocks noChangeAspect="1" noChangeArrowheads="1"/>
          </p:cNvPicPr>
          <p:nvPr/>
        </p:nvPicPr>
        <p:blipFill>
          <a:blip r:embed="rId2"/>
          <a:srcRect/>
          <a:stretch>
            <a:fillRect/>
          </a:stretch>
        </p:blipFill>
        <p:spPr bwMode="auto">
          <a:xfrm>
            <a:off x="8077200" y="1066800"/>
            <a:ext cx="1066800" cy="1981200"/>
          </a:xfrm>
          <a:prstGeom prst="rect">
            <a:avLst/>
          </a:prstGeom>
          <a:noFill/>
        </p:spPr>
      </p:pic>
      <p:pic>
        <p:nvPicPr>
          <p:cNvPr id="9222" name="Picture 6" descr="C:\Documents and Settings\VIKAS\Desktop\New Folder\images (44).jpg"/>
          <p:cNvPicPr>
            <a:picLocks noChangeAspect="1" noChangeArrowheads="1"/>
          </p:cNvPicPr>
          <p:nvPr/>
        </p:nvPicPr>
        <p:blipFill>
          <a:blip r:embed="rId3"/>
          <a:srcRect/>
          <a:stretch>
            <a:fillRect/>
          </a:stretch>
        </p:blipFill>
        <p:spPr bwMode="auto">
          <a:xfrm>
            <a:off x="5029200" y="5562600"/>
            <a:ext cx="2209800" cy="1295400"/>
          </a:xfrm>
          <a:prstGeom prst="rect">
            <a:avLst/>
          </a:prstGeom>
          <a:noFill/>
        </p:spPr>
      </p:pic>
      <p:pic>
        <p:nvPicPr>
          <p:cNvPr id="9224" name="Picture 8" descr="C:\Documents and Settings\VIKAS\Desktop\New Folder\images (35).jpg"/>
          <p:cNvPicPr>
            <a:picLocks noChangeAspect="1" noChangeArrowheads="1"/>
          </p:cNvPicPr>
          <p:nvPr/>
        </p:nvPicPr>
        <p:blipFill>
          <a:blip r:embed="rId4"/>
          <a:srcRect/>
          <a:stretch>
            <a:fillRect/>
          </a:stretch>
        </p:blipFill>
        <p:spPr bwMode="auto">
          <a:xfrm>
            <a:off x="228600" y="5867400"/>
            <a:ext cx="2362200" cy="990600"/>
          </a:xfrm>
          <a:prstGeom prst="rect">
            <a:avLst/>
          </a:prstGeom>
          <a:noFill/>
        </p:spPr>
      </p:pic>
      <p:pic>
        <p:nvPicPr>
          <p:cNvPr id="9225" name="Picture 9" descr="C:\Documents and Settings\VIKAS\Desktop\New Folder\images (36).jpg"/>
          <p:cNvPicPr>
            <a:picLocks noChangeAspect="1" noChangeArrowheads="1"/>
          </p:cNvPicPr>
          <p:nvPr/>
        </p:nvPicPr>
        <p:blipFill>
          <a:blip r:embed="rId5"/>
          <a:srcRect/>
          <a:stretch>
            <a:fillRect/>
          </a:stretch>
        </p:blipFill>
        <p:spPr bwMode="auto">
          <a:xfrm>
            <a:off x="7543800" y="4572000"/>
            <a:ext cx="1600200" cy="2286000"/>
          </a:xfrm>
          <a:prstGeom prst="rect">
            <a:avLst/>
          </a:prstGeom>
          <a:noFill/>
        </p:spPr>
      </p:pic>
      <p:pic>
        <p:nvPicPr>
          <p:cNvPr id="9226" name="Picture 10" descr="C:\Documents and Settings\VIKAS\Desktop\New Folder\images (38).jpg"/>
          <p:cNvPicPr>
            <a:picLocks noChangeAspect="1" noChangeArrowheads="1"/>
          </p:cNvPicPr>
          <p:nvPr/>
        </p:nvPicPr>
        <p:blipFill>
          <a:blip r:embed="rId6"/>
          <a:srcRect/>
          <a:stretch>
            <a:fillRect/>
          </a:stretch>
        </p:blipFill>
        <p:spPr bwMode="auto">
          <a:xfrm>
            <a:off x="0" y="0"/>
            <a:ext cx="1524000" cy="1638300"/>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31" name="Picture 7" descr="C:\Documents and Settings\VIKAS\Desktop\images (1).jpg"/>
          <p:cNvPicPr>
            <a:picLocks noGrp="1" noChangeAspect="1" noChangeArrowheads="1"/>
          </p:cNvPicPr>
          <p:nvPr>
            <p:ph idx="1"/>
          </p:nvPr>
        </p:nvPicPr>
        <p:blipFill>
          <a:blip r:embed="rId2"/>
          <a:srcRect/>
          <a:stretch>
            <a:fillRect/>
          </a:stretch>
        </p:blipFill>
        <p:spPr bwMode="auto">
          <a:xfrm>
            <a:off x="2057400" y="1524000"/>
            <a:ext cx="4876800" cy="3301206"/>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solidFill>
                  <a:schemeClr val="accent6">
                    <a:lumMod val="50000"/>
                  </a:schemeClr>
                </a:solidFill>
                <a:latin typeface="Algerian" pitchFamily="82" charset="0"/>
              </a:rPr>
              <a:t>WHAT IS COST</a:t>
            </a:r>
            <a:endParaRPr lang="en-US" dirty="0">
              <a:solidFill>
                <a:schemeClr val="accent6">
                  <a:lumMod val="50000"/>
                </a:schemeClr>
              </a:solidFill>
              <a:latin typeface="Algerian" pitchFamily="82" charset="0"/>
            </a:endParaRPr>
          </a:p>
        </p:txBody>
      </p:sp>
      <p:sp>
        <p:nvSpPr>
          <p:cNvPr id="3" name="Content Placeholder 2"/>
          <p:cNvSpPr>
            <a:spLocks noGrp="1"/>
          </p:cNvSpPr>
          <p:nvPr>
            <p:ph idx="1"/>
          </p:nvPr>
        </p:nvSpPr>
        <p:spPr>
          <a:xfrm>
            <a:off x="2362200" y="1905000"/>
            <a:ext cx="6324600" cy="4953000"/>
          </a:xfrm>
        </p:spPr>
        <p:txBody>
          <a:bodyPr>
            <a:normAutofit fontScale="55000" lnSpcReduction="20000"/>
          </a:bodyPr>
          <a:lstStyle/>
          <a:p>
            <a:r>
              <a:rPr lang="en-US" sz="8000" i="1" dirty="0" smtClean="0">
                <a:solidFill>
                  <a:srgbClr val="990033"/>
                </a:solidFill>
                <a:latin typeface="Times New Roman" pitchFamily="18" charset="0"/>
                <a:cs typeface="Times New Roman" pitchFamily="18" charset="0"/>
              </a:rPr>
              <a:t>Cost, the value of money</a:t>
            </a:r>
          </a:p>
          <a:p>
            <a:r>
              <a:rPr lang="en-US" sz="8000" i="1" dirty="0" smtClean="0">
                <a:solidFill>
                  <a:srgbClr val="990033"/>
                </a:solidFill>
                <a:latin typeface="Times New Roman" pitchFamily="18" charset="0"/>
                <a:cs typeface="Times New Roman" pitchFamily="18" charset="0"/>
              </a:rPr>
              <a:t>Result of decision</a:t>
            </a:r>
          </a:p>
          <a:p>
            <a:pPr>
              <a:buNone/>
            </a:pPr>
            <a:endParaRPr lang="en-US" sz="2500" dirty="0" smtClean="0">
              <a:solidFill>
                <a:srgbClr val="990033"/>
              </a:solidFill>
              <a:latin typeface="Times New Roman" pitchFamily="18" charset="0"/>
              <a:cs typeface="Times New Roman" pitchFamily="18" charset="0"/>
            </a:endParaRPr>
          </a:p>
          <a:p>
            <a:r>
              <a:rPr lang="en-US" sz="8000" i="1" dirty="0" smtClean="0">
                <a:solidFill>
                  <a:srgbClr val="990033"/>
                </a:solidFill>
                <a:latin typeface="Times New Roman" pitchFamily="18" charset="0"/>
                <a:cs typeface="Times New Roman" pitchFamily="18" charset="0"/>
              </a:rPr>
              <a:t>Examples:- Rent to landlord, wages to labor, Interest to the capital, Raw Material, Power, Fuel, Transportation, etc</a:t>
            </a:r>
            <a:r>
              <a:rPr lang="en-US" sz="9600" i="1" dirty="0" smtClean="0">
                <a:solidFill>
                  <a:srgbClr val="990033"/>
                </a:solidFill>
                <a:latin typeface="Times New Roman" pitchFamily="18" charset="0"/>
                <a:cs typeface="Times New Roman" pitchFamily="18" charset="0"/>
              </a:rPr>
              <a:t>.</a:t>
            </a:r>
          </a:p>
          <a:p>
            <a:endParaRPr lang="en-US" dirty="0">
              <a:latin typeface="Times New Roman" pitchFamily="18" charset="0"/>
              <a:cs typeface="Times New Roman" pitchFamily="18" charset="0"/>
            </a:endParaRPr>
          </a:p>
        </p:txBody>
      </p:sp>
      <p:pic>
        <p:nvPicPr>
          <p:cNvPr id="1026" name="Picture 2" descr="C:\Documents and Settings\VIKAS\Desktop\New Folder\imagesq.jpg"/>
          <p:cNvPicPr>
            <a:picLocks noChangeAspect="1" noChangeArrowheads="1"/>
          </p:cNvPicPr>
          <p:nvPr/>
        </p:nvPicPr>
        <p:blipFill>
          <a:blip r:embed="rId2"/>
          <a:srcRect/>
          <a:stretch>
            <a:fillRect/>
          </a:stretch>
        </p:blipFill>
        <p:spPr bwMode="auto">
          <a:xfrm>
            <a:off x="5943599" y="0"/>
            <a:ext cx="3200401" cy="1905000"/>
          </a:xfrm>
          <a:prstGeom prst="rect">
            <a:avLst/>
          </a:prstGeom>
          <a:noFill/>
        </p:spPr>
      </p:pic>
      <p:pic>
        <p:nvPicPr>
          <p:cNvPr id="7" name="Picture 2" descr="C:\Documents and Settings\mrs\Local Settings\Temporary Internet Files\Content.IE5\OV2LG5UJ\MC900335913[1].wmf"/>
          <p:cNvPicPr>
            <a:picLocks noChangeAspect="1" noChangeArrowheads="1"/>
          </p:cNvPicPr>
          <p:nvPr/>
        </p:nvPicPr>
        <p:blipFill>
          <a:blip r:embed="rId3"/>
          <a:srcRect/>
          <a:stretch>
            <a:fillRect/>
          </a:stretch>
        </p:blipFill>
        <p:spPr bwMode="auto">
          <a:xfrm>
            <a:off x="152400" y="1524000"/>
            <a:ext cx="2209800" cy="5029199"/>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2060"/>
                </a:solidFill>
                <a:latin typeface="Algerian" pitchFamily="82" charset="0"/>
              </a:rPr>
              <a:t>                 </a:t>
            </a:r>
            <a:r>
              <a:rPr lang="en-US" dirty="0" smtClean="0">
                <a:solidFill>
                  <a:schemeClr val="accent6">
                    <a:lumMod val="50000"/>
                  </a:schemeClr>
                </a:solidFill>
                <a:latin typeface="Algerian" pitchFamily="82" charset="0"/>
              </a:rPr>
              <a:t>TYPES OF COST</a:t>
            </a:r>
            <a:endParaRPr lang="en-US" dirty="0">
              <a:solidFill>
                <a:schemeClr val="accent6">
                  <a:lumMod val="50000"/>
                </a:schemeClr>
              </a:solidFill>
              <a:latin typeface="Algerian" pitchFamily="82" charset="0"/>
            </a:endParaRPr>
          </a:p>
        </p:txBody>
      </p:sp>
      <p:sp>
        <p:nvSpPr>
          <p:cNvPr id="3" name="Content Placeholder 2"/>
          <p:cNvSpPr>
            <a:spLocks noGrp="1"/>
          </p:cNvSpPr>
          <p:nvPr>
            <p:ph idx="1"/>
          </p:nvPr>
        </p:nvSpPr>
        <p:spPr>
          <a:xfrm>
            <a:off x="457200" y="1600200"/>
            <a:ext cx="6553200" cy="5105400"/>
          </a:xfrm>
        </p:spPr>
        <p:txBody>
          <a:bodyPr>
            <a:normAutofit lnSpcReduction="10000"/>
          </a:bodyPr>
          <a:lstStyle/>
          <a:p>
            <a:pPr>
              <a:buFont typeface="Wingdings" pitchFamily="2" charset="2"/>
              <a:buChar char="Ø"/>
            </a:pPr>
            <a:r>
              <a:rPr lang="en-US" i="1" dirty="0">
                <a:solidFill>
                  <a:srgbClr val="990033"/>
                </a:solidFill>
                <a:latin typeface="Times New Roman" pitchFamily="18" charset="0"/>
                <a:cs typeface="Times New Roman" pitchFamily="18" charset="0"/>
              </a:rPr>
              <a:t>Actual </a:t>
            </a:r>
            <a:r>
              <a:rPr lang="en-US" i="1" dirty="0" smtClean="0">
                <a:solidFill>
                  <a:srgbClr val="990033"/>
                </a:solidFill>
                <a:latin typeface="Times New Roman" pitchFamily="18" charset="0"/>
                <a:cs typeface="Times New Roman" pitchFamily="18" charset="0"/>
              </a:rPr>
              <a:t>Cost and Opportunity Cost</a:t>
            </a:r>
          </a:p>
          <a:p>
            <a:pPr lvl="0">
              <a:buFont typeface="Wingdings" pitchFamily="2" charset="2"/>
              <a:buChar char="Ø"/>
            </a:pPr>
            <a:r>
              <a:rPr lang="en-US" i="1" dirty="0">
                <a:solidFill>
                  <a:srgbClr val="990033"/>
                </a:solidFill>
                <a:latin typeface="Times New Roman" pitchFamily="18" charset="0"/>
                <a:cs typeface="Times New Roman" pitchFamily="18" charset="0"/>
              </a:rPr>
              <a:t>Fixed </a:t>
            </a:r>
            <a:r>
              <a:rPr lang="en-US" i="1" dirty="0" smtClean="0">
                <a:solidFill>
                  <a:srgbClr val="990033"/>
                </a:solidFill>
                <a:latin typeface="Times New Roman" pitchFamily="18" charset="0"/>
                <a:cs typeface="Times New Roman" pitchFamily="18" charset="0"/>
              </a:rPr>
              <a:t>Costs</a:t>
            </a:r>
            <a:r>
              <a:rPr lang="en-US" i="1" dirty="0">
                <a:solidFill>
                  <a:srgbClr val="990033"/>
                </a:solidFill>
                <a:latin typeface="Times New Roman" pitchFamily="18" charset="0"/>
                <a:cs typeface="Times New Roman" pitchFamily="18" charset="0"/>
              </a:rPr>
              <a:t> </a:t>
            </a:r>
            <a:r>
              <a:rPr lang="en-US" i="1" dirty="0" smtClean="0">
                <a:solidFill>
                  <a:srgbClr val="990033"/>
                </a:solidFill>
                <a:latin typeface="Times New Roman" pitchFamily="18" charset="0"/>
                <a:cs typeface="Times New Roman" pitchFamily="18" charset="0"/>
              </a:rPr>
              <a:t>and Variable </a:t>
            </a:r>
            <a:r>
              <a:rPr lang="en-US" i="1" dirty="0">
                <a:solidFill>
                  <a:srgbClr val="990033"/>
                </a:solidFill>
                <a:latin typeface="Times New Roman" pitchFamily="18" charset="0"/>
                <a:cs typeface="Times New Roman" pitchFamily="18" charset="0"/>
              </a:rPr>
              <a:t>Costs</a:t>
            </a:r>
          </a:p>
          <a:p>
            <a:pPr>
              <a:buFont typeface="Wingdings" pitchFamily="2" charset="2"/>
              <a:buChar char="Ø"/>
            </a:pPr>
            <a:r>
              <a:rPr lang="en-US" i="1" dirty="0">
                <a:solidFill>
                  <a:srgbClr val="990033"/>
                </a:solidFill>
                <a:latin typeface="Times New Roman" pitchFamily="18" charset="0"/>
                <a:cs typeface="Times New Roman" pitchFamily="18" charset="0"/>
              </a:rPr>
              <a:t>Explicit </a:t>
            </a:r>
            <a:r>
              <a:rPr lang="en-US" i="1" dirty="0" smtClean="0">
                <a:solidFill>
                  <a:srgbClr val="990033"/>
                </a:solidFill>
                <a:latin typeface="Times New Roman" pitchFamily="18" charset="0"/>
                <a:cs typeface="Times New Roman" pitchFamily="18" charset="0"/>
              </a:rPr>
              <a:t>Cost and Implicit Cost</a:t>
            </a:r>
          </a:p>
          <a:p>
            <a:pPr lvl="0">
              <a:buFont typeface="Wingdings" pitchFamily="2" charset="2"/>
              <a:buChar char="Ø"/>
            </a:pPr>
            <a:r>
              <a:rPr lang="en-US" i="1" dirty="0" smtClean="0">
                <a:solidFill>
                  <a:srgbClr val="990033"/>
                </a:solidFill>
                <a:latin typeface="Times New Roman" pitchFamily="18" charset="0"/>
                <a:cs typeface="Times New Roman" pitchFamily="18" charset="0"/>
              </a:rPr>
              <a:t>Total Cost, Average Cost and Marginal Cost</a:t>
            </a:r>
          </a:p>
          <a:p>
            <a:pPr>
              <a:buFont typeface="Wingdings" pitchFamily="2" charset="2"/>
              <a:buChar char="Ø"/>
            </a:pPr>
            <a:r>
              <a:rPr lang="en-US" i="1" dirty="0" smtClean="0">
                <a:solidFill>
                  <a:srgbClr val="990033"/>
                </a:solidFill>
                <a:latin typeface="Times New Roman" pitchFamily="18" charset="0"/>
                <a:cs typeface="Times New Roman" pitchFamily="18" charset="0"/>
              </a:rPr>
              <a:t>Historical Costs and Replacement Costs</a:t>
            </a:r>
          </a:p>
          <a:p>
            <a:pPr>
              <a:buFont typeface="Wingdings" pitchFamily="2" charset="2"/>
              <a:buChar char="Ø"/>
            </a:pPr>
            <a:r>
              <a:rPr lang="en-US" i="1" dirty="0" smtClean="0">
                <a:solidFill>
                  <a:srgbClr val="990033"/>
                </a:solidFill>
                <a:latin typeface="Times New Roman" pitchFamily="18" charset="0"/>
                <a:cs typeface="Times New Roman" pitchFamily="18" charset="0"/>
              </a:rPr>
              <a:t>Accounting Costs and Economic Costs</a:t>
            </a:r>
          </a:p>
          <a:p>
            <a:pPr lvl="0">
              <a:buFont typeface="Wingdings" pitchFamily="2" charset="2"/>
              <a:buChar char="Ø"/>
            </a:pPr>
            <a:r>
              <a:rPr lang="en-US" i="1" dirty="0" smtClean="0">
                <a:solidFill>
                  <a:srgbClr val="990033"/>
                </a:solidFill>
                <a:latin typeface="Times New Roman" pitchFamily="18" charset="0"/>
                <a:cs typeface="Times New Roman" pitchFamily="18" charset="0"/>
              </a:rPr>
              <a:t>Short Run Cost and Long Run Cost</a:t>
            </a:r>
          </a:p>
          <a:p>
            <a:pPr>
              <a:buNone/>
            </a:pPr>
            <a:endParaRPr lang="en-US" dirty="0" smtClean="0">
              <a:latin typeface="Times New Roman" pitchFamily="18" charset="0"/>
              <a:cs typeface="Times New Roman" pitchFamily="18" charset="0"/>
            </a:endParaRPr>
          </a:p>
          <a:p>
            <a:pPr>
              <a:buFont typeface="Wingdings" pitchFamily="2" charset="2"/>
              <a:buChar char="Ø"/>
            </a:pPr>
            <a:endParaRPr lang="en-US" b="1" dirty="0" smtClean="0">
              <a:latin typeface="Times New Roman" pitchFamily="18" charset="0"/>
              <a:cs typeface="Times New Roman" pitchFamily="18" charset="0"/>
            </a:endParaRPr>
          </a:p>
        </p:txBody>
      </p:sp>
      <p:pic>
        <p:nvPicPr>
          <p:cNvPr id="9" name="Picture 6" descr="E:\PFiles\MSOffice\Clipart\smbusbas\bd09292_.wmf"/>
          <p:cNvPicPr>
            <a:picLocks noChangeAspect="1" noChangeArrowheads="1"/>
          </p:cNvPicPr>
          <p:nvPr/>
        </p:nvPicPr>
        <p:blipFill>
          <a:blip r:embed="rId2"/>
          <a:srcRect/>
          <a:stretch>
            <a:fillRect/>
          </a:stretch>
        </p:blipFill>
        <p:spPr>
          <a:xfrm>
            <a:off x="6553200" y="1752600"/>
            <a:ext cx="2438400" cy="3886200"/>
          </a:xfrm>
          <a:prstGeom prst="rect">
            <a:avLst/>
          </a:prstGeom>
          <a:noFill/>
          <a:ln/>
        </p:spPr>
      </p:pic>
      <p:pic>
        <p:nvPicPr>
          <p:cNvPr id="1030" name="Picture 6" descr="C:\Documents and Settings\VIKAS\Desktop\New Folder\images (17).jpg"/>
          <p:cNvPicPr>
            <a:picLocks noChangeAspect="1" noChangeArrowheads="1"/>
          </p:cNvPicPr>
          <p:nvPr/>
        </p:nvPicPr>
        <p:blipFill>
          <a:blip r:embed="rId3"/>
          <a:srcRect/>
          <a:stretch>
            <a:fillRect/>
          </a:stretch>
        </p:blipFill>
        <p:spPr bwMode="auto">
          <a:xfrm>
            <a:off x="304800" y="0"/>
            <a:ext cx="2819400" cy="160020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6">
                    <a:lumMod val="50000"/>
                  </a:schemeClr>
                </a:solidFill>
                <a:latin typeface="Algerian" pitchFamily="82" charset="0"/>
              </a:rPr>
              <a:t>SHORT RUN COST FUNCTION</a:t>
            </a:r>
            <a:endParaRPr lang="en-US" dirty="0">
              <a:solidFill>
                <a:schemeClr val="accent6">
                  <a:lumMod val="50000"/>
                </a:schemeClr>
              </a:solidFill>
              <a:latin typeface="Algerian" pitchFamily="82" charset="0"/>
            </a:endParaRPr>
          </a:p>
        </p:txBody>
      </p:sp>
      <p:sp>
        <p:nvSpPr>
          <p:cNvPr id="3" name="Content Placeholder 2"/>
          <p:cNvSpPr>
            <a:spLocks noGrp="1"/>
          </p:cNvSpPr>
          <p:nvPr>
            <p:ph idx="1"/>
          </p:nvPr>
        </p:nvSpPr>
        <p:spPr/>
        <p:txBody>
          <a:bodyPr/>
          <a:lstStyle/>
          <a:p>
            <a:endParaRPr lang="en-US" dirty="0"/>
          </a:p>
        </p:txBody>
      </p:sp>
      <p:pic>
        <p:nvPicPr>
          <p:cNvPr id="3074" name="Picture 52" descr="Description: E:\Prof Subhendu\Managerial Economics\mba\assets\sub1\chp5\plc\10.6.jpg"/>
          <p:cNvPicPr>
            <a:picLocks noChangeAspect="1" noChangeArrowheads="1"/>
          </p:cNvPicPr>
          <p:nvPr/>
        </p:nvPicPr>
        <p:blipFill>
          <a:blip r:embed="rId2"/>
          <a:srcRect/>
          <a:stretch>
            <a:fillRect/>
          </a:stretch>
        </p:blipFill>
        <p:spPr bwMode="auto">
          <a:xfrm>
            <a:off x="457200" y="1524000"/>
            <a:ext cx="8305800" cy="5029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6">
                    <a:lumMod val="50000"/>
                  </a:schemeClr>
                </a:solidFill>
                <a:latin typeface="Algerian" pitchFamily="82" charset="0"/>
              </a:rPr>
              <a:t>LONG RUN COST FUNCTION</a:t>
            </a:r>
            <a:endParaRPr lang="en-US" dirty="0">
              <a:solidFill>
                <a:schemeClr val="accent6">
                  <a:lumMod val="50000"/>
                </a:schemeClr>
              </a:solidFill>
              <a:latin typeface="Algerian" pitchFamily="82" charset="0"/>
            </a:endParaRPr>
          </a:p>
        </p:txBody>
      </p:sp>
      <p:sp>
        <p:nvSpPr>
          <p:cNvPr id="3" name="Content Placeholder 2"/>
          <p:cNvSpPr>
            <a:spLocks noGrp="1"/>
          </p:cNvSpPr>
          <p:nvPr>
            <p:ph idx="1"/>
          </p:nvPr>
        </p:nvSpPr>
        <p:spPr/>
        <p:txBody>
          <a:bodyPr/>
          <a:lstStyle/>
          <a:p>
            <a:endParaRPr lang="en-US" dirty="0"/>
          </a:p>
        </p:txBody>
      </p:sp>
      <p:pic>
        <p:nvPicPr>
          <p:cNvPr id="4098" name="Picture 53" descr="Description: E:\Prof Subhendu\Managerial Economics\mba\assets\sub1\chp5\plc\10.8.jpg"/>
          <p:cNvPicPr>
            <a:picLocks noChangeAspect="1" noChangeArrowheads="1"/>
          </p:cNvPicPr>
          <p:nvPr/>
        </p:nvPicPr>
        <p:blipFill>
          <a:blip r:embed="rId2"/>
          <a:srcRect/>
          <a:stretch>
            <a:fillRect/>
          </a:stretch>
        </p:blipFill>
        <p:spPr bwMode="auto">
          <a:xfrm>
            <a:off x="457200" y="1524000"/>
            <a:ext cx="8229600" cy="4953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body" idx="1"/>
          </p:nvPr>
        </p:nvSpPr>
        <p:spPr>
          <a:xfrm>
            <a:off x="0" y="228600"/>
            <a:ext cx="8255000" cy="1447800"/>
          </a:xfrm>
          <a:noFill/>
          <a:ln/>
        </p:spPr>
        <p:txBody>
          <a:bodyPr lIns="90488" tIns="44450" rIns="90488" bIns="44450">
            <a:noAutofit/>
          </a:bodyPr>
          <a:lstStyle/>
          <a:p>
            <a:pPr algn="ctr">
              <a:spcBef>
                <a:spcPct val="55000"/>
              </a:spcBef>
              <a:buFontTx/>
              <a:buNone/>
              <a:tabLst>
                <a:tab pos="396875" algn="l"/>
                <a:tab pos="793750" algn="l"/>
              </a:tabLst>
            </a:pPr>
            <a:r>
              <a:rPr lang="en-US" sz="3600" dirty="0" smtClean="0">
                <a:solidFill>
                  <a:schemeClr val="bg2">
                    <a:lumMod val="10000"/>
                  </a:schemeClr>
                </a:solidFill>
                <a:latin typeface="Algerian" pitchFamily="82" charset="0"/>
              </a:rPr>
              <a:t> </a:t>
            </a:r>
            <a:r>
              <a:rPr lang="en-US" sz="4800" dirty="0" smtClean="0">
                <a:solidFill>
                  <a:schemeClr val="accent6">
                    <a:lumMod val="50000"/>
                  </a:schemeClr>
                </a:solidFill>
                <a:latin typeface="Algerian" pitchFamily="82" charset="0"/>
              </a:rPr>
              <a:t>COST LEADERSHIP STRATEGY</a:t>
            </a:r>
            <a:endParaRPr lang="en-US" sz="4800" dirty="0">
              <a:solidFill>
                <a:schemeClr val="accent6">
                  <a:lumMod val="50000"/>
                </a:schemeClr>
              </a:solidFill>
              <a:latin typeface="Algerian" pitchFamily="82" charset="0"/>
            </a:endParaRPr>
          </a:p>
        </p:txBody>
      </p:sp>
      <p:sp>
        <p:nvSpPr>
          <p:cNvPr id="146435" name="Rectangle 3"/>
          <p:cNvSpPr>
            <a:spLocks noChangeArrowheads="1"/>
          </p:cNvSpPr>
          <p:nvPr/>
        </p:nvSpPr>
        <p:spPr bwMode="auto">
          <a:xfrm>
            <a:off x="4800600" y="3276600"/>
            <a:ext cx="2819400" cy="1752600"/>
          </a:xfrm>
          <a:prstGeom prst="rect">
            <a:avLst/>
          </a:prstGeom>
          <a:solidFill>
            <a:schemeClr val="accent2">
              <a:lumMod val="40000"/>
              <a:lumOff val="60000"/>
            </a:schemeClr>
          </a:solidFill>
          <a:ln w="1270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eaLnBrk="0" hangingPunct="0"/>
            <a:r>
              <a:rPr lang="en-US" sz="3200" b="1" dirty="0">
                <a:latin typeface="Times New Roman" pitchFamily="18" charset="0"/>
                <a:cs typeface="Times New Roman" pitchFamily="18" charset="0"/>
              </a:rPr>
              <a:t>PROFIT = $6</a:t>
            </a:r>
          </a:p>
        </p:txBody>
      </p:sp>
      <p:sp>
        <p:nvSpPr>
          <p:cNvPr id="146436" name="Rectangle 4"/>
          <p:cNvSpPr>
            <a:spLocks noChangeArrowheads="1"/>
          </p:cNvSpPr>
          <p:nvPr/>
        </p:nvSpPr>
        <p:spPr bwMode="auto">
          <a:xfrm>
            <a:off x="4800600" y="5029200"/>
            <a:ext cx="2819400" cy="457200"/>
          </a:xfrm>
          <a:prstGeom prst="rect">
            <a:avLst/>
          </a:prstGeom>
          <a:solidFill>
            <a:schemeClr val="accent2">
              <a:lumMod val="75000"/>
            </a:schemeClr>
          </a:solidFill>
          <a:ln w="1270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eaLnBrk="0" hangingPunct="0"/>
            <a:r>
              <a:rPr lang="en-US" sz="3200" b="1" dirty="0">
                <a:solidFill>
                  <a:schemeClr val="bg1"/>
                </a:solidFill>
                <a:latin typeface="Times New Roman" pitchFamily="18" charset="0"/>
                <a:cs typeface="Times New Roman" pitchFamily="18" charset="0"/>
              </a:rPr>
              <a:t>COST = $2</a:t>
            </a:r>
            <a:endParaRPr lang="en-US" sz="3200" dirty="0">
              <a:solidFill>
                <a:schemeClr val="bg1"/>
              </a:solidFill>
              <a:latin typeface="Times New Roman" pitchFamily="18" charset="0"/>
              <a:cs typeface="Times New Roman" pitchFamily="18" charset="0"/>
            </a:endParaRPr>
          </a:p>
        </p:txBody>
      </p:sp>
      <p:sp>
        <p:nvSpPr>
          <p:cNvPr id="146437" name="Rectangle 5"/>
          <p:cNvSpPr>
            <a:spLocks noChangeArrowheads="1"/>
          </p:cNvSpPr>
          <p:nvPr/>
        </p:nvSpPr>
        <p:spPr bwMode="auto">
          <a:xfrm>
            <a:off x="1143000" y="3048000"/>
            <a:ext cx="3124200" cy="1371600"/>
          </a:xfrm>
          <a:prstGeom prst="rect">
            <a:avLst/>
          </a:prstGeom>
          <a:solidFill>
            <a:schemeClr val="accent4">
              <a:lumMod val="40000"/>
              <a:lumOff val="60000"/>
            </a:schemeClr>
          </a:solidFill>
          <a:ln w="1270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eaLnBrk="0" hangingPunct="0"/>
            <a:r>
              <a:rPr lang="en-US" sz="3200" b="1" dirty="0">
                <a:latin typeface="Times New Roman" pitchFamily="18" charset="0"/>
                <a:cs typeface="Times New Roman" pitchFamily="18" charset="0"/>
              </a:rPr>
              <a:t>PROFIT = $5</a:t>
            </a:r>
            <a:endParaRPr lang="en-US" sz="3200" dirty="0">
              <a:latin typeface="Times New Roman" pitchFamily="18" charset="0"/>
              <a:cs typeface="Times New Roman" pitchFamily="18" charset="0"/>
            </a:endParaRPr>
          </a:p>
        </p:txBody>
      </p:sp>
      <p:sp>
        <p:nvSpPr>
          <p:cNvPr id="146438" name="Rectangle 6"/>
          <p:cNvSpPr>
            <a:spLocks noChangeArrowheads="1"/>
          </p:cNvSpPr>
          <p:nvPr/>
        </p:nvSpPr>
        <p:spPr bwMode="auto">
          <a:xfrm>
            <a:off x="1143000" y="4419600"/>
            <a:ext cx="3124200" cy="1066800"/>
          </a:xfrm>
          <a:prstGeom prst="rect">
            <a:avLst/>
          </a:prstGeom>
          <a:solidFill>
            <a:schemeClr val="accent4">
              <a:lumMod val="75000"/>
            </a:schemeClr>
          </a:solidFill>
          <a:ln w="1270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eaLnBrk="0" hangingPunct="0"/>
            <a:r>
              <a:rPr lang="en-US" sz="3200" b="1" dirty="0">
                <a:solidFill>
                  <a:schemeClr val="bg1"/>
                </a:solidFill>
                <a:latin typeface="Times New Roman" pitchFamily="18" charset="0"/>
                <a:cs typeface="Times New Roman" pitchFamily="18" charset="0"/>
              </a:rPr>
              <a:t>COST = $5</a:t>
            </a:r>
            <a:endParaRPr lang="en-US" sz="3200" dirty="0">
              <a:solidFill>
                <a:schemeClr val="bg1"/>
              </a:solidFill>
              <a:latin typeface="Times New Roman" pitchFamily="18" charset="0"/>
              <a:cs typeface="Times New Roman" pitchFamily="18" charset="0"/>
            </a:endParaRPr>
          </a:p>
        </p:txBody>
      </p:sp>
      <p:sp>
        <p:nvSpPr>
          <p:cNvPr id="146439" name="Text Box 7"/>
          <p:cNvSpPr txBox="1">
            <a:spLocks noChangeArrowheads="1"/>
          </p:cNvSpPr>
          <p:nvPr/>
        </p:nvSpPr>
        <p:spPr bwMode="auto">
          <a:xfrm>
            <a:off x="838200" y="5638800"/>
            <a:ext cx="3657600" cy="954107"/>
          </a:xfrm>
          <a:prstGeom prst="rect">
            <a:avLst/>
          </a:prstGeom>
          <a:noFill/>
          <a:ln w="12700">
            <a:noFill/>
            <a:miter lim="800000"/>
            <a:headEnd/>
            <a:tailEnd/>
          </a:ln>
          <a:effectLst/>
        </p:spPr>
        <p:txBody>
          <a:bodyPr wrap="square">
            <a:spAutoFit/>
          </a:bodyPr>
          <a:lstStyle/>
          <a:p>
            <a:pPr algn="ctr" eaLnBrk="0" hangingPunct="0"/>
            <a:r>
              <a:rPr lang="en-US" sz="2800" b="1" dirty="0">
                <a:solidFill>
                  <a:srgbClr val="990033"/>
                </a:solidFill>
                <a:latin typeface="Times New Roman" pitchFamily="18" charset="0"/>
                <a:cs typeface="Times New Roman" pitchFamily="18" charset="0"/>
              </a:rPr>
              <a:t>INDUSTRY</a:t>
            </a:r>
          </a:p>
          <a:p>
            <a:pPr algn="ctr" eaLnBrk="0" hangingPunct="0"/>
            <a:r>
              <a:rPr lang="en-US" sz="2800" b="1" dirty="0">
                <a:solidFill>
                  <a:srgbClr val="990033"/>
                </a:solidFill>
                <a:latin typeface="Times New Roman" pitchFamily="18" charset="0"/>
                <a:cs typeface="Times New Roman" pitchFamily="18" charset="0"/>
              </a:rPr>
              <a:t>AVERAGE</a:t>
            </a:r>
            <a:endParaRPr lang="en-US" sz="2800" dirty="0">
              <a:solidFill>
                <a:srgbClr val="990033"/>
              </a:solidFill>
              <a:latin typeface="Times New Roman" pitchFamily="18" charset="0"/>
              <a:cs typeface="Times New Roman" pitchFamily="18" charset="0"/>
            </a:endParaRPr>
          </a:p>
        </p:txBody>
      </p:sp>
      <p:sp>
        <p:nvSpPr>
          <p:cNvPr id="146440" name="Text Box 8"/>
          <p:cNvSpPr txBox="1">
            <a:spLocks noChangeArrowheads="1"/>
          </p:cNvSpPr>
          <p:nvPr/>
        </p:nvSpPr>
        <p:spPr bwMode="auto">
          <a:xfrm>
            <a:off x="4843463" y="5638800"/>
            <a:ext cx="2518638" cy="954107"/>
          </a:xfrm>
          <a:prstGeom prst="rect">
            <a:avLst/>
          </a:prstGeom>
          <a:noFill/>
          <a:ln w="12700">
            <a:noFill/>
            <a:miter lim="800000"/>
            <a:headEnd/>
            <a:tailEnd/>
          </a:ln>
          <a:effectLst/>
        </p:spPr>
        <p:txBody>
          <a:bodyPr wrap="none">
            <a:spAutoFit/>
          </a:bodyPr>
          <a:lstStyle/>
          <a:p>
            <a:pPr algn="ctr" eaLnBrk="0" hangingPunct="0"/>
            <a:r>
              <a:rPr lang="en-US" sz="2800" b="1" dirty="0">
                <a:solidFill>
                  <a:srgbClr val="990033"/>
                </a:solidFill>
                <a:latin typeface="Times New Roman" pitchFamily="18" charset="0"/>
                <a:cs typeface="Times New Roman" pitchFamily="18" charset="0"/>
              </a:rPr>
              <a:t>COST</a:t>
            </a:r>
          </a:p>
          <a:p>
            <a:pPr algn="ctr" eaLnBrk="0" hangingPunct="0"/>
            <a:r>
              <a:rPr lang="en-US" sz="2800" b="1" dirty="0">
                <a:solidFill>
                  <a:srgbClr val="990033"/>
                </a:solidFill>
                <a:latin typeface="Times New Roman" pitchFamily="18" charset="0"/>
                <a:cs typeface="Times New Roman" pitchFamily="18" charset="0"/>
              </a:rPr>
              <a:t>LEADERSHIP</a:t>
            </a:r>
            <a:endParaRPr lang="en-US" sz="2800" dirty="0">
              <a:solidFill>
                <a:srgbClr val="990033"/>
              </a:solidFill>
              <a:latin typeface="Times New Roman" pitchFamily="18" charset="0"/>
              <a:cs typeface="Times New Roman" pitchFamily="18" charset="0"/>
            </a:endParaRPr>
          </a:p>
        </p:txBody>
      </p:sp>
      <p:sp>
        <p:nvSpPr>
          <p:cNvPr id="146441" name="Text Box 9"/>
          <p:cNvSpPr txBox="1">
            <a:spLocks noChangeArrowheads="1"/>
          </p:cNvSpPr>
          <p:nvPr/>
        </p:nvSpPr>
        <p:spPr bwMode="auto">
          <a:xfrm>
            <a:off x="1219200" y="2133600"/>
            <a:ext cx="2807180" cy="646331"/>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wrap="none">
            <a:spAutoFit/>
          </a:bodyPr>
          <a:lstStyle/>
          <a:p>
            <a:pPr algn="ctr" eaLnBrk="0" hangingPunct="0"/>
            <a:r>
              <a:rPr lang="en-US" sz="3600" b="1" dirty="0">
                <a:latin typeface="Times New Roman" pitchFamily="18" charset="0"/>
                <a:cs typeface="Times New Roman" pitchFamily="18" charset="0"/>
              </a:rPr>
              <a:t>PRICE = $10</a:t>
            </a:r>
            <a:endParaRPr lang="en-US" sz="3600" dirty="0">
              <a:latin typeface="Times New Roman" pitchFamily="18" charset="0"/>
              <a:cs typeface="Times New Roman" pitchFamily="18" charset="0"/>
            </a:endParaRPr>
          </a:p>
        </p:txBody>
      </p:sp>
      <p:sp>
        <p:nvSpPr>
          <p:cNvPr id="146442" name="Rectangle 10"/>
          <p:cNvSpPr>
            <a:spLocks noChangeArrowheads="1"/>
          </p:cNvSpPr>
          <p:nvPr/>
        </p:nvSpPr>
        <p:spPr bwMode="auto">
          <a:xfrm>
            <a:off x="4876800" y="2514600"/>
            <a:ext cx="2576346" cy="646331"/>
          </a:xfrm>
          <a:prstGeom prst="rect">
            <a:avLst/>
          </a:prstGeom>
          <a:solidFill>
            <a:srgbClr val="006699"/>
          </a:solidFill>
          <a:ln>
            <a:headEnd/>
            <a:tailEnd/>
          </a:ln>
        </p:spPr>
        <p:style>
          <a:lnRef idx="0">
            <a:schemeClr val="accent6"/>
          </a:lnRef>
          <a:fillRef idx="3">
            <a:schemeClr val="accent6"/>
          </a:fillRef>
          <a:effectRef idx="3">
            <a:schemeClr val="accent6"/>
          </a:effectRef>
          <a:fontRef idx="minor">
            <a:schemeClr val="lt1"/>
          </a:fontRef>
        </p:style>
        <p:txBody>
          <a:bodyPr wrap="none">
            <a:spAutoFit/>
          </a:bodyPr>
          <a:lstStyle/>
          <a:p>
            <a:pPr algn="ctr" eaLnBrk="0" hangingPunct="0"/>
            <a:r>
              <a:rPr lang="en-US" sz="3600" b="1" dirty="0">
                <a:latin typeface="Times New Roman" pitchFamily="18" charset="0"/>
                <a:cs typeface="Times New Roman" pitchFamily="18" charset="0"/>
              </a:rPr>
              <a:t>PRICE = $8</a:t>
            </a:r>
            <a:endParaRPr lang="en-US" sz="3600" dirty="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a:xfrm>
            <a:off x="0" y="0"/>
            <a:ext cx="8458200" cy="1600200"/>
          </a:xfrm>
          <a:noFill/>
          <a:ln/>
        </p:spPr>
        <p:txBody>
          <a:bodyPr lIns="90488" tIns="44450" rIns="90488" bIns="44450">
            <a:normAutofit/>
          </a:bodyPr>
          <a:lstStyle/>
          <a:p>
            <a:r>
              <a:rPr lang="en-US" sz="4200" dirty="0" smtClean="0">
                <a:solidFill>
                  <a:schemeClr val="accent6">
                    <a:lumMod val="50000"/>
                  </a:schemeClr>
                </a:solidFill>
                <a:latin typeface="Algerian" pitchFamily="82" charset="0"/>
              </a:rPr>
              <a:t>COST LEADERSHIP STRATEGY</a:t>
            </a:r>
            <a:endParaRPr lang="en-US" sz="4200" dirty="0">
              <a:solidFill>
                <a:schemeClr val="accent6">
                  <a:lumMod val="50000"/>
                </a:schemeClr>
              </a:solidFill>
              <a:latin typeface="Algerian" pitchFamily="82" charset="0"/>
            </a:endParaRPr>
          </a:p>
        </p:txBody>
      </p:sp>
      <p:sp>
        <p:nvSpPr>
          <p:cNvPr id="148483" name="Rectangle 3"/>
          <p:cNvSpPr>
            <a:spLocks noGrp="1" noChangeArrowheads="1"/>
          </p:cNvSpPr>
          <p:nvPr>
            <p:ph type="body" idx="1"/>
          </p:nvPr>
        </p:nvSpPr>
        <p:spPr>
          <a:xfrm>
            <a:off x="1752600" y="1676400"/>
            <a:ext cx="7112000" cy="4800600"/>
          </a:xfrm>
          <a:noFill/>
          <a:ln/>
        </p:spPr>
        <p:txBody>
          <a:bodyPr lIns="90488" tIns="44450" rIns="90488" bIns="44450">
            <a:normAutofit/>
          </a:bodyPr>
          <a:lstStyle/>
          <a:p>
            <a:pPr algn="ctr">
              <a:lnSpc>
                <a:spcPct val="90000"/>
              </a:lnSpc>
              <a:buFontTx/>
              <a:buNone/>
            </a:pPr>
            <a:r>
              <a:rPr lang="en-US" sz="2800" i="1" dirty="0" smtClean="0">
                <a:solidFill>
                  <a:srgbClr val="990033"/>
                </a:solidFill>
                <a:latin typeface="Times New Roman" pitchFamily="18" charset="0"/>
                <a:cs typeface="Times New Roman" pitchFamily="18" charset="0"/>
              </a:rPr>
              <a:t>Actions are integrated and designed to produce or deliver goods or services at the lowest cost, relative to that of competitors, with features that are acceptable to customers.</a:t>
            </a:r>
          </a:p>
          <a:p>
            <a:pPr algn="ctr">
              <a:lnSpc>
                <a:spcPct val="90000"/>
              </a:lnSpc>
              <a:buFontTx/>
              <a:buNone/>
            </a:pPr>
            <a:r>
              <a:rPr lang="en-US" sz="2800" i="1" dirty="0" smtClean="0">
                <a:solidFill>
                  <a:srgbClr val="990033"/>
                </a:solidFill>
                <a:latin typeface="Times New Roman" pitchFamily="18" charset="0"/>
                <a:cs typeface="Times New Roman" pitchFamily="18" charset="0"/>
              </a:rPr>
              <a:t>Firms seeking competitive advantage through this business-level strategy often sell no-frills, standardized goods and services to the industries typical customers</a:t>
            </a:r>
          </a:p>
          <a:p>
            <a:pPr algn="ctr">
              <a:lnSpc>
                <a:spcPct val="90000"/>
              </a:lnSpc>
              <a:buFontTx/>
              <a:buNone/>
            </a:pPr>
            <a:r>
              <a:rPr lang="en-US" sz="2800" i="1" dirty="0" smtClean="0">
                <a:solidFill>
                  <a:srgbClr val="990033"/>
                </a:solidFill>
                <a:latin typeface="Times New Roman" pitchFamily="18" charset="0"/>
                <a:cs typeface="Times New Roman" pitchFamily="18" charset="0"/>
              </a:rPr>
              <a:t>Successful implementation requires a consistent focus on driving costs lower, relative to competitors’ costs.</a:t>
            </a:r>
            <a:endParaRPr lang="en-US" sz="2800" i="1" dirty="0">
              <a:solidFill>
                <a:srgbClr val="990033"/>
              </a:solidFill>
              <a:latin typeface="Times New Roman" pitchFamily="18" charset="0"/>
              <a:cs typeface="Times New Roman" pitchFamily="18" charset="0"/>
            </a:endParaRPr>
          </a:p>
        </p:txBody>
      </p:sp>
      <p:pic>
        <p:nvPicPr>
          <p:cNvPr id="8" name="Picture 4" descr="C:\Documents and Settings\VIKAS\Desktop\New Folder\images (21).jpg"/>
          <p:cNvPicPr>
            <a:picLocks noChangeAspect="1" noChangeArrowheads="1"/>
          </p:cNvPicPr>
          <p:nvPr/>
        </p:nvPicPr>
        <p:blipFill>
          <a:blip r:embed="rId3"/>
          <a:srcRect/>
          <a:stretch>
            <a:fillRect/>
          </a:stretch>
        </p:blipFill>
        <p:spPr bwMode="auto">
          <a:xfrm>
            <a:off x="7924800" y="0"/>
            <a:ext cx="1066800" cy="1676400"/>
          </a:xfrm>
          <a:prstGeom prst="rect">
            <a:avLst/>
          </a:prstGeom>
          <a:noFill/>
        </p:spPr>
      </p:pic>
      <p:pic>
        <p:nvPicPr>
          <p:cNvPr id="6" name="Picture 3" descr="C:\Documents and Settings\VIKAS\Desktop\New Folder\images (56).jpg"/>
          <p:cNvPicPr>
            <a:picLocks noChangeAspect="1" noChangeArrowheads="1"/>
          </p:cNvPicPr>
          <p:nvPr/>
        </p:nvPicPr>
        <p:blipFill>
          <a:blip r:embed="rId4"/>
          <a:srcRect/>
          <a:stretch>
            <a:fillRect/>
          </a:stretch>
        </p:blipFill>
        <p:spPr bwMode="auto">
          <a:xfrm>
            <a:off x="0" y="1447801"/>
            <a:ext cx="1828800" cy="5410200"/>
          </a:xfrm>
          <a:prstGeom prst="rect">
            <a:avLst/>
          </a:prstGeom>
          <a:noFill/>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ChangeArrowheads="1"/>
          </p:cNvSpPr>
          <p:nvPr>
            <p:ph type="title"/>
          </p:nvPr>
        </p:nvSpPr>
        <p:spPr>
          <a:xfrm>
            <a:off x="0" y="0"/>
            <a:ext cx="6553200" cy="1600200"/>
          </a:xfrm>
        </p:spPr>
        <p:txBody>
          <a:bodyPr>
            <a:noAutofit/>
          </a:bodyPr>
          <a:lstStyle/>
          <a:p>
            <a:r>
              <a:rPr lang="en-US" sz="3600" dirty="0" smtClean="0">
                <a:solidFill>
                  <a:schemeClr val="accent6">
                    <a:lumMod val="50000"/>
                  </a:schemeClr>
                </a:solidFill>
                <a:latin typeface="Algerian" pitchFamily="82" charset="0"/>
              </a:rPr>
              <a:t>CHARACTERISTICS OF A</a:t>
            </a:r>
            <a:br>
              <a:rPr lang="en-US" sz="3600" dirty="0" smtClean="0">
                <a:solidFill>
                  <a:schemeClr val="accent6">
                    <a:lumMod val="50000"/>
                  </a:schemeClr>
                </a:solidFill>
                <a:latin typeface="Algerian" pitchFamily="82" charset="0"/>
              </a:rPr>
            </a:br>
            <a:r>
              <a:rPr lang="en-US" sz="3600" dirty="0" smtClean="0">
                <a:solidFill>
                  <a:schemeClr val="accent6">
                    <a:lumMod val="50000"/>
                  </a:schemeClr>
                </a:solidFill>
                <a:latin typeface="Algerian" pitchFamily="82" charset="0"/>
              </a:rPr>
              <a:t>COST LEADERSHIP </a:t>
            </a:r>
            <a:endParaRPr lang="en-US" sz="3600" dirty="0">
              <a:solidFill>
                <a:schemeClr val="accent6">
                  <a:lumMod val="50000"/>
                </a:schemeClr>
              </a:solidFill>
              <a:latin typeface="Algerian" pitchFamily="82" charset="0"/>
            </a:endParaRPr>
          </a:p>
        </p:txBody>
      </p:sp>
      <p:sp>
        <p:nvSpPr>
          <p:cNvPr id="150531" name="Rectangle 3"/>
          <p:cNvSpPr>
            <a:spLocks noGrp="1" noChangeArrowheads="1"/>
          </p:cNvSpPr>
          <p:nvPr>
            <p:ph type="body" idx="1"/>
          </p:nvPr>
        </p:nvSpPr>
        <p:spPr>
          <a:xfrm>
            <a:off x="533400" y="1676400"/>
            <a:ext cx="7772400" cy="4800600"/>
          </a:xfrm>
        </p:spPr>
        <p:txBody>
          <a:bodyPr>
            <a:normAutofit/>
          </a:bodyPr>
          <a:lstStyle/>
          <a:p>
            <a:pPr>
              <a:lnSpc>
                <a:spcPct val="90000"/>
              </a:lnSpc>
              <a:buFont typeface="Wingdings" pitchFamily="2" charset="2"/>
              <a:buChar char="Ø"/>
            </a:pPr>
            <a:r>
              <a:rPr lang="en-US" sz="2800" i="1" dirty="0">
                <a:solidFill>
                  <a:srgbClr val="990033"/>
                </a:solidFill>
                <a:latin typeface="Times New Roman" pitchFamily="18" charset="0"/>
                <a:cs typeface="Times New Roman" pitchFamily="18" charset="0"/>
              </a:rPr>
              <a:t>Usually make investments in efficient-scale facilities</a:t>
            </a:r>
          </a:p>
          <a:p>
            <a:pPr>
              <a:lnSpc>
                <a:spcPct val="90000"/>
              </a:lnSpc>
              <a:buFont typeface="Wingdings" pitchFamily="2" charset="2"/>
              <a:buChar char="Ø"/>
            </a:pPr>
            <a:r>
              <a:rPr lang="en-US" sz="2800" i="1" dirty="0">
                <a:solidFill>
                  <a:srgbClr val="990033"/>
                </a:solidFill>
                <a:latin typeface="Times New Roman" pitchFamily="18" charset="0"/>
                <a:cs typeface="Times New Roman" pitchFamily="18" charset="0"/>
              </a:rPr>
              <a:t>Maintain tight cost and overhead control</a:t>
            </a:r>
          </a:p>
          <a:p>
            <a:pPr>
              <a:lnSpc>
                <a:spcPct val="90000"/>
              </a:lnSpc>
              <a:buFont typeface="Wingdings" pitchFamily="2" charset="2"/>
              <a:buChar char="Ø"/>
            </a:pPr>
            <a:r>
              <a:rPr lang="en-US" sz="2800" i="1" dirty="0">
                <a:solidFill>
                  <a:srgbClr val="990033"/>
                </a:solidFill>
                <a:latin typeface="Times New Roman" pitchFamily="18" charset="0"/>
                <a:cs typeface="Times New Roman" pitchFamily="18" charset="0"/>
              </a:rPr>
              <a:t>Usually minimize costs in areas such as service offerings, labor force, and R&amp;D</a:t>
            </a:r>
          </a:p>
          <a:p>
            <a:pPr lvl="1">
              <a:lnSpc>
                <a:spcPct val="90000"/>
              </a:lnSpc>
              <a:buFont typeface="Wingdings" pitchFamily="2" charset="2"/>
              <a:buChar char="§"/>
            </a:pPr>
            <a:r>
              <a:rPr lang="en-US" sz="2400" i="1" dirty="0">
                <a:solidFill>
                  <a:srgbClr val="990033"/>
                </a:solidFill>
                <a:latin typeface="Times New Roman" pitchFamily="18" charset="0"/>
                <a:cs typeface="Times New Roman" pitchFamily="18" charset="0"/>
              </a:rPr>
              <a:t>Minimizing costs in the labor force is NOT giving away management and family labor</a:t>
            </a:r>
          </a:p>
          <a:p>
            <a:pPr>
              <a:lnSpc>
                <a:spcPct val="90000"/>
              </a:lnSpc>
              <a:buFont typeface="Wingdings" pitchFamily="2" charset="2"/>
              <a:buChar char="Ø"/>
            </a:pPr>
            <a:r>
              <a:rPr lang="en-US" sz="2800" i="1" dirty="0">
                <a:solidFill>
                  <a:srgbClr val="990033"/>
                </a:solidFill>
                <a:latin typeface="Times New Roman" pitchFamily="18" charset="0"/>
                <a:cs typeface="Times New Roman" pitchFamily="18" charset="0"/>
              </a:rPr>
              <a:t>Typically have standardized processes, limited variety, supply chain mentality, and a frugal culture </a:t>
            </a:r>
          </a:p>
        </p:txBody>
      </p:sp>
      <p:pic>
        <p:nvPicPr>
          <p:cNvPr id="5122" name="Picture 2" descr="C:\Documents and Settings\VIKAS\Desktop\New Folder\images (28).jpg"/>
          <p:cNvPicPr>
            <a:picLocks noChangeAspect="1" noChangeArrowheads="1"/>
          </p:cNvPicPr>
          <p:nvPr/>
        </p:nvPicPr>
        <p:blipFill>
          <a:blip r:embed="rId3"/>
          <a:srcRect/>
          <a:stretch>
            <a:fillRect/>
          </a:stretch>
        </p:blipFill>
        <p:spPr bwMode="auto">
          <a:xfrm>
            <a:off x="5867400" y="0"/>
            <a:ext cx="3276600" cy="16002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2286000" y="274638"/>
            <a:ext cx="6400800" cy="1143000"/>
          </a:xfrm>
        </p:spPr>
        <p:txBody>
          <a:bodyPr>
            <a:normAutofit fontScale="90000"/>
          </a:bodyPr>
          <a:lstStyle/>
          <a:p>
            <a:r>
              <a:rPr lang="en-US" dirty="0">
                <a:solidFill>
                  <a:schemeClr val="accent6">
                    <a:lumMod val="50000"/>
                  </a:schemeClr>
                </a:solidFill>
                <a:latin typeface="Algerian" pitchFamily="82" charset="0"/>
              </a:rPr>
              <a:t>Cost Leadership Strategy: Advantages</a:t>
            </a:r>
          </a:p>
        </p:txBody>
      </p:sp>
      <p:sp>
        <p:nvSpPr>
          <p:cNvPr id="21507" name="Rectangle 3"/>
          <p:cNvSpPr>
            <a:spLocks noGrp="1" noChangeArrowheads="1"/>
          </p:cNvSpPr>
          <p:nvPr>
            <p:ph type="body" idx="1"/>
          </p:nvPr>
        </p:nvSpPr>
        <p:spPr>
          <a:xfrm>
            <a:off x="457200" y="1905000"/>
            <a:ext cx="6248400" cy="4602163"/>
          </a:xfrm>
        </p:spPr>
        <p:txBody>
          <a:bodyPr>
            <a:noAutofit/>
          </a:bodyPr>
          <a:lstStyle/>
          <a:p>
            <a:pPr>
              <a:lnSpc>
                <a:spcPct val="90000"/>
              </a:lnSpc>
              <a:buFont typeface="Wingdings" pitchFamily="2" charset="2"/>
              <a:buChar char="Ø"/>
            </a:pPr>
            <a:r>
              <a:rPr lang="en-US" sz="2800" i="1" dirty="0">
                <a:solidFill>
                  <a:srgbClr val="990033"/>
                </a:solidFill>
                <a:latin typeface="Times New Roman" pitchFamily="18" charset="0"/>
                <a:cs typeface="Times New Roman" pitchFamily="18" charset="0"/>
              </a:rPr>
              <a:t>Higher profits resulting from charging prices below that of competitors, because unit costs are lower</a:t>
            </a:r>
          </a:p>
          <a:p>
            <a:pPr>
              <a:lnSpc>
                <a:spcPct val="90000"/>
              </a:lnSpc>
              <a:buFont typeface="Wingdings" pitchFamily="2" charset="2"/>
              <a:buChar char="Ø"/>
            </a:pPr>
            <a:r>
              <a:rPr lang="en-US" sz="2800" i="1" dirty="0">
                <a:solidFill>
                  <a:srgbClr val="990033"/>
                </a:solidFill>
                <a:latin typeface="Times New Roman" pitchFamily="18" charset="0"/>
                <a:cs typeface="Times New Roman" pitchFamily="18" charset="0"/>
              </a:rPr>
              <a:t>Increase </a:t>
            </a:r>
            <a:r>
              <a:rPr lang="en-US" sz="2800" b="1" i="1" dirty="0">
                <a:solidFill>
                  <a:srgbClr val="990033"/>
                </a:solidFill>
                <a:latin typeface="Times New Roman" pitchFamily="18" charset="0"/>
                <a:cs typeface="Times New Roman" pitchFamily="18" charset="0"/>
              </a:rPr>
              <a:t>market share</a:t>
            </a:r>
            <a:r>
              <a:rPr lang="en-US" sz="2800" i="1" dirty="0">
                <a:solidFill>
                  <a:srgbClr val="990033"/>
                </a:solidFill>
                <a:latin typeface="Times New Roman" pitchFamily="18" charset="0"/>
                <a:cs typeface="Times New Roman" pitchFamily="18" charset="0"/>
              </a:rPr>
              <a:t> and </a:t>
            </a:r>
            <a:r>
              <a:rPr lang="en-US" sz="2800" b="1" i="1" dirty="0">
                <a:solidFill>
                  <a:srgbClr val="990033"/>
                </a:solidFill>
                <a:latin typeface="Times New Roman" pitchFamily="18" charset="0"/>
                <a:cs typeface="Times New Roman" pitchFamily="18" charset="0"/>
              </a:rPr>
              <a:t>sales</a:t>
            </a:r>
            <a:r>
              <a:rPr lang="en-US" sz="2800" i="1" dirty="0">
                <a:solidFill>
                  <a:srgbClr val="990033"/>
                </a:solidFill>
                <a:latin typeface="Times New Roman" pitchFamily="18" charset="0"/>
                <a:cs typeface="Times New Roman" pitchFamily="18" charset="0"/>
              </a:rPr>
              <a:t> by reducing the price below that charged by competitors (assuming price elasticity of demand)</a:t>
            </a:r>
          </a:p>
          <a:p>
            <a:pPr>
              <a:lnSpc>
                <a:spcPct val="90000"/>
              </a:lnSpc>
              <a:buFont typeface="Wingdings" pitchFamily="2" charset="2"/>
              <a:buChar char="Ø"/>
            </a:pPr>
            <a:r>
              <a:rPr lang="en-US" sz="2800" i="1" dirty="0">
                <a:solidFill>
                  <a:srgbClr val="990033"/>
                </a:solidFill>
                <a:latin typeface="Times New Roman" pitchFamily="18" charset="0"/>
                <a:cs typeface="Times New Roman" pitchFamily="18" charset="0"/>
              </a:rPr>
              <a:t>Ability to enter new markets by charging lower prices</a:t>
            </a:r>
          </a:p>
          <a:p>
            <a:pPr>
              <a:lnSpc>
                <a:spcPct val="90000"/>
              </a:lnSpc>
              <a:buFont typeface="Wingdings" pitchFamily="2" charset="2"/>
              <a:buChar char="Ø"/>
            </a:pPr>
            <a:r>
              <a:rPr lang="en-US" sz="2800" i="1" dirty="0">
                <a:solidFill>
                  <a:srgbClr val="990033"/>
                </a:solidFill>
                <a:latin typeface="Times New Roman" pitchFamily="18" charset="0"/>
                <a:cs typeface="Times New Roman" pitchFamily="18" charset="0"/>
              </a:rPr>
              <a:t>Is a barrier to entry for competitors trying to enter the industry </a:t>
            </a:r>
            <a:endParaRPr lang="en-US" sz="2800" b="1" i="1" dirty="0">
              <a:solidFill>
                <a:srgbClr val="990033"/>
              </a:solidFill>
              <a:latin typeface="Times New Roman" pitchFamily="18" charset="0"/>
              <a:cs typeface="Times New Roman" pitchFamily="18" charset="0"/>
            </a:endParaRPr>
          </a:p>
        </p:txBody>
      </p:sp>
      <p:pic>
        <p:nvPicPr>
          <p:cNvPr id="1028" name="Picture 4" descr="C:\Documents and Settings\VIKAS\Desktop\New Folder\images (55).jpg"/>
          <p:cNvPicPr>
            <a:picLocks noChangeAspect="1" noChangeArrowheads="1"/>
          </p:cNvPicPr>
          <p:nvPr/>
        </p:nvPicPr>
        <p:blipFill>
          <a:blip r:embed="rId2"/>
          <a:srcRect/>
          <a:stretch>
            <a:fillRect/>
          </a:stretch>
        </p:blipFill>
        <p:spPr bwMode="auto">
          <a:xfrm>
            <a:off x="0" y="0"/>
            <a:ext cx="2209800" cy="1828800"/>
          </a:xfrm>
          <a:prstGeom prst="rect">
            <a:avLst/>
          </a:prstGeom>
          <a:noFill/>
        </p:spPr>
      </p:pic>
      <p:pic>
        <p:nvPicPr>
          <p:cNvPr id="1029" name="Picture 5" descr="C:\Documents and Settings\VIKAS\Desktop\New Folder\images (52).jpg"/>
          <p:cNvPicPr>
            <a:picLocks noChangeAspect="1" noChangeArrowheads="1"/>
          </p:cNvPicPr>
          <p:nvPr/>
        </p:nvPicPr>
        <p:blipFill>
          <a:blip r:embed="rId3"/>
          <a:srcRect/>
          <a:stretch>
            <a:fillRect/>
          </a:stretch>
        </p:blipFill>
        <p:spPr bwMode="auto">
          <a:xfrm>
            <a:off x="6515100" y="1828800"/>
            <a:ext cx="2400300" cy="1743075"/>
          </a:xfrm>
          <a:prstGeom prst="rect">
            <a:avLst/>
          </a:prstGeom>
          <a:noFill/>
        </p:spPr>
      </p:pic>
      <p:pic>
        <p:nvPicPr>
          <p:cNvPr id="7" name="Picture 5" descr="C:\Documents and Settings\VIKAS\Desktop\New Folder\images (24).jpg"/>
          <p:cNvPicPr>
            <a:picLocks noChangeAspect="1" noChangeArrowheads="1"/>
          </p:cNvPicPr>
          <p:nvPr/>
        </p:nvPicPr>
        <p:blipFill>
          <a:blip r:embed="rId4"/>
          <a:srcRect/>
          <a:stretch>
            <a:fillRect/>
          </a:stretch>
        </p:blipFill>
        <p:spPr bwMode="auto">
          <a:xfrm>
            <a:off x="7010400" y="3733800"/>
            <a:ext cx="1752600" cy="2895600"/>
          </a:xfrm>
          <a:prstGeom prst="rect">
            <a:avLst/>
          </a:prstGeom>
          <a:noFill/>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782</TotalTime>
  <Words>1228</Words>
  <Application>Microsoft Office PowerPoint</Application>
  <PresentationFormat>On-screen Show (4:3)</PresentationFormat>
  <Paragraphs>167</Paragraphs>
  <Slides>19</Slides>
  <Notes>6</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COST leadership</vt:lpstr>
      <vt:lpstr>WHAT IS COST</vt:lpstr>
      <vt:lpstr>                 TYPES OF COST</vt:lpstr>
      <vt:lpstr>SHORT RUN COST FUNCTION</vt:lpstr>
      <vt:lpstr>LONG RUN COST FUNCTION</vt:lpstr>
      <vt:lpstr>Slide 6</vt:lpstr>
      <vt:lpstr>COST LEADERSHIP STRATEGY</vt:lpstr>
      <vt:lpstr>CHARACTERISTICS OF A COST LEADERSHIP </vt:lpstr>
      <vt:lpstr>Cost Leadership Strategy: Advantages</vt:lpstr>
      <vt:lpstr>Cost Leadership Strategy: Disadvantages</vt:lpstr>
      <vt:lpstr>COST LEADERSHIP AND THE VALUE CHAIN</vt:lpstr>
      <vt:lpstr>COST LEADERSHIP AND PRICE ELASTICITY OF DEMAND</vt:lpstr>
      <vt:lpstr>SOURCES OF COST LEADERSHIP STRATEGY</vt:lpstr>
      <vt:lpstr>COST LEADERSHIP STRATEGY AND THE FIVE FORCES</vt:lpstr>
      <vt:lpstr>5 FORCES AND PROFIT</vt:lpstr>
      <vt:lpstr>Summary …</vt:lpstr>
      <vt:lpstr>EXAMPLES OF COST LEADERSHIP</vt:lpstr>
      <vt:lpstr>       STRATEGIC COST MINIMIZATION</vt:lpstr>
      <vt:lpstr>Slide 19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COST ANALYSIS</dc:title>
  <dc:creator>vikas</dc:creator>
  <cp:lastModifiedBy>vikas</cp:lastModifiedBy>
  <cp:revision>96</cp:revision>
  <dcterms:created xsi:type="dcterms:W3CDTF">2010-11-14T14:00:00Z</dcterms:created>
  <dcterms:modified xsi:type="dcterms:W3CDTF">2010-11-18T16:24:55Z</dcterms:modified>
</cp:coreProperties>
</file>