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sldIdLst>
    <p:sldId id="256" r:id="rId2"/>
    <p:sldId id="260" r:id="rId3"/>
    <p:sldId id="261" r:id="rId4"/>
    <p:sldId id="277" r:id="rId5"/>
    <p:sldId id="262" r:id="rId6"/>
    <p:sldId id="269" r:id="rId7"/>
    <p:sldId id="263" r:id="rId8"/>
    <p:sldId id="264" r:id="rId9"/>
    <p:sldId id="265" r:id="rId10"/>
    <p:sldId id="266" r:id="rId11"/>
    <p:sldId id="268" r:id="rId12"/>
    <p:sldId id="270" r:id="rId13"/>
    <p:sldId id="271" r:id="rId14"/>
    <p:sldId id="272" r:id="rId15"/>
    <p:sldId id="273" r:id="rId16"/>
    <p:sldId id="274" r:id="rId17"/>
    <p:sldId id="275" r:id="rId18"/>
    <p:sldId id="276" r:id="rId19"/>
    <p:sldId id="279" r:id="rId20"/>
    <p:sldId id="278" r:id="rId21"/>
    <p:sldId id="280" r:id="rId22"/>
    <p:sldId id="281" r:id="rId23"/>
    <p:sldId id="258" r:id="rId24"/>
    <p:sldId id="283" r:id="rId25"/>
    <p:sldId id="285" r:id="rId26"/>
    <p:sldId id="286" r:id="rId27"/>
    <p:sldId id="288" r:id="rId28"/>
    <p:sldId id="284" r:id="rId29"/>
    <p:sldId id="287" r:id="rId30"/>
    <p:sldId id="291" r:id="rId31"/>
    <p:sldId id="290" r:id="rId32"/>
    <p:sldId id="292" r:id="rId33"/>
    <p:sldId id="293" r:id="rId34"/>
    <p:sldId id="294" r:id="rId35"/>
    <p:sldId id="295" r:id="rId36"/>
    <p:sldId id="296" r:id="rId37"/>
    <p:sldId id="297" r:id="rId38"/>
    <p:sldId id="298" r:id="rId39"/>
    <p:sldId id="299" r:id="rId40"/>
    <p:sldId id="304" r:id="rId41"/>
    <p:sldId id="305" r:id="rId42"/>
    <p:sldId id="306" r:id="rId43"/>
    <p:sldId id="307" r:id="rId44"/>
    <p:sldId id="308" r:id="rId45"/>
    <p:sldId id="302" r:id="rId46"/>
    <p:sldId id="301" r:id="rId47"/>
    <p:sldId id="303" r:id="rId48"/>
    <p:sldId id="309" r:id="rId49"/>
    <p:sldId id="310" r:id="rId50"/>
    <p:sldId id="311" r:id="rId51"/>
    <p:sldId id="312" r:id="rId52"/>
    <p:sldId id="313" r:id="rId53"/>
    <p:sldId id="289"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8637"/>
    <a:srgbClr val="FFD9CE"/>
    <a:srgbClr val="AEFC74"/>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0862" autoAdjust="0"/>
    <p:restoredTop sz="94624" autoAdjust="0"/>
  </p:normalViewPr>
  <p:slideViewPr>
    <p:cSldViewPr>
      <p:cViewPr varScale="1">
        <p:scale>
          <a:sx n="65" d="100"/>
          <a:sy n="65" d="100"/>
        </p:scale>
        <p:origin x="-1218" y="-108"/>
      </p:cViewPr>
      <p:guideLst>
        <p:guide orient="horz" pos="2160"/>
        <p:guide pos="2880"/>
      </p:guideLst>
    </p:cSldViewPr>
  </p:slideViewPr>
  <p:outlineViewPr>
    <p:cViewPr>
      <p:scale>
        <a:sx n="33" d="100"/>
        <a:sy n="33" d="100"/>
      </p:scale>
      <p:origin x="0" y="3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194DC6-828B-49B9-9082-B1B06A6A062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1C3F25B-A4E7-4A3C-9A4C-699B45E29F33}">
      <dgm:prSet>
        <dgm:style>
          <a:lnRef idx="2">
            <a:schemeClr val="accent1"/>
          </a:lnRef>
          <a:fillRef idx="1">
            <a:schemeClr val="lt1"/>
          </a:fillRef>
          <a:effectRef idx="0">
            <a:schemeClr val="accent1"/>
          </a:effectRef>
          <a:fontRef idx="minor">
            <a:schemeClr val="dk1"/>
          </a:fontRef>
        </dgm:style>
      </dgm:prSet>
      <dgm:spPr/>
      <dgm:t>
        <a:bodyPr/>
        <a:lstStyle/>
        <a:p>
          <a:pPr algn="ctr" rtl="0"/>
          <a:r>
            <a:rPr lang="en-US" b="1" baseline="0" dirty="0" smtClean="0">
              <a:latin typeface="+mj-lt"/>
            </a:rPr>
            <a:t>AMENDMENTS </a:t>
          </a:r>
        </a:p>
        <a:p>
          <a:pPr algn="ctr" rtl="0"/>
          <a:r>
            <a:rPr lang="en-US" b="1" baseline="0" dirty="0" smtClean="0">
              <a:latin typeface="+mj-lt"/>
            </a:rPr>
            <a:t>IN </a:t>
          </a:r>
          <a:br>
            <a:rPr lang="en-US" b="1" baseline="0" dirty="0" smtClean="0">
              <a:latin typeface="+mj-lt"/>
            </a:rPr>
          </a:br>
          <a:r>
            <a:rPr lang="en-US" b="1" baseline="0" dirty="0" smtClean="0">
              <a:latin typeface="+mj-lt"/>
            </a:rPr>
            <a:t>SERVICE TAX</a:t>
          </a:r>
          <a:endParaRPr lang="en-US" b="1" baseline="0" dirty="0">
            <a:latin typeface="+mj-lt"/>
          </a:endParaRPr>
        </a:p>
      </dgm:t>
    </dgm:pt>
    <dgm:pt modelId="{0CE5D8B0-71A5-416B-8314-5B6825C0B3D6}" type="parTrans" cxnId="{9BA907A1-811E-472E-A643-9A03863D451C}">
      <dgm:prSet/>
      <dgm:spPr/>
      <dgm:t>
        <a:bodyPr/>
        <a:lstStyle/>
        <a:p>
          <a:endParaRPr lang="en-US"/>
        </a:p>
      </dgm:t>
    </dgm:pt>
    <dgm:pt modelId="{E02693C8-4889-4FBF-9F10-3608A5BAD0F6}" type="sibTrans" cxnId="{9BA907A1-811E-472E-A643-9A03863D451C}">
      <dgm:prSet/>
      <dgm:spPr/>
      <dgm:t>
        <a:bodyPr/>
        <a:lstStyle/>
        <a:p>
          <a:endParaRPr lang="en-US"/>
        </a:p>
      </dgm:t>
    </dgm:pt>
    <dgm:pt modelId="{AB534807-DFB9-42CD-AF89-079FA7CAB344}" type="pres">
      <dgm:prSet presAssocID="{F7194DC6-828B-49B9-9082-B1B06A6A062E}" presName="linear" presStyleCnt="0">
        <dgm:presLayoutVars>
          <dgm:animLvl val="lvl"/>
          <dgm:resizeHandles val="exact"/>
        </dgm:presLayoutVars>
      </dgm:prSet>
      <dgm:spPr/>
      <dgm:t>
        <a:bodyPr/>
        <a:lstStyle/>
        <a:p>
          <a:endParaRPr lang="en-US"/>
        </a:p>
      </dgm:t>
    </dgm:pt>
    <dgm:pt modelId="{AFCC55D5-11BB-444D-BD69-63D6E548C31F}" type="pres">
      <dgm:prSet presAssocID="{11C3F25B-A4E7-4A3C-9A4C-699B45E29F33}" presName="parentText" presStyleLbl="node1" presStyleIdx="0" presStyleCnt="1" custLinFactY="16798" custLinFactNeighborY="100000">
        <dgm:presLayoutVars>
          <dgm:chMax val="0"/>
          <dgm:bulletEnabled val="1"/>
        </dgm:presLayoutVars>
      </dgm:prSet>
      <dgm:spPr/>
      <dgm:t>
        <a:bodyPr/>
        <a:lstStyle/>
        <a:p>
          <a:endParaRPr lang="en-US"/>
        </a:p>
      </dgm:t>
    </dgm:pt>
  </dgm:ptLst>
  <dgm:cxnLst>
    <dgm:cxn modelId="{4A6C4660-4835-4E3F-BB8D-664556678B91}" type="presOf" srcId="{F7194DC6-828B-49B9-9082-B1B06A6A062E}" destId="{AB534807-DFB9-42CD-AF89-079FA7CAB344}" srcOrd="0" destOrd="0" presId="urn:microsoft.com/office/officeart/2005/8/layout/vList2"/>
    <dgm:cxn modelId="{9BA907A1-811E-472E-A643-9A03863D451C}" srcId="{F7194DC6-828B-49B9-9082-B1B06A6A062E}" destId="{11C3F25B-A4E7-4A3C-9A4C-699B45E29F33}" srcOrd="0" destOrd="0" parTransId="{0CE5D8B0-71A5-416B-8314-5B6825C0B3D6}" sibTransId="{E02693C8-4889-4FBF-9F10-3608A5BAD0F6}"/>
    <dgm:cxn modelId="{2116AD76-5F23-46E4-A2B7-5DB57418B018}" type="presOf" srcId="{11C3F25B-A4E7-4A3C-9A4C-699B45E29F33}" destId="{AFCC55D5-11BB-444D-BD69-63D6E548C31F}" srcOrd="0" destOrd="0" presId="urn:microsoft.com/office/officeart/2005/8/layout/vList2"/>
    <dgm:cxn modelId="{737A8CE6-A3DC-4965-8923-36A55F9362AC}" type="presParOf" srcId="{AB534807-DFB9-42CD-AF89-079FA7CAB344}" destId="{AFCC55D5-11BB-444D-BD69-63D6E548C31F}" srcOrd="0"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92E434-CFBB-42B8-891D-4559E44B3F93}" type="datetimeFigureOut">
              <a:rPr lang="en-US" smtClean="0"/>
              <a:pPr/>
              <a:t>Sat,18-Apr-15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6E0129-2CD5-419F-9323-209463D694FB}"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5</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14</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15</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16</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17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18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19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20</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21</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22</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25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6</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26</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27</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29</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30</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31</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32</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33</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34</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35</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36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7</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37</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38</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39</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40</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41</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42</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43</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44</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45</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46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8</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47</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48</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49</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50</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51</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52</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10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11</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12</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26E0129-2CD5-419F-9323-209463D694FB}" type="slidenum">
              <a:rPr lang="en-US" smtClean="0"/>
              <a:pPr/>
              <a:t>13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136488"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88375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457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0"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45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212688"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flipH="1">
            <a:off x="0" y="0"/>
            <a:ext cx="533400" cy="6879608"/>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0" y="0"/>
            <a:ext cx="990600" cy="9906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0" y="6216576"/>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0" y="1752600"/>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52400" y="14478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228600" y="9906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0" y="6340476"/>
            <a:ext cx="609600" cy="517524"/>
          </a:xfrm>
        </p:spPr>
        <p:txBody>
          <a:bodyPr/>
          <a:lstStyle/>
          <a:p>
            <a:fld id="{6838B910-9BB3-41C6-B4B2-4CCB556C6DAE}" type="slidenum">
              <a:rPr lang="en-US" smtClean="0"/>
              <a:pPr/>
              <a:t>‹#›</a:t>
            </a:fld>
            <a:endParaRPr lang="en-US" dirty="0"/>
          </a:p>
        </p:txBody>
      </p:sp>
      <p:sp>
        <p:nvSpPr>
          <p:cNvPr id="30" name="Rectangle 29"/>
          <p:cNvSpPr/>
          <p:nvPr userDrawn="1"/>
        </p:nvSpPr>
        <p:spPr bwMode="auto">
          <a:xfrm>
            <a:off x="87630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smtClean="0"/>
              <a:t>[P M S &amp; Co. Chartered Accountants]</a:t>
            </a:r>
            <a:endParaRPr lang="en-US" dirty="0"/>
          </a:p>
        </p:txBody>
      </p:sp>
      <p:sp>
        <p:nvSpPr>
          <p:cNvPr id="6" name="Slide Number Placeholder 5"/>
          <p:cNvSpPr>
            <a:spLocks noGrp="1"/>
          </p:cNvSpPr>
          <p:nvPr>
            <p:ph type="sldNum" sz="quarter" idx="12"/>
          </p:nvPr>
        </p:nvSpPr>
        <p:spPr/>
        <p:txBody>
          <a:bodyPr/>
          <a:lstStyle/>
          <a:p>
            <a:fld id="{6838B910-9BB3-41C6-B4B2-4CCB556C6DA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smtClean="0"/>
              <a:t>[P M S &amp; Co. Chartered Accountants]</a:t>
            </a:r>
            <a:endParaRPr lang="en-US" dirty="0"/>
          </a:p>
        </p:txBody>
      </p:sp>
      <p:sp>
        <p:nvSpPr>
          <p:cNvPr id="6" name="Slide Number Placeholder 5"/>
          <p:cNvSpPr>
            <a:spLocks noGrp="1"/>
          </p:cNvSpPr>
          <p:nvPr>
            <p:ph type="sldNum" sz="quarter" idx="12"/>
          </p:nvPr>
        </p:nvSpPr>
        <p:spPr/>
        <p:txBody>
          <a:bodyPr/>
          <a:lstStyle/>
          <a:p>
            <a:fld id="{6838B910-9BB3-41C6-B4B2-4CCB556C6DA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524000"/>
            <a:ext cx="7467600" cy="4873752"/>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7" name="Date Placeholder 6"/>
          <p:cNvSpPr>
            <a:spLocks noGrp="1"/>
          </p:cNvSpPr>
          <p:nvPr>
            <p:ph type="dt" sz="half" idx="14"/>
          </p:nvPr>
        </p:nvSpPr>
        <p:spPr/>
        <p:txBody>
          <a:bodyPr rtlCol="0"/>
          <a:lstStyle/>
          <a:p>
            <a:endParaRPr lang="en-US" dirty="0"/>
          </a:p>
        </p:txBody>
      </p:sp>
      <p:sp>
        <p:nvSpPr>
          <p:cNvPr id="9" name="Slide Number Placeholder 8"/>
          <p:cNvSpPr>
            <a:spLocks noGrp="1"/>
          </p:cNvSpPr>
          <p:nvPr>
            <p:ph type="sldNum" sz="quarter" idx="15"/>
          </p:nvPr>
        </p:nvSpPr>
        <p:spPr>
          <a:xfrm>
            <a:off x="8778240" y="6553200"/>
            <a:ext cx="365760" cy="274320"/>
          </a:xfrm>
        </p:spPr>
        <p:style>
          <a:lnRef idx="3">
            <a:schemeClr val="lt1"/>
          </a:lnRef>
          <a:fillRef idx="1">
            <a:schemeClr val="accent1"/>
          </a:fillRef>
          <a:effectRef idx="1">
            <a:schemeClr val="accent1"/>
          </a:effectRef>
          <a:fontRef idx="none"/>
        </p:style>
        <p:txBody>
          <a:bodyPr rtlCol="0"/>
          <a:lstStyle>
            <a:lvl1pPr>
              <a:defRPr sz="1100">
                <a:solidFill>
                  <a:schemeClr val="tx1"/>
                </a:solidFill>
              </a:defRPr>
            </a:lvl1pPr>
          </a:lstStyle>
          <a:p>
            <a:fld id="{6838B910-9BB3-41C6-B4B2-4CCB556C6DAE}" type="slidenum">
              <a:rPr lang="en-US" smtClean="0"/>
              <a:pPr/>
              <a:t>‹#›</a:t>
            </a:fld>
            <a:endParaRPr lang="en-US" dirty="0"/>
          </a:p>
        </p:txBody>
      </p:sp>
      <p:sp>
        <p:nvSpPr>
          <p:cNvPr id="11" name="Footer Placeholder 16"/>
          <p:cNvSpPr>
            <a:spLocks noGrp="1"/>
          </p:cNvSpPr>
          <p:nvPr>
            <p:ph type="ftr" sz="quarter" idx="11"/>
          </p:nvPr>
        </p:nvSpPr>
        <p:spPr bwMode="auto">
          <a:xfrm rot="5400000">
            <a:off x="6375096" y="3749040"/>
            <a:ext cx="5334000" cy="274320"/>
          </a:xfrm>
          <a:noFill/>
          <a:ln>
            <a:noFill/>
          </a:ln>
        </p:spPr>
        <p:txBody>
          <a:bodyPr/>
          <a:lstStyle>
            <a:lvl1pPr>
              <a:defRPr sz="1400" b="1" spc="300">
                <a:solidFill>
                  <a:schemeClr val="tx1"/>
                </a:solidFill>
                <a:effectLst/>
              </a:defRPr>
            </a:lvl1pPr>
          </a:lstStyle>
          <a:p>
            <a:pPr algn="r"/>
            <a:r>
              <a:rPr lang="en-US" smtClean="0"/>
              <a:t>[P M S &amp; Co. Chartered Accountants]</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en-US" smtClean="0"/>
              <a:t>[P M S &amp; Co. Chartered Accountants]</a:t>
            </a:r>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6838B910-9BB3-41C6-B4B2-4CCB556C6DAE}"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smtClean="0"/>
              <a:t>[P M S &amp; Co. Chartered Accountants]</a:t>
            </a:r>
            <a:endParaRPr lang="en-US" dirty="0"/>
          </a:p>
        </p:txBody>
      </p:sp>
      <p:sp>
        <p:nvSpPr>
          <p:cNvPr id="7" name="Slide Number Placeholder 6"/>
          <p:cNvSpPr>
            <a:spLocks noGrp="1"/>
          </p:cNvSpPr>
          <p:nvPr>
            <p:ph type="sldNum" sz="quarter" idx="12"/>
          </p:nvPr>
        </p:nvSpPr>
        <p:spPr/>
        <p:txBody>
          <a:bodyPr/>
          <a:lstStyle/>
          <a:p>
            <a:fld id="{6838B910-9BB3-41C6-B4B2-4CCB556C6DAE}"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smtClean="0"/>
              <a:t>[P M S &amp; Co. Chartered Accountants]</a:t>
            </a:r>
            <a:endParaRPr lang="en-US" dirty="0"/>
          </a:p>
        </p:txBody>
      </p:sp>
      <p:sp>
        <p:nvSpPr>
          <p:cNvPr id="9" name="Slide Number Placeholder 8"/>
          <p:cNvSpPr>
            <a:spLocks noGrp="1"/>
          </p:cNvSpPr>
          <p:nvPr>
            <p:ph type="sldNum" sz="quarter" idx="12"/>
          </p:nvPr>
        </p:nvSpPr>
        <p:spPr/>
        <p:txBody>
          <a:bodyPr/>
          <a:lstStyle/>
          <a:p>
            <a:fld id="{6838B910-9BB3-41C6-B4B2-4CCB556C6DAE}"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endParaRPr lang="en-US" dirty="0"/>
          </a:p>
        </p:txBody>
      </p:sp>
      <p:sp>
        <p:nvSpPr>
          <p:cNvPr id="7" name="Slide Number Placeholder 6"/>
          <p:cNvSpPr>
            <a:spLocks noGrp="1"/>
          </p:cNvSpPr>
          <p:nvPr>
            <p:ph type="sldNum" sz="quarter" idx="11"/>
          </p:nvPr>
        </p:nvSpPr>
        <p:spPr/>
        <p:txBody>
          <a:bodyPr rtlCol="0"/>
          <a:lstStyle/>
          <a:p>
            <a:fld id="{6838B910-9BB3-41C6-B4B2-4CCB556C6DAE}" type="slidenum">
              <a:rPr lang="en-US" smtClean="0"/>
              <a:pPr/>
              <a:t>‹#›</a:t>
            </a:fld>
            <a:endParaRPr lang="en-US" dirty="0"/>
          </a:p>
        </p:txBody>
      </p:sp>
      <p:sp>
        <p:nvSpPr>
          <p:cNvPr id="8" name="Footer Placeholder 7"/>
          <p:cNvSpPr>
            <a:spLocks noGrp="1"/>
          </p:cNvSpPr>
          <p:nvPr>
            <p:ph type="ftr" sz="quarter" idx="12"/>
          </p:nvPr>
        </p:nvSpPr>
        <p:spPr/>
        <p:txBody>
          <a:bodyPr rtlCol="0"/>
          <a:lstStyle/>
          <a:p>
            <a:r>
              <a:rPr lang="en-US" smtClean="0"/>
              <a:t>[P M S &amp; Co. Chartered Accountants]</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[P M S &amp; Co. Chartered Accountants]</a:t>
            </a:r>
            <a:endParaRPr lang="en-US" dirty="0"/>
          </a:p>
        </p:txBody>
      </p:sp>
      <p:sp>
        <p:nvSpPr>
          <p:cNvPr id="4" name="Slide Number Placeholder 3"/>
          <p:cNvSpPr>
            <a:spLocks noGrp="1"/>
          </p:cNvSpPr>
          <p:nvPr>
            <p:ph type="sldNum" sz="quarter" idx="12"/>
          </p:nvPr>
        </p:nvSpPr>
        <p:spPr/>
        <p:txBody>
          <a:bodyPr/>
          <a:lstStyle/>
          <a:p>
            <a:fld id="{6838B910-9BB3-41C6-B4B2-4CCB556C6DA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endParaRPr lang="en-US" dirty="0"/>
          </a:p>
        </p:txBody>
      </p:sp>
      <p:sp>
        <p:nvSpPr>
          <p:cNvPr id="22" name="Slide Number Placeholder 21"/>
          <p:cNvSpPr>
            <a:spLocks noGrp="1"/>
          </p:cNvSpPr>
          <p:nvPr>
            <p:ph type="sldNum" sz="quarter" idx="15"/>
          </p:nvPr>
        </p:nvSpPr>
        <p:spPr/>
        <p:txBody>
          <a:bodyPr rtlCol="0"/>
          <a:lstStyle/>
          <a:p>
            <a:fld id="{6838B910-9BB3-41C6-B4B2-4CCB556C6DAE}" type="slidenum">
              <a:rPr lang="en-US" smtClean="0"/>
              <a:pPr/>
              <a:t>‹#›</a:t>
            </a:fld>
            <a:endParaRPr lang="en-US" dirty="0"/>
          </a:p>
        </p:txBody>
      </p:sp>
      <p:sp>
        <p:nvSpPr>
          <p:cNvPr id="23" name="Footer Placeholder 22"/>
          <p:cNvSpPr>
            <a:spLocks noGrp="1"/>
          </p:cNvSpPr>
          <p:nvPr>
            <p:ph type="ftr" sz="quarter" idx="16"/>
          </p:nvPr>
        </p:nvSpPr>
        <p:spPr/>
        <p:txBody>
          <a:bodyPr rtlCol="0"/>
          <a:lstStyle/>
          <a:p>
            <a:r>
              <a:rPr lang="en-US" smtClean="0"/>
              <a:t>[P M S &amp; Co. Chartered Accountants]</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endParaRPr lang="en-US" dirty="0"/>
          </a:p>
        </p:txBody>
      </p:sp>
      <p:sp>
        <p:nvSpPr>
          <p:cNvPr id="18" name="Slide Number Placeholder 17"/>
          <p:cNvSpPr>
            <a:spLocks noGrp="1"/>
          </p:cNvSpPr>
          <p:nvPr>
            <p:ph type="sldNum" sz="quarter" idx="11"/>
          </p:nvPr>
        </p:nvSpPr>
        <p:spPr/>
        <p:txBody>
          <a:bodyPr rtlCol="0"/>
          <a:lstStyle/>
          <a:p>
            <a:fld id="{6838B910-9BB3-41C6-B4B2-4CCB556C6DAE}" type="slidenum">
              <a:rPr lang="en-US" smtClean="0"/>
              <a:pPr/>
              <a:t>‹#›</a:t>
            </a:fld>
            <a:endParaRPr lang="en-US" dirty="0"/>
          </a:p>
        </p:txBody>
      </p:sp>
      <p:sp>
        <p:nvSpPr>
          <p:cNvPr id="21" name="Footer Placeholder 20"/>
          <p:cNvSpPr>
            <a:spLocks noGrp="1"/>
          </p:cNvSpPr>
          <p:nvPr>
            <p:ph type="ftr" sz="quarter" idx="12"/>
          </p:nvPr>
        </p:nvSpPr>
        <p:spPr/>
        <p:txBody>
          <a:bodyPr rtlCol="0"/>
          <a:lstStyle/>
          <a:p>
            <a:r>
              <a:rPr lang="en-US" smtClean="0"/>
              <a:t>[P M S &amp; Co. Chartered Accountants]</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en-US" smtClean="0"/>
              <a:t>[P M S &amp; Co. Chartered Accountants]</a:t>
            </a:r>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838B910-9BB3-41C6-B4B2-4CCB556C6DA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slide" Target="slide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2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slide" Target="slide20.xml"/><Relationship Id="rId4" Type="http://schemas.openxmlformats.org/officeDocument/2006/relationships/slide" Target="slide14.xml"/></Relationships>
</file>

<file path=ppt/slides/_rels/slide31.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slide" Target="slide24.xml"/><Relationship Id="rId4" Type="http://schemas.openxmlformats.org/officeDocument/2006/relationships/slide" Target="slide30.xml"/></Relationships>
</file>

<file path=ppt/slides/_rels/slide34.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slide" Target="slide3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43400" y="5638800"/>
            <a:ext cx="4419600" cy="1219200"/>
          </a:xfrm>
        </p:spPr>
        <p:txBody>
          <a:bodyPr>
            <a:noAutofit/>
          </a:bodyPr>
          <a:lstStyle/>
          <a:p>
            <a:pPr algn="r"/>
            <a:r>
              <a:rPr lang="en-US" sz="2400" dirty="0" smtClean="0">
                <a:solidFill>
                  <a:srgbClr val="7030A0"/>
                </a:solidFill>
              </a:rPr>
              <a:t>BY-CA</a:t>
            </a:r>
            <a:r>
              <a:rPr lang="en-US" sz="2400" dirty="0" smtClean="0">
                <a:solidFill>
                  <a:srgbClr val="7030A0"/>
                </a:solidFill>
              </a:rPr>
              <a:t>. ANKIT AGARWAL</a:t>
            </a:r>
          </a:p>
          <a:p>
            <a:pPr algn="r"/>
            <a:r>
              <a:rPr lang="en-US" dirty="0" smtClean="0">
                <a:solidFill>
                  <a:srgbClr val="7030A0"/>
                </a:solidFill>
              </a:rPr>
              <a:t>Chartered Accountant</a:t>
            </a:r>
            <a:endParaRPr lang="en-US" dirty="0" smtClean="0">
              <a:solidFill>
                <a:srgbClr val="7030A0"/>
              </a:solidFill>
            </a:endParaRPr>
          </a:p>
          <a:p>
            <a:pPr algn="r"/>
            <a:endParaRPr lang="en-US" sz="2400" dirty="0" smtClean="0">
              <a:solidFill>
                <a:srgbClr val="7030A0"/>
              </a:solidFill>
            </a:endParaRPr>
          </a:p>
        </p:txBody>
      </p:sp>
      <p:graphicFrame>
        <p:nvGraphicFramePr>
          <p:cNvPr id="6" name="Diagram 5"/>
          <p:cNvGraphicFramePr/>
          <p:nvPr/>
        </p:nvGraphicFramePr>
        <p:xfrm>
          <a:off x="990600" y="0"/>
          <a:ext cx="7772400" cy="274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6838B910-9BB3-41C6-B4B2-4CCB556C6DAE}" type="slidenum">
              <a:rPr lang="en-US" smtClean="0"/>
              <a:pPr/>
              <a:t>1</a:t>
            </a:fld>
            <a:endParaRPr lang="en-US" dirty="0"/>
          </a:p>
        </p:txBody>
      </p:sp>
      <p:pic>
        <p:nvPicPr>
          <p:cNvPr id="8" name="Picture 7" descr="images (2).jpg"/>
          <p:cNvPicPr>
            <a:picLocks noChangeAspect="1"/>
          </p:cNvPicPr>
          <p:nvPr/>
        </p:nvPicPr>
        <p:blipFill>
          <a:blip r:embed="rId6"/>
          <a:stretch>
            <a:fillRect/>
          </a:stretch>
        </p:blipFill>
        <p:spPr>
          <a:xfrm>
            <a:off x="4876800" y="2819400"/>
            <a:ext cx="3781425" cy="2098000"/>
          </a:xfrm>
          <a:prstGeom prst="rect">
            <a:avLst/>
          </a:prstGeom>
          <a:noFill/>
          <a:ln>
            <a:noFill/>
          </a:ln>
        </p:spPr>
      </p:pic>
      <p:pic>
        <p:nvPicPr>
          <p:cNvPr id="9" name="Picture 8" descr="images (1).jpg"/>
          <p:cNvPicPr>
            <a:picLocks noChangeAspect="1"/>
          </p:cNvPicPr>
          <p:nvPr/>
        </p:nvPicPr>
        <p:blipFill>
          <a:blip r:embed="rId7"/>
          <a:stretch>
            <a:fillRect/>
          </a:stretch>
        </p:blipFill>
        <p:spPr>
          <a:xfrm>
            <a:off x="685800" y="5076825"/>
            <a:ext cx="2571750" cy="1781175"/>
          </a:xfrm>
          <a:prstGeom prst="rect">
            <a:avLst/>
          </a:prstGeom>
          <a:effectLst>
            <a:softEdge rad="63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3463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kern="1200" baseline="0" dirty="0" smtClean="0">
                <a:latin typeface="+mj-lt"/>
              </a:rPr>
              <a:t>Serial No. </a:t>
            </a:r>
            <a:r>
              <a:rPr lang="en-US" b="1" dirty="0" smtClean="0">
                <a:latin typeface="+mj-lt"/>
              </a:rPr>
              <a:t>12</a:t>
            </a:r>
            <a:endParaRPr lang="en-US" b="0" dirty="0" smtClean="0"/>
          </a:p>
        </p:txBody>
      </p:sp>
      <p:sp>
        <p:nvSpPr>
          <p:cNvPr id="15" name="Rectangle 14"/>
          <p:cNvSpPr/>
          <p:nvPr/>
        </p:nvSpPr>
        <p:spPr>
          <a:xfrm>
            <a:off x="228600" y="1828801"/>
            <a:ext cx="8412480" cy="2377440"/>
          </a:xfrm>
          <a:prstGeom prst="rect">
            <a:avLst/>
          </a:prstGeom>
        </p:spPr>
        <p:txBody>
          <a:bodyPr wrap="square">
            <a:sp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16" name="Table 15"/>
          <p:cNvGraphicFramePr>
            <a:graphicFrameLocks noGrp="1"/>
          </p:cNvGraphicFramePr>
          <p:nvPr/>
        </p:nvGraphicFramePr>
        <p:xfrm>
          <a:off x="228600" y="1661160"/>
          <a:ext cx="8382000" cy="1082040"/>
        </p:xfrm>
        <a:graphic>
          <a:graphicData uri="http://schemas.openxmlformats.org/drawingml/2006/table">
            <a:tbl>
              <a:tblPr firstRow="1" bandRow="1">
                <a:tableStyleId>{21E4AEA4-8DFA-4A89-87EB-49C32662AFE0}</a:tableStyleId>
              </a:tblPr>
              <a:tblGrid>
                <a:gridCol w="2743200"/>
                <a:gridCol w="1752600"/>
                <a:gridCol w="1447800"/>
                <a:gridCol w="2438400"/>
              </a:tblGrid>
              <a:tr h="321654">
                <a:tc>
                  <a:txBody>
                    <a:bodyPr/>
                    <a:lstStyle/>
                    <a:p>
                      <a:pPr marL="0" indent="0" algn="ctr"/>
                      <a:r>
                        <a:rPr kumimoji="0" lang="en-US" sz="1700" b="1" i="0" kern="1200" dirty="0" smtClean="0">
                          <a:solidFill>
                            <a:schemeClr val="bg1"/>
                          </a:solidFill>
                          <a:latin typeface="+mn-lt"/>
                          <a:ea typeface="+mn-ea"/>
                          <a:cs typeface="+mn-cs"/>
                        </a:rPr>
                        <a:t>Services provided</a:t>
                      </a:r>
                      <a:r>
                        <a:rPr kumimoji="0" lang="en-US" sz="1700" b="1" i="0" kern="1200" baseline="0" dirty="0" smtClean="0">
                          <a:solidFill>
                            <a:schemeClr val="bg1"/>
                          </a:solidFill>
                          <a:latin typeface="+mn-lt"/>
                          <a:ea typeface="+mn-ea"/>
                          <a:cs typeface="+mn-cs"/>
                        </a:rPr>
                        <a:t> to</a:t>
                      </a:r>
                      <a:r>
                        <a:rPr kumimoji="0" lang="en-US" sz="1700" b="1" i="0" kern="1200" baseline="0" dirty="0" smtClean="0">
                          <a:solidFill>
                            <a:schemeClr val="dk1"/>
                          </a:solidFill>
                          <a:latin typeface="+mn-lt"/>
                          <a:ea typeface="+mn-ea"/>
                          <a:cs typeface="+mn-cs"/>
                        </a:rPr>
                        <a:t> </a:t>
                      </a:r>
                      <a:endParaRPr lang="en-US" sz="1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sz="1600" dirty="0" smtClean="0"/>
                        <a:t>By way of </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6280">
                <a:tc>
                  <a:txBody>
                    <a:bodyPr/>
                    <a:lstStyle/>
                    <a:p>
                      <a:pPr marL="60325"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n-US" sz="1400" b="0" i="0" u="none" strike="noStrike" kern="1200" cap="none" normalizeH="0" baseline="0" dirty="0" smtClean="0">
                          <a:ln>
                            <a:noFill/>
                          </a:ln>
                          <a:solidFill>
                            <a:srgbClr val="000000"/>
                          </a:solidFill>
                          <a:effectLst/>
                          <a:latin typeface="+mn-lt"/>
                          <a:ea typeface="+mn-ea"/>
                          <a:cs typeface="Arial" pitchFamily="34" charset="0"/>
                        </a:rPr>
                        <a:t>  Government, </a:t>
                      </a:r>
                    </a:p>
                    <a:p>
                      <a:pPr marL="60325"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n-US" sz="1400" b="0" i="0" u="none" strike="noStrike" kern="1200" cap="none" normalizeH="0" baseline="0" dirty="0" smtClean="0">
                          <a:ln>
                            <a:noFill/>
                          </a:ln>
                          <a:solidFill>
                            <a:srgbClr val="000000"/>
                          </a:solidFill>
                          <a:effectLst/>
                          <a:latin typeface="+mn-lt"/>
                          <a:ea typeface="+mn-ea"/>
                          <a:cs typeface="Arial" pitchFamily="34" charset="0"/>
                        </a:rPr>
                        <a:t>  a Local Authority or </a:t>
                      </a:r>
                    </a:p>
                    <a:p>
                      <a:pPr marL="60325"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n-US" sz="1400" b="0" i="0" u="none" strike="noStrike" kern="1200" cap="none" normalizeH="0" baseline="0" dirty="0" smtClean="0">
                          <a:ln>
                            <a:noFill/>
                          </a:ln>
                          <a:solidFill>
                            <a:srgbClr val="000000"/>
                          </a:solidFill>
                          <a:effectLst/>
                          <a:latin typeface="+mn-lt"/>
                          <a:ea typeface="+mn-ea"/>
                          <a:cs typeface="Arial" pitchFamily="34" charset="0"/>
                        </a:rPr>
                        <a:t>  a Governmental Authority </a:t>
                      </a:r>
                      <a:endParaRPr kumimoji="0" lang="en-US" sz="1400" b="0" i="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65100" lvl="0" indent="-165100" algn="just" fontAlgn="base">
                        <a:spcBef>
                          <a:spcPct val="0"/>
                        </a:spcBef>
                        <a:spcAft>
                          <a:spcPct val="0"/>
                        </a:spcAft>
                        <a:buFont typeface="Arial" pitchFamily="34" charset="0"/>
                        <a:buChar char="•"/>
                      </a:pPr>
                      <a:r>
                        <a:rPr lang="en-US" sz="1400" dirty="0" smtClean="0">
                          <a:solidFill>
                            <a:srgbClr val="000000"/>
                          </a:solidFill>
                          <a:cs typeface="Arial" pitchFamily="34" charset="0"/>
                        </a:rPr>
                        <a:t>Construction</a:t>
                      </a:r>
                      <a:r>
                        <a:rPr lang="en-US" sz="1400" b="1" dirty="0" smtClean="0">
                          <a:solidFill>
                            <a:srgbClr val="000000"/>
                          </a:solidFill>
                          <a:cs typeface="Arial" pitchFamily="34" charset="0"/>
                        </a:rPr>
                        <a:t>, </a:t>
                      </a:r>
                    </a:p>
                    <a:p>
                      <a:pPr marL="165100" lvl="0" indent="-165100" algn="just" fontAlgn="base">
                        <a:spcBef>
                          <a:spcPct val="0"/>
                        </a:spcBef>
                        <a:spcAft>
                          <a:spcPct val="0"/>
                        </a:spcAft>
                        <a:buFont typeface="Arial" pitchFamily="34" charset="0"/>
                        <a:buChar char="•"/>
                      </a:pPr>
                      <a:r>
                        <a:rPr lang="en-US" sz="1400" dirty="0" smtClean="0">
                          <a:solidFill>
                            <a:srgbClr val="000000"/>
                          </a:solidFill>
                          <a:cs typeface="Arial" pitchFamily="34" charset="0"/>
                        </a:rPr>
                        <a:t>Erection, </a:t>
                      </a:r>
                    </a:p>
                    <a:p>
                      <a:pPr marL="165100" lvl="0" indent="-165100" algn="just" fontAlgn="base">
                        <a:spcBef>
                          <a:spcPct val="0"/>
                        </a:spcBef>
                        <a:spcAft>
                          <a:spcPct val="0"/>
                        </a:spcAft>
                        <a:buFont typeface="Arial" pitchFamily="34" charset="0"/>
                        <a:buChar char="•"/>
                      </a:pPr>
                      <a:r>
                        <a:rPr lang="en-US" sz="1400" dirty="0" smtClean="0">
                          <a:solidFill>
                            <a:srgbClr val="000000"/>
                          </a:solidFill>
                          <a:cs typeface="Arial" pitchFamily="34" charset="0"/>
                        </a:rPr>
                        <a:t>Commissioning,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65100" lvl="0" indent="-165100" algn="just" fontAlgn="base">
                        <a:spcBef>
                          <a:spcPct val="0"/>
                        </a:spcBef>
                        <a:spcAft>
                          <a:spcPct val="0"/>
                        </a:spcAft>
                        <a:buFont typeface="Arial" pitchFamily="34" charset="0"/>
                        <a:buChar char="•"/>
                      </a:pPr>
                      <a:r>
                        <a:rPr lang="en-US" sz="1400" dirty="0" smtClean="0">
                          <a:solidFill>
                            <a:srgbClr val="000000"/>
                          </a:solidFill>
                          <a:cs typeface="Arial" pitchFamily="34" charset="0"/>
                        </a:rPr>
                        <a:t>Installation, </a:t>
                      </a:r>
                    </a:p>
                    <a:p>
                      <a:pPr marL="165100" lvl="0" indent="-165100" algn="just" fontAlgn="base">
                        <a:spcBef>
                          <a:spcPct val="0"/>
                        </a:spcBef>
                        <a:spcAft>
                          <a:spcPct val="0"/>
                        </a:spcAft>
                        <a:buFont typeface="Arial" pitchFamily="34" charset="0"/>
                        <a:buChar char="•"/>
                      </a:pPr>
                      <a:r>
                        <a:rPr lang="en-US" sz="1400" dirty="0" smtClean="0">
                          <a:solidFill>
                            <a:srgbClr val="000000"/>
                          </a:solidFill>
                          <a:cs typeface="Arial" pitchFamily="34" charset="0"/>
                        </a:rPr>
                        <a:t>Completion, </a:t>
                      </a:r>
                    </a:p>
                    <a:p>
                      <a:pPr marL="165100" lvl="0" indent="-165100" algn="just" fontAlgn="base">
                        <a:spcBef>
                          <a:spcPct val="0"/>
                        </a:spcBef>
                        <a:spcAft>
                          <a:spcPct val="0"/>
                        </a:spcAft>
                        <a:buFont typeface="Arial" pitchFamily="34" charset="0"/>
                        <a:buChar char="•"/>
                      </a:pPr>
                      <a:r>
                        <a:rPr lang="en-US" sz="1400" dirty="0" smtClean="0">
                          <a:solidFill>
                            <a:srgbClr val="000000"/>
                          </a:solidFill>
                          <a:cs typeface="Arial" pitchFamily="34" charset="0"/>
                        </a:rPr>
                        <a:t>Fitting out,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65100" lvl="0" indent="-165100" algn="just" fontAlgn="base">
                        <a:spcBef>
                          <a:spcPct val="0"/>
                        </a:spcBef>
                        <a:spcAft>
                          <a:spcPct val="0"/>
                        </a:spcAft>
                        <a:buFont typeface="Arial" pitchFamily="34" charset="0"/>
                        <a:buChar char="•"/>
                      </a:pPr>
                      <a:r>
                        <a:rPr lang="en-US" sz="1400" dirty="0" smtClean="0">
                          <a:solidFill>
                            <a:srgbClr val="000000"/>
                          </a:solidFill>
                          <a:cs typeface="Arial" pitchFamily="34" charset="0"/>
                        </a:rPr>
                        <a:t>Repair, Maintenance,</a:t>
                      </a:r>
                    </a:p>
                    <a:p>
                      <a:pPr marL="165100" lvl="0" indent="-165100" algn="just" fontAlgn="base">
                        <a:spcBef>
                          <a:spcPct val="0"/>
                        </a:spcBef>
                        <a:spcAft>
                          <a:spcPct val="0"/>
                        </a:spcAft>
                        <a:buFont typeface="Arial" pitchFamily="34" charset="0"/>
                        <a:buChar char="•"/>
                      </a:pPr>
                      <a:r>
                        <a:rPr lang="en-US" sz="1400" dirty="0" smtClean="0">
                          <a:solidFill>
                            <a:srgbClr val="000000"/>
                          </a:solidFill>
                          <a:cs typeface="Arial" pitchFamily="34" charset="0"/>
                        </a:rPr>
                        <a:t>Renovation, or </a:t>
                      </a:r>
                    </a:p>
                    <a:p>
                      <a:pPr marL="165100" lvl="0" indent="-165100" algn="just" fontAlgn="base">
                        <a:spcBef>
                          <a:spcPct val="0"/>
                        </a:spcBef>
                        <a:spcAft>
                          <a:spcPct val="0"/>
                        </a:spcAft>
                        <a:buFont typeface="Arial" pitchFamily="34" charset="0"/>
                        <a:buChar char="•"/>
                      </a:pPr>
                      <a:r>
                        <a:rPr lang="en-US" sz="1400" dirty="0" smtClean="0">
                          <a:solidFill>
                            <a:srgbClr val="000000"/>
                          </a:solidFill>
                          <a:cs typeface="Arial" pitchFamily="34" charset="0"/>
                        </a:rPr>
                        <a:t>Alteration of</a:t>
                      </a:r>
                      <a:r>
                        <a:rPr lang="en-US" sz="1400" baseline="0" dirty="0" smtClean="0">
                          <a:solidFill>
                            <a:srgbClr val="000000"/>
                          </a:solidFill>
                          <a:cs typeface="Arial" pitchFamily="34" charset="0"/>
                        </a:rPr>
                        <a:t>  followings-</a:t>
                      </a:r>
                      <a:endParaRPr lang="en-US" sz="1400" dirty="0" smtClean="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2" name="Rectangle 11"/>
          <p:cNvSpPr/>
          <p:nvPr/>
        </p:nvSpPr>
        <p:spPr>
          <a:xfrm>
            <a:off x="29980" y="3041571"/>
            <a:ext cx="8839200" cy="3816429"/>
          </a:xfrm>
          <a:prstGeom prst="rect">
            <a:avLst/>
          </a:prstGeom>
        </p:spPr>
        <p:txBody>
          <a:bodyPr wrap="square">
            <a:spAutoFit/>
          </a:bodyPr>
          <a:lstStyle/>
          <a:p>
            <a:pPr marL="342900" indent="-342900" algn="just" eaLnBrk="0" fontAlgn="base" hangingPunct="0">
              <a:spcBef>
                <a:spcPct val="0"/>
              </a:spcBef>
              <a:spcAft>
                <a:spcPts val="1200"/>
              </a:spcAft>
              <a:buFont typeface="+mj-lt"/>
              <a:buAutoNum type="alphaLcParenR"/>
            </a:pPr>
            <a:r>
              <a:rPr lang="en-US" sz="1600" strike="sngStrike" dirty="0" smtClean="0">
                <a:solidFill>
                  <a:srgbClr val="000000"/>
                </a:solidFill>
                <a:cs typeface="Calibri" pitchFamily="34" charset="0"/>
              </a:rPr>
              <a:t>a structure meant predominantly for use  as (i) an educational, (ii) a clinical, or  (iii) an art or cultural establishment; </a:t>
            </a:r>
            <a:endParaRPr lang="en-US" sz="1600" strike="sngStrike" dirty="0" smtClean="0">
              <a:cs typeface="Arial" pitchFamily="34" charset="0"/>
            </a:endParaRPr>
          </a:p>
          <a:p>
            <a:pPr marL="342900" lvl="0" indent="-342900" algn="just" eaLnBrk="0" fontAlgn="base" hangingPunct="0">
              <a:spcBef>
                <a:spcPct val="0"/>
              </a:spcBef>
              <a:spcAft>
                <a:spcPts val="1200"/>
              </a:spcAft>
              <a:buFont typeface="+mj-lt"/>
              <a:buAutoNum type="alphaLcParenR"/>
            </a:pPr>
            <a:r>
              <a:rPr lang="en-US" sz="1600" b="1" dirty="0" smtClean="0">
                <a:solidFill>
                  <a:srgbClr val="000000"/>
                </a:solidFill>
                <a:cs typeface="Calibri" pitchFamily="34" charset="0"/>
              </a:rPr>
              <a:t>a </a:t>
            </a:r>
            <a:r>
              <a:rPr lang="en-US" sz="1600" b="1" dirty="0">
                <a:solidFill>
                  <a:srgbClr val="000000"/>
                </a:solidFill>
                <a:cs typeface="Calibri" pitchFamily="34" charset="0"/>
              </a:rPr>
              <a:t>historical monument, archaeological site or remains of national importance, archaeological excavation, or antiquity specified under the Ancient Monuments and Archaeological Sites and Remains Act, 1958 (24 of 1958);</a:t>
            </a:r>
            <a:endParaRPr lang="en-US" sz="1600" b="1" dirty="0">
              <a:cs typeface="Arial" pitchFamily="34" charset="0"/>
            </a:endParaRPr>
          </a:p>
          <a:p>
            <a:pPr marL="342900" indent="-342900" algn="just" eaLnBrk="0" fontAlgn="base" hangingPunct="0">
              <a:spcBef>
                <a:spcPct val="0"/>
              </a:spcBef>
              <a:spcAft>
                <a:spcPts val="1200"/>
              </a:spcAft>
              <a:buFont typeface="+mj-lt"/>
              <a:buAutoNum type="alphaLcParenR"/>
            </a:pPr>
            <a:r>
              <a:rPr lang="en-US" sz="1600" strike="sngStrike" dirty="0" smtClean="0">
                <a:solidFill>
                  <a:srgbClr val="000000"/>
                </a:solidFill>
                <a:cs typeface="Calibri" pitchFamily="34" charset="0"/>
              </a:rPr>
              <a:t>a civil structure or  any other original works meant predominantly for  use other than for commerce, industry, or any other business or profession;</a:t>
            </a:r>
            <a:endParaRPr lang="en-US" sz="1600" strike="sngStrike" dirty="0" smtClean="0">
              <a:cs typeface="Arial" pitchFamily="34" charset="0"/>
            </a:endParaRPr>
          </a:p>
          <a:p>
            <a:pPr marL="342900" lvl="0" indent="-342900" algn="just" eaLnBrk="0" fontAlgn="base" hangingPunct="0">
              <a:spcBef>
                <a:spcPct val="0"/>
              </a:spcBef>
              <a:spcAft>
                <a:spcPts val="1200"/>
              </a:spcAft>
              <a:buFont typeface="+mj-lt"/>
              <a:buAutoNum type="alphaLcParenR"/>
            </a:pPr>
            <a:r>
              <a:rPr lang="en-US" sz="1600" b="1" dirty="0" smtClean="0">
                <a:solidFill>
                  <a:srgbClr val="000000"/>
                </a:solidFill>
                <a:cs typeface="Calibri" pitchFamily="34" charset="0"/>
              </a:rPr>
              <a:t>canal</a:t>
            </a:r>
            <a:r>
              <a:rPr lang="en-US" sz="1600" b="1" dirty="0">
                <a:solidFill>
                  <a:srgbClr val="000000"/>
                </a:solidFill>
                <a:cs typeface="Calibri" pitchFamily="34" charset="0"/>
              </a:rPr>
              <a:t>, dam or other irrigation works;</a:t>
            </a:r>
            <a:endParaRPr lang="en-US" sz="1600" b="1" dirty="0">
              <a:cs typeface="Arial" pitchFamily="34" charset="0"/>
            </a:endParaRPr>
          </a:p>
          <a:p>
            <a:pPr marL="342900" lvl="0" indent="-342900" algn="just" eaLnBrk="0" fontAlgn="base" hangingPunct="0">
              <a:spcBef>
                <a:spcPct val="0"/>
              </a:spcBef>
              <a:spcAft>
                <a:spcPts val="1200"/>
              </a:spcAft>
              <a:buFont typeface="+mj-lt"/>
              <a:buAutoNum type="alphaLcParenR"/>
            </a:pPr>
            <a:r>
              <a:rPr lang="en-US" sz="1600" b="1" dirty="0" smtClean="0">
                <a:solidFill>
                  <a:srgbClr val="000000"/>
                </a:solidFill>
                <a:cs typeface="Calibri" pitchFamily="34" charset="0"/>
              </a:rPr>
              <a:t>pipeline</a:t>
            </a:r>
            <a:r>
              <a:rPr lang="en-US" sz="1600" b="1" dirty="0">
                <a:solidFill>
                  <a:srgbClr val="000000"/>
                </a:solidFill>
                <a:cs typeface="Calibri" pitchFamily="34" charset="0"/>
              </a:rPr>
              <a:t>, conduit or plant for (i) water supply (ii) water treatment, or  </a:t>
            </a:r>
            <a:r>
              <a:rPr lang="en-US" sz="1600" b="1" dirty="0" smtClean="0">
                <a:solidFill>
                  <a:srgbClr val="000000"/>
                </a:solidFill>
                <a:cs typeface="Calibri" pitchFamily="34" charset="0"/>
              </a:rPr>
              <a:t>           (</a:t>
            </a:r>
            <a:r>
              <a:rPr lang="en-US" sz="1600" b="1" dirty="0">
                <a:solidFill>
                  <a:srgbClr val="000000"/>
                </a:solidFill>
                <a:cs typeface="Calibri" pitchFamily="34" charset="0"/>
              </a:rPr>
              <a:t>iii) sewerage treatment or disposal; or</a:t>
            </a:r>
            <a:endParaRPr lang="en-US" sz="1600" b="1" dirty="0">
              <a:cs typeface="Arial" pitchFamily="34" charset="0"/>
            </a:endParaRPr>
          </a:p>
          <a:p>
            <a:pPr marL="342900" lvl="0" indent="-342900" algn="just" eaLnBrk="0" fontAlgn="base" hangingPunct="0">
              <a:spcBef>
                <a:spcPct val="0"/>
              </a:spcBef>
              <a:spcAft>
                <a:spcPts val="1200"/>
              </a:spcAft>
              <a:buFont typeface="+mj-lt"/>
              <a:buAutoNum type="alphaLcParenR"/>
            </a:pPr>
            <a:r>
              <a:rPr lang="en-US" sz="1600" strike="sngStrike" dirty="0" smtClean="0">
                <a:solidFill>
                  <a:srgbClr val="000000"/>
                </a:solidFill>
                <a:cs typeface="Calibri" pitchFamily="34" charset="0"/>
              </a:rPr>
              <a:t>a </a:t>
            </a:r>
            <a:r>
              <a:rPr lang="en-US" sz="1600" strike="sngStrike" dirty="0">
                <a:solidFill>
                  <a:srgbClr val="000000"/>
                </a:solidFill>
                <a:cs typeface="Calibri" pitchFamily="34" charset="0"/>
              </a:rPr>
              <a:t>residential complex predominantly meant for self-use or the use of their employees or other persons specified in the </a:t>
            </a:r>
            <a:r>
              <a:rPr lang="en-US" sz="1600" i="1" strike="sngStrike" dirty="0">
                <a:solidFill>
                  <a:srgbClr val="000000"/>
                </a:solidFill>
                <a:cs typeface="Calibri" pitchFamily="34" charset="0"/>
              </a:rPr>
              <a:t>Explanation</a:t>
            </a:r>
            <a:r>
              <a:rPr lang="en-US" sz="1600" strike="sngStrike" dirty="0">
                <a:solidFill>
                  <a:srgbClr val="000000"/>
                </a:solidFill>
                <a:cs typeface="Calibri" pitchFamily="34" charset="0"/>
              </a:rPr>
              <a:t> 1 to clause 44 of section 65 B </a:t>
            </a:r>
            <a:r>
              <a:rPr lang="en-US" sz="1600" strike="sngStrike" dirty="0" smtClean="0">
                <a:solidFill>
                  <a:srgbClr val="000000"/>
                </a:solidFill>
                <a:cs typeface="Calibri" pitchFamily="34" charset="0"/>
              </a:rPr>
              <a:t>of Act</a:t>
            </a:r>
            <a:r>
              <a:rPr lang="en-US" sz="1600" strike="sngStrike" dirty="0">
                <a:solidFill>
                  <a:srgbClr val="000000"/>
                </a:solidFill>
                <a:cs typeface="Calibri" pitchFamily="34" charset="0"/>
              </a:rPr>
              <a:t>;</a:t>
            </a:r>
            <a:endParaRPr lang="en-US" sz="1600" strike="sngStrike" dirty="0">
              <a:cs typeface="Arial" pitchFamily="34" charset="0"/>
            </a:endParaRPr>
          </a:p>
        </p:txBody>
      </p:sp>
      <p:sp>
        <p:nvSpPr>
          <p:cNvPr id="20" name="Double Wave 19"/>
          <p:cNvSpPr/>
          <p:nvPr/>
        </p:nvSpPr>
        <p:spPr>
          <a:xfrm>
            <a:off x="152400" y="2880610"/>
            <a:ext cx="8686800" cy="228600"/>
          </a:xfrm>
          <a:prstGeom prst="doubleWave">
            <a:avLst>
              <a:gd name="adj1" fmla="val 6250"/>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smtClean="0">
                <a:solidFill>
                  <a:srgbClr val="0070C0"/>
                </a:solidFill>
              </a:rPr>
              <a:t>Clause (a), (c), (f)  Omitted </a:t>
            </a:r>
            <a:r>
              <a:rPr lang="en-US" sz="1400" b="1" dirty="0" smtClean="0">
                <a:solidFill>
                  <a:srgbClr val="0070C0"/>
                </a:solidFill>
              </a:rPr>
              <a:t>w.e.f. </a:t>
            </a:r>
            <a:r>
              <a:rPr lang="en-US" sz="1400" b="1" i="1" dirty="0" smtClean="0">
                <a:solidFill>
                  <a:srgbClr val="0070C0"/>
                </a:solidFill>
              </a:rPr>
              <a:t>01.04.2015</a:t>
            </a:r>
            <a:endParaRPr lang="en-US" sz="1200" b="1" dirty="0" smtClean="0">
              <a:solidFill>
                <a:srgbClr val="0070C0"/>
              </a:solidFill>
            </a:endParaRPr>
          </a:p>
        </p:txBody>
      </p:sp>
      <p:sp>
        <p:nvSpPr>
          <p:cNvPr id="23" name="Double Wave 22"/>
          <p:cNvSpPr/>
          <p:nvPr/>
        </p:nvSpPr>
        <p:spPr>
          <a:xfrm>
            <a:off x="3352800" y="3322820"/>
            <a:ext cx="1920240" cy="38100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rgbClr val="0070C0"/>
                </a:solidFill>
              </a:rPr>
              <a:t>Effects: Now Taxable</a:t>
            </a:r>
          </a:p>
        </p:txBody>
      </p:sp>
      <p:sp>
        <p:nvSpPr>
          <p:cNvPr id="24" name="Double Wave 23"/>
          <p:cNvSpPr/>
          <p:nvPr/>
        </p:nvSpPr>
        <p:spPr>
          <a:xfrm>
            <a:off x="6172200" y="4861810"/>
            <a:ext cx="1920240" cy="38100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rgbClr val="0070C0"/>
                </a:solidFill>
              </a:rPr>
              <a:t>Effects: Now Taxable</a:t>
            </a:r>
          </a:p>
        </p:txBody>
      </p:sp>
      <p:sp>
        <p:nvSpPr>
          <p:cNvPr id="25" name="Double Wave 24"/>
          <p:cNvSpPr/>
          <p:nvPr/>
        </p:nvSpPr>
        <p:spPr>
          <a:xfrm>
            <a:off x="5486400" y="5943600"/>
            <a:ext cx="1920240" cy="38100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rgbClr val="0070C0"/>
                </a:solidFill>
              </a:rPr>
              <a:t>Effects: Now Taxable</a:t>
            </a:r>
          </a:p>
        </p:txBody>
      </p:sp>
      <p:sp>
        <p:nvSpPr>
          <p:cNvPr id="27" name="Rounded Rectangle 26"/>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28"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13" name="Slide Number Placeholder 12"/>
          <p:cNvSpPr>
            <a:spLocks noGrp="1"/>
          </p:cNvSpPr>
          <p:nvPr>
            <p:ph type="sldNum" sz="quarter" idx="15"/>
          </p:nvPr>
        </p:nvSpPr>
        <p:spPr/>
        <p:txBody>
          <a:bodyPr/>
          <a:lstStyle/>
          <a:p>
            <a:fld id="{6838B910-9BB3-41C6-B4B2-4CCB556C6DAE}" type="slidenum">
              <a:rPr lang="en-US" smtClean="0"/>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3463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kern="1200" baseline="0" dirty="0" smtClean="0">
                <a:latin typeface="+mj-lt"/>
              </a:rPr>
              <a:t>Serial No. </a:t>
            </a:r>
            <a:r>
              <a:rPr lang="en-US" b="1" dirty="0" smtClean="0">
                <a:latin typeface="+mj-lt"/>
              </a:rPr>
              <a:t>14</a:t>
            </a:r>
            <a:endParaRPr lang="en-US" b="0" dirty="0" smtClean="0"/>
          </a:p>
        </p:txBody>
      </p:sp>
      <p:sp>
        <p:nvSpPr>
          <p:cNvPr id="15" name="Rectangle 14"/>
          <p:cNvSpPr/>
          <p:nvPr/>
        </p:nvSpPr>
        <p:spPr>
          <a:xfrm>
            <a:off x="228600" y="1828801"/>
            <a:ext cx="8412480" cy="2377440"/>
          </a:xfrm>
          <a:prstGeom prst="rect">
            <a:avLst/>
          </a:prstGeom>
        </p:spPr>
        <p:txBody>
          <a:bodyPr wrap="square">
            <a:sp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16" name="Table 15"/>
          <p:cNvGraphicFramePr>
            <a:graphicFrameLocks noGrp="1"/>
          </p:cNvGraphicFramePr>
          <p:nvPr/>
        </p:nvGraphicFramePr>
        <p:xfrm>
          <a:off x="228600" y="1661160"/>
          <a:ext cx="8382000" cy="1402080"/>
        </p:xfrm>
        <a:graphic>
          <a:graphicData uri="http://schemas.openxmlformats.org/drawingml/2006/table">
            <a:tbl>
              <a:tblPr firstRow="1" bandRow="1">
                <a:tableStyleId>{21E4AEA4-8DFA-4A89-87EB-49C32662AFE0}</a:tableStyleId>
              </a:tblPr>
              <a:tblGrid>
                <a:gridCol w="2590800"/>
                <a:gridCol w="1981200"/>
                <a:gridCol w="457200"/>
                <a:gridCol w="3352800"/>
              </a:tblGrid>
              <a:tr h="321654">
                <a:tc rowSpan="2">
                  <a:txBody>
                    <a:bodyPr/>
                    <a:lstStyle/>
                    <a:p>
                      <a:pPr marL="0" indent="0" algn="ctr"/>
                      <a:r>
                        <a:rPr kumimoji="0" lang="en-US" sz="1700" b="1" i="0" kern="1200" dirty="0" smtClean="0">
                          <a:solidFill>
                            <a:schemeClr val="tx1"/>
                          </a:solidFill>
                          <a:latin typeface="+mn-lt"/>
                          <a:ea typeface="+mn-ea"/>
                          <a:cs typeface="+mn-cs"/>
                        </a:rPr>
                        <a:t>Services provided</a:t>
                      </a:r>
                      <a:endParaRPr lang="en-US" sz="17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By way of </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165100" lvl="0" indent="-165100" algn="ctr" fontAlgn="base">
                        <a:spcBef>
                          <a:spcPct val="0"/>
                        </a:spcBef>
                        <a:spcAft>
                          <a:spcPct val="0"/>
                        </a:spcAft>
                        <a:buFont typeface="Arial" pitchFamily="34" charset="0"/>
                        <a:buNone/>
                      </a:pPr>
                      <a:r>
                        <a:rPr lang="en-US" sz="1600" dirty="0" smtClean="0">
                          <a:solidFill>
                            <a:srgbClr val="000000"/>
                          </a:solidFill>
                          <a:cs typeface="Arial" pitchFamily="34" charset="0"/>
                        </a:rPr>
                        <a:t>of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r>
                        <a:rPr lang="en-US" sz="1600" dirty="0" smtClean="0">
                          <a:solidFill>
                            <a:schemeClr val="tx1"/>
                          </a:solidFill>
                        </a:rPr>
                        <a:t>Original Work pertaining to</a:t>
                      </a:r>
                      <a:r>
                        <a:rPr lang="en-US" sz="1600" baseline="0" dirty="0" smtClean="0">
                          <a:solidFill>
                            <a:schemeClr val="tx1"/>
                          </a:solidFill>
                        </a:rPr>
                        <a:t> followings-</a:t>
                      </a:r>
                      <a:endParaRPr lang="en-US" sz="16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16280">
                <a:tc vMerge="1">
                  <a:txBody>
                    <a:bodyPr/>
                    <a:lstStyle/>
                    <a:p>
                      <a:pPr marL="60325" marR="0" lvl="0" indent="0" algn="just" defTabSz="914400" rtl="0" eaLnBrk="1" fontAlgn="base" latinLnBrk="0" hangingPunct="1">
                        <a:lnSpc>
                          <a:spcPct val="100000"/>
                        </a:lnSpc>
                        <a:spcBef>
                          <a:spcPct val="0"/>
                        </a:spcBef>
                        <a:spcAft>
                          <a:spcPct val="0"/>
                        </a:spcAft>
                        <a:buClrTx/>
                        <a:buSzTx/>
                        <a:buFont typeface="Arial" pitchFamily="34" charset="0"/>
                        <a:buNone/>
                        <a:tabLst/>
                      </a:pPr>
                      <a:endParaRPr kumimoji="0" lang="en-US" sz="1600" b="0" i="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65100" lvl="0" indent="-165100" algn="just" fontAlgn="base">
                        <a:spcBef>
                          <a:spcPct val="0"/>
                        </a:spcBef>
                        <a:spcAft>
                          <a:spcPct val="0"/>
                        </a:spcAft>
                        <a:buFont typeface="Arial" pitchFamily="34" charset="0"/>
                        <a:buChar char="•"/>
                      </a:pPr>
                      <a:r>
                        <a:rPr lang="en-US" sz="1600" dirty="0" smtClean="0">
                          <a:solidFill>
                            <a:srgbClr val="000000"/>
                          </a:solidFill>
                          <a:cs typeface="Arial" pitchFamily="34" charset="0"/>
                        </a:rPr>
                        <a:t>Construction</a:t>
                      </a:r>
                      <a:r>
                        <a:rPr lang="en-US" sz="1600" b="1" dirty="0" smtClean="0">
                          <a:solidFill>
                            <a:srgbClr val="000000"/>
                          </a:solidFill>
                          <a:cs typeface="Arial" pitchFamily="34" charset="0"/>
                        </a:rPr>
                        <a:t>, </a:t>
                      </a:r>
                    </a:p>
                    <a:p>
                      <a:pPr marL="165100" lvl="0" indent="-165100" algn="just" fontAlgn="base">
                        <a:spcBef>
                          <a:spcPct val="0"/>
                        </a:spcBef>
                        <a:spcAft>
                          <a:spcPct val="0"/>
                        </a:spcAft>
                        <a:buFont typeface="Arial" pitchFamily="34" charset="0"/>
                        <a:buChar char="•"/>
                      </a:pPr>
                      <a:r>
                        <a:rPr lang="en-US" sz="1600" dirty="0" smtClean="0">
                          <a:solidFill>
                            <a:srgbClr val="000000"/>
                          </a:solidFill>
                          <a:cs typeface="Arial" pitchFamily="34" charset="0"/>
                        </a:rPr>
                        <a:t>Erection, </a:t>
                      </a:r>
                    </a:p>
                    <a:p>
                      <a:pPr marL="165100" lvl="0" indent="-165100" algn="just" fontAlgn="base">
                        <a:spcBef>
                          <a:spcPct val="0"/>
                        </a:spcBef>
                        <a:spcAft>
                          <a:spcPct val="0"/>
                        </a:spcAft>
                        <a:buFont typeface="Arial" pitchFamily="34" charset="0"/>
                        <a:buChar char="•"/>
                      </a:pPr>
                      <a:r>
                        <a:rPr lang="en-US" sz="1600" dirty="0" smtClean="0">
                          <a:solidFill>
                            <a:srgbClr val="000000"/>
                          </a:solidFill>
                          <a:cs typeface="Arial" pitchFamily="34" charset="0"/>
                        </a:rPr>
                        <a:t>Commissioning,</a:t>
                      </a:r>
                    </a:p>
                    <a:p>
                      <a:pPr marL="165100" lvl="0" indent="-165100" algn="just" fontAlgn="base">
                        <a:spcBef>
                          <a:spcPct val="0"/>
                        </a:spcBef>
                        <a:spcAft>
                          <a:spcPct val="0"/>
                        </a:spcAft>
                        <a:buFont typeface="Arial" pitchFamily="34" charset="0"/>
                        <a:buChar char="•"/>
                      </a:pPr>
                      <a:r>
                        <a:rPr lang="en-US" sz="1600" dirty="0" smtClean="0">
                          <a:solidFill>
                            <a:srgbClr val="000000"/>
                          </a:solidFill>
                          <a:cs typeface="Arial" pitchFamily="34" charset="0"/>
                        </a:rPr>
                        <a:t>Installation,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165100" lvl="0" indent="-165100" algn="ctr" fontAlgn="base">
                        <a:spcBef>
                          <a:spcPct val="0"/>
                        </a:spcBef>
                        <a:spcAft>
                          <a:spcPct val="0"/>
                        </a:spcAft>
                        <a:buFont typeface="Arial" pitchFamily="34" charset="0"/>
                        <a:buNone/>
                      </a:pPr>
                      <a:endParaRPr lang="en-US" sz="1400" dirty="0" smtClean="0">
                        <a:solidFill>
                          <a:srgbClr val="000000"/>
                        </a:solidFill>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4" name="Rectangle 2"/>
          <p:cNvSpPr>
            <a:spLocks noChangeArrowheads="1"/>
          </p:cNvSpPr>
          <p:nvPr/>
        </p:nvSpPr>
        <p:spPr bwMode="auto">
          <a:xfrm>
            <a:off x="304800" y="3473946"/>
            <a:ext cx="8382000"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2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cs typeface="Calibri" pitchFamily="34" charset="0"/>
              </a:rPr>
              <a:t>(</a:t>
            </a:r>
            <a:r>
              <a:rPr kumimoji="0" lang="en-US" sz="2000" b="0" i="0" u="none" strike="noStrike" cap="none" normalizeH="0" baseline="0" dirty="0" smtClean="0">
                <a:ln>
                  <a:noFill/>
                </a:ln>
                <a:solidFill>
                  <a:srgbClr val="000000"/>
                </a:solidFill>
                <a:effectLst/>
                <a:cs typeface="Calibri" pitchFamily="34" charset="0"/>
              </a:rPr>
              <a:t>a)</a:t>
            </a:r>
            <a:r>
              <a:rPr kumimoji="0" lang="en-US" sz="2000" b="0" i="0" u="none" strike="noStrike" cap="none" normalizeH="0" baseline="0" dirty="0" smtClean="0">
                <a:ln>
                  <a:noFill/>
                </a:ln>
                <a:solidFill>
                  <a:srgbClr val="000000"/>
                </a:solidFill>
                <a:effectLst/>
                <a:cs typeface="Times New Roman" pitchFamily="18" charset="0"/>
              </a:rPr>
              <a:t>  </a:t>
            </a:r>
            <a:r>
              <a:rPr kumimoji="0" lang="en-US" sz="2000" b="0" i="0" u="none" strike="sngStrike" cap="none" spc="300" normalizeH="0" baseline="0" dirty="0" smtClean="0">
                <a:ln>
                  <a:noFill/>
                </a:ln>
                <a:solidFill>
                  <a:srgbClr val="000000"/>
                </a:solidFill>
                <a:cs typeface="Calibri" pitchFamily="34" charset="0"/>
              </a:rPr>
              <a:t>an airport, port</a:t>
            </a:r>
            <a:r>
              <a:rPr kumimoji="0" lang="en-US" sz="2000" b="0" i="0" u="none" cap="none" spc="300" normalizeH="0" baseline="0" dirty="0" smtClean="0">
                <a:ln>
                  <a:noFill/>
                </a:ln>
                <a:solidFill>
                  <a:srgbClr val="000000"/>
                </a:solidFill>
                <a:cs typeface="Calibri" pitchFamily="34" charset="0"/>
              </a:rPr>
              <a:t> </a:t>
            </a:r>
            <a:r>
              <a:rPr kumimoji="0" lang="en-US" sz="2000" b="0" i="0" u="none" strike="noStrike" cap="none" normalizeH="0" baseline="0" dirty="0" smtClean="0">
                <a:ln>
                  <a:noFill/>
                </a:ln>
                <a:solidFill>
                  <a:srgbClr val="000000"/>
                </a:solidFill>
                <a:effectLst/>
                <a:cs typeface="Calibri" pitchFamily="34" charset="0"/>
              </a:rPr>
              <a:t>or railways, including monorail or metro;</a:t>
            </a:r>
            <a:endParaRPr kumimoji="0" lang="en-US" sz="20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cs typeface="Arial" pitchFamily="34" charset="0"/>
              </a:rPr>
              <a:t>(b) Remain </a:t>
            </a:r>
            <a:r>
              <a:rPr lang="en-US" sz="2000" dirty="0" smtClean="0">
                <a:solidFill>
                  <a:srgbClr val="000000"/>
                </a:solidFill>
                <a:cs typeface="Arial" pitchFamily="34" charset="0"/>
              </a:rPr>
              <a:t>s</a:t>
            </a:r>
            <a:r>
              <a:rPr kumimoji="0" lang="en-US" sz="2000" b="0" i="0" u="none" strike="noStrike" cap="none" normalizeH="0" baseline="0" dirty="0" smtClean="0">
                <a:ln>
                  <a:noFill/>
                </a:ln>
                <a:solidFill>
                  <a:srgbClr val="000000"/>
                </a:solidFill>
                <a:effectLst/>
                <a:cs typeface="Arial" pitchFamily="34" charset="0"/>
              </a:rPr>
              <a:t>ame as earlier……….</a:t>
            </a:r>
          </a:p>
          <a:p>
            <a:pPr lvl="0" algn="just" eaLnBrk="0" fontAlgn="base" hangingPunct="0">
              <a:lnSpc>
                <a:spcPct val="200000"/>
              </a:lnSpc>
              <a:spcBef>
                <a:spcPct val="0"/>
              </a:spcBef>
              <a:spcAft>
                <a:spcPct val="0"/>
              </a:spcAft>
            </a:pPr>
            <a:r>
              <a:rPr kumimoji="0" lang="en-US" sz="2000" b="0" i="0" u="none" strike="noStrike" cap="none" normalizeH="0" baseline="0" dirty="0" smtClean="0">
                <a:ln>
                  <a:noFill/>
                </a:ln>
                <a:solidFill>
                  <a:srgbClr val="000000"/>
                </a:solidFill>
                <a:effectLst/>
                <a:cs typeface="Arial" pitchFamily="34" charset="0"/>
              </a:rPr>
              <a:t>(c) </a:t>
            </a:r>
            <a:r>
              <a:rPr lang="en-US" sz="2000" dirty="0" smtClean="0">
                <a:solidFill>
                  <a:srgbClr val="000000"/>
                </a:solidFill>
                <a:cs typeface="Arial" pitchFamily="34" charset="0"/>
              </a:rPr>
              <a:t>Remain same as earlier……….</a:t>
            </a:r>
          </a:p>
          <a:p>
            <a:pPr lvl="0" algn="just" eaLnBrk="0" fontAlgn="base" hangingPunct="0">
              <a:lnSpc>
                <a:spcPct val="200000"/>
              </a:lnSpc>
              <a:spcBef>
                <a:spcPct val="0"/>
              </a:spcBef>
              <a:spcAft>
                <a:spcPct val="0"/>
              </a:spcAft>
            </a:pPr>
            <a:r>
              <a:rPr kumimoji="0" lang="en-US" sz="2000" b="0" i="0" u="none" strike="noStrike" cap="none" normalizeH="0" baseline="0" dirty="0" smtClean="0">
                <a:ln>
                  <a:noFill/>
                </a:ln>
                <a:solidFill>
                  <a:srgbClr val="000000"/>
                </a:solidFill>
                <a:effectLst/>
                <a:cs typeface="Arial" pitchFamily="34" charset="0"/>
              </a:rPr>
              <a:t>(d)</a:t>
            </a:r>
            <a:r>
              <a:rPr kumimoji="0" lang="en-US" sz="2000" b="0" i="0" u="none" strike="noStrike" cap="none" normalizeH="0" baseline="0" dirty="0" smtClean="0">
                <a:ln>
                  <a:noFill/>
                </a:ln>
                <a:solidFill>
                  <a:srgbClr val="000000"/>
                </a:solidFill>
                <a:effectLst/>
                <a:cs typeface="Times New Roman" pitchFamily="18" charset="0"/>
              </a:rPr>
              <a:t> </a:t>
            </a:r>
            <a:r>
              <a:rPr lang="en-US" sz="2000" dirty="0" smtClean="0">
                <a:solidFill>
                  <a:srgbClr val="000000"/>
                </a:solidFill>
                <a:cs typeface="Arial" pitchFamily="34" charset="0"/>
              </a:rPr>
              <a:t>Remain same as earlier……….</a:t>
            </a:r>
          </a:p>
          <a:p>
            <a:pPr lvl="0" algn="just" eaLnBrk="0" fontAlgn="base" hangingPunct="0">
              <a:lnSpc>
                <a:spcPct val="200000"/>
              </a:lnSpc>
              <a:spcBef>
                <a:spcPct val="0"/>
              </a:spcBef>
              <a:spcAft>
                <a:spcPct val="0"/>
              </a:spcAft>
            </a:pPr>
            <a:r>
              <a:rPr kumimoji="0" lang="en-US" sz="2000" b="0" i="0" u="none" strike="noStrike" cap="none" normalizeH="0" baseline="0" dirty="0" smtClean="0">
                <a:ln>
                  <a:noFill/>
                </a:ln>
                <a:solidFill>
                  <a:srgbClr val="000000"/>
                </a:solidFill>
                <a:effectLst/>
                <a:cs typeface="Arial" pitchFamily="34" charset="0"/>
              </a:rPr>
              <a:t>(e) </a:t>
            </a:r>
            <a:r>
              <a:rPr lang="en-US" sz="2000" dirty="0" smtClean="0">
                <a:solidFill>
                  <a:srgbClr val="000000"/>
                </a:solidFill>
                <a:cs typeface="Arial" pitchFamily="34" charset="0"/>
              </a:rPr>
              <a:t>Remain same as earlier……….</a:t>
            </a:r>
          </a:p>
        </p:txBody>
      </p:sp>
      <p:sp>
        <p:nvSpPr>
          <p:cNvPr id="20" name="Double Wave 19"/>
          <p:cNvSpPr/>
          <p:nvPr/>
        </p:nvSpPr>
        <p:spPr>
          <a:xfrm>
            <a:off x="914400" y="3124200"/>
            <a:ext cx="2286000" cy="76200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Words Omitted </a:t>
            </a:r>
          </a:p>
          <a:p>
            <a:pPr algn="ctr"/>
            <a:r>
              <a:rPr lang="en-US" b="1" dirty="0" smtClean="0">
                <a:solidFill>
                  <a:srgbClr val="0070C0"/>
                </a:solidFill>
              </a:rPr>
              <a:t>w.e.f. </a:t>
            </a:r>
            <a:r>
              <a:rPr lang="en-US" b="1" i="1" dirty="0" smtClean="0">
                <a:solidFill>
                  <a:srgbClr val="0070C0"/>
                </a:solidFill>
              </a:rPr>
              <a:t>01.04.2015</a:t>
            </a:r>
            <a:endParaRPr lang="en-US" b="1" dirty="0" smtClean="0">
              <a:solidFill>
                <a:srgbClr val="0070C0"/>
              </a:solidFill>
            </a:endParaRPr>
          </a:p>
        </p:txBody>
      </p:sp>
      <p:sp>
        <p:nvSpPr>
          <p:cNvPr id="18" name="Rounded Rectangle 17"/>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21"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9" name="Slide Number Placeholder 8"/>
          <p:cNvSpPr>
            <a:spLocks noGrp="1"/>
          </p:cNvSpPr>
          <p:nvPr>
            <p:ph type="sldNum" sz="quarter" idx="15"/>
          </p:nvPr>
        </p:nvSpPr>
        <p:spPr/>
        <p:txBody>
          <a:bodyPr/>
          <a:lstStyle/>
          <a:p>
            <a:fld id="{6838B910-9BB3-41C6-B4B2-4CCB556C6DAE}" type="slidenum">
              <a:rPr lang="en-US" smtClean="0"/>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3463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sz="2000" b="1" kern="1200" baseline="0" dirty="0" smtClean="0">
                <a:latin typeface="+mj-lt"/>
              </a:rPr>
              <a:t>Clause </a:t>
            </a:r>
            <a:r>
              <a:rPr lang="en-US" sz="2400" b="1" dirty="0" smtClean="0">
                <a:latin typeface="+mj-lt"/>
              </a:rPr>
              <a:t>(</a:t>
            </a:r>
            <a:r>
              <a:rPr lang="en-US" sz="2400" b="1" i="1" dirty="0" smtClean="0">
                <a:latin typeface="+mj-lt"/>
              </a:rPr>
              <a:t>i</a:t>
            </a:r>
            <a:r>
              <a:rPr lang="en-US" sz="2400" b="1" dirty="0" smtClean="0">
                <a:latin typeface="+mj-lt"/>
              </a:rPr>
              <a:t>)</a:t>
            </a:r>
            <a:r>
              <a:rPr lang="en-US" b="1" dirty="0" smtClean="0">
                <a:latin typeface="+mj-lt"/>
              </a:rPr>
              <a:t> of </a:t>
            </a:r>
            <a:r>
              <a:rPr lang="en-US" b="1" kern="1200" baseline="0" dirty="0" smtClean="0">
                <a:latin typeface="+mj-lt"/>
              </a:rPr>
              <a:t>Serial No. 20</a:t>
            </a:r>
            <a:endParaRPr lang="en-US" b="0" dirty="0" smtClean="0"/>
          </a:p>
        </p:txBody>
      </p:sp>
      <p:sp>
        <p:nvSpPr>
          <p:cNvPr id="15" name="Rectangle 14"/>
          <p:cNvSpPr/>
          <p:nvPr/>
        </p:nvSpPr>
        <p:spPr>
          <a:xfrm>
            <a:off x="228600" y="1692140"/>
            <a:ext cx="8412480" cy="1005840"/>
          </a:xfrm>
          <a:prstGeom prst="rect">
            <a:avLst/>
          </a:prstGeom>
        </p:spPr>
        <p:txBody>
          <a:bodyPr wrap="square">
            <a:sp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16" name="Table 15"/>
          <p:cNvGraphicFramePr>
            <a:graphicFrameLocks noGrp="1"/>
          </p:cNvGraphicFramePr>
          <p:nvPr/>
        </p:nvGraphicFramePr>
        <p:xfrm>
          <a:off x="228600" y="1661160"/>
          <a:ext cx="8382000" cy="914400"/>
        </p:xfrm>
        <a:graphic>
          <a:graphicData uri="http://schemas.openxmlformats.org/drawingml/2006/table">
            <a:tbl>
              <a:tblPr firstRow="1" bandRow="1">
                <a:tableStyleId>{21E4AEA4-8DFA-4A89-87EB-49C32662AFE0}</a:tableStyleId>
              </a:tblPr>
              <a:tblGrid>
                <a:gridCol w="2590800"/>
                <a:gridCol w="3962400"/>
                <a:gridCol w="457200"/>
                <a:gridCol w="1371600"/>
              </a:tblGrid>
              <a:tr h="321654">
                <a:tc rowSpan="2">
                  <a:txBody>
                    <a:bodyPr/>
                    <a:lstStyle/>
                    <a:p>
                      <a:pPr marL="0" indent="0" algn="ctr"/>
                      <a:r>
                        <a:rPr kumimoji="0" lang="en-US" sz="1700" b="1" i="0" kern="1200" dirty="0" smtClean="0">
                          <a:solidFill>
                            <a:schemeClr val="tx1"/>
                          </a:solidFill>
                          <a:latin typeface="+mn-lt"/>
                          <a:ea typeface="+mn-ea"/>
                          <a:cs typeface="+mn-cs"/>
                        </a:rPr>
                        <a:t>Services provided</a:t>
                      </a:r>
                      <a:endParaRPr lang="en-US" sz="17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By way of </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165100" lvl="0" indent="-165100" algn="ctr" fontAlgn="base">
                        <a:spcBef>
                          <a:spcPct val="0"/>
                        </a:spcBef>
                        <a:spcAft>
                          <a:spcPct val="0"/>
                        </a:spcAft>
                        <a:buFont typeface="Arial" pitchFamily="34" charset="0"/>
                        <a:buNone/>
                      </a:pPr>
                      <a:r>
                        <a:rPr lang="en-US" sz="1600" dirty="0" smtClean="0">
                          <a:solidFill>
                            <a:srgbClr val="000000"/>
                          </a:solidFill>
                          <a:latin typeface="+mj-lt"/>
                          <a:cs typeface="Arial" pitchFamily="34" charset="0"/>
                        </a:rPr>
                        <a:t>of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r>
                        <a:rPr lang="en-US" sz="1600" dirty="0" smtClean="0">
                          <a:solidFill>
                            <a:schemeClr val="tx1"/>
                          </a:solidFill>
                          <a:latin typeface="+mj-lt"/>
                        </a:rPr>
                        <a:t>Following Goods:</a:t>
                      </a:r>
                      <a:endParaRPr lang="en-US" sz="16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79120">
                <a:tc vMerge="1">
                  <a:txBody>
                    <a:bodyPr/>
                    <a:lstStyle/>
                    <a:p>
                      <a:pPr marL="60325" marR="0" lvl="0" indent="0" algn="just" defTabSz="914400" rtl="0" eaLnBrk="1" fontAlgn="base" latinLnBrk="0" hangingPunct="1">
                        <a:lnSpc>
                          <a:spcPct val="100000"/>
                        </a:lnSpc>
                        <a:spcBef>
                          <a:spcPct val="0"/>
                        </a:spcBef>
                        <a:spcAft>
                          <a:spcPct val="0"/>
                        </a:spcAft>
                        <a:buClrTx/>
                        <a:buSzTx/>
                        <a:buFont typeface="Arial" pitchFamily="34" charset="0"/>
                        <a:buNone/>
                        <a:tabLst/>
                      </a:pPr>
                      <a:endParaRPr kumimoji="0" lang="en-US" sz="1600" b="0" i="0" kern="1200" dirty="0" smtClean="0">
                        <a:solidFill>
                          <a:schemeClr val="dk1"/>
                        </a:solidFill>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fontAlgn="base">
                        <a:spcBef>
                          <a:spcPct val="0"/>
                        </a:spcBef>
                        <a:spcAft>
                          <a:spcPct val="0"/>
                        </a:spcAft>
                        <a:buFont typeface="Arial" pitchFamily="34" charset="0"/>
                        <a:buNone/>
                      </a:pPr>
                      <a:r>
                        <a:rPr kumimoji="0" lang="en-US" sz="1600" b="0" i="0" u="none" strike="noStrike" cap="none" normalizeH="0" baseline="0" dirty="0" smtClean="0">
                          <a:ln>
                            <a:noFill/>
                          </a:ln>
                          <a:solidFill>
                            <a:srgbClr val="000000"/>
                          </a:solidFill>
                          <a:effectLst/>
                          <a:latin typeface="+mj-lt"/>
                          <a:cs typeface="Calibri" pitchFamily="34" charset="0"/>
                        </a:rPr>
                        <a:t>Transportation by </a:t>
                      </a:r>
                      <a:r>
                        <a:rPr kumimoji="0" lang="en-US" sz="1600" b="1" i="1" u="none" strike="noStrike" cap="none" normalizeH="0" baseline="0" dirty="0" smtClean="0">
                          <a:ln>
                            <a:noFill/>
                          </a:ln>
                          <a:solidFill>
                            <a:srgbClr val="000000"/>
                          </a:solidFill>
                          <a:effectLst/>
                          <a:latin typeface="+mj-lt"/>
                          <a:cs typeface="Calibri" pitchFamily="34" charset="0"/>
                        </a:rPr>
                        <a:t>RAIL</a:t>
                      </a:r>
                      <a:r>
                        <a:rPr kumimoji="0" lang="en-US" sz="1600" b="0" i="0" u="none" strike="noStrike" cap="none" normalizeH="0" baseline="0" dirty="0" smtClean="0">
                          <a:ln>
                            <a:noFill/>
                          </a:ln>
                          <a:solidFill>
                            <a:srgbClr val="000000"/>
                          </a:solidFill>
                          <a:effectLst/>
                          <a:latin typeface="+mj-lt"/>
                          <a:cs typeface="Calibri" pitchFamily="34" charset="0"/>
                        </a:rPr>
                        <a:t> or </a:t>
                      </a:r>
                      <a:r>
                        <a:rPr kumimoji="0" lang="en-US" sz="1600" b="1" i="1" u="none" strike="noStrike" cap="none" normalizeH="0" baseline="0" dirty="0" smtClean="0">
                          <a:ln>
                            <a:noFill/>
                          </a:ln>
                          <a:solidFill>
                            <a:srgbClr val="000000"/>
                          </a:solidFill>
                          <a:effectLst/>
                          <a:latin typeface="+mj-lt"/>
                          <a:cs typeface="Calibri" pitchFamily="34" charset="0"/>
                        </a:rPr>
                        <a:t>A VESSEL</a:t>
                      </a:r>
                      <a:r>
                        <a:rPr kumimoji="0" lang="en-US" sz="1600" b="0" i="1" u="none" strike="noStrike" cap="none" normalizeH="0" baseline="0" dirty="0" smtClean="0">
                          <a:ln>
                            <a:noFill/>
                          </a:ln>
                          <a:solidFill>
                            <a:srgbClr val="000000"/>
                          </a:solidFill>
                          <a:effectLst/>
                          <a:latin typeface="+mj-lt"/>
                          <a:cs typeface="Calibri" pitchFamily="34" charset="0"/>
                        </a:rPr>
                        <a:t> </a:t>
                      </a:r>
                      <a:r>
                        <a:rPr kumimoji="0" lang="en-US" sz="1600" b="0" i="0" u="none" strike="noStrike" cap="none" normalizeH="0" baseline="0" dirty="0" smtClean="0">
                          <a:ln>
                            <a:noFill/>
                          </a:ln>
                          <a:solidFill>
                            <a:srgbClr val="000000"/>
                          </a:solidFill>
                          <a:effectLst/>
                          <a:latin typeface="+mj-lt"/>
                          <a:cs typeface="Calibri" pitchFamily="34" charset="0"/>
                        </a:rPr>
                        <a:t>from one place in India to another</a:t>
                      </a:r>
                      <a:endParaRPr lang="en-US" sz="1600" dirty="0" smtClean="0">
                        <a:solidFill>
                          <a:srgbClr val="000000"/>
                        </a:solidFill>
                        <a:latin typeface="+mj-lt"/>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165100" lvl="0" indent="-165100" algn="ctr" fontAlgn="base">
                        <a:spcBef>
                          <a:spcPct val="0"/>
                        </a:spcBef>
                        <a:spcAft>
                          <a:spcPct val="0"/>
                        </a:spcAft>
                        <a:buFont typeface="Arial" pitchFamily="34" charset="0"/>
                        <a:buNone/>
                      </a:pPr>
                      <a:endParaRPr lang="en-US" sz="1400" dirty="0" smtClean="0">
                        <a:solidFill>
                          <a:srgbClr val="000000"/>
                        </a:solidFill>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4" name="Double Wave 13"/>
          <p:cNvSpPr/>
          <p:nvPr/>
        </p:nvSpPr>
        <p:spPr>
          <a:xfrm>
            <a:off x="6553200" y="4114800"/>
            <a:ext cx="2133600" cy="68580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0070C0"/>
                </a:solidFill>
              </a:rPr>
              <a:t>W.E.F. 01.04.2015</a:t>
            </a:r>
            <a:endParaRPr lang="en-US" sz="1200" b="1" dirty="0" smtClean="0">
              <a:solidFill>
                <a:srgbClr val="0070C0"/>
              </a:solidFill>
            </a:endParaRPr>
          </a:p>
        </p:txBody>
      </p:sp>
      <p:sp>
        <p:nvSpPr>
          <p:cNvPr id="23" name="Rounded Rectangle 22"/>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24"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28" name="Round Diagonal Corner Rectangle 27"/>
          <p:cNvSpPr/>
          <p:nvPr/>
        </p:nvSpPr>
        <p:spPr>
          <a:xfrm>
            <a:off x="4130040" y="3429000"/>
            <a:ext cx="3108960" cy="381000"/>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marL="165100" indent="-165100" algn="ctr">
              <a:buFont typeface="Arial" pitchFamily="34" charset="0"/>
              <a:buChar char="•"/>
            </a:pPr>
            <a:r>
              <a:rPr lang="en-US" sz="1400" b="1" i="1" dirty="0" smtClean="0"/>
              <a:t>FLOURS, PULES AND RICE.</a:t>
            </a:r>
            <a:endParaRPr lang="en-US" sz="1400" b="1" i="1" dirty="0"/>
          </a:p>
        </p:txBody>
      </p:sp>
      <p:graphicFrame>
        <p:nvGraphicFramePr>
          <p:cNvPr id="17" name="Table 16"/>
          <p:cNvGraphicFramePr>
            <a:graphicFrameLocks noGrp="1"/>
          </p:cNvGraphicFramePr>
          <p:nvPr/>
        </p:nvGraphicFramePr>
        <p:xfrm>
          <a:off x="228600" y="2667000"/>
          <a:ext cx="8610600" cy="3879550"/>
        </p:xfrm>
        <a:graphic>
          <a:graphicData uri="http://schemas.openxmlformats.org/drawingml/2006/table">
            <a:tbl>
              <a:tblPr firstRow="1" bandRow="1">
                <a:tableStyleId>{21E4AEA4-8DFA-4A89-87EB-49C32662AFE0}</a:tableStyleId>
              </a:tblPr>
              <a:tblGrid>
                <a:gridCol w="3886200"/>
                <a:gridCol w="4724400"/>
              </a:tblGrid>
              <a:tr h="359110">
                <a:tc>
                  <a:txBody>
                    <a:bodyPr/>
                    <a:lstStyle/>
                    <a:p>
                      <a:pPr algn="ctr"/>
                      <a:r>
                        <a:rPr lang="en-US" sz="1700" dirty="0" smtClean="0">
                          <a:latin typeface="+mj-lt"/>
                        </a:rPr>
                        <a:t>Old Provisions</a:t>
                      </a:r>
                      <a:endParaRPr lang="en-US" sz="17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latin typeface="+mj-lt"/>
                        </a:rPr>
                        <a:t>New /Amended Provisions</a:t>
                      </a:r>
                      <a:endParaRPr lang="en-US" sz="17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10840">
                <a:tc>
                  <a:txBody>
                    <a:bodyPr/>
                    <a:lstStyle/>
                    <a:p>
                      <a:pPr marL="91440" lvl="0" indent="-104775" eaLnBrk="0" fontAlgn="base" hangingPunct="0">
                        <a:lnSpc>
                          <a:spcPct val="100000"/>
                        </a:lnSpc>
                        <a:spcBef>
                          <a:spcPct val="0"/>
                        </a:spcBef>
                        <a:spcAft>
                          <a:spcPts val="600"/>
                        </a:spcAft>
                        <a:buFont typeface="Arial" pitchFamily="34" charset="0"/>
                        <a:buNone/>
                      </a:pPr>
                      <a:r>
                        <a:rPr kumimoji="0" lang="en-US" sz="1800" b="1" i="0" u="none" strike="noStrike" kern="1200" cap="none" normalizeH="0" baseline="0" dirty="0" smtClean="0">
                          <a:ln>
                            <a:noFill/>
                          </a:ln>
                          <a:solidFill>
                            <a:schemeClr val="tx1"/>
                          </a:solidFill>
                          <a:effectLst/>
                          <a:latin typeface="+mn-lt"/>
                          <a:ea typeface="+mn-ea"/>
                          <a:cs typeface="Arial" pitchFamily="34" charset="0"/>
                        </a:rPr>
                        <a:t>Foodstuff including</a:t>
                      </a:r>
                    </a:p>
                    <a:p>
                      <a:pPr marL="284163" lvl="0" indent="-104775" eaLnBrk="0" fontAlgn="base" hangingPunct="0">
                        <a:lnSpc>
                          <a:spcPct val="100000"/>
                        </a:lnSpc>
                        <a:spcBef>
                          <a:spcPct val="0"/>
                        </a:spcBef>
                        <a:spcAft>
                          <a:spcPts val="600"/>
                        </a:spcAft>
                        <a:buFont typeface="Arial" pitchFamily="34" charset="0"/>
                        <a:buChar char="•"/>
                      </a:pPr>
                      <a:r>
                        <a:rPr kumimoji="0" lang="en-US" sz="1800" b="1" i="0" u="none" strike="noStrike" kern="1200" cap="none" normalizeH="0" baseline="0" dirty="0" smtClean="0">
                          <a:ln>
                            <a:noFill/>
                          </a:ln>
                          <a:solidFill>
                            <a:schemeClr val="tx1"/>
                          </a:solidFill>
                          <a:effectLst/>
                          <a:latin typeface="+mn-lt"/>
                          <a:ea typeface="+mn-ea"/>
                          <a:cs typeface="Arial" pitchFamily="34" charset="0"/>
                        </a:rPr>
                        <a:t>Flours, </a:t>
                      </a:r>
                    </a:p>
                    <a:p>
                      <a:pPr marL="284163" lvl="0" indent="-104775" eaLnBrk="0" fontAlgn="base" hangingPunct="0">
                        <a:lnSpc>
                          <a:spcPct val="100000"/>
                        </a:lnSpc>
                        <a:spcBef>
                          <a:spcPct val="0"/>
                        </a:spcBef>
                        <a:spcAft>
                          <a:spcPts val="600"/>
                        </a:spcAft>
                        <a:buFont typeface="Arial" pitchFamily="34" charset="0"/>
                        <a:buChar char="•"/>
                      </a:pPr>
                      <a:r>
                        <a:rPr kumimoji="0" lang="en-US" sz="1800" b="0" i="0" u="none" strike="noStrike" kern="1200" cap="none" normalizeH="0" baseline="0" dirty="0" smtClean="0">
                          <a:ln>
                            <a:noFill/>
                          </a:ln>
                          <a:solidFill>
                            <a:schemeClr val="tx1"/>
                          </a:solidFill>
                          <a:effectLst/>
                          <a:latin typeface="+mn-lt"/>
                          <a:ea typeface="+mn-ea"/>
                          <a:cs typeface="Arial" pitchFamily="34" charset="0"/>
                        </a:rPr>
                        <a:t>tea, </a:t>
                      </a:r>
                    </a:p>
                    <a:p>
                      <a:pPr marL="284163" lvl="0" indent="-104775" eaLnBrk="0" fontAlgn="base" hangingPunct="0">
                        <a:lnSpc>
                          <a:spcPct val="100000"/>
                        </a:lnSpc>
                        <a:spcBef>
                          <a:spcPct val="0"/>
                        </a:spcBef>
                        <a:spcAft>
                          <a:spcPts val="600"/>
                        </a:spcAft>
                        <a:buFont typeface="Arial" pitchFamily="34" charset="0"/>
                        <a:buChar char="•"/>
                      </a:pPr>
                      <a:r>
                        <a:rPr kumimoji="0" lang="en-US" sz="1800" b="0" i="0" u="none" strike="noStrike" kern="1200" cap="none" normalizeH="0" baseline="0" dirty="0" smtClean="0">
                          <a:ln>
                            <a:noFill/>
                          </a:ln>
                          <a:solidFill>
                            <a:schemeClr val="tx1"/>
                          </a:solidFill>
                          <a:effectLst/>
                          <a:latin typeface="+mn-lt"/>
                          <a:ea typeface="+mn-ea"/>
                          <a:cs typeface="Arial" pitchFamily="34" charset="0"/>
                        </a:rPr>
                        <a:t>coffee, </a:t>
                      </a:r>
                    </a:p>
                    <a:p>
                      <a:pPr marL="284163" lvl="0" indent="-104775" eaLnBrk="0" fontAlgn="base" hangingPunct="0">
                        <a:lnSpc>
                          <a:spcPct val="100000"/>
                        </a:lnSpc>
                        <a:spcBef>
                          <a:spcPct val="0"/>
                        </a:spcBef>
                        <a:spcAft>
                          <a:spcPts val="600"/>
                        </a:spcAft>
                        <a:buFont typeface="Arial" pitchFamily="34" charset="0"/>
                        <a:buChar char="•"/>
                      </a:pPr>
                      <a:r>
                        <a:rPr kumimoji="0" lang="en-US" sz="1800" b="0" i="0" u="none" strike="noStrike" kern="1200" cap="none" normalizeH="0" baseline="0" dirty="0" smtClean="0">
                          <a:ln>
                            <a:noFill/>
                          </a:ln>
                          <a:solidFill>
                            <a:schemeClr val="tx1"/>
                          </a:solidFill>
                          <a:effectLst/>
                          <a:latin typeface="+mn-lt"/>
                          <a:ea typeface="+mn-ea"/>
                          <a:cs typeface="Arial" pitchFamily="34" charset="0"/>
                        </a:rPr>
                        <a:t>jaggery, </a:t>
                      </a:r>
                    </a:p>
                    <a:p>
                      <a:pPr marL="284163" lvl="0" indent="-104775" eaLnBrk="0" fontAlgn="base" hangingPunct="0">
                        <a:lnSpc>
                          <a:spcPct val="100000"/>
                        </a:lnSpc>
                        <a:spcBef>
                          <a:spcPct val="0"/>
                        </a:spcBef>
                        <a:spcAft>
                          <a:spcPts val="600"/>
                        </a:spcAft>
                        <a:buFont typeface="Arial" pitchFamily="34" charset="0"/>
                        <a:buChar char="•"/>
                      </a:pPr>
                      <a:r>
                        <a:rPr kumimoji="0" lang="en-US" sz="1800" b="0" i="0" u="none" strike="noStrike" kern="1200" cap="none" normalizeH="0" baseline="0" dirty="0" smtClean="0">
                          <a:ln>
                            <a:noFill/>
                          </a:ln>
                          <a:solidFill>
                            <a:schemeClr val="tx1"/>
                          </a:solidFill>
                          <a:effectLst/>
                          <a:latin typeface="+mn-lt"/>
                          <a:ea typeface="+mn-ea"/>
                          <a:cs typeface="Arial" pitchFamily="34" charset="0"/>
                        </a:rPr>
                        <a:t>sugar, </a:t>
                      </a:r>
                    </a:p>
                    <a:p>
                      <a:pPr marL="284163" lvl="0" indent="-104775" eaLnBrk="0" fontAlgn="base" hangingPunct="0">
                        <a:lnSpc>
                          <a:spcPct val="100000"/>
                        </a:lnSpc>
                        <a:spcBef>
                          <a:spcPct val="0"/>
                        </a:spcBef>
                        <a:spcAft>
                          <a:spcPts val="600"/>
                        </a:spcAft>
                        <a:buFont typeface="Arial" pitchFamily="34" charset="0"/>
                        <a:buChar char="•"/>
                      </a:pPr>
                      <a:r>
                        <a:rPr kumimoji="0" lang="en-US" sz="1800" b="1" i="0" u="none" strike="noStrike" kern="1200" cap="none" normalizeH="0" baseline="0" dirty="0" smtClean="0">
                          <a:ln>
                            <a:noFill/>
                          </a:ln>
                          <a:solidFill>
                            <a:schemeClr val="tx1"/>
                          </a:solidFill>
                          <a:effectLst/>
                          <a:latin typeface="+mn-lt"/>
                          <a:ea typeface="+mn-ea"/>
                          <a:cs typeface="Arial" pitchFamily="34" charset="0"/>
                        </a:rPr>
                        <a:t>Milk Products, </a:t>
                      </a:r>
                    </a:p>
                    <a:p>
                      <a:pPr marL="284163" lvl="0" indent="-104775" eaLnBrk="0" fontAlgn="base" hangingPunct="0">
                        <a:lnSpc>
                          <a:spcPct val="100000"/>
                        </a:lnSpc>
                        <a:spcBef>
                          <a:spcPct val="0"/>
                        </a:spcBef>
                        <a:spcAft>
                          <a:spcPts val="600"/>
                        </a:spcAft>
                        <a:buFont typeface="Arial" pitchFamily="34" charset="0"/>
                        <a:buChar char="•"/>
                      </a:pPr>
                      <a:r>
                        <a:rPr kumimoji="0" lang="en-US" sz="1800" b="1" i="0" u="none" strike="noStrike" kern="1200" cap="none" normalizeH="0" baseline="0" dirty="0" smtClean="0">
                          <a:ln>
                            <a:noFill/>
                          </a:ln>
                          <a:solidFill>
                            <a:schemeClr val="tx1"/>
                          </a:solidFill>
                          <a:effectLst/>
                          <a:latin typeface="+mn-lt"/>
                          <a:ea typeface="+mn-ea"/>
                          <a:cs typeface="Arial" pitchFamily="34" charset="0"/>
                        </a:rPr>
                        <a:t>Salt and </a:t>
                      </a:r>
                    </a:p>
                    <a:p>
                      <a:pPr marL="284163" lvl="0" indent="-104775" eaLnBrk="0" fontAlgn="base" hangingPunct="0">
                        <a:lnSpc>
                          <a:spcPct val="100000"/>
                        </a:lnSpc>
                        <a:spcBef>
                          <a:spcPct val="0"/>
                        </a:spcBef>
                        <a:spcAft>
                          <a:spcPts val="600"/>
                        </a:spcAft>
                        <a:buFont typeface="Arial" pitchFamily="34" charset="0"/>
                        <a:buChar char="•"/>
                      </a:pPr>
                      <a:r>
                        <a:rPr kumimoji="0" lang="en-US" sz="1800" b="0" i="0" u="none" strike="noStrike" kern="1200" cap="none" normalizeH="0" baseline="0" dirty="0" smtClean="0">
                          <a:ln>
                            <a:noFill/>
                          </a:ln>
                          <a:solidFill>
                            <a:schemeClr val="tx1"/>
                          </a:solidFill>
                          <a:effectLst/>
                          <a:latin typeface="+mn-lt"/>
                          <a:ea typeface="+mn-ea"/>
                          <a:cs typeface="Arial" pitchFamily="34" charset="0"/>
                        </a:rPr>
                        <a:t>edible oil, </a:t>
                      </a:r>
                    </a:p>
                    <a:p>
                      <a:pPr marL="91440" lvl="0" indent="-104775" eaLnBrk="0" fontAlgn="base" hangingPunct="0">
                        <a:lnSpc>
                          <a:spcPct val="100000"/>
                        </a:lnSpc>
                        <a:spcBef>
                          <a:spcPct val="0"/>
                        </a:spcBef>
                        <a:spcAft>
                          <a:spcPts val="600"/>
                        </a:spcAft>
                        <a:buFont typeface="Arial" pitchFamily="34" charset="0"/>
                        <a:buNone/>
                      </a:pPr>
                      <a:r>
                        <a:rPr kumimoji="0" lang="en-US" sz="1800" b="0" i="0" u="none" strike="noStrike" kern="1200" cap="none" normalizeH="0" baseline="0" dirty="0" smtClean="0">
                          <a:ln>
                            <a:noFill/>
                          </a:ln>
                          <a:solidFill>
                            <a:schemeClr val="tx1"/>
                          </a:solidFill>
                          <a:effectLst/>
                          <a:latin typeface="+mn-lt"/>
                          <a:ea typeface="+mn-ea"/>
                          <a:cs typeface="Arial" pitchFamily="34" charset="0"/>
                        </a:rPr>
                        <a:t>Excluding alcoholic beverages.</a:t>
                      </a:r>
                      <a:endParaRPr lang="en-US" sz="1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lvl="0" indent="-104775" eaLnBrk="0" fontAlgn="base" hangingPunct="0">
                        <a:lnSpc>
                          <a:spcPct val="100000"/>
                        </a:lnSpc>
                        <a:spcBef>
                          <a:spcPct val="0"/>
                        </a:spcBef>
                        <a:spcAft>
                          <a:spcPts val="600"/>
                        </a:spcAft>
                        <a:buFont typeface="Arial" pitchFamily="34" charset="0"/>
                        <a:buChar char="•"/>
                      </a:pPr>
                      <a:endParaRPr kumimoji="0" lang="en-US" sz="1800" b="0" i="0" u="none" strike="noStrike" kern="1200" cap="none" normalizeH="0" baseline="0" dirty="0" smtClean="0">
                        <a:ln>
                          <a:noFill/>
                        </a:ln>
                        <a:solidFill>
                          <a:schemeClr val="tx1"/>
                        </a:solidFill>
                        <a:effectLst/>
                        <a:latin typeface="+mn-lt"/>
                        <a:ea typeface="+mn-ea"/>
                        <a:cs typeface="Arial" pitchFamily="34" charset="0"/>
                      </a:endParaRPr>
                    </a:p>
                    <a:p>
                      <a:pPr marL="91440" lvl="0" indent="-104775" eaLnBrk="0" fontAlgn="base" hangingPunct="0">
                        <a:lnSpc>
                          <a:spcPct val="100000"/>
                        </a:lnSpc>
                        <a:spcBef>
                          <a:spcPct val="0"/>
                        </a:spcBef>
                        <a:spcAft>
                          <a:spcPts val="600"/>
                        </a:spcAft>
                        <a:buFont typeface="Arial" pitchFamily="34" charset="0"/>
                        <a:buNone/>
                      </a:pPr>
                      <a:endParaRPr kumimoji="0" lang="en-US" sz="1800" b="0" i="0" u="none" strike="sngStrike" kern="1200" cap="none" normalizeH="0" baseline="0" dirty="0" smtClean="0">
                        <a:ln>
                          <a:noFill/>
                        </a:ln>
                        <a:solidFill>
                          <a:schemeClr val="tx1"/>
                        </a:solidFill>
                        <a:effectLst/>
                        <a:latin typeface="+mn-lt"/>
                        <a:ea typeface="+mn-ea"/>
                        <a:cs typeface="Arial" pitchFamily="34" charset="0"/>
                      </a:endParaRPr>
                    </a:p>
                    <a:p>
                      <a:pPr marL="120650" lvl="0" indent="-104775" eaLnBrk="0" fontAlgn="base" hangingPunct="0">
                        <a:lnSpc>
                          <a:spcPct val="100000"/>
                        </a:lnSpc>
                        <a:spcBef>
                          <a:spcPct val="0"/>
                        </a:spcBef>
                        <a:spcAft>
                          <a:spcPts val="600"/>
                        </a:spcAft>
                        <a:buFont typeface="Arial" pitchFamily="34" charset="0"/>
                        <a:buChar cha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tea, </a:t>
                      </a:r>
                    </a:p>
                    <a:p>
                      <a:pPr marL="120650" lvl="0" indent="-104775" eaLnBrk="0" fontAlgn="base" hangingPunct="0">
                        <a:lnSpc>
                          <a:spcPct val="100000"/>
                        </a:lnSpc>
                        <a:spcBef>
                          <a:spcPct val="0"/>
                        </a:spcBef>
                        <a:spcAft>
                          <a:spcPts val="600"/>
                        </a:spcAft>
                        <a:buFont typeface="Arial" pitchFamily="34" charset="0"/>
                        <a:buChar cha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coffee, </a:t>
                      </a:r>
                    </a:p>
                    <a:p>
                      <a:pPr marL="120650" lvl="0" indent="-104775" eaLnBrk="0" fontAlgn="base" hangingPunct="0">
                        <a:lnSpc>
                          <a:spcPct val="100000"/>
                        </a:lnSpc>
                        <a:spcBef>
                          <a:spcPct val="0"/>
                        </a:spcBef>
                        <a:spcAft>
                          <a:spcPts val="600"/>
                        </a:spcAft>
                        <a:buFont typeface="Arial" pitchFamily="34" charset="0"/>
                        <a:buChar cha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jaggery, </a:t>
                      </a:r>
                    </a:p>
                    <a:p>
                      <a:pPr marL="120650" lvl="0" indent="-104775" eaLnBrk="0" fontAlgn="base" hangingPunct="0">
                        <a:lnSpc>
                          <a:spcPct val="100000"/>
                        </a:lnSpc>
                        <a:spcBef>
                          <a:spcPct val="0"/>
                        </a:spcBef>
                        <a:spcAft>
                          <a:spcPts val="600"/>
                        </a:spcAft>
                        <a:buFont typeface="Arial" pitchFamily="34" charset="0"/>
                        <a:buChar cha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sugar,</a:t>
                      </a:r>
                    </a:p>
                    <a:p>
                      <a:pPr marL="91440" lvl="0" indent="-104775" eaLnBrk="0" fontAlgn="base" hangingPunct="0">
                        <a:lnSpc>
                          <a:spcPct val="100000"/>
                        </a:lnSpc>
                        <a:spcBef>
                          <a:spcPct val="0"/>
                        </a:spcBef>
                        <a:spcAft>
                          <a:spcPts val="600"/>
                        </a:spcAft>
                        <a:buFont typeface="Arial" pitchFamily="34" charset="0"/>
                        <a:buChar char="•"/>
                      </a:pPr>
                      <a:endParaRPr kumimoji="0" lang="en-US" sz="1800" b="0" i="0" u="none" strike="noStrike" kern="1200" cap="none" normalizeH="0" baseline="0" dirty="0" smtClean="0">
                        <a:ln>
                          <a:noFill/>
                        </a:ln>
                        <a:solidFill>
                          <a:schemeClr val="tx1"/>
                        </a:solidFill>
                        <a:effectLst/>
                        <a:latin typeface="+mn-lt"/>
                        <a:ea typeface="+mn-ea"/>
                        <a:cs typeface="Arial" pitchFamily="34" charset="0"/>
                      </a:endParaRPr>
                    </a:p>
                    <a:p>
                      <a:pPr marL="91440" lvl="0" indent="-104775" eaLnBrk="0" fontAlgn="base" hangingPunct="0">
                        <a:lnSpc>
                          <a:spcPct val="100000"/>
                        </a:lnSpc>
                        <a:spcBef>
                          <a:spcPct val="0"/>
                        </a:spcBef>
                        <a:spcAft>
                          <a:spcPts val="600"/>
                        </a:spcAft>
                        <a:buFont typeface="Arial" pitchFamily="34" charset="0"/>
                        <a:buNone/>
                      </a:pPr>
                      <a:endParaRPr kumimoji="0" lang="en-US" sz="1800" b="0" i="0" u="none" strike="noStrike" kern="1200" cap="none" normalizeH="0" baseline="0" dirty="0" smtClean="0">
                        <a:ln>
                          <a:noFill/>
                        </a:ln>
                        <a:solidFill>
                          <a:schemeClr val="tx1"/>
                        </a:solidFill>
                        <a:effectLst/>
                        <a:latin typeface="+mn-lt"/>
                        <a:ea typeface="+mn-ea"/>
                        <a:cs typeface="Arial" pitchFamily="34" charset="0"/>
                      </a:endParaRPr>
                    </a:p>
                    <a:p>
                      <a:pPr marL="91440" marR="0" lvl="0" indent="-104775" algn="l" defTabSz="914400" rtl="0" eaLnBrk="0" fontAlgn="base" latinLnBrk="0" hangingPunct="0">
                        <a:lnSpc>
                          <a:spcPct val="100000"/>
                        </a:lnSpc>
                        <a:spcBef>
                          <a:spcPct val="0"/>
                        </a:spcBef>
                        <a:spcAft>
                          <a:spcPts val="600"/>
                        </a:spcAft>
                        <a:buClrTx/>
                        <a:buSzTx/>
                        <a:buFont typeface="Arial" pitchFamily="34" charset="0"/>
                        <a:buChar char="•"/>
                        <a:tabLst/>
                        <a:defRP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edible oil, </a:t>
                      </a:r>
                    </a:p>
                    <a:p>
                      <a:pPr marL="91440" marR="0" lvl="0" indent="-104775" algn="l" defTabSz="914400" rtl="0" eaLnBrk="0" fontAlgn="base" latinLnBrk="0" hangingPunct="0">
                        <a:lnSpc>
                          <a:spcPct val="100000"/>
                        </a:lnSpc>
                        <a:spcBef>
                          <a:spcPct val="0"/>
                        </a:spcBef>
                        <a:spcAft>
                          <a:spcPts val="600"/>
                        </a:spcAft>
                        <a:buClrTx/>
                        <a:buSzTx/>
                        <a:buFont typeface="Arial" pitchFamily="34" charset="0"/>
                        <a:buChar char="•"/>
                        <a:tabLst/>
                        <a:defRP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excluding alcoholic beverages.</a:t>
                      </a:r>
                      <a:endParaRPr kumimoji="0" lang="en-US" sz="1800" strike="sngStrike" kern="1200" dirty="0" smtClean="0">
                        <a:solidFill>
                          <a:schemeClr val="bg1">
                            <a:lumMod val="65000"/>
                          </a:schemeClr>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9" name="Double Wave 28"/>
          <p:cNvSpPr/>
          <p:nvPr/>
        </p:nvSpPr>
        <p:spPr>
          <a:xfrm>
            <a:off x="228600" y="6583680"/>
            <a:ext cx="8503920" cy="274320"/>
          </a:xfrm>
          <a:prstGeom prst="doubleWave">
            <a:avLst>
              <a:gd name="adj1" fmla="val 6250"/>
              <a:gd name="adj2" fmla="val 0"/>
            </a:avLst>
          </a:prstGeom>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b="1" dirty="0" smtClean="0">
                <a:solidFill>
                  <a:srgbClr val="0070C0"/>
                </a:solidFill>
              </a:rPr>
              <a:t>Agricultural Produce is separately exempt which would continue </a:t>
            </a:r>
            <a:r>
              <a:rPr lang="en-US" sz="1400" b="1" dirty="0" smtClean="0">
                <a:solidFill>
                  <a:schemeClr val="tx1"/>
                </a:solidFill>
              </a:rPr>
              <a:t>[</a:t>
            </a:r>
            <a:r>
              <a:rPr lang="en-US" sz="1200" b="1" dirty="0" smtClean="0">
                <a:solidFill>
                  <a:schemeClr val="tx1"/>
                </a:solidFill>
              </a:rPr>
              <a:t>Clause (</a:t>
            </a:r>
            <a:r>
              <a:rPr lang="en-US" sz="1200" b="1" i="1" dirty="0" smtClean="0">
                <a:solidFill>
                  <a:schemeClr val="tx1"/>
                </a:solidFill>
              </a:rPr>
              <a:t>h</a:t>
            </a:r>
            <a:r>
              <a:rPr lang="en-US" sz="1200" b="1" dirty="0" smtClean="0">
                <a:solidFill>
                  <a:schemeClr val="tx1"/>
                </a:solidFill>
              </a:rPr>
              <a:t>) of Serial No. 20]</a:t>
            </a:r>
            <a:endParaRPr lang="en-US" sz="1200" b="1" dirty="0" smtClean="0">
              <a:solidFill>
                <a:srgbClr val="0070C0"/>
              </a:solidFill>
            </a:endParaRPr>
          </a:p>
        </p:txBody>
      </p:sp>
      <p:sp>
        <p:nvSpPr>
          <p:cNvPr id="20" name="Striped Right Arrow 19"/>
          <p:cNvSpPr/>
          <p:nvPr/>
        </p:nvSpPr>
        <p:spPr>
          <a:xfrm>
            <a:off x="2819400" y="4953000"/>
            <a:ext cx="4953000" cy="685800"/>
          </a:xfrm>
          <a:prstGeom prst="stripedRightArrow">
            <a:avLst/>
          </a:prstGeom>
        </p:spPr>
        <p:style>
          <a:lnRef idx="2">
            <a:schemeClr val="accent1"/>
          </a:lnRef>
          <a:fillRef idx="1">
            <a:schemeClr val="lt1"/>
          </a:fillRef>
          <a:effectRef idx="0">
            <a:schemeClr val="accent1"/>
          </a:effectRef>
          <a:fontRef idx="minor">
            <a:schemeClr val="dk1"/>
          </a:fontRef>
        </p:style>
        <p:txBody>
          <a:bodyPr rtlCol="0" anchor="ctr"/>
          <a:lstStyle/>
          <a:p>
            <a:pPr marL="1150938"/>
            <a:r>
              <a:rPr lang="en-US" b="1" dirty="0" smtClean="0"/>
              <a:t>MILK</a:t>
            </a:r>
            <a:endParaRPr lang="en-US" b="1" dirty="0"/>
          </a:p>
        </p:txBody>
      </p:sp>
      <p:sp>
        <p:nvSpPr>
          <p:cNvPr id="22" name="Striped Right Arrow 21"/>
          <p:cNvSpPr/>
          <p:nvPr/>
        </p:nvSpPr>
        <p:spPr>
          <a:xfrm>
            <a:off x="2819400" y="5257800"/>
            <a:ext cx="4953000" cy="685800"/>
          </a:xfrm>
          <a:prstGeom prst="stripedRightArrow">
            <a:avLst/>
          </a:prstGeom>
        </p:spPr>
        <p:style>
          <a:lnRef idx="2">
            <a:schemeClr val="accent1"/>
          </a:lnRef>
          <a:fillRef idx="1">
            <a:schemeClr val="lt1"/>
          </a:fillRef>
          <a:effectRef idx="0">
            <a:schemeClr val="accent1"/>
          </a:effectRef>
          <a:fontRef idx="minor">
            <a:schemeClr val="dk1"/>
          </a:fontRef>
        </p:style>
        <p:txBody>
          <a:bodyPr rtlCol="0" anchor="ctr"/>
          <a:lstStyle/>
          <a:p>
            <a:pPr marL="1150938"/>
            <a:r>
              <a:rPr lang="en-US" b="1" dirty="0" smtClean="0"/>
              <a:t>SALT</a:t>
            </a:r>
            <a:endParaRPr lang="en-US" b="1" dirty="0"/>
          </a:p>
        </p:txBody>
      </p:sp>
      <p:sp>
        <p:nvSpPr>
          <p:cNvPr id="25" name="Striped Right Arrow 24"/>
          <p:cNvSpPr/>
          <p:nvPr/>
        </p:nvSpPr>
        <p:spPr>
          <a:xfrm>
            <a:off x="2819400" y="2971800"/>
            <a:ext cx="4800600" cy="685800"/>
          </a:xfrm>
          <a:prstGeom prst="stripedRightArrow">
            <a:avLst/>
          </a:prstGeom>
        </p:spPr>
        <p:style>
          <a:lnRef idx="2">
            <a:schemeClr val="accent1"/>
          </a:lnRef>
          <a:fillRef idx="1">
            <a:schemeClr val="lt1"/>
          </a:fillRef>
          <a:effectRef idx="0">
            <a:schemeClr val="accent1"/>
          </a:effectRef>
          <a:fontRef idx="minor">
            <a:schemeClr val="dk1"/>
          </a:fontRef>
        </p:style>
        <p:txBody>
          <a:bodyPr rtlCol="0" anchor="ctr"/>
          <a:lstStyle/>
          <a:p>
            <a:pPr marL="1150938" algn="ctr"/>
            <a:r>
              <a:rPr lang="en-US" b="1" dirty="0" smtClean="0"/>
              <a:t>FOOD GRAINS including-</a:t>
            </a:r>
            <a:endParaRPr lang="en-US" b="1" dirty="0"/>
          </a:p>
        </p:txBody>
      </p:sp>
      <p:sp>
        <p:nvSpPr>
          <p:cNvPr id="18" name="Slide Number Placeholder 17"/>
          <p:cNvSpPr>
            <a:spLocks noGrp="1"/>
          </p:cNvSpPr>
          <p:nvPr>
            <p:ph type="sldNum" sz="quarter" idx="15"/>
          </p:nvPr>
        </p:nvSpPr>
        <p:spPr/>
        <p:txBody>
          <a:bodyPr/>
          <a:lstStyle/>
          <a:p>
            <a:fld id="{6838B910-9BB3-41C6-B4B2-4CCB556C6DAE}" type="slidenum">
              <a:rPr lang="en-US" smtClean="0"/>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3463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sz="2000" b="1" kern="1200" baseline="0" dirty="0" smtClean="0">
                <a:latin typeface="+mj-lt"/>
              </a:rPr>
              <a:t>Clause </a:t>
            </a:r>
            <a:r>
              <a:rPr lang="en-US" sz="2400" b="1" dirty="0" smtClean="0">
                <a:latin typeface="+mj-lt"/>
              </a:rPr>
              <a:t>(</a:t>
            </a:r>
            <a:r>
              <a:rPr lang="en-US" sz="2400" b="1" i="1" dirty="0">
                <a:latin typeface="+mj-lt"/>
              </a:rPr>
              <a:t>d</a:t>
            </a:r>
            <a:r>
              <a:rPr lang="en-US" sz="2400" b="1" dirty="0" smtClean="0">
                <a:latin typeface="+mj-lt"/>
              </a:rPr>
              <a:t>)</a:t>
            </a:r>
            <a:r>
              <a:rPr lang="en-US" b="1" dirty="0" smtClean="0">
                <a:latin typeface="+mj-lt"/>
              </a:rPr>
              <a:t> of </a:t>
            </a:r>
            <a:r>
              <a:rPr lang="en-US" b="1" kern="1200" baseline="0" dirty="0" smtClean="0">
                <a:latin typeface="+mj-lt"/>
              </a:rPr>
              <a:t>Serial No. 21</a:t>
            </a:r>
            <a:endParaRPr lang="en-US" b="0" dirty="0" smtClean="0"/>
          </a:p>
        </p:txBody>
      </p:sp>
      <p:sp>
        <p:nvSpPr>
          <p:cNvPr id="15" name="Rectangle 14"/>
          <p:cNvSpPr/>
          <p:nvPr/>
        </p:nvSpPr>
        <p:spPr>
          <a:xfrm>
            <a:off x="228600" y="1692140"/>
            <a:ext cx="8412480" cy="1005840"/>
          </a:xfrm>
          <a:prstGeom prst="rect">
            <a:avLst/>
          </a:prstGeom>
        </p:spPr>
        <p:txBody>
          <a:bodyPr wrap="square">
            <a:sp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16" name="Table 15"/>
          <p:cNvGraphicFramePr>
            <a:graphicFrameLocks noGrp="1"/>
          </p:cNvGraphicFramePr>
          <p:nvPr/>
        </p:nvGraphicFramePr>
        <p:xfrm>
          <a:off x="228600" y="1661160"/>
          <a:ext cx="8382000" cy="792480"/>
        </p:xfrm>
        <a:graphic>
          <a:graphicData uri="http://schemas.openxmlformats.org/drawingml/2006/table">
            <a:tbl>
              <a:tblPr firstRow="1" bandRow="1">
                <a:tableStyleId>{21E4AEA4-8DFA-4A89-87EB-49C32662AFE0}</a:tableStyleId>
              </a:tblPr>
              <a:tblGrid>
                <a:gridCol w="2590800"/>
                <a:gridCol w="3200400"/>
                <a:gridCol w="381000"/>
                <a:gridCol w="2209800"/>
              </a:tblGrid>
              <a:tr h="321654">
                <a:tc>
                  <a:txBody>
                    <a:bodyPr/>
                    <a:lstStyle/>
                    <a:p>
                      <a:pPr marL="0" indent="0" algn="ctr"/>
                      <a:r>
                        <a:rPr kumimoji="0" lang="en-US" sz="1700" b="1" i="0" kern="1200" dirty="0" smtClean="0">
                          <a:solidFill>
                            <a:schemeClr val="bg1"/>
                          </a:solidFill>
                          <a:latin typeface="+mn-lt"/>
                          <a:ea typeface="+mn-ea"/>
                          <a:cs typeface="+mn-cs"/>
                        </a:rPr>
                        <a:t>Services provided</a:t>
                      </a:r>
                      <a:r>
                        <a:rPr kumimoji="0" lang="en-US" sz="1700" b="1" i="0" kern="1200" baseline="0" dirty="0" smtClean="0">
                          <a:solidFill>
                            <a:schemeClr val="bg1"/>
                          </a:solidFill>
                          <a:latin typeface="+mn-lt"/>
                          <a:ea typeface="+mn-ea"/>
                          <a:cs typeface="+mn-cs"/>
                        </a:rPr>
                        <a:t> </a:t>
                      </a:r>
                      <a:r>
                        <a:rPr kumimoji="0" lang="en-US" sz="1800" b="1" i="0" kern="1200" baseline="0" dirty="0" smtClean="0">
                          <a:solidFill>
                            <a:schemeClr val="bg1"/>
                          </a:solidFill>
                          <a:latin typeface="+mn-lt"/>
                          <a:ea typeface="+mn-ea"/>
                          <a:cs typeface="+mn-cs"/>
                        </a:rPr>
                        <a:t>By</a:t>
                      </a:r>
                      <a:r>
                        <a:rPr kumimoji="0" lang="en-US" sz="1700" b="1" i="0" kern="1200" baseline="0" dirty="0" smtClean="0">
                          <a:solidFill>
                            <a:schemeClr val="dk1"/>
                          </a:solidFill>
                          <a:latin typeface="+mn-lt"/>
                          <a:ea typeface="+mn-ea"/>
                          <a:cs typeface="+mn-cs"/>
                        </a:rPr>
                        <a:t> </a:t>
                      </a:r>
                      <a:endParaRPr lang="en-US" sz="1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By way of </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165100" lvl="0" indent="-165100" algn="ctr" fontAlgn="base">
                        <a:spcBef>
                          <a:spcPct val="0"/>
                        </a:spcBef>
                        <a:spcAft>
                          <a:spcPct val="0"/>
                        </a:spcAft>
                        <a:buFont typeface="Arial" pitchFamily="34" charset="0"/>
                        <a:buNone/>
                      </a:pPr>
                      <a:r>
                        <a:rPr kumimoji="0" lang="en-US" sz="1600" b="0" i="0" u="none" strike="noStrike" kern="1200" cap="none" normalizeH="0" baseline="0" dirty="0" smtClean="0">
                          <a:ln>
                            <a:noFill/>
                          </a:ln>
                          <a:solidFill>
                            <a:srgbClr val="000000"/>
                          </a:solidFill>
                          <a:effectLst/>
                          <a:latin typeface="+mn-lt"/>
                          <a:ea typeface="+mn-ea"/>
                          <a:cs typeface="Calibri" pitchFamily="34" charset="0"/>
                        </a:rPr>
                        <a:t>of</a:t>
                      </a:r>
                      <a:endParaRPr lang="en-US" sz="1600" dirty="0" smtClean="0">
                        <a:solidFill>
                          <a:srgbClr val="000000"/>
                        </a:solidFill>
                        <a:latin typeface="+mj-lt"/>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r>
                        <a:rPr lang="en-US" sz="1600" dirty="0" smtClean="0">
                          <a:solidFill>
                            <a:schemeClr val="tx1"/>
                          </a:solidFill>
                          <a:latin typeface="+mj-lt"/>
                        </a:rPr>
                        <a:t>Following Goods:</a:t>
                      </a:r>
                      <a:endParaRPr lang="en-US" sz="16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6720">
                <a:tc>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none" strike="noStrike" kern="1200" cap="none" normalizeH="0" baseline="0" dirty="0" smtClean="0">
                          <a:ln>
                            <a:noFill/>
                          </a:ln>
                          <a:solidFill>
                            <a:srgbClr val="000000"/>
                          </a:solidFill>
                          <a:effectLst/>
                          <a:latin typeface="+mj-lt"/>
                          <a:ea typeface="+mn-ea"/>
                          <a:cs typeface="Arial" pitchFamily="34" charset="0"/>
                        </a:rPr>
                        <a:t>  Good Transport Agency</a:t>
                      </a:r>
                      <a:endParaRPr kumimoji="0" lang="en-US" sz="1600" b="0" i="0" kern="1200" dirty="0" smtClean="0">
                        <a:solidFill>
                          <a:schemeClr val="dk1"/>
                        </a:solidFill>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fontAlgn="base">
                        <a:spcBef>
                          <a:spcPct val="0"/>
                        </a:spcBef>
                        <a:spcAft>
                          <a:spcPct val="0"/>
                        </a:spcAft>
                        <a:buFont typeface="Arial" pitchFamily="34" charset="0"/>
                        <a:buNone/>
                      </a:pPr>
                      <a:r>
                        <a:rPr kumimoji="0" lang="en-US" sz="1600" b="0" i="0" u="none" strike="noStrike" cap="none" normalizeH="0" baseline="0" dirty="0" smtClean="0">
                          <a:ln>
                            <a:noFill/>
                          </a:ln>
                          <a:solidFill>
                            <a:srgbClr val="000000"/>
                          </a:solidFill>
                          <a:effectLst/>
                          <a:latin typeface="+mj-lt"/>
                          <a:cs typeface="Calibri" pitchFamily="34" charset="0"/>
                        </a:rPr>
                        <a:t>Transport in a Goods carriage</a:t>
                      </a:r>
                      <a:endParaRPr lang="en-US" sz="1600" dirty="0" smtClean="0">
                        <a:solidFill>
                          <a:srgbClr val="000000"/>
                        </a:solidFill>
                        <a:latin typeface="+mj-lt"/>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165100" lvl="0" indent="-165100" algn="ctr" fontAlgn="base">
                        <a:spcBef>
                          <a:spcPct val="0"/>
                        </a:spcBef>
                        <a:spcAft>
                          <a:spcPct val="0"/>
                        </a:spcAft>
                        <a:buFont typeface="Arial" pitchFamily="34" charset="0"/>
                        <a:buNone/>
                      </a:pPr>
                      <a:endParaRPr lang="en-US" sz="1400" dirty="0" smtClean="0">
                        <a:solidFill>
                          <a:srgbClr val="000000"/>
                        </a:solidFill>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2" name="Round Diagonal Corner Rectangle 21"/>
          <p:cNvSpPr/>
          <p:nvPr/>
        </p:nvSpPr>
        <p:spPr>
          <a:xfrm>
            <a:off x="4130040" y="3429000"/>
            <a:ext cx="3108960" cy="381000"/>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marL="165100" indent="-165100" algn="ctr">
              <a:buFont typeface="Arial" pitchFamily="34" charset="0"/>
              <a:buChar char="•"/>
            </a:pPr>
            <a:r>
              <a:rPr lang="en-US" sz="1400" b="1" i="1" dirty="0" smtClean="0"/>
              <a:t>FLOURS, PULES AND RICE.</a:t>
            </a:r>
            <a:endParaRPr lang="en-US" sz="1400" b="1" i="1" dirty="0"/>
          </a:p>
        </p:txBody>
      </p:sp>
      <p:sp>
        <p:nvSpPr>
          <p:cNvPr id="14" name="Double Wave 13"/>
          <p:cNvSpPr/>
          <p:nvPr/>
        </p:nvSpPr>
        <p:spPr>
          <a:xfrm>
            <a:off x="6553200" y="4114800"/>
            <a:ext cx="2133600" cy="68580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0070C0"/>
                </a:solidFill>
              </a:rPr>
              <a:t>W.E.F. 01.04.2015</a:t>
            </a:r>
            <a:endParaRPr lang="en-US" sz="1200" b="1" dirty="0" smtClean="0">
              <a:solidFill>
                <a:srgbClr val="0070C0"/>
              </a:solidFill>
            </a:endParaRPr>
          </a:p>
        </p:txBody>
      </p:sp>
      <p:sp>
        <p:nvSpPr>
          <p:cNvPr id="23" name="Rounded Rectangle 22"/>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24"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graphicFrame>
        <p:nvGraphicFramePr>
          <p:cNvPr id="13" name="Table 12"/>
          <p:cNvGraphicFramePr>
            <a:graphicFrameLocks noGrp="1"/>
          </p:cNvGraphicFramePr>
          <p:nvPr/>
        </p:nvGraphicFramePr>
        <p:xfrm>
          <a:off x="228600" y="2667000"/>
          <a:ext cx="8610600" cy="3879550"/>
        </p:xfrm>
        <a:graphic>
          <a:graphicData uri="http://schemas.openxmlformats.org/drawingml/2006/table">
            <a:tbl>
              <a:tblPr firstRow="1" bandRow="1">
                <a:tableStyleId>{21E4AEA4-8DFA-4A89-87EB-49C32662AFE0}</a:tableStyleId>
              </a:tblPr>
              <a:tblGrid>
                <a:gridCol w="3886200"/>
                <a:gridCol w="4724400"/>
              </a:tblGrid>
              <a:tr h="359110">
                <a:tc>
                  <a:txBody>
                    <a:bodyPr/>
                    <a:lstStyle/>
                    <a:p>
                      <a:pPr algn="ctr"/>
                      <a:r>
                        <a:rPr lang="en-US" sz="1700" dirty="0" smtClean="0">
                          <a:latin typeface="+mj-lt"/>
                        </a:rPr>
                        <a:t>Old Provisions</a:t>
                      </a:r>
                      <a:endParaRPr lang="en-US" sz="17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700" dirty="0" smtClean="0">
                          <a:latin typeface="+mj-lt"/>
                        </a:rPr>
                        <a:t>New /Amended Provisions</a:t>
                      </a:r>
                      <a:endParaRPr lang="en-US" sz="17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10840">
                <a:tc>
                  <a:txBody>
                    <a:bodyPr/>
                    <a:lstStyle/>
                    <a:p>
                      <a:pPr marL="91440" lvl="0" indent="-104775" eaLnBrk="0" fontAlgn="base" hangingPunct="0">
                        <a:lnSpc>
                          <a:spcPct val="100000"/>
                        </a:lnSpc>
                        <a:spcBef>
                          <a:spcPct val="0"/>
                        </a:spcBef>
                        <a:spcAft>
                          <a:spcPts val="600"/>
                        </a:spcAft>
                        <a:buFont typeface="Arial" pitchFamily="34" charset="0"/>
                        <a:buNone/>
                      </a:pPr>
                      <a:r>
                        <a:rPr kumimoji="0" lang="en-US" sz="1800" b="1" i="0" u="none" strike="noStrike" kern="1200" cap="none" normalizeH="0" baseline="0" dirty="0" smtClean="0">
                          <a:ln>
                            <a:noFill/>
                          </a:ln>
                          <a:solidFill>
                            <a:schemeClr val="tx1"/>
                          </a:solidFill>
                          <a:effectLst/>
                          <a:latin typeface="+mn-lt"/>
                          <a:ea typeface="+mn-ea"/>
                          <a:cs typeface="Arial" pitchFamily="34" charset="0"/>
                        </a:rPr>
                        <a:t>Foodstuff including</a:t>
                      </a:r>
                    </a:p>
                    <a:p>
                      <a:pPr marL="284163" lvl="0" indent="-104775" eaLnBrk="0" fontAlgn="base" hangingPunct="0">
                        <a:lnSpc>
                          <a:spcPct val="100000"/>
                        </a:lnSpc>
                        <a:spcBef>
                          <a:spcPct val="0"/>
                        </a:spcBef>
                        <a:spcAft>
                          <a:spcPts val="600"/>
                        </a:spcAft>
                        <a:buFont typeface="Arial" pitchFamily="34" charset="0"/>
                        <a:buChar char="•"/>
                      </a:pPr>
                      <a:r>
                        <a:rPr kumimoji="0" lang="en-US" sz="1800" b="1" i="0" u="none" strike="noStrike" kern="1200" cap="none" normalizeH="0" baseline="0" dirty="0" smtClean="0">
                          <a:ln>
                            <a:noFill/>
                          </a:ln>
                          <a:solidFill>
                            <a:schemeClr val="tx1"/>
                          </a:solidFill>
                          <a:effectLst/>
                          <a:latin typeface="+mn-lt"/>
                          <a:ea typeface="+mn-ea"/>
                          <a:cs typeface="Arial" pitchFamily="34" charset="0"/>
                        </a:rPr>
                        <a:t>Flours, </a:t>
                      </a:r>
                    </a:p>
                    <a:p>
                      <a:pPr marL="284163" lvl="0" indent="-104775" eaLnBrk="0" fontAlgn="base" hangingPunct="0">
                        <a:lnSpc>
                          <a:spcPct val="100000"/>
                        </a:lnSpc>
                        <a:spcBef>
                          <a:spcPct val="0"/>
                        </a:spcBef>
                        <a:spcAft>
                          <a:spcPts val="600"/>
                        </a:spcAft>
                        <a:buFont typeface="Arial" pitchFamily="34" charset="0"/>
                        <a:buChar char="•"/>
                      </a:pPr>
                      <a:r>
                        <a:rPr kumimoji="0" lang="en-US" sz="1800" b="0" i="0" u="none" strike="noStrike" kern="1200" cap="none" normalizeH="0" baseline="0" dirty="0" smtClean="0">
                          <a:ln>
                            <a:noFill/>
                          </a:ln>
                          <a:solidFill>
                            <a:schemeClr val="tx1"/>
                          </a:solidFill>
                          <a:effectLst/>
                          <a:latin typeface="+mn-lt"/>
                          <a:ea typeface="+mn-ea"/>
                          <a:cs typeface="Arial" pitchFamily="34" charset="0"/>
                        </a:rPr>
                        <a:t>tea, </a:t>
                      </a:r>
                    </a:p>
                    <a:p>
                      <a:pPr marL="284163" lvl="0" indent="-104775" eaLnBrk="0" fontAlgn="base" hangingPunct="0">
                        <a:lnSpc>
                          <a:spcPct val="100000"/>
                        </a:lnSpc>
                        <a:spcBef>
                          <a:spcPct val="0"/>
                        </a:spcBef>
                        <a:spcAft>
                          <a:spcPts val="600"/>
                        </a:spcAft>
                        <a:buFont typeface="Arial" pitchFamily="34" charset="0"/>
                        <a:buChar char="•"/>
                      </a:pPr>
                      <a:r>
                        <a:rPr kumimoji="0" lang="en-US" sz="1800" b="0" i="0" u="none" strike="noStrike" kern="1200" cap="none" normalizeH="0" baseline="0" dirty="0" smtClean="0">
                          <a:ln>
                            <a:noFill/>
                          </a:ln>
                          <a:solidFill>
                            <a:schemeClr val="tx1"/>
                          </a:solidFill>
                          <a:effectLst/>
                          <a:latin typeface="+mn-lt"/>
                          <a:ea typeface="+mn-ea"/>
                          <a:cs typeface="Arial" pitchFamily="34" charset="0"/>
                        </a:rPr>
                        <a:t>coffee, </a:t>
                      </a:r>
                    </a:p>
                    <a:p>
                      <a:pPr marL="284163" lvl="0" indent="-104775" eaLnBrk="0" fontAlgn="base" hangingPunct="0">
                        <a:lnSpc>
                          <a:spcPct val="100000"/>
                        </a:lnSpc>
                        <a:spcBef>
                          <a:spcPct val="0"/>
                        </a:spcBef>
                        <a:spcAft>
                          <a:spcPts val="600"/>
                        </a:spcAft>
                        <a:buFont typeface="Arial" pitchFamily="34" charset="0"/>
                        <a:buChar char="•"/>
                      </a:pPr>
                      <a:r>
                        <a:rPr kumimoji="0" lang="en-US" sz="1800" b="0" i="0" u="none" strike="noStrike" kern="1200" cap="none" normalizeH="0" baseline="0" dirty="0" smtClean="0">
                          <a:ln>
                            <a:noFill/>
                          </a:ln>
                          <a:solidFill>
                            <a:schemeClr val="tx1"/>
                          </a:solidFill>
                          <a:effectLst/>
                          <a:latin typeface="+mn-lt"/>
                          <a:ea typeface="+mn-ea"/>
                          <a:cs typeface="Arial" pitchFamily="34" charset="0"/>
                        </a:rPr>
                        <a:t>jaggery, </a:t>
                      </a:r>
                    </a:p>
                    <a:p>
                      <a:pPr marL="284163" lvl="0" indent="-104775" eaLnBrk="0" fontAlgn="base" hangingPunct="0">
                        <a:lnSpc>
                          <a:spcPct val="100000"/>
                        </a:lnSpc>
                        <a:spcBef>
                          <a:spcPct val="0"/>
                        </a:spcBef>
                        <a:spcAft>
                          <a:spcPts val="600"/>
                        </a:spcAft>
                        <a:buFont typeface="Arial" pitchFamily="34" charset="0"/>
                        <a:buChar char="•"/>
                      </a:pPr>
                      <a:r>
                        <a:rPr kumimoji="0" lang="en-US" sz="1800" b="0" i="0" u="none" strike="noStrike" kern="1200" cap="none" normalizeH="0" baseline="0" dirty="0" smtClean="0">
                          <a:ln>
                            <a:noFill/>
                          </a:ln>
                          <a:solidFill>
                            <a:schemeClr val="tx1"/>
                          </a:solidFill>
                          <a:effectLst/>
                          <a:latin typeface="+mn-lt"/>
                          <a:ea typeface="+mn-ea"/>
                          <a:cs typeface="Arial" pitchFamily="34" charset="0"/>
                        </a:rPr>
                        <a:t>sugar, </a:t>
                      </a:r>
                    </a:p>
                    <a:p>
                      <a:pPr marL="284163" lvl="0" indent="-104775" eaLnBrk="0" fontAlgn="base" hangingPunct="0">
                        <a:lnSpc>
                          <a:spcPct val="100000"/>
                        </a:lnSpc>
                        <a:spcBef>
                          <a:spcPct val="0"/>
                        </a:spcBef>
                        <a:spcAft>
                          <a:spcPts val="600"/>
                        </a:spcAft>
                        <a:buFont typeface="Arial" pitchFamily="34" charset="0"/>
                        <a:buChar char="•"/>
                      </a:pPr>
                      <a:r>
                        <a:rPr kumimoji="0" lang="en-US" sz="1800" b="1" i="0" u="none" strike="noStrike" kern="1200" cap="none" normalizeH="0" baseline="0" dirty="0" smtClean="0">
                          <a:ln>
                            <a:noFill/>
                          </a:ln>
                          <a:solidFill>
                            <a:schemeClr val="tx1"/>
                          </a:solidFill>
                          <a:effectLst/>
                          <a:latin typeface="+mn-lt"/>
                          <a:ea typeface="+mn-ea"/>
                          <a:cs typeface="Arial" pitchFamily="34" charset="0"/>
                        </a:rPr>
                        <a:t>Milk Products, </a:t>
                      </a:r>
                    </a:p>
                    <a:p>
                      <a:pPr marL="284163" lvl="0" indent="-104775" eaLnBrk="0" fontAlgn="base" hangingPunct="0">
                        <a:lnSpc>
                          <a:spcPct val="100000"/>
                        </a:lnSpc>
                        <a:spcBef>
                          <a:spcPct val="0"/>
                        </a:spcBef>
                        <a:spcAft>
                          <a:spcPts val="600"/>
                        </a:spcAft>
                        <a:buFont typeface="Arial" pitchFamily="34" charset="0"/>
                        <a:buChar char="•"/>
                      </a:pPr>
                      <a:r>
                        <a:rPr kumimoji="0" lang="en-US" sz="1800" b="1" i="0" u="none" strike="noStrike" kern="1200" cap="none" normalizeH="0" baseline="0" dirty="0" smtClean="0">
                          <a:ln>
                            <a:noFill/>
                          </a:ln>
                          <a:solidFill>
                            <a:schemeClr val="tx1"/>
                          </a:solidFill>
                          <a:effectLst/>
                          <a:latin typeface="+mn-lt"/>
                          <a:ea typeface="+mn-ea"/>
                          <a:cs typeface="Arial" pitchFamily="34" charset="0"/>
                        </a:rPr>
                        <a:t>Salt and </a:t>
                      </a:r>
                    </a:p>
                    <a:p>
                      <a:pPr marL="284163" lvl="0" indent="-104775" eaLnBrk="0" fontAlgn="base" hangingPunct="0">
                        <a:lnSpc>
                          <a:spcPct val="100000"/>
                        </a:lnSpc>
                        <a:spcBef>
                          <a:spcPct val="0"/>
                        </a:spcBef>
                        <a:spcAft>
                          <a:spcPts val="600"/>
                        </a:spcAft>
                        <a:buFont typeface="Arial" pitchFamily="34" charset="0"/>
                        <a:buChar char="•"/>
                      </a:pPr>
                      <a:r>
                        <a:rPr kumimoji="0" lang="en-US" sz="1800" b="0" i="0" u="none" strike="noStrike" kern="1200" cap="none" normalizeH="0" baseline="0" dirty="0" smtClean="0">
                          <a:ln>
                            <a:noFill/>
                          </a:ln>
                          <a:solidFill>
                            <a:schemeClr val="tx1"/>
                          </a:solidFill>
                          <a:effectLst/>
                          <a:latin typeface="+mn-lt"/>
                          <a:ea typeface="+mn-ea"/>
                          <a:cs typeface="Arial" pitchFamily="34" charset="0"/>
                        </a:rPr>
                        <a:t>edible oil, </a:t>
                      </a:r>
                    </a:p>
                    <a:p>
                      <a:pPr marL="91440" lvl="0" indent="-104775" eaLnBrk="0" fontAlgn="base" hangingPunct="0">
                        <a:lnSpc>
                          <a:spcPct val="100000"/>
                        </a:lnSpc>
                        <a:spcBef>
                          <a:spcPct val="0"/>
                        </a:spcBef>
                        <a:spcAft>
                          <a:spcPts val="600"/>
                        </a:spcAft>
                        <a:buFont typeface="Arial" pitchFamily="34" charset="0"/>
                        <a:buNone/>
                      </a:pPr>
                      <a:r>
                        <a:rPr kumimoji="0" lang="en-US" sz="1800" b="0" i="0" u="none" strike="noStrike" kern="1200" cap="none" normalizeH="0" baseline="0" dirty="0" smtClean="0">
                          <a:ln>
                            <a:noFill/>
                          </a:ln>
                          <a:solidFill>
                            <a:schemeClr val="tx1"/>
                          </a:solidFill>
                          <a:effectLst/>
                          <a:latin typeface="+mn-lt"/>
                          <a:ea typeface="+mn-ea"/>
                          <a:cs typeface="Arial" pitchFamily="34" charset="0"/>
                        </a:rPr>
                        <a:t>Excluding alcoholic beverages.</a:t>
                      </a:r>
                      <a:endParaRPr lang="en-US" sz="1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lvl="0" indent="-104775" eaLnBrk="0" fontAlgn="base" hangingPunct="0">
                        <a:lnSpc>
                          <a:spcPct val="100000"/>
                        </a:lnSpc>
                        <a:spcBef>
                          <a:spcPct val="0"/>
                        </a:spcBef>
                        <a:spcAft>
                          <a:spcPts val="600"/>
                        </a:spcAft>
                        <a:buFont typeface="Arial" pitchFamily="34" charset="0"/>
                        <a:buChar char="•"/>
                      </a:pPr>
                      <a:endParaRPr kumimoji="0" lang="en-US" sz="1800" b="0" i="0" u="none" strike="noStrike" kern="1200" cap="none" normalizeH="0" baseline="0" dirty="0" smtClean="0">
                        <a:ln>
                          <a:noFill/>
                        </a:ln>
                        <a:solidFill>
                          <a:schemeClr val="tx1"/>
                        </a:solidFill>
                        <a:effectLst/>
                        <a:latin typeface="+mn-lt"/>
                        <a:ea typeface="+mn-ea"/>
                        <a:cs typeface="Arial" pitchFamily="34" charset="0"/>
                      </a:endParaRPr>
                    </a:p>
                    <a:p>
                      <a:pPr marL="91440" lvl="0" indent="-104775" eaLnBrk="0" fontAlgn="base" hangingPunct="0">
                        <a:lnSpc>
                          <a:spcPct val="100000"/>
                        </a:lnSpc>
                        <a:spcBef>
                          <a:spcPct val="0"/>
                        </a:spcBef>
                        <a:spcAft>
                          <a:spcPts val="600"/>
                        </a:spcAft>
                        <a:buFont typeface="Arial" pitchFamily="34" charset="0"/>
                        <a:buNone/>
                      </a:pPr>
                      <a:endParaRPr kumimoji="0" lang="en-US" sz="1800" b="0" i="0" u="none" strike="sngStrike" kern="1200" cap="none" normalizeH="0" baseline="0" dirty="0" smtClean="0">
                        <a:ln>
                          <a:noFill/>
                        </a:ln>
                        <a:solidFill>
                          <a:schemeClr val="tx1"/>
                        </a:solidFill>
                        <a:effectLst/>
                        <a:latin typeface="+mn-lt"/>
                        <a:ea typeface="+mn-ea"/>
                        <a:cs typeface="Arial" pitchFamily="34" charset="0"/>
                      </a:endParaRPr>
                    </a:p>
                    <a:p>
                      <a:pPr marL="120650" lvl="0" indent="-104775" eaLnBrk="0" fontAlgn="base" hangingPunct="0">
                        <a:lnSpc>
                          <a:spcPct val="100000"/>
                        </a:lnSpc>
                        <a:spcBef>
                          <a:spcPct val="0"/>
                        </a:spcBef>
                        <a:spcAft>
                          <a:spcPts val="600"/>
                        </a:spcAft>
                        <a:buFont typeface="Arial" pitchFamily="34" charset="0"/>
                        <a:buChar cha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tea, </a:t>
                      </a:r>
                    </a:p>
                    <a:p>
                      <a:pPr marL="120650" lvl="0" indent="-104775" eaLnBrk="0" fontAlgn="base" hangingPunct="0">
                        <a:lnSpc>
                          <a:spcPct val="100000"/>
                        </a:lnSpc>
                        <a:spcBef>
                          <a:spcPct val="0"/>
                        </a:spcBef>
                        <a:spcAft>
                          <a:spcPts val="600"/>
                        </a:spcAft>
                        <a:buFont typeface="Arial" pitchFamily="34" charset="0"/>
                        <a:buChar cha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coffee, </a:t>
                      </a:r>
                    </a:p>
                    <a:p>
                      <a:pPr marL="120650" lvl="0" indent="-104775" eaLnBrk="0" fontAlgn="base" hangingPunct="0">
                        <a:lnSpc>
                          <a:spcPct val="100000"/>
                        </a:lnSpc>
                        <a:spcBef>
                          <a:spcPct val="0"/>
                        </a:spcBef>
                        <a:spcAft>
                          <a:spcPts val="600"/>
                        </a:spcAft>
                        <a:buFont typeface="Arial" pitchFamily="34" charset="0"/>
                        <a:buChar cha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jaggery, </a:t>
                      </a:r>
                    </a:p>
                    <a:p>
                      <a:pPr marL="120650" lvl="0" indent="-104775" eaLnBrk="0" fontAlgn="base" hangingPunct="0">
                        <a:lnSpc>
                          <a:spcPct val="100000"/>
                        </a:lnSpc>
                        <a:spcBef>
                          <a:spcPct val="0"/>
                        </a:spcBef>
                        <a:spcAft>
                          <a:spcPts val="600"/>
                        </a:spcAft>
                        <a:buFont typeface="Arial" pitchFamily="34" charset="0"/>
                        <a:buChar cha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sugar,</a:t>
                      </a:r>
                    </a:p>
                    <a:p>
                      <a:pPr marL="91440" lvl="0" indent="-104775" eaLnBrk="0" fontAlgn="base" hangingPunct="0">
                        <a:lnSpc>
                          <a:spcPct val="100000"/>
                        </a:lnSpc>
                        <a:spcBef>
                          <a:spcPct val="0"/>
                        </a:spcBef>
                        <a:spcAft>
                          <a:spcPts val="600"/>
                        </a:spcAft>
                        <a:buFont typeface="Arial" pitchFamily="34" charset="0"/>
                        <a:buChar char="•"/>
                      </a:pPr>
                      <a:endParaRPr kumimoji="0" lang="en-US" sz="1800" b="0" i="0" u="none" strike="noStrike" kern="1200" cap="none" normalizeH="0" baseline="0" dirty="0" smtClean="0">
                        <a:ln>
                          <a:noFill/>
                        </a:ln>
                        <a:solidFill>
                          <a:schemeClr val="tx1"/>
                        </a:solidFill>
                        <a:effectLst/>
                        <a:latin typeface="+mn-lt"/>
                        <a:ea typeface="+mn-ea"/>
                        <a:cs typeface="Arial" pitchFamily="34" charset="0"/>
                      </a:endParaRPr>
                    </a:p>
                    <a:p>
                      <a:pPr marL="91440" lvl="0" indent="-104775" eaLnBrk="0" fontAlgn="base" hangingPunct="0">
                        <a:lnSpc>
                          <a:spcPct val="100000"/>
                        </a:lnSpc>
                        <a:spcBef>
                          <a:spcPct val="0"/>
                        </a:spcBef>
                        <a:spcAft>
                          <a:spcPts val="600"/>
                        </a:spcAft>
                        <a:buFont typeface="Arial" pitchFamily="34" charset="0"/>
                        <a:buNone/>
                      </a:pPr>
                      <a:endParaRPr kumimoji="0" lang="en-US" sz="1800" b="0" i="0" u="none" strike="noStrike" kern="1200" cap="none" normalizeH="0" baseline="0" dirty="0" smtClean="0">
                        <a:ln>
                          <a:noFill/>
                        </a:ln>
                        <a:solidFill>
                          <a:schemeClr val="tx1"/>
                        </a:solidFill>
                        <a:effectLst/>
                        <a:latin typeface="+mn-lt"/>
                        <a:ea typeface="+mn-ea"/>
                        <a:cs typeface="Arial" pitchFamily="34" charset="0"/>
                      </a:endParaRPr>
                    </a:p>
                    <a:p>
                      <a:pPr marL="91440" marR="0" lvl="0" indent="-104775" algn="l" defTabSz="914400" rtl="0" eaLnBrk="0" fontAlgn="base" latinLnBrk="0" hangingPunct="0">
                        <a:lnSpc>
                          <a:spcPct val="100000"/>
                        </a:lnSpc>
                        <a:spcBef>
                          <a:spcPct val="0"/>
                        </a:spcBef>
                        <a:spcAft>
                          <a:spcPts val="600"/>
                        </a:spcAft>
                        <a:buClrTx/>
                        <a:buSzTx/>
                        <a:buFont typeface="Arial" pitchFamily="34" charset="0"/>
                        <a:buChar char="•"/>
                        <a:tabLst/>
                        <a:defRP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edible oil, </a:t>
                      </a:r>
                    </a:p>
                    <a:p>
                      <a:pPr marL="91440" marR="0" lvl="0" indent="-104775" algn="l" defTabSz="914400" rtl="0" eaLnBrk="0" fontAlgn="base" latinLnBrk="0" hangingPunct="0">
                        <a:lnSpc>
                          <a:spcPct val="100000"/>
                        </a:lnSpc>
                        <a:spcBef>
                          <a:spcPct val="0"/>
                        </a:spcBef>
                        <a:spcAft>
                          <a:spcPts val="600"/>
                        </a:spcAft>
                        <a:buClrTx/>
                        <a:buSzTx/>
                        <a:buFont typeface="Arial" pitchFamily="34" charset="0"/>
                        <a:buChar char="•"/>
                        <a:tabLst/>
                        <a:defRPr/>
                      </a:pPr>
                      <a:r>
                        <a:rPr kumimoji="0" lang="en-US" sz="1800" b="0" i="0" u="none" strike="sngStrike" kern="1200" cap="none" normalizeH="0" baseline="0" dirty="0" smtClean="0">
                          <a:ln>
                            <a:noFill/>
                          </a:ln>
                          <a:solidFill>
                            <a:schemeClr val="bg1">
                              <a:lumMod val="65000"/>
                            </a:schemeClr>
                          </a:solidFill>
                          <a:effectLst/>
                          <a:latin typeface="+mn-lt"/>
                          <a:ea typeface="+mn-ea"/>
                          <a:cs typeface="Arial" pitchFamily="34" charset="0"/>
                        </a:rPr>
                        <a:t>excluding alcoholic beverages.</a:t>
                      </a:r>
                      <a:endParaRPr kumimoji="0" lang="en-US" sz="1800" strike="sngStrike" kern="1200" dirty="0" smtClean="0">
                        <a:solidFill>
                          <a:schemeClr val="bg1">
                            <a:lumMod val="65000"/>
                          </a:schemeClr>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8" name="Striped Right Arrow 17"/>
          <p:cNvSpPr/>
          <p:nvPr/>
        </p:nvSpPr>
        <p:spPr>
          <a:xfrm>
            <a:off x="2819400" y="2971800"/>
            <a:ext cx="4800600" cy="685800"/>
          </a:xfrm>
          <a:prstGeom prst="stripedRightArrow">
            <a:avLst/>
          </a:prstGeom>
        </p:spPr>
        <p:style>
          <a:lnRef idx="2">
            <a:schemeClr val="accent1"/>
          </a:lnRef>
          <a:fillRef idx="1">
            <a:schemeClr val="lt1"/>
          </a:fillRef>
          <a:effectRef idx="0">
            <a:schemeClr val="accent1"/>
          </a:effectRef>
          <a:fontRef idx="minor">
            <a:schemeClr val="dk1"/>
          </a:fontRef>
        </p:style>
        <p:txBody>
          <a:bodyPr rtlCol="0" anchor="ctr"/>
          <a:lstStyle/>
          <a:p>
            <a:pPr marL="1150938" algn="ctr"/>
            <a:r>
              <a:rPr lang="en-US" b="1" dirty="0" smtClean="0"/>
              <a:t>FOOD GRAINS including-</a:t>
            </a:r>
            <a:endParaRPr lang="en-US" b="1" dirty="0"/>
          </a:p>
        </p:txBody>
      </p:sp>
      <p:sp>
        <p:nvSpPr>
          <p:cNvPr id="19" name="Double Wave 18"/>
          <p:cNvSpPr/>
          <p:nvPr/>
        </p:nvSpPr>
        <p:spPr>
          <a:xfrm>
            <a:off x="228600" y="6583680"/>
            <a:ext cx="8503920" cy="274320"/>
          </a:xfrm>
          <a:prstGeom prst="doubleWave">
            <a:avLst>
              <a:gd name="adj1" fmla="val 6250"/>
              <a:gd name="adj2" fmla="val 0"/>
            </a:avLst>
          </a:prstGeom>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b="1" dirty="0" smtClean="0">
                <a:solidFill>
                  <a:srgbClr val="0070C0"/>
                </a:solidFill>
              </a:rPr>
              <a:t>Agricultural Produce is separately exempt which would continue </a:t>
            </a:r>
            <a:r>
              <a:rPr lang="en-US" sz="1400" b="1" dirty="0" smtClean="0">
                <a:solidFill>
                  <a:schemeClr val="tx1"/>
                </a:solidFill>
              </a:rPr>
              <a:t>[</a:t>
            </a:r>
            <a:r>
              <a:rPr lang="en-US" sz="1200" b="1" dirty="0" smtClean="0">
                <a:solidFill>
                  <a:schemeClr val="tx1"/>
                </a:solidFill>
              </a:rPr>
              <a:t>Clause (</a:t>
            </a:r>
            <a:r>
              <a:rPr lang="en-US" sz="1200" b="1" i="1" dirty="0" smtClean="0">
                <a:solidFill>
                  <a:schemeClr val="tx1"/>
                </a:solidFill>
              </a:rPr>
              <a:t>a</a:t>
            </a:r>
            <a:r>
              <a:rPr lang="en-US" sz="1200" b="1" dirty="0" smtClean="0">
                <a:solidFill>
                  <a:schemeClr val="tx1"/>
                </a:solidFill>
              </a:rPr>
              <a:t>) of Serial No. 21]</a:t>
            </a:r>
            <a:endParaRPr lang="en-US" sz="1200" b="1" dirty="0" smtClean="0">
              <a:solidFill>
                <a:srgbClr val="0070C0"/>
              </a:solidFill>
            </a:endParaRPr>
          </a:p>
        </p:txBody>
      </p:sp>
      <p:sp>
        <p:nvSpPr>
          <p:cNvPr id="17" name="Striped Right Arrow 16"/>
          <p:cNvSpPr/>
          <p:nvPr/>
        </p:nvSpPr>
        <p:spPr>
          <a:xfrm>
            <a:off x="2819400" y="4953000"/>
            <a:ext cx="4953000" cy="685800"/>
          </a:xfrm>
          <a:prstGeom prst="stripedRightArrow">
            <a:avLst/>
          </a:prstGeom>
        </p:spPr>
        <p:style>
          <a:lnRef idx="2">
            <a:schemeClr val="accent1"/>
          </a:lnRef>
          <a:fillRef idx="1">
            <a:schemeClr val="lt1"/>
          </a:fillRef>
          <a:effectRef idx="0">
            <a:schemeClr val="accent1"/>
          </a:effectRef>
          <a:fontRef idx="minor">
            <a:schemeClr val="dk1"/>
          </a:fontRef>
        </p:style>
        <p:txBody>
          <a:bodyPr rtlCol="0" anchor="ctr"/>
          <a:lstStyle/>
          <a:p>
            <a:pPr marL="1150938"/>
            <a:r>
              <a:rPr lang="en-US" b="1" dirty="0" smtClean="0"/>
              <a:t>MILK</a:t>
            </a:r>
            <a:endParaRPr lang="en-US" b="1" dirty="0"/>
          </a:p>
        </p:txBody>
      </p:sp>
      <p:sp>
        <p:nvSpPr>
          <p:cNvPr id="20" name="Striped Right Arrow 19"/>
          <p:cNvSpPr/>
          <p:nvPr/>
        </p:nvSpPr>
        <p:spPr>
          <a:xfrm>
            <a:off x="2819400" y="5257800"/>
            <a:ext cx="4953000" cy="685800"/>
          </a:xfrm>
          <a:prstGeom prst="stripedRightArrow">
            <a:avLst/>
          </a:prstGeom>
        </p:spPr>
        <p:style>
          <a:lnRef idx="2">
            <a:schemeClr val="accent1"/>
          </a:lnRef>
          <a:fillRef idx="1">
            <a:schemeClr val="lt1"/>
          </a:fillRef>
          <a:effectRef idx="0">
            <a:schemeClr val="accent1"/>
          </a:effectRef>
          <a:fontRef idx="minor">
            <a:schemeClr val="dk1"/>
          </a:fontRef>
        </p:style>
        <p:txBody>
          <a:bodyPr rtlCol="0" anchor="ctr"/>
          <a:lstStyle/>
          <a:p>
            <a:pPr marL="1150938"/>
            <a:r>
              <a:rPr lang="en-US" b="1" dirty="0" smtClean="0"/>
              <a:t>SALT</a:t>
            </a:r>
            <a:endParaRPr lang="en-US" b="1" dirty="0"/>
          </a:p>
        </p:txBody>
      </p:sp>
      <p:sp>
        <p:nvSpPr>
          <p:cNvPr id="21" name="Slide Number Placeholder 20"/>
          <p:cNvSpPr>
            <a:spLocks noGrp="1"/>
          </p:cNvSpPr>
          <p:nvPr>
            <p:ph type="sldNum" sz="quarter" idx="15"/>
          </p:nvPr>
        </p:nvSpPr>
        <p:spPr/>
        <p:txBody>
          <a:bodyPr/>
          <a:lstStyle/>
          <a:p>
            <a:fld id="{6838B910-9BB3-41C6-B4B2-4CCB556C6DAE}" type="slidenum">
              <a:rPr lang="en-US" smtClean="0"/>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3463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kern="1200" baseline="0" dirty="0" smtClean="0">
                <a:latin typeface="+mj-lt"/>
              </a:rPr>
              <a:t>Serial No. 29</a:t>
            </a:r>
            <a:endParaRPr lang="en-US" b="0" dirty="0" smtClean="0"/>
          </a:p>
        </p:txBody>
      </p:sp>
      <p:graphicFrame>
        <p:nvGraphicFramePr>
          <p:cNvPr id="16" name="Table 15"/>
          <p:cNvGraphicFramePr>
            <a:graphicFrameLocks noGrp="1"/>
          </p:cNvGraphicFramePr>
          <p:nvPr/>
        </p:nvGraphicFramePr>
        <p:xfrm>
          <a:off x="228600" y="1661160"/>
          <a:ext cx="8458200" cy="365760"/>
        </p:xfrm>
        <a:graphic>
          <a:graphicData uri="http://schemas.openxmlformats.org/drawingml/2006/table">
            <a:tbl>
              <a:tblPr firstRow="1" bandRow="1">
                <a:tableStyleId>{21E4AEA4-8DFA-4A89-87EB-49C32662AFE0}</a:tableStyleId>
              </a:tblPr>
              <a:tblGrid>
                <a:gridCol w="8458200"/>
              </a:tblGrid>
              <a:tr h="320040">
                <a:tc>
                  <a:txBody>
                    <a:bodyPr/>
                    <a:lstStyle/>
                    <a:p>
                      <a:pPr marL="0" indent="0" algn="ctr"/>
                      <a:r>
                        <a:rPr kumimoji="0" lang="en-US" sz="1800" b="1" i="0" kern="1200" dirty="0" smtClean="0">
                          <a:solidFill>
                            <a:schemeClr val="bg1"/>
                          </a:solidFill>
                          <a:latin typeface="+mn-lt"/>
                          <a:ea typeface="+mn-ea"/>
                          <a:cs typeface="+mn-cs"/>
                        </a:rPr>
                        <a:t>Services provided</a:t>
                      </a:r>
                      <a:r>
                        <a:rPr kumimoji="0" lang="en-US" sz="1800" b="1" i="0" kern="1200" baseline="0" dirty="0" smtClean="0">
                          <a:solidFill>
                            <a:schemeClr val="bg1"/>
                          </a:solidFill>
                          <a:latin typeface="+mn-lt"/>
                          <a:ea typeface="+mn-ea"/>
                          <a:cs typeface="+mn-cs"/>
                        </a:rPr>
                        <a:t> BY Following Persons in respective capacities:</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Rectangle 10"/>
          <p:cNvSpPr/>
          <p:nvPr/>
        </p:nvSpPr>
        <p:spPr>
          <a:xfrm>
            <a:off x="89940" y="2077283"/>
            <a:ext cx="8977860" cy="4628317"/>
          </a:xfrm>
          <a:prstGeom prst="rect">
            <a:avLst/>
          </a:prstGeom>
        </p:spPr>
        <p:txBody>
          <a:bodyPr wrap="square">
            <a:spAutoFit/>
          </a:bodyPr>
          <a:lstStyle/>
          <a:p>
            <a:pPr marL="342900" lvl="0" indent="-342900" algn="just" fontAlgn="base">
              <a:lnSpc>
                <a:spcPct val="200000"/>
              </a:lnSpc>
              <a:spcBef>
                <a:spcPct val="0"/>
              </a:spcBef>
              <a:spcAft>
                <a:spcPct val="0"/>
              </a:spcAft>
              <a:buFont typeface="+mj-lt"/>
              <a:buAutoNum type="alphaLcParenR"/>
            </a:pPr>
            <a:r>
              <a:rPr lang="en-US" dirty="0" smtClean="0">
                <a:solidFill>
                  <a:srgbClr val="000000"/>
                </a:solidFill>
                <a:latin typeface="+mj-lt"/>
                <a:cs typeface="Calibri" pitchFamily="34" charset="0"/>
              </a:rPr>
              <a:t>Same as earlier………</a:t>
            </a:r>
          </a:p>
          <a:p>
            <a:pPr marL="342900" lvl="0" indent="-342900" algn="just" fontAlgn="base">
              <a:lnSpc>
                <a:spcPct val="200000"/>
              </a:lnSpc>
              <a:spcBef>
                <a:spcPct val="0"/>
              </a:spcBef>
              <a:spcAft>
                <a:spcPct val="0"/>
              </a:spcAft>
              <a:buFont typeface="+mj-lt"/>
              <a:buAutoNum type="alphaLcParenR"/>
            </a:pPr>
            <a:r>
              <a:rPr lang="en-US" dirty="0" smtClean="0">
                <a:solidFill>
                  <a:srgbClr val="000000"/>
                </a:solidFill>
                <a:cs typeface="Calibri" pitchFamily="34" charset="0"/>
              </a:rPr>
              <a:t>Same as earlier………</a:t>
            </a:r>
          </a:p>
          <a:p>
            <a:pPr marL="342900" lvl="0" indent="-342900" algn="just" eaLnBrk="0" fontAlgn="base" hangingPunct="0">
              <a:lnSpc>
                <a:spcPct val="200000"/>
              </a:lnSpc>
              <a:spcBef>
                <a:spcPct val="0"/>
              </a:spcBef>
              <a:spcAft>
                <a:spcPct val="0"/>
              </a:spcAft>
              <a:buFont typeface="+mj-lt"/>
              <a:buAutoNum type="alphaLcParenR"/>
            </a:pPr>
            <a:r>
              <a:rPr lang="en-US" strike="sngStrike" dirty="0" smtClean="0">
                <a:solidFill>
                  <a:srgbClr val="000000"/>
                </a:solidFill>
                <a:latin typeface="+mj-lt"/>
                <a:cs typeface="Calibri" pitchFamily="34" charset="0"/>
              </a:rPr>
              <a:t>mutual fund agent to a mutual fund or asset management company;</a:t>
            </a:r>
            <a:endParaRPr lang="en-US" strike="sngStrike" dirty="0" smtClean="0">
              <a:latin typeface="+mj-lt"/>
              <a:cs typeface="Arial" pitchFamily="34" charset="0"/>
            </a:endParaRPr>
          </a:p>
          <a:p>
            <a:pPr marL="342900" lvl="0" indent="-342900" algn="just" eaLnBrk="0" fontAlgn="base" hangingPunct="0">
              <a:lnSpc>
                <a:spcPct val="200000"/>
              </a:lnSpc>
              <a:spcBef>
                <a:spcPct val="0"/>
              </a:spcBef>
              <a:spcAft>
                <a:spcPct val="0"/>
              </a:spcAft>
              <a:buFont typeface="+mj-lt"/>
              <a:buAutoNum type="alphaLcParenR"/>
            </a:pPr>
            <a:r>
              <a:rPr lang="en-US" strike="sngStrike" dirty="0" smtClean="0">
                <a:solidFill>
                  <a:srgbClr val="000000"/>
                </a:solidFill>
                <a:latin typeface="+mj-lt"/>
                <a:cs typeface="Calibri" pitchFamily="34" charset="0"/>
              </a:rPr>
              <a:t>distributor to a mutual fund or asset management company;</a:t>
            </a:r>
            <a:endParaRPr lang="en-US" strike="sngStrike" dirty="0" smtClean="0">
              <a:latin typeface="+mj-lt"/>
              <a:cs typeface="Arial" pitchFamily="34" charset="0"/>
            </a:endParaRPr>
          </a:p>
          <a:p>
            <a:pPr marL="342900" lvl="0" indent="-342900" algn="just" eaLnBrk="0" fontAlgn="base" hangingPunct="0">
              <a:lnSpc>
                <a:spcPct val="200000"/>
              </a:lnSpc>
              <a:spcBef>
                <a:spcPct val="0"/>
              </a:spcBef>
              <a:spcAft>
                <a:spcPct val="0"/>
              </a:spcAft>
              <a:buFont typeface="+mj-lt"/>
              <a:buAutoNum type="alphaLcParenR"/>
            </a:pPr>
            <a:r>
              <a:rPr lang="en-US" strike="sngStrike" dirty="0" smtClean="0">
                <a:solidFill>
                  <a:srgbClr val="000000"/>
                </a:solidFill>
                <a:latin typeface="+mj-lt"/>
                <a:cs typeface="Calibri" pitchFamily="34" charset="0"/>
              </a:rPr>
              <a:t>selling or marketing agent of lottery tickets to a distributer or a selling agent;</a:t>
            </a:r>
            <a:endParaRPr lang="en-US" strike="sngStrike" dirty="0" smtClean="0">
              <a:latin typeface="+mj-lt"/>
              <a:cs typeface="Arial" pitchFamily="34" charset="0"/>
            </a:endParaRPr>
          </a:p>
          <a:p>
            <a:pPr marL="342900" lvl="0" indent="-342900" algn="just" fontAlgn="base">
              <a:lnSpc>
                <a:spcPct val="200000"/>
              </a:lnSpc>
              <a:spcBef>
                <a:spcPct val="0"/>
              </a:spcBef>
              <a:spcAft>
                <a:spcPct val="0"/>
              </a:spcAft>
              <a:buFont typeface="+mj-lt"/>
              <a:buAutoNum type="alphaLcParenR"/>
            </a:pPr>
            <a:r>
              <a:rPr lang="en-US" dirty="0" smtClean="0">
                <a:solidFill>
                  <a:srgbClr val="000000"/>
                </a:solidFill>
                <a:cs typeface="Calibri" pitchFamily="34" charset="0"/>
              </a:rPr>
              <a:t>Same as earlier………</a:t>
            </a:r>
          </a:p>
          <a:p>
            <a:pPr marL="342900" lvl="0" indent="-342900" algn="just" fontAlgn="base">
              <a:lnSpc>
                <a:spcPct val="200000"/>
              </a:lnSpc>
              <a:spcBef>
                <a:spcPct val="0"/>
              </a:spcBef>
              <a:spcAft>
                <a:spcPct val="0"/>
              </a:spcAft>
              <a:buFont typeface="+mj-lt"/>
              <a:buAutoNum type="alphaLcParenR"/>
            </a:pPr>
            <a:r>
              <a:rPr lang="en-US" dirty="0" smtClean="0">
                <a:solidFill>
                  <a:srgbClr val="000000"/>
                </a:solidFill>
                <a:cs typeface="Calibri" pitchFamily="34" charset="0"/>
              </a:rPr>
              <a:t>Same as earlier………</a:t>
            </a:r>
          </a:p>
          <a:p>
            <a:pPr marL="342900" lvl="0" indent="-342900" algn="just" fontAlgn="base">
              <a:lnSpc>
                <a:spcPct val="200000"/>
              </a:lnSpc>
              <a:spcBef>
                <a:spcPct val="0"/>
              </a:spcBef>
              <a:spcAft>
                <a:spcPct val="0"/>
              </a:spcAft>
              <a:buFont typeface="+mj-lt"/>
              <a:buAutoNum type="alphaLcParenR"/>
            </a:pPr>
            <a:r>
              <a:rPr lang="en-US" dirty="0" smtClean="0">
                <a:solidFill>
                  <a:srgbClr val="000000"/>
                </a:solidFill>
                <a:cs typeface="Calibri" pitchFamily="34" charset="0"/>
              </a:rPr>
              <a:t>Same as earlier………</a:t>
            </a:r>
          </a:p>
        </p:txBody>
      </p:sp>
      <p:sp>
        <p:nvSpPr>
          <p:cNvPr id="20" name="Double Wave 19"/>
          <p:cNvSpPr/>
          <p:nvPr/>
        </p:nvSpPr>
        <p:spPr>
          <a:xfrm>
            <a:off x="3048000" y="3048000"/>
            <a:ext cx="5669280" cy="36576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0070C0"/>
                </a:solidFill>
              </a:rPr>
              <a:t>Clause (c), (d) and (e) are Omitted W.E.F. 01.04.2015</a:t>
            </a:r>
          </a:p>
        </p:txBody>
      </p:sp>
      <p:sp>
        <p:nvSpPr>
          <p:cNvPr id="18" name="Rounded Rectangle 17"/>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19"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22" name="Double Wave 21">
            <a:hlinkClick r:id="rId3" action="ppaction://hlinksldjump"/>
          </p:cNvPr>
          <p:cNvSpPr/>
          <p:nvPr/>
        </p:nvSpPr>
        <p:spPr>
          <a:xfrm>
            <a:off x="3200400" y="4800600"/>
            <a:ext cx="5638800" cy="99060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200" b="1" u="sng" dirty="0" smtClean="0">
                <a:solidFill>
                  <a:srgbClr val="0070C0"/>
                </a:solidFill>
              </a:rPr>
              <a:t>Effect:</a:t>
            </a:r>
          </a:p>
          <a:p>
            <a:pPr algn="just"/>
            <a:r>
              <a:rPr lang="en-US" sz="1200" b="1" dirty="0" smtClean="0">
                <a:solidFill>
                  <a:srgbClr val="0070C0"/>
                </a:solidFill>
              </a:rPr>
              <a:t>Therefore, these 3 services are now taxable. Also brought under the ambit of full reverse charge mechanism i.e. 100% Reverse Charge Mechanism (RCM) has been introduced for these 3 services. </a:t>
            </a:r>
          </a:p>
        </p:txBody>
      </p:sp>
      <p:sp>
        <p:nvSpPr>
          <p:cNvPr id="12" name="TextBox 11">
            <a:hlinkClick r:id="rId4" action="ppaction://hlinksldjump"/>
          </p:cNvPr>
          <p:cNvSpPr txBox="1"/>
          <p:nvPr/>
        </p:nvSpPr>
        <p:spPr>
          <a:xfrm>
            <a:off x="5791200" y="6596390"/>
            <a:ext cx="2971800" cy="2616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100" dirty="0" smtClean="0">
                <a:solidFill>
                  <a:srgbClr val="0070C0"/>
                </a:solidFill>
              </a:rPr>
              <a:t>Also amendments in </a:t>
            </a:r>
            <a:r>
              <a:rPr lang="en-US" sz="1100" dirty="0" err="1" smtClean="0">
                <a:solidFill>
                  <a:srgbClr val="0070C0"/>
                </a:solidFill>
              </a:rPr>
              <a:t>Expln</a:t>
            </a:r>
            <a:r>
              <a:rPr lang="en-US" sz="1100" dirty="0" smtClean="0">
                <a:solidFill>
                  <a:srgbClr val="0070C0"/>
                </a:solidFill>
              </a:rPr>
              <a:t>. 2 to “Service”</a:t>
            </a:r>
            <a:endParaRPr lang="en-US" sz="1100" dirty="0">
              <a:solidFill>
                <a:srgbClr val="0070C0"/>
              </a:solidFill>
            </a:endParaRPr>
          </a:p>
        </p:txBody>
      </p:sp>
      <p:sp>
        <p:nvSpPr>
          <p:cNvPr id="13" name="Slide Number Placeholder 12"/>
          <p:cNvSpPr>
            <a:spLocks noGrp="1"/>
          </p:cNvSpPr>
          <p:nvPr>
            <p:ph type="sldNum" sz="quarter" idx="15"/>
          </p:nvPr>
        </p:nvSpPr>
        <p:spPr/>
        <p:txBody>
          <a:bodyPr/>
          <a:lstStyle/>
          <a:p>
            <a:fld id="{6838B910-9BB3-41C6-B4B2-4CCB556C6DAE}" type="slidenum">
              <a:rPr lang="en-US" smtClean="0"/>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3463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kern="1200" baseline="0" dirty="0" smtClean="0">
                <a:latin typeface="+mj-lt"/>
              </a:rPr>
              <a:t>Serial No. </a:t>
            </a:r>
            <a:r>
              <a:rPr lang="en-US" b="1" dirty="0" smtClean="0">
                <a:latin typeface="+mj-lt"/>
              </a:rPr>
              <a:t>30</a:t>
            </a:r>
            <a:endParaRPr lang="en-US" b="0" dirty="0" smtClean="0"/>
          </a:p>
        </p:txBody>
      </p:sp>
      <p:sp>
        <p:nvSpPr>
          <p:cNvPr id="15" name="Rectangle 14"/>
          <p:cNvSpPr/>
          <p:nvPr/>
        </p:nvSpPr>
        <p:spPr>
          <a:xfrm>
            <a:off x="228600" y="1828801"/>
            <a:ext cx="8412480" cy="2377440"/>
          </a:xfrm>
          <a:prstGeom prst="rect">
            <a:avLst/>
          </a:prstGeom>
        </p:spPr>
        <p:txBody>
          <a:bodyPr wrap="square">
            <a:sp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16" name="Table 15"/>
          <p:cNvGraphicFramePr>
            <a:graphicFrameLocks noGrp="1"/>
          </p:cNvGraphicFramePr>
          <p:nvPr/>
        </p:nvGraphicFramePr>
        <p:xfrm>
          <a:off x="228600" y="1661160"/>
          <a:ext cx="8458200" cy="701040"/>
        </p:xfrm>
        <a:graphic>
          <a:graphicData uri="http://schemas.openxmlformats.org/drawingml/2006/table">
            <a:tbl>
              <a:tblPr firstRow="1" bandRow="1">
                <a:tableStyleId>{21E4AEA4-8DFA-4A89-87EB-49C32662AFE0}</a:tableStyleId>
              </a:tblPr>
              <a:tblGrid>
                <a:gridCol w="8458200"/>
              </a:tblGrid>
              <a:tr h="320040">
                <a:tc>
                  <a:txBody>
                    <a:bodyPr/>
                    <a:lstStyle/>
                    <a:p>
                      <a:pPr marL="0" indent="0" algn="ctr"/>
                      <a:r>
                        <a:rPr kumimoji="0" lang="en-US" sz="2000" b="1" i="0" kern="1200" dirty="0" smtClean="0">
                          <a:solidFill>
                            <a:schemeClr val="bg1"/>
                          </a:solidFill>
                          <a:latin typeface="+mn-lt"/>
                          <a:ea typeface="+mn-ea"/>
                          <a:cs typeface="+mn-cs"/>
                        </a:rPr>
                        <a:t>Carrying out </a:t>
                      </a:r>
                      <a:r>
                        <a:rPr kumimoji="0" lang="en-US" sz="2000" b="1" i="0" u="sng" kern="1200" dirty="0" smtClean="0">
                          <a:solidFill>
                            <a:schemeClr val="bg1"/>
                          </a:solidFill>
                          <a:latin typeface="+mn-lt"/>
                          <a:ea typeface="+mn-ea"/>
                          <a:cs typeface="+mn-cs"/>
                        </a:rPr>
                        <a:t>an intermediate production process </a:t>
                      </a:r>
                      <a:r>
                        <a:rPr kumimoji="0" lang="en-US" sz="2000" b="1" i="0" kern="1200" dirty="0" smtClean="0">
                          <a:solidFill>
                            <a:schemeClr val="bg1"/>
                          </a:solidFill>
                          <a:latin typeface="+mn-lt"/>
                          <a:ea typeface="+mn-ea"/>
                          <a:cs typeface="+mn-cs"/>
                        </a:rPr>
                        <a:t>as job work in relation to-</a:t>
                      </a:r>
                      <a:endParaRPr 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Rectangle 10"/>
          <p:cNvSpPr/>
          <p:nvPr/>
        </p:nvSpPr>
        <p:spPr>
          <a:xfrm>
            <a:off x="76200" y="2667000"/>
            <a:ext cx="8977860" cy="3000821"/>
          </a:xfrm>
          <a:prstGeom prst="rect">
            <a:avLst/>
          </a:prstGeom>
        </p:spPr>
        <p:txBody>
          <a:bodyPr wrap="square">
            <a:spAutoFit/>
          </a:bodyPr>
          <a:lstStyle/>
          <a:p>
            <a:pPr marL="342900" lvl="0" indent="-342900" algn="just" fontAlgn="base">
              <a:lnSpc>
                <a:spcPct val="250000"/>
              </a:lnSpc>
              <a:spcBef>
                <a:spcPct val="0"/>
              </a:spcBef>
              <a:spcAft>
                <a:spcPct val="0"/>
              </a:spcAft>
              <a:buFont typeface="+mj-lt"/>
              <a:buAutoNum type="alphaLcParenR"/>
            </a:pPr>
            <a:r>
              <a:rPr lang="en-US" dirty="0" smtClean="0">
                <a:solidFill>
                  <a:srgbClr val="000000"/>
                </a:solidFill>
                <a:latin typeface="+mj-lt"/>
                <a:cs typeface="Calibri" pitchFamily="34" charset="0"/>
              </a:rPr>
              <a:t>Remain same as earlier………</a:t>
            </a:r>
          </a:p>
          <a:p>
            <a:pPr marL="342900" lvl="0" indent="-342900" algn="just" fontAlgn="base">
              <a:lnSpc>
                <a:spcPct val="200000"/>
              </a:lnSpc>
              <a:spcBef>
                <a:spcPct val="0"/>
              </a:spcBef>
              <a:spcAft>
                <a:spcPct val="0"/>
              </a:spcAft>
              <a:buFont typeface="+mj-lt"/>
              <a:buAutoNum type="alphaLcParenR"/>
            </a:pPr>
            <a:r>
              <a:rPr lang="en-US" dirty="0" smtClean="0">
                <a:solidFill>
                  <a:srgbClr val="000000"/>
                </a:solidFill>
                <a:cs typeface="Calibri" pitchFamily="34" charset="0"/>
              </a:rPr>
              <a:t>Remain same as earlier………</a:t>
            </a:r>
          </a:p>
          <a:p>
            <a:pPr marL="342900" lvl="0" indent="-342900" algn="just" eaLnBrk="0" fontAlgn="base" hangingPunct="0">
              <a:lnSpc>
                <a:spcPct val="250000"/>
              </a:lnSpc>
              <a:spcBef>
                <a:spcPct val="0"/>
              </a:spcBef>
              <a:spcAft>
                <a:spcPct val="0"/>
              </a:spcAft>
              <a:buFont typeface="+mj-lt"/>
              <a:buAutoNum type="alphaLcParenR"/>
            </a:pPr>
            <a:r>
              <a:rPr lang="en-US" dirty="0" smtClean="0">
                <a:latin typeface="+mj-lt"/>
                <a:cs typeface="Arial" pitchFamily="34" charset="0"/>
              </a:rPr>
              <a:t>Any Goods </a:t>
            </a:r>
          </a:p>
          <a:p>
            <a:pPr marL="630238" lvl="0" indent="-285750" algn="just" eaLnBrk="0" fontAlgn="base" hangingPunct="0">
              <a:spcBef>
                <a:spcPct val="0"/>
              </a:spcBef>
              <a:spcAft>
                <a:spcPct val="0"/>
              </a:spcAft>
            </a:pPr>
            <a:r>
              <a:rPr lang="en-US" dirty="0" smtClean="0">
                <a:latin typeface="+mj-lt"/>
                <a:cs typeface="Arial" pitchFamily="34" charset="0"/>
              </a:rPr>
              <a:t>on which appropriate duty is payable by the principal manufacturer</a:t>
            </a:r>
          </a:p>
          <a:p>
            <a:pPr marL="342900" lvl="0" indent="-342900" algn="just" fontAlgn="base">
              <a:lnSpc>
                <a:spcPct val="250000"/>
              </a:lnSpc>
              <a:spcBef>
                <a:spcPct val="0"/>
              </a:spcBef>
              <a:spcAft>
                <a:spcPct val="0"/>
              </a:spcAft>
              <a:buFont typeface="+mj-lt"/>
              <a:buAutoNum type="alphaLcParenR"/>
            </a:pPr>
            <a:r>
              <a:rPr lang="en-US" dirty="0" smtClean="0">
                <a:solidFill>
                  <a:srgbClr val="000000"/>
                </a:solidFill>
                <a:cs typeface="Calibri" pitchFamily="34" charset="0"/>
              </a:rPr>
              <a:t>Remain same as earlier………</a:t>
            </a:r>
          </a:p>
        </p:txBody>
      </p:sp>
      <p:sp>
        <p:nvSpPr>
          <p:cNvPr id="12" name="Double Wave 11"/>
          <p:cNvSpPr/>
          <p:nvPr/>
        </p:nvSpPr>
        <p:spPr>
          <a:xfrm>
            <a:off x="1722120" y="4191000"/>
            <a:ext cx="7040880" cy="38100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smtClean="0">
                <a:solidFill>
                  <a:srgbClr val="0070C0"/>
                </a:solidFill>
                <a:cs typeface="Arial" pitchFamily="34" charset="0"/>
              </a:rPr>
              <a:t>EXCLUDING ALCOHOLIC LIQOURS FOR HUMAN CONSUMPTION</a:t>
            </a:r>
            <a:endParaRPr lang="en-US" sz="1500" b="1" dirty="0" smtClean="0">
              <a:solidFill>
                <a:srgbClr val="0070C0"/>
              </a:solidFill>
            </a:endParaRPr>
          </a:p>
        </p:txBody>
      </p:sp>
      <p:sp>
        <p:nvSpPr>
          <p:cNvPr id="14" name="Double Wave 13"/>
          <p:cNvSpPr/>
          <p:nvPr/>
        </p:nvSpPr>
        <p:spPr>
          <a:xfrm>
            <a:off x="1721370" y="3962900"/>
            <a:ext cx="2194560" cy="27432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Date to be notify</a:t>
            </a:r>
          </a:p>
        </p:txBody>
      </p:sp>
      <p:sp>
        <p:nvSpPr>
          <p:cNvPr id="17" name="TextBox 16"/>
          <p:cNvSpPr txBox="1"/>
          <p:nvPr/>
        </p:nvSpPr>
        <p:spPr>
          <a:xfrm>
            <a:off x="152400" y="5486400"/>
            <a:ext cx="8001000" cy="892552"/>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b="1" u="sng" dirty="0" smtClean="0">
                <a:solidFill>
                  <a:srgbClr val="0070C0"/>
                </a:solidFill>
              </a:rPr>
              <a:t>Effect of inserting such exclusion:</a:t>
            </a:r>
            <a:r>
              <a:rPr lang="en-US" b="1" dirty="0" smtClean="0">
                <a:solidFill>
                  <a:srgbClr val="0070C0"/>
                </a:solidFill>
              </a:rPr>
              <a:t> </a:t>
            </a:r>
          </a:p>
          <a:p>
            <a:pPr algn="just"/>
            <a:r>
              <a:rPr lang="en-US" sz="1600" dirty="0" smtClean="0">
                <a:solidFill>
                  <a:srgbClr val="0070C0"/>
                </a:solidFill>
              </a:rPr>
              <a:t>Service tax to be levied on service by way of carrying out any processes as job work for production or manufacture of alcoholic liquor for human consumption</a:t>
            </a:r>
            <a:r>
              <a:rPr lang="en-US" dirty="0" smtClean="0">
                <a:solidFill>
                  <a:srgbClr val="0070C0"/>
                </a:solidFill>
              </a:rPr>
              <a:t>.</a:t>
            </a:r>
            <a:endParaRPr lang="en-US" dirty="0">
              <a:solidFill>
                <a:srgbClr val="0070C0"/>
              </a:solidFill>
            </a:endParaRPr>
          </a:p>
        </p:txBody>
      </p:sp>
      <p:pic>
        <p:nvPicPr>
          <p:cNvPr id="18" name="Picture 17" descr="images (1).jpg"/>
          <p:cNvPicPr>
            <a:picLocks noChangeAspect="1"/>
          </p:cNvPicPr>
          <p:nvPr/>
        </p:nvPicPr>
        <p:blipFill>
          <a:blip r:embed="rId3"/>
          <a:stretch>
            <a:fillRect/>
          </a:stretch>
        </p:blipFill>
        <p:spPr>
          <a:xfrm>
            <a:off x="3962400" y="2352675"/>
            <a:ext cx="4724400" cy="1838325"/>
          </a:xfrm>
          <a:prstGeom prst="rect">
            <a:avLst/>
          </a:prstGeom>
          <a:noFill/>
          <a:ln>
            <a:noFill/>
          </a:ln>
          <a:effectLst>
            <a:softEdge rad="31750"/>
          </a:effectLst>
        </p:spPr>
      </p:pic>
      <p:sp>
        <p:nvSpPr>
          <p:cNvPr id="21" name="Rounded Rectangle 20"/>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22"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13" name="Double Wave 12">
            <a:hlinkClick r:id="rId4" action="ppaction://hlinksldjump"/>
          </p:cNvPr>
          <p:cNvSpPr/>
          <p:nvPr/>
        </p:nvSpPr>
        <p:spPr>
          <a:xfrm>
            <a:off x="152400" y="6431280"/>
            <a:ext cx="8595360" cy="274320"/>
          </a:xfrm>
          <a:prstGeom prst="doubleWave">
            <a:avLst>
              <a:gd name="adj1" fmla="val 0"/>
              <a:gd name="adj2" fmla="val 0"/>
            </a:avLst>
          </a:prstGeom>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176213" indent="-176213"/>
            <a:r>
              <a:rPr lang="en-US" sz="1400" b="1" u="sng" dirty="0" smtClean="0">
                <a:solidFill>
                  <a:schemeClr val="tx1"/>
                </a:solidFill>
              </a:rPr>
              <a:t>Note</a:t>
            </a:r>
            <a:r>
              <a:rPr lang="en-US" sz="1400" b="1" dirty="0" smtClean="0">
                <a:solidFill>
                  <a:schemeClr val="tx1"/>
                </a:solidFill>
              </a:rPr>
              <a:t>:  </a:t>
            </a:r>
            <a:r>
              <a:rPr lang="en-US" sz="1400" dirty="0" smtClean="0">
                <a:solidFill>
                  <a:schemeClr val="tx1"/>
                </a:solidFill>
              </a:rPr>
              <a:t>Also corresponding amendment has been made in Negative List</a:t>
            </a:r>
          </a:p>
        </p:txBody>
      </p:sp>
      <p:sp>
        <p:nvSpPr>
          <p:cNvPr id="19" name="Slide Number Placeholder 18"/>
          <p:cNvSpPr>
            <a:spLocks noGrp="1"/>
          </p:cNvSpPr>
          <p:nvPr>
            <p:ph type="sldNum" sz="quarter" idx="15"/>
          </p:nvPr>
        </p:nvSpPr>
        <p:spPr/>
        <p:txBody>
          <a:bodyPr/>
          <a:lstStyle/>
          <a:p>
            <a:fld id="{6838B910-9BB3-41C6-B4B2-4CCB556C6DAE}" type="slidenum">
              <a:rPr lang="en-US" smtClean="0"/>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3463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kern="1200" baseline="0" dirty="0" smtClean="0">
                <a:latin typeface="+mj-lt"/>
              </a:rPr>
              <a:t>Serial No. </a:t>
            </a:r>
            <a:r>
              <a:rPr lang="en-US" b="1" dirty="0" smtClean="0">
                <a:latin typeface="+mj-lt"/>
              </a:rPr>
              <a:t>32 has been fully omitted</a:t>
            </a:r>
            <a:endParaRPr lang="en-US" b="0" dirty="0" smtClean="0"/>
          </a:p>
        </p:txBody>
      </p:sp>
      <p:sp>
        <p:nvSpPr>
          <p:cNvPr id="15" name="Rectangle 14"/>
          <p:cNvSpPr/>
          <p:nvPr/>
        </p:nvSpPr>
        <p:spPr>
          <a:xfrm>
            <a:off x="228600" y="1828801"/>
            <a:ext cx="8412480" cy="2377440"/>
          </a:xfrm>
          <a:prstGeom prst="rect">
            <a:avLst/>
          </a:prstGeom>
        </p:spPr>
        <p:txBody>
          <a:bodyPr wrap="square">
            <a:sp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16" name="Table 15"/>
          <p:cNvGraphicFramePr>
            <a:graphicFrameLocks noGrp="1"/>
          </p:cNvGraphicFramePr>
          <p:nvPr/>
        </p:nvGraphicFramePr>
        <p:xfrm>
          <a:off x="228600" y="1661160"/>
          <a:ext cx="8458200" cy="365760"/>
        </p:xfrm>
        <a:graphic>
          <a:graphicData uri="http://schemas.openxmlformats.org/drawingml/2006/table">
            <a:tbl>
              <a:tblPr firstRow="1" bandRow="1">
                <a:tableStyleId>{21E4AEA4-8DFA-4A89-87EB-49C32662AFE0}</a:tableStyleId>
              </a:tblPr>
              <a:tblGrid>
                <a:gridCol w="8458200"/>
              </a:tblGrid>
              <a:tr h="320040">
                <a:tc>
                  <a:txBody>
                    <a:bodyPr/>
                    <a:lstStyle/>
                    <a:p>
                      <a:pPr marL="0" indent="0" algn="ctr"/>
                      <a:r>
                        <a:rPr kumimoji="0" lang="en-US" sz="1800" b="1" i="0" kern="1200" dirty="0" smtClean="0">
                          <a:solidFill>
                            <a:schemeClr val="bg1"/>
                          </a:solidFill>
                          <a:latin typeface="+mn-lt"/>
                          <a:ea typeface="+mn-ea"/>
                          <a:cs typeface="+mn-cs"/>
                        </a:rPr>
                        <a:t>Service by way of making</a:t>
                      </a:r>
                      <a:r>
                        <a:rPr kumimoji="0" lang="en-US" sz="1800" b="1" i="0" kern="1200" baseline="0" dirty="0" smtClean="0">
                          <a:solidFill>
                            <a:schemeClr val="bg1"/>
                          </a:solidFill>
                          <a:latin typeface="+mn-lt"/>
                          <a:ea typeface="+mn-ea"/>
                          <a:cs typeface="+mn-cs"/>
                        </a:rPr>
                        <a:t> telephone calls from :</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Rectangle 10"/>
          <p:cNvSpPr/>
          <p:nvPr/>
        </p:nvSpPr>
        <p:spPr>
          <a:xfrm>
            <a:off x="0" y="2438400"/>
            <a:ext cx="8977860" cy="2169825"/>
          </a:xfrm>
          <a:prstGeom prst="rect">
            <a:avLst/>
          </a:prstGeom>
        </p:spPr>
        <p:txBody>
          <a:bodyPr wrap="square">
            <a:spAutoFit/>
          </a:bodyPr>
          <a:lstStyle/>
          <a:p>
            <a:pPr>
              <a:lnSpc>
                <a:spcPct val="250000"/>
              </a:lnSpc>
            </a:pPr>
            <a:r>
              <a:rPr lang="en-US" dirty="0" smtClean="0"/>
              <a:t>(a)  </a:t>
            </a:r>
            <a:r>
              <a:rPr lang="en-US" strike="sngStrike" dirty="0" smtClean="0"/>
              <a:t>Departmentally run public telephone;</a:t>
            </a:r>
          </a:p>
          <a:p>
            <a:pPr>
              <a:lnSpc>
                <a:spcPct val="250000"/>
              </a:lnSpc>
            </a:pPr>
            <a:r>
              <a:rPr lang="en-US" dirty="0" smtClean="0"/>
              <a:t>(b)  </a:t>
            </a:r>
            <a:r>
              <a:rPr lang="en-US" strike="sngStrike" dirty="0" smtClean="0"/>
              <a:t>Guaranteed public telephone operating only for local calls; or</a:t>
            </a:r>
          </a:p>
          <a:p>
            <a:pPr>
              <a:lnSpc>
                <a:spcPct val="250000"/>
              </a:lnSpc>
            </a:pPr>
            <a:r>
              <a:rPr lang="en-US" dirty="0" smtClean="0"/>
              <a:t>(c)   </a:t>
            </a:r>
            <a:r>
              <a:rPr lang="en-US" strike="sngStrike" dirty="0" smtClean="0"/>
              <a:t>Free telephone at airport and hospital where no bills are being issued</a:t>
            </a:r>
            <a:r>
              <a:rPr lang="en-US" dirty="0" smtClean="0"/>
              <a:t>;</a:t>
            </a:r>
            <a:endParaRPr lang="en-US" dirty="0"/>
          </a:p>
        </p:txBody>
      </p:sp>
      <p:sp>
        <p:nvSpPr>
          <p:cNvPr id="19" name="Double Wave 18"/>
          <p:cNvSpPr/>
          <p:nvPr/>
        </p:nvSpPr>
        <p:spPr>
          <a:xfrm>
            <a:off x="6096000" y="2438400"/>
            <a:ext cx="2133600" cy="91440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0070C0"/>
                </a:solidFill>
              </a:rPr>
              <a:t>Omitted </a:t>
            </a:r>
          </a:p>
          <a:p>
            <a:pPr algn="ctr"/>
            <a:r>
              <a:rPr lang="en-US" sz="1400" b="1" dirty="0" smtClean="0">
                <a:solidFill>
                  <a:srgbClr val="0070C0"/>
                </a:solidFill>
              </a:rPr>
              <a:t>W.E.F. 01.04.2015</a:t>
            </a:r>
            <a:endParaRPr lang="en-US" sz="1200" b="1" dirty="0" smtClean="0">
              <a:solidFill>
                <a:srgbClr val="0070C0"/>
              </a:solidFill>
            </a:endParaRPr>
          </a:p>
        </p:txBody>
      </p:sp>
      <p:sp>
        <p:nvSpPr>
          <p:cNvPr id="21" name="Rounded Rectangle 20"/>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23"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9" name="Slide Number Placeholder 8"/>
          <p:cNvSpPr>
            <a:spLocks noGrp="1"/>
          </p:cNvSpPr>
          <p:nvPr>
            <p:ph type="sldNum" sz="quarter" idx="15"/>
          </p:nvPr>
        </p:nvSpPr>
        <p:spPr/>
        <p:txBody>
          <a:bodyPr/>
          <a:lstStyle/>
          <a:p>
            <a:fld id="{6838B910-9BB3-41C6-B4B2-4CCB556C6DAE}"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0" y="0"/>
            <a:ext cx="2362200" cy="457199"/>
          </a:xfrm>
          <a:prstGeom prst="rect">
            <a:avLst/>
          </a:prstGeom>
          <a:solidFill>
            <a:schemeClr val="bg1">
              <a:lumMod val="85000"/>
            </a:schemeClr>
          </a:solidFill>
          <a:ln>
            <a:solidFill>
              <a:schemeClr val="bg1">
                <a:lumMod val="85000"/>
              </a:schemeClr>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9" name="Rounded Rectangle 8"/>
          <p:cNvSpPr/>
          <p:nvPr/>
        </p:nvSpPr>
        <p:spPr>
          <a:xfrm>
            <a:off x="2438400" y="457200"/>
            <a:ext cx="192024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t>N/No. 07/2015-ST</a:t>
            </a:r>
            <a:endParaRPr lang="en-US" sz="1400" b="1" dirty="0"/>
          </a:p>
        </p:txBody>
      </p:sp>
      <p:sp>
        <p:nvSpPr>
          <p:cNvPr id="12" name="Title 1"/>
          <p:cNvSpPr txBox="1">
            <a:spLocks/>
          </p:cNvSpPr>
          <p:nvPr/>
        </p:nvSpPr>
        <p:spPr>
          <a:xfrm>
            <a:off x="2438400" y="0"/>
            <a:ext cx="1920240" cy="457199"/>
          </a:xfrm>
          <a:prstGeom prst="rect">
            <a:avLst/>
          </a:prstGeom>
          <a:solidFill>
            <a:schemeClr val="accent1"/>
          </a:solidFill>
          <a:ln>
            <a:solidFill>
              <a:schemeClr val="accent1"/>
            </a:solidFill>
          </a:ln>
        </p:spPr>
        <p:txBody>
          <a:bodyPr vert="horz" anchor="ctr">
            <a:noAutofit/>
          </a:bodyPr>
          <a:lstStyle/>
          <a:p>
            <a:pPr algn="ctr"/>
            <a:r>
              <a:rPr lang="en-US" sz="1400" b="1" dirty="0" smtClean="0">
                <a:solidFill>
                  <a:schemeClr val="bg1"/>
                </a:solidFill>
              </a:rPr>
              <a:t>Reverse Charge Mechanism (RCM)</a:t>
            </a:r>
            <a:endParaRPr lang="en-US" sz="1400" b="1" dirty="0">
              <a:solidFill>
                <a:schemeClr val="bg1"/>
              </a:solidFill>
            </a:endParaRPr>
          </a:p>
        </p:txBody>
      </p:sp>
      <p:sp>
        <p:nvSpPr>
          <p:cNvPr id="14" name="Rounded Rectangle 13"/>
          <p:cNvSpPr/>
          <p:nvPr/>
        </p:nvSpPr>
        <p:spPr>
          <a:xfrm>
            <a:off x="0" y="457200"/>
            <a:ext cx="2362200" cy="274320"/>
          </a:xfrm>
          <a:prstGeom prst="roundRect">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a:lstStyle/>
          <a:p>
            <a:r>
              <a:rPr lang="en-US" sz="1400" b="1" spc="300" dirty="0" smtClean="0">
                <a:solidFill>
                  <a:schemeClr val="bg1"/>
                </a:solidFill>
              </a:rPr>
              <a:t>N/No. 06/2015-ST</a:t>
            </a:r>
            <a:endParaRPr lang="en-US" sz="1400" b="1" spc="300" dirty="0">
              <a:solidFill>
                <a:schemeClr val="bg1"/>
              </a:solidFill>
            </a:endParaRPr>
          </a:p>
        </p:txBody>
      </p:sp>
      <p:sp>
        <p:nvSpPr>
          <p:cNvPr id="18" name="TextBox 17"/>
          <p:cNvSpPr txBox="1"/>
          <p:nvPr/>
        </p:nvSpPr>
        <p:spPr>
          <a:xfrm>
            <a:off x="137652" y="1143000"/>
            <a:ext cx="8610600" cy="156966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lnSpc>
                <a:spcPct val="200000"/>
              </a:lnSpc>
            </a:pPr>
            <a:r>
              <a:rPr lang="en-US" sz="2400" b="1" dirty="0" smtClean="0"/>
              <a:t>Reverse Charge Mechanism </a:t>
            </a:r>
          </a:p>
          <a:p>
            <a:pPr algn="ctr">
              <a:lnSpc>
                <a:spcPct val="200000"/>
              </a:lnSpc>
            </a:pPr>
            <a:r>
              <a:rPr lang="en-US" sz="2400" b="1" dirty="0" smtClean="0"/>
              <a:t>N/No.-30/2012-ST, dated 20-06-2012, as amended</a:t>
            </a:r>
            <a:endParaRPr lang="en-US" sz="2400" b="1" dirty="0"/>
          </a:p>
        </p:txBody>
      </p:sp>
      <p:sp>
        <p:nvSpPr>
          <p:cNvPr id="7" name="Slide Number Placeholder 6"/>
          <p:cNvSpPr>
            <a:spLocks noGrp="1"/>
          </p:cNvSpPr>
          <p:nvPr>
            <p:ph type="sldNum" sz="quarter" idx="15"/>
          </p:nvPr>
        </p:nvSpPr>
        <p:spPr/>
        <p:txBody>
          <a:bodyPr/>
          <a:lstStyle/>
          <a:p>
            <a:fld id="{6838B910-9BB3-41C6-B4B2-4CCB556C6DAE}" type="slidenum">
              <a:rPr lang="en-US" smtClean="0"/>
              <a:pPr/>
              <a:t>17</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76200" y="83820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dirty="0" smtClean="0"/>
              <a:t>Change under existing Services</a:t>
            </a:r>
          </a:p>
        </p:txBody>
      </p:sp>
      <p:sp>
        <p:nvSpPr>
          <p:cNvPr id="23" name="Title 1"/>
          <p:cNvSpPr txBox="1">
            <a:spLocks/>
          </p:cNvSpPr>
          <p:nvPr/>
        </p:nvSpPr>
        <p:spPr>
          <a:xfrm>
            <a:off x="0" y="0"/>
            <a:ext cx="2362200" cy="457199"/>
          </a:xfrm>
          <a:prstGeom prst="rect">
            <a:avLst/>
          </a:prstGeom>
          <a:solidFill>
            <a:schemeClr val="bg1">
              <a:lumMod val="85000"/>
            </a:schemeClr>
          </a:solidFill>
          <a:ln>
            <a:solidFill>
              <a:schemeClr val="bg1">
                <a:lumMod val="85000"/>
              </a:schemeClr>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9" name="Rounded Rectangle 8"/>
          <p:cNvSpPr/>
          <p:nvPr/>
        </p:nvSpPr>
        <p:spPr>
          <a:xfrm>
            <a:off x="2438400" y="457200"/>
            <a:ext cx="192024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t>N/No. 07/2015-ST</a:t>
            </a:r>
            <a:endParaRPr lang="en-US" sz="1400" b="1" dirty="0"/>
          </a:p>
        </p:txBody>
      </p:sp>
      <p:sp>
        <p:nvSpPr>
          <p:cNvPr id="12" name="Title 1"/>
          <p:cNvSpPr txBox="1">
            <a:spLocks/>
          </p:cNvSpPr>
          <p:nvPr/>
        </p:nvSpPr>
        <p:spPr>
          <a:xfrm>
            <a:off x="2438400" y="0"/>
            <a:ext cx="1920240" cy="457199"/>
          </a:xfrm>
          <a:prstGeom prst="rect">
            <a:avLst/>
          </a:prstGeom>
          <a:solidFill>
            <a:schemeClr val="accent1"/>
          </a:solidFill>
          <a:ln>
            <a:solidFill>
              <a:schemeClr val="accent1"/>
            </a:solidFill>
          </a:ln>
        </p:spPr>
        <p:txBody>
          <a:bodyPr vert="horz" anchor="ctr">
            <a:noAutofit/>
          </a:bodyPr>
          <a:lstStyle/>
          <a:p>
            <a:pPr algn="ctr"/>
            <a:r>
              <a:rPr lang="en-US" sz="1400" b="1" dirty="0" smtClean="0">
                <a:solidFill>
                  <a:schemeClr val="bg1"/>
                </a:solidFill>
              </a:rPr>
              <a:t>Reverse Charge Mechanism (RCM)</a:t>
            </a:r>
            <a:endParaRPr lang="en-US" sz="1400" b="1" dirty="0">
              <a:solidFill>
                <a:schemeClr val="bg1"/>
              </a:solidFill>
            </a:endParaRPr>
          </a:p>
        </p:txBody>
      </p:sp>
      <p:sp>
        <p:nvSpPr>
          <p:cNvPr id="14" name="Rounded Rectangle 13"/>
          <p:cNvSpPr/>
          <p:nvPr/>
        </p:nvSpPr>
        <p:spPr>
          <a:xfrm>
            <a:off x="0" y="457200"/>
            <a:ext cx="2362200" cy="274320"/>
          </a:xfrm>
          <a:prstGeom prst="roundRect">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a:lstStyle/>
          <a:p>
            <a:r>
              <a:rPr lang="en-US" sz="1400" b="1" spc="300" dirty="0" smtClean="0">
                <a:solidFill>
                  <a:schemeClr val="bg1"/>
                </a:solidFill>
              </a:rPr>
              <a:t>N/No. 06/2015-ST</a:t>
            </a:r>
            <a:endParaRPr lang="en-US" sz="1400" b="1" spc="300" dirty="0">
              <a:solidFill>
                <a:schemeClr val="bg1"/>
              </a:solidFill>
            </a:endParaRPr>
          </a:p>
        </p:txBody>
      </p:sp>
      <p:graphicFrame>
        <p:nvGraphicFramePr>
          <p:cNvPr id="17" name="Table 16"/>
          <p:cNvGraphicFramePr>
            <a:graphicFrameLocks noGrp="1"/>
          </p:cNvGraphicFramePr>
          <p:nvPr/>
        </p:nvGraphicFramePr>
        <p:xfrm>
          <a:off x="152400" y="1219200"/>
          <a:ext cx="8503920" cy="1859280"/>
        </p:xfrm>
        <a:graphic>
          <a:graphicData uri="http://schemas.openxmlformats.org/drawingml/2006/table">
            <a:tbl>
              <a:tblPr firstRow="1" bandRow="1">
                <a:tableStyleId>{21E4AEA4-8DFA-4A89-87EB-49C32662AFE0}</a:tableStyleId>
              </a:tblPr>
              <a:tblGrid>
                <a:gridCol w="3886200"/>
                <a:gridCol w="1154430"/>
                <a:gridCol w="1154430"/>
                <a:gridCol w="1154430"/>
                <a:gridCol w="1154430"/>
              </a:tblGrid>
              <a:tr h="329872">
                <a:tc rowSpan="2">
                  <a:txBody>
                    <a:bodyPr/>
                    <a:lstStyle/>
                    <a:p>
                      <a:pPr marL="0" indent="0" algn="ctr"/>
                      <a:r>
                        <a:rPr kumimoji="0" lang="en-US" sz="1700" b="1" i="0" kern="1200" dirty="0" smtClean="0">
                          <a:solidFill>
                            <a:schemeClr val="bg1"/>
                          </a:solidFill>
                          <a:latin typeface="+mn-lt"/>
                          <a:ea typeface="+mn-ea"/>
                          <a:cs typeface="+mn-cs"/>
                        </a:rPr>
                        <a:t>Services</a:t>
                      </a:r>
                      <a:endParaRPr lang="en-US" sz="17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sz="1600" dirty="0" smtClean="0">
                          <a:solidFill>
                            <a:schemeClr val="tx1"/>
                          </a:solidFill>
                        </a:rPr>
                        <a:t>Old Provision</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sz="1800" b="1" dirty="0" smtClean="0"/>
                        <a:t>New Provision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87680">
                <a:tc vMerge="1">
                  <a:txBody>
                    <a:bodyPr/>
                    <a:lstStyle/>
                    <a:p>
                      <a:endParaRPr lang="en-US"/>
                    </a:p>
                  </a:txBody>
                  <a:tcPr/>
                </a:tc>
                <a:tc>
                  <a:txBody>
                    <a:bodyPr/>
                    <a:lstStyle/>
                    <a:p>
                      <a:pPr algn="ctr"/>
                      <a:r>
                        <a:rPr lang="en-US" sz="1600" b="1" dirty="0" smtClean="0"/>
                        <a:t>Service Provider</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t>Service Receiver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1" dirty="0" smtClean="0"/>
                        <a:t>Service Provider</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smtClean="0"/>
                        <a:t>Service Receiver</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6720">
                <a:tc>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lang="en-US" sz="1800" dirty="0" smtClean="0"/>
                        <a:t>Manpower Recruitment Agency </a:t>
                      </a:r>
                      <a:endParaRPr kumimoji="0" lang="en-US" sz="1800" kern="1200" baseline="0" dirty="0" smtClean="0">
                        <a:solidFill>
                          <a:schemeClr val="dk1"/>
                        </a:solidFill>
                        <a:latin typeface="+mn-lt"/>
                        <a:ea typeface="+mn-ea"/>
                        <a:cs typeface="+mn-cs"/>
                      </a:endParaRPr>
                    </a:p>
                    <a:p>
                      <a:pPr>
                        <a:lnSpc>
                          <a:spcPct val="200000"/>
                        </a:lnSpc>
                        <a:buFont typeface="Arial" pitchFamily="34" charset="0"/>
                        <a:buChar char="•"/>
                      </a:pPr>
                      <a:r>
                        <a:rPr kumimoji="0" lang="en-US" sz="1800" kern="1200" baseline="0" dirty="0" smtClean="0">
                          <a:solidFill>
                            <a:schemeClr val="dk1"/>
                          </a:solidFill>
                          <a:latin typeface="+mn-lt"/>
                          <a:ea typeface="+mn-ea"/>
                          <a:cs typeface="+mn-cs"/>
                        </a:rPr>
                        <a:t>Security Service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spcBef>
                          <a:spcPct val="0"/>
                        </a:spcBef>
                        <a:spcAft>
                          <a:spcPct val="0"/>
                        </a:spcAft>
                        <a:buFont typeface="Arial" pitchFamily="34" charset="0"/>
                        <a:buNone/>
                      </a:pPr>
                      <a:r>
                        <a:rPr lang="en-US" sz="2400" b="1" dirty="0" smtClean="0">
                          <a:solidFill>
                            <a:srgbClr val="000000"/>
                          </a:solidFill>
                          <a:latin typeface="+mn-lt"/>
                          <a:cs typeface="Arial" pitchFamily="34" charset="0"/>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spcBef>
                          <a:spcPct val="0"/>
                        </a:spcBef>
                        <a:spcAft>
                          <a:spcPct val="0"/>
                        </a:spcAft>
                        <a:buFont typeface="Arial" pitchFamily="34" charset="0"/>
                        <a:buNone/>
                      </a:pPr>
                      <a:r>
                        <a:rPr lang="en-US" sz="2400" b="1" dirty="0" smtClean="0">
                          <a:solidFill>
                            <a:srgbClr val="000000"/>
                          </a:solidFill>
                          <a:latin typeface="+mn-lt"/>
                          <a:cs typeface="Arial" pitchFamily="34" charset="0"/>
                        </a:rPr>
                        <a:t>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spcBef>
                          <a:spcPct val="0"/>
                        </a:spcBef>
                        <a:spcAft>
                          <a:spcPct val="0"/>
                        </a:spcAft>
                        <a:buFont typeface="Arial" pitchFamily="34" charset="0"/>
                        <a:buNone/>
                      </a:pPr>
                      <a:r>
                        <a:rPr lang="en-US" sz="2400" b="1" dirty="0" smtClean="0">
                          <a:solidFill>
                            <a:srgbClr val="000000"/>
                          </a:solidFill>
                          <a:latin typeface="+mn-lt"/>
                          <a:cs typeface="Arial" pitchFamily="34" charset="0"/>
                        </a:rPr>
                        <a:t>Nil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spcBef>
                          <a:spcPct val="0"/>
                        </a:spcBef>
                        <a:spcAft>
                          <a:spcPct val="0"/>
                        </a:spcAft>
                        <a:buFont typeface="Arial" pitchFamily="34" charset="0"/>
                        <a:buNone/>
                      </a:pPr>
                      <a:r>
                        <a:rPr lang="en-US" sz="2400" b="1" dirty="0" smtClean="0">
                          <a:solidFill>
                            <a:srgbClr val="000000"/>
                          </a:solidFill>
                          <a:latin typeface="+mn-lt"/>
                          <a:cs typeface="Arial" pitchFamily="34" charset="0"/>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1" name="TextBox 10"/>
          <p:cNvSpPr txBox="1"/>
          <p:nvPr/>
        </p:nvSpPr>
        <p:spPr>
          <a:xfrm>
            <a:off x="152400" y="3657600"/>
            <a:ext cx="8534400" cy="892552"/>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smtClean="0">
                <a:solidFill>
                  <a:srgbClr val="0070C0"/>
                </a:solidFill>
              </a:rPr>
              <a:t>Effect:</a:t>
            </a:r>
            <a:endParaRPr lang="en-US" dirty="0" smtClean="0"/>
          </a:p>
          <a:p>
            <a:r>
              <a:rPr lang="en-US" sz="1600" dirty="0" smtClean="0">
                <a:solidFill>
                  <a:srgbClr val="0070C0"/>
                </a:solidFill>
              </a:rPr>
              <a:t>“JOINT CHARGE” system has been changed to the “100% REVERSE CHARGE” system. Therefore, the service receiver will be liable for the 100% liability in this regard</a:t>
            </a:r>
            <a:r>
              <a:rPr lang="en-US" dirty="0" smtClean="0">
                <a:solidFill>
                  <a:srgbClr val="0070C0"/>
                </a:solidFill>
              </a:rPr>
              <a:t>. </a:t>
            </a:r>
          </a:p>
        </p:txBody>
      </p:sp>
      <p:sp>
        <p:nvSpPr>
          <p:cNvPr id="13" name="Slide Number Placeholder 12"/>
          <p:cNvSpPr>
            <a:spLocks noGrp="1"/>
          </p:cNvSpPr>
          <p:nvPr>
            <p:ph type="sldNum" sz="quarter" idx="15"/>
          </p:nvPr>
        </p:nvSpPr>
        <p:spPr/>
        <p:txBody>
          <a:bodyPr/>
          <a:lstStyle/>
          <a:p>
            <a:fld id="{6838B910-9BB3-41C6-B4B2-4CCB556C6DAE}" type="slidenum">
              <a:rPr lang="en-US" smtClean="0"/>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0" y="0"/>
            <a:ext cx="2362200" cy="457199"/>
          </a:xfrm>
          <a:prstGeom prst="rect">
            <a:avLst/>
          </a:prstGeom>
          <a:solidFill>
            <a:schemeClr val="bg1">
              <a:lumMod val="85000"/>
            </a:schemeClr>
          </a:solidFill>
          <a:ln>
            <a:solidFill>
              <a:schemeClr val="bg1">
                <a:lumMod val="85000"/>
              </a:schemeClr>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9" name="Rounded Rectangle 8"/>
          <p:cNvSpPr/>
          <p:nvPr/>
        </p:nvSpPr>
        <p:spPr>
          <a:xfrm>
            <a:off x="2438400" y="457200"/>
            <a:ext cx="192024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t>N/No. 07/2015-ST</a:t>
            </a:r>
            <a:endParaRPr lang="en-US" sz="1400" b="1" dirty="0"/>
          </a:p>
        </p:txBody>
      </p:sp>
      <p:sp>
        <p:nvSpPr>
          <p:cNvPr id="12" name="Title 1"/>
          <p:cNvSpPr txBox="1">
            <a:spLocks/>
          </p:cNvSpPr>
          <p:nvPr/>
        </p:nvSpPr>
        <p:spPr>
          <a:xfrm>
            <a:off x="2438400" y="0"/>
            <a:ext cx="1920240" cy="457199"/>
          </a:xfrm>
          <a:prstGeom prst="rect">
            <a:avLst/>
          </a:prstGeom>
          <a:solidFill>
            <a:schemeClr val="accent1"/>
          </a:solidFill>
          <a:ln>
            <a:solidFill>
              <a:schemeClr val="accent1"/>
            </a:solidFill>
          </a:ln>
        </p:spPr>
        <p:txBody>
          <a:bodyPr vert="horz" anchor="ctr">
            <a:noAutofit/>
          </a:bodyPr>
          <a:lstStyle/>
          <a:p>
            <a:pPr algn="ctr"/>
            <a:r>
              <a:rPr lang="en-US" sz="1400" b="1" dirty="0" smtClean="0">
                <a:solidFill>
                  <a:schemeClr val="bg1"/>
                </a:solidFill>
              </a:rPr>
              <a:t>Reverse Charge Mechanism (RCM)</a:t>
            </a:r>
            <a:endParaRPr lang="en-US" sz="1400" b="1" dirty="0">
              <a:solidFill>
                <a:schemeClr val="bg1"/>
              </a:solidFill>
            </a:endParaRPr>
          </a:p>
        </p:txBody>
      </p:sp>
      <p:sp>
        <p:nvSpPr>
          <p:cNvPr id="14" name="Rounded Rectangle 13"/>
          <p:cNvSpPr/>
          <p:nvPr/>
        </p:nvSpPr>
        <p:spPr>
          <a:xfrm>
            <a:off x="0" y="457200"/>
            <a:ext cx="2362200" cy="274320"/>
          </a:xfrm>
          <a:prstGeom prst="roundRect">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a:lstStyle/>
          <a:p>
            <a:r>
              <a:rPr lang="en-US" sz="1400" b="1" spc="300" dirty="0" smtClean="0">
                <a:solidFill>
                  <a:schemeClr val="bg1"/>
                </a:solidFill>
              </a:rPr>
              <a:t>N/No. 06/2015-ST</a:t>
            </a:r>
            <a:endParaRPr lang="en-US" sz="1400" b="1" spc="300" dirty="0">
              <a:solidFill>
                <a:schemeClr val="bg1"/>
              </a:solidFill>
            </a:endParaRPr>
          </a:p>
        </p:txBody>
      </p:sp>
      <p:graphicFrame>
        <p:nvGraphicFramePr>
          <p:cNvPr id="17" name="Table 16"/>
          <p:cNvGraphicFramePr>
            <a:graphicFrameLocks noGrp="1"/>
          </p:cNvGraphicFramePr>
          <p:nvPr/>
        </p:nvGraphicFramePr>
        <p:xfrm>
          <a:off x="76200" y="1219200"/>
          <a:ext cx="8686800" cy="1158240"/>
        </p:xfrm>
        <a:graphic>
          <a:graphicData uri="http://schemas.openxmlformats.org/drawingml/2006/table">
            <a:tbl>
              <a:tblPr firstRow="1" bandRow="1">
                <a:tableStyleId>{21E4AEA4-8DFA-4A89-87EB-49C32662AFE0}</a:tableStyleId>
              </a:tblPr>
              <a:tblGrid>
                <a:gridCol w="4419600"/>
                <a:gridCol w="1295400"/>
                <a:gridCol w="1828800"/>
                <a:gridCol w="1143000"/>
              </a:tblGrid>
              <a:tr h="701040">
                <a:tc>
                  <a:txBody>
                    <a:bodyPr/>
                    <a:lstStyle/>
                    <a:p>
                      <a:pPr marL="0" indent="0" algn="ctr"/>
                      <a:r>
                        <a:rPr kumimoji="0" lang="en-US" sz="1400" b="1" i="0" kern="1200" dirty="0" smtClean="0">
                          <a:solidFill>
                            <a:schemeClr val="bg1"/>
                          </a:solidFill>
                          <a:latin typeface="+mn-lt"/>
                          <a:ea typeface="+mn-ea"/>
                          <a:cs typeface="+mn-cs"/>
                        </a:rPr>
                        <a:t>Taxable Services</a:t>
                      </a:r>
                      <a:r>
                        <a:rPr kumimoji="0" lang="en-US" sz="1400" b="1" i="0" kern="1200" baseline="0" dirty="0" smtClean="0">
                          <a:solidFill>
                            <a:schemeClr val="bg1"/>
                          </a:solidFill>
                          <a:latin typeface="+mn-lt"/>
                          <a:ea typeface="+mn-ea"/>
                          <a:cs typeface="+mn-cs"/>
                        </a:rPr>
                        <a:t> </a:t>
                      </a:r>
                    </a:p>
                    <a:p>
                      <a:pPr marL="0" indent="0" algn="ctr"/>
                      <a:r>
                        <a:rPr kumimoji="0" lang="en-US" sz="1400" b="1" i="0" kern="1200" dirty="0" smtClean="0">
                          <a:solidFill>
                            <a:schemeClr val="bg1"/>
                          </a:solidFill>
                          <a:latin typeface="+mn-lt"/>
                          <a:ea typeface="+mn-ea"/>
                          <a:cs typeface="+mn-cs"/>
                        </a:rPr>
                        <a:t>provided</a:t>
                      </a:r>
                      <a:r>
                        <a:rPr kumimoji="0" lang="en-US" sz="1400" b="1" i="0" kern="1200" baseline="0" dirty="0" smtClean="0">
                          <a:solidFill>
                            <a:schemeClr val="bg1"/>
                          </a:solidFill>
                          <a:latin typeface="+mn-lt"/>
                          <a:ea typeface="+mn-ea"/>
                          <a:cs typeface="+mn-cs"/>
                        </a:rPr>
                        <a:t> or agreed to be Provided </a:t>
                      </a:r>
                    </a:p>
                    <a:p>
                      <a:pPr marL="0" indent="0" algn="ctr"/>
                      <a:r>
                        <a:rPr kumimoji="0" lang="en-US" sz="1400" b="1" i="0" kern="1200" baseline="0" dirty="0" smtClean="0">
                          <a:solidFill>
                            <a:schemeClr val="bg1"/>
                          </a:solidFill>
                          <a:latin typeface="+mn-lt"/>
                          <a:ea typeface="+mn-ea"/>
                          <a:cs typeface="+mn-cs"/>
                        </a:rPr>
                        <a:t>by:</a:t>
                      </a:r>
                      <a:r>
                        <a:rPr kumimoji="0" lang="en-US" sz="1400" b="1" i="0" kern="1200" baseline="0" dirty="0" smtClean="0">
                          <a:solidFill>
                            <a:schemeClr val="dk1"/>
                          </a:solidFill>
                          <a:latin typeface="+mn-lt"/>
                          <a:ea typeface="+mn-ea"/>
                          <a:cs typeface="+mn-cs"/>
                        </a:rPr>
                        <a:t> </a:t>
                      </a:r>
                      <a:endParaRPr lang="en-US"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To </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Service</a:t>
                      </a:r>
                      <a:r>
                        <a:rPr lang="en-US" sz="1400" baseline="0" dirty="0" smtClean="0"/>
                        <a:t> Receiver Liable to Pay ST under RCM</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With Effect</a:t>
                      </a:r>
                      <a:r>
                        <a:rPr lang="en-US" sz="1400" baseline="0" dirty="0" smtClean="0"/>
                        <a:t> From</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6720">
                <a:tc>
                  <a:txBody>
                    <a:bodyPr/>
                    <a:lstStyle/>
                    <a:p>
                      <a:pPr marL="0" marR="0" lvl="0" indent="0" algn="just" defTabSz="914400" rtl="0" eaLnBrk="1" fontAlgn="base" latinLnBrk="0" hangingPunct="1">
                        <a:lnSpc>
                          <a:spcPct val="150000"/>
                        </a:lnSpc>
                        <a:spcBef>
                          <a:spcPct val="0"/>
                        </a:spcBef>
                        <a:spcAft>
                          <a:spcPct val="0"/>
                        </a:spcAft>
                        <a:buClrTx/>
                        <a:buSzTx/>
                        <a:buFont typeface="Arial" pitchFamily="34" charset="0"/>
                        <a:buChar char="•"/>
                        <a:tabLst/>
                      </a:pPr>
                      <a:r>
                        <a:rPr kumimoji="0" lang="en-US" sz="1400" b="0" kern="1200" baseline="0" dirty="0" smtClean="0">
                          <a:solidFill>
                            <a:schemeClr val="dk1"/>
                          </a:solidFill>
                          <a:latin typeface="+mn-lt"/>
                          <a:ea typeface="+mn-ea"/>
                          <a:cs typeface="+mn-cs"/>
                        </a:rPr>
                        <a:t>a person involving an </a:t>
                      </a:r>
                      <a:r>
                        <a:rPr kumimoji="0" lang="en-US" sz="1400" b="1" kern="1200" baseline="0" dirty="0" smtClean="0">
                          <a:solidFill>
                            <a:schemeClr val="dk1"/>
                          </a:solidFill>
                          <a:latin typeface="+mn-lt"/>
                          <a:ea typeface="+mn-ea"/>
                          <a:cs typeface="+mn-cs"/>
                        </a:rPr>
                        <a:t>aggregator</a:t>
                      </a:r>
                      <a:r>
                        <a:rPr kumimoji="0" lang="en-US" sz="1400" b="0" kern="1200" baseline="0" dirty="0" smtClean="0">
                          <a:solidFill>
                            <a:schemeClr val="dk1"/>
                          </a:solidFill>
                          <a:latin typeface="+mn-lt"/>
                          <a:ea typeface="+mn-ea"/>
                          <a:cs typeface="+mn-cs"/>
                        </a:rPr>
                        <a:t> in any manner</a:t>
                      </a:r>
                      <a:endParaRPr kumimoji="0" lang="en-US" sz="1400" b="1" kern="1200" baseline="300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fontAlgn="base">
                        <a:lnSpc>
                          <a:spcPct val="150000"/>
                        </a:lnSpc>
                        <a:spcBef>
                          <a:spcPct val="0"/>
                        </a:spcBef>
                        <a:spcAft>
                          <a:spcPct val="0"/>
                        </a:spcAft>
                        <a:buFont typeface="Arial" pitchFamily="34" charset="0"/>
                        <a:buChar char="•"/>
                      </a:pPr>
                      <a:r>
                        <a:rPr lang="en-US" sz="1400" dirty="0" smtClean="0">
                          <a:solidFill>
                            <a:srgbClr val="000000"/>
                          </a:solidFill>
                          <a:latin typeface="+mn-lt"/>
                          <a:cs typeface="Arial" pitchFamily="34" charset="0"/>
                        </a:rPr>
                        <a:t>Any Person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spcBef>
                          <a:spcPct val="0"/>
                        </a:spcBef>
                        <a:spcAft>
                          <a:spcPct val="0"/>
                        </a:spcAft>
                        <a:buFont typeface="Arial" pitchFamily="34" charset="0"/>
                        <a:buNone/>
                      </a:pPr>
                      <a:r>
                        <a:rPr lang="en-US" sz="1400" dirty="0" smtClean="0">
                          <a:solidFill>
                            <a:srgbClr val="000000"/>
                          </a:solidFill>
                          <a:latin typeface="+mn-lt"/>
                          <a:cs typeface="Arial" pitchFamily="34" charset="0"/>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spcBef>
                          <a:spcPct val="0"/>
                        </a:spcBef>
                        <a:spcAft>
                          <a:spcPct val="0"/>
                        </a:spcAft>
                        <a:buFont typeface="Arial" pitchFamily="34" charset="0"/>
                        <a:buNone/>
                      </a:pPr>
                      <a:r>
                        <a:rPr lang="en-US" sz="1400" b="1" dirty="0" smtClean="0">
                          <a:solidFill>
                            <a:schemeClr val="tx1"/>
                          </a:solidFill>
                          <a:latin typeface="+mn-lt"/>
                          <a:cs typeface="Arial" pitchFamily="34" charset="0"/>
                        </a:rPr>
                        <a:t>01.03.2015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bl>
          </a:graphicData>
        </a:graphic>
      </p:graphicFrame>
      <p:sp>
        <p:nvSpPr>
          <p:cNvPr id="15" name="TextBox 14"/>
          <p:cNvSpPr txBox="1"/>
          <p:nvPr/>
        </p:nvSpPr>
        <p:spPr>
          <a:xfrm>
            <a:off x="76200" y="2514600"/>
            <a:ext cx="8642556" cy="892552"/>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300" b="1" u="sng" dirty="0" smtClean="0">
                <a:solidFill>
                  <a:srgbClr val="0070C0"/>
                </a:solidFill>
              </a:rPr>
              <a:t>Effect:</a:t>
            </a:r>
            <a:endParaRPr lang="en-US" sz="1300" b="1" dirty="0" smtClean="0"/>
          </a:p>
          <a:p>
            <a:pPr algn="just"/>
            <a:r>
              <a:rPr lang="en-US" sz="1300" dirty="0" smtClean="0">
                <a:solidFill>
                  <a:srgbClr val="0070C0"/>
                </a:solidFill>
              </a:rPr>
              <a:t>Booking a cab via web-based aggregators such as Meru, Uber and TaxiforSure is likely to cost you more. Any company providing service under the aggregator model will be liable to pay service tax. Also, the service tax will be levied on the total fare and not just the commission being earned by the aggregators for every ride.</a:t>
            </a:r>
            <a:endParaRPr lang="en-US" sz="1300" dirty="0">
              <a:solidFill>
                <a:srgbClr val="0070C0"/>
              </a:solidFill>
            </a:endParaRPr>
          </a:p>
        </p:txBody>
      </p:sp>
      <p:sp>
        <p:nvSpPr>
          <p:cNvPr id="13" name="Rounded Rectangle 4"/>
          <p:cNvSpPr/>
          <p:nvPr/>
        </p:nvSpPr>
        <p:spPr>
          <a:xfrm>
            <a:off x="76200" y="83820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dirty="0" smtClean="0"/>
              <a:t>New Services under RCM</a:t>
            </a:r>
          </a:p>
        </p:txBody>
      </p:sp>
      <p:sp>
        <p:nvSpPr>
          <p:cNvPr id="10" name="Slide Number Placeholder 9"/>
          <p:cNvSpPr>
            <a:spLocks noGrp="1"/>
          </p:cNvSpPr>
          <p:nvPr>
            <p:ph type="sldNum" sz="quarter" idx="15"/>
          </p:nvPr>
        </p:nvSpPr>
        <p:spPr/>
        <p:txBody>
          <a:bodyPr/>
          <a:lstStyle/>
          <a:p>
            <a:fld id="{6838B910-9BB3-41C6-B4B2-4CCB556C6DAE}" type="slidenum">
              <a:rPr lang="en-US" smtClean="0"/>
              <a:pPr/>
              <a:t>19</a:t>
            </a:fld>
            <a:endParaRPr lang="en-US" dirty="0"/>
          </a:p>
        </p:txBody>
      </p:sp>
      <p:sp>
        <p:nvSpPr>
          <p:cNvPr id="18" name="Rectangle 17">
            <a:hlinkClick r:id="rId3" action="ppaction://hlinksldjump"/>
          </p:cNvPr>
          <p:cNvSpPr/>
          <p:nvPr/>
        </p:nvSpPr>
        <p:spPr>
          <a:xfrm>
            <a:off x="76200" y="3505199"/>
            <a:ext cx="8763000" cy="3139321"/>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a:r>
              <a:rPr lang="en-US" sz="1600" b="1" i="1" u="sng" dirty="0" smtClean="0">
                <a:solidFill>
                  <a:schemeClr val="tx1"/>
                </a:solidFill>
              </a:rPr>
              <a:t>Corresponding amendments in STR, 1994</a:t>
            </a:r>
            <a:r>
              <a:rPr lang="en-US" sz="1600" b="1" i="1" dirty="0" smtClean="0">
                <a:solidFill>
                  <a:schemeClr val="tx1"/>
                </a:solidFill>
              </a:rPr>
              <a:t>: </a:t>
            </a:r>
            <a:r>
              <a:rPr lang="en-US" sz="1600" b="1" i="1" dirty="0" smtClean="0">
                <a:solidFill>
                  <a:schemeClr val="bg1"/>
                </a:solidFill>
              </a:rPr>
              <a:t>[vide N/No. 5/2015-ST, dated 01-03-2015] </a:t>
            </a:r>
            <a:endParaRPr lang="en-US" sz="1400" b="1" i="1" u="sng" dirty="0" smtClean="0">
              <a:solidFill>
                <a:schemeClr val="bg1"/>
              </a:solidFill>
            </a:endParaRPr>
          </a:p>
          <a:p>
            <a:pPr algn="just"/>
            <a:endParaRPr lang="en-US" sz="600" b="1" i="1" dirty="0" smtClean="0">
              <a:solidFill>
                <a:schemeClr val="tx1"/>
              </a:solidFill>
            </a:endParaRPr>
          </a:p>
          <a:p>
            <a:pPr algn="just">
              <a:buFont typeface="Wingdings" pitchFamily="2" charset="2"/>
              <a:buChar char="q"/>
            </a:pPr>
            <a:r>
              <a:rPr lang="en-US" sz="1400" b="1" i="1" dirty="0" smtClean="0">
                <a:solidFill>
                  <a:schemeClr val="tx1"/>
                </a:solidFill>
              </a:rPr>
              <a:t>New Definition under Rule 2(1) has been inserted as follows:</a:t>
            </a:r>
          </a:p>
          <a:p>
            <a:pPr algn="just"/>
            <a:endParaRPr lang="en-US" sz="300" b="1" i="1" dirty="0" smtClean="0"/>
          </a:p>
          <a:p>
            <a:pPr algn="just"/>
            <a:r>
              <a:rPr lang="en-US" sz="1600" b="1" i="1" dirty="0" smtClean="0"/>
              <a:t>(</a:t>
            </a:r>
            <a:r>
              <a:rPr lang="en-US" sz="1600" b="1" i="1" dirty="0" err="1" smtClean="0"/>
              <a:t>aa</a:t>
            </a:r>
            <a:r>
              <a:rPr lang="en-US" sz="1600" b="1" i="1" dirty="0" smtClean="0"/>
              <a:t>) “aggregator” </a:t>
            </a:r>
            <a:r>
              <a:rPr lang="en-US" sz="1600" i="1" dirty="0" smtClean="0"/>
              <a:t>means </a:t>
            </a:r>
          </a:p>
          <a:p>
            <a:pPr algn="just"/>
            <a:r>
              <a:rPr lang="en-US" sz="1200" i="1" dirty="0" smtClean="0"/>
              <a:t>a person, who owns and manages a web based software application, and by means of the application and a communication device, enables a potential customer to connect with persons providing service of a particular kind </a:t>
            </a:r>
            <a:r>
              <a:rPr lang="en-US" sz="1200" b="1" i="1" dirty="0" smtClean="0"/>
              <a:t>under the brand name or trade name of the aggregator</a:t>
            </a:r>
            <a:r>
              <a:rPr lang="en-US" sz="1200" b="1" i="1" dirty="0" smtClean="0">
                <a:solidFill>
                  <a:srgbClr val="0070C0"/>
                </a:solidFill>
              </a:rPr>
              <a:t>.</a:t>
            </a:r>
            <a:endParaRPr lang="en-US" sz="1200" i="1" dirty="0" smtClean="0">
              <a:solidFill>
                <a:srgbClr val="0070C0"/>
              </a:solidFill>
            </a:endParaRPr>
          </a:p>
          <a:p>
            <a:pPr algn="just"/>
            <a:endParaRPr lang="en-US" sz="400" b="1" i="1" dirty="0" smtClean="0"/>
          </a:p>
          <a:p>
            <a:pPr algn="just"/>
            <a:r>
              <a:rPr lang="en-US" sz="1600" b="1" i="1" dirty="0" smtClean="0"/>
              <a:t>(</a:t>
            </a:r>
            <a:r>
              <a:rPr lang="en-US" sz="1600" b="1" i="1" dirty="0" err="1" smtClean="0"/>
              <a:t>bca</a:t>
            </a:r>
            <a:r>
              <a:rPr lang="en-US" sz="1600" b="1" i="1" dirty="0" smtClean="0"/>
              <a:t>) “brand name or trade name” </a:t>
            </a:r>
            <a:r>
              <a:rPr lang="en-US" sz="1600" dirty="0" smtClean="0"/>
              <a:t>means, </a:t>
            </a:r>
          </a:p>
          <a:p>
            <a:pPr algn="just"/>
            <a:r>
              <a:rPr lang="en-US" sz="1200" dirty="0" smtClean="0"/>
              <a:t>a brand name or a trade name, whether registered or not, that is to say, a name or a mark, such as an invented word or writing, or a symbol, monogram, logo, label, signature, which is used for the purpose of indicating, or so as to indicate a connection, in the course of trade, between a service and some person using the name or mark with or without any indication of the identity of that person</a:t>
            </a:r>
          </a:p>
          <a:p>
            <a:pPr algn="just"/>
            <a:endParaRPr lang="en-US" sz="1100" i="1" dirty="0" smtClean="0">
              <a:solidFill>
                <a:srgbClr val="0070C0"/>
              </a:solidFill>
            </a:endParaRPr>
          </a:p>
          <a:p>
            <a:pPr algn="just">
              <a:buFont typeface="Wingdings" pitchFamily="2" charset="2"/>
              <a:buChar char="q"/>
            </a:pPr>
            <a:r>
              <a:rPr lang="en-US" sz="1400" b="1" i="1" dirty="0" smtClean="0">
                <a:solidFill>
                  <a:schemeClr val="tx1"/>
                </a:solidFill>
              </a:rPr>
              <a:t>New Clause under sub-clause (</a:t>
            </a:r>
            <a:r>
              <a:rPr lang="en-US" sz="1400" b="1" i="1" dirty="0" err="1" smtClean="0">
                <a:solidFill>
                  <a:schemeClr val="tx1"/>
                </a:solidFill>
              </a:rPr>
              <a:t>i</a:t>
            </a:r>
            <a:r>
              <a:rPr lang="en-US" sz="1400" b="1" i="1" dirty="0" smtClean="0">
                <a:solidFill>
                  <a:schemeClr val="tx1"/>
                </a:solidFill>
              </a:rPr>
              <a:t>) of  </a:t>
            </a:r>
            <a:r>
              <a:rPr lang="en-US" sz="1400" b="1" i="1" u="sng" dirty="0" smtClean="0">
                <a:solidFill>
                  <a:schemeClr val="tx1"/>
                </a:solidFill>
              </a:rPr>
              <a:t>Rule 2(1)(d) “Person liable for paying service tax”:</a:t>
            </a:r>
          </a:p>
          <a:p>
            <a:pPr algn="just"/>
            <a:r>
              <a:rPr lang="en-US" sz="1400" b="1" i="1" dirty="0" smtClean="0">
                <a:solidFill>
                  <a:schemeClr val="bg1"/>
                </a:solidFill>
              </a:rPr>
              <a:t>(AAA)………………………………………………(refer notification)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3650" y="76200"/>
            <a:ext cx="8534400" cy="685800"/>
            <a:chOff x="0" y="5399"/>
            <a:chExt cx="7772400" cy="2737800"/>
          </a:xfrm>
        </p:grpSpPr>
        <p:sp>
          <p:nvSpPr>
            <p:cNvPr id="5" name="Rounded Rectangle 4"/>
            <p:cNvSpPr/>
            <p:nvPr/>
          </p:nvSpPr>
          <p:spPr>
            <a:xfrm>
              <a:off x="0" y="5399"/>
              <a:ext cx="7772400" cy="2737800"/>
            </a:xfrm>
            <a:prstGeom prst="roundRect">
              <a:avLst/>
            </a:prstGeom>
          </p:spPr>
          <p:style>
            <a:lnRef idx="2">
              <a:schemeClr val="accent1"/>
            </a:lnRef>
            <a:fillRef idx="1">
              <a:schemeClr val="lt1"/>
            </a:fillRef>
            <a:effectRef idx="0">
              <a:schemeClr val="accent1"/>
            </a:effectRef>
            <a:fontRef idx="minor">
              <a:schemeClr val="dk1"/>
            </a:fontRef>
          </p:style>
        </p:sp>
        <p:sp>
          <p:nvSpPr>
            <p:cNvPr id="6" name="Rounded Rectangle 4"/>
            <p:cNvSpPr/>
            <p:nvPr/>
          </p:nvSpPr>
          <p:spPr>
            <a:xfrm>
              <a:off x="133648" y="139046"/>
              <a:ext cx="7505104" cy="2470504"/>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lvl="0" algn="ctr" defTabSz="2000250" rtl="0">
                <a:lnSpc>
                  <a:spcPct val="90000"/>
                </a:lnSpc>
                <a:spcBef>
                  <a:spcPct val="0"/>
                </a:spcBef>
                <a:spcAft>
                  <a:spcPct val="35000"/>
                </a:spcAft>
              </a:pPr>
              <a:r>
                <a:rPr lang="en-US" sz="2400" b="1" kern="1200" baseline="0" dirty="0" smtClean="0">
                  <a:latin typeface="+mj-lt"/>
                </a:rPr>
                <a:t>AMENDMENTS IN SERVICE TAX</a:t>
              </a:r>
              <a:endParaRPr lang="en-US" sz="2400" b="1" kern="1200" baseline="0" dirty="0">
                <a:latin typeface="+mj-lt"/>
              </a:endParaRPr>
            </a:p>
          </p:txBody>
        </p:sp>
      </p:grpSp>
      <p:sp>
        <p:nvSpPr>
          <p:cNvPr id="12" name="Rectangle 11"/>
          <p:cNvSpPr/>
          <p:nvPr/>
        </p:nvSpPr>
        <p:spPr>
          <a:xfrm>
            <a:off x="76200" y="1447800"/>
            <a:ext cx="8686800" cy="480131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a:spAutoFit/>
          </a:bodyPr>
          <a:lstStyle/>
          <a:p>
            <a:pPr marL="280988" indent="-280988">
              <a:lnSpc>
                <a:spcPct val="200000"/>
              </a:lnSpc>
              <a:buFont typeface="Arial" pitchFamily="34" charset="0"/>
              <a:buChar char="•"/>
            </a:pPr>
            <a:r>
              <a:rPr lang="en-US" b="1" u="sng" dirty="0" smtClean="0">
                <a:ln w="19050">
                  <a:noFill/>
                  <a:prstDash val="solid"/>
                </a:ln>
                <a:solidFill>
                  <a:sysClr val="windowText" lastClr="000000"/>
                </a:solidFill>
              </a:rPr>
              <a:t>Amendments in Various Notifications:-</a:t>
            </a:r>
          </a:p>
          <a:p>
            <a:pPr marL="796925" indent="-280988">
              <a:lnSpc>
                <a:spcPct val="200000"/>
              </a:lnSpc>
              <a:buFont typeface="Wingdings" pitchFamily="2" charset="2"/>
              <a:buChar char="ü"/>
            </a:pPr>
            <a:r>
              <a:rPr lang="en-US" b="1" dirty="0" smtClean="0">
                <a:ln w="19050">
                  <a:noFill/>
                  <a:prstDash val="solid"/>
                </a:ln>
                <a:solidFill>
                  <a:sysClr val="windowText" lastClr="000000"/>
                </a:solidFill>
              </a:rPr>
              <a:t>Mega Exemption Notification </a:t>
            </a:r>
            <a:r>
              <a:rPr lang="en-US" dirty="0" smtClean="0">
                <a:ln w="19050">
                  <a:noFill/>
                  <a:prstDash val="solid"/>
                </a:ln>
                <a:solidFill>
                  <a:sysClr val="windowText" lastClr="000000"/>
                </a:solidFill>
              </a:rPr>
              <a:t>[N/No. 25/2012-ST, dated 20-06-2012].</a:t>
            </a:r>
          </a:p>
          <a:p>
            <a:pPr marL="796925" indent="-280988">
              <a:lnSpc>
                <a:spcPct val="200000"/>
              </a:lnSpc>
              <a:buFont typeface="Wingdings" pitchFamily="2" charset="2"/>
              <a:buChar char="ü"/>
            </a:pPr>
            <a:r>
              <a:rPr lang="en-US" b="1" dirty="0" smtClean="0">
                <a:ln w="19050">
                  <a:noFill/>
                  <a:prstDash val="solid"/>
                </a:ln>
                <a:solidFill>
                  <a:sysClr val="windowText" lastClr="000000"/>
                </a:solidFill>
              </a:rPr>
              <a:t>Abatements under </a:t>
            </a:r>
            <a:r>
              <a:rPr lang="en-US" dirty="0" smtClean="0">
                <a:ln w="19050">
                  <a:noFill/>
                  <a:prstDash val="solid"/>
                </a:ln>
                <a:solidFill>
                  <a:sysClr val="windowText" lastClr="000000"/>
                </a:solidFill>
              </a:rPr>
              <a:t>[N/No. 26/2012-ST, dated 20-06-2012].</a:t>
            </a:r>
          </a:p>
          <a:p>
            <a:pPr marL="796925" indent="-280988">
              <a:lnSpc>
                <a:spcPct val="200000"/>
              </a:lnSpc>
              <a:buFont typeface="Wingdings" pitchFamily="2" charset="2"/>
              <a:buChar char="ü"/>
            </a:pPr>
            <a:r>
              <a:rPr lang="en-US" b="1" dirty="0" smtClean="0">
                <a:ln w="19050">
                  <a:noFill/>
                  <a:prstDash val="solid"/>
                </a:ln>
                <a:solidFill>
                  <a:sysClr val="windowText" lastClr="000000"/>
                </a:solidFill>
              </a:rPr>
              <a:t>Reverse Charge under </a:t>
            </a:r>
            <a:r>
              <a:rPr lang="en-US" dirty="0" smtClean="0">
                <a:ln w="19050">
                  <a:noFill/>
                  <a:prstDash val="solid"/>
                </a:ln>
                <a:solidFill>
                  <a:sysClr val="windowText" lastClr="000000"/>
                </a:solidFill>
              </a:rPr>
              <a:t>[N/No. 30/2012-ST, dated 20-06-2012].</a:t>
            </a:r>
          </a:p>
          <a:p>
            <a:pPr marL="342900" indent="-342900">
              <a:lnSpc>
                <a:spcPct val="200000"/>
              </a:lnSpc>
              <a:buFont typeface="Wingdings" pitchFamily="2" charset="2"/>
              <a:buChar char="ü"/>
            </a:pPr>
            <a:endParaRPr lang="en-US" b="1" dirty="0" smtClean="0">
              <a:ln w="19050">
                <a:noFill/>
                <a:prstDash val="solid"/>
              </a:ln>
              <a:solidFill>
                <a:sysClr val="windowText" lastClr="000000"/>
              </a:solidFill>
            </a:endParaRPr>
          </a:p>
          <a:p>
            <a:pPr marL="342900" indent="-342900">
              <a:lnSpc>
                <a:spcPct val="200000"/>
              </a:lnSpc>
              <a:buFont typeface="Arial" pitchFamily="34" charset="0"/>
              <a:buChar char="•"/>
            </a:pPr>
            <a:r>
              <a:rPr lang="en-US" b="1" dirty="0" smtClean="0">
                <a:ln w="19050">
                  <a:noFill/>
                  <a:prstDash val="solid"/>
                </a:ln>
                <a:solidFill>
                  <a:sysClr val="windowText" lastClr="000000"/>
                </a:solidFill>
              </a:rPr>
              <a:t>Amendments in Various Sections of Chapter V of Finance Act, 1994</a:t>
            </a:r>
          </a:p>
          <a:p>
            <a:pPr marL="342900" indent="-342900">
              <a:lnSpc>
                <a:spcPct val="200000"/>
              </a:lnSpc>
              <a:buFont typeface="Arial" pitchFamily="34" charset="0"/>
              <a:buChar char="•"/>
            </a:pPr>
            <a:endParaRPr lang="en-US" b="1" dirty="0" smtClean="0">
              <a:ln w="19050">
                <a:noFill/>
                <a:prstDash val="solid"/>
              </a:ln>
              <a:solidFill>
                <a:sysClr val="windowText" lastClr="000000"/>
              </a:solidFill>
            </a:endParaRPr>
          </a:p>
          <a:p>
            <a:pPr marL="342900" indent="-342900">
              <a:lnSpc>
                <a:spcPct val="200000"/>
              </a:lnSpc>
              <a:buFont typeface="Arial" pitchFamily="34" charset="0"/>
              <a:buChar char="•"/>
            </a:pPr>
            <a:r>
              <a:rPr lang="en-US" b="1" dirty="0" smtClean="0">
                <a:ln w="19050">
                  <a:noFill/>
                  <a:prstDash val="solid"/>
                </a:ln>
                <a:solidFill>
                  <a:sysClr val="windowText" lastClr="000000"/>
                </a:solidFill>
              </a:rPr>
              <a:t>Other Amendments</a:t>
            </a:r>
          </a:p>
          <a:p>
            <a:pPr marL="342900" indent="-342900">
              <a:buFont typeface="Wingdings" pitchFamily="2" charset="2"/>
              <a:buChar char="ü"/>
            </a:pPr>
            <a:endParaRPr lang="en-US" b="1" dirty="0" smtClean="0">
              <a:ln w="19050">
                <a:noFill/>
                <a:prstDash val="solid"/>
              </a:ln>
              <a:solidFill>
                <a:sysClr val="windowText" lastClr="000000"/>
              </a:solidFill>
            </a:endParaRPr>
          </a:p>
        </p:txBody>
      </p:sp>
      <p:sp>
        <p:nvSpPr>
          <p:cNvPr id="7" name="Slide Number Placeholder 6"/>
          <p:cNvSpPr>
            <a:spLocks noGrp="1"/>
          </p:cNvSpPr>
          <p:nvPr>
            <p:ph type="sldNum" sz="quarter" idx="15"/>
          </p:nvPr>
        </p:nvSpPr>
        <p:spPr/>
        <p:txBody>
          <a:bodyPr/>
          <a:lstStyle/>
          <a:p>
            <a:fld id="{6838B910-9BB3-41C6-B4B2-4CCB556C6DAE}"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0" y="0"/>
            <a:ext cx="2362200" cy="457199"/>
          </a:xfrm>
          <a:prstGeom prst="rect">
            <a:avLst/>
          </a:prstGeom>
          <a:solidFill>
            <a:schemeClr val="bg1">
              <a:lumMod val="85000"/>
            </a:schemeClr>
          </a:solidFill>
          <a:ln>
            <a:solidFill>
              <a:schemeClr val="bg1">
                <a:lumMod val="85000"/>
              </a:schemeClr>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9" name="Rounded Rectangle 8"/>
          <p:cNvSpPr/>
          <p:nvPr/>
        </p:nvSpPr>
        <p:spPr>
          <a:xfrm>
            <a:off x="2438400" y="457200"/>
            <a:ext cx="192024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t>N/No. 07/2015-ST</a:t>
            </a:r>
            <a:endParaRPr lang="en-US" sz="1400" b="1" dirty="0"/>
          </a:p>
        </p:txBody>
      </p:sp>
      <p:sp>
        <p:nvSpPr>
          <p:cNvPr id="12" name="Title 1"/>
          <p:cNvSpPr txBox="1">
            <a:spLocks/>
          </p:cNvSpPr>
          <p:nvPr/>
        </p:nvSpPr>
        <p:spPr>
          <a:xfrm>
            <a:off x="2438400" y="0"/>
            <a:ext cx="1920240" cy="457199"/>
          </a:xfrm>
          <a:prstGeom prst="rect">
            <a:avLst/>
          </a:prstGeom>
          <a:solidFill>
            <a:schemeClr val="accent1"/>
          </a:solidFill>
          <a:ln>
            <a:solidFill>
              <a:schemeClr val="accent1"/>
            </a:solidFill>
          </a:ln>
        </p:spPr>
        <p:txBody>
          <a:bodyPr vert="horz" anchor="ctr">
            <a:noAutofit/>
          </a:bodyPr>
          <a:lstStyle/>
          <a:p>
            <a:pPr algn="ctr"/>
            <a:r>
              <a:rPr lang="en-US" sz="1400" b="1" dirty="0" smtClean="0">
                <a:solidFill>
                  <a:schemeClr val="bg1"/>
                </a:solidFill>
              </a:rPr>
              <a:t>Reverse Charge Mechanism (RCM)</a:t>
            </a:r>
            <a:endParaRPr lang="en-US" sz="1400" b="1" dirty="0">
              <a:solidFill>
                <a:schemeClr val="bg1"/>
              </a:solidFill>
            </a:endParaRPr>
          </a:p>
        </p:txBody>
      </p:sp>
      <p:sp>
        <p:nvSpPr>
          <p:cNvPr id="14" name="Rounded Rectangle 13"/>
          <p:cNvSpPr/>
          <p:nvPr/>
        </p:nvSpPr>
        <p:spPr>
          <a:xfrm>
            <a:off x="0" y="457200"/>
            <a:ext cx="2362200" cy="274320"/>
          </a:xfrm>
          <a:prstGeom prst="roundRect">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a:lstStyle/>
          <a:p>
            <a:r>
              <a:rPr lang="en-US" sz="1400" b="1" spc="300" dirty="0" smtClean="0">
                <a:solidFill>
                  <a:schemeClr val="bg1"/>
                </a:solidFill>
              </a:rPr>
              <a:t>N/No. 06/2015-ST</a:t>
            </a:r>
            <a:endParaRPr lang="en-US" sz="1400" b="1" spc="300" dirty="0">
              <a:solidFill>
                <a:schemeClr val="bg1"/>
              </a:solidFill>
            </a:endParaRPr>
          </a:p>
        </p:txBody>
      </p:sp>
      <p:graphicFrame>
        <p:nvGraphicFramePr>
          <p:cNvPr id="17" name="Table 16"/>
          <p:cNvGraphicFramePr>
            <a:graphicFrameLocks noGrp="1"/>
          </p:cNvGraphicFramePr>
          <p:nvPr/>
        </p:nvGraphicFramePr>
        <p:xfrm>
          <a:off x="76200" y="1219200"/>
          <a:ext cx="8686800" cy="2255520"/>
        </p:xfrm>
        <a:graphic>
          <a:graphicData uri="http://schemas.openxmlformats.org/drawingml/2006/table">
            <a:tbl>
              <a:tblPr firstRow="1" bandRow="1">
                <a:tableStyleId>{21E4AEA4-8DFA-4A89-87EB-49C32662AFE0}</a:tableStyleId>
              </a:tblPr>
              <a:tblGrid>
                <a:gridCol w="3657600"/>
                <a:gridCol w="2057400"/>
                <a:gridCol w="1828800"/>
                <a:gridCol w="1143000"/>
              </a:tblGrid>
              <a:tr h="701040">
                <a:tc>
                  <a:txBody>
                    <a:bodyPr/>
                    <a:lstStyle/>
                    <a:p>
                      <a:pPr marL="0" indent="0" algn="ctr"/>
                      <a:r>
                        <a:rPr kumimoji="0" lang="en-US" sz="1400" b="1" i="0" kern="1200" dirty="0" smtClean="0">
                          <a:solidFill>
                            <a:schemeClr val="bg1"/>
                          </a:solidFill>
                          <a:latin typeface="+mn-lt"/>
                          <a:ea typeface="+mn-ea"/>
                          <a:cs typeface="+mn-cs"/>
                        </a:rPr>
                        <a:t>Taxable Services</a:t>
                      </a:r>
                      <a:r>
                        <a:rPr kumimoji="0" lang="en-US" sz="1400" b="1" i="0" kern="1200" baseline="0" dirty="0" smtClean="0">
                          <a:solidFill>
                            <a:schemeClr val="bg1"/>
                          </a:solidFill>
                          <a:latin typeface="+mn-lt"/>
                          <a:ea typeface="+mn-ea"/>
                          <a:cs typeface="+mn-cs"/>
                        </a:rPr>
                        <a:t> </a:t>
                      </a:r>
                    </a:p>
                    <a:p>
                      <a:pPr marL="0" indent="0" algn="ctr"/>
                      <a:r>
                        <a:rPr kumimoji="0" lang="en-US" sz="1400" b="1" i="0" kern="1200" dirty="0" smtClean="0">
                          <a:solidFill>
                            <a:schemeClr val="bg1"/>
                          </a:solidFill>
                          <a:latin typeface="+mn-lt"/>
                          <a:ea typeface="+mn-ea"/>
                          <a:cs typeface="+mn-cs"/>
                        </a:rPr>
                        <a:t>provided</a:t>
                      </a:r>
                      <a:r>
                        <a:rPr kumimoji="0" lang="en-US" sz="1400" b="1" i="0" kern="1200" baseline="0" dirty="0" smtClean="0">
                          <a:solidFill>
                            <a:schemeClr val="bg1"/>
                          </a:solidFill>
                          <a:latin typeface="+mn-lt"/>
                          <a:ea typeface="+mn-ea"/>
                          <a:cs typeface="+mn-cs"/>
                        </a:rPr>
                        <a:t> or agreed to be Provided </a:t>
                      </a:r>
                    </a:p>
                    <a:p>
                      <a:pPr marL="0" indent="0" algn="ctr"/>
                      <a:r>
                        <a:rPr kumimoji="0" lang="en-US" sz="1400" b="1" i="0" kern="1200" baseline="0" dirty="0" smtClean="0">
                          <a:solidFill>
                            <a:schemeClr val="bg1"/>
                          </a:solidFill>
                          <a:latin typeface="+mn-lt"/>
                          <a:ea typeface="+mn-ea"/>
                          <a:cs typeface="+mn-cs"/>
                        </a:rPr>
                        <a:t>by:</a:t>
                      </a:r>
                      <a:r>
                        <a:rPr kumimoji="0" lang="en-US" sz="1400" b="1" i="0" kern="1200" baseline="0" dirty="0" smtClean="0">
                          <a:solidFill>
                            <a:schemeClr val="dk1"/>
                          </a:solidFill>
                          <a:latin typeface="+mn-lt"/>
                          <a:ea typeface="+mn-ea"/>
                          <a:cs typeface="+mn-cs"/>
                        </a:rPr>
                        <a:t> </a:t>
                      </a:r>
                      <a:endParaRPr lang="en-US"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To </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Service</a:t>
                      </a:r>
                      <a:r>
                        <a:rPr lang="en-US" sz="1400" baseline="0" dirty="0" smtClean="0"/>
                        <a:t> Receiver Liable to Pay ST under RCM</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t>With Effect</a:t>
                      </a:r>
                      <a:r>
                        <a:rPr lang="en-US" sz="1400" baseline="0" dirty="0" smtClean="0"/>
                        <a:t> From</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6720">
                <a:tc>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none" strike="noStrike" kern="1200" cap="none" normalizeH="0" baseline="0" dirty="0" smtClean="0">
                          <a:ln>
                            <a:noFill/>
                          </a:ln>
                          <a:solidFill>
                            <a:srgbClr val="000000"/>
                          </a:solidFill>
                          <a:effectLst/>
                          <a:latin typeface="+mn-lt"/>
                          <a:ea typeface="+mn-ea"/>
                          <a:cs typeface="Arial" pitchFamily="34" charset="0"/>
                        </a:rPr>
                        <a:t> M</a:t>
                      </a:r>
                      <a:r>
                        <a:rPr lang="en-US" sz="1600" dirty="0" smtClean="0">
                          <a:latin typeface="+mn-lt"/>
                        </a:rPr>
                        <a:t>utual Fund Agent, or </a:t>
                      </a:r>
                    </a:p>
                    <a:p>
                      <a:pPr marL="0" marR="0" lvl="0" indent="0" algn="just" defTabSz="914400" rtl="0" eaLnBrk="1" fontAlgn="base" latinLnBrk="0" hangingPunct="1">
                        <a:lnSpc>
                          <a:spcPct val="150000"/>
                        </a:lnSpc>
                        <a:spcBef>
                          <a:spcPct val="0"/>
                        </a:spcBef>
                        <a:spcAft>
                          <a:spcPct val="0"/>
                        </a:spcAft>
                        <a:buClrTx/>
                        <a:buSzTx/>
                        <a:buFont typeface="Arial" pitchFamily="34" charset="0"/>
                        <a:buChar char="•"/>
                        <a:tabLst/>
                      </a:pPr>
                      <a:r>
                        <a:rPr lang="en-US" sz="1600" dirty="0" smtClean="0">
                          <a:latin typeface="+mn-lt"/>
                        </a:rPr>
                        <a:t> Distributor</a:t>
                      </a:r>
                      <a:endParaRPr kumimoji="0" lang="en-US" sz="1600" b="0" i="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fontAlgn="base">
                        <a:spcBef>
                          <a:spcPct val="0"/>
                        </a:spcBef>
                        <a:spcAft>
                          <a:spcPct val="0"/>
                        </a:spcAft>
                        <a:buFont typeface="Arial" pitchFamily="34" charset="0"/>
                        <a:buChar char="•"/>
                      </a:pPr>
                      <a:r>
                        <a:rPr kumimoji="0" lang="en-US" sz="1400" b="0" i="0" u="none" strike="noStrike" cap="none" normalizeH="0" baseline="0" dirty="0" smtClean="0">
                          <a:ln>
                            <a:noFill/>
                          </a:ln>
                          <a:solidFill>
                            <a:srgbClr val="000000"/>
                          </a:solidFill>
                          <a:effectLst/>
                          <a:latin typeface="+mn-lt"/>
                          <a:cs typeface="Calibri" pitchFamily="34" charset="0"/>
                        </a:rPr>
                        <a:t>Mutual Fund or </a:t>
                      </a:r>
                    </a:p>
                    <a:p>
                      <a:pPr marL="0" lvl="0" indent="0" algn="just" fontAlgn="base">
                        <a:lnSpc>
                          <a:spcPct val="150000"/>
                        </a:lnSpc>
                        <a:spcBef>
                          <a:spcPct val="0"/>
                        </a:spcBef>
                        <a:spcAft>
                          <a:spcPct val="0"/>
                        </a:spcAft>
                        <a:buFont typeface="Arial" pitchFamily="34" charset="0"/>
                        <a:buChar char="•"/>
                      </a:pPr>
                      <a:r>
                        <a:rPr kumimoji="0" lang="en-US" sz="1400" b="0" i="0" u="none" strike="noStrike" cap="none" normalizeH="0" baseline="0" dirty="0" smtClean="0">
                          <a:ln>
                            <a:noFill/>
                          </a:ln>
                          <a:solidFill>
                            <a:srgbClr val="000000"/>
                          </a:solidFill>
                          <a:effectLst/>
                          <a:latin typeface="+mn-lt"/>
                          <a:cs typeface="Calibri" pitchFamily="34" charset="0"/>
                        </a:rPr>
                        <a:t>AMC</a:t>
                      </a:r>
                      <a:endParaRPr lang="en-US" sz="1400" dirty="0" smtClean="0">
                        <a:solidFill>
                          <a:srgbClr val="000000"/>
                        </a:solidFill>
                        <a:latin typeface="+mn-lt"/>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spcBef>
                          <a:spcPct val="0"/>
                        </a:spcBef>
                        <a:spcAft>
                          <a:spcPct val="0"/>
                        </a:spcAft>
                        <a:buFont typeface="Arial" pitchFamily="34" charset="0"/>
                        <a:buNone/>
                      </a:pPr>
                      <a:r>
                        <a:rPr lang="en-US" sz="1400" dirty="0" smtClean="0">
                          <a:solidFill>
                            <a:srgbClr val="000000"/>
                          </a:solidFill>
                          <a:latin typeface="+mn-lt"/>
                          <a:cs typeface="Arial" pitchFamily="34" charset="0"/>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spcBef>
                          <a:spcPct val="0"/>
                        </a:spcBef>
                        <a:spcAft>
                          <a:spcPct val="0"/>
                        </a:spcAft>
                        <a:buFont typeface="Arial" pitchFamily="34" charset="0"/>
                        <a:buNone/>
                      </a:pPr>
                      <a:r>
                        <a:rPr lang="en-US" sz="1400" b="1" dirty="0" smtClean="0">
                          <a:solidFill>
                            <a:srgbClr val="000000"/>
                          </a:solidFill>
                          <a:latin typeface="+mn-lt"/>
                          <a:cs typeface="Arial" pitchFamily="34" charset="0"/>
                        </a:rPr>
                        <a:t>01.04.2015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6720">
                <a:tc>
                  <a:txBody>
                    <a:bodyPr/>
                    <a:lstStyle/>
                    <a:p>
                      <a:pPr marL="0" marR="0" lvl="0" indent="0" algn="just" defTabSz="914400" rtl="0" eaLnBrk="1" fontAlgn="base" latinLnBrk="0" hangingPunct="1">
                        <a:lnSpc>
                          <a:spcPct val="150000"/>
                        </a:lnSpc>
                        <a:spcBef>
                          <a:spcPct val="0"/>
                        </a:spcBef>
                        <a:spcAft>
                          <a:spcPct val="0"/>
                        </a:spcAft>
                        <a:buClrTx/>
                        <a:buSzTx/>
                        <a:buFont typeface="Arial" pitchFamily="34" charset="0"/>
                        <a:buChar char="•"/>
                        <a:tabLst/>
                      </a:pPr>
                      <a:r>
                        <a:rPr kumimoji="0" lang="en-US" sz="1600" kern="1200" baseline="0" dirty="0" smtClean="0">
                          <a:solidFill>
                            <a:schemeClr val="dk1"/>
                          </a:solidFill>
                          <a:latin typeface="+mn-lt"/>
                          <a:ea typeface="+mn-ea"/>
                          <a:cs typeface="+mn-cs"/>
                        </a:rPr>
                        <a:t> Selling or Marketing Agent of lottery    tickets</a:t>
                      </a:r>
                      <a:endParaRPr kumimoji="0" lang="en-US" sz="1600" b="0" i="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fontAlgn="base">
                        <a:spcBef>
                          <a:spcPct val="0"/>
                        </a:spcBef>
                        <a:spcAft>
                          <a:spcPct val="0"/>
                        </a:spcAft>
                        <a:buFont typeface="Arial" pitchFamily="34" charset="0"/>
                        <a:buChar char="•"/>
                      </a:pPr>
                      <a:r>
                        <a:rPr kumimoji="0" lang="en-US" sz="1400" kern="1200" baseline="0" dirty="0" smtClean="0">
                          <a:solidFill>
                            <a:schemeClr val="dk1"/>
                          </a:solidFill>
                          <a:latin typeface="+mn-lt"/>
                          <a:ea typeface="+mn-ea"/>
                          <a:cs typeface="+mn-cs"/>
                        </a:rPr>
                        <a:t>Lottery distributor or</a:t>
                      </a:r>
                    </a:p>
                    <a:p>
                      <a:pPr marL="0" lvl="0" indent="0" algn="just" fontAlgn="base">
                        <a:lnSpc>
                          <a:spcPct val="150000"/>
                        </a:lnSpc>
                        <a:spcBef>
                          <a:spcPct val="0"/>
                        </a:spcBef>
                        <a:spcAft>
                          <a:spcPct val="0"/>
                        </a:spcAft>
                        <a:buFont typeface="Arial" pitchFamily="34" charset="0"/>
                        <a:buChar char="•"/>
                      </a:pPr>
                      <a:r>
                        <a:rPr kumimoji="0" lang="en-US" sz="1400" kern="1200" baseline="0" dirty="0" smtClean="0">
                          <a:solidFill>
                            <a:schemeClr val="dk1"/>
                          </a:solidFill>
                          <a:latin typeface="+mn-lt"/>
                          <a:ea typeface="+mn-ea"/>
                          <a:cs typeface="+mn-cs"/>
                        </a:rPr>
                        <a:t>Selling Agents</a:t>
                      </a:r>
                      <a:endParaRPr lang="en-US" sz="1400" dirty="0" smtClean="0">
                        <a:solidFill>
                          <a:srgbClr val="000000"/>
                        </a:solidFill>
                        <a:latin typeface="+mn-lt"/>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spcBef>
                          <a:spcPct val="0"/>
                        </a:spcBef>
                        <a:spcAft>
                          <a:spcPct val="0"/>
                        </a:spcAft>
                        <a:buFont typeface="Arial" pitchFamily="34" charset="0"/>
                        <a:buNone/>
                      </a:pPr>
                      <a:r>
                        <a:rPr lang="en-US" sz="1400" dirty="0" smtClean="0">
                          <a:solidFill>
                            <a:srgbClr val="000000"/>
                          </a:solidFill>
                          <a:latin typeface="+mn-lt"/>
                          <a:cs typeface="Arial" pitchFamily="34" charset="0"/>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spcBef>
                          <a:spcPct val="0"/>
                        </a:spcBef>
                        <a:spcAft>
                          <a:spcPct val="0"/>
                        </a:spcAft>
                        <a:buFont typeface="Arial" pitchFamily="34" charset="0"/>
                        <a:buNone/>
                      </a:pPr>
                      <a:r>
                        <a:rPr lang="en-US" sz="1400" b="1" dirty="0" smtClean="0">
                          <a:solidFill>
                            <a:srgbClr val="000000"/>
                          </a:solidFill>
                          <a:latin typeface="+mn-lt"/>
                          <a:cs typeface="Arial" pitchFamily="34" charset="0"/>
                        </a:rPr>
                        <a:t>01.04.2015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5" name="TextBox 14"/>
          <p:cNvSpPr txBox="1"/>
          <p:nvPr/>
        </p:nvSpPr>
        <p:spPr>
          <a:xfrm>
            <a:off x="76200" y="3581400"/>
            <a:ext cx="8686800" cy="73866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u="sng" dirty="0" smtClean="0">
                <a:solidFill>
                  <a:srgbClr val="0070C0"/>
                </a:solidFill>
              </a:rPr>
              <a:t>Effect:</a:t>
            </a:r>
            <a:endParaRPr lang="en-US" sz="1400" dirty="0" smtClean="0"/>
          </a:p>
          <a:p>
            <a:pPr algn="just"/>
            <a:r>
              <a:rPr lang="en-US" sz="1400" b="1" dirty="0" smtClean="0">
                <a:solidFill>
                  <a:srgbClr val="0070C0"/>
                </a:solidFill>
              </a:rPr>
              <a:t>Earlier these services are exempted under Mega Exemption List, Now These are made taxable under 100% Reverse Charge Mechanism (RCM). </a:t>
            </a:r>
            <a:endParaRPr lang="en-US" sz="1400" b="1" dirty="0">
              <a:solidFill>
                <a:srgbClr val="0070C0"/>
              </a:solidFill>
            </a:endParaRPr>
          </a:p>
        </p:txBody>
      </p:sp>
      <p:sp>
        <p:nvSpPr>
          <p:cNvPr id="16" name="Rounded Rectangle 4"/>
          <p:cNvSpPr/>
          <p:nvPr/>
        </p:nvSpPr>
        <p:spPr>
          <a:xfrm>
            <a:off x="76200" y="83820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dirty="0" smtClean="0"/>
              <a:t>New Services under RCM</a:t>
            </a:r>
          </a:p>
        </p:txBody>
      </p:sp>
      <p:sp>
        <p:nvSpPr>
          <p:cNvPr id="10" name="TextBox 9">
            <a:hlinkClick r:id="rId3" action="ppaction://hlinksldjump"/>
          </p:cNvPr>
          <p:cNvSpPr txBox="1"/>
          <p:nvPr/>
        </p:nvSpPr>
        <p:spPr>
          <a:xfrm>
            <a:off x="152400" y="6611779"/>
            <a:ext cx="2895600" cy="24622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000" dirty="0" smtClean="0">
                <a:solidFill>
                  <a:srgbClr val="0070C0"/>
                </a:solidFill>
              </a:rPr>
              <a:t>Entry 29 of Mega Exemption List </a:t>
            </a:r>
            <a:endParaRPr lang="en-US" sz="1000" dirty="0">
              <a:solidFill>
                <a:srgbClr val="0070C0"/>
              </a:solidFill>
            </a:endParaRPr>
          </a:p>
        </p:txBody>
      </p:sp>
      <p:sp>
        <p:nvSpPr>
          <p:cNvPr id="11" name="TextBox 10">
            <a:hlinkClick r:id="rId4" action="ppaction://hlinksldjump"/>
          </p:cNvPr>
          <p:cNvSpPr txBox="1"/>
          <p:nvPr/>
        </p:nvSpPr>
        <p:spPr>
          <a:xfrm>
            <a:off x="3200400" y="6596390"/>
            <a:ext cx="2971800" cy="2616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100" dirty="0" smtClean="0">
                <a:solidFill>
                  <a:srgbClr val="0070C0"/>
                </a:solidFill>
              </a:rPr>
              <a:t>Also amendments in </a:t>
            </a:r>
            <a:r>
              <a:rPr lang="en-US" sz="1100" dirty="0" err="1" smtClean="0">
                <a:solidFill>
                  <a:srgbClr val="0070C0"/>
                </a:solidFill>
              </a:rPr>
              <a:t>Expln</a:t>
            </a:r>
            <a:r>
              <a:rPr lang="en-US" sz="1100" dirty="0" smtClean="0">
                <a:solidFill>
                  <a:srgbClr val="0070C0"/>
                </a:solidFill>
              </a:rPr>
              <a:t>. 2 to “Service”</a:t>
            </a:r>
            <a:endParaRPr lang="en-US" sz="1100" dirty="0">
              <a:solidFill>
                <a:srgbClr val="0070C0"/>
              </a:solidFill>
            </a:endParaRPr>
          </a:p>
        </p:txBody>
      </p:sp>
      <p:sp>
        <p:nvSpPr>
          <p:cNvPr id="13" name="Slide Number Placeholder 12"/>
          <p:cNvSpPr>
            <a:spLocks noGrp="1"/>
          </p:cNvSpPr>
          <p:nvPr>
            <p:ph type="sldNum" sz="quarter" idx="15"/>
          </p:nvPr>
        </p:nvSpPr>
        <p:spPr/>
        <p:txBody>
          <a:bodyPr/>
          <a:lstStyle/>
          <a:p>
            <a:fld id="{6838B910-9BB3-41C6-B4B2-4CCB556C6DAE}" type="slidenum">
              <a:rPr lang="en-US" smtClean="0"/>
              <a:pPr/>
              <a:t>20</a:t>
            </a:fld>
            <a:endParaRPr lang="en-US" dirty="0"/>
          </a:p>
        </p:txBody>
      </p:sp>
      <p:sp>
        <p:nvSpPr>
          <p:cNvPr id="19" name="Rectangle 18"/>
          <p:cNvSpPr/>
          <p:nvPr/>
        </p:nvSpPr>
        <p:spPr>
          <a:xfrm>
            <a:off x="105696" y="4549707"/>
            <a:ext cx="8733504" cy="1415772"/>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a:r>
              <a:rPr lang="en-US" sz="1600" b="1" i="1" u="sng" dirty="0" smtClean="0">
                <a:solidFill>
                  <a:schemeClr val="tx1"/>
                </a:solidFill>
              </a:rPr>
              <a:t>Corresponding amendments in STR,1994</a:t>
            </a:r>
            <a:r>
              <a:rPr lang="en-US" sz="1600" b="1" i="1" dirty="0" smtClean="0">
                <a:solidFill>
                  <a:schemeClr val="tx1"/>
                </a:solidFill>
              </a:rPr>
              <a:t>: </a:t>
            </a:r>
            <a:r>
              <a:rPr lang="en-US" sz="1600" b="1" i="1" dirty="0" smtClean="0">
                <a:solidFill>
                  <a:schemeClr val="bg1"/>
                </a:solidFill>
              </a:rPr>
              <a:t>[vide N/No. 5/2015-ST, dated 01-03-2015]</a:t>
            </a:r>
          </a:p>
          <a:p>
            <a:pPr algn="just"/>
            <a:endParaRPr lang="en-US" sz="1400" b="1" i="1" dirty="0" smtClean="0">
              <a:solidFill>
                <a:schemeClr val="tx1"/>
              </a:solidFill>
            </a:endParaRPr>
          </a:p>
          <a:p>
            <a:pPr algn="just">
              <a:buFont typeface="Wingdings" pitchFamily="2" charset="2"/>
              <a:buChar char="q"/>
            </a:pPr>
            <a:r>
              <a:rPr lang="en-US" sz="1400" b="1" i="1" dirty="0" smtClean="0">
                <a:solidFill>
                  <a:schemeClr val="tx1"/>
                </a:solidFill>
              </a:rPr>
              <a:t> New Clause under sub-clause (</a:t>
            </a:r>
            <a:r>
              <a:rPr lang="en-US" sz="1400" b="1" i="1" dirty="0" err="1" smtClean="0">
                <a:solidFill>
                  <a:schemeClr val="tx1"/>
                </a:solidFill>
              </a:rPr>
              <a:t>i</a:t>
            </a:r>
            <a:r>
              <a:rPr lang="en-US" sz="1400" b="1" i="1" dirty="0" smtClean="0">
                <a:solidFill>
                  <a:schemeClr val="tx1"/>
                </a:solidFill>
              </a:rPr>
              <a:t>) of  </a:t>
            </a:r>
            <a:r>
              <a:rPr lang="en-US" sz="1400" b="1" i="1" u="sng" dirty="0" smtClean="0">
                <a:solidFill>
                  <a:schemeClr val="tx1"/>
                </a:solidFill>
              </a:rPr>
              <a:t>Rule 2(1)(d) “Person liable for paying service tax”:</a:t>
            </a:r>
          </a:p>
          <a:p>
            <a:pPr algn="just"/>
            <a:r>
              <a:rPr lang="en-US" sz="1400" b="1" i="1" dirty="0" smtClean="0">
                <a:solidFill>
                  <a:schemeClr val="bg1"/>
                </a:solidFill>
              </a:rPr>
              <a:t>(EEA)………………………………………………(refer notification)</a:t>
            </a:r>
          </a:p>
          <a:p>
            <a:pPr algn="just"/>
            <a:r>
              <a:rPr lang="en-US" sz="1400" b="1" i="1" dirty="0" smtClean="0">
                <a:solidFill>
                  <a:schemeClr val="bg1"/>
                </a:solidFill>
              </a:rPr>
              <a:t>(EEB) ………………………………………………(refer notification)</a:t>
            </a:r>
          </a:p>
          <a:p>
            <a:pPr algn="just"/>
            <a:endParaRPr lang="en-US" sz="1400" b="1" i="1" dirty="0" smtClean="0">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0" y="0"/>
            <a:ext cx="2362200" cy="457199"/>
          </a:xfrm>
          <a:prstGeom prst="rect">
            <a:avLst/>
          </a:prstGeom>
          <a:solidFill>
            <a:schemeClr val="bg1">
              <a:lumMod val="85000"/>
            </a:schemeClr>
          </a:solidFill>
          <a:ln>
            <a:solidFill>
              <a:schemeClr val="bg1">
                <a:lumMod val="85000"/>
              </a:schemeClr>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9" name="Rounded Rectangle 8"/>
          <p:cNvSpPr/>
          <p:nvPr/>
        </p:nvSpPr>
        <p:spPr>
          <a:xfrm>
            <a:off x="2438400" y="457200"/>
            <a:ext cx="1920240" cy="27432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solidFill>
                  <a:schemeClr val="bg1"/>
                </a:solidFill>
              </a:rPr>
              <a:t>N/No. 07/2015-ST</a:t>
            </a:r>
            <a:endParaRPr lang="en-US" sz="1400" b="1" dirty="0">
              <a:solidFill>
                <a:schemeClr val="bg1"/>
              </a:solidFill>
            </a:endParaRPr>
          </a:p>
        </p:txBody>
      </p:sp>
      <p:sp>
        <p:nvSpPr>
          <p:cNvPr id="12" name="Title 1"/>
          <p:cNvSpPr txBox="1">
            <a:spLocks/>
          </p:cNvSpPr>
          <p:nvPr/>
        </p:nvSpPr>
        <p:spPr>
          <a:xfrm>
            <a:off x="2438400" y="0"/>
            <a:ext cx="1920240" cy="457199"/>
          </a:xfrm>
          <a:prstGeom prst="rect">
            <a:avLst/>
          </a:prstGeom>
          <a:solidFill>
            <a:schemeClr val="bg1">
              <a:lumMod val="85000"/>
            </a:schemeClr>
          </a:solidFill>
          <a:ln>
            <a:noFill/>
          </a:ln>
        </p:spPr>
        <p:txBody>
          <a:bodyPr vert="horz" anchor="ctr">
            <a:noAutofit/>
          </a:bodyPr>
          <a:lstStyle/>
          <a:p>
            <a:pPr algn="ctr"/>
            <a:r>
              <a:rPr lang="en-US" sz="1400" b="1" dirty="0" smtClean="0">
                <a:solidFill>
                  <a:schemeClr val="bg1"/>
                </a:solidFill>
              </a:rPr>
              <a:t>Reverse Charge Mechanism (RCM)</a:t>
            </a:r>
            <a:endParaRPr lang="en-US" sz="1400" b="1" dirty="0">
              <a:solidFill>
                <a:schemeClr val="bg1"/>
              </a:solidFill>
            </a:endParaRPr>
          </a:p>
        </p:txBody>
      </p:sp>
      <p:sp>
        <p:nvSpPr>
          <p:cNvPr id="14" name="Rounded Rectangle 13"/>
          <p:cNvSpPr/>
          <p:nvPr/>
        </p:nvSpPr>
        <p:spPr>
          <a:xfrm>
            <a:off x="0" y="457200"/>
            <a:ext cx="2362200" cy="274320"/>
          </a:xfrm>
          <a:prstGeom prst="roundRect">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a:lstStyle/>
          <a:p>
            <a:r>
              <a:rPr lang="en-US" sz="1400" b="1" spc="300" dirty="0" smtClean="0">
                <a:solidFill>
                  <a:schemeClr val="bg1"/>
                </a:solidFill>
              </a:rPr>
              <a:t>N/No. 06/2015-ST</a:t>
            </a:r>
            <a:endParaRPr lang="en-US" sz="1400" b="1" spc="300" dirty="0">
              <a:solidFill>
                <a:schemeClr val="bg1"/>
              </a:solidFill>
            </a:endParaRPr>
          </a:p>
        </p:txBody>
      </p:sp>
      <p:sp>
        <p:nvSpPr>
          <p:cNvPr id="13" name="Rounded Rectangle 12"/>
          <p:cNvSpPr/>
          <p:nvPr/>
        </p:nvSpPr>
        <p:spPr>
          <a:xfrm>
            <a:off x="4419600" y="457200"/>
            <a:ext cx="192024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t>N/No. 08/2015-ST</a:t>
            </a:r>
            <a:endParaRPr lang="en-US" sz="1400" b="1" dirty="0"/>
          </a:p>
        </p:txBody>
      </p:sp>
      <p:sp>
        <p:nvSpPr>
          <p:cNvPr id="16" name="Title 1"/>
          <p:cNvSpPr txBox="1">
            <a:spLocks/>
          </p:cNvSpPr>
          <p:nvPr/>
        </p:nvSpPr>
        <p:spPr>
          <a:xfrm>
            <a:off x="4419600" y="0"/>
            <a:ext cx="1920240" cy="457199"/>
          </a:xfrm>
          <a:custGeom>
            <a:avLst/>
            <a:gdLst>
              <a:gd name="connsiteX0" fmla="*/ 0 w 1920240"/>
              <a:gd name="connsiteY0" fmla="*/ 0 h 457199"/>
              <a:gd name="connsiteX1" fmla="*/ 1920240 w 1920240"/>
              <a:gd name="connsiteY1" fmla="*/ 0 h 457199"/>
              <a:gd name="connsiteX2" fmla="*/ 1920240 w 1920240"/>
              <a:gd name="connsiteY2" fmla="*/ 457199 h 457199"/>
              <a:gd name="connsiteX3" fmla="*/ 0 w 1920240"/>
              <a:gd name="connsiteY3" fmla="*/ 457199 h 457199"/>
              <a:gd name="connsiteX4" fmla="*/ 0 w 1920240"/>
              <a:gd name="connsiteY4" fmla="*/ 0 h 4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457199">
                <a:moveTo>
                  <a:pt x="0" y="0"/>
                </a:moveTo>
                <a:lnTo>
                  <a:pt x="1920240" y="0"/>
                </a:lnTo>
                <a:lnTo>
                  <a:pt x="1920240" y="457199"/>
                </a:lnTo>
                <a:lnTo>
                  <a:pt x="0" y="457199"/>
                </a:lnTo>
                <a:lnTo>
                  <a:pt x="0" y="0"/>
                </a:lnTo>
                <a:close/>
              </a:path>
            </a:pathLst>
          </a:cu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ABATEMENTS</a:t>
            </a:r>
            <a:endParaRPr lang="en-US" sz="1600" b="1" dirty="0">
              <a:solidFill>
                <a:schemeClr val="bg1"/>
              </a:solidFill>
            </a:endParaRPr>
          </a:p>
        </p:txBody>
      </p:sp>
      <p:sp>
        <p:nvSpPr>
          <p:cNvPr id="22" name="TextBox 21"/>
          <p:cNvSpPr txBox="1"/>
          <p:nvPr/>
        </p:nvSpPr>
        <p:spPr>
          <a:xfrm>
            <a:off x="137652" y="1143000"/>
            <a:ext cx="8610600" cy="156966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lnSpc>
                <a:spcPct val="200000"/>
              </a:lnSpc>
            </a:pPr>
            <a:r>
              <a:rPr lang="en-US" sz="2400" b="1" dirty="0" smtClean="0"/>
              <a:t>Abatement  Provisions</a:t>
            </a:r>
          </a:p>
          <a:p>
            <a:pPr algn="ctr">
              <a:lnSpc>
                <a:spcPct val="200000"/>
              </a:lnSpc>
            </a:pPr>
            <a:r>
              <a:rPr lang="en-US" sz="2400" b="1" dirty="0" smtClean="0"/>
              <a:t>N/No.-26/2012-ST, dated 20-06-2012, as amended</a:t>
            </a:r>
            <a:endParaRPr lang="en-US" sz="2400" b="1" dirty="0"/>
          </a:p>
        </p:txBody>
      </p:sp>
      <p:sp>
        <p:nvSpPr>
          <p:cNvPr id="10" name="Slide Number Placeholder 9"/>
          <p:cNvSpPr>
            <a:spLocks noGrp="1"/>
          </p:cNvSpPr>
          <p:nvPr>
            <p:ph type="sldNum" sz="quarter" idx="15"/>
          </p:nvPr>
        </p:nvSpPr>
        <p:spPr/>
        <p:txBody>
          <a:bodyPr/>
          <a:lstStyle/>
          <a:p>
            <a:fld id="{6838B910-9BB3-41C6-B4B2-4CCB556C6DAE}"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0" y="0"/>
            <a:ext cx="2362200" cy="457199"/>
          </a:xfrm>
          <a:prstGeom prst="rect">
            <a:avLst/>
          </a:prstGeom>
          <a:solidFill>
            <a:schemeClr val="bg1">
              <a:lumMod val="85000"/>
            </a:schemeClr>
          </a:solidFill>
          <a:ln>
            <a:solidFill>
              <a:schemeClr val="bg1">
                <a:lumMod val="85000"/>
              </a:schemeClr>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9" name="Rounded Rectangle 8"/>
          <p:cNvSpPr/>
          <p:nvPr/>
        </p:nvSpPr>
        <p:spPr>
          <a:xfrm>
            <a:off x="2438400" y="457200"/>
            <a:ext cx="1920240" cy="27432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solidFill>
                  <a:schemeClr val="bg1"/>
                </a:solidFill>
              </a:rPr>
              <a:t>N/No. 07/2015-ST</a:t>
            </a:r>
            <a:endParaRPr lang="en-US" sz="1400" b="1" dirty="0">
              <a:solidFill>
                <a:schemeClr val="bg1"/>
              </a:solidFill>
            </a:endParaRPr>
          </a:p>
        </p:txBody>
      </p:sp>
      <p:sp>
        <p:nvSpPr>
          <p:cNvPr id="12" name="Title 1"/>
          <p:cNvSpPr txBox="1">
            <a:spLocks/>
          </p:cNvSpPr>
          <p:nvPr/>
        </p:nvSpPr>
        <p:spPr>
          <a:xfrm>
            <a:off x="2438400" y="0"/>
            <a:ext cx="1920240" cy="457199"/>
          </a:xfrm>
          <a:prstGeom prst="rect">
            <a:avLst/>
          </a:prstGeom>
          <a:solidFill>
            <a:schemeClr val="bg1">
              <a:lumMod val="85000"/>
            </a:schemeClr>
          </a:solidFill>
          <a:ln>
            <a:noFill/>
          </a:ln>
        </p:spPr>
        <p:txBody>
          <a:bodyPr vert="horz" anchor="ctr">
            <a:noAutofit/>
          </a:bodyPr>
          <a:lstStyle/>
          <a:p>
            <a:pPr algn="ctr"/>
            <a:r>
              <a:rPr lang="en-US" sz="1400" b="1" dirty="0" smtClean="0">
                <a:solidFill>
                  <a:schemeClr val="bg1"/>
                </a:solidFill>
              </a:rPr>
              <a:t>Reverse Charge Mechanism (RCM)</a:t>
            </a:r>
            <a:endParaRPr lang="en-US" sz="1400" b="1" dirty="0">
              <a:solidFill>
                <a:schemeClr val="bg1"/>
              </a:solidFill>
            </a:endParaRPr>
          </a:p>
        </p:txBody>
      </p:sp>
      <p:sp>
        <p:nvSpPr>
          <p:cNvPr id="14" name="Rounded Rectangle 13"/>
          <p:cNvSpPr/>
          <p:nvPr/>
        </p:nvSpPr>
        <p:spPr>
          <a:xfrm>
            <a:off x="0" y="457200"/>
            <a:ext cx="2362200" cy="274320"/>
          </a:xfrm>
          <a:prstGeom prst="roundRect">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a:lstStyle/>
          <a:p>
            <a:r>
              <a:rPr lang="en-US" sz="1400" b="1" spc="300" dirty="0" smtClean="0">
                <a:solidFill>
                  <a:schemeClr val="bg1"/>
                </a:solidFill>
              </a:rPr>
              <a:t>N/No. 06/2015-ST</a:t>
            </a:r>
            <a:endParaRPr lang="en-US" sz="1400" b="1" spc="300" dirty="0">
              <a:solidFill>
                <a:schemeClr val="bg1"/>
              </a:solidFill>
            </a:endParaRPr>
          </a:p>
        </p:txBody>
      </p:sp>
      <p:graphicFrame>
        <p:nvGraphicFramePr>
          <p:cNvPr id="17" name="Table 16"/>
          <p:cNvGraphicFramePr>
            <a:graphicFrameLocks noGrp="1"/>
          </p:cNvGraphicFramePr>
          <p:nvPr/>
        </p:nvGraphicFramePr>
        <p:xfrm>
          <a:off x="76200" y="1295401"/>
          <a:ext cx="8686799" cy="5500893"/>
        </p:xfrm>
        <a:graphic>
          <a:graphicData uri="http://schemas.openxmlformats.org/drawingml/2006/table">
            <a:tbl>
              <a:tblPr firstRow="1" bandRow="1">
                <a:tableStyleId>{21E4AEA4-8DFA-4A89-87EB-49C32662AFE0}</a:tableStyleId>
              </a:tblPr>
              <a:tblGrid>
                <a:gridCol w="3443347"/>
                <a:gridCol w="688669"/>
                <a:gridCol w="820984"/>
                <a:gridCol w="3733799"/>
              </a:tblGrid>
              <a:tr h="379463">
                <a:tc rowSpan="2">
                  <a:txBody>
                    <a:bodyPr/>
                    <a:lstStyle/>
                    <a:p>
                      <a:pPr marL="0" indent="0" algn="ctr"/>
                      <a:r>
                        <a:rPr kumimoji="0" lang="en-US" sz="1600" b="1" i="0" kern="1200" dirty="0" smtClean="0">
                          <a:solidFill>
                            <a:schemeClr val="bg1"/>
                          </a:solidFill>
                          <a:latin typeface="+mn-lt"/>
                          <a:ea typeface="+mn-ea"/>
                          <a:cs typeface="+mn-cs"/>
                        </a:rPr>
                        <a:t>Description of Taxable Service</a:t>
                      </a:r>
                      <a:r>
                        <a:rPr kumimoji="0" lang="en-US" sz="1600" b="1" i="0" kern="1200" dirty="0">
                          <a:solidFill>
                            <a:schemeClr val="bg1"/>
                          </a:solidFill>
                          <a:latin typeface="+mn-lt"/>
                          <a:ea typeface="+mn-ea"/>
                          <a:cs typeface="+mn-cs"/>
                        </a:rPr>
                        <a:t>s</a:t>
                      </a:r>
                      <a:endParaRPr kumimoji="0" lang="en-US" sz="1600" b="1" i="0" kern="1200" baseline="0" dirty="0" smtClean="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sz="1400" dirty="0" smtClean="0"/>
                        <a:t>Taxable Value</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rowSpan="2">
                  <a:txBody>
                    <a:bodyPr/>
                    <a:lstStyle/>
                    <a:p>
                      <a:pPr algn="ctr"/>
                      <a:r>
                        <a:rPr lang="en-US" sz="1400" dirty="0" smtClean="0"/>
                        <a:t>New Condition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9463">
                <a:tc vMerge="1">
                  <a:txBody>
                    <a:bodyPr/>
                    <a:lstStyle/>
                    <a:p>
                      <a:endParaRPr lang="en-US"/>
                    </a:p>
                  </a:txBody>
                  <a:tcPr/>
                </a:tc>
                <a:tc>
                  <a:txBody>
                    <a:bodyPr/>
                    <a:lstStyle/>
                    <a:p>
                      <a:pPr algn="ctr"/>
                      <a:r>
                        <a:rPr lang="en-US" sz="1200" b="1" dirty="0" smtClean="0"/>
                        <a:t>Old</a:t>
                      </a:r>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t>New</a:t>
                      </a:r>
                      <a:endParaRPr 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r>
              <a:tr h="442706">
                <a:tc>
                  <a:txBody>
                    <a:bodyPr/>
                    <a:lstStyle/>
                    <a:p>
                      <a:pPr marL="228600" marR="0" lvl="0" indent="-228600" algn="just" defTabSz="914400" rtl="0" eaLnBrk="1" fontAlgn="base" latinLnBrk="0" hangingPunct="1">
                        <a:lnSpc>
                          <a:spcPct val="150000"/>
                        </a:lnSpc>
                        <a:spcBef>
                          <a:spcPct val="0"/>
                        </a:spcBef>
                        <a:spcAft>
                          <a:spcPct val="0"/>
                        </a:spcAft>
                        <a:buClrTx/>
                        <a:buSzTx/>
                        <a:buFont typeface="+mj-lt"/>
                        <a:buNone/>
                        <a:tabLst/>
                      </a:pPr>
                      <a:r>
                        <a:rPr kumimoji="0" lang="en-US" sz="1200" b="0" kern="1200" baseline="0" dirty="0" smtClean="0">
                          <a:solidFill>
                            <a:schemeClr val="dk1"/>
                          </a:solidFill>
                          <a:latin typeface="+mj-lt"/>
                          <a:ea typeface="+mn-ea"/>
                          <a:cs typeface="+mn-cs"/>
                        </a:rPr>
                        <a:t>2.  </a:t>
                      </a:r>
                      <a:r>
                        <a:rPr kumimoji="0" lang="en-US" sz="1400" b="0" kern="1200" baseline="0" dirty="0" smtClean="0">
                          <a:solidFill>
                            <a:schemeClr val="dk1"/>
                          </a:solidFill>
                          <a:latin typeface="+mn-lt"/>
                          <a:ea typeface="+mn-ea"/>
                          <a:cs typeface="+mn-cs"/>
                        </a:rPr>
                        <a:t>Transport of </a:t>
                      </a:r>
                      <a:r>
                        <a:rPr kumimoji="0" lang="en-US" sz="1400" b="0" u="sng" kern="1200" baseline="0" dirty="0" smtClean="0">
                          <a:solidFill>
                            <a:schemeClr val="dk1"/>
                          </a:solidFill>
                          <a:latin typeface="+mn-lt"/>
                          <a:ea typeface="+mn-ea"/>
                          <a:cs typeface="+mn-cs"/>
                        </a:rPr>
                        <a:t>Goods</a:t>
                      </a:r>
                      <a:r>
                        <a:rPr kumimoji="0" lang="en-US" sz="1400" b="0" kern="1200" baseline="0" dirty="0" smtClean="0">
                          <a:solidFill>
                            <a:schemeClr val="dk1"/>
                          </a:solidFill>
                          <a:latin typeface="+mn-lt"/>
                          <a:ea typeface="+mn-ea"/>
                          <a:cs typeface="+mn-cs"/>
                        </a:rPr>
                        <a:t> by </a:t>
                      </a:r>
                      <a:r>
                        <a:rPr kumimoji="0" lang="en-US" sz="1400" b="1" kern="1200" baseline="0" dirty="0" smtClean="0">
                          <a:solidFill>
                            <a:schemeClr val="dk1"/>
                          </a:solidFill>
                          <a:latin typeface="+mn-lt"/>
                          <a:ea typeface="+mn-ea"/>
                          <a:cs typeface="+mn-cs"/>
                        </a:rPr>
                        <a:t>RAIL.</a:t>
                      </a:r>
                      <a:endParaRPr kumimoji="0" lang="en-US" sz="1200" b="1"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gridSpan="2">
                  <a:txBody>
                    <a:bodyPr/>
                    <a:lstStyle/>
                    <a:p>
                      <a:pPr marL="58738" lvl="0" indent="-58738" algn="ctr" fontAlgn="base">
                        <a:lnSpc>
                          <a:spcPct val="150000"/>
                        </a:lnSpc>
                        <a:spcBef>
                          <a:spcPct val="0"/>
                        </a:spcBef>
                        <a:spcAft>
                          <a:spcPct val="0"/>
                        </a:spcAft>
                        <a:buFont typeface="Arial" pitchFamily="34" charset="0"/>
                        <a:buNone/>
                      </a:pPr>
                      <a:r>
                        <a:rPr lang="en-US" sz="2000" b="1" dirty="0" smtClean="0">
                          <a:solidFill>
                            <a:srgbClr val="0070C0"/>
                          </a:solidFill>
                          <a:latin typeface="+mj-lt"/>
                          <a:cs typeface="Arial" pitchFamily="34" charset="0"/>
                        </a:rPr>
                        <a:t>30</a:t>
                      </a:r>
                      <a:r>
                        <a:rPr lang="en-US" sz="2000" b="1" baseline="0" dirty="0" smtClean="0">
                          <a:solidFill>
                            <a:srgbClr val="0070C0"/>
                          </a:solidFill>
                          <a:latin typeface="+mj-lt"/>
                          <a:cs typeface="Arial" pitchFamily="34" charset="0"/>
                        </a:rPr>
                        <a:t>% </a:t>
                      </a:r>
                    </a:p>
                    <a:p>
                      <a:pPr marL="0" lvl="0" indent="0" algn="ctr" fontAlgn="base">
                        <a:lnSpc>
                          <a:spcPct val="150000"/>
                        </a:lnSpc>
                        <a:spcBef>
                          <a:spcPct val="0"/>
                        </a:spcBef>
                        <a:spcAft>
                          <a:spcPct val="0"/>
                        </a:spcAft>
                        <a:buFont typeface="Arial" pitchFamily="34" charset="0"/>
                        <a:buNone/>
                      </a:pPr>
                      <a:r>
                        <a:rPr lang="en-US" sz="1400" baseline="0" dirty="0" smtClean="0">
                          <a:solidFill>
                            <a:srgbClr val="000000"/>
                          </a:solidFill>
                          <a:latin typeface="+mj-lt"/>
                          <a:cs typeface="Arial" pitchFamily="34" charset="0"/>
                        </a:rPr>
                        <a:t>(No Change)</a:t>
                      </a:r>
                      <a:endParaRPr lang="en-US" sz="1400" dirty="0" smtClean="0">
                        <a:solidFill>
                          <a:srgbClr val="000000"/>
                        </a:solidFill>
                        <a:latin typeface="+mj-lt"/>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hMerge="1">
                  <a:txBody>
                    <a:bodyPr/>
                    <a:lstStyle/>
                    <a:p>
                      <a:endParaRPr lang="en-US"/>
                    </a:p>
                  </a:txBody>
                  <a:tcPr/>
                </a:tc>
                <a:tc rowSpan="2">
                  <a:txBody>
                    <a:bodyPr/>
                    <a:lstStyle/>
                    <a:p>
                      <a:pPr algn="just"/>
                      <a:r>
                        <a:rPr kumimoji="0" lang="en-US" sz="1400" kern="1200" baseline="0" dirty="0" smtClean="0">
                          <a:solidFill>
                            <a:schemeClr val="dk1"/>
                          </a:solidFill>
                          <a:latin typeface="+mn-lt"/>
                          <a:ea typeface="+mn-ea"/>
                          <a:cs typeface="+mn-cs"/>
                        </a:rPr>
                        <a:t>No CENVAT of Inputs, Capital Goods or </a:t>
                      </a:r>
                      <a:r>
                        <a:rPr kumimoji="0" lang="en-US" sz="1400" b="1" kern="1200" baseline="0" dirty="0" smtClean="0">
                          <a:solidFill>
                            <a:schemeClr val="dk1"/>
                          </a:solidFill>
                          <a:latin typeface="+mn-lt"/>
                          <a:ea typeface="+mn-ea"/>
                          <a:cs typeface="+mn-cs"/>
                        </a:rPr>
                        <a:t>Input Service</a:t>
                      </a:r>
                      <a:r>
                        <a:rPr kumimoji="0" lang="en-US" sz="1400" kern="1200" baseline="0" dirty="0" smtClean="0">
                          <a:solidFill>
                            <a:schemeClr val="dk1"/>
                          </a:solidFill>
                          <a:latin typeface="+mn-lt"/>
                          <a:ea typeface="+mn-ea"/>
                          <a:cs typeface="+mn-cs"/>
                        </a:rPr>
                        <a:t> can be taken.</a:t>
                      </a:r>
                    </a:p>
                    <a:p>
                      <a:pPr algn="just"/>
                      <a:endParaRPr kumimoji="0" lang="en-US" sz="300" kern="1200" baseline="0" dirty="0" smtClean="0">
                        <a:solidFill>
                          <a:schemeClr val="dk1"/>
                        </a:solidFill>
                        <a:latin typeface="+mn-lt"/>
                        <a:ea typeface="+mn-ea"/>
                        <a:cs typeface="+mn-cs"/>
                      </a:endParaRPr>
                    </a:p>
                    <a:p>
                      <a:pPr algn="just"/>
                      <a:r>
                        <a:rPr kumimoji="0" lang="en-US" sz="1200" b="1" kern="1200" baseline="0" dirty="0" smtClean="0">
                          <a:solidFill>
                            <a:srgbClr val="0070C0"/>
                          </a:solidFill>
                          <a:latin typeface="+mn-lt"/>
                          <a:ea typeface="+mn-ea"/>
                          <a:cs typeface="+mn-cs"/>
                        </a:rPr>
                        <a:t>(Earlier abatement without any condition, Now </a:t>
                      </a:r>
                      <a:r>
                        <a:rPr kumimoji="0" lang="en-US" sz="1050" b="1" kern="1200" baseline="0" dirty="0" smtClean="0">
                          <a:solidFill>
                            <a:srgbClr val="0070C0"/>
                          </a:solidFill>
                          <a:latin typeface="+mn-lt"/>
                          <a:ea typeface="+mn-ea"/>
                          <a:cs typeface="+mn-cs"/>
                        </a:rPr>
                        <a:t>This condition has been newly inserted, rest all remained same)</a:t>
                      </a:r>
                      <a:endParaRPr kumimoji="0" lang="en-US" sz="1200" b="1" kern="1200" baseline="0" dirty="0" smtClean="0">
                        <a:solidFill>
                          <a:srgbClr val="0070C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11493">
                <a:tc>
                  <a:txBody>
                    <a:bodyPr/>
                    <a:lstStyle/>
                    <a:p>
                      <a:pPr marL="0" marR="0" lvl="0" indent="0" algn="just" defTabSz="914400" rtl="0" eaLnBrk="1" fontAlgn="base" latinLnBrk="0" hangingPunct="1">
                        <a:lnSpc>
                          <a:spcPct val="150000"/>
                        </a:lnSpc>
                        <a:spcBef>
                          <a:spcPct val="0"/>
                        </a:spcBef>
                        <a:spcAft>
                          <a:spcPct val="0"/>
                        </a:spcAft>
                        <a:buClrTx/>
                        <a:buSzTx/>
                        <a:buFont typeface="Arial" pitchFamily="34" charset="0"/>
                        <a:buNone/>
                        <a:tabLst/>
                      </a:pPr>
                      <a:r>
                        <a:rPr kumimoji="0" lang="en-US" sz="1200" kern="1200" baseline="0" dirty="0" smtClean="0">
                          <a:solidFill>
                            <a:schemeClr val="dk1"/>
                          </a:solidFill>
                          <a:latin typeface="+mn-lt"/>
                          <a:ea typeface="+mn-ea"/>
                          <a:cs typeface="+mn-cs"/>
                        </a:rPr>
                        <a:t>3. </a:t>
                      </a:r>
                      <a:r>
                        <a:rPr kumimoji="0" lang="en-US" sz="1400" kern="1200" baseline="0" dirty="0" smtClean="0">
                          <a:solidFill>
                            <a:schemeClr val="dk1"/>
                          </a:solidFill>
                          <a:latin typeface="+mn-lt"/>
                          <a:ea typeface="+mn-ea"/>
                          <a:cs typeface="+mn-cs"/>
                        </a:rPr>
                        <a:t>Transport of </a:t>
                      </a:r>
                      <a:r>
                        <a:rPr kumimoji="0" lang="en-US" sz="1400" u="sng" kern="1200" baseline="0" dirty="0" smtClean="0">
                          <a:solidFill>
                            <a:schemeClr val="dk1"/>
                          </a:solidFill>
                          <a:latin typeface="+mn-lt"/>
                          <a:ea typeface="+mn-ea"/>
                          <a:cs typeface="+mn-cs"/>
                        </a:rPr>
                        <a:t>Passengers</a:t>
                      </a:r>
                      <a:r>
                        <a:rPr kumimoji="0" lang="en-US" sz="1400" kern="1200" baseline="0" dirty="0" smtClean="0">
                          <a:solidFill>
                            <a:schemeClr val="dk1"/>
                          </a:solidFill>
                          <a:latin typeface="+mn-lt"/>
                          <a:ea typeface="+mn-ea"/>
                          <a:cs typeface="+mn-cs"/>
                        </a:rPr>
                        <a:t>, by </a:t>
                      </a:r>
                      <a:r>
                        <a:rPr kumimoji="0" lang="en-US" sz="1400" b="1" kern="1200" baseline="0" dirty="0" smtClean="0">
                          <a:solidFill>
                            <a:schemeClr val="dk1"/>
                          </a:solidFill>
                          <a:latin typeface="+mn-lt"/>
                          <a:ea typeface="+mn-ea"/>
                          <a:cs typeface="+mn-cs"/>
                        </a:rPr>
                        <a:t>RAIL </a:t>
                      </a:r>
                      <a:r>
                        <a:rPr kumimoji="0" lang="en-US" sz="1200" kern="1200" baseline="0" dirty="0" smtClean="0">
                          <a:solidFill>
                            <a:schemeClr val="dk1"/>
                          </a:solidFill>
                          <a:latin typeface="+mn-lt"/>
                          <a:ea typeface="+mn-ea"/>
                          <a:cs typeface="+mn-cs"/>
                        </a:rPr>
                        <a:t>with or without accompanied belongings</a:t>
                      </a:r>
                      <a:endParaRPr kumimoji="0" lang="en-US" sz="1200" b="0"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vMerge="1">
                  <a:txBody>
                    <a:bodyPr/>
                    <a:lstStyle/>
                    <a:p>
                      <a:pPr marL="0" lvl="0" indent="0" algn="ctr" fontAlgn="base">
                        <a:lnSpc>
                          <a:spcPct val="100000"/>
                        </a:lnSpc>
                        <a:spcBef>
                          <a:spcPct val="0"/>
                        </a:spcBef>
                        <a:spcAft>
                          <a:spcPct val="0"/>
                        </a:spcAft>
                        <a:buFont typeface="Arial" pitchFamily="34" charset="0"/>
                        <a:buNone/>
                      </a:pPr>
                      <a:endParaRPr lang="en-US" sz="1400" dirty="0" smtClean="0">
                        <a:solidFill>
                          <a:srgbClr val="000000"/>
                        </a:solidFill>
                        <a:latin typeface="+mn-lt"/>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pPr algn="ctr">
                        <a:lnSpc>
                          <a:spcPct val="100000"/>
                        </a:lnSpc>
                      </a:pPr>
                      <a:endParaRPr lang="en-US" sz="1400" b="1" dirty="0">
                        <a:solidFill>
                          <a:srgbClr val="0070C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endParaRPr lang="en-US" sz="1400" dirty="0" smtClean="0">
                        <a:solidFill>
                          <a:srgbClr val="000000"/>
                        </a:solidFill>
                        <a:latin typeface="+mn-lt"/>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37572">
                <a:tc>
                  <a:txBody>
                    <a:bodyPr/>
                    <a:lstStyle/>
                    <a:p>
                      <a:pPr marL="0" marR="0" lvl="0" indent="0" algn="just" defTabSz="914400" rtl="0" eaLnBrk="1" fontAlgn="base" latinLnBrk="0" hangingPunct="1">
                        <a:lnSpc>
                          <a:spcPct val="150000"/>
                        </a:lnSpc>
                        <a:spcBef>
                          <a:spcPct val="0"/>
                        </a:spcBef>
                        <a:spcAft>
                          <a:spcPct val="0"/>
                        </a:spcAft>
                        <a:buClrTx/>
                        <a:buSzTx/>
                        <a:buFont typeface="Arial" pitchFamily="34" charset="0"/>
                        <a:buNone/>
                        <a:tabLst/>
                      </a:pPr>
                      <a:r>
                        <a:rPr kumimoji="0" lang="en-US" sz="1200" b="0" kern="1200" baseline="0" dirty="0" smtClean="0">
                          <a:solidFill>
                            <a:schemeClr val="dk1"/>
                          </a:solidFill>
                          <a:latin typeface="+mn-lt"/>
                          <a:ea typeface="+mn-ea"/>
                          <a:cs typeface="+mn-cs"/>
                        </a:rPr>
                        <a:t>7. </a:t>
                      </a:r>
                      <a:r>
                        <a:rPr kumimoji="0" lang="en-US" sz="1400" b="1" kern="1200" baseline="0" dirty="0" smtClean="0">
                          <a:solidFill>
                            <a:schemeClr val="dk1"/>
                          </a:solidFill>
                          <a:latin typeface="+mn-lt"/>
                          <a:ea typeface="+mn-ea"/>
                          <a:cs typeface="+mn-cs"/>
                        </a:rPr>
                        <a:t>GTA</a:t>
                      </a:r>
                      <a:r>
                        <a:rPr kumimoji="0" lang="en-US" sz="1400" b="0" kern="1200" baseline="0" dirty="0" smtClean="0">
                          <a:solidFill>
                            <a:schemeClr val="dk1"/>
                          </a:solidFill>
                          <a:latin typeface="+mn-lt"/>
                          <a:ea typeface="+mn-ea"/>
                          <a:cs typeface="+mn-cs"/>
                        </a:rPr>
                        <a:t> Service</a:t>
                      </a:r>
                      <a:endParaRPr kumimoji="0" lang="en-US" sz="1200" b="0"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lnSpc>
                          <a:spcPct val="100000"/>
                        </a:lnSpc>
                        <a:spcBef>
                          <a:spcPct val="0"/>
                        </a:spcBef>
                        <a:spcAft>
                          <a:spcPct val="0"/>
                        </a:spcAft>
                        <a:buFont typeface="Arial" pitchFamily="34" charset="0"/>
                        <a:buNone/>
                      </a:pPr>
                      <a:r>
                        <a:rPr lang="en-US" sz="1400" dirty="0" smtClean="0">
                          <a:solidFill>
                            <a:srgbClr val="000000"/>
                          </a:solidFill>
                          <a:latin typeface="+mn-lt"/>
                          <a:cs typeface="Arial" pitchFamily="34" charset="0"/>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pPr>
                      <a:r>
                        <a:rPr lang="en-US" sz="2000" b="1" dirty="0" smtClean="0">
                          <a:solidFill>
                            <a:srgbClr val="0070C0"/>
                          </a:solidFill>
                          <a:latin typeface="+mn-lt"/>
                        </a:rPr>
                        <a:t>30%</a:t>
                      </a:r>
                      <a:endParaRPr lang="en-US" sz="2000" b="1" dirty="0">
                        <a:solidFill>
                          <a:srgbClr val="0070C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400" kern="1200" baseline="0" dirty="0" smtClean="0">
                          <a:solidFill>
                            <a:schemeClr val="dk1"/>
                          </a:solidFill>
                          <a:latin typeface="+mn-lt"/>
                          <a:ea typeface="+mn-ea"/>
                          <a:cs typeface="+mn-cs"/>
                        </a:rPr>
                        <a:t>No CENVAT of Inputs, Capital Goods or </a:t>
                      </a:r>
                      <a:r>
                        <a:rPr kumimoji="0" lang="en-US" sz="1400" b="1" kern="1200" baseline="0" dirty="0" smtClean="0">
                          <a:solidFill>
                            <a:schemeClr val="dk1"/>
                          </a:solidFill>
                          <a:latin typeface="+mn-lt"/>
                          <a:ea typeface="+mn-ea"/>
                          <a:cs typeface="+mn-cs"/>
                        </a:rPr>
                        <a:t>Input Service</a:t>
                      </a:r>
                      <a:r>
                        <a:rPr kumimoji="0" lang="en-US" sz="1400" kern="1200" baseline="0" dirty="0" smtClean="0">
                          <a:solidFill>
                            <a:schemeClr val="dk1"/>
                          </a:solidFill>
                          <a:latin typeface="+mn-lt"/>
                          <a:ea typeface="+mn-ea"/>
                          <a:cs typeface="+mn-cs"/>
                        </a:rPr>
                        <a:t> can be taken.</a:t>
                      </a:r>
                      <a:endParaRPr lang="en-US" sz="1400" dirty="0" smtClean="0">
                        <a:solidFill>
                          <a:srgbClr val="000000"/>
                        </a:solidFill>
                        <a:latin typeface="+mn-lt"/>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22985">
                <a:tc>
                  <a:txBody>
                    <a:bodyPr/>
                    <a:lstStyle/>
                    <a:p>
                      <a:pPr marL="0" marR="0" lvl="0" indent="0" algn="just" defTabSz="914400" rtl="0" eaLnBrk="1" fontAlgn="base" latinLnBrk="0" hangingPunct="1">
                        <a:lnSpc>
                          <a:spcPct val="150000"/>
                        </a:lnSpc>
                        <a:spcBef>
                          <a:spcPct val="0"/>
                        </a:spcBef>
                        <a:spcAft>
                          <a:spcPct val="0"/>
                        </a:spcAft>
                        <a:buClrTx/>
                        <a:buSzTx/>
                        <a:buFont typeface="Arial" pitchFamily="34" charset="0"/>
                        <a:buNone/>
                        <a:tabLst/>
                      </a:pPr>
                      <a:r>
                        <a:rPr kumimoji="0" lang="en-US" sz="1200" b="0" kern="1200" baseline="0" dirty="0" smtClean="0">
                          <a:solidFill>
                            <a:schemeClr val="dk1"/>
                          </a:solidFill>
                          <a:latin typeface="+mj-lt"/>
                          <a:ea typeface="+mn-ea"/>
                          <a:cs typeface="+mn-cs"/>
                        </a:rPr>
                        <a:t>10</a:t>
                      </a:r>
                      <a:r>
                        <a:rPr kumimoji="0" lang="en-US" sz="1400" b="0" kern="1200" baseline="0" dirty="0" smtClean="0">
                          <a:solidFill>
                            <a:schemeClr val="dk1"/>
                          </a:solidFill>
                          <a:latin typeface="+mj-lt"/>
                          <a:ea typeface="+mn-ea"/>
                          <a:cs typeface="+mn-cs"/>
                        </a:rPr>
                        <a:t>. Transport of Goods in a </a:t>
                      </a:r>
                      <a:r>
                        <a:rPr kumimoji="0" lang="en-US" sz="1400" b="1" kern="1200" baseline="0" dirty="0" smtClean="0">
                          <a:solidFill>
                            <a:schemeClr val="dk1"/>
                          </a:solidFill>
                          <a:latin typeface="+mj-lt"/>
                          <a:ea typeface="+mn-ea"/>
                          <a:cs typeface="+mn-cs"/>
                        </a:rPr>
                        <a:t>Vessel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lnSpc>
                          <a:spcPct val="100000"/>
                        </a:lnSpc>
                        <a:spcBef>
                          <a:spcPct val="0"/>
                        </a:spcBef>
                        <a:spcAft>
                          <a:spcPct val="0"/>
                        </a:spcAft>
                        <a:buFont typeface="Arial" pitchFamily="34" charset="0"/>
                        <a:buNone/>
                      </a:pPr>
                      <a:r>
                        <a:rPr lang="en-US" sz="1400" dirty="0" smtClean="0">
                          <a:solidFill>
                            <a:srgbClr val="000000"/>
                          </a:solidFill>
                          <a:latin typeface="+mn-lt"/>
                          <a:cs typeface="Arial" pitchFamily="34" charset="0"/>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pPr>
                      <a:r>
                        <a:rPr lang="en-US" sz="2000" b="1" dirty="0" smtClean="0">
                          <a:solidFill>
                            <a:srgbClr val="0070C0"/>
                          </a:solidFill>
                          <a:latin typeface="+mn-lt"/>
                        </a:rPr>
                        <a:t>30%</a:t>
                      </a:r>
                      <a:endParaRPr lang="en-US" sz="2000" b="1" dirty="0">
                        <a:solidFill>
                          <a:srgbClr val="0070C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400" kern="1200" baseline="0" dirty="0" smtClean="0">
                          <a:solidFill>
                            <a:schemeClr val="dk1"/>
                          </a:solidFill>
                          <a:latin typeface="+mn-lt"/>
                          <a:ea typeface="+mn-ea"/>
                          <a:cs typeface="+mn-cs"/>
                        </a:rPr>
                        <a:t>No CENVAT of Inputs and Capital Goods Can be taken.</a:t>
                      </a:r>
                    </a:p>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400" kern="1200" baseline="0" dirty="0" smtClean="0">
                          <a:solidFill>
                            <a:schemeClr val="dk1"/>
                          </a:solidFill>
                          <a:latin typeface="+mn-lt"/>
                          <a:ea typeface="+mn-ea"/>
                          <a:cs typeface="+mn-cs"/>
                        </a:rPr>
                        <a:t>CENVAT on </a:t>
                      </a:r>
                      <a:r>
                        <a:rPr kumimoji="0" lang="en-US" sz="1400" b="1" kern="1200" baseline="0" dirty="0" smtClean="0">
                          <a:solidFill>
                            <a:schemeClr val="dk1"/>
                          </a:solidFill>
                          <a:latin typeface="+mn-lt"/>
                          <a:ea typeface="+mn-ea"/>
                          <a:cs typeface="+mn-cs"/>
                        </a:rPr>
                        <a:t>Input Services </a:t>
                      </a:r>
                      <a:r>
                        <a:rPr kumimoji="0" lang="en-US" sz="1400" kern="1200" baseline="0" dirty="0" smtClean="0">
                          <a:solidFill>
                            <a:schemeClr val="dk1"/>
                          </a:solidFill>
                          <a:latin typeface="+mn-lt"/>
                          <a:ea typeface="+mn-ea"/>
                          <a:cs typeface="+mn-cs"/>
                        </a:rPr>
                        <a:t>of renting of Motorcab is allowed to taken in taken in specified manner.</a:t>
                      </a:r>
                      <a:r>
                        <a:rPr kumimoji="0" lang="en-US" sz="1400" b="1" kern="1200" baseline="0" dirty="0" smtClean="0">
                          <a:solidFill>
                            <a:srgbClr val="0070C0"/>
                          </a:solidFill>
                          <a:latin typeface="+mn-lt"/>
                          <a:ea typeface="+mn-ea"/>
                          <a:cs typeface="+mn-cs"/>
                        </a:rPr>
                        <a:t> </a:t>
                      </a:r>
                    </a:p>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400" b="1" kern="1200" baseline="0" dirty="0" smtClean="0">
                          <a:solidFill>
                            <a:srgbClr val="0070C0"/>
                          </a:solidFill>
                          <a:latin typeface="+mn-lt"/>
                          <a:ea typeface="+mn-ea"/>
                          <a:cs typeface="+mn-cs"/>
                        </a:rPr>
                        <a:t>(No Changes in this condition)</a:t>
                      </a:r>
                      <a:endParaRPr kumimoji="0" lang="en-US" sz="1200" b="1" kern="1200" baseline="0" dirty="0" smtClean="0">
                        <a:solidFill>
                          <a:srgbClr val="0070C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70011">
                <a:tc>
                  <a:txBody>
                    <a:bodyPr/>
                    <a:lstStyle/>
                    <a:p>
                      <a:pPr marL="228600" indent="-228600" algn="just">
                        <a:buFont typeface="+mj-lt"/>
                        <a:buNone/>
                      </a:pPr>
                      <a:r>
                        <a:rPr kumimoji="0" lang="en-US" sz="1200" kern="1200" baseline="0" dirty="0" smtClean="0">
                          <a:solidFill>
                            <a:schemeClr val="dk1"/>
                          </a:solidFill>
                          <a:latin typeface="+mn-lt"/>
                          <a:ea typeface="+mn-ea"/>
                          <a:cs typeface="+mn-cs"/>
                        </a:rPr>
                        <a:t>5. </a:t>
                      </a:r>
                      <a:r>
                        <a:rPr kumimoji="0" lang="en-US" sz="1400" kern="1200" baseline="0" dirty="0" smtClean="0">
                          <a:solidFill>
                            <a:schemeClr val="dk1"/>
                          </a:solidFill>
                          <a:latin typeface="+mn-lt"/>
                          <a:ea typeface="+mn-ea"/>
                          <a:cs typeface="+mn-cs"/>
                        </a:rPr>
                        <a:t>Transport of passengers by </a:t>
                      </a:r>
                      <a:r>
                        <a:rPr kumimoji="0" lang="en-US" sz="1400" b="1" kern="1200" baseline="0" dirty="0" smtClean="0">
                          <a:solidFill>
                            <a:schemeClr val="dk1"/>
                          </a:solidFill>
                          <a:latin typeface="+mn-lt"/>
                          <a:ea typeface="+mn-ea"/>
                          <a:cs typeface="+mn-cs"/>
                        </a:rPr>
                        <a:t>AIR</a:t>
                      </a:r>
                      <a:r>
                        <a:rPr kumimoji="0" lang="en-US" sz="1400" kern="1200" baseline="0" dirty="0" smtClean="0">
                          <a:solidFill>
                            <a:schemeClr val="dk1"/>
                          </a:solidFill>
                          <a:latin typeface="+mn-lt"/>
                          <a:ea typeface="+mn-ea"/>
                          <a:cs typeface="+mn-cs"/>
                        </a:rPr>
                        <a:t>, </a:t>
                      </a:r>
                      <a:endParaRPr kumimoji="0" lang="en-US" sz="1200" kern="1200" baseline="0" dirty="0" smtClean="0">
                        <a:solidFill>
                          <a:schemeClr val="dk1"/>
                        </a:solidFill>
                        <a:latin typeface="+mn-lt"/>
                        <a:ea typeface="+mn-ea"/>
                        <a:cs typeface="+mn-cs"/>
                      </a:endParaRPr>
                    </a:p>
                    <a:p>
                      <a:pPr marL="228600" indent="-228600" algn="just">
                        <a:buFont typeface="+mj-lt"/>
                        <a:buNone/>
                      </a:pPr>
                      <a:r>
                        <a:rPr kumimoji="0" lang="en-US" sz="1200" kern="1200" baseline="0" dirty="0" smtClean="0">
                          <a:solidFill>
                            <a:schemeClr val="dk1"/>
                          </a:solidFill>
                          <a:latin typeface="+mn-lt"/>
                          <a:ea typeface="+mn-ea"/>
                          <a:cs typeface="+mn-cs"/>
                        </a:rPr>
                        <a:t>    with or without accompanied belongings in</a:t>
                      </a:r>
                    </a:p>
                    <a:p>
                      <a:pPr marL="398463" indent="-161925">
                        <a:lnSpc>
                          <a:spcPct val="150000"/>
                        </a:lnSpc>
                      </a:pPr>
                      <a:r>
                        <a:rPr kumimoji="0" lang="en-US" sz="1400" kern="1200" baseline="0" dirty="0" smtClean="0">
                          <a:solidFill>
                            <a:schemeClr val="dk1"/>
                          </a:solidFill>
                          <a:latin typeface="+mn-lt"/>
                          <a:ea typeface="+mn-ea"/>
                          <a:cs typeface="+mn-cs"/>
                        </a:rPr>
                        <a:t>(i)  Economy Class</a:t>
                      </a:r>
                    </a:p>
                    <a:p>
                      <a:pPr marL="398463" indent="-161925">
                        <a:lnSpc>
                          <a:spcPct val="150000"/>
                        </a:lnSpc>
                      </a:pPr>
                      <a:r>
                        <a:rPr kumimoji="0" lang="en-US" sz="1400" kern="1200" baseline="0" dirty="0" smtClean="0">
                          <a:solidFill>
                            <a:schemeClr val="dk1"/>
                          </a:solidFill>
                          <a:latin typeface="+mn-lt"/>
                          <a:ea typeface="+mn-ea"/>
                          <a:cs typeface="+mn-cs"/>
                        </a:rPr>
                        <a:t>(ii) Other than Economy Class</a:t>
                      </a:r>
                      <a:endParaRPr kumimoji="0" lang="en-US" sz="1050" b="1" kern="1200" baseline="30000" dirty="0" smtClean="0">
                        <a:solidFill>
                          <a:schemeClr val="dk1"/>
                        </a:solidFill>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fontAlgn="base">
                        <a:lnSpc>
                          <a:spcPct val="150000"/>
                        </a:lnSpc>
                        <a:spcBef>
                          <a:spcPct val="0"/>
                        </a:spcBef>
                        <a:spcAft>
                          <a:spcPct val="0"/>
                        </a:spcAft>
                        <a:buFont typeface="Arial" pitchFamily="34" charset="0"/>
                        <a:buNone/>
                      </a:pPr>
                      <a:endParaRPr lang="en-US" sz="1400" dirty="0" smtClean="0">
                        <a:solidFill>
                          <a:srgbClr val="000000"/>
                        </a:solidFill>
                        <a:latin typeface="+mn-lt"/>
                        <a:cs typeface="Arial" pitchFamily="34" charset="0"/>
                      </a:endParaRPr>
                    </a:p>
                    <a:p>
                      <a:pPr marL="0" lvl="0" indent="0" algn="ctr" fontAlgn="base">
                        <a:lnSpc>
                          <a:spcPct val="150000"/>
                        </a:lnSpc>
                        <a:spcBef>
                          <a:spcPct val="0"/>
                        </a:spcBef>
                        <a:spcAft>
                          <a:spcPct val="0"/>
                        </a:spcAft>
                        <a:buFont typeface="Arial" pitchFamily="34" charset="0"/>
                        <a:buNone/>
                      </a:pPr>
                      <a:r>
                        <a:rPr lang="en-US" sz="1400" dirty="0" smtClean="0">
                          <a:solidFill>
                            <a:srgbClr val="000000"/>
                          </a:solidFill>
                          <a:latin typeface="+mn-lt"/>
                          <a:cs typeface="Arial" pitchFamily="34" charset="0"/>
                        </a:rPr>
                        <a:t>60%</a:t>
                      </a:r>
                    </a:p>
                    <a:p>
                      <a:pPr marL="0" marR="0" lvl="0" indent="0" algn="ctr" defTabSz="914400" rtl="0" eaLnBrk="1" fontAlgn="base" latinLnBrk="0" hangingPunct="1">
                        <a:lnSpc>
                          <a:spcPct val="150000"/>
                        </a:lnSpc>
                        <a:spcBef>
                          <a:spcPct val="0"/>
                        </a:spcBef>
                        <a:spcAft>
                          <a:spcPct val="0"/>
                        </a:spcAft>
                        <a:buClrTx/>
                        <a:buSzTx/>
                        <a:buFont typeface="Arial" pitchFamily="34" charset="0"/>
                        <a:buNone/>
                        <a:tabLst/>
                        <a:defRPr/>
                      </a:pPr>
                      <a:r>
                        <a:rPr kumimoji="0" lang="en-US" sz="1400" kern="1200" dirty="0" smtClean="0">
                          <a:solidFill>
                            <a:srgbClr val="000000"/>
                          </a:solidFill>
                          <a:latin typeface="+mn-lt"/>
                          <a:ea typeface="+mn-ea"/>
                          <a:cs typeface="Arial" pitchFamily="34" charset="0"/>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pPr>
                      <a:endParaRPr lang="en-US" sz="1400" dirty="0" smtClean="0"/>
                    </a:p>
                    <a:p>
                      <a:pPr algn="ctr">
                        <a:lnSpc>
                          <a:spcPct val="150000"/>
                        </a:lnSpc>
                      </a:pPr>
                      <a:r>
                        <a:rPr lang="en-US" sz="1400" b="1" dirty="0" smtClean="0">
                          <a:solidFill>
                            <a:schemeClr val="tx1"/>
                          </a:solidFill>
                        </a:rPr>
                        <a:t>40%</a:t>
                      </a:r>
                    </a:p>
                    <a:p>
                      <a:pPr algn="ctr">
                        <a:lnSpc>
                          <a:spcPct val="150000"/>
                        </a:lnSpc>
                      </a:pPr>
                      <a:r>
                        <a:rPr lang="en-US" sz="1400" dirty="0" smtClean="0"/>
                        <a:t>60%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kumimoji="0" lang="en-US" sz="1400" kern="1200" baseline="0" dirty="0" smtClean="0">
                          <a:solidFill>
                            <a:schemeClr val="dk1"/>
                          </a:solidFill>
                          <a:latin typeface="+mn-lt"/>
                          <a:ea typeface="+mn-ea"/>
                          <a:cs typeface="+mn-cs"/>
                        </a:rPr>
                        <a:t>No CENVAT of Inputs and Capital Goods Can be taken.</a:t>
                      </a:r>
                    </a:p>
                    <a:p>
                      <a:pPr algn="just"/>
                      <a:r>
                        <a:rPr kumimoji="0" lang="en-US" sz="1400" b="1" kern="1200" baseline="0" dirty="0" smtClean="0">
                          <a:solidFill>
                            <a:srgbClr val="0070C0"/>
                          </a:solidFill>
                          <a:latin typeface="+mn-lt"/>
                          <a:ea typeface="+mn-ea"/>
                          <a:cs typeface="+mn-cs"/>
                        </a:rPr>
                        <a:t>(No Changes in this condition)</a:t>
                      </a:r>
                    </a:p>
                    <a:p>
                      <a:pPr algn="just">
                        <a:lnSpc>
                          <a:spcPct val="100000"/>
                        </a:lnSpc>
                      </a:pPr>
                      <a:r>
                        <a:rPr kumimoji="0" lang="en-US" sz="1200" kern="1200" baseline="0" dirty="0" smtClean="0">
                          <a:solidFill>
                            <a:schemeClr val="dk1"/>
                          </a:solidFill>
                          <a:latin typeface="+mn-lt"/>
                          <a:ea typeface="+mn-ea"/>
                          <a:cs typeface="+mn-cs"/>
                        </a:rPr>
                        <a:t>[Now, New Categories viz. Economy and </a:t>
                      </a:r>
                    </a:p>
                    <a:p>
                      <a:pPr algn="just">
                        <a:lnSpc>
                          <a:spcPct val="100000"/>
                        </a:lnSpc>
                      </a:pPr>
                      <a:r>
                        <a:rPr kumimoji="0" lang="en-US" sz="1200" kern="1200" baseline="0" dirty="0" smtClean="0">
                          <a:solidFill>
                            <a:schemeClr val="dk1"/>
                          </a:solidFill>
                          <a:latin typeface="+mn-lt"/>
                          <a:ea typeface="+mn-ea"/>
                          <a:cs typeface="+mn-cs"/>
                        </a:rPr>
                        <a:t> Other Class has been inserted]</a:t>
                      </a:r>
                      <a:endParaRPr lang="en-US" sz="1200" dirty="0" smtClean="0">
                        <a:solidFill>
                          <a:srgbClr val="000000"/>
                        </a:solidFill>
                        <a:latin typeface="+mn-lt"/>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2706">
                <a:tc>
                  <a:txBody>
                    <a:bodyPr/>
                    <a:lstStyle/>
                    <a:p>
                      <a:pPr marL="0" marR="0" lvl="0" indent="0" algn="just" defTabSz="914400" rtl="0" eaLnBrk="1" fontAlgn="base" latinLnBrk="0" hangingPunct="1">
                        <a:lnSpc>
                          <a:spcPct val="150000"/>
                        </a:lnSpc>
                        <a:spcBef>
                          <a:spcPct val="0"/>
                        </a:spcBef>
                        <a:spcAft>
                          <a:spcPct val="0"/>
                        </a:spcAft>
                        <a:buClrTx/>
                        <a:buSzTx/>
                        <a:buFont typeface="Arial" pitchFamily="34" charset="0"/>
                        <a:buNone/>
                        <a:tabLst/>
                      </a:pPr>
                      <a:r>
                        <a:rPr kumimoji="0" lang="en-US" sz="1200" b="0" kern="1200" baseline="0" dirty="0" smtClean="0">
                          <a:solidFill>
                            <a:schemeClr val="dk1"/>
                          </a:solidFill>
                          <a:latin typeface="+mj-lt"/>
                          <a:ea typeface="+mn-ea"/>
                          <a:cs typeface="+mn-cs"/>
                        </a:rPr>
                        <a:t>8. </a:t>
                      </a:r>
                      <a:r>
                        <a:rPr kumimoji="0" lang="en-US" sz="1200" b="0" u="none" strike="sngStrike" kern="1200" baseline="0" dirty="0" smtClean="0">
                          <a:solidFill>
                            <a:schemeClr val="dk1"/>
                          </a:solidFill>
                          <a:latin typeface="+mj-lt"/>
                          <a:ea typeface="+mn-ea"/>
                          <a:cs typeface="+mn-cs"/>
                        </a:rPr>
                        <a:t>Services provided in relation to Chit Fund</a:t>
                      </a:r>
                      <a:endParaRPr kumimoji="0" lang="en-US" sz="1200" b="1" u="none" strike="sngStrike" kern="1200" baseline="0" dirty="0" smtClean="0">
                        <a:solidFill>
                          <a:schemeClr val="dk1"/>
                        </a:solidFill>
                        <a:latin typeface="+mj-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pPr>
                      <a:r>
                        <a:rPr lang="en-US" sz="1400" u="none" strike="sngStrike" baseline="0" dirty="0" smtClean="0">
                          <a:latin typeface="+mn-lt"/>
                        </a:rPr>
                        <a:t>70</a:t>
                      </a:r>
                      <a:endParaRPr lang="en-US" sz="1400" u="none" strike="sngStrike" baseline="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pPr>
                      <a:r>
                        <a:rPr lang="en-US" sz="1400" b="1" u="none" strike="noStrike" baseline="0" dirty="0" smtClean="0">
                          <a:solidFill>
                            <a:schemeClr val="tx1"/>
                          </a:solidFill>
                          <a:latin typeface="+mn-lt"/>
                        </a:rPr>
                        <a:t>N.A</a:t>
                      </a:r>
                      <a:r>
                        <a:rPr lang="en-US" sz="1400" u="none" strike="noStrike" baseline="0" dirty="0" smtClean="0">
                          <a:solidFill>
                            <a:schemeClr val="tx1"/>
                          </a:solidFill>
                          <a:latin typeface="+mn-lt"/>
                        </a:rPr>
                        <a:t>.</a:t>
                      </a:r>
                      <a:endParaRPr lang="en-US" sz="1400" u="none" strike="noStrike" baseline="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fontAlgn="base">
                        <a:spcBef>
                          <a:spcPct val="0"/>
                        </a:spcBef>
                        <a:spcAft>
                          <a:spcPct val="0"/>
                        </a:spcAft>
                        <a:buFont typeface="Arial" pitchFamily="34" charset="0"/>
                        <a:buNone/>
                      </a:pPr>
                      <a:r>
                        <a:rPr lang="en-US" sz="1200" dirty="0" smtClean="0">
                          <a:solidFill>
                            <a:srgbClr val="000000"/>
                          </a:solidFill>
                          <a:latin typeface="+mj-lt"/>
                          <a:cs typeface="Arial" pitchFamily="34" charset="0"/>
                        </a:rPr>
                        <a:t>Entry Deleted,</a:t>
                      </a:r>
                      <a:r>
                        <a:rPr lang="en-US" sz="1200" baseline="0" dirty="0" smtClean="0">
                          <a:solidFill>
                            <a:srgbClr val="000000"/>
                          </a:solidFill>
                          <a:latin typeface="+mj-lt"/>
                          <a:cs typeface="Arial" pitchFamily="34" charset="0"/>
                        </a:rPr>
                        <a:t> meaning thereby No Abatement., Also an Explanation has been added to “</a:t>
                      </a:r>
                      <a:r>
                        <a:rPr lang="en-US" sz="1200" baseline="0" dirty="0" smtClean="0">
                          <a:solidFill>
                            <a:srgbClr val="000000"/>
                          </a:solidFill>
                          <a:latin typeface="+mj-lt"/>
                          <a:cs typeface="Arial" pitchFamily="34" charset="0"/>
                          <a:hlinkClick r:id="rId3" action="ppaction://hlinksldjump"/>
                        </a:rPr>
                        <a:t>Service</a:t>
                      </a:r>
                      <a:r>
                        <a:rPr lang="en-US" sz="1200" baseline="0" dirty="0" smtClean="0">
                          <a:solidFill>
                            <a:srgbClr val="000000"/>
                          </a:solidFill>
                          <a:latin typeface="+mj-lt"/>
                          <a:cs typeface="Arial" pitchFamily="34" charset="0"/>
                        </a:rPr>
                        <a:t>”</a:t>
                      </a:r>
                      <a:endParaRPr lang="en-US" sz="1200" dirty="0" smtClean="0">
                        <a:solidFill>
                          <a:srgbClr val="000000"/>
                        </a:solidFill>
                        <a:latin typeface="+mj-lt"/>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3" name="Rounded Rectangle 12"/>
          <p:cNvSpPr/>
          <p:nvPr/>
        </p:nvSpPr>
        <p:spPr>
          <a:xfrm>
            <a:off x="4419600" y="457200"/>
            <a:ext cx="192024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t>N/No. 08/2015-ST</a:t>
            </a:r>
            <a:endParaRPr lang="en-US" sz="1400" b="1" dirty="0"/>
          </a:p>
        </p:txBody>
      </p:sp>
      <p:sp>
        <p:nvSpPr>
          <p:cNvPr id="16" name="Title 1"/>
          <p:cNvSpPr txBox="1">
            <a:spLocks/>
          </p:cNvSpPr>
          <p:nvPr/>
        </p:nvSpPr>
        <p:spPr>
          <a:xfrm>
            <a:off x="4419600" y="0"/>
            <a:ext cx="1920240" cy="457199"/>
          </a:xfrm>
          <a:custGeom>
            <a:avLst/>
            <a:gdLst>
              <a:gd name="connsiteX0" fmla="*/ 0 w 1920240"/>
              <a:gd name="connsiteY0" fmla="*/ 0 h 457199"/>
              <a:gd name="connsiteX1" fmla="*/ 1920240 w 1920240"/>
              <a:gd name="connsiteY1" fmla="*/ 0 h 457199"/>
              <a:gd name="connsiteX2" fmla="*/ 1920240 w 1920240"/>
              <a:gd name="connsiteY2" fmla="*/ 457199 h 457199"/>
              <a:gd name="connsiteX3" fmla="*/ 0 w 1920240"/>
              <a:gd name="connsiteY3" fmla="*/ 457199 h 457199"/>
              <a:gd name="connsiteX4" fmla="*/ 0 w 1920240"/>
              <a:gd name="connsiteY4" fmla="*/ 0 h 4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457199">
                <a:moveTo>
                  <a:pt x="0" y="0"/>
                </a:moveTo>
                <a:lnTo>
                  <a:pt x="1920240" y="0"/>
                </a:lnTo>
                <a:lnTo>
                  <a:pt x="1920240" y="457199"/>
                </a:lnTo>
                <a:lnTo>
                  <a:pt x="0" y="457199"/>
                </a:lnTo>
                <a:lnTo>
                  <a:pt x="0" y="0"/>
                </a:lnTo>
                <a:close/>
              </a:path>
            </a:pathLst>
          </a:cu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ABATEMENTS</a:t>
            </a:r>
            <a:endParaRPr lang="en-US" sz="1600" b="1" dirty="0">
              <a:solidFill>
                <a:schemeClr val="bg1"/>
              </a:solidFill>
            </a:endParaRPr>
          </a:p>
        </p:txBody>
      </p:sp>
      <p:sp>
        <p:nvSpPr>
          <p:cNvPr id="18" name="Rounded Rectangle 4"/>
          <p:cNvSpPr/>
          <p:nvPr/>
        </p:nvSpPr>
        <p:spPr>
          <a:xfrm>
            <a:off x="76200" y="83820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dirty="0" smtClean="0"/>
              <a:t>Amendment in Value &amp; Conditions.</a:t>
            </a:r>
          </a:p>
        </p:txBody>
      </p:sp>
      <p:sp>
        <p:nvSpPr>
          <p:cNvPr id="10" name="Slide Number Placeholder 9"/>
          <p:cNvSpPr>
            <a:spLocks noGrp="1"/>
          </p:cNvSpPr>
          <p:nvPr>
            <p:ph type="sldNum" sz="quarter" idx="15"/>
          </p:nvPr>
        </p:nvSpPr>
        <p:spPr/>
        <p:txBody>
          <a:bodyPr/>
          <a:lstStyle/>
          <a:p>
            <a:fld id="{6838B910-9BB3-41C6-B4B2-4CCB556C6DAE}" type="slidenum">
              <a:rPr lang="en-US" smtClean="0"/>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2362200" cy="457199"/>
          </a:xfrm>
          <a:prstGeom prst="rect">
            <a:avLst/>
          </a:prstGeom>
          <a:solidFill>
            <a:schemeClr val="bg1">
              <a:lumMod val="85000"/>
            </a:schemeClr>
          </a:solidFill>
          <a:ln>
            <a:solidFill>
              <a:schemeClr val="bg1">
                <a:lumMod val="85000"/>
              </a:schemeClr>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3" name="Rounded Rectangle 2"/>
          <p:cNvSpPr/>
          <p:nvPr/>
        </p:nvSpPr>
        <p:spPr>
          <a:xfrm>
            <a:off x="2438400" y="457200"/>
            <a:ext cx="1920240" cy="27432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solidFill>
                  <a:schemeClr val="bg1"/>
                </a:solidFill>
              </a:rPr>
              <a:t>N/No. 07/2015-ST</a:t>
            </a:r>
            <a:endParaRPr lang="en-US" sz="1400" b="1" dirty="0">
              <a:solidFill>
                <a:schemeClr val="bg1"/>
              </a:solidFill>
            </a:endParaRPr>
          </a:p>
        </p:txBody>
      </p:sp>
      <p:sp>
        <p:nvSpPr>
          <p:cNvPr id="4" name="Title 1"/>
          <p:cNvSpPr txBox="1">
            <a:spLocks/>
          </p:cNvSpPr>
          <p:nvPr/>
        </p:nvSpPr>
        <p:spPr>
          <a:xfrm>
            <a:off x="2438400" y="0"/>
            <a:ext cx="1920240" cy="457199"/>
          </a:xfrm>
          <a:prstGeom prst="rect">
            <a:avLst/>
          </a:prstGeom>
          <a:solidFill>
            <a:schemeClr val="bg1">
              <a:lumMod val="85000"/>
            </a:schemeClr>
          </a:solidFill>
          <a:ln>
            <a:noFill/>
          </a:ln>
        </p:spPr>
        <p:txBody>
          <a:bodyPr vert="horz" anchor="ctr">
            <a:noAutofit/>
          </a:bodyPr>
          <a:lstStyle/>
          <a:p>
            <a:pPr algn="ctr"/>
            <a:r>
              <a:rPr lang="en-US" sz="1400" b="1" dirty="0" smtClean="0">
                <a:solidFill>
                  <a:schemeClr val="bg1"/>
                </a:solidFill>
              </a:rPr>
              <a:t>Reverse Charge Mechanism (RCM)</a:t>
            </a:r>
            <a:endParaRPr lang="en-US" sz="1400" b="1" dirty="0">
              <a:solidFill>
                <a:schemeClr val="bg1"/>
              </a:solidFill>
            </a:endParaRPr>
          </a:p>
        </p:txBody>
      </p:sp>
      <p:sp>
        <p:nvSpPr>
          <p:cNvPr id="5" name="Rounded Rectangle 4"/>
          <p:cNvSpPr/>
          <p:nvPr/>
        </p:nvSpPr>
        <p:spPr>
          <a:xfrm>
            <a:off x="0" y="457200"/>
            <a:ext cx="2362200" cy="274320"/>
          </a:xfrm>
          <a:prstGeom prst="roundRect">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a:lstStyle/>
          <a:p>
            <a:r>
              <a:rPr lang="en-US" sz="1400" b="1" spc="300" dirty="0" smtClean="0">
                <a:solidFill>
                  <a:schemeClr val="bg1"/>
                </a:solidFill>
              </a:rPr>
              <a:t>N/No. 06/2015-ST</a:t>
            </a:r>
            <a:endParaRPr lang="en-US" sz="1400" b="1" spc="300" dirty="0">
              <a:solidFill>
                <a:schemeClr val="bg1"/>
              </a:solidFill>
            </a:endParaRPr>
          </a:p>
        </p:txBody>
      </p:sp>
      <p:sp>
        <p:nvSpPr>
          <p:cNvPr id="6" name="Rounded Rectangle 5"/>
          <p:cNvSpPr/>
          <p:nvPr/>
        </p:nvSpPr>
        <p:spPr>
          <a:xfrm>
            <a:off x="4419600" y="457200"/>
            <a:ext cx="1920240" cy="27432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solidFill>
                  <a:schemeClr val="bg1"/>
                </a:solidFill>
              </a:rPr>
              <a:t>N/No. 08/2015-ST</a:t>
            </a:r>
            <a:endParaRPr lang="en-US" sz="1400" b="1" dirty="0">
              <a:solidFill>
                <a:schemeClr val="bg1"/>
              </a:solidFill>
            </a:endParaRPr>
          </a:p>
        </p:txBody>
      </p:sp>
      <p:sp>
        <p:nvSpPr>
          <p:cNvPr id="7" name="Title 1"/>
          <p:cNvSpPr txBox="1">
            <a:spLocks/>
          </p:cNvSpPr>
          <p:nvPr/>
        </p:nvSpPr>
        <p:spPr>
          <a:xfrm>
            <a:off x="4419600" y="0"/>
            <a:ext cx="1920240" cy="457199"/>
          </a:xfrm>
          <a:custGeom>
            <a:avLst/>
            <a:gdLst>
              <a:gd name="connsiteX0" fmla="*/ 0 w 1920240"/>
              <a:gd name="connsiteY0" fmla="*/ 0 h 457199"/>
              <a:gd name="connsiteX1" fmla="*/ 1920240 w 1920240"/>
              <a:gd name="connsiteY1" fmla="*/ 0 h 457199"/>
              <a:gd name="connsiteX2" fmla="*/ 1920240 w 1920240"/>
              <a:gd name="connsiteY2" fmla="*/ 457199 h 457199"/>
              <a:gd name="connsiteX3" fmla="*/ 0 w 1920240"/>
              <a:gd name="connsiteY3" fmla="*/ 457199 h 457199"/>
              <a:gd name="connsiteX4" fmla="*/ 0 w 1920240"/>
              <a:gd name="connsiteY4" fmla="*/ 0 h 4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457199">
                <a:moveTo>
                  <a:pt x="0" y="0"/>
                </a:moveTo>
                <a:lnTo>
                  <a:pt x="1920240" y="0"/>
                </a:lnTo>
                <a:lnTo>
                  <a:pt x="1920240" y="457199"/>
                </a:lnTo>
                <a:lnTo>
                  <a:pt x="0" y="457199"/>
                </a:lnTo>
                <a:lnTo>
                  <a:pt x="0" y="0"/>
                </a:lnTo>
                <a:close/>
              </a:path>
            </a:pathLst>
          </a:custGeom>
          <a:solidFill>
            <a:schemeClr val="bg1">
              <a:lumMod val="85000"/>
            </a:schemeClr>
          </a:solidFill>
          <a:ln>
            <a:noFill/>
          </a:ln>
        </p:spPr>
        <p:txBody>
          <a:bodyPr vert="horz" anchor="ctr">
            <a:noAutofit/>
          </a:bodyPr>
          <a:lstStyle/>
          <a:p>
            <a:pPr algn="ctr"/>
            <a:r>
              <a:rPr lang="en-US" sz="1600" b="1" dirty="0" smtClean="0">
                <a:solidFill>
                  <a:schemeClr val="bg1"/>
                </a:solidFill>
              </a:rPr>
              <a:t>ABATEMENTS</a:t>
            </a:r>
            <a:endParaRPr lang="en-US" sz="1600" b="1" dirty="0">
              <a:solidFill>
                <a:schemeClr val="bg1"/>
              </a:solidFill>
            </a:endParaRPr>
          </a:p>
        </p:txBody>
      </p:sp>
      <p:sp>
        <p:nvSpPr>
          <p:cNvPr id="8" name="TextBox 7"/>
          <p:cNvSpPr txBox="1"/>
          <p:nvPr/>
        </p:nvSpPr>
        <p:spPr>
          <a:xfrm>
            <a:off x="76200" y="880646"/>
            <a:ext cx="8625348"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dirty="0" smtClean="0"/>
              <a:t>Clause (j) of section 66D</a:t>
            </a:r>
            <a:endParaRPr lang="en-US" sz="1600" b="1" dirty="0"/>
          </a:p>
        </p:txBody>
      </p:sp>
      <p:sp>
        <p:nvSpPr>
          <p:cNvPr id="9" name="Rounded Rectangle 8"/>
          <p:cNvSpPr/>
          <p:nvPr/>
        </p:nvSpPr>
        <p:spPr>
          <a:xfrm>
            <a:off x="6385560" y="457200"/>
            <a:ext cx="192024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t>Section 66D</a:t>
            </a:r>
            <a:endParaRPr lang="en-US" sz="1400" b="1" dirty="0"/>
          </a:p>
        </p:txBody>
      </p:sp>
      <p:sp>
        <p:nvSpPr>
          <p:cNvPr id="10" name="Title 1"/>
          <p:cNvSpPr txBox="1">
            <a:spLocks/>
          </p:cNvSpPr>
          <p:nvPr/>
        </p:nvSpPr>
        <p:spPr>
          <a:xfrm>
            <a:off x="6385560" y="0"/>
            <a:ext cx="1920240" cy="457199"/>
          </a:xfrm>
          <a:custGeom>
            <a:avLst/>
            <a:gdLst>
              <a:gd name="connsiteX0" fmla="*/ 0 w 1920240"/>
              <a:gd name="connsiteY0" fmla="*/ 0 h 457199"/>
              <a:gd name="connsiteX1" fmla="*/ 1920240 w 1920240"/>
              <a:gd name="connsiteY1" fmla="*/ 0 h 457199"/>
              <a:gd name="connsiteX2" fmla="*/ 1920240 w 1920240"/>
              <a:gd name="connsiteY2" fmla="*/ 457199 h 457199"/>
              <a:gd name="connsiteX3" fmla="*/ 0 w 1920240"/>
              <a:gd name="connsiteY3" fmla="*/ 457199 h 457199"/>
              <a:gd name="connsiteX4" fmla="*/ 0 w 1920240"/>
              <a:gd name="connsiteY4" fmla="*/ 0 h 4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457199">
                <a:moveTo>
                  <a:pt x="0" y="0"/>
                </a:moveTo>
                <a:lnTo>
                  <a:pt x="1920240" y="0"/>
                </a:lnTo>
                <a:lnTo>
                  <a:pt x="1920240" y="457199"/>
                </a:lnTo>
                <a:lnTo>
                  <a:pt x="0" y="457199"/>
                </a:lnTo>
                <a:lnTo>
                  <a:pt x="0" y="0"/>
                </a:lnTo>
                <a:close/>
              </a:path>
            </a:pathLst>
          </a:custGeom>
          <a:solidFill>
            <a:schemeClr val="accent1"/>
          </a:solidFill>
          <a:ln>
            <a:solidFill>
              <a:schemeClr val="accent1"/>
            </a:solidFill>
          </a:ln>
        </p:spPr>
        <p:txBody>
          <a:bodyPr vert="horz" anchor="ctr">
            <a:noAutofit/>
          </a:bodyPr>
          <a:lstStyle/>
          <a:p>
            <a:pPr algn="ctr"/>
            <a:r>
              <a:rPr lang="en-US" b="1" dirty="0" smtClean="0">
                <a:solidFill>
                  <a:schemeClr val="bg1"/>
                </a:solidFill>
              </a:rPr>
              <a:t>Negative List</a:t>
            </a:r>
            <a:endParaRPr lang="en-US" b="1" dirty="0">
              <a:solidFill>
                <a:schemeClr val="bg1"/>
              </a:solidFill>
            </a:endParaRPr>
          </a:p>
        </p:txBody>
      </p:sp>
      <p:sp>
        <p:nvSpPr>
          <p:cNvPr id="12" name="Rectangle 11"/>
          <p:cNvSpPr/>
          <p:nvPr/>
        </p:nvSpPr>
        <p:spPr>
          <a:xfrm>
            <a:off x="76200" y="1295400"/>
            <a:ext cx="2362200" cy="381000"/>
          </a:xfrm>
          <a:prstGeom prst="rect">
            <a:avLst/>
          </a:prstGeom>
        </p:spPr>
        <p:txBody>
          <a:bodyPr wrap="square">
            <a:spAutoFit/>
          </a:bodyPr>
          <a:lstStyle/>
          <a:p>
            <a:r>
              <a:rPr lang="en-US" b="1" u="sng" dirty="0" smtClean="0"/>
              <a:t>Earlier  Position:</a:t>
            </a:r>
          </a:p>
        </p:txBody>
      </p:sp>
      <p:sp>
        <p:nvSpPr>
          <p:cNvPr id="13" name="Rectangle 12"/>
          <p:cNvSpPr/>
          <p:nvPr/>
        </p:nvSpPr>
        <p:spPr>
          <a:xfrm>
            <a:off x="76200" y="1600200"/>
            <a:ext cx="8686800" cy="646331"/>
          </a:xfrm>
          <a:prstGeom prst="rect">
            <a:avLst/>
          </a:prstGeom>
        </p:spPr>
        <p:txBody>
          <a:bodyPr wrap="square">
            <a:spAutoFit/>
          </a:bodyPr>
          <a:lstStyle/>
          <a:p>
            <a:r>
              <a:rPr lang="en-US" dirty="0" smtClean="0"/>
              <a:t>Following service </a:t>
            </a:r>
            <a:r>
              <a:rPr lang="en-US" b="1" dirty="0" smtClean="0"/>
              <a:t>was defined </a:t>
            </a:r>
            <a:r>
              <a:rPr lang="en-US" dirty="0" smtClean="0"/>
              <a:t>in the negative list  under clause (j):</a:t>
            </a:r>
          </a:p>
          <a:p>
            <a:r>
              <a:rPr lang="en-US" b="1" dirty="0" smtClean="0">
                <a:solidFill>
                  <a:srgbClr val="0070C0"/>
                </a:solidFill>
              </a:rPr>
              <a:t>“admission to entertainment events  or  access to amusement facilities”</a:t>
            </a:r>
            <a:endParaRPr lang="en-US" b="1" dirty="0">
              <a:solidFill>
                <a:srgbClr val="0070C0"/>
              </a:solidFill>
            </a:endParaRPr>
          </a:p>
        </p:txBody>
      </p:sp>
      <p:graphicFrame>
        <p:nvGraphicFramePr>
          <p:cNvPr id="19" name="Table 18"/>
          <p:cNvGraphicFramePr>
            <a:graphicFrameLocks noGrp="1"/>
          </p:cNvGraphicFramePr>
          <p:nvPr/>
        </p:nvGraphicFramePr>
        <p:xfrm>
          <a:off x="76200" y="2590800"/>
          <a:ext cx="8686800" cy="1950720"/>
        </p:xfrm>
        <a:graphic>
          <a:graphicData uri="http://schemas.openxmlformats.org/drawingml/2006/table">
            <a:tbl>
              <a:tblPr firstRow="1" bandRow="1">
                <a:tableStyleId>{21E4AEA4-8DFA-4A89-87EB-49C32662AFE0}</a:tableStyleId>
              </a:tblPr>
              <a:tblGrid>
                <a:gridCol w="1981200"/>
                <a:gridCol w="1752600"/>
                <a:gridCol w="2362200"/>
                <a:gridCol w="2590800"/>
              </a:tblGrid>
              <a:tr h="381000">
                <a:tc>
                  <a:txBody>
                    <a:bodyPr/>
                    <a:lstStyle/>
                    <a:p>
                      <a:pPr marL="0" indent="0" algn="ctr"/>
                      <a:r>
                        <a:rPr lang="en-US" sz="1600" dirty="0" smtClean="0"/>
                        <a:t>“Entertainment Event" means </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1300" dirty="0" smtClean="0"/>
                        <a:t>Which is intended to provide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lvl="0" algn="ctr"/>
                      <a:r>
                        <a:rPr lang="en-US" sz="1600" dirty="0" smtClean="0"/>
                        <a:t>By way of Exhibition of</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6720">
                <a:tc>
                  <a:txBody>
                    <a:bodyPr/>
                    <a:lstStyle/>
                    <a:p>
                      <a:pPr algn="just">
                        <a:buFont typeface="Arial" pitchFamily="34" charset="0"/>
                        <a:buChar char="•"/>
                      </a:pPr>
                      <a:r>
                        <a:rPr lang="en-US" sz="1400" dirty="0" smtClean="0"/>
                        <a:t>An event or </a:t>
                      </a:r>
                    </a:p>
                    <a:p>
                      <a:pPr algn="just">
                        <a:buFont typeface="Arial" pitchFamily="34" charset="0"/>
                        <a:buChar char="•"/>
                      </a:pPr>
                      <a:r>
                        <a:rPr lang="en-US" sz="1400" dirty="0" smtClean="0"/>
                        <a:t>A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Font typeface="Arial" pitchFamily="34" charset="0"/>
                        <a:buChar char="•"/>
                      </a:pPr>
                      <a:r>
                        <a:rPr lang="en-US" sz="1400" dirty="0" smtClean="0"/>
                        <a:t>Recreation,</a:t>
                      </a:r>
                    </a:p>
                    <a:p>
                      <a:pPr>
                        <a:buFont typeface="Arial" pitchFamily="34" charset="0"/>
                        <a:buChar char="•"/>
                      </a:pPr>
                      <a:r>
                        <a:rPr lang="en-US" sz="1400" dirty="0" smtClean="0"/>
                        <a:t>Pastime, </a:t>
                      </a:r>
                    </a:p>
                    <a:p>
                      <a:pPr>
                        <a:buFont typeface="Arial" pitchFamily="34" charset="0"/>
                        <a:buChar char="•"/>
                      </a:pPr>
                      <a:r>
                        <a:rPr lang="en-US" sz="1400" dirty="0" smtClean="0"/>
                        <a:t>Fun or </a:t>
                      </a:r>
                    </a:p>
                    <a:p>
                      <a:pPr>
                        <a:buFont typeface="Arial" pitchFamily="34" charset="0"/>
                        <a:buChar char="•"/>
                      </a:pPr>
                      <a:r>
                        <a:rPr lang="en-US" sz="1400" dirty="0" smtClean="0"/>
                        <a:t>Enjoyment</a:t>
                      </a:r>
                      <a:endParaRPr lang="en-US" sz="1400" dirty="0" smtClean="0">
                        <a:solidFill>
                          <a:srgbClr val="000000"/>
                        </a:solidFill>
                        <a:latin typeface="+mn-lt"/>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Font typeface="Arial" pitchFamily="34" charset="0"/>
                        <a:buChar char="•"/>
                      </a:pPr>
                      <a:r>
                        <a:rPr lang="en-US" sz="1400" dirty="0" smtClean="0"/>
                        <a:t>Cinematographic Film, </a:t>
                      </a:r>
                    </a:p>
                    <a:p>
                      <a:pPr>
                        <a:buFont typeface="Arial" pitchFamily="34" charset="0"/>
                        <a:buChar char="•"/>
                      </a:pPr>
                      <a:r>
                        <a:rPr lang="en-US" sz="1400" dirty="0" smtClean="0"/>
                        <a:t>Circus, </a:t>
                      </a:r>
                    </a:p>
                    <a:p>
                      <a:pPr>
                        <a:buFont typeface="Arial" pitchFamily="34" charset="0"/>
                        <a:buChar char="•"/>
                      </a:pPr>
                      <a:r>
                        <a:rPr lang="en-US" sz="1400" dirty="0" smtClean="0"/>
                        <a:t>Concerts, </a:t>
                      </a:r>
                    </a:p>
                    <a:p>
                      <a:pPr>
                        <a:buFont typeface="Arial" pitchFamily="34" charset="0"/>
                        <a:buChar char="•"/>
                      </a:pPr>
                      <a:r>
                        <a:rPr lang="en-US" sz="1400" dirty="0" smtClean="0"/>
                        <a:t>Sporting Event, </a:t>
                      </a:r>
                    </a:p>
                    <a:p>
                      <a:pPr>
                        <a:buFont typeface="Arial" pitchFamily="34" charset="0"/>
                        <a:buChar char="•"/>
                      </a:pPr>
                      <a:r>
                        <a:rPr lang="en-US" sz="1400" dirty="0" smtClean="0"/>
                        <a:t>Pageants, </a:t>
                      </a:r>
                    </a:p>
                    <a:p>
                      <a:pPr>
                        <a:buFont typeface="Arial" pitchFamily="34" charset="0"/>
                        <a:buChar char="•"/>
                      </a:pPr>
                      <a:r>
                        <a:rPr lang="en-US" sz="1400" dirty="0" smtClean="0"/>
                        <a:t>Award Functions,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dirty="0" smtClean="0"/>
                        <a:t>Dance, </a:t>
                      </a:r>
                    </a:p>
                    <a:p>
                      <a:pPr>
                        <a:buFont typeface="Arial" pitchFamily="34" charset="0"/>
                        <a:buChar char="•"/>
                      </a:pPr>
                      <a:r>
                        <a:rPr lang="en-US" sz="1400" dirty="0" smtClean="0"/>
                        <a:t>Musical or </a:t>
                      </a:r>
                    </a:p>
                    <a:p>
                      <a:pPr>
                        <a:buFont typeface="Arial" pitchFamily="34" charset="0"/>
                        <a:buChar char="•"/>
                      </a:pPr>
                      <a:r>
                        <a:rPr lang="en-US" sz="1400" dirty="0" smtClean="0"/>
                        <a:t>Theatrical performances </a:t>
                      </a:r>
                    </a:p>
                    <a:p>
                      <a:pPr>
                        <a:buFont typeface="Arial" pitchFamily="34" charset="0"/>
                        <a:buNone/>
                      </a:pPr>
                      <a:r>
                        <a:rPr lang="en-US" sz="1400" dirty="0" smtClean="0"/>
                        <a:t>Including drama, ballets or any such event or programme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21" name="Table 20"/>
          <p:cNvGraphicFramePr>
            <a:graphicFrameLocks noGrp="1"/>
          </p:cNvGraphicFramePr>
          <p:nvPr/>
        </p:nvGraphicFramePr>
        <p:xfrm>
          <a:off x="76200" y="4953000"/>
          <a:ext cx="8686800" cy="1737360"/>
        </p:xfrm>
        <a:graphic>
          <a:graphicData uri="http://schemas.openxmlformats.org/drawingml/2006/table">
            <a:tbl>
              <a:tblPr firstRow="1" bandRow="1">
                <a:tableStyleId>{21E4AEA4-8DFA-4A89-87EB-49C32662AFE0}</a:tableStyleId>
              </a:tblPr>
              <a:tblGrid>
                <a:gridCol w="2286000"/>
                <a:gridCol w="1828800"/>
                <a:gridCol w="2057400"/>
                <a:gridCol w="2514600"/>
              </a:tblGrid>
              <a:tr h="381000">
                <a:tc>
                  <a:txBody>
                    <a:bodyPr/>
                    <a:lstStyle/>
                    <a:p>
                      <a:pPr marL="0" indent="0" algn="ctr"/>
                      <a:r>
                        <a:rPr lang="en-US" sz="1600" dirty="0" smtClean="0"/>
                        <a:t>“Amusement Facility"  means</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By means of </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sz="1600" dirty="0" smtClean="0"/>
                        <a:t>In</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6720">
                <a:tc>
                  <a:txBody>
                    <a:bodyPr/>
                    <a:lstStyle/>
                    <a:p>
                      <a:pPr algn="just"/>
                      <a:r>
                        <a:rPr lang="en-US" sz="1400" dirty="0" smtClean="0"/>
                        <a:t>A facility where fun or recreation is provided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buFont typeface="Arial" pitchFamily="34" charset="0"/>
                        <a:buChar char="•"/>
                      </a:pPr>
                      <a:r>
                        <a:rPr lang="en-US" sz="1400" dirty="0" smtClean="0"/>
                        <a:t>Rides, </a:t>
                      </a:r>
                    </a:p>
                    <a:p>
                      <a:pPr>
                        <a:lnSpc>
                          <a:spcPct val="150000"/>
                        </a:lnSpc>
                        <a:buFont typeface="Arial" pitchFamily="34" charset="0"/>
                        <a:buChar char="•"/>
                      </a:pPr>
                      <a:r>
                        <a:rPr lang="en-US" sz="1400" dirty="0" smtClean="0"/>
                        <a:t>Gaming Devices or </a:t>
                      </a:r>
                    </a:p>
                    <a:p>
                      <a:pPr>
                        <a:lnSpc>
                          <a:spcPct val="150000"/>
                        </a:lnSpc>
                        <a:buFont typeface="Arial" pitchFamily="34" charset="0"/>
                        <a:buChar char="•"/>
                      </a:pPr>
                      <a:r>
                        <a:rPr lang="en-US" sz="1400" dirty="0" smtClean="0"/>
                        <a:t>Bowling Alleys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itchFamily="34" charset="0"/>
                        <a:buChar char="•"/>
                      </a:pPr>
                      <a:r>
                        <a:rPr lang="en-US" sz="1400" dirty="0" smtClean="0"/>
                        <a:t>Amusement Parks,</a:t>
                      </a:r>
                    </a:p>
                    <a:p>
                      <a:pPr marL="0" indent="0">
                        <a:buFont typeface="Arial" pitchFamily="34" charset="0"/>
                        <a:buChar char="•"/>
                      </a:pPr>
                      <a:r>
                        <a:rPr lang="en-US" sz="1400" dirty="0" smtClean="0"/>
                        <a:t>Amusement Arcades, </a:t>
                      </a:r>
                    </a:p>
                    <a:p>
                      <a:pPr marL="0" indent="0">
                        <a:buFont typeface="Arial" pitchFamily="34" charset="0"/>
                        <a:buChar char="•"/>
                      </a:pPr>
                      <a:r>
                        <a:rPr lang="en-US" sz="1400" dirty="0" smtClean="0"/>
                        <a:t>Water Parks, </a:t>
                      </a:r>
                    </a:p>
                    <a:p>
                      <a:pPr marL="0" indent="0">
                        <a:buFont typeface="Arial" pitchFamily="34" charset="0"/>
                        <a:buChar char="•"/>
                      </a:pPr>
                      <a:r>
                        <a:rPr lang="en-US" sz="1400" dirty="0" smtClean="0"/>
                        <a:t>Theme Parks or </a:t>
                      </a:r>
                    </a:p>
                    <a:p>
                      <a:pPr marL="0" indent="0">
                        <a:buFont typeface="Arial" pitchFamily="34" charset="0"/>
                        <a:buChar char="•"/>
                      </a:pPr>
                      <a:r>
                        <a:rPr lang="en-US" sz="1400" dirty="0" smtClean="0"/>
                        <a:t>Such Other Places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600" b="1" u="sng" dirty="0" smtClean="0">
                          <a:solidFill>
                            <a:srgbClr val="0070C0"/>
                          </a:solidFill>
                        </a:rPr>
                        <a:t>But does not include:</a:t>
                      </a:r>
                    </a:p>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r>
                        <a:rPr lang="en-US" sz="1400" b="1" dirty="0" smtClean="0">
                          <a:solidFill>
                            <a:srgbClr val="0070C0"/>
                          </a:solidFill>
                        </a:rPr>
                        <a:t>A place within such facility where other services are provided. </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2" name="TextBox 21"/>
          <p:cNvSpPr txBox="1"/>
          <p:nvPr/>
        </p:nvSpPr>
        <p:spPr>
          <a:xfrm>
            <a:off x="76200" y="4648200"/>
            <a:ext cx="256032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dirty="0" smtClean="0"/>
              <a:t>Clause (9) of Sec. 65B</a:t>
            </a:r>
            <a:endParaRPr lang="en-US" sz="1600" b="1" dirty="0"/>
          </a:p>
        </p:txBody>
      </p:sp>
      <p:sp>
        <p:nvSpPr>
          <p:cNvPr id="23" name="TextBox 22"/>
          <p:cNvSpPr txBox="1"/>
          <p:nvPr/>
        </p:nvSpPr>
        <p:spPr>
          <a:xfrm>
            <a:off x="76200" y="2252246"/>
            <a:ext cx="256032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dirty="0" smtClean="0"/>
              <a:t>Clause (24) of Sec. 65B</a:t>
            </a:r>
            <a:endParaRPr lang="en-US" sz="1600" b="1" dirty="0"/>
          </a:p>
        </p:txBody>
      </p:sp>
      <p:sp>
        <p:nvSpPr>
          <p:cNvPr id="17" name="Slide Number Placeholder 16"/>
          <p:cNvSpPr>
            <a:spLocks noGrp="1"/>
          </p:cNvSpPr>
          <p:nvPr>
            <p:ph type="sldNum" sz="quarter" idx="15"/>
          </p:nvPr>
        </p:nvSpPr>
        <p:spPr/>
        <p:txBody>
          <a:bodyPr/>
          <a:lstStyle/>
          <a:p>
            <a:fld id="{6838B910-9BB3-41C6-B4B2-4CCB556C6DAE}" type="slidenum">
              <a:rPr lang="en-US" smtClean="0"/>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2362200" cy="457199"/>
          </a:xfrm>
          <a:prstGeom prst="rect">
            <a:avLst/>
          </a:prstGeom>
          <a:solidFill>
            <a:schemeClr val="bg1">
              <a:lumMod val="85000"/>
            </a:schemeClr>
          </a:solidFill>
          <a:ln>
            <a:solidFill>
              <a:schemeClr val="bg1">
                <a:lumMod val="85000"/>
              </a:schemeClr>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3" name="Rounded Rectangle 2"/>
          <p:cNvSpPr/>
          <p:nvPr/>
        </p:nvSpPr>
        <p:spPr>
          <a:xfrm>
            <a:off x="2438400" y="457200"/>
            <a:ext cx="1920240" cy="27432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solidFill>
                  <a:schemeClr val="bg1"/>
                </a:solidFill>
              </a:rPr>
              <a:t>N/No. 07/2015-ST</a:t>
            </a:r>
            <a:endParaRPr lang="en-US" sz="1400" b="1" dirty="0">
              <a:solidFill>
                <a:schemeClr val="bg1"/>
              </a:solidFill>
            </a:endParaRPr>
          </a:p>
        </p:txBody>
      </p:sp>
      <p:sp>
        <p:nvSpPr>
          <p:cNvPr id="4" name="Title 1"/>
          <p:cNvSpPr txBox="1">
            <a:spLocks/>
          </p:cNvSpPr>
          <p:nvPr/>
        </p:nvSpPr>
        <p:spPr>
          <a:xfrm>
            <a:off x="2438400" y="0"/>
            <a:ext cx="1920240" cy="457199"/>
          </a:xfrm>
          <a:prstGeom prst="rect">
            <a:avLst/>
          </a:prstGeom>
          <a:solidFill>
            <a:schemeClr val="bg1">
              <a:lumMod val="85000"/>
            </a:schemeClr>
          </a:solidFill>
          <a:ln>
            <a:noFill/>
          </a:ln>
        </p:spPr>
        <p:txBody>
          <a:bodyPr vert="horz" anchor="ctr">
            <a:noAutofit/>
          </a:bodyPr>
          <a:lstStyle/>
          <a:p>
            <a:pPr algn="ctr"/>
            <a:r>
              <a:rPr lang="en-US" sz="1400" b="1" dirty="0" smtClean="0">
                <a:solidFill>
                  <a:schemeClr val="bg1"/>
                </a:solidFill>
              </a:rPr>
              <a:t>Reverse Charge Mechanism (RCM)</a:t>
            </a:r>
            <a:endParaRPr lang="en-US" sz="1400" b="1" dirty="0">
              <a:solidFill>
                <a:schemeClr val="bg1"/>
              </a:solidFill>
            </a:endParaRPr>
          </a:p>
        </p:txBody>
      </p:sp>
      <p:sp>
        <p:nvSpPr>
          <p:cNvPr id="5" name="Rounded Rectangle 4"/>
          <p:cNvSpPr/>
          <p:nvPr/>
        </p:nvSpPr>
        <p:spPr>
          <a:xfrm>
            <a:off x="0" y="457200"/>
            <a:ext cx="2362200" cy="274320"/>
          </a:xfrm>
          <a:prstGeom prst="roundRect">
            <a:avLst/>
          </a:prstGeom>
          <a:solidFill>
            <a:schemeClr val="bg1">
              <a:lumMod val="8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a:lstStyle/>
          <a:p>
            <a:r>
              <a:rPr lang="en-US" sz="1400" b="1" spc="300" dirty="0" smtClean="0">
                <a:solidFill>
                  <a:schemeClr val="bg1"/>
                </a:solidFill>
              </a:rPr>
              <a:t>N/No. 06/2015-ST</a:t>
            </a:r>
            <a:endParaRPr lang="en-US" sz="1400" b="1" spc="300" dirty="0">
              <a:solidFill>
                <a:schemeClr val="bg1"/>
              </a:solidFill>
            </a:endParaRPr>
          </a:p>
        </p:txBody>
      </p:sp>
      <p:sp>
        <p:nvSpPr>
          <p:cNvPr id="6" name="Rounded Rectangle 5"/>
          <p:cNvSpPr/>
          <p:nvPr/>
        </p:nvSpPr>
        <p:spPr>
          <a:xfrm>
            <a:off x="4419600" y="457200"/>
            <a:ext cx="1920240" cy="27432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solidFill>
                  <a:schemeClr val="bg1"/>
                </a:solidFill>
              </a:rPr>
              <a:t>N/No. 08/2015-ST</a:t>
            </a:r>
            <a:endParaRPr lang="en-US" sz="1400" b="1" dirty="0">
              <a:solidFill>
                <a:schemeClr val="bg1"/>
              </a:solidFill>
            </a:endParaRPr>
          </a:p>
        </p:txBody>
      </p:sp>
      <p:sp>
        <p:nvSpPr>
          <p:cNvPr id="7" name="Title 1"/>
          <p:cNvSpPr txBox="1">
            <a:spLocks/>
          </p:cNvSpPr>
          <p:nvPr/>
        </p:nvSpPr>
        <p:spPr>
          <a:xfrm>
            <a:off x="4419600" y="0"/>
            <a:ext cx="1920240" cy="457199"/>
          </a:xfrm>
          <a:custGeom>
            <a:avLst/>
            <a:gdLst>
              <a:gd name="connsiteX0" fmla="*/ 0 w 1920240"/>
              <a:gd name="connsiteY0" fmla="*/ 0 h 457199"/>
              <a:gd name="connsiteX1" fmla="*/ 1920240 w 1920240"/>
              <a:gd name="connsiteY1" fmla="*/ 0 h 457199"/>
              <a:gd name="connsiteX2" fmla="*/ 1920240 w 1920240"/>
              <a:gd name="connsiteY2" fmla="*/ 457199 h 457199"/>
              <a:gd name="connsiteX3" fmla="*/ 0 w 1920240"/>
              <a:gd name="connsiteY3" fmla="*/ 457199 h 457199"/>
              <a:gd name="connsiteX4" fmla="*/ 0 w 1920240"/>
              <a:gd name="connsiteY4" fmla="*/ 0 h 4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457199">
                <a:moveTo>
                  <a:pt x="0" y="0"/>
                </a:moveTo>
                <a:lnTo>
                  <a:pt x="1920240" y="0"/>
                </a:lnTo>
                <a:lnTo>
                  <a:pt x="1920240" y="457199"/>
                </a:lnTo>
                <a:lnTo>
                  <a:pt x="0" y="457199"/>
                </a:lnTo>
                <a:lnTo>
                  <a:pt x="0" y="0"/>
                </a:lnTo>
                <a:close/>
              </a:path>
            </a:pathLst>
          </a:custGeom>
          <a:solidFill>
            <a:schemeClr val="bg1">
              <a:lumMod val="85000"/>
            </a:schemeClr>
          </a:solidFill>
          <a:ln>
            <a:noFill/>
          </a:ln>
        </p:spPr>
        <p:txBody>
          <a:bodyPr vert="horz" anchor="ctr">
            <a:noAutofit/>
          </a:bodyPr>
          <a:lstStyle/>
          <a:p>
            <a:pPr algn="ctr"/>
            <a:r>
              <a:rPr lang="en-US" sz="1600" b="1" dirty="0" smtClean="0">
                <a:solidFill>
                  <a:schemeClr val="bg1"/>
                </a:solidFill>
              </a:rPr>
              <a:t>ABATEMENTS</a:t>
            </a:r>
            <a:endParaRPr lang="en-US" sz="1600" b="1" dirty="0">
              <a:solidFill>
                <a:schemeClr val="bg1"/>
              </a:solidFill>
            </a:endParaRPr>
          </a:p>
        </p:txBody>
      </p:sp>
      <p:sp>
        <p:nvSpPr>
          <p:cNvPr id="8" name="TextBox 7"/>
          <p:cNvSpPr txBox="1"/>
          <p:nvPr/>
        </p:nvSpPr>
        <p:spPr>
          <a:xfrm>
            <a:off x="76200" y="880646"/>
            <a:ext cx="868680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strike="sngStrike" dirty="0" smtClean="0"/>
              <a:t>Clause (j) of section 66D</a:t>
            </a:r>
            <a:endParaRPr lang="en-US" sz="1600" b="1" strike="sngStrike" dirty="0"/>
          </a:p>
        </p:txBody>
      </p:sp>
      <p:sp>
        <p:nvSpPr>
          <p:cNvPr id="9" name="Rounded Rectangle 8"/>
          <p:cNvSpPr/>
          <p:nvPr/>
        </p:nvSpPr>
        <p:spPr>
          <a:xfrm>
            <a:off x="6385560" y="457200"/>
            <a:ext cx="192024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t>Section 66D</a:t>
            </a:r>
            <a:endParaRPr lang="en-US" sz="1400" b="1" dirty="0"/>
          </a:p>
        </p:txBody>
      </p:sp>
      <p:sp>
        <p:nvSpPr>
          <p:cNvPr id="10" name="Title 1"/>
          <p:cNvSpPr txBox="1">
            <a:spLocks/>
          </p:cNvSpPr>
          <p:nvPr/>
        </p:nvSpPr>
        <p:spPr>
          <a:xfrm>
            <a:off x="6385560" y="0"/>
            <a:ext cx="1920240" cy="457199"/>
          </a:xfrm>
          <a:custGeom>
            <a:avLst/>
            <a:gdLst>
              <a:gd name="connsiteX0" fmla="*/ 0 w 1920240"/>
              <a:gd name="connsiteY0" fmla="*/ 0 h 457199"/>
              <a:gd name="connsiteX1" fmla="*/ 1920240 w 1920240"/>
              <a:gd name="connsiteY1" fmla="*/ 0 h 457199"/>
              <a:gd name="connsiteX2" fmla="*/ 1920240 w 1920240"/>
              <a:gd name="connsiteY2" fmla="*/ 457199 h 457199"/>
              <a:gd name="connsiteX3" fmla="*/ 0 w 1920240"/>
              <a:gd name="connsiteY3" fmla="*/ 457199 h 457199"/>
              <a:gd name="connsiteX4" fmla="*/ 0 w 1920240"/>
              <a:gd name="connsiteY4" fmla="*/ 0 h 4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457199">
                <a:moveTo>
                  <a:pt x="0" y="0"/>
                </a:moveTo>
                <a:lnTo>
                  <a:pt x="1920240" y="0"/>
                </a:lnTo>
                <a:lnTo>
                  <a:pt x="1920240" y="457199"/>
                </a:lnTo>
                <a:lnTo>
                  <a:pt x="0" y="457199"/>
                </a:lnTo>
                <a:lnTo>
                  <a:pt x="0" y="0"/>
                </a:lnTo>
                <a:close/>
              </a:path>
            </a:pathLst>
          </a:custGeom>
          <a:solidFill>
            <a:schemeClr val="accent1"/>
          </a:solidFill>
          <a:ln>
            <a:solidFill>
              <a:schemeClr val="accent1"/>
            </a:solidFill>
          </a:ln>
        </p:spPr>
        <p:txBody>
          <a:bodyPr vert="horz" anchor="ctr">
            <a:noAutofit/>
          </a:bodyPr>
          <a:lstStyle/>
          <a:p>
            <a:pPr algn="ctr"/>
            <a:r>
              <a:rPr lang="en-US" b="1" dirty="0" smtClean="0">
                <a:solidFill>
                  <a:schemeClr val="bg1"/>
                </a:solidFill>
              </a:rPr>
              <a:t>Negative List</a:t>
            </a:r>
            <a:endParaRPr lang="en-US" b="1" dirty="0">
              <a:solidFill>
                <a:schemeClr val="bg1"/>
              </a:solidFill>
            </a:endParaRPr>
          </a:p>
        </p:txBody>
      </p:sp>
      <p:sp>
        <p:nvSpPr>
          <p:cNvPr id="12" name="Rectangle 11"/>
          <p:cNvSpPr/>
          <p:nvPr/>
        </p:nvSpPr>
        <p:spPr>
          <a:xfrm>
            <a:off x="76200" y="1295400"/>
            <a:ext cx="3352800" cy="369332"/>
          </a:xfrm>
          <a:prstGeom prst="rect">
            <a:avLst/>
          </a:prstGeom>
        </p:spPr>
        <p:txBody>
          <a:bodyPr wrap="square">
            <a:spAutoFit/>
          </a:bodyPr>
          <a:lstStyle/>
          <a:p>
            <a:r>
              <a:rPr lang="en-US" b="1" u="sng" dirty="0" smtClean="0"/>
              <a:t>Position after amendment:</a:t>
            </a:r>
          </a:p>
        </p:txBody>
      </p:sp>
      <p:sp>
        <p:nvSpPr>
          <p:cNvPr id="13" name="Rectangle 12"/>
          <p:cNvSpPr/>
          <p:nvPr/>
        </p:nvSpPr>
        <p:spPr>
          <a:xfrm>
            <a:off x="76200" y="1600200"/>
            <a:ext cx="8686800" cy="646331"/>
          </a:xfrm>
          <a:prstGeom prst="rect">
            <a:avLst/>
          </a:prstGeom>
        </p:spPr>
        <p:txBody>
          <a:bodyPr wrap="square">
            <a:spAutoFit/>
          </a:bodyPr>
          <a:lstStyle/>
          <a:p>
            <a:r>
              <a:rPr lang="en-US" dirty="0" smtClean="0"/>
              <a:t>Clause (j) has been omitted from Negative List</a:t>
            </a:r>
          </a:p>
          <a:p>
            <a:r>
              <a:rPr lang="en-US" b="1" strike="sngStrike" dirty="0" smtClean="0">
                <a:solidFill>
                  <a:srgbClr val="0070C0"/>
                </a:solidFill>
              </a:rPr>
              <a:t>“admission to entertainment events  or  access to amusement facilities”</a:t>
            </a:r>
            <a:endParaRPr lang="en-US" b="1" strike="sngStrike" dirty="0">
              <a:solidFill>
                <a:srgbClr val="0070C0"/>
              </a:solidFill>
            </a:endParaRPr>
          </a:p>
        </p:txBody>
      </p:sp>
      <p:graphicFrame>
        <p:nvGraphicFramePr>
          <p:cNvPr id="19" name="Table 18"/>
          <p:cNvGraphicFramePr>
            <a:graphicFrameLocks noGrp="1"/>
          </p:cNvGraphicFramePr>
          <p:nvPr/>
        </p:nvGraphicFramePr>
        <p:xfrm>
          <a:off x="76200" y="2590800"/>
          <a:ext cx="8686800" cy="1950720"/>
        </p:xfrm>
        <a:graphic>
          <a:graphicData uri="http://schemas.openxmlformats.org/drawingml/2006/table">
            <a:tbl>
              <a:tblPr firstRow="1" bandRow="1">
                <a:tableStyleId>{21E4AEA4-8DFA-4A89-87EB-49C32662AFE0}</a:tableStyleId>
              </a:tblPr>
              <a:tblGrid>
                <a:gridCol w="1981200"/>
                <a:gridCol w="1752600"/>
                <a:gridCol w="2362200"/>
                <a:gridCol w="2590800"/>
              </a:tblGrid>
              <a:tr h="381000">
                <a:tc>
                  <a:txBody>
                    <a:bodyPr/>
                    <a:lstStyle/>
                    <a:p>
                      <a:pPr marL="0" indent="0" algn="ctr"/>
                      <a:r>
                        <a:rPr lang="en-US" sz="1600" strike="sngStrike" dirty="0" smtClean="0"/>
                        <a:t>“Entertainment Event" means </a:t>
                      </a:r>
                      <a:endParaRPr lang="en-US" sz="1600" b="0" strike="sngStrik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1300" strike="sngStrike" dirty="0" smtClean="0"/>
                        <a:t>Which is intended to provide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lvl="0" algn="ctr"/>
                      <a:r>
                        <a:rPr lang="en-US" sz="1600" strike="sngStrike" dirty="0" smtClean="0"/>
                        <a:t>By way of Exhibition of</a:t>
                      </a:r>
                      <a:endParaRPr lang="en-US" sz="1600" strike="sngStrik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6720">
                <a:tc>
                  <a:txBody>
                    <a:bodyPr/>
                    <a:lstStyle/>
                    <a:p>
                      <a:pPr algn="just">
                        <a:buFont typeface="Arial" pitchFamily="34" charset="0"/>
                        <a:buChar char="•"/>
                      </a:pPr>
                      <a:r>
                        <a:rPr lang="en-US" sz="1400" strike="sngStrike" dirty="0" smtClean="0"/>
                        <a:t>An event or </a:t>
                      </a:r>
                    </a:p>
                    <a:p>
                      <a:pPr algn="just">
                        <a:buFont typeface="Arial" pitchFamily="34" charset="0"/>
                        <a:buChar char="•"/>
                      </a:pPr>
                      <a:r>
                        <a:rPr lang="en-US" sz="1400" strike="sngStrike" dirty="0" smtClean="0"/>
                        <a:t>A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Font typeface="Arial" pitchFamily="34" charset="0"/>
                        <a:buChar char="•"/>
                      </a:pPr>
                      <a:r>
                        <a:rPr lang="en-US" sz="1400" strike="sngStrike" dirty="0" smtClean="0"/>
                        <a:t>Recreation,</a:t>
                      </a:r>
                    </a:p>
                    <a:p>
                      <a:pPr>
                        <a:buFont typeface="Arial" pitchFamily="34" charset="0"/>
                        <a:buChar char="•"/>
                      </a:pPr>
                      <a:r>
                        <a:rPr lang="en-US" sz="1400" strike="sngStrike" dirty="0" smtClean="0"/>
                        <a:t>Pastime, </a:t>
                      </a:r>
                    </a:p>
                    <a:p>
                      <a:pPr>
                        <a:buFont typeface="Arial" pitchFamily="34" charset="0"/>
                        <a:buChar char="•"/>
                      </a:pPr>
                      <a:r>
                        <a:rPr lang="en-US" sz="1400" strike="sngStrike" dirty="0" smtClean="0"/>
                        <a:t>Fun or </a:t>
                      </a:r>
                    </a:p>
                    <a:p>
                      <a:pPr>
                        <a:buFont typeface="Arial" pitchFamily="34" charset="0"/>
                        <a:buChar char="•"/>
                      </a:pPr>
                      <a:r>
                        <a:rPr lang="en-US" sz="1400" strike="sngStrike" dirty="0" smtClean="0"/>
                        <a:t>Enjoyment</a:t>
                      </a:r>
                      <a:endParaRPr lang="en-US" sz="1400" strike="sngStrike" dirty="0" smtClean="0">
                        <a:solidFill>
                          <a:srgbClr val="000000"/>
                        </a:solidFill>
                        <a:latin typeface="+mn-lt"/>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Font typeface="Arial" pitchFamily="34" charset="0"/>
                        <a:buChar char="•"/>
                      </a:pPr>
                      <a:r>
                        <a:rPr lang="en-US" sz="1400" strike="sngStrike" dirty="0" smtClean="0"/>
                        <a:t>Cinematographic Film, </a:t>
                      </a:r>
                    </a:p>
                    <a:p>
                      <a:pPr>
                        <a:buFont typeface="Arial" pitchFamily="34" charset="0"/>
                        <a:buChar char="•"/>
                      </a:pPr>
                      <a:r>
                        <a:rPr lang="en-US" sz="1400" strike="sngStrike" dirty="0" smtClean="0"/>
                        <a:t>Circus, </a:t>
                      </a:r>
                    </a:p>
                    <a:p>
                      <a:pPr>
                        <a:buFont typeface="Arial" pitchFamily="34" charset="0"/>
                        <a:buChar char="•"/>
                      </a:pPr>
                      <a:r>
                        <a:rPr lang="en-US" sz="1400" strike="sngStrike" dirty="0" smtClean="0"/>
                        <a:t>Concerts, </a:t>
                      </a:r>
                    </a:p>
                    <a:p>
                      <a:pPr>
                        <a:buFont typeface="Arial" pitchFamily="34" charset="0"/>
                        <a:buChar char="•"/>
                      </a:pPr>
                      <a:r>
                        <a:rPr lang="en-US" sz="1400" strike="sngStrike" dirty="0" smtClean="0"/>
                        <a:t>Sporting Event, </a:t>
                      </a:r>
                    </a:p>
                    <a:p>
                      <a:pPr>
                        <a:buFont typeface="Arial" pitchFamily="34" charset="0"/>
                        <a:buChar char="•"/>
                      </a:pPr>
                      <a:r>
                        <a:rPr lang="en-US" sz="1400" strike="sngStrike" dirty="0" smtClean="0"/>
                        <a:t>Pageants, </a:t>
                      </a:r>
                    </a:p>
                    <a:p>
                      <a:pPr>
                        <a:buFont typeface="Arial" pitchFamily="34" charset="0"/>
                        <a:buChar char="•"/>
                      </a:pPr>
                      <a:r>
                        <a:rPr lang="en-US" sz="1400" strike="sngStrike" dirty="0" smtClean="0"/>
                        <a:t>Award Functions,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strike="sngStrike" dirty="0" smtClean="0"/>
                        <a:t>Dance, </a:t>
                      </a:r>
                    </a:p>
                    <a:p>
                      <a:pPr>
                        <a:buFont typeface="Arial" pitchFamily="34" charset="0"/>
                        <a:buChar char="•"/>
                      </a:pPr>
                      <a:r>
                        <a:rPr lang="en-US" sz="1400" strike="sngStrike" dirty="0" smtClean="0"/>
                        <a:t>Musical or </a:t>
                      </a:r>
                    </a:p>
                    <a:p>
                      <a:pPr>
                        <a:buFont typeface="Arial" pitchFamily="34" charset="0"/>
                        <a:buChar char="•"/>
                      </a:pPr>
                      <a:r>
                        <a:rPr lang="en-US" sz="1400" strike="sngStrike" dirty="0" smtClean="0"/>
                        <a:t>Theatrical performances </a:t>
                      </a:r>
                    </a:p>
                    <a:p>
                      <a:pPr>
                        <a:buFont typeface="Arial" pitchFamily="34" charset="0"/>
                        <a:buNone/>
                      </a:pPr>
                      <a:r>
                        <a:rPr lang="en-US" sz="1400" strike="sngStrike" dirty="0" smtClean="0"/>
                        <a:t>Including drama, ballets or any such event or programme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21" name="Table 20"/>
          <p:cNvGraphicFramePr>
            <a:graphicFrameLocks noGrp="1"/>
          </p:cNvGraphicFramePr>
          <p:nvPr/>
        </p:nvGraphicFramePr>
        <p:xfrm>
          <a:off x="76200" y="4968240"/>
          <a:ext cx="8686800" cy="1737360"/>
        </p:xfrm>
        <a:graphic>
          <a:graphicData uri="http://schemas.openxmlformats.org/drawingml/2006/table">
            <a:tbl>
              <a:tblPr firstRow="1" bandRow="1">
                <a:tableStyleId>{21E4AEA4-8DFA-4A89-87EB-49C32662AFE0}</a:tableStyleId>
              </a:tblPr>
              <a:tblGrid>
                <a:gridCol w="2286000"/>
                <a:gridCol w="1828800"/>
                <a:gridCol w="2057400"/>
                <a:gridCol w="2514600"/>
              </a:tblGrid>
              <a:tr h="381000">
                <a:tc>
                  <a:txBody>
                    <a:bodyPr/>
                    <a:lstStyle/>
                    <a:p>
                      <a:pPr marL="0" indent="0" algn="ctr"/>
                      <a:r>
                        <a:rPr lang="en-US" sz="1600" strike="sngStrike" dirty="0" smtClean="0"/>
                        <a:t>“Amusement Facility"  means</a:t>
                      </a:r>
                      <a:endParaRPr lang="en-US" sz="1600" b="0" strike="sngStrik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strike="sngStrike" dirty="0" smtClean="0"/>
                        <a:t>By means of </a:t>
                      </a:r>
                      <a:endParaRPr lang="en-US" sz="1600" strike="sngStrik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sz="1600" strike="sngStrike" dirty="0" smtClean="0"/>
                        <a:t>In</a:t>
                      </a:r>
                      <a:endParaRPr lang="en-US" sz="1600" strike="sngStrik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6720">
                <a:tc>
                  <a:txBody>
                    <a:bodyPr/>
                    <a:lstStyle/>
                    <a:p>
                      <a:pPr algn="just"/>
                      <a:r>
                        <a:rPr lang="en-US" sz="1400" strike="sngStrike" dirty="0" smtClean="0"/>
                        <a:t>A facility where fun or recreation is provided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buFont typeface="Arial" pitchFamily="34" charset="0"/>
                        <a:buChar char="•"/>
                      </a:pPr>
                      <a:r>
                        <a:rPr lang="en-US" sz="1400" strike="sngStrike" dirty="0" smtClean="0"/>
                        <a:t>Rides, </a:t>
                      </a:r>
                    </a:p>
                    <a:p>
                      <a:pPr>
                        <a:lnSpc>
                          <a:spcPct val="150000"/>
                        </a:lnSpc>
                        <a:buFont typeface="Arial" pitchFamily="34" charset="0"/>
                        <a:buChar char="•"/>
                      </a:pPr>
                      <a:r>
                        <a:rPr lang="en-US" sz="1400" strike="sngStrike" dirty="0" smtClean="0"/>
                        <a:t>Gaming Devices or </a:t>
                      </a:r>
                    </a:p>
                    <a:p>
                      <a:pPr>
                        <a:lnSpc>
                          <a:spcPct val="150000"/>
                        </a:lnSpc>
                        <a:buFont typeface="Arial" pitchFamily="34" charset="0"/>
                        <a:buChar char="•"/>
                      </a:pPr>
                      <a:r>
                        <a:rPr lang="en-US" sz="1400" strike="sngStrike" dirty="0" smtClean="0"/>
                        <a:t>Bowling Alleys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itchFamily="34" charset="0"/>
                        <a:buChar char="•"/>
                      </a:pPr>
                      <a:r>
                        <a:rPr lang="en-US" sz="1400" strike="sngStrike" dirty="0" smtClean="0"/>
                        <a:t>Amusement Parks,</a:t>
                      </a:r>
                    </a:p>
                    <a:p>
                      <a:pPr marL="0" indent="0">
                        <a:buFont typeface="Arial" pitchFamily="34" charset="0"/>
                        <a:buChar char="•"/>
                      </a:pPr>
                      <a:r>
                        <a:rPr lang="en-US" sz="1400" strike="sngStrike" dirty="0" smtClean="0"/>
                        <a:t>Amusement Arcades, </a:t>
                      </a:r>
                    </a:p>
                    <a:p>
                      <a:pPr marL="0" indent="0">
                        <a:buFont typeface="Arial" pitchFamily="34" charset="0"/>
                        <a:buChar char="•"/>
                      </a:pPr>
                      <a:r>
                        <a:rPr lang="en-US" sz="1400" strike="sngStrike" dirty="0" smtClean="0"/>
                        <a:t>Water Parks, </a:t>
                      </a:r>
                    </a:p>
                    <a:p>
                      <a:pPr marL="0" indent="0">
                        <a:buFont typeface="Arial" pitchFamily="34" charset="0"/>
                        <a:buChar char="•"/>
                      </a:pPr>
                      <a:r>
                        <a:rPr lang="en-US" sz="1400" strike="sngStrike" dirty="0" smtClean="0"/>
                        <a:t>Theme Parks or </a:t>
                      </a:r>
                    </a:p>
                    <a:p>
                      <a:pPr marL="0" indent="0">
                        <a:buFont typeface="Arial" pitchFamily="34" charset="0"/>
                        <a:buChar char="•"/>
                      </a:pPr>
                      <a:r>
                        <a:rPr lang="en-US" sz="1400" strike="sngStrike" dirty="0" smtClean="0"/>
                        <a:t>Such Other Places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600" b="1" u="sng" strike="sngStrike" dirty="0" smtClean="0">
                          <a:solidFill>
                            <a:srgbClr val="0070C0"/>
                          </a:solidFill>
                        </a:rPr>
                        <a:t>But does not include:</a:t>
                      </a:r>
                    </a:p>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r>
                        <a:rPr lang="en-US" sz="1400" b="1" strike="sngStrike" dirty="0" smtClean="0">
                          <a:solidFill>
                            <a:srgbClr val="0070C0"/>
                          </a:solidFill>
                        </a:rPr>
                        <a:t>A place within such facility where other services are provided. </a:t>
                      </a:r>
                      <a:endParaRPr lang="en-US" sz="1400" strike="sngStrike"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5" name="TextBox 14"/>
          <p:cNvSpPr txBox="1"/>
          <p:nvPr/>
        </p:nvSpPr>
        <p:spPr>
          <a:xfrm>
            <a:off x="76200" y="4648200"/>
            <a:ext cx="256032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strike="sngStrike" dirty="0" smtClean="0"/>
              <a:t>Clause (9) of Sec. 65B</a:t>
            </a:r>
            <a:endParaRPr lang="en-US" sz="1600" b="1" strike="sngStrike" dirty="0"/>
          </a:p>
        </p:txBody>
      </p:sp>
      <p:sp>
        <p:nvSpPr>
          <p:cNvPr id="16" name="TextBox 15">
            <a:hlinkClick r:id="rId2" action="ppaction://hlinksldjump"/>
          </p:cNvPr>
          <p:cNvSpPr txBox="1"/>
          <p:nvPr/>
        </p:nvSpPr>
        <p:spPr>
          <a:xfrm>
            <a:off x="76200" y="2252246"/>
            <a:ext cx="256032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strike="sngStrike" dirty="0" smtClean="0"/>
              <a:t>Clause (24) of Sec. 65B</a:t>
            </a:r>
            <a:endParaRPr lang="en-US" sz="1600" b="1" strike="sngStrike" dirty="0"/>
          </a:p>
        </p:txBody>
      </p:sp>
      <p:sp>
        <p:nvSpPr>
          <p:cNvPr id="17" name="Double Wave 16"/>
          <p:cNvSpPr/>
          <p:nvPr/>
        </p:nvSpPr>
        <p:spPr>
          <a:xfrm>
            <a:off x="93408" y="3352800"/>
            <a:ext cx="8686800" cy="175260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0070C0"/>
                </a:solidFill>
              </a:rPr>
              <a:t>Now this service has been removed from Negative List </a:t>
            </a:r>
          </a:p>
          <a:p>
            <a:pPr algn="ctr"/>
            <a:r>
              <a:rPr lang="en-US" sz="1600" b="1" dirty="0" smtClean="0">
                <a:solidFill>
                  <a:srgbClr val="0070C0"/>
                </a:solidFill>
              </a:rPr>
              <a:t>Wait………</a:t>
            </a:r>
          </a:p>
          <a:p>
            <a:pPr algn="ctr"/>
            <a:r>
              <a:rPr lang="en-US" sz="1600" b="1" dirty="0" smtClean="0">
                <a:solidFill>
                  <a:srgbClr val="0070C0"/>
                </a:solidFill>
              </a:rPr>
              <a:t>Scope of services has been reduced and made tax free but from Exemption Route </a:t>
            </a:r>
          </a:p>
          <a:p>
            <a:pPr algn="ctr"/>
            <a:r>
              <a:rPr lang="en-US" sz="1600" b="1" dirty="0" smtClean="0">
                <a:solidFill>
                  <a:srgbClr val="0070C0"/>
                </a:solidFill>
              </a:rPr>
              <a:t>(Now defined under Mega Exemption Notification)</a:t>
            </a:r>
          </a:p>
        </p:txBody>
      </p:sp>
      <p:sp>
        <p:nvSpPr>
          <p:cNvPr id="18" name="Slide Number Placeholder 17"/>
          <p:cNvSpPr>
            <a:spLocks noGrp="1"/>
          </p:cNvSpPr>
          <p:nvPr>
            <p:ph type="sldNum" sz="quarter" idx="15"/>
          </p:nvPr>
        </p:nvSpPr>
        <p:spPr/>
        <p:txBody>
          <a:bodyPr/>
          <a:lstStyle/>
          <a:p>
            <a:fld id="{6838B910-9BB3-41C6-B4B2-4CCB556C6DAE}" type="slidenum">
              <a:rPr lang="en-US" smtClean="0"/>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438400" y="457200"/>
            <a:ext cx="1920240" cy="27432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solidFill>
                  <a:schemeClr val="bg1"/>
                </a:solidFill>
              </a:rPr>
              <a:t>N/No. 07/2015-ST</a:t>
            </a:r>
            <a:endParaRPr lang="en-US" sz="1400" b="1" dirty="0">
              <a:solidFill>
                <a:schemeClr val="bg1"/>
              </a:solidFill>
            </a:endParaRPr>
          </a:p>
        </p:txBody>
      </p:sp>
      <p:sp>
        <p:nvSpPr>
          <p:cNvPr id="12" name="Title 1"/>
          <p:cNvSpPr txBox="1">
            <a:spLocks/>
          </p:cNvSpPr>
          <p:nvPr/>
        </p:nvSpPr>
        <p:spPr>
          <a:xfrm>
            <a:off x="2438400" y="0"/>
            <a:ext cx="1920240" cy="457199"/>
          </a:xfrm>
          <a:prstGeom prst="rect">
            <a:avLst/>
          </a:prstGeom>
          <a:solidFill>
            <a:schemeClr val="bg1">
              <a:lumMod val="85000"/>
            </a:schemeClr>
          </a:solidFill>
          <a:ln>
            <a:noFill/>
          </a:ln>
        </p:spPr>
        <p:txBody>
          <a:bodyPr vert="horz" anchor="ctr">
            <a:noAutofit/>
          </a:bodyPr>
          <a:lstStyle/>
          <a:p>
            <a:pPr algn="ctr"/>
            <a:r>
              <a:rPr lang="en-US" sz="1400" b="1" dirty="0" smtClean="0">
                <a:solidFill>
                  <a:schemeClr val="bg1"/>
                </a:solidFill>
              </a:rPr>
              <a:t>Reverse Charge Mechanism (RCM)</a:t>
            </a:r>
            <a:endParaRPr lang="en-US" sz="1400" b="1" dirty="0">
              <a:solidFill>
                <a:schemeClr val="bg1"/>
              </a:solidFill>
            </a:endParaRPr>
          </a:p>
        </p:txBody>
      </p:sp>
      <p:sp>
        <p:nvSpPr>
          <p:cNvPr id="18" name="Rounded Rectangle 4"/>
          <p:cNvSpPr/>
          <p:nvPr/>
        </p:nvSpPr>
        <p:spPr>
          <a:xfrm>
            <a:off x="76200" y="83820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a:r>
              <a:rPr lang="en-US" b="1" strike="sngStrike" dirty="0" smtClean="0"/>
              <a:t>Clause (j) of section 66D</a:t>
            </a:r>
            <a:r>
              <a:rPr lang="en-US" b="1" dirty="0" smtClean="0"/>
              <a:t>, Now Entry No. 45 of Mega Exemption List</a:t>
            </a:r>
            <a:endParaRPr lang="en-US" b="1" strike="sngStrike" dirty="0"/>
          </a:p>
        </p:txBody>
      </p:sp>
      <p:sp>
        <p:nvSpPr>
          <p:cNvPr id="10" name="Rounded Rectangle 9"/>
          <p:cNvSpPr/>
          <p:nvPr/>
        </p:nvSpPr>
        <p:spPr>
          <a:xfrm>
            <a:off x="4419600" y="457200"/>
            <a:ext cx="1920240" cy="27432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solidFill>
                  <a:schemeClr val="bg1"/>
                </a:solidFill>
              </a:rPr>
              <a:t>N/No. 08/2015-ST</a:t>
            </a:r>
            <a:endParaRPr lang="en-US" sz="1400" b="1" dirty="0">
              <a:solidFill>
                <a:schemeClr val="bg1"/>
              </a:solidFill>
            </a:endParaRPr>
          </a:p>
        </p:txBody>
      </p:sp>
      <p:sp>
        <p:nvSpPr>
          <p:cNvPr id="11" name="Title 1"/>
          <p:cNvSpPr txBox="1">
            <a:spLocks/>
          </p:cNvSpPr>
          <p:nvPr/>
        </p:nvSpPr>
        <p:spPr>
          <a:xfrm>
            <a:off x="4419600" y="0"/>
            <a:ext cx="1920240" cy="457199"/>
          </a:xfrm>
          <a:custGeom>
            <a:avLst/>
            <a:gdLst>
              <a:gd name="connsiteX0" fmla="*/ 0 w 1920240"/>
              <a:gd name="connsiteY0" fmla="*/ 0 h 457199"/>
              <a:gd name="connsiteX1" fmla="*/ 1920240 w 1920240"/>
              <a:gd name="connsiteY1" fmla="*/ 0 h 457199"/>
              <a:gd name="connsiteX2" fmla="*/ 1920240 w 1920240"/>
              <a:gd name="connsiteY2" fmla="*/ 457199 h 457199"/>
              <a:gd name="connsiteX3" fmla="*/ 0 w 1920240"/>
              <a:gd name="connsiteY3" fmla="*/ 457199 h 457199"/>
              <a:gd name="connsiteX4" fmla="*/ 0 w 1920240"/>
              <a:gd name="connsiteY4" fmla="*/ 0 h 4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457199">
                <a:moveTo>
                  <a:pt x="0" y="0"/>
                </a:moveTo>
                <a:lnTo>
                  <a:pt x="1920240" y="0"/>
                </a:lnTo>
                <a:lnTo>
                  <a:pt x="1920240" y="457199"/>
                </a:lnTo>
                <a:lnTo>
                  <a:pt x="0" y="457199"/>
                </a:lnTo>
                <a:lnTo>
                  <a:pt x="0" y="0"/>
                </a:lnTo>
                <a:close/>
              </a:path>
            </a:pathLst>
          </a:custGeom>
          <a:solidFill>
            <a:schemeClr val="bg1">
              <a:lumMod val="85000"/>
            </a:schemeClr>
          </a:solidFill>
          <a:ln>
            <a:noFill/>
          </a:ln>
        </p:spPr>
        <p:txBody>
          <a:bodyPr vert="horz" anchor="ctr">
            <a:noAutofit/>
          </a:bodyPr>
          <a:lstStyle/>
          <a:p>
            <a:pPr algn="ctr"/>
            <a:r>
              <a:rPr lang="en-US" sz="1600" b="1" dirty="0" smtClean="0">
                <a:solidFill>
                  <a:schemeClr val="bg1"/>
                </a:solidFill>
              </a:rPr>
              <a:t>ABATEMENTS</a:t>
            </a:r>
            <a:endParaRPr lang="en-US" sz="1600" b="1" dirty="0">
              <a:solidFill>
                <a:schemeClr val="bg1"/>
              </a:solidFill>
            </a:endParaRPr>
          </a:p>
        </p:txBody>
      </p:sp>
      <p:sp>
        <p:nvSpPr>
          <p:cNvPr id="15" name="Rounded Rectangle 14"/>
          <p:cNvSpPr/>
          <p:nvPr/>
        </p:nvSpPr>
        <p:spPr>
          <a:xfrm>
            <a:off x="6385560" y="457200"/>
            <a:ext cx="192024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t>Section 66D</a:t>
            </a:r>
            <a:endParaRPr lang="en-US" sz="1400" b="1" dirty="0"/>
          </a:p>
        </p:txBody>
      </p:sp>
      <p:sp>
        <p:nvSpPr>
          <p:cNvPr id="19" name="Title 1"/>
          <p:cNvSpPr txBox="1">
            <a:spLocks/>
          </p:cNvSpPr>
          <p:nvPr/>
        </p:nvSpPr>
        <p:spPr>
          <a:xfrm>
            <a:off x="6385560" y="0"/>
            <a:ext cx="1920240" cy="457199"/>
          </a:xfrm>
          <a:custGeom>
            <a:avLst/>
            <a:gdLst>
              <a:gd name="connsiteX0" fmla="*/ 0 w 1920240"/>
              <a:gd name="connsiteY0" fmla="*/ 0 h 457199"/>
              <a:gd name="connsiteX1" fmla="*/ 1920240 w 1920240"/>
              <a:gd name="connsiteY1" fmla="*/ 0 h 457199"/>
              <a:gd name="connsiteX2" fmla="*/ 1920240 w 1920240"/>
              <a:gd name="connsiteY2" fmla="*/ 457199 h 457199"/>
              <a:gd name="connsiteX3" fmla="*/ 0 w 1920240"/>
              <a:gd name="connsiteY3" fmla="*/ 457199 h 457199"/>
              <a:gd name="connsiteX4" fmla="*/ 0 w 1920240"/>
              <a:gd name="connsiteY4" fmla="*/ 0 h 4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457199">
                <a:moveTo>
                  <a:pt x="0" y="0"/>
                </a:moveTo>
                <a:lnTo>
                  <a:pt x="1920240" y="0"/>
                </a:lnTo>
                <a:lnTo>
                  <a:pt x="1920240" y="457199"/>
                </a:lnTo>
                <a:lnTo>
                  <a:pt x="0" y="457199"/>
                </a:lnTo>
                <a:lnTo>
                  <a:pt x="0" y="0"/>
                </a:lnTo>
                <a:close/>
              </a:path>
            </a:pathLst>
          </a:custGeom>
          <a:solidFill>
            <a:schemeClr val="accent1"/>
          </a:solidFill>
          <a:ln>
            <a:solidFill>
              <a:schemeClr val="accent1"/>
            </a:solidFill>
          </a:ln>
        </p:spPr>
        <p:txBody>
          <a:bodyPr vert="horz" anchor="ctr">
            <a:noAutofit/>
          </a:bodyPr>
          <a:lstStyle/>
          <a:p>
            <a:pPr algn="ctr"/>
            <a:r>
              <a:rPr lang="en-US" b="1" dirty="0" smtClean="0">
                <a:solidFill>
                  <a:schemeClr val="bg1"/>
                </a:solidFill>
              </a:rPr>
              <a:t>Negative List</a:t>
            </a:r>
            <a:endParaRPr lang="en-US" b="1" dirty="0">
              <a:solidFill>
                <a:schemeClr val="bg1"/>
              </a:solidFill>
            </a:endParaRPr>
          </a:p>
        </p:txBody>
      </p:sp>
      <p:sp>
        <p:nvSpPr>
          <p:cNvPr id="20" name="Rounded Rectangle 19"/>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21"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graphicFrame>
        <p:nvGraphicFramePr>
          <p:cNvPr id="22" name="Table 21"/>
          <p:cNvGraphicFramePr>
            <a:graphicFrameLocks noGrp="1"/>
          </p:cNvGraphicFramePr>
          <p:nvPr/>
        </p:nvGraphicFramePr>
        <p:xfrm>
          <a:off x="76200" y="1691640"/>
          <a:ext cx="8686800" cy="1889760"/>
        </p:xfrm>
        <a:graphic>
          <a:graphicData uri="http://schemas.openxmlformats.org/drawingml/2006/table">
            <a:tbl>
              <a:tblPr firstRow="1" bandRow="1">
                <a:tableStyleId>{21E4AEA4-8DFA-4A89-87EB-49C32662AFE0}</a:tableStyleId>
              </a:tblPr>
              <a:tblGrid>
                <a:gridCol w="2057400"/>
                <a:gridCol w="1676400"/>
                <a:gridCol w="2590800"/>
                <a:gridCol w="2362200"/>
              </a:tblGrid>
              <a:tr h="381000">
                <a:tc>
                  <a:txBody>
                    <a:bodyPr/>
                    <a:lstStyle/>
                    <a:p>
                      <a:pPr marL="0" indent="0" algn="ctr"/>
                      <a:r>
                        <a:rPr lang="en-US" sz="1600" dirty="0" smtClean="0"/>
                        <a:t>“Amusement Facility"  means</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By means of </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sz="1600" dirty="0" smtClean="0"/>
                        <a:t>In</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6720">
                <a:tc>
                  <a:txBody>
                    <a:bodyPr/>
                    <a:lstStyle/>
                    <a:p>
                      <a:pPr algn="just"/>
                      <a:r>
                        <a:rPr lang="en-US" sz="1400" dirty="0" smtClean="0"/>
                        <a:t>A facility where fun or recreation is provided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buFont typeface="Arial" pitchFamily="34" charset="0"/>
                        <a:buChar char="•"/>
                      </a:pPr>
                      <a:r>
                        <a:rPr lang="en-US" sz="1400" dirty="0" smtClean="0"/>
                        <a:t>Rides, </a:t>
                      </a:r>
                    </a:p>
                    <a:p>
                      <a:pPr>
                        <a:lnSpc>
                          <a:spcPct val="150000"/>
                        </a:lnSpc>
                        <a:buFont typeface="Arial" pitchFamily="34" charset="0"/>
                        <a:buChar char="•"/>
                      </a:pPr>
                      <a:r>
                        <a:rPr lang="en-US" sz="1400" dirty="0" smtClean="0"/>
                        <a:t>Gaming Devices,</a:t>
                      </a:r>
                    </a:p>
                    <a:p>
                      <a:pPr>
                        <a:lnSpc>
                          <a:spcPct val="150000"/>
                        </a:lnSpc>
                        <a:buFont typeface="Arial" pitchFamily="34" charset="0"/>
                        <a:buChar char="•"/>
                      </a:pPr>
                      <a:r>
                        <a:rPr lang="en-US" sz="1400" dirty="0" smtClean="0"/>
                        <a:t>Bowling Alleys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itchFamily="34" charset="0"/>
                        <a:buChar char="•"/>
                      </a:pPr>
                      <a:r>
                        <a:rPr lang="en-US" sz="1600" b="1" dirty="0" smtClean="0">
                          <a:solidFill>
                            <a:srgbClr val="0070C0"/>
                          </a:solidFill>
                        </a:rPr>
                        <a:t>Amusement Parks,</a:t>
                      </a:r>
                    </a:p>
                    <a:p>
                      <a:pPr marL="0" indent="0">
                        <a:buFont typeface="Arial" pitchFamily="34" charset="0"/>
                        <a:buChar char="•"/>
                      </a:pPr>
                      <a:r>
                        <a:rPr lang="en-US" sz="1600" b="1" dirty="0" smtClean="0">
                          <a:solidFill>
                            <a:srgbClr val="0070C0"/>
                          </a:solidFill>
                        </a:rPr>
                        <a:t>Amusement Arcades, </a:t>
                      </a:r>
                    </a:p>
                    <a:p>
                      <a:pPr marL="0" indent="0">
                        <a:buFont typeface="Arial" pitchFamily="34" charset="0"/>
                        <a:buChar char="•"/>
                      </a:pPr>
                      <a:r>
                        <a:rPr lang="en-US" sz="1600" b="1" dirty="0" smtClean="0">
                          <a:solidFill>
                            <a:srgbClr val="0070C0"/>
                          </a:solidFill>
                        </a:rPr>
                        <a:t>Water Parks, </a:t>
                      </a:r>
                    </a:p>
                    <a:p>
                      <a:pPr marL="0" indent="0">
                        <a:buFont typeface="Arial" pitchFamily="34" charset="0"/>
                        <a:buChar char="•"/>
                      </a:pPr>
                      <a:r>
                        <a:rPr lang="en-US" sz="1600" b="1" dirty="0" smtClean="0">
                          <a:solidFill>
                            <a:srgbClr val="0070C0"/>
                          </a:solidFill>
                        </a:rPr>
                        <a:t>Theme Parks or </a:t>
                      </a:r>
                    </a:p>
                    <a:p>
                      <a:pPr marL="0" indent="0">
                        <a:buFont typeface="Arial" pitchFamily="34" charset="0"/>
                        <a:buChar char="•"/>
                      </a:pPr>
                      <a:r>
                        <a:rPr lang="en-US" sz="1600" b="1" dirty="0" smtClean="0">
                          <a:solidFill>
                            <a:srgbClr val="0070C0"/>
                          </a:solidFill>
                        </a:rPr>
                        <a:t>Such Other Places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400" b="1" u="sng" dirty="0" smtClean="0">
                          <a:solidFill>
                            <a:srgbClr val="0070C0"/>
                          </a:solidFill>
                        </a:rPr>
                        <a:t>But does not include:</a:t>
                      </a:r>
                    </a:p>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r>
                        <a:rPr lang="en-US" sz="1200" b="1" dirty="0" smtClean="0">
                          <a:solidFill>
                            <a:srgbClr val="0070C0"/>
                          </a:solidFill>
                        </a:rPr>
                        <a:t>A place within such facility where other services are provided.</a:t>
                      </a:r>
                      <a:r>
                        <a:rPr lang="en-US" sz="1400" b="1" dirty="0" smtClean="0">
                          <a:solidFill>
                            <a:srgbClr val="0070C0"/>
                          </a:solidFill>
                        </a:rPr>
                        <a:t> </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4" name="TextBox 23"/>
          <p:cNvSpPr txBox="1"/>
          <p:nvPr/>
        </p:nvSpPr>
        <p:spPr>
          <a:xfrm>
            <a:off x="76200" y="1337846"/>
            <a:ext cx="365760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dirty="0" smtClean="0"/>
              <a:t>Earlier defined in Negative List</a:t>
            </a:r>
            <a:endParaRPr lang="en-US" sz="1600" b="1" dirty="0"/>
          </a:p>
        </p:txBody>
      </p:sp>
      <p:graphicFrame>
        <p:nvGraphicFramePr>
          <p:cNvPr id="25" name="Table 24"/>
          <p:cNvGraphicFramePr>
            <a:graphicFrameLocks noGrp="1"/>
          </p:cNvGraphicFramePr>
          <p:nvPr/>
        </p:nvGraphicFramePr>
        <p:xfrm>
          <a:off x="76200" y="4053840"/>
          <a:ext cx="8686800" cy="1310640"/>
        </p:xfrm>
        <a:graphic>
          <a:graphicData uri="http://schemas.openxmlformats.org/drawingml/2006/table">
            <a:tbl>
              <a:tblPr firstRow="1" bandRow="1">
                <a:tableStyleId>{21E4AEA4-8DFA-4A89-87EB-49C32662AFE0}</a:tableStyleId>
              </a:tblPr>
              <a:tblGrid>
                <a:gridCol w="3733800"/>
                <a:gridCol w="4953000"/>
              </a:tblGrid>
              <a:tr h="807720">
                <a:tc>
                  <a:txBody>
                    <a:bodyPr/>
                    <a:lstStyle/>
                    <a:p>
                      <a:pPr marL="0" indent="0" algn="l"/>
                      <a:r>
                        <a:rPr lang="en-US" sz="1800" baseline="0" dirty="0" smtClean="0">
                          <a:latin typeface="+mn-lt"/>
                        </a:rPr>
                        <a:t>Services by way of </a:t>
                      </a:r>
                      <a:endParaRPr lang="en-US" sz="1800" b="0" dirty="0"/>
                    </a:p>
                    <a:p>
                      <a:pPr algn="just"/>
                      <a:r>
                        <a:rPr lang="en-US" sz="1800" baseline="0" dirty="0" smtClean="0">
                          <a:latin typeface="+mn-lt"/>
                        </a:rPr>
                        <a:t>admission to</a:t>
                      </a:r>
                      <a:endParaRPr lang="en-US" sz="18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itchFamily="34" charset="0"/>
                        <a:buChar char="•"/>
                      </a:pPr>
                      <a:r>
                        <a:rPr lang="en-US" sz="1600" baseline="0" dirty="0" smtClean="0">
                          <a:solidFill>
                            <a:srgbClr val="0070C0"/>
                          </a:solidFill>
                          <a:latin typeface="+mn-lt"/>
                        </a:rPr>
                        <a:t>A Museum, </a:t>
                      </a:r>
                    </a:p>
                    <a:p>
                      <a:pPr marL="0" indent="0">
                        <a:buFont typeface="Arial" pitchFamily="34" charset="0"/>
                        <a:buChar char="•"/>
                      </a:pPr>
                      <a:r>
                        <a:rPr lang="en-US" sz="1600" baseline="0" dirty="0" smtClean="0">
                          <a:solidFill>
                            <a:srgbClr val="0070C0"/>
                          </a:solidFill>
                          <a:latin typeface="+mn-lt"/>
                        </a:rPr>
                        <a:t>National Park, </a:t>
                      </a:r>
                    </a:p>
                    <a:p>
                      <a:pPr marL="0" indent="0">
                        <a:buFont typeface="Arial" pitchFamily="34" charset="0"/>
                        <a:buChar char="•"/>
                      </a:pPr>
                      <a:r>
                        <a:rPr lang="en-US" sz="1600" baseline="0" dirty="0" smtClean="0">
                          <a:solidFill>
                            <a:srgbClr val="0070C0"/>
                          </a:solidFill>
                          <a:latin typeface="+mn-lt"/>
                        </a:rPr>
                        <a:t>Wildlife Sanctuary, </a:t>
                      </a:r>
                    </a:p>
                    <a:p>
                      <a:pPr marL="0" indent="0">
                        <a:buFont typeface="Arial" pitchFamily="34" charset="0"/>
                        <a:buChar char="•"/>
                      </a:pPr>
                      <a:r>
                        <a:rPr lang="en-US" sz="1600" baseline="0" dirty="0" smtClean="0">
                          <a:solidFill>
                            <a:srgbClr val="0070C0"/>
                          </a:solidFill>
                          <a:latin typeface="+mn-lt"/>
                        </a:rPr>
                        <a:t>Tiger Reserve Or </a:t>
                      </a:r>
                    </a:p>
                    <a:p>
                      <a:pPr marL="0" indent="0">
                        <a:buFont typeface="Arial" pitchFamily="34" charset="0"/>
                        <a:buChar char="•"/>
                      </a:pPr>
                      <a:r>
                        <a:rPr lang="en-US" sz="1600" baseline="0" dirty="0" smtClean="0">
                          <a:solidFill>
                            <a:srgbClr val="0070C0"/>
                          </a:solidFill>
                          <a:latin typeface="+mn-lt"/>
                        </a:rPr>
                        <a:t>Zoo;</a:t>
                      </a:r>
                      <a:endParaRPr lang="en-US" sz="1600" b="1" dirty="0" smtClean="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6" name="TextBox 25"/>
          <p:cNvSpPr txBox="1"/>
          <p:nvPr/>
        </p:nvSpPr>
        <p:spPr>
          <a:xfrm>
            <a:off x="76200" y="3700046"/>
            <a:ext cx="670560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dirty="0" smtClean="0"/>
              <a:t>New Entry No. 45 in Mega Exemption List (W.E.F. 01.04.2015) </a:t>
            </a:r>
            <a:endParaRPr lang="en-US" sz="1600" b="1" dirty="0"/>
          </a:p>
        </p:txBody>
      </p:sp>
      <p:sp>
        <p:nvSpPr>
          <p:cNvPr id="27" name="Double Wave 26"/>
          <p:cNvSpPr/>
          <p:nvPr/>
        </p:nvSpPr>
        <p:spPr>
          <a:xfrm>
            <a:off x="76200" y="5882640"/>
            <a:ext cx="8686800" cy="899160"/>
          </a:xfrm>
          <a:prstGeom prst="doubleWave">
            <a:avLst>
              <a:gd name="adj1" fmla="val 2794"/>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b="1" dirty="0" smtClean="0">
                <a:solidFill>
                  <a:schemeClr val="tx1"/>
                </a:solidFill>
              </a:rPr>
              <a:t>Therefore, entry to amusement facilities such as rides, gaming, bowling alleys, amusement parks, water parks etc made taxable. Only Admission to </a:t>
            </a:r>
            <a:r>
              <a:rPr lang="en-US" sz="1600" b="1" dirty="0" smtClean="0">
                <a:solidFill>
                  <a:srgbClr val="0070C0"/>
                </a:solidFill>
              </a:rPr>
              <a:t>a Museum, National Park, Wildlife Sanctuary, Tiger Reserve or Zoo are made exempted.</a:t>
            </a:r>
          </a:p>
        </p:txBody>
      </p:sp>
      <p:sp>
        <p:nvSpPr>
          <p:cNvPr id="16" name="Slide Number Placeholder 15"/>
          <p:cNvSpPr>
            <a:spLocks noGrp="1"/>
          </p:cNvSpPr>
          <p:nvPr>
            <p:ph type="sldNum" sz="quarter" idx="15"/>
          </p:nvPr>
        </p:nvSpPr>
        <p:spPr/>
        <p:txBody>
          <a:bodyPr/>
          <a:lstStyle/>
          <a:p>
            <a:fld id="{6838B910-9BB3-41C6-B4B2-4CCB556C6DAE}" type="slidenum">
              <a:rPr lang="en-US" smtClean="0"/>
              <a:pPr/>
              <a:t>25</a:t>
            </a:fld>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438400" y="457200"/>
            <a:ext cx="1920240" cy="27432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solidFill>
                  <a:schemeClr val="bg1"/>
                </a:solidFill>
              </a:rPr>
              <a:t>N/No. 07/2015-ST</a:t>
            </a:r>
            <a:endParaRPr lang="en-US" sz="1400" b="1" dirty="0">
              <a:solidFill>
                <a:schemeClr val="bg1"/>
              </a:solidFill>
            </a:endParaRPr>
          </a:p>
        </p:txBody>
      </p:sp>
      <p:sp>
        <p:nvSpPr>
          <p:cNvPr id="12" name="Title 1"/>
          <p:cNvSpPr txBox="1">
            <a:spLocks/>
          </p:cNvSpPr>
          <p:nvPr/>
        </p:nvSpPr>
        <p:spPr>
          <a:xfrm>
            <a:off x="2438400" y="0"/>
            <a:ext cx="1920240" cy="457199"/>
          </a:xfrm>
          <a:prstGeom prst="rect">
            <a:avLst/>
          </a:prstGeom>
          <a:solidFill>
            <a:schemeClr val="bg1">
              <a:lumMod val="85000"/>
            </a:schemeClr>
          </a:solidFill>
          <a:ln>
            <a:noFill/>
          </a:ln>
        </p:spPr>
        <p:txBody>
          <a:bodyPr vert="horz" anchor="ctr">
            <a:noAutofit/>
          </a:bodyPr>
          <a:lstStyle/>
          <a:p>
            <a:pPr algn="ctr"/>
            <a:r>
              <a:rPr lang="en-US" sz="1400" b="1" dirty="0" smtClean="0">
                <a:solidFill>
                  <a:schemeClr val="bg1"/>
                </a:solidFill>
              </a:rPr>
              <a:t>Reverse Charge Mechanism (RCM)</a:t>
            </a:r>
            <a:endParaRPr lang="en-US" sz="1400" b="1" dirty="0">
              <a:solidFill>
                <a:schemeClr val="bg1"/>
              </a:solidFill>
            </a:endParaRPr>
          </a:p>
        </p:txBody>
      </p:sp>
      <p:sp>
        <p:nvSpPr>
          <p:cNvPr id="18" name="Rounded Rectangle 4"/>
          <p:cNvSpPr/>
          <p:nvPr/>
        </p:nvSpPr>
        <p:spPr>
          <a:xfrm>
            <a:off x="76200" y="83820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strike="sngStrike" dirty="0" smtClean="0"/>
              <a:t>Clause (j) of section 66D</a:t>
            </a:r>
            <a:r>
              <a:rPr lang="en-US" b="1" dirty="0" smtClean="0"/>
              <a:t>, Now Entry No. 47 of Mega Exemption List</a:t>
            </a:r>
            <a:endParaRPr lang="en-US" b="1" strike="sngStrike" dirty="0" smtClean="0"/>
          </a:p>
        </p:txBody>
      </p:sp>
      <p:sp>
        <p:nvSpPr>
          <p:cNvPr id="10" name="Rounded Rectangle 9"/>
          <p:cNvSpPr/>
          <p:nvPr/>
        </p:nvSpPr>
        <p:spPr>
          <a:xfrm>
            <a:off x="4419600" y="457200"/>
            <a:ext cx="1920240" cy="274320"/>
          </a:xfrm>
          <a:prstGeom prst="round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solidFill>
                  <a:schemeClr val="bg1"/>
                </a:solidFill>
              </a:rPr>
              <a:t>N/No. 08/2015-ST</a:t>
            </a:r>
            <a:endParaRPr lang="en-US" sz="1400" b="1" dirty="0">
              <a:solidFill>
                <a:schemeClr val="bg1"/>
              </a:solidFill>
            </a:endParaRPr>
          </a:p>
        </p:txBody>
      </p:sp>
      <p:sp>
        <p:nvSpPr>
          <p:cNvPr id="11" name="Title 1"/>
          <p:cNvSpPr txBox="1">
            <a:spLocks/>
          </p:cNvSpPr>
          <p:nvPr/>
        </p:nvSpPr>
        <p:spPr>
          <a:xfrm>
            <a:off x="4419600" y="0"/>
            <a:ext cx="1920240" cy="457199"/>
          </a:xfrm>
          <a:custGeom>
            <a:avLst/>
            <a:gdLst>
              <a:gd name="connsiteX0" fmla="*/ 0 w 1920240"/>
              <a:gd name="connsiteY0" fmla="*/ 0 h 457199"/>
              <a:gd name="connsiteX1" fmla="*/ 1920240 w 1920240"/>
              <a:gd name="connsiteY1" fmla="*/ 0 h 457199"/>
              <a:gd name="connsiteX2" fmla="*/ 1920240 w 1920240"/>
              <a:gd name="connsiteY2" fmla="*/ 457199 h 457199"/>
              <a:gd name="connsiteX3" fmla="*/ 0 w 1920240"/>
              <a:gd name="connsiteY3" fmla="*/ 457199 h 457199"/>
              <a:gd name="connsiteX4" fmla="*/ 0 w 1920240"/>
              <a:gd name="connsiteY4" fmla="*/ 0 h 4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457199">
                <a:moveTo>
                  <a:pt x="0" y="0"/>
                </a:moveTo>
                <a:lnTo>
                  <a:pt x="1920240" y="0"/>
                </a:lnTo>
                <a:lnTo>
                  <a:pt x="1920240" y="457199"/>
                </a:lnTo>
                <a:lnTo>
                  <a:pt x="0" y="457199"/>
                </a:lnTo>
                <a:lnTo>
                  <a:pt x="0" y="0"/>
                </a:lnTo>
                <a:close/>
              </a:path>
            </a:pathLst>
          </a:custGeom>
          <a:solidFill>
            <a:schemeClr val="bg1">
              <a:lumMod val="85000"/>
            </a:schemeClr>
          </a:solidFill>
          <a:ln>
            <a:noFill/>
          </a:ln>
        </p:spPr>
        <p:txBody>
          <a:bodyPr vert="horz" anchor="ctr">
            <a:noAutofit/>
          </a:bodyPr>
          <a:lstStyle/>
          <a:p>
            <a:pPr algn="ctr"/>
            <a:r>
              <a:rPr lang="en-US" sz="1600" b="1" dirty="0" smtClean="0">
                <a:solidFill>
                  <a:schemeClr val="bg1"/>
                </a:solidFill>
              </a:rPr>
              <a:t>ABATEMENTS</a:t>
            </a:r>
            <a:endParaRPr lang="en-US" sz="1600" b="1" dirty="0">
              <a:solidFill>
                <a:schemeClr val="bg1"/>
              </a:solidFill>
            </a:endParaRPr>
          </a:p>
        </p:txBody>
      </p:sp>
      <p:sp>
        <p:nvSpPr>
          <p:cNvPr id="15" name="Rounded Rectangle 14"/>
          <p:cNvSpPr/>
          <p:nvPr/>
        </p:nvSpPr>
        <p:spPr>
          <a:xfrm>
            <a:off x="6385560" y="457200"/>
            <a:ext cx="192024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pPr algn="ctr"/>
            <a:r>
              <a:rPr lang="en-US" sz="1400" b="1" dirty="0" smtClean="0"/>
              <a:t>Section 66D</a:t>
            </a:r>
            <a:endParaRPr lang="en-US" sz="1400" b="1" dirty="0"/>
          </a:p>
        </p:txBody>
      </p:sp>
      <p:sp>
        <p:nvSpPr>
          <p:cNvPr id="19" name="Title 1"/>
          <p:cNvSpPr txBox="1">
            <a:spLocks/>
          </p:cNvSpPr>
          <p:nvPr/>
        </p:nvSpPr>
        <p:spPr>
          <a:xfrm>
            <a:off x="6385560" y="0"/>
            <a:ext cx="1920240" cy="457199"/>
          </a:xfrm>
          <a:custGeom>
            <a:avLst/>
            <a:gdLst>
              <a:gd name="connsiteX0" fmla="*/ 0 w 1920240"/>
              <a:gd name="connsiteY0" fmla="*/ 0 h 457199"/>
              <a:gd name="connsiteX1" fmla="*/ 1920240 w 1920240"/>
              <a:gd name="connsiteY1" fmla="*/ 0 h 457199"/>
              <a:gd name="connsiteX2" fmla="*/ 1920240 w 1920240"/>
              <a:gd name="connsiteY2" fmla="*/ 457199 h 457199"/>
              <a:gd name="connsiteX3" fmla="*/ 0 w 1920240"/>
              <a:gd name="connsiteY3" fmla="*/ 457199 h 457199"/>
              <a:gd name="connsiteX4" fmla="*/ 0 w 1920240"/>
              <a:gd name="connsiteY4" fmla="*/ 0 h 457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457199">
                <a:moveTo>
                  <a:pt x="0" y="0"/>
                </a:moveTo>
                <a:lnTo>
                  <a:pt x="1920240" y="0"/>
                </a:lnTo>
                <a:lnTo>
                  <a:pt x="1920240" y="457199"/>
                </a:lnTo>
                <a:lnTo>
                  <a:pt x="0" y="457199"/>
                </a:lnTo>
                <a:lnTo>
                  <a:pt x="0" y="0"/>
                </a:lnTo>
                <a:close/>
              </a:path>
            </a:pathLst>
          </a:custGeom>
          <a:solidFill>
            <a:schemeClr val="accent1"/>
          </a:solidFill>
          <a:ln>
            <a:solidFill>
              <a:schemeClr val="accent1"/>
            </a:solidFill>
          </a:ln>
        </p:spPr>
        <p:txBody>
          <a:bodyPr vert="horz" anchor="ctr">
            <a:noAutofit/>
          </a:bodyPr>
          <a:lstStyle/>
          <a:p>
            <a:pPr algn="ctr"/>
            <a:r>
              <a:rPr lang="en-US" b="1" dirty="0" smtClean="0">
                <a:solidFill>
                  <a:schemeClr val="bg1"/>
                </a:solidFill>
              </a:rPr>
              <a:t>Negative List</a:t>
            </a:r>
            <a:endParaRPr lang="en-US" b="1" dirty="0">
              <a:solidFill>
                <a:schemeClr val="bg1"/>
              </a:solidFill>
            </a:endParaRPr>
          </a:p>
        </p:txBody>
      </p:sp>
      <p:sp>
        <p:nvSpPr>
          <p:cNvPr id="20" name="Rounded Rectangle 19"/>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21"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24" name="TextBox 23"/>
          <p:cNvSpPr txBox="1"/>
          <p:nvPr/>
        </p:nvSpPr>
        <p:spPr>
          <a:xfrm>
            <a:off x="76200" y="1337846"/>
            <a:ext cx="807720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dirty="0" smtClean="0"/>
              <a:t>Earlier defined in Negative List Now defined under Mega Exemption List</a:t>
            </a:r>
            <a:endParaRPr lang="en-US" sz="1600" b="1" dirty="0"/>
          </a:p>
        </p:txBody>
      </p:sp>
      <p:graphicFrame>
        <p:nvGraphicFramePr>
          <p:cNvPr id="17" name="Table 16"/>
          <p:cNvGraphicFramePr>
            <a:graphicFrameLocks noGrp="1"/>
          </p:cNvGraphicFramePr>
          <p:nvPr/>
        </p:nvGraphicFramePr>
        <p:xfrm>
          <a:off x="91440" y="1662042"/>
          <a:ext cx="8519159" cy="3824358"/>
        </p:xfrm>
        <a:graphic>
          <a:graphicData uri="http://schemas.openxmlformats.org/drawingml/2006/table">
            <a:tbl>
              <a:tblPr firstRow="1" bandRow="1">
                <a:tableStyleId>{21E4AEA4-8DFA-4A89-87EB-49C32662AFE0}</a:tableStyleId>
              </a:tblPr>
              <a:tblGrid>
                <a:gridCol w="881759"/>
                <a:gridCol w="5199001"/>
                <a:gridCol w="2438399"/>
              </a:tblGrid>
              <a:tr h="368111">
                <a:tc gridSpan="2">
                  <a:txBody>
                    <a:bodyPr/>
                    <a:lstStyle/>
                    <a:p>
                      <a:pPr algn="ctr"/>
                      <a:r>
                        <a:rPr lang="en-US" sz="2000" dirty="0" smtClean="0">
                          <a:latin typeface="+mj-lt"/>
                        </a:rPr>
                        <a:t>New Exemption under</a:t>
                      </a:r>
                      <a:r>
                        <a:rPr lang="en-US" sz="2000" baseline="0" dirty="0" smtClean="0">
                          <a:latin typeface="+mj-lt"/>
                        </a:rPr>
                        <a:t> Entry No. 47</a:t>
                      </a:r>
                      <a:endParaRPr lang="en-US" sz="20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0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en-US" sz="1400" dirty="0" smtClean="0">
                          <a:latin typeface="+mn-lt"/>
                        </a:rPr>
                        <a:t>Condition</a:t>
                      </a:r>
                      <a:r>
                        <a:rPr lang="en-US" sz="1400" baseline="0" dirty="0" smtClean="0">
                          <a:latin typeface="+mn-lt"/>
                        </a:rPr>
                        <a:t> for Exemption</a:t>
                      </a:r>
                      <a:endParaRPr lang="en-US" sz="14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9795">
                <a:tc gridSpan="2">
                  <a:txBody>
                    <a:bodyPr/>
                    <a:lstStyle/>
                    <a:p>
                      <a:pPr algn="l"/>
                      <a:r>
                        <a:rPr lang="en-US" sz="1400" baseline="0" dirty="0" smtClean="0">
                          <a:latin typeface="+mn-lt"/>
                        </a:rPr>
                        <a:t>Services by way of right to admission 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a:endParaRPr lang="en-US" sz="2000" baseline="0" dirty="0" smtClean="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l"/>
                      <a:endParaRPr lang="en-US" sz="1800" baseline="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93201">
                <a:tc>
                  <a:txBody>
                    <a:bodyPr/>
                    <a:lstStyle/>
                    <a:p>
                      <a:pPr algn="ctr"/>
                      <a:r>
                        <a:rPr kumimoji="0" lang="en-US" sz="1400" kern="1200" baseline="0" dirty="0" smtClean="0">
                          <a:solidFill>
                            <a:schemeClr val="dk1"/>
                          </a:solidFill>
                          <a:latin typeface="+mn-lt"/>
                          <a:ea typeface="+mn-ea"/>
                          <a:cs typeface="+mn-cs"/>
                        </a:rPr>
                        <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14350" marR="0" indent="-514350" algn="just" defTabSz="914400" rtl="0" eaLnBrk="1" fontAlgn="auto" latinLnBrk="0" hangingPunct="1">
                        <a:lnSpc>
                          <a:spcPct val="100000"/>
                        </a:lnSpc>
                        <a:spcBef>
                          <a:spcPts val="0"/>
                        </a:spcBef>
                        <a:spcAft>
                          <a:spcPts val="0"/>
                        </a:spcAft>
                        <a:buClrTx/>
                        <a:buSzTx/>
                        <a:buFontTx/>
                        <a:buNone/>
                        <a:tabLst/>
                        <a:defRPr/>
                      </a:pPr>
                      <a:r>
                        <a:rPr lang="en-US" sz="1400" u="sng" baseline="0" dirty="0" smtClean="0">
                          <a:latin typeface="+mn-lt"/>
                        </a:rPr>
                        <a:t>Exhibition of </a:t>
                      </a:r>
                      <a:r>
                        <a:rPr lang="en-US" sz="1400" baseline="0" dirty="0" smtClean="0">
                          <a:latin typeface="+mn-lt"/>
                        </a:rPr>
                        <a:t>:</a:t>
                      </a:r>
                    </a:p>
                    <a:p>
                      <a:pPr marL="233363" marR="0" indent="-169863"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smtClean="0">
                          <a:latin typeface="+mn-lt"/>
                        </a:rPr>
                        <a:t>Cinematographic film,</a:t>
                      </a:r>
                    </a:p>
                    <a:p>
                      <a:pPr marL="233363" marR="0" indent="-169863"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smtClean="0">
                          <a:latin typeface="+mn-lt"/>
                        </a:rPr>
                        <a:t>Circus, </a:t>
                      </a:r>
                    </a:p>
                    <a:p>
                      <a:pPr marL="233363" marR="0" indent="-169863"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smtClean="0">
                          <a:latin typeface="+mn-lt"/>
                        </a:rPr>
                        <a:t>Dance, or    </a:t>
                      </a:r>
                    </a:p>
                    <a:p>
                      <a:pPr marL="233363" marR="0" indent="-169863"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smtClean="0">
                          <a:latin typeface="+mn-lt"/>
                        </a:rPr>
                        <a:t>Theatrical performance including drama or ballet;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indent="3175" algn="just" defTabSz="914400" rtl="0" eaLnBrk="1" fontAlgn="auto" latinLnBrk="0" hangingPunct="1">
                        <a:lnSpc>
                          <a:spcPct val="100000"/>
                        </a:lnSpc>
                        <a:spcBef>
                          <a:spcPts val="0"/>
                        </a:spcBef>
                        <a:spcAft>
                          <a:spcPts val="0"/>
                        </a:spcAft>
                        <a:buClrTx/>
                        <a:buSzTx/>
                        <a:buFont typeface="Arial" pitchFamily="34" charset="0"/>
                        <a:buNone/>
                        <a:tabLst/>
                        <a:defRPr/>
                      </a:pPr>
                      <a:endParaRPr lang="en-US" sz="1400" b="1" u="none" dirty="0" smtClean="0">
                        <a:solidFill>
                          <a:schemeClr val="dk1"/>
                        </a:solidFill>
                        <a:latin typeface="+mn-lt"/>
                      </a:endParaRPr>
                    </a:p>
                    <a:p>
                      <a:pPr marL="0" marR="0" indent="3175" algn="just" defTabSz="914400" rtl="0" eaLnBrk="1" fontAlgn="auto" latinLnBrk="0" hangingPunct="1">
                        <a:lnSpc>
                          <a:spcPct val="100000"/>
                        </a:lnSpc>
                        <a:spcBef>
                          <a:spcPts val="0"/>
                        </a:spcBef>
                        <a:spcAft>
                          <a:spcPts val="0"/>
                        </a:spcAft>
                        <a:buClrTx/>
                        <a:buSzTx/>
                        <a:buFont typeface="Arial" pitchFamily="34" charset="0"/>
                        <a:buNone/>
                        <a:tabLst/>
                        <a:defRPr/>
                      </a:pPr>
                      <a:endParaRPr lang="en-US" sz="1400" b="1" u="none" dirty="0" smtClean="0">
                        <a:solidFill>
                          <a:schemeClr val="dk1"/>
                        </a:solidFill>
                        <a:latin typeface="+mn-lt"/>
                      </a:endParaRPr>
                    </a:p>
                    <a:p>
                      <a:pPr marL="0" marR="0" indent="3175" algn="just" defTabSz="914400" rtl="0" eaLnBrk="1" fontAlgn="auto" latinLnBrk="0" hangingPunct="1">
                        <a:lnSpc>
                          <a:spcPct val="100000"/>
                        </a:lnSpc>
                        <a:spcBef>
                          <a:spcPts val="0"/>
                        </a:spcBef>
                        <a:spcAft>
                          <a:spcPts val="0"/>
                        </a:spcAft>
                        <a:buClrTx/>
                        <a:buSzTx/>
                        <a:buFont typeface="Arial" pitchFamily="34" charset="0"/>
                        <a:buNone/>
                        <a:tabLst/>
                        <a:defRPr/>
                      </a:pPr>
                      <a:endParaRPr lang="en-US" sz="1400" b="1" u="none" dirty="0" smtClean="0">
                        <a:solidFill>
                          <a:schemeClr val="dk1"/>
                        </a:solidFill>
                        <a:latin typeface="+mn-lt"/>
                      </a:endParaRPr>
                    </a:p>
                    <a:p>
                      <a:pPr marL="0" marR="0" indent="3175" algn="just" defTabSz="914400" rtl="0" eaLnBrk="1" fontAlgn="auto" latinLnBrk="0" hangingPunct="1">
                        <a:lnSpc>
                          <a:spcPct val="100000"/>
                        </a:lnSpc>
                        <a:spcBef>
                          <a:spcPts val="0"/>
                        </a:spcBef>
                        <a:spcAft>
                          <a:spcPts val="0"/>
                        </a:spcAft>
                        <a:buClrTx/>
                        <a:buSzTx/>
                        <a:buFont typeface="Arial" pitchFamily="34" charset="0"/>
                        <a:buNone/>
                        <a:tabLst/>
                        <a:defRPr/>
                      </a:pPr>
                      <a:r>
                        <a:rPr lang="en-US" sz="1400" b="1" u="none" dirty="0" smtClean="0">
                          <a:solidFill>
                            <a:schemeClr val="dk1"/>
                          </a:solidFill>
                          <a:latin typeface="+mn-lt"/>
                        </a:rPr>
                        <a:t>Exemption</a:t>
                      </a:r>
                      <a:r>
                        <a:rPr lang="en-US" sz="1400" b="1" u="none" baseline="0" dirty="0" smtClean="0">
                          <a:solidFill>
                            <a:schemeClr val="dk1"/>
                          </a:solidFill>
                          <a:latin typeface="+mn-lt"/>
                        </a:rPr>
                        <a:t> w</a:t>
                      </a:r>
                      <a:r>
                        <a:rPr lang="en-US" sz="1400" b="1" u="none" dirty="0" smtClean="0">
                          <a:solidFill>
                            <a:schemeClr val="dk1"/>
                          </a:solidFill>
                          <a:latin typeface="+mn-lt"/>
                        </a:rPr>
                        <a:t>ithout any limit</a:t>
                      </a:r>
                      <a:r>
                        <a:rPr lang="en-US" sz="1400" b="1" u="none" baseline="0" dirty="0" smtClean="0">
                          <a:solidFill>
                            <a:schemeClr val="dk1"/>
                          </a:solidFill>
                          <a:latin typeface="+mn-lt"/>
                        </a:rPr>
                        <a:t> i.r.t. entry fee.</a:t>
                      </a:r>
                      <a:endParaRPr lang="en-US" sz="1400" b="1" u="none" dirty="0" smtClean="0">
                        <a:solidFill>
                          <a:schemeClr val="dk1"/>
                        </a:solidFill>
                        <a:latin typeface="+mn-lt"/>
                      </a:endParaRPr>
                    </a:p>
                    <a:p>
                      <a:pPr marL="233363" marR="0" indent="-169863" algn="just" defTabSz="914400" rtl="0" eaLnBrk="1" fontAlgn="auto" latinLnBrk="0" hangingPunct="1">
                        <a:lnSpc>
                          <a:spcPct val="100000"/>
                        </a:lnSpc>
                        <a:spcBef>
                          <a:spcPts val="0"/>
                        </a:spcBef>
                        <a:spcAft>
                          <a:spcPts val="0"/>
                        </a:spcAft>
                        <a:buClrTx/>
                        <a:buSzTx/>
                        <a:buFont typeface="Arial" pitchFamily="34" charset="0"/>
                        <a:buNone/>
                        <a:tabLst/>
                        <a:defRPr/>
                      </a:pPr>
                      <a:endParaRPr lang="en-US" sz="1400" baseline="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5848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kern="1200" baseline="0" dirty="0" smtClean="0">
                          <a:solidFill>
                            <a:schemeClr val="dk1"/>
                          </a:solidFill>
                          <a:latin typeface="+mn-lt"/>
                          <a:ea typeface="+mn-ea"/>
                          <a:cs typeface="+mn-cs"/>
                        </a:rPr>
                        <a:t>(ii)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b="0" baseline="0" dirty="0" smtClean="0">
                          <a:latin typeface="+mn-lt"/>
                        </a:rPr>
                        <a:t>recognised sporting event;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marR="0" indent="3175" algn="just" defTabSz="914400" rtl="0" eaLnBrk="1" fontAlgn="auto" latinLnBrk="0" hangingPunct="1">
                        <a:lnSpc>
                          <a:spcPct val="100000"/>
                        </a:lnSpc>
                        <a:spcBef>
                          <a:spcPts val="0"/>
                        </a:spcBef>
                        <a:spcAft>
                          <a:spcPts val="0"/>
                        </a:spcAft>
                        <a:buClrTx/>
                        <a:buSzTx/>
                        <a:buFont typeface="Arial" pitchFamily="34" charset="0"/>
                        <a:buNone/>
                        <a:tabLst/>
                        <a:defRPr/>
                      </a:pPr>
                      <a:endParaRPr lang="en-US" sz="1400" b="1" u="none" dirty="0" smtClean="0">
                        <a:solidFill>
                          <a:schemeClr val="dk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342001">
                <a:tc>
                  <a:txBody>
                    <a:bodyPr/>
                    <a:lstStyle/>
                    <a:p>
                      <a:pPr marL="263525" marR="0" indent="-263525"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400" kern="1200" baseline="0" dirty="0" smtClean="0">
                          <a:solidFill>
                            <a:schemeClr val="dk1"/>
                          </a:solidFill>
                          <a:latin typeface="+mn-lt"/>
                          <a:ea typeface="+mn-ea"/>
                          <a:cs typeface="+mn-cs"/>
                        </a:rPr>
                        <a:t>(iii)</a:t>
                      </a:r>
                    </a:p>
                    <a:p>
                      <a:pPr marL="263525" marR="0" indent="-263525" algn="ctr"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1400" b="1"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4625" marR="0" indent="-1587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smtClean="0">
                          <a:latin typeface="+mn-lt"/>
                        </a:rPr>
                        <a:t>Award function, </a:t>
                      </a:r>
                    </a:p>
                    <a:p>
                      <a:pPr marL="174625" marR="0" indent="-1587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smtClean="0">
                          <a:latin typeface="+mn-lt"/>
                        </a:rPr>
                        <a:t>Concert, </a:t>
                      </a:r>
                    </a:p>
                    <a:p>
                      <a:pPr marL="174625" marR="0" indent="-1587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smtClean="0">
                          <a:latin typeface="+mn-lt"/>
                        </a:rPr>
                        <a:t>Pageant, </a:t>
                      </a:r>
                    </a:p>
                    <a:p>
                      <a:pPr marL="174625" marR="0" indent="-1587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smtClean="0">
                          <a:latin typeface="+mn-lt"/>
                        </a:rPr>
                        <a:t>Musical performance or</a:t>
                      </a:r>
                    </a:p>
                    <a:p>
                      <a:pPr marL="174625" marR="0" indent="-1587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aseline="0" dirty="0" smtClean="0">
                          <a:latin typeface="+mn-lt"/>
                        </a:rPr>
                        <a:t>Any sporting event other than a </a:t>
                      </a:r>
                      <a:r>
                        <a:rPr lang="en-US" sz="1400" b="0" baseline="0" dirty="0" smtClean="0">
                          <a:latin typeface="+mn-lt"/>
                        </a:rPr>
                        <a:t>recognised sporting event, </a:t>
                      </a:r>
                      <a:endParaRPr kumimoji="0" lang="en-US" sz="1400" b="0"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defRPr/>
                      </a:pPr>
                      <a:r>
                        <a:rPr lang="en-US" sz="1400" b="1" u="sng" dirty="0" smtClean="0">
                          <a:solidFill>
                            <a:schemeClr val="dk1"/>
                          </a:solidFill>
                          <a:latin typeface="+mn-lt"/>
                        </a:rPr>
                        <a:t>CONDITION FOR EXEMPTION:</a:t>
                      </a:r>
                    </a:p>
                    <a:p>
                      <a:pPr algn="just">
                        <a:defRPr/>
                      </a:pPr>
                      <a:r>
                        <a:rPr lang="en-US" sz="1400" i="1" dirty="0" smtClean="0">
                          <a:solidFill>
                            <a:schemeClr val="dk1"/>
                          </a:solidFill>
                          <a:latin typeface="+mn-lt"/>
                        </a:rPr>
                        <a:t>Where Consideration for admission (may be called as entry fees) is not more than Rs. 500 per person.</a:t>
                      </a:r>
                      <a:endParaRPr kumimoji="0" lang="en-US" sz="1400" b="0"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3" name="Double Wave 22"/>
          <p:cNvSpPr/>
          <p:nvPr/>
        </p:nvSpPr>
        <p:spPr>
          <a:xfrm>
            <a:off x="76200" y="5562600"/>
            <a:ext cx="8686800" cy="533400"/>
          </a:xfrm>
          <a:prstGeom prst="doubleWave">
            <a:avLst>
              <a:gd name="adj1" fmla="val 2794"/>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b="1" dirty="0" smtClean="0">
                <a:solidFill>
                  <a:srgbClr val="0070C0"/>
                </a:solidFill>
              </a:rPr>
              <a:t>Now, For services referred into point (iii),</a:t>
            </a:r>
            <a:r>
              <a:rPr lang="en-US" sz="1600" b="1" dirty="0" smtClean="0">
                <a:solidFill>
                  <a:schemeClr val="tx1"/>
                </a:solidFill>
              </a:rPr>
              <a:t> a Condition of  entry fee (Max. Rs. 500/-) per person has been imposed.</a:t>
            </a:r>
            <a:endParaRPr lang="en-US" sz="1600" b="1" dirty="0" smtClean="0">
              <a:solidFill>
                <a:srgbClr val="0070C0"/>
              </a:solidFill>
            </a:endParaRPr>
          </a:p>
        </p:txBody>
      </p:sp>
      <p:sp>
        <p:nvSpPr>
          <p:cNvPr id="14" name="Slide Number Placeholder 13"/>
          <p:cNvSpPr>
            <a:spLocks noGrp="1"/>
          </p:cNvSpPr>
          <p:nvPr>
            <p:ph type="sldNum" sz="quarter" idx="15"/>
          </p:nvPr>
        </p:nvSpPr>
        <p:spPr/>
        <p:txBody>
          <a:bodyPr/>
          <a:lstStyle/>
          <a:p>
            <a:fld id="{6838B910-9BB3-41C6-B4B2-4CCB556C6DAE}" type="slidenum">
              <a:rPr lang="en-US" smtClean="0"/>
              <a:pPr/>
              <a:t>26</a:t>
            </a:fld>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22904" y="0"/>
            <a:ext cx="8610600" cy="461665"/>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smtClean="0">
                <a:effectLst>
                  <a:outerShdw blurRad="38100" dist="38100" dir="2700000" algn="tl">
                    <a:srgbClr val="000000">
                      <a:alpha val="43137"/>
                    </a:srgbClr>
                  </a:outerShdw>
                </a:effectLst>
              </a:rPr>
              <a:t>In Chapter V of Finance Act, 1994</a:t>
            </a:r>
            <a:endParaRPr lang="en-US" sz="2400" b="1" dirty="0">
              <a:effectLst>
                <a:outerShdw blurRad="38100" dist="38100" dir="2700000" algn="tl">
                  <a:srgbClr val="000000">
                    <a:alpha val="43137"/>
                  </a:srgbClr>
                </a:outerShdw>
              </a:effectLst>
            </a:endParaRPr>
          </a:p>
        </p:txBody>
      </p:sp>
      <p:graphicFrame>
        <p:nvGraphicFramePr>
          <p:cNvPr id="7" name="Table 6"/>
          <p:cNvGraphicFramePr>
            <a:graphicFrameLocks noGrp="1"/>
          </p:cNvGraphicFramePr>
          <p:nvPr/>
        </p:nvGraphicFramePr>
        <p:xfrm>
          <a:off x="228600" y="1524000"/>
          <a:ext cx="8382000" cy="4568292"/>
        </p:xfrm>
        <a:graphic>
          <a:graphicData uri="http://schemas.openxmlformats.org/drawingml/2006/table">
            <a:tbl>
              <a:tblPr firstRow="1" bandRow="1">
                <a:tableStyleId>{5C22544A-7EE6-4342-B048-85BDC9FD1C3A}</a:tableStyleId>
              </a:tblPr>
              <a:tblGrid>
                <a:gridCol w="1981200"/>
                <a:gridCol w="2209800"/>
                <a:gridCol w="2057400"/>
                <a:gridCol w="2133600"/>
              </a:tblGrid>
              <a:tr h="508686">
                <a:tc gridSpan="2">
                  <a:txBody>
                    <a:bodyPr/>
                    <a:lstStyle/>
                    <a:p>
                      <a:pPr algn="ctr"/>
                      <a:r>
                        <a:rPr lang="en-US" sz="2000" dirty="0" smtClean="0">
                          <a:effectLst>
                            <a:outerShdw blurRad="38100" dist="38100" dir="2700000" algn="tl">
                              <a:srgbClr val="000000">
                                <a:alpha val="43137"/>
                              </a:srgbClr>
                            </a:outerShdw>
                          </a:effectLst>
                        </a:rPr>
                        <a:t>Amendments</a:t>
                      </a:r>
                      <a:endParaRPr lang="en-US" sz="2000"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effectLst>
                            <a:outerShdw blurRad="38100" dist="38100" dir="2700000" algn="tl">
                              <a:srgbClr val="000000">
                                <a:alpha val="43137"/>
                              </a:srgbClr>
                            </a:outerShdw>
                          </a:effectLst>
                        </a:rPr>
                        <a:t>Substitution with New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en-US"/>
                    </a:p>
                  </a:txBody>
                  <a:tcPr/>
                </a:tc>
              </a:tr>
              <a:tr h="469557">
                <a:tc>
                  <a:txBody>
                    <a:bodyPr/>
                    <a:lstStyle/>
                    <a:p>
                      <a:pPr algn="l"/>
                      <a:r>
                        <a:rPr lang="en-US" sz="1800" dirty="0" smtClean="0"/>
                        <a:t>Section</a:t>
                      </a:r>
                      <a:r>
                        <a:rPr lang="en-US" sz="1800" baseline="0" dirty="0" smtClean="0"/>
                        <a:t> </a:t>
                      </a:r>
                      <a:r>
                        <a:rPr lang="en-US" sz="1800" dirty="0" smtClean="0"/>
                        <a:t> 65B</a:t>
                      </a:r>
                      <a:r>
                        <a:rPr lang="en-US" sz="1800" baseline="0" dirty="0" smtClean="0"/>
                        <a:t> </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a:t>
                      </a:r>
                      <a:r>
                        <a:rPr lang="en-US" sz="1400" b="1" dirty="0" smtClean="0"/>
                        <a:t>Date of Enactment]/ [Date to be Notify]</a:t>
                      </a:r>
                      <a:endParaRPr lang="en-US" sz="24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dirty="0" smtClean="0"/>
                        <a:t>Section</a:t>
                      </a:r>
                      <a:r>
                        <a:rPr lang="en-US" sz="1800" baseline="0" dirty="0" smtClean="0"/>
                        <a:t> 76</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a:t>
                      </a:r>
                      <a:r>
                        <a:rPr lang="en-US" sz="1400" b="1" dirty="0" smtClean="0"/>
                        <a:t>Date of Enactment]</a:t>
                      </a:r>
                    </a:p>
                    <a:p>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69557">
                <a:tc>
                  <a:txBody>
                    <a:bodyPr/>
                    <a:lstStyle/>
                    <a:p>
                      <a:pPr algn="l"/>
                      <a:r>
                        <a:rPr lang="en-US" sz="1800" dirty="0" smtClean="0"/>
                        <a:t>Section</a:t>
                      </a:r>
                      <a:r>
                        <a:rPr lang="en-US" sz="1800" baseline="0" dirty="0" smtClean="0"/>
                        <a:t> </a:t>
                      </a:r>
                      <a:r>
                        <a:rPr lang="en-US" sz="1800" dirty="0" smtClean="0"/>
                        <a:t> 66B</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smtClean="0"/>
                        <a:t>[</a:t>
                      </a:r>
                      <a:r>
                        <a:rPr lang="en-US" sz="1400" b="1" smtClean="0"/>
                        <a:t>Date of Enactment]/ [Date to be Notify]</a:t>
                      </a:r>
                      <a:endParaRPr lang="en-US" sz="18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dirty="0" smtClean="0"/>
                        <a:t>Section 78</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a:t>
                      </a:r>
                      <a:r>
                        <a:rPr lang="en-US" sz="1400" b="1" dirty="0" smtClean="0"/>
                        <a:t>Date of Enactment]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69557">
                <a:tc>
                  <a:txBody>
                    <a:bodyPr/>
                    <a:lstStyle/>
                    <a:p>
                      <a:pPr algn="l"/>
                      <a:r>
                        <a:rPr lang="en-US" sz="1800" dirty="0" smtClean="0"/>
                        <a:t>Section</a:t>
                      </a:r>
                      <a:r>
                        <a:rPr lang="en-US" sz="1800" baseline="0" dirty="0" smtClean="0"/>
                        <a:t>  66D</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a:r>
                        <a:rPr lang="en-US" sz="1400" baseline="0" dirty="0" smtClean="0"/>
                        <a:t>[</a:t>
                      </a:r>
                      <a:r>
                        <a:rPr lang="en-US" sz="1400" b="1" dirty="0" smtClean="0"/>
                        <a:t>Date of Enactment]/ [Date to be Notify]</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pPr algn="ct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hMerge="1">
                  <a:txBody>
                    <a:bodyPr/>
                    <a:lstStyle/>
                    <a:p>
                      <a:endParaRPr lang="en-US"/>
                    </a:p>
                  </a:txBody>
                  <a:tcPr/>
                </a:tc>
              </a:tr>
              <a:tr h="5086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Section  66F</a:t>
                      </a:r>
                      <a:endParaRPr lang="en-US" sz="1400" b="1"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a:t>
                      </a:r>
                      <a:r>
                        <a:rPr lang="en-US" sz="1400" b="1" dirty="0" smtClean="0"/>
                        <a:t>Date of Enactment]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lt1"/>
                          </a:solidFill>
                          <a:effectLst>
                            <a:outerShdw blurRad="38100" dist="38100" dir="2700000" algn="tl">
                              <a:srgbClr val="000000">
                                <a:alpha val="43137"/>
                              </a:srgbClr>
                            </a:outerShdw>
                          </a:effectLst>
                          <a:latin typeface="+mn-lt"/>
                          <a:ea typeface="+mn-ea"/>
                          <a:cs typeface="+mn-cs"/>
                        </a:rPr>
                        <a:t>Insertion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hMerge="1">
                  <a:txBody>
                    <a:bodyPr/>
                    <a:lstStyle/>
                    <a:p>
                      <a:endParaRPr lang="en-US"/>
                    </a:p>
                  </a:txBody>
                  <a:tcPr/>
                </a:tc>
              </a:tr>
              <a:tr h="469557">
                <a:tc>
                  <a:txBody>
                    <a:bodyPr/>
                    <a:lstStyle/>
                    <a:p>
                      <a:pPr algn="l"/>
                      <a:r>
                        <a:rPr lang="en-US" sz="1800" dirty="0" smtClean="0"/>
                        <a:t>Section</a:t>
                      </a:r>
                      <a:r>
                        <a:rPr lang="en-US" sz="1800" baseline="0" dirty="0" smtClean="0"/>
                        <a:t> </a:t>
                      </a:r>
                      <a:r>
                        <a:rPr lang="en-US" sz="1800" dirty="0" smtClean="0"/>
                        <a:t> 67</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a:r>
                        <a:rPr lang="en-US" sz="1400" dirty="0" smtClean="0"/>
                        <a:t>[</a:t>
                      </a:r>
                      <a:r>
                        <a:rPr lang="en-US" sz="1400" b="1" dirty="0" smtClean="0"/>
                        <a:t>Date of Enactment]</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Section 78B</a:t>
                      </a:r>
                      <a:r>
                        <a:rPr lang="en-US" sz="1200" dirty="0" smtClean="0"/>
                        <a:t> </a:t>
                      </a:r>
                      <a:r>
                        <a:rPr lang="en-US" sz="1200" b="1" dirty="0" smtClean="0">
                          <a:solidFill>
                            <a:srgbClr val="0070C0"/>
                          </a:solidFill>
                        </a:rPr>
                        <a:t>(Transitory Provisions)</a:t>
                      </a:r>
                      <a:endParaRPr lang="en-US" sz="1800" b="1" dirty="0" smtClean="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a:t>
                      </a:r>
                      <a:r>
                        <a:rPr lang="en-US" sz="1400" b="1" dirty="0" smtClean="0"/>
                        <a:t>Date of Enactment]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69557">
                <a:tc>
                  <a:txBody>
                    <a:bodyPr/>
                    <a:lstStyle/>
                    <a:p>
                      <a:pPr algn="l"/>
                      <a:r>
                        <a:rPr lang="en-US" sz="1800" dirty="0" smtClean="0"/>
                        <a:t>Section</a:t>
                      </a:r>
                      <a:r>
                        <a:rPr lang="en-US" sz="1800" baseline="0" dirty="0" smtClean="0"/>
                        <a:t>  73</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b="1" dirty="0" smtClean="0"/>
                        <a:t>Date of Enactment]</a:t>
                      </a:r>
                      <a:endParaRPr lang="en-US" sz="14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pPr algn="ct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hMerge="1">
                  <a:txBody>
                    <a:bodyPr/>
                    <a:lstStyle/>
                    <a:p>
                      <a:endParaRPr lang="en-US"/>
                    </a:p>
                  </a:txBody>
                  <a:tcPr/>
                </a:tc>
              </a:tr>
              <a:tr h="508686">
                <a:tc>
                  <a:txBody>
                    <a:bodyPr/>
                    <a:lstStyle/>
                    <a:p>
                      <a:pPr algn="l"/>
                      <a:r>
                        <a:rPr lang="en-US" sz="1800" dirty="0" smtClean="0"/>
                        <a:t>Section</a:t>
                      </a:r>
                      <a:r>
                        <a:rPr lang="en-US" sz="1800" baseline="0" dirty="0" smtClean="0"/>
                        <a:t> </a:t>
                      </a:r>
                      <a:r>
                        <a:rPr lang="en-US" sz="1800" dirty="0" smtClean="0"/>
                        <a:t> 86</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b="1" dirty="0" smtClean="0"/>
                        <a:t>Date of Enactment]</a:t>
                      </a:r>
                      <a:endParaRPr lang="en-US" sz="14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lt1"/>
                          </a:solidFill>
                          <a:effectLst>
                            <a:outerShdw blurRad="38100" dist="38100" dir="2700000" algn="tl">
                              <a:srgbClr val="000000">
                                <a:alpha val="43137"/>
                              </a:srgbClr>
                            </a:outerShdw>
                          </a:effectLst>
                          <a:latin typeface="+mn-lt"/>
                          <a:ea typeface="+mn-ea"/>
                          <a:cs typeface="+mn-cs"/>
                        </a:rPr>
                        <a:t>Omission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hMerge="1">
                  <a:txBody>
                    <a:bodyPr/>
                    <a:lstStyle/>
                    <a:p>
                      <a:endParaRPr lang="en-US"/>
                    </a:p>
                  </a:txBody>
                  <a:tcPr/>
                </a:tc>
              </a:tr>
              <a:tr h="469557">
                <a:tc>
                  <a:txBody>
                    <a:bodyPr/>
                    <a:lstStyle/>
                    <a:p>
                      <a:pPr algn="l"/>
                      <a:r>
                        <a:rPr lang="en-US" sz="1800" dirty="0" smtClean="0"/>
                        <a:t>Section</a:t>
                      </a:r>
                      <a:r>
                        <a:rPr lang="en-US" sz="1800" baseline="0" dirty="0" smtClean="0"/>
                        <a:t> </a:t>
                      </a:r>
                      <a:r>
                        <a:rPr lang="en-US" sz="1800" dirty="0" smtClean="0"/>
                        <a:t> 94</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t>
                      </a:r>
                      <a:r>
                        <a:rPr lang="en-US" sz="1400" b="1" dirty="0" smtClean="0"/>
                        <a:t>Date of Enactment]</a:t>
                      </a:r>
                      <a:endParaRPr lang="en-US" sz="18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Section 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a:t>
                      </a:r>
                      <a:r>
                        <a:rPr lang="en-US" sz="1400" b="1" dirty="0" smtClean="0"/>
                        <a:t>Date of Enactment]</a:t>
                      </a:r>
                      <a:endParaRPr lang="en-US" sz="1800" b="1"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graphicFrame>
        <p:nvGraphicFramePr>
          <p:cNvPr id="11" name="Table 10"/>
          <p:cNvGraphicFramePr>
            <a:graphicFrameLocks noGrp="1"/>
          </p:cNvGraphicFramePr>
          <p:nvPr/>
        </p:nvGraphicFramePr>
        <p:xfrm>
          <a:off x="122904" y="5334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pPr algn="ctr"/>
                      <a:r>
                        <a:rPr lang="en-US" sz="1800" dirty="0" smtClean="0"/>
                        <a:t>Sec. 65B</a:t>
                      </a:r>
                      <a:endParaRPr lang="en-US" sz="1800" dirty="0"/>
                    </a:p>
                  </a:txBody>
                  <a:tcP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accent1"/>
                    </a:solidFill>
                  </a:tcPr>
                </a:tc>
                <a:tc>
                  <a:txBody>
                    <a:bodyPr/>
                    <a:lstStyle/>
                    <a:p>
                      <a:pPr algn="ctr"/>
                      <a:r>
                        <a:rPr lang="en-US" sz="1800" dirty="0" smtClean="0"/>
                        <a:t>Sec. 66D</a:t>
                      </a:r>
                      <a:endParaRPr lang="en-US" sz="1800" dirty="0"/>
                    </a:p>
                  </a:txBody>
                  <a:tcPr>
                    <a:solidFill>
                      <a:schemeClr val="accent1"/>
                    </a:solidFill>
                  </a:tcPr>
                </a:tc>
                <a:tc>
                  <a:txBody>
                    <a:bodyPr/>
                    <a:lstStyle/>
                    <a:p>
                      <a:pPr algn="ctr"/>
                      <a:r>
                        <a:rPr lang="en-US" sz="1800" dirty="0" smtClean="0"/>
                        <a:t>Sec. </a:t>
                      </a:r>
                      <a:r>
                        <a:rPr lang="en-US" sz="1800" dirty="0" smtClean="0"/>
                        <a:t>66F</a:t>
                      </a:r>
                      <a:endParaRPr lang="en-US" sz="1800" dirty="0"/>
                    </a:p>
                  </a:txBody>
                  <a:tcPr>
                    <a:solidFill>
                      <a:schemeClr val="accent1"/>
                    </a:solidFill>
                  </a:tcPr>
                </a:tc>
                <a:tc>
                  <a:txBody>
                    <a:bodyPr/>
                    <a:lstStyle/>
                    <a:p>
                      <a:pPr algn="ctr"/>
                      <a:r>
                        <a:rPr lang="en-US" sz="1800" dirty="0" smtClean="0"/>
                        <a:t>Sec. 67</a:t>
                      </a:r>
                      <a:endParaRPr lang="en-US" sz="1800" dirty="0"/>
                    </a:p>
                  </a:txBody>
                  <a:tcPr>
                    <a:solidFill>
                      <a:schemeClr val="accent1"/>
                    </a:solidFill>
                  </a:tcPr>
                </a:tc>
                <a:tc>
                  <a:txBody>
                    <a:bodyPr/>
                    <a:lstStyle/>
                    <a:p>
                      <a:pPr algn="ctr"/>
                      <a:r>
                        <a:rPr lang="en-US" sz="1800" dirty="0" smtClean="0"/>
                        <a:t>Sec. 73</a:t>
                      </a:r>
                      <a:endParaRPr lang="en-US" sz="1800" dirty="0"/>
                    </a:p>
                  </a:txBody>
                  <a:tcPr>
                    <a:solidFill>
                      <a:schemeClr val="accent1"/>
                    </a:solidFill>
                  </a:tcPr>
                </a:tc>
                <a:tc>
                  <a:txBody>
                    <a:bodyPr/>
                    <a:lstStyle/>
                    <a:p>
                      <a:pPr algn="ctr"/>
                      <a:r>
                        <a:rPr lang="en-US" sz="1800" dirty="0" smtClean="0"/>
                        <a:t>Sec. 86</a:t>
                      </a:r>
                      <a:endParaRPr lang="en-US" sz="1800" dirty="0"/>
                    </a:p>
                  </a:txBody>
                  <a:tcPr>
                    <a:solidFill>
                      <a:schemeClr val="accent1"/>
                    </a:solidFill>
                  </a:tcPr>
                </a:tc>
                <a:tc>
                  <a:txBody>
                    <a:bodyPr/>
                    <a:lstStyle/>
                    <a:p>
                      <a:pPr algn="ctr"/>
                      <a:r>
                        <a:rPr lang="en-US" sz="1800" dirty="0" smtClean="0"/>
                        <a:t>Sec. 94</a:t>
                      </a:r>
                      <a:endParaRPr lang="en-US" sz="1800" dirty="0"/>
                    </a:p>
                  </a:txBody>
                  <a:tcPr>
                    <a:solidFill>
                      <a:schemeClr val="accent1"/>
                    </a:solidFill>
                  </a:tcPr>
                </a:tc>
                <a:tc>
                  <a:txBody>
                    <a:bodyPr/>
                    <a:lstStyle/>
                    <a:p>
                      <a:pPr algn="ctr"/>
                      <a:r>
                        <a:rPr lang="en-US" sz="1800" dirty="0" smtClean="0"/>
                        <a:t>Sec. 76</a:t>
                      </a:r>
                      <a:endParaRPr lang="en-US" sz="1800" dirty="0"/>
                    </a:p>
                  </a:txBody>
                  <a:tcPr>
                    <a:solidFill>
                      <a:schemeClr val="accent1"/>
                    </a:solidFill>
                  </a:tcPr>
                </a:tc>
                <a:tc>
                  <a:txBody>
                    <a:bodyPr/>
                    <a:lstStyle/>
                    <a:p>
                      <a:pPr algn="ctr"/>
                      <a:r>
                        <a:rPr lang="en-US" sz="1800" dirty="0" smtClean="0"/>
                        <a:t>Sec. 78</a:t>
                      </a:r>
                      <a:endParaRPr lang="en-US" sz="1800" dirty="0"/>
                    </a:p>
                  </a:txBody>
                  <a:tcPr>
                    <a:solidFill>
                      <a:schemeClr val="accent1"/>
                    </a:solidFill>
                  </a:tcPr>
                </a:tc>
                <a:tc>
                  <a:txBody>
                    <a:bodyPr/>
                    <a:lstStyle/>
                    <a:p>
                      <a:pPr algn="ctr"/>
                      <a:r>
                        <a:rPr lang="en-US" sz="1800" dirty="0" smtClean="0"/>
                        <a:t>Sec. 78B</a:t>
                      </a:r>
                      <a:endParaRPr lang="en-US" sz="1800" dirty="0"/>
                    </a:p>
                  </a:txBody>
                  <a:tcPr>
                    <a:solidFill>
                      <a:schemeClr val="accent1"/>
                    </a:solidFill>
                  </a:tcPr>
                </a:tc>
                <a:tc>
                  <a:txBody>
                    <a:bodyPr/>
                    <a:lstStyle/>
                    <a:p>
                      <a:pPr algn="ctr"/>
                      <a:r>
                        <a:rPr lang="en-US" sz="1800" dirty="0" smtClean="0"/>
                        <a:t>Sec. 80</a:t>
                      </a:r>
                      <a:endParaRPr lang="en-US" sz="1800" dirty="0"/>
                    </a:p>
                  </a:txBody>
                  <a:tcPr>
                    <a:solidFill>
                      <a:schemeClr val="accent1"/>
                    </a:solidFill>
                  </a:tcPr>
                </a:tc>
              </a:tr>
            </a:tbl>
          </a:graphicData>
        </a:graphic>
      </p:graphicFrame>
      <p:sp>
        <p:nvSpPr>
          <p:cNvPr id="5" name="Slide Number Placeholder 4"/>
          <p:cNvSpPr>
            <a:spLocks noGrp="1"/>
          </p:cNvSpPr>
          <p:nvPr>
            <p:ph type="sldNum" sz="quarter" idx="15"/>
          </p:nvPr>
        </p:nvSpPr>
        <p:spPr/>
        <p:txBody>
          <a:bodyPr/>
          <a:lstStyle/>
          <a:p>
            <a:fld id="{6838B910-9BB3-41C6-B4B2-4CCB556C6DAE}" type="slidenum">
              <a:rPr lang="en-US" smtClean="0"/>
              <a:pPr/>
              <a:t>27</a:t>
            </a:fld>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graphicFrame>
        <p:nvGraphicFramePr>
          <p:cNvPr id="6" name="Table 5"/>
          <p:cNvGraphicFramePr>
            <a:graphicFrameLocks noGrp="1"/>
          </p:cNvGraphicFramePr>
          <p:nvPr/>
        </p:nvGraphicFramePr>
        <p:xfrm>
          <a:off x="106188" y="1447800"/>
          <a:ext cx="8595360" cy="4378960"/>
        </p:xfrm>
        <a:graphic>
          <a:graphicData uri="http://schemas.openxmlformats.org/drawingml/2006/table">
            <a:tbl>
              <a:tblPr firstRow="1" bandRow="1">
                <a:tableStyleId>{5C22544A-7EE6-4342-B048-85BDC9FD1C3A}</a:tableStyleId>
              </a:tblPr>
              <a:tblGrid>
                <a:gridCol w="918360"/>
                <a:gridCol w="3339892"/>
                <a:gridCol w="236570"/>
                <a:gridCol w="867422"/>
                <a:gridCol w="3233116"/>
              </a:tblGrid>
              <a:tr h="304800">
                <a:tc>
                  <a:txBody>
                    <a:bodyPr/>
                    <a:lstStyle/>
                    <a:p>
                      <a:r>
                        <a:rPr lang="en-US" sz="1400" dirty="0" smtClean="0"/>
                        <a:t>Clause</a:t>
                      </a:r>
                      <a:endParaRPr lang="en-US" sz="1400" dirty="0"/>
                    </a:p>
                  </a:txBody>
                  <a:tcPr/>
                </a:tc>
                <a:tc>
                  <a:txBody>
                    <a:bodyPr/>
                    <a:lstStyle/>
                    <a:p>
                      <a:r>
                        <a:rPr lang="en-US" sz="1400" dirty="0" smtClean="0"/>
                        <a:t>Definition Inserted</a:t>
                      </a:r>
                      <a:endParaRPr lang="en-US" sz="1400" dirty="0"/>
                    </a:p>
                  </a:txBody>
                  <a:tcPr/>
                </a:tc>
                <a:tc>
                  <a:txBody>
                    <a:bodyPr/>
                    <a:lstStyle/>
                    <a:p>
                      <a:endParaRPr lang="en-US" sz="1400" dirty="0"/>
                    </a:p>
                  </a:txBody>
                  <a:tcPr>
                    <a:solidFill>
                      <a:schemeClr val="bg1"/>
                    </a:solidFill>
                  </a:tcPr>
                </a:tc>
                <a:tc>
                  <a:txBody>
                    <a:bodyPr/>
                    <a:lstStyle/>
                    <a:p>
                      <a:r>
                        <a:rPr lang="en-US" sz="1400" dirty="0" smtClean="0"/>
                        <a:t>Clause</a:t>
                      </a:r>
                      <a:endParaRPr lang="en-US" sz="1400" dirty="0"/>
                    </a:p>
                  </a:txBody>
                  <a:tcPr/>
                </a:tc>
                <a:tc>
                  <a:txBody>
                    <a:bodyPr/>
                    <a:lstStyle/>
                    <a:p>
                      <a:r>
                        <a:rPr lang="en-US" sz="1400" dirty="0" smtClean="0"/>
                        <a:t>Definition Deleted</a:t>
                      </a:r>
                      <a:endParaRPr lang="en-US" sz="1400" dirty="0"/>
                    </a:p>
                  </a:txBody>
                  <a:tcPr/>
                </a:tc>
              </a:tr>
              <a:tr h="370840">
                <a:tc>
                  <a:txBody>
                    <a:bodyPr/>
                    <a:lstStyle/>
                    <a:p>
                      <a:r>
                        <a:rPr lang="en-US" sz="1400" dirty="0" smtClean="0"/>
                        <a:t>(23A)</a:t>
                      </a:r>
                      <a:endParaRPr lang="en-US" sz="1400" dirty="0"/>
                    </a:p>
                  </a:txBody>
                  <a:tcPr/>
                </a:tc>
                <a:tc>
                  <a:txBody>
                    <a:bodyPr/>
                    <a:lstStyle/>
                    <a:p>
                      <a:r>
                        <a:rPr lang="en-US" sz="1400" dirty="0" smtClean="0"/>
                        <a:t>Foreman of Chit fund</a:t>
                      </a:r>
                      <a:endParaRPr lang="en-US" sz="1400" dirty="0"/>
                    </a:p>
                  </a:txBody>
                  <a:tcPr/>
                </a:tc>
                <a:tc>
                  <a:txBody>
                    <a:bodyPr/>
                    <a:lstStyle/>
                    <a:p>
                      <a:endParaRPr lang="en-US" sz="1400" dirty="0"/>
                    </a:p>
                  </a:txBody>
                  <a:tcPr>
                    <a:solidFill>
                      <a:schemeClr val="bg1"/>
                    </a:solidFill>
                  </a:tcPr>
                </a:tc>
                <a:tc>
                  <a:txBody>
                    <a:bodyPr/>
                    <a:lstStyle/>
                    <a:p>
                      <a:r>
                        <a:rPr lang="en-US" sz="1400" dirty="0" smtClean="0"/>
                        <a:t>(9)</a:t>
                      </a:r>
                      <a:endParaRPr lang="en-US" sz="1400" dirty="0"/>
                    </a:p>
                  </a:txBody>
                  <a:tcPr/>
                </a:tc>
                <a:tc>
                  <a:txBody>
                    <a:bodyPr/>
                    <a:lstStyle/>
                    <a:p>
                      <a:r>
                        <a:rPr lang="en-US" sz="1400" dirty="0" smtClean="0"/>
                        <a:t>Amusement Facility-</a:t>
                      </a:r>
                      <a:r>
                        <a:rPr lang="en-US" sz="1100" dirty="0" smtClean="0">
                          <a:hlinkClick r:id="rId2" action="ppaction://hlinksldjump"/>
                        </a:rPr>
                        <a:t>(already discussed)</a:t>
                      </a:r>
                      <a:endParaRPr lang="en-US" sz="1400" dirty="0"/>
                    </a:p>
                  </a:txBody>
                  <a:tcPr/>
                </a:tc>
              </a:tr>
              <a:tr h="3759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(26A)</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Government</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(24)</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Entertainment Event</a:t>
                      </a:r>
                      <a:r>
                        <a:rPr lang="en-US" sz="1200" dirty="0" smtClean="0"/>
                        <a:t>-</a:t>
                      </a:r>
                      <a:r>
                        <a:rPr lang="en-US" sz="1050" dirty="0" smtClean="0">
                          <a:hlinkClick r:id="rId2" action="ppaction://hlinksldjump"/>
                        </a:rPr>
                        <a:t>(already discussed)</a:t>
                      </a:r>
                      <a:endParaRPr lang="en-US" sz="1400" dirty="0"/>
                    </a:p>
                  </a:txBody>
                  <a:tcPr/>
                </a:tc>
              </a:tr>
              <a:tr h="370840">
                <a:tc>
                  <a:txBody>
                    <a:bodyPr/>
                    <a:lstStyle/>
                    <a:p>
                      <a:r>
                        <a:rPr lang="en-US" sz="1400" dirty="0" smtClean="0"/>
                        <a:t>(31A)</a:t>
                      </a:r>
                      <a:endParaRPr lang="en-US" sz="1400" dirty="0"/>
                    </a:p>
                  </a:txBody>
                  <a:tcPr/>
                </a:tc>
                <a:tc>
                  <a:txBody>
                    <a:bodyPr/>
                    <a:lstStyle/>
                    <a:p>
                      <a:r>
                        <a:rPr lang="en-US" sz="1400" dirty="0" smtClean="0"/>
                        <a:t>Lottery Distributer or</a:t>
                      </a:r>
                      <a:r>
                        <a:rPr lang="en-US" sz="1400" baseline="0" dirty="0" smtClean="0"/>
                        <a:t> Selling Agent</a:t>
                      </a:r>
                      <a:endParaRPr lang="en-US" sz="1400" dirty="0"/>
                    </a:p>
                  </a:txBody>
                  <a:tcPr/>
                </a:tc>
                <a:tc>
                  <a:txBody>
                    <a:bodyPr/>
                    <a:lstStyle/>
                    <a:p>
                      <a:endParaRPr lang="en-US" sz="1400" dirty="0"/>
                    </a:p>
                  </a:txBody>
                  <a:tcPr>
                    <a:solidFill>
                      <a:schemeClr val="bg1"/>
                    </a:solidFill>
                  </a:tcPr>
                </a:tc>
                <a:tc>
                  <a:txBody>
                    <a:bodyPr/>
                    <a:lstStyle/>
                    <a:p>
                      <a:r>
                        <a:rPr lang="en-US" sz="1400" dirty="0" smtClean="0"/>
                        <a:t>(49)</a:t>
                      </a:r>
                      <a:endParaRPr lang="en-US" sz="1400" dirty="0"/>
                    </a:p>
                  </a:txBody>
                  <a:tcPr/>
                </a:tc>
                <a:tc>
                  <a:txBody>
                    <a:bodyPr/>
                    <a:lstStyle/>
                    <a:p>
                      <a:r>
                        <a:rPr lang="en-US" sz="1400" dirty="0" smtClean="0"/>
                        <a:t>Support Service </a:t>
                      </a:r>
                      <a:r>
                        <a:rPr lang="en-US" sz="1200" dirty="0" smtClean="0">
                          <a:hlinkClick r:id="rId3" action="ppaction://hlinksldjump"/>
                        </a:rPr>
                        <a:t>[Read</a:t>
                      </a:r>
                      <a:r>
                        <a:rPr lang="en-US" sz="1200" baseline="0" dirty="0" smtClean="0">
                          <a:hlinkClick r:id="rId3" action="ppaction://hlinksldjump"/>
                        </a:rPr>
                        <a:t> with Sec. 66D(a)]</a:t>
                      </a:r>
                      <a:endParaRPr lang="en-US" sz="1200" dirty="0"/>
                    </a:p>
                  </a:txBody>
                  <a:tcPr/>
                </a:tc>
              </a:tr>
              <a:tr h="1493520">
                <a:tc>
                  <a:txBody>
                    <a:bodyPr/>
                    <a:lstStyle/>
                    <a:p>
                      <a:endParaRPr lang="en-US" sz="1400" dirty="0"/>
                    </a:p>
                  </a:txBody>
                  <a:tcPr>
                    <a:noFill/>
                  </a:tcPr>
                </a:tc>
                <a:tc>
                  <a:txBody>
                    <a:bodyPr/>
                    <a:lstStyle/>
                    <a:p>
                      <a:endParaRPr lang="en-US" sz="1400" dirty="0"/>
                    </a:p>
                  </a:txBody>
                  <a:tcPr>
                    <a:noFill/>
                  </a:tcPr>
                </a:tc>
                <a:tc>
                  <a:txBody>
                    <a:bodyPr/>
                    <a:lstStyle/>
                    <a:p>
                      <a:endParaRPr lang="en-US" sz="1400" dirty="0"/>
                    </a:p>
                  </a:txBody>
                  <a:tcPr>
                    <a:solidFill>
                      <a:schemeClr val="bg1"/>
                    </a:solidFill>
                  </a:tcPr>
                </a:tc>
                <a:tc>
                  <a:txBody>
                    <a:bodyPr/>
                    <a:lstStyle/>
                    <a:p>
                      <a:endParaRPr lang="en-US" sz="800" dirty="0"/>
                    </a:p>
                  </a:txBody>
                  <a:tcPr>
                    <a:noFill/>
                  </a:tcPr>
                </a:tc>
                <a:tc>
                  <a:txBody>
                    <a:bodyPr/>
                    <a:lstStyle/>
                    <a:p>
                      <a:endParaRPr lang="en-US" sz="1400" dirty="0"/>
                    </a:p>
                  </a:txBody>
                  <a:tcPr>
                    <a:noFill/>
                  </a:tcPr>
                </a:tc>
              </a:tr>
              <a:tr h="284480">
                <a:tc>
                  <a:txBody>
                    <a:bodyPr/>
                    <a:lstStyle/>
                    <a:p>
                      <a:r>
                        <a:rPr lang="en-US" sz="1400" b="1" dirty="0" smtClean="0">
                          <a:solidFill>
                            <a:schemeClr val="bg1"/>
                          </a:solidFill>
                        </a:rPr>
                        <a:t>Clause</a:t>
                      </a:r>
                      <a:endParaRPr lang="en-US" sz="1400" b="1" dirty="0">
                        <a:solidFill>
                          <a:schemeClr val="bg1"/>
                        </a:solidFill>
                      </a:endParaRPr>
                    </a:p>
                  </a:txBody>
                  <a:tcPr>
                    <a:solidFill>
                      <a:schemeClr val="accent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rPr>
                        <a:t>Explanation Substituted</a:t>
                      </a:r>
                    </a:p>
                  </a:txBody>
                  <a:tcPr>
                    <a:solidFill>
                      <a:schemeClr val="accent1"/>
                    </a:solidFill>
                  </a:tcPr>
                </a:tc>
                <a:tc>
                  <a:txBody>
                    <a:bodyPr/>
                    <a:lstStyle/>
                    <a:p>
                      <a:endParaRPr lang="en-US" sz="1400" dirty="0"/>
                    </a:p>
                  </a:txBody>
                  <a:tcPr>
                    <a:solidFill>
                      <a:schemeClr val="bg1"/>
                    </a:solidFill>
                  </a:tcPr>
                </a:tc>
                <a:tc>
                  <a:txBody>
                    <a:bodyPr/>
                    <a:lstStyle/>
                    <a:p>
                      <a:r>
                        <a:rPr lang="en-US" sz="1400" b="1" dirty="0" smtClean="0">
                          <a:solidFill>
                            <a:schemeClr val="bg1"/>
                          </a:solidFill>
                        </a:rPr>
                        <a:t>Clause</a:t>
                      </a:r>
                      <a:endParaRPr lang="en-US" sz="1400" b="1" dirty="0">
                        <a:solidFill>
                          <a:schemeClr val="bg1"/>
                        </a:solidFill>
                      </a:endParaRPr>
                    </a:p>
                  </a:txBody>
                  <a:tcPr>
                    <a:solidFill>
                      <a:schemeClr val="accent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rPr>
                        <a:t>Omission</a:t>
                      </a:r>
                      <a:r>
                        <a:rPr lang="en-US" sz="1400" b="1" baseline="0" dirty="0" smtClean="0">
                          <a:solidFill>
                            <a:schemeClr val="bg1"/>
                          </a:solidFill>
                        </a:rPr>
                        <a:t> of Word</a:t>
                      </a:r>
                      <a:endParaRPr lang="en-US" sz="1400" b="1" dirty="0" smtClean="0">
                        <a:solidFill>
                          <a:schemeClr val="bg1"/>
                        </a:solidFill>
                      </a:endParaRPr>
                    </a:p>
                  </a:txBody>
                  <a:tcPr>
                    <a:solidFill>
                      <a:schemeClr val="accent1"/>
                    </a:solidFill>
                  </a:tcPr>
                </a:tc>
              </a:tr>
              <a:tr h="370840">
                <a:tc>
                  <a:txBody>
                    <a:bodyPr/>
                    <a:lstStyle/>
                    <a:p>
                      <a:r>
                        <a:rPr lang="en-US" sz="1400" dirty="0" smtClean="0"/>
                        <a:t>(44)</a:t>
                      </a:r>
                      <a:endParaRPr lang="en-US" sz="1400" dirty="0"/>
                    </a:p>
                  </a:txBody>
                  <a:tcPr/>
                </a:tc>
                <a:tc>
                  <a:txBody>
                    <a:bodyPr/>
                    <a:lstStyle/>
                    <a:p>
                      <a:r>
                        <a:rPr lang="en-US" sz="1400" dirty="0" smtClean="0"/>
                        <a:t>Explanation 2 to “Service”</a:t>
                      </a:r>
                      <a:endParaRPr lang="en-US" sz="1400" dirty="0"/>
                    </a:p>
                  </a:txBody>
                  <a:tcPr/>
                </a:tc>
                <a:tc>
                  <a:txBody>
                    <a:bodyPr/>
                    <a:lstStyle/>
                    <a:p>
                      <a:endParaRPr lang="en-US" sz="1400" dirty="0"/>
                    </a:p>
                  </a:txBody>
                  <a:tcPr>
                    <a:solidFill>
                      <a:schemeClr val="bg1"/>
                    </a:solidFill>
                  </a:tcPr>
                </a:tc>
                <a:tc>
                  <a:txBody>
                    <a:bodyPr/>
                    <a:lstStyle/>
                    <a:p>
                      <a:r>
                        <a:rPr lang="en-US" sz="1400" dirty="0" smtClean="0"/>
                        <a:t>(40)</a:t>
                      </a:r>
                      <a:endParaRPr lang="en-US" sz="1400" dirty="0"/>
                    </a:p>
                  </a:txBody>
                  <a:tcPr/>
                </a:tc>
                <a:tc>
                  <a:txBody>
                    <a:bodyPr/>
                    <a:lstStyle/>
                    <a:p>
                      <a:pPr algn="just"/>
                      <a:r>
                        <a:rPr lang="en-US" sz="1400" baseline="0" dirty="0" smtClean="0"/>
                        <a:t>The word </a:t>
                      </a:r>
                      <a:r>
                        <a:rPr lang="en-US" sz="1400" dirty="0" smtClean="0"/>
                        <a:t>Alcoholic</a:t>
                      </a:r>
                      <a:r>
                        <a:rPr lang="en-US" sz="1400" baseline="0" dirty="0" smtClean="0"/>
                        <a:t> liquors for human consumption” has been omitted in the Definition of </a:t>
                      </a:r>
                      <a:r>
                        <a:rPr lang="en-US" sz="1400" dirty="0" smtClean="0"/>
                        <a:t>“Process</a:t>
                      </a:r>
                      <a:r>
                        <a:rPr lang="en-US" sz="1400" baseline="0" dirty="0" smtClean="0"/>
                        <a:t> amounting to Manufacture or Production of Goods”</a:t>
                      </a:r>
                      <a:endParaRPr lang="en-US" sz="1400" dirty="0"/>
                    </a:p>
                  </a:txBody>
                  <a:tcPr/>
                </a:tc>
              </a:tr>
            </a:tbl>
          </a:graphicData>
        </a:graphic>
      </p:graphicFrame>
      <p:sp>
        <p:nvSpPr>
          <p:cNvPr id="7" name="TextBox 6"/>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11" name="Left-Right Arrow Callout 10"/>
          <p:cNvSpPr/>
          <p:nvPr/>
        </p:nvSpPr>
        <p:spPr>
          <a:xfrm rot="5400000">
            <a:off x="1409700" y="2781300"/>
            <a:ext cx="1524000" cy="1600200"/>
          </a:xfrm>
          <a:prstGeom prst="leftRightArrowCallout">
            <a:avLst>
              <a:gd name="adj1" fmla="val 30806"/>
              <a:gd name="adj2" fmla="val 25968"/>
              <a:gd name="adj3" fmla="val 25000"/>
              <a:gd name="adj4" fmla="val 28768"/>
            </a:avLst>
          </a:prstGeom>
        </p:spPr>
        <p:style>
          <a:lnRef idx="2">
            <a:schemeClr val="accent1"/>
          </a:lnRef>
          <a:fillRef idx="1">
            <a:schemeClr val="lt1"/>
          </a:fillRef>
          <a:effectRef idx="0">
            <a:schemeClr val="accent1"/>
          </a:effectRef>
          <a:fontRef idx="minor">
            <a:schemeClr val="dk1"/>
          </a:fontRef>
        </p:style>
        <p:txBody>
          <a:bodyPr vert="vert270" rtlCol="0" anchor="ctr"/>
          <a:lstStyle/>
          <a:p>
            <a:pPr algn="ctr"/>
            <a:r>
              <a:rPr lang="en-US" sz="1400" b="1" dirty="0" smtClean="0"/>
              <a:t>Date of Enactment</a:t>
            </a:r>
          </a:p>
        </p:txBody>
      </p:sp>
      <p:sp>
        <p:nvSpPr>
          <p:cNvPr id="12" name="Left-Right Arrow Callout 11"/>
          <p:cNvSpPr/>
          <p:nvPr/>
        </p:nvSpPr>
        <p:spPr>
          <a:xfrm rot="5400000">
            <a:off x="6134100" y="2781300"/>
            <a:ext cx="1524000" cy="1600200"/>
          </a:xfrm>
          <a:prstGeom prst="leftRightArrowCallout">
            <a:avLst>
              <a:gd name="adj1" fmla="val 30806"/>
              <a:gd name="adj2" fmla="val 25968"/>
              <a:gd name="adj3" fmla="val 25000"/>
              <a:gd name="adj4" fmla="val 28768"/>
            </a:avLst>
          </a:prstGeom>
        </p:spPr>
        <p:style>
          <a:lnRef idx="2">
            <a:schemeClr val="accent1"/>
          </a:lnRef>
          <a:fillRef idx="1">
            <a:schemeClr val="lt1"/>
          </a:fillRef>
          <a:effectRef idx="0">
            <a:schemeClr val="accent1"/>
          </a:effectRef>
          <a:fontRef idx="minor">
            <a:schemeClr val="dk1"/>
          </a:fontRef>
        </p:style>
        <p:txBody>
          <a:bodyPr vert="vert270" rtlCol="0" anchor="ctr"/>
          <a:lstStyle/>
          <a:p>
            <a:pPr algn="ctr"/>
            <a:r>
              <a:rPr lang="en-US" sz="1400" b="1" dirty="0" smtClean="0"/>
              <a:t>Date to be Notify</a:t>
            </a:r>
          </a:p>
        </p:txBody>
      </p:sp>
      <p:sp>
        <p:nvSpPr>
          <p:cNvPr id="14" name="Double Wave 13"/>
          <p:cNvSpPr/>
          <p:nvPr/>
        </p:nvSpPr>
        <p:spPr>
          <a:xfrm>
            <a:off x="152400" y="5867400"/>
            <a:ext cx="8595360" cy="899160"/>
          </a:xfrm>
          <a:prstGeom prst="doubleWave">
            <a:avLst>
              <a:gd name="adj1" fmla="val 1329"/>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b="1" u="sng" dirty="0" smtClean="0">
                <a:solidFill>
                  <a:srgbClr val="0070C0"/>
                </a:solidFill>
              </a:rPr>
              <a:t>Note:</a:t>
            </a:r>
          </a:p>
          <a:p>
            <a:pPr algn="just"/>
            <a:r>
              <a:rPr lang="en-US" sz="1600" dirty="0" smtClean="0">
                <a:solidFill>
                  <a:srgbClr val="0070C0"/>
                </a:solidFill>
              </a:rPr>
              <a:t>Corresponding amendments in section 65B as referred above are made as result of amendment made in Mega Exemption Notification and Negative List.</a:t>
            </a:r>
            <a:endParaRPr lang="en-US" sz="1600" dirty="0">
              <a:solidFill>
                <a:srgbClr val="0070C0"/>
              </a:solidFill>
            </a:endParaRPr>
          </a:p>
        </p:txBody>
      </p:sp>
      <p:sp>
        <p:nvSpPr>
          <p:cNvPr id="8" name="TextBox 7"/>
          <p:cNvSpPr txBox="1"/>
          <p:nvPr/>
        </p:nvSpPr>
        <p:spPr>
          <a:xfrm>
            <a:off x="105696" y="1173480"/>
            <a:ext cx="3383280" cy="27432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Section  65B : Interpretations</a:t>
            </a:r>
            <a:endParaRPr lang="en-US" sz="1600" b="1" dirty="0"/>
          </a:p>
        </p:txBody>
      </p:sp>
      <p:sp>
        <p:nvSpPr>
          <p:cNvPr id="9" name="Slide Number Placeholder 8"/>
          <p:cNvSpPr>
            <a:spLocks noGrp="1"/>
          </p:cNvSpPr>
          <p:nvPr>
            <p:ph type="sldNum" sz="quarter" idx="15"/>
          </p:nvPr>
        </p:nvSpPr>
        <p:spPr/>
        <p:txBody>
          <a:bodyPr/>
          <a:lstStyle/>
          <a:p>
            <a:fld id="{6838B910-9BB3-41C6-B4B2-4CCB556C6DAE}" type="slidenum">
              <a:rPr lang="en-US" smtClean="0"/>
              <a:pPr/>
              <a:t>28</a:t>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16"/>
          <p:cNvGraphicFramePr>
            <a:graphicFrameLocks noGrp="1"/>
          </p:cNvGraphicFramePr>
          <p:nvPr/>
        </p:nvGraphicFramePr>
        <p:xfrm>
          <a:off x="91440" y="1447800"/>
          <a:ext cx="8519160" cy="1825567"/>
        </p:xfrm>
        <a:graphic>
          <a:graphicData uri="http://schemas.openxmlformats.org/drawingml/2006/table">
            <a:tbl>
              <a:tblPr firstRow="1" bandRow="1">
                <a:tableStyleId>{21E4AEA4-8DFA-4A89-87EB-49C32662AFE0}</a:tableStyleId>
              </a:tblPr>
              <a:tblGrid>
                <a:gridCol w="8519160"/>
              </a:tblGrid>
              <a:tr h="273438">
                <a:tc>
                  <a:txBody>
                    <a:bodyPr/>
                    <a:lstStyle/>
                    <a:p>
                      <a:pPr algn="ctr"/>
                      <a:r>
                        <a:rPr lang="en-US" sz="1600" dirty="0" smtClean="0"/>
                        <a:t>“Government” Means </a:t>
                      </a:r>
                      <a:endParaRPr lang="en-US"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9247">
                <a:tc>
                  <a:txBody>
                    <a:bodyPr/>
                    <a:lstStyle/>
                    <a:p>
                      <a:pPr marL="228600" indent="-228600" algn="just">
                        <a:buFont typeface="Arial" pitchFamily="34" charset="0"/>
                        <a:buChar char="•"/>
                      </a:pPr>
                      <a:r>
                        <a:rPr lang="en-US" sz="1400" b="1" dirty="0" smtClean="0"/>
                        <a:t>Departments of the Central Government, </a:t>
                      </a:r>
                    </a:p>
                    <a:p>
                      <a:pPr marL="228600" indent="-228600" algn="just">
                        <a:buFont typeface="Arial" pitchFamily="34" charset="0"/>
                        <a:buChar char="•"/>
                      </a:pPr>
                      <a:r>
                        <a:rPr lang="en-US" sz="1400" b="1" dirty="0" smtClean="0"/>
                        <a:t>A State Government and its Departments and </a:t>
                      </a:r>
                    </a:p>
                    <a:p>
                      <a:pPr marL="228600" indent="-228600" algn="just">
                        <a:buFont typeface="Arial" pitchFamily="34" charset="0"/>
                        <a:buChar char="•"/>
                      </a:pPr>
                      <a:r>
                        <a:rPr lang="en-US" sz="1400" b="1" dirty="0" smtClean="0"/>
                        <a:t>A Union territory and its Departments,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72911">
                <a:tc>
                  <a:txBody>
                    <a:bodyPr/>
                    <a:lstStyle/>
                    <a:p>
                      <a:pPr algn="just"/>
                      <a:r>
                        <a:rPr lang="en-US" sz="1400" b="1" dirty="0" smtClean="0">
                          <a:solidFill>
                            <a:srgbClr val="0070C0"/>
                          </a:solidFill>
                        </a:rPr>
                        <a:t>But shall not include -</a:t>
                      </a:r>
                    </a:p>
                    <a:p>
                      <a:pPr algn="just"/>
                      <a:r>
                        <a:rPr lang="en-US" sz="1300" b="1" dirty="0" smtClean="0">
                          <a:solidFill>
                            <a:srgbClr val="0070C0"/>
                          </a:solidFill>
                        </a:rPr>
                        <a:t>Any entity, whether created by a statute or otherwise, the accounts of which are not required to be kept in accordance with article 150 of the Constitution or the rules made there-under.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22" name="Table 21"/>
          <p:cNvGraphicFramePr>
            <a:graphicFrameLocks noGrp="1"/>
          </p:cNvGraphicFramePr>
          <p:nvPr/>
        </p:nvGraphicFramePr>
        <p:xfrm>
          <a:off x="81612" y="3473244"/>
          <a:ext cx="8519160" cy="1677876"/>
        </p:xfrm>
        <a:graphic>
          <a:graphicData uri="http://schemas.openxmlformats.org/drawingml/2006/table">
            <a:tbl>
              <a:tblPr firstRow="1" bandRow="1">
                <a:tableStyleId>{21E4AEA4-8DFA-4A89-87EB-49C32662AFE0}</a:tableStyleId>
              </a:tblPr>
              <a:tblGrid>
                <a:gridCol w="8519160"/>
              </a:tblGrid>
              <a:tr h="258198">
                <a:tc>
                  <a:txBody>
                    <a:bodyPr/>
                    <a:lstStyle/>
                    <a:p>
                      <a:pPr algn="ctr"/>
                      <a:r>
                        <a:rPr lang="en-US" sz="1600" dirty="0" smtClean="0">
                          <a:solidFill>
                            <a:schemeClr val="bg1"/>
                          </a:solidFill>
                        </a:rPr>
                        <a:t>“</a:t>
                      </a:r>
                      <a:r>
                        <a:rPr kumimoji="0" lang="en-US" sz="1600" kern="1200" baseline="0" dirty="0" smtClean="0">
                          <a:solidFill>
                            <a:schemeClr val="bg1"/>
                          </a:solidFill>
                          <a:latin typeface="+mn-lt"/>
                          <a:ea typeface="+mn-ea"/>
                          <a:cs typeface="+mn-cs"/>
                        </a:rPr>
                        <a:t>Foreman of Chit Fund</a:t>
                      </a:r>
                      <a:r>
                        <a:rPr lang="en-US" sz="1600" dirty="0" smtClean="0">
                          <a:solidFill>
                            <a:schemeClr val="bg1"/>
                          </a:solidFill>
                        </a:rPr>
                        <a:t>”</a:t>
                      </a:r>
                      <a:endParaRPr lang="en-US" sz="1600" dirty="0">
                        <a:solidFill>
                          <a:schemeClr val="bg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1076">
                <a:tc>
                  <a:txBody>
                    <a:bodyPr/>
                    <a:lstStyle/>
                    <a:p>
                      <a:pPr algn="just"/>
                      <a:r>
                        <a:rPr kumimoji="0" lang="en-US" sz="1600" b="1" i="0" kern="1200" baseline="0" dirty="0" smtClean="0">
                          <a:solidFill>
                            <a:schemeClr val="dk1"/>
                          </a:solidFill>
                          <a:latin typeface="+mn-lt"/>
                          <a:ea typeface="+mn-ea"/>
                          <a:cs typeface="+mn-cs"/>
                        </a:rPr>
                        <a:t>“</a:t>
                      </a:r>
                      <a:r>
                        <a:rPr kumimoji="0" lang="en-US" sz="1400" b="1" i="0" kern="1200" baseline="0" dirty="0" smtClean="0">
                          <a:solidFill>
                            <a:schemeClr val="dk1"/>
                          </a:solidFill>
                          <a:latin typeface="+mn-lt"/>
                          <a:ea typeface="+mn-ea"/>
                          <a:cs typeface="+mn-cs"/>
                        </a:rPr>
                        <a:t>Foreman of chit fund” shall have the same meaning as is assigned to the term  foreman” in clause (j) of section 2 of the Chit Funds Act, 1982.</a:t>
                      </a:r>
                      <a:endParaRPr lang="en-US" sz="1200" b="1" i="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94212">
                <a:tc>
                  <a:txBody>
                    <a:bodyPr/>
                    <a:lstStyle/>
                    <a:p>
                      <a:pPr algn="just"/>
                      <a:r>
                        <a:rPr kumimoji="0" lang="en-US" sz="1400" b="0" i="0" kern="1200" dirty="0" smtClean="0">
                          <a:solidFill>
                            <a:schemeClr val="tx1"/>
                          </a:solidFill>
                          <a:latin typeface="+mn-lt"/>
                          <a:ea typeface="+mn-ea"/>
                          <a:cs typeface="+mn-cs"/>
                        </a:rPr>
                        <a:t>“Foreman" means the person who under the chit agreement is responsible for the conduct of the chit and includes any person discharging the functions of the chit and includes any person discharging the functions of the foreman under section 39.</a:t>
                      </a:r>
                      <a:endParaRPr lang="en-US" sz="14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5" name="TextBox 24"/>
          <p:cNvSpPr txBox="1"/>
          <p:nvPr/>
        </p:nvSpPr>
        <p:spPr>
          <a:xfrm>
            <a:off x="106188" y="3473346"/>
            <a:ext cx="155448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smtClean="0"/>
              <a:t>Clause (23A)</a:t>
            </a:r>
            <a:endParaRPr lang="en-US" sz="1600" b="1" dirty="0"/>
          </a:p>
        </p:txBody>
      </p:sp>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graphicFrame>
        <p:nvGraphicFramePr>
          <p:cNvPr id="26" name="Table 25"/>
          <p:cNvGraphicFramePr>
            <a:graphicFrameLocks noGrp="1"/>
          </p:cNvGraphicFramePr>
          <p:nvPr/>
        </p:nvGraphicFramePr>
        <p:xfrm>
          <a:off x="76200" y="5410200"/>
          <a:ext cx="8519160" cy="1394460"/>
        </p:xfrm>
        <a:graphic>
          <a:graphicData uri="http://schemas.openxmlformats.org/drawingml/2006/table">
            <a:tbl>
              <a:tblPr firstRow="1" bandRow="1">
                <a:tableStyleId>{21E4AEA4-8DFA-4A89-87EB-49C32662AFE0}</a:tableStyleId>
              </a:tblPr>
              <a:tblGrid>
                <a:gridCol w="8519160"/>
              </a:tblGrid>
              <a:tr h="273438">
                <a:tc>
                  <a:txBody>
                    <a:bodyPr/>
                    <a:lstStyle/>
                    <a:p>
                      <a:pPr algn="ctr"/>
                      <a:r>
                        <a:rPr lang="en-US" sz="1600" dirty="0" smtClean="0"/>
                        <a:t>“Lottery Distributor or Selling Agent” Means </a:t>
                      </a:r>
                      <a:endParaRPr lang="en-US"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9247">
                <a:tc>
                  <a:txBody>
                    <a:bodyPr/>
                    <a:lstStyle/>
                    <a:p>
                      <a:pPr algn="just"/>
                      <a:r>
                        <a:rPr lang="en-US" sz="1400" b="1" dirty="0" smtClean="0"/>
                        <a:t>A person appointed or </a:t>
                      </a:r>
                      <a:r>
                        <a:rPr lang="en-US" sz="1400" b="1" dirty="0" err="1" smtClean="0"/>
                        <a:t>authorised</a:t>
                      </a:r>
                      <a:r>
                        <a:rPr lang="en-US" sz="1400" b="1" dirty="0" smtClean="0"/>
                        <a:t> by a State for the purposes of promoting, marketing, selling or facilitating in </a:t>
                      </a:r>
                      <a:r>
                        <a:rPr lang="en-US" sz="1400" b="1" dirty="0" err="1" smtClean="0"/>
                        <a:t>organising</a:t>
                      </a:r>
                      <a:r>
                        <a:rPr lang="en-US" sz="1400" b="1" dirty="0" smtClean="0"/>
                        <a:t> lottery of any kind, in any manner, organized by such State in accordance with the provisions of the Lotteries (Regulation) Act, 1998’</a:t>
                      </a:r>
                    </a:p>
                    <a:p>
                      <a:pPr algn="just"/>
                      <a:endParaRPr lang="en-US" sz="800" b="1" dirty="0" smtClean="0"/>
                    </a:p>
                    <a:p>
                      <a:pPr marL="0" marR="0" indent="0" algn="just" defTabSz="914400" rtl="0" eaLnBrk="1" fontAlgn="auto" latinLnBrk="0" hangingPunct="1">
                        <a:lnSpc>
                          <a:spcPct val="100000"/>
                        </a:lnSpc>
                        <a:spcBef>
                          <a:spcPts val="0"/>
                        </a:spcBef>
                        <a:spcAft>
                          <a:spcPts val="0"/>
                        </a:spcAft>
                        <a:buClrTx/>
                        <a:buSzTx/>
                        <a:buFontTx/>
                        <a:buNone/>
                        <a:tabLst/>
                        <a:defRPr/>
                      </a:pPr>
                      <a:r>
                        <a:rPr lang="en-US" sz="1350" b="1" i="1" u="sng" dirty="0" smtClean="0">
                          <a:solidFill>
                            <a:srgbClr val="0070C0"/>
                          </a:solidFill>
                          <a:hlinkClick r:id="rId3" action="ppaction://hlinksldjump"/>
                        </a:rPr>
                        <a:t>Corresponding Changes</a:t>
                      </a:r>
                      <a:r>
                        <a:rPr lang="en-US" sz="1350" b="1" i="1" dirty="0" smtClean="0">
                          <a:solidFill>
                            <a:srgbClr val="0070C0"/>
                          </a:solidFill>
                          <a:hlinkClick r:id="rId3" action="ppaction://hlinksldjump"/>
                        </a:rPr>
                        <a:t>:</a:t>
                      </a:r>
                      <a:r>
                        <a:rPr lang="en-US" sz="1350" b="1" i="1" baseline="0" dirty="0" smtClean="0">
                          <a:solidFill>
                            <a:srgbClr val="0070C0"/>
                          </a:solidFill>
                          <a:hlinkClick r:id="rId3" action="ppaction://hlinksldjump"/>
                        </a:rPr>
                        <a:t> This has been omitted from explanation(</a:t>
                      </a:r>
                      <a:r>
                        <a:rPr lang="en-US" sz="1350" b="1" i="1" baseline="0" dirty="0" err="1" smtClean="0">
                          <a:solidFill>
                            <a:srgbClr val="0070C0"/>
                          </a:solidFill>
                          <a:hlinkClick r:id="rId3" action="ppaction://hlinksldjump"/>
                        </a:rPr>
                        <a:t>i</a:t>
                      </a:r>
                      <a:r>
                        <a:rPr lang="en-US" sz="1350" b="1" i="1" baseline="0" dirty="0" smtClean="0">
                          <a:solidFill>
                            <a:srgbClr val="0070C0"/>
                          </a:solidFill>
                          <a:hlinkClick r:id="rId3" action="ppaction://hlinksldjump"/>
                        </a:rPr>
                        <a:t>) to rule 6(7C) of STR, 1994</a:t>
                      </a:r>
                      <a:endParaRPr lang="en-US" sz="1350" b="1"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4" name="TextBox 23"/>
          <p:cNvSpPr txBox="1"/>
          <p:nvPr/>
        </p:nvSpPr>
        <p:spPr>
          <a:xfrm>
            <a:off x="105696" y="1463532"/>
            <a:ext cx="155448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Clause (26A)</a:t>
            </a:r>
            <a:endParaRPr lang="en-US" sz="1600" b="1" dirty="0"/>
          </a:p>
        </p:txBody>
      </p:sp>
      <p:sp>
        <p:nvSpPr>
          <p:cNvPr id="27" name="TextBox 26"/>
          <p:cNvSpPr txBox="1"/>
          <p:nvPr/>
        </p:nvSpPr>
        <p:spPr>
          <a:xfrm>
            <a:off x="90948" y="5410200"/>
            <a:ext cx="155448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Clause (31A)</a:t>
            </a:r>
            <a:endParaRPr lang="en-US" sz="1600" b="1" dirty="0"/>
          </a:p>
        </p:txBody>
      </p:sp>
      <p:sp>
        <p:nvSpPr>
          <p:cNvPr id="10" name="Double Wave 9"/>
          <p:cNvSpPr/>
          <p:nvPr/>
        </p:nvSpPr>
        <p:spPr>
          <a:xfrm>
            <a:off x="6858000" y="1478280"/>
            <a:ext cx="1737360" cy="274320"/>
          </a:xfrm>
          <a:prstGeom prst="doubleWave">
            <a:avLst/>
          </a:prstGeom>
          <a:solidFill>
            <a:schemeClr val="bg2"/>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
        <p:nvSpPr>
          <p:cNvPr id="11" name="Double Wave 10"/>
          <p:cNvSpPr/>
          <p:nvPr/>
        </p:nvSpPr>
        <p:spPr>
          <a:xfrm>
            <a:off x="6858000" y="3505200"/>
            <a:ext cx="1737360" cy="274320"/>
          </a:xfrm>
          <a:prstGeom prst="doubleWave">
            <a:avLst/>
          </a:prstGeom>
          <a:solidFill>
            <a:schemeClr val="bg2"/>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
        <p:nvSpPr>
          <p:cNvPr id="12" name="Double Wave 11"/>
          <p:cNvSpPr/>
          <p:nvPr/>
        </p:nvSpPr>
        <p:spPr>
          <a:xfrm>
            <a:off x="6841284" y="5440680"/>
            <a:ext cx="1737360" cy="274320"/>
          </a:xfrm>
          <a:prstGeom prst="doubleWave">
            <a:avLst/>
          </a:prstGeom>
          <a:solidFill>
            <a:schemeClr val="bg2"/>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
        <p:nvSpPr>
          <p:cNvPr id="13" name="Slide Number Placeholder 12"/>
          <p:cNvSpPr>
            <a:spLocks noGrp="1"/>
          </p:cNvSpPr>
          <p:nvPr>
            <p:ph type="sldNum" sz="quarter" idx="15"/>
          </p:nvPr>
        </p:nvSpPr>
        <p:spPr/>
        <p:txBody>
          <a:bodyPr/>
          <a:lstStyle/>
          <a:p>
            <a:fld id="{6838B910-9BB3-41C6-B4B2-4CCB556C6DAE}" type="slidenum">
              <a:rPr lang="en-US" smtClean="0"/>
              <a:pPr/>
              <a:t>29</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53650" y="76200"/>
            <a:ext cx="8595360" cy="365760"/>
            <a:chOff x="0" y="5399"/>
            <a:chExt cx="7772400" cy="2737800"/>
          </a:xfrm>
        </p:grpSpPr>
        <p:sp>
          <p:nvSpPr>
            <p:cNvPr id="15" name="Rounded Rectangle 14"/>
            <p:cNvSpPr/>
            <p:nvPr/>
          </p:nvSpPr>
          <p:spPr>
            <a:xfrm>
              <a:off x="0" y="5399"/>
              <a:ext cx="7772400" cy="2737800"/>
            </a:xfrm>
            <a:prstGeom prst="roundRect">
              <a:avLst/>
            </a:prstGeom>
          </p:spPr>
          <p:style>
            <a:lnRef idx="2">
              <a:schemeClr val="accent1"/>
            </a:lnRef>
            <a:fillRef idx="1">
              <a:schemeClr val="lt1"/>
            </a:fillRef>
            <a:effectRef idx="0">
              <a:schemeClr val="accent1"/>
            </a:effectRef>
            <a:fontRef idx="minor">
              <a:schemeClr val="dk1"/>
            </a:fontRef>
          </p:style>
        </p:sp>
        <p:sp>
          <p:nvSpPr>
            <p:cNvPr id="16" name="Rounded Rectangle 4"/>
            <p:cNvSpPr/>
            <p:nvPr/>
          </p:nvSpPr>
          <p:spPr>
            <a:xfrm>
              <a:off x="133648" y="139046"/>
              <a:ext cx="7505104" cy="2470504"/>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lvl="0" algn="ctr" defTabSz="2000250" rtl="0">
                <a:lnSpc>
                  <a:spcPct val="90000"/>
                </a:lnSpc>
                <a:spcBef>
                  <a:spcPct val="0"/>
                </a:spcBef>
                <a:spcAft>
                  <a:spcPct val="35000"/>
                </a:spcAft>
              </a:pPr>
              <a:r>
                <a:rPr lang="en-US" sz="2400" b="1" kern="1200" baseline="0" dirty="0" smtClean="0">
                  <a:latin typeface="+mj-lt"/>
                </a:rPr>
                <a:t>AMENDMENTS IN SERVICE TAX</a:t>
              </a:r>
              <a:endParaRPr lang="en-US" sz="2400" b="1" kern="1200" baseline="0" dirty="0">
                <a:latin typeface="+mj-lt"/>
              </a:endParaRPr>
            </a:p>
          </p:txBody>
        </p:sp>
      </p:grpSp>
      <p:graphicFrame>
        <p:nvGraphicFramePr>
          <p:cNvPr id="21" name="Table 20"/>
          <p:cNvGraphicFramePr>
            <a:graphicFrameLocks noGrp="1"/>
          </p:cNvGraphicFramePr>
          <p:nvPr/>
        </p:nvGraphicFramePr>
        <p:xfrm>
          <a:off x="152400" y="1066800"/>
          <a:ext cx="8534400" cy="1455096"/>
        </p:xfrm>
        <a:graphic>
          <a:graphicData uri="http://schemas.openxmlformats.org/drawingml/2006/table">
            <a:tbl>
              <a:tblPr firstRow="1" bandRow="1">
                <a:tableStyleId>{9DCAF9ED-07DC-4A11-8D7F-57B35C25682E}</a:tableStyleId>
              </a:tblPr>
              <a:tblGrid>
                <a:gridCol w="2362200"/>
                <a:gridCol w="3352800"/>
                <a:gridCol w="2819400"/>
              </a:tblGrid>
              <a:tr h="381000">
                <a:tc>
                  <a:txBody>
                    <a:bodyPr/>
                    <a:lstStyle/>
                    <a:p>
                      <a:pPr algn="ctr"/>
                      <a:r>
                        <a:rPr lang="en-US" sz="1600" dirty="0" smtClean="0">
                          <a:effectLst>
                            <a:outerShdw blurRad="38100" dist="38100" dir="2700000" algn="tl">
                              <a:srgbClr val="000000">
                                <a:alpha val="43137"/>
                              </a:srgbClr>
                            </a:outerShdw>
                          </a:effectLst>
                        </a:rPr>
                        <a:t>Rules/ Provisions</a:t>
                      </a:r>
                      <a:endParaRPr lang="en-US" sz="1600"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effectLst>
                            <a:outerShdw blurRad="38100" dist="38100" dir="2700000" algn="tl">
                              <a:srgbClr val="000000">
                                <a:alpha val="43137"/>
                              </a:srgbClr>
                            </a:outerShdw>
                          </a:effectLst>
                        </a:rPr>
                        <a:t>Original Notification as amended</a:t>
                      </a:r>
                    </a:p>
                  </a:txBody>
                  <a:tcP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effectLst>
                            <a:outerShdw blurRad="38100" dist="38100" dir="2700000" algn="tl">
                              <a:srgbClr val="000000">
                                <a:alpha val="43137"/>
                              </a:srgbClr>
                            </a:outerShdw>
                          </a:effectLst>
                        </a:rPr>
                        <a:t>Amendment</a:t>
                      </a:r>
                      <a:r>
                        <a:rPr lang="en-US" sz="1600" baseline="0" dirty="0" smtClean="0">
                          <a:effectLst>
                            <a:outerShdw blurRad="38100" dist="38100" dir="2700000" algn="tl">
                              <a:srgbClr val="000000">
                                <a:alpha val="43137"/>
                              </a:srgbClr>
                            </a:outerShdw>
                          </a:effectLst>
                        </a:rPr>
                        <a:t> </a:t>
                      </a:r>
                      <a:r>
                        <a:rPr lang="en-US" sz="1600" dirty="0" smtClean="0">
                          <a:effectLst>
                            <a:outerShdw blurRad="38100" dist="38100" dir="2700000" algn="tl">
                              <a:srgbClr val="000000">
                                <a:alpha val="43137"/>
                              </a:srgbClr>
                            </a:outerShdw>
                          </a:effectLst>
                        </a:rPr>
                        <a:t>Reference</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58032">
                <a:tc>
                  <a:txBody>
                    <a:bodyPr/>
                    <a:lstStyle/>
                    <a:p>
                      <a:r>
                        <a:rPr lang="en-US" sz="1600" b="1" dirty="0" smtClean="0"/>
                        <a:t>Mega Exemption</a:t>
                      </a:r>
                      <a:endParaRPr lang="en-US" sz="1600" b="1" dirty="0"/>
                    </a:p>
                  </a:txBody>
                  <a:tcPr>
                    <a:lnL w="12700" cap="flat" cmpd="sng" algn="ctr">
                      <a:solidFill>
                        <a:schemeClr val="tx1"/>
                      </a:solidFill>
                      <a:prstDash val="solid"/>
                      <a:round/>
                      <a:headEnd type="none" w="med" len="med"/>
                      <a:tailEnd type="none" w="med" len="med"/>
                    </a:lnL>
                  </a:tcPr>
                </a:tc>
                <a:tc>
                  <a:txBody>
                    <a:bodyPr/>
                    <a:lstStyle/>
                    <a:p>
                      <a:r>
                        <a:rPr lang="en-US" sz="1400" dirty="0" smtClean="0"/>
                        <a:t>N/No.</a:t>
                      </a:r>
                      <a:r>
                        <a:rPr lang="en-US" sz="1400" baseline="0" dirty="0" smtClean="0"/>
                        <a:t> 25/2012-ST, dated 20-06-2012</a:t>
                      </a:r>
                      <a:endParaRPr lang="en-US" sz="1400" b="0" dirty="0"/>
                    </a:p>
                  </a:txBody>
                  <a:tcPr/>
                </a:tc>
                <a:tc>
                  <a:txBody>
                    <a:bodyPr/>
                    <a:lstStyle/>
                    <a:p>
                      <a:r>
                        <a:rPr lang="en-US" sz="1400" b="1" dirty="0" smtClean="0"/>
                        <a:t>06/2015-ST, dated</a:t>
                      </a:r>
                      <a:r>
                        <a:rPr lang="en-US" sz="1400" b="1" baseline="0" dirty="0" smtClean="0"/>
                        <a:t> 01-03-2015</a:t>
                      </a:r>
                      <a:endParaRPr lang="en-US" sz="1400" b="1" dirty="0"/>
                    </a:p>
                  </a:txBody>
                  <a:tcPr>
                    <a:lnR w="12700" cap="flat" cmpd="sng" algn="ctr">
                      <a:solidFill>
                        <a:schemeClr val="tx1"/>
                      </a:solidFill>
                      <a:prstDash val="solid"/>
                      <a:round/>
                      <a:headEnd type="none" w="med" len="med"/>
                      <a:tailEnd type="none" w="med" len="med"/>
                    </a:lnR>
                  </a:tcPr>
                </a:tc>
              </a:tr>
              <a:tr h="358032">
                <a:tc>
                  <a:txBody>
                    <a:bodyPr/>
                    <a:lstStyle/>
                    <a:p>
                      <a:r>
                        <a:rPr lang="en-US" sz="1600" b="1" dirty="0" smtClean="0"/>
                        <a:t>Reverse Charge</a:t>
                      </a:r>
                      <a:endParaRPr lang="en-US" sz="1600" b="1" dirty="0"/>
                    </a:p>
                  </a:txBody>
                  <a:tcPr>
                    <a:lnL w="12700" cap="flat" cmpd="sng" algn="ctr">
                      <a:solidFill>
                        <a:schemeClr val="tx1"/>
                      </a:solidFill>
                      <a:prstDash val="solid"/>
                      <a:round/>
                      <a:headEnd type="none" w="med" len="med"/>
                      <a:tailEnd type="none" w="med" len="med"/>
                    </a:ln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N/No.</a:t>
                      </a:r>
                      <a:r>
                        <a:rPr lang="en-US" sz="1400" baseline="0" dirty="0" smtClean="0"/>
                        <a:t> 30/2012-ST, dated 20-06-2012</a:t>
                      </a:r>
                      <a:endParaRPr lang="en-US" sz="1400" b="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07/2015-ST, dated</a:t>
                      </a:r>
                      <a:r>
                        <a:rPr lang="en-US" sz="1400" b="1" baseline="0" dirty="0" smtClean="0"/>
                        <a:t> 01-03-2015</a:t>
                      </a:r>
                      <a:endParaRPr lang="en-US" sz="1400" b="1" dirty="0" smtClean="0"/>
                    </a:p>
                  </a:txBody>
                  <a:tcPr>
                    <a:lnR w="12700" cap="flat" cmpd="sng" algn="ctr">
                      <a:solidFill>
                        <a:schemeClr val="tx1"/>
                      </a:solidFill>
                      <a:prstDash val="solid"/>
                      <a:round/>
                      <a:headEnd type="none" w="med" len="med"/>
                      <a:tailEnd type="none" w="med" len="med"/>
                    </a:lnR>
                  </a:tcPr>
                </a:tc>
              </a:tr>
              <a:tr h="358032">
                <a:tc>
                  <a:txBody>
                    <a:bodyPr/>
                    <a:lstStyle/>
                    <a:p>
                      <a:r>
                        <a:rPr lang="en-US" sz="1600" b="1" dirty="0" smtClean="0"/>
                        <a:t>Abatements</a:t>
                      </a:r>
                      <a:endParaRPr lang="en-US" sz="1600" b="1" dirty="0"/>
                    </a:p>
                  </a:txBody>
                  <a:tcPr>
                    <a:lnL w="12700" cap="flat" cmpd="sng" algn="ctr">
                      <a:solidFill>
                        <a:schemeClr val="tx1"/>
                      </a:solidFill>
                      <a:prstDash val="solid"/>
                      <a:round/>
                      <a:headEnd type="none" w="med" len="med"/>
                      <a:tailEnd type="none" w="med" len="med"/>
                    </a:lnL>
                  </a:tcPr>
                </a:tc>
                <a:tc>
                  <a:txBody>
                    <a:bodyPr/>
                    <a:lstStyle/>
                    <a:p>
                      <a:r>
                        <a:rPr lang="en-US" sz="1400" dirty="0" smtClean="0"/>
                        <a:t>N/No.</a:t>
                      </a:r>
                      <a:r>
                        <a:rPr lang="en-US" sz="1400" baseline="0" dirty="0" smtClean="0"/>
                        <a:t> 26/2012-ST, dated 20-06-2012</a:t>
                      </a:r>
                      <a:endParaRPr lang="en-US" sz="14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08/2015-ST, dated</a:t>
                      </a:r>
                      <a:r>
                        <a:rPr lang="en-US" sz="1400" b="1" baseline="0" dirty="0" smtClean="0"/>
                        <a:t> 01-03-2015</a:t>
                      </a:r>
                      <a:endParaRPr lang="en-US" sz="1400" b="1" dirty="0" smtClean="0"/>
                    </a:p>
                  </a:txBody>
                  <a:tcPr>
                    <a:lnR w="12700" cap="flat" cmpd="sng" algn="ctr">
                      <a:solidFill>
                        <a:schemeClr val="tx1"/>
                      </a:solidFill>
                      <a:prstDash val="solid"/>
                      <a:round/>
                      <a:headEnd type="none" w="med" len="med"/>
                      <a:tailEnd type="none" w="med" len="med"/>
                    </a:lnR>
                  </a:tcPr>
                </a:tc>
              </a:tr>
            </a:tbl>
          </a:graphicData>
        </a:graphic>
      </p:graphicFrame>
      <p:sp>
        <p:nvSpPr>
          <p:cNvPr id="26" name="TextBox 25"/>
          <p:cNvSpPr txBox="1"/>
          <p:nvPr/>
        </p:nvSpPr>
        <p:spPr>
          <a:xfrm>
            <a:off x="152400" y="609600"/>
            <a:ext cx="8534400" cy="338554"/>
          </a:xfrm>
          <a:prstGeom prst="rect">
            <a:avLst/>
          </a:prstGeom>
          <a:solidFill>
            <a:schemeClr val="bg2"/>
          </a:solidFill>
        </p:spPr>
        <p:txBody>
          <a:bodyPr wrap="square" rtlCol="0">
            <a:spAutoFit/>
          </a:bodyPr>
          <a:lstStyle/>
          <a:p>
            <a:r>
              <a:rPr lang="en-US" sz="1600" b="1" dirty="0" smtClean="0">
                <a:effectLst>
                  <a:outerShdw blurRad="38100" dist="38100" dir="2700000" algn="tl">
                    <a:srgbClr val="000000">
                      <a:alpha val="43137"/>
                    </a:srgbClr>
                  </a:outerShdw>
                </a:effectLst>
              </a:rPr>
              <a:t>1. In Important Notifications</a:t>
            </a:r>
            <a:endParaRPr lang="en-US" sz="1600" b="1" dirty="0">
              <a:effectLst>
                <a:outerShdw blurRad="38100" dist="38100" dir="2700000" algn="tl">
                  <a:srgbClr val="000000">
                    <a:alpha val="43137"/>
                  </a:srgbClr>
                </a:outerShdw>
              </a:effectLst>
            </a:endParaRPr>
          </a:p>
        </p:txBody>
      </p:sp>
      <p:graphicFrame>
        <p:nvGraphicFramePr>
          <p:cNvPr id="10" name="Table 9"/>
          <p:cNvGraphicFramePr>
            <a:graphicFrameLocks noGrp="1"/>
          </p:cNvGraphicFramePr>
          <p:nvPr/>
        </p:nvGraphicFramePr>
        <p:xfrm>
          <a:off x="152400" y="3048000"/>
          <a:ext cx="4419600" cy="3505200"/>
        </p:xfrm>
        <a:graphic>
          <a:graphicData uri="http://schemas.openxmlformats.org/drawingml/2006/table">
            <a:tbl>
              <a:tblPr firstRow="1" bandRow="1">
                <a:tableStyleId>{5C22544A-7EE6-4342-B048-85BDC9FD1C3A}</a:tableStyleId>
              </a:tblPr>
              <a:tblGrid>
                <a:gridCol w="2209800"/>
                <a:gridCol w="2209800"/>
              </a:tblGrid>
              <a:tr h="365760">
                <a:tc>
                  <a:txBody>
                    <a:bodyPr/>
                    <a:lstStyle/>
                    <a:p>
                      <a:pPr algn="ctr"/>
                      <a:r>
                        <a:rPr lang="en-US" sz="1600" dirty="0" smtClean="0">
                          <a:effectLst>
                            <a:outerShdw blurRad="38100" dist="38100" dir="2700000" algn="tl">
                              <a:srgbClr val="000000">
                                <a:alpha val="43137"/>
                              </a:srgbClr>
                            </a:outerShdw>
                          </a:effectLst>
                        </a:rPr>
                        <a:t>Amendments</a:t>
                      </a:r>
                      <a:endParaRPr lang="en-US" sz="1600"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effectLst>
                            <a:outerShdw blurRad="38100" dist="38100" dir="2700000" algn="tl">
                              <a:srgbClr val="000000">
                                <a:alpha val="43137"/>
                              </a:srgbClr>
                            </a:outerShdw>
                          </a:effectLst>
                        </a:rPr>
                        <a:t>Substitution with New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65760">
                <a:tc>
                  <a:txBody>
                    <a:bodyPr/>
                    <a:lstStyle/>
                    <a:p>
                      <a:pPr algn="ctr"/>
                      <a:r>
                        <a:rPr lang="en-US" sz="1400" dirty="0" smtClean="0"/>
                        <a:t>Section</a:t>
                      </a:r>
                      <a:r>
                        <a:rPr lang="en-US" sz="1400" baseline="0" dirty="0" smtClean="0"/>
                        <a:t> </a:t>
                      </a:r>
                      <a:r>
                        <a:rPr lang="en-US" sz="1400" dirty="0" smtClean="0"/>
                        <a:t> 65B</a:t>
                      </a:r>
                      <a:r>
                        <a:rPr lang="en-US" sz="1400" baseline="0" dirty="0" smtClean="0"/>
                        <a:t> </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smtClean="0"/>
                        <a:t>Section</a:t>
                      </a:r>
                      <a:r>
                        <a:rPr lang="en-US" sz="1400" baseline="0" dirty="0" smtClean="0"/>
                        <a:t> 76</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365760">
                <a:tc>
                  <a:txBody>
                    <a:bodyPr/>
                    <a:lstStyle/>
                    <a:p>
                      <a:pPr algn="ctr"/>
                      <a:r>
                        <a:rPr lang="en-US" sz="1400" dirty="0" smtClean="0"/>
                        <a:t>Section</a:t>
                      </a:r>
                      <a:r>
                        <a:rPr lang="en-US" sz="1400" baseline="0" dirty="0" smtClean="0"/>
                        <a:t> </a:t>
                      </a:r>
                      <a:r>
                        <a:rPr lang="en-US" sz="1400" dirty="0" smtClean="0"/>
                        <a:t> 66B</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400" dirty="0" smtClean="0"/>
                        <a:t>Section 78</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365760">
                <a:tc>
                  <a:txBody>
                    <a:bodyPr/>
                    <a:lstStyle/>
                    <a:p>
                      <a:pPr algn="ctr"/>
                      <a:r>
                        <a:rPr lang="en-US" sz="1400" dirty="0" smtClean="0"/>
                        <a:t>Section</a:t>
                      </a:r>
                      <a:r>
                        <a:rPr lang="en-US" sz="1400" baseline="0" dirty="0" smtClean="0"/>
                        <a:t>  66D</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r>
              <a:tr h="365760">
                <a:tc>
                  <a:txBody>
                    <a:bodyPr/>
                    <a:lstStyle/>
                    <a:p>
                      <a:pPr algn="ctr"/>
                      <a:r>
                        <a:rPr lang="en-US" sz="1400" dirty="0" smtClean="0"/>
                        <a:t>Section  66F</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600" b="1" kern="1200" dirty="0" smtClean="0">
                          <a:solidFill>
                            <a:schemeClr val="lt1"/>
                          </a:solidFill>
                          <a:effectLst>
                            <a:outerShdw blurRad="38100" dist="38100" dir="2700000" algn="tl">
                              <a:srgbClr val="000000">
                                <a:alpha val="43137"/>
                              </a:srgbClr>
                            </a:outerShdw>
                          </a:effectLst>
                          <a:latin typeface="+mn-lt"/>
                          <a:ea typeface="+mn-ea"/>
                          <a:cs typeface="+mn-cs"/>
                        </a:rPr>
                        <a:t>Insertion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r>
              <a:tr h="365760">
                <a:tc>
                  <a:txBody>
                    <a:bodyPr/>
                    <a:lstStyle/>
                    <a:p>
                      <a:pPr algn="ctr"/>
                      <a:r>
                        <a:rPr lang="en-US" sz="1400" dirty="0" smtClean="0"/>
                        <a:t>Section</a:t>
                      </a:r>
                      <a:r>
                        <a:rPr lang="en-US" sz="1400" baseline="0" dirty="0" smtClean="0"/>
                        <a:t> </a:t>
                      </a:r>
                      <a:r>
                        <a:rPr lang="en-US" sz="1400" dirty="0" smtClean="0"/>
                        <a:t> 67</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Section 78B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365760">
                <a:tc>
                  <a:txBody>
                    <a:bodyPr/>
                    <a:lstStyle/>
                    <a:p>
                      <a:pPr algn="ctr"/>
                      <a:r>
                        <a:rPr lang="en-US" sz="1400" dirty="0" smtClean="0"/>
                        <a:t>Section</a:t>
                      </a:r>
                      <a:r>
                        <a:rPr lang="en-US" sz="1400" baseline="0" dirty="0" smtClean="0"/>
                        <a:t>  73</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r>
              <a:tr h="365760">
                <a:tc>
                  <a:txBody>
                    <a:bodyPr/>
                    <a:lstStyle/>
                    <a:p>
                      <a:pPr algn="ctr"/>
                      <a:r>
                        <a:rPr lang="en-US" sz="1400" dirty="0" smtClean="0"/>
                        <a:t>Section</a:t>
                      </a:r>
                      <a:r>
                        <a:rPr lang="en-US" sz="1400" baseline="0" dirty="0" smtClean="0"/>
                        <a:t> </a:t>
                      </a:r>
                      <a:r>
                        <a:rPr lang="en-US" sz="1400" dirty="0" smtClean="0"/>
                        <a:t> 86</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600" b="1" kern="1200" dirty="0" smtClean="0">
                          <a:solidFill>
                            <a:schemeClr val="lt1"/>
                          </a:solidFill>
                          <a:effectLst>
                            <a:outerShdw blurRad="38100" dist="38100" dir="2700000" algn="tl">
                              <a:srgbClr val="000000">
                                <a:alpha val="43137"/>
                              </a:srgbClr>
                            </a:outerShdw>
                          </a:effectLst>
                          <a:latin typeface="+mn-lt"/>
                          <a:ea typeface="+mn-ea"/>
                          <a:cs typeface="+mn-cs"/>
                        </a:rPr>
                        <a:t>Omission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r>
              <a:tr h="365760">
                <a:tc>
                  <a:txBody>
                    <a:bodyPr/>
                    <a:lstStyle/>
                    <a:p>
                      <a:pPr algn="ctr"/>
                      <a:r>
                        <a:rPr lang="en-US" sz="1400" dirty="0" smtClean="0"/>
                        <a:t>Section</a:t>
                      </a:r>
                      <a:r>
                        <a:rPr lang="en-US" sz="1400" baseline="0" dirty="0" smtClean="0"/>
                        <a:t> </a:t>
                      </a:r>
                      <a:r>
                        <a:rPr lang="en-US" sz="1400" dirty="0" smtClean="0"/>
                        <a:t> 94</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Section 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11" name="TextBox 10"/>
          <p:cNvSpPr txBox="1"/>
          <p:nvPr/>
        </p:nvSpPr>
        <p:spPr>
          <a:xfrm>
            <a:off x="152400" y="2709446"/>
            <a:ext cx="4419600" cy="338554"/>
          </a:xfrm>
          <a:prstGeom prst="rect">
            <a:avLst/>
          </a:prstGeom>
          <a:solidFill>
            <a:schemeClr val="bg2"/>
          </a:solidFill>
        </p:spPr>
        <p:txBody>
          <a:bodyPr wrap="square" rtlCol="0">
            <a:spAutoFit/>
          </a:bodyPr>
          <a:lstStyle/>
          <a:p>
            <a:r>
              <a:rPr lang="en-US" sz="1600" b="1" dirty="0" smtClean="0">
                <a:effectLst>
                  <a:outerShdw blurRad="38100" dist="38100" dir="2700000" algn="tl">
                    <a:srgbClr val="000000">
                      <a:alpha val="43137"/>
                    </a:srgbClr>
                  </a:outerShdw>
                </a:effectLst>
              </a:rPr>
              <a:t>2. In Chapter V of Finance Act, 1994</a:t>
            </a:r>
            <a:endParaRPr lang="en-US" sz="1600" b="1" dirty="0">
              <a:effectLst>
                <a:outerShdw blurRad="38100" dist="38100" dir="2700000" algn="tl">
                  <a:srgbClr val="000000">
                    <a:alpha val="43137"/>
                  </a:srgbClr>
                </a:outerShdw>
              </a:effectLst>
            </a:endParaRPr>
          </a:p>
        </p:txBody>
      </p:sp>
      <p:sp>
        <p:nvSpPr>
          <p:cNvPr id="12" name="TextBox 11"/>
          <p:cNvSpPr txBox="1"/>
          <p:nvPr/>
        </p:nvSpPr>
        <p:spPr>
          <a:xfrm>
            <a:off x="4724400" y="3700046"/>
            <a:ext cx="3962400" cy="338554"/>
          </a:xfrm>
          <a:prstGeom prst="rect">
            <a:avLst/>
          </a:prstGeom>
          <a:solidFill>
            <a:schemeClr val="bg2"/>
          </a:solidFill>
        </p:spPr>
        <p:txBody>
          <a:bodyPr wrap="square" rtlCol="0">
            <a:spAutoFit/>
          </a:bodyPr>
          <a:lstStyle/>
          <a:p>
            <a:pPr algn="ctr"/>
            <a:r>
              <a:rPr lang="en-US" sz="1600" b="1" dirty="0" smtClean="0">
                <a:effectLst>
                  <a:outerShdw blurRad="38100" dist="38100" dir="2700000" algn="tl">
                    <a:srgbClr val="000000">
                      <a:alpha val="43137"/>
                    </a:srgbClr>
                  </a:outerShdw>
                </a:effectLst>
              </a:rPr>
              <a:t>3. Other Amendments</a:t>
            </a:r>
            <a:endParaRPr lang="en-US" sz="1600" b="1" dirty="0">
              <a:effectLst>
                <a:outerShdw blurRad="38100" dist="38100" dir="2700000" algn="tl">
                  <a:srgbClr val="000000">
                    <a:alpha val="43137"/>
                  </a:srgbClr>
                </a:outerShdw>
              </a:effectLst>
            </a:endParaRPr>
          </a:p>
        </p:txBody>
      </p:sp>
      <p:graphicFrame>
        <p:nvGraphicFramePr>
          <p:cNvPr id="13" name="Table 12"/>
          <p:cNvGraphicFramePr>
            <a:graphicFrameLocks noGrp="1"/>
          </p:cNvGraphicFramePr>
          <p:nvPr/>
        </p:nvGraphicFramePr>
        <p:xfrm>
          <a:off x="4724400" y="4056929"/>
          <a:ext cx="3962400" cy="2496271"/>
        </p:xfrm>
        <a:graphic>
          <a:graphicData uri="http://schemas.openxmlformats.org/drawingml/2006/table">
            <a:tbl>
              <a:tblPr firstRow="1" bandRow="1">
                <a:tableStyleId>{5C22544A-7EE6-4342-B048-85BDC9FD1C3A}</a:tableStyleId>
              </a:tblPr>
              <a:tblGrid>
                <a:gridCol w="3962400"/>
              </a:tblGrid>
              <a:tr h="385531">
                <a:tc>
                  <a:txBody>
                    <a:bodyPr/>
                    <a:lstStyle/>
                    <a:p>
                      <a:pPr algn="ctr"/>
                      <a:r>
                        <a:rPr lang="en-US" sz="1800" dirty="0" smtClean="0">
                          <a:effectLst>
                            <a:outerShdw blurRad="38100" dist="38100" dir="2700000" algn="tl">
                              <a:srgbClr val="000000">
                                <a:alpha val="43137"/>
                              </a:srgbClr>
                            </a:outerShdw>
                          </a:effectLst>
                        </a:rPr>
                        <a:t>Other</a:t>
                      </a:r>
                      <a:r>
                        <a:rPr lang="en-US" sz="1800" baseline="0" dirty="0" smtClean="0">
                          <a:effectLst>
                            <a:outerShdw blurRad="38100" dist="38100" dir="2700000" algn="tl">
                              <a:srgbClr val="000000">
                                <a:alpha val="43137"/>
                              </a:srgbClr>
                            </a:outerShdw>
                          </a:effectLst>
                        </a:rPr>
                        <a:t> </a:t>
                      </a:r>
                      <a:r>
                        <a:rPr lang="en-US" sz="1800" dirty="0" smtClean="0">
                          <a:effectLst>
                            <a:outerShdw blurRad="38100" dist="38100" dir="2700000" algn="tl">
                              <a:srgbClr val="000000">
                                <a:alpha val="43137"/>
                              </a:srgbClr>
                            </a:outerShdw>
                          </a:effectLst>
                        </a:rPr>
                        <a:t>Amendments</a:t>
                      </a:r>
                      <a:endParaRPr lang="en-US" sz="1800" dirty="0">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55875">
                <a:tc>
                  <a:txBody>
                    <a:bodyPr/>
                    <a:lstStyle/>
                    <a:p>
                      <a:pPr marL="119063" indent="-119063" algn="just">
                        <a:buFont typeface="Arial" pitchFamily="34" charset="0"/>
                        <a:buChar char="•"/>
                      </a:pPr>
                      <a:r>
                        <a:rPr lang="en-US" sz="1400" dirty="0" smtClean="0"/>
                        <a:t>Revision in Composite Rate</a:t>
                      </a:r>
                      <a:r>
                        <a:rPr lang="en-US" sz="1400" baseline="0" dirty="0" smtClean="0"/>
                        <a:t> o</a:t>
                      </a:r>
                      <a:r>
                        <a:rPr lang="en-US" sz="1400" dirty="0" smtClean="0"/>
                        <a:t>n Specified Services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355875">
                <a:tc>
                  <a:txBody>
                    <a:bodyPr/>
                    <a:lstStyle/>
                    <a:p>
                      <a:pPr algn="just">
                        <a:buFont typeface="Arial" pitchFamily="34" charset="0"/>
                        <a:buChar char="•"/>
                      </a:pPr>
                      <a:r>
                        <a:rPr lang="en-US" sz="1400" dirty="0" smtClean="0"/>
                        <a:t> Swachh Bharat</a:t>
                      </a:r>
                      <a:r>
                        <a:rPr lang="en-US" sz="1400" baseline="0" dirty="0" smtClean="0"/>
                        <a:t> Cess @ 2%</a:t>
                      </a:r>
                    </a:p>
                    <a:p>
                      <a:pPr marL="176213" indent="-176213" algn="just">
                        <a:buFont typeface="Arial" pitchFamily="34" charset="0"/>
                        <a:buNone/>
                      </a:pPr>
                      <a:r>
                        <a:rPr lang="en-US" sz="1400" baseline="0" dirty="0" smtClean="0"/>
                        <a:t>   [</a:t>
                      </a:r>
                      <a:r>
                        <a:rPr lang="en-US" sz="1200" baseline="0" dirty="0" smtClean="0"/>
                        <a:t>On Taxable Value of All / Specified Taxable Services]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355875">
                <a:tc>
                  <a:txBody>
                    <a:bodyPr/>
                    <a:lstStyle/>
                    <a:p>
                      <a:pPr marL="117475" indent="-117475" algn="just">
                        <a:buFont typeface="Arial" pitchFamily="34" charset="0"/>
                        <a:buChar char="•"/>
                      </a:pPr>
                      <a:r>
                        <a:rPr kumimoji="0" lang="en-US" sz="1400" kern="1200" dirty="0" smtClean="0">
                          <a:solidFill>
                            <a:schemeClr val="dk1"/>
                          </a:solidFill>
                          <a:latin typeface="+mn-lt"/>
                          <a:ea typeface="+mn-ea"/>
                          <a:cs typeface="+mn-cs"/>
                        </a:rPr>
                        <a:t>Time limit for taking CENVAT Credit on inputs and input services is being increased from 6 months to 1 year.</a:t>
                      </a:r>
                    </a:p>
                    <a:p>
                      <a:pPr marL="117475" indent="-117475" algn="just">
                        <a:buFont typeface="Arial" pitchFamily="34" charset="0"/>
                        <a:buChar char="•"/>
                      </a:pPr>
                      <a:endParaRPr lang="en-US"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17" name="Slide Number Placeholder 16"/>
          <p:cNvSpPr>
            <a:spLocks noGrp="1"/>
          </p:cNvSpPr>
          <p:nvPr>
            <p:ph type="sldNum" sz="quarter" idx="15"/>
          </p:nvPr>
        </p:nvSpPr>
        <p:spPr/>
        <p:txBody>
          <a:bodyPr/>
          <a:lstStyle/>
          <a:p>
            <a:fld id="{6838B910-9BB3-41C6-B4B2-4CCB556C6DAE}" type="slidenum">
              <a:rPr lang="en-US" smtClean="0"/>
              <a:pPr/>
              <a:t>3</a:t>
            </a:fld>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16"/>
          <p:cNvGraphicFramePr>
            <a:graphicFrameLocks noGrp="1"/>
          </p:cNvGraphicFramePr>
          <p:nvPr/>
        </p:nvGraphicFramePr>
        <p:xfrm>
          <a:off x="91440" y="1447800"/>
          <a:ext cx="8519160" cy="5151120"/>
        </p:xfrm>
        <a:graphic>
          <a:graphicData uri="http://schemas.openxmlformats.org/drawingml/2006/table">
            <a:tbl>
              <a:tblPr firstRow="1" bandRow="1">
                <a:tableStyleId>{21E4AEA4-8DFA-4A89-87EB-49C32662AFE0}</a:tableStyleId>
              </a:tblPr>
              <a:tblGrid>
                <a:gridCol w="8519160"/>
              </a:tblGrid>
              <a:tr h="304800">
                <a:tc>
                  <a:txBody>
                    <a:bodyPr/>
                    <a:lstStyle/>
                    <a:p>
                      <a:pPr algn="ctr"/>
                      <a:r>
                        <a:rPr kumimoji="0" lang="en-US" sz="1800" b="1" kern="1200" baseline="0" dirty="0" smtClean="0">
                          <a:solidFill>
                            <a:schemeClr val="lt1"/>
                          </a:solidFill>
                          <a:latin typeface="+mn-lt"/>
                          <a:ea typeface="+mn-ea"/>
                          <a:cs typeface="+mn-cs"/>
                        </a:rPr>
                        <a:t>“Service” means</a:t>
                      </a:r>
                      <a:endParaRPr lang="en-US"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9247">
                <a:tc>
                  <a:txBody>
                    <a:bodyPr/>
                    <a:lstStyle/>
                    <a:p>
                      <a:pPr algn="just"/>
                      <a:r>
                        <a:rPr lang="en-US" sz="1400" dirty="0" smtClean="0"/>
                        <a:t>Any activity carried out by a person for another for consideration, and includes a declared service, but </a:t>
                      </a:r>
                      <a:r>
                        <a:rPr lang="en-US" sz="1400" b="0" u="sng" dirty="0" smtClean="0">
                          <a:effectLst>
                            <a:outerShdw blurRad="38100" dist="38100" dir="2700000" algn="tl">
                              <a:srgbClr val="000000">
                                <a:alpha val="43137"/>
                              </a:srgbClr>
                            </a:outerShdw>
                          </a:effectLst>
                        </a:rPr>
                        <a:t>shall not include</a:t>
                      </a:r>
                      <a:r>
                        <a:rPr lang="en-US" sz="1400" dirty="0" smtClean="0"/>
                        <a:t>-</a:t>
                      </a:r>
                    </a:p>
                    <a:p>
                      <a:pPr marL="342900" indent="-342900" algn="just">
                        <a:buAutoNum type="alphaLcParenBoth"/>
                      </a:pPr>
                      <a:r>
                        <a:rPr lang="en-US" sz="1400" dirty="0" smtClean="0"/>
                        <a:t>an activity which constitutes merely,––</a:t>
                      </a:r>
                    </a:p>
                    <a:p>
                      <a:pPr marL="574675" indent="-117475" algn="just">
                        <a:buNone/>
                      </a:pPr>
                      <a:r>
                        <a:rPr kumimoji="0" lang="en-US" sz="1400" kern="1200" baseline="0" dirty="0" smtClean="0">
                          <a:solidFill>
                            <a:schemeClr val="dk1"/>
                          </a:solidFill>
                          <a:latin typeface="+mn-lt"/>
                          <a:ea typeface="+mn-ea"/>
                          <a:cs typeface="+mn-cs"/>
                        </a:rPr>
                        <a:t>(</a:t>
                      </a:r>
                      <a:r>
                        <a:rPr kumimoji="0" lang="en-US" sz="1400" kern="1200" baseline="0" dirty="0" err="1" smtClean="0">
                          <a:solidFill>
                            <a:schemeClr val="dk1"/>
                          </a:solidFill>
                          <a:latin typeface="+mn-lt"/>
                          <a:ea typeface="+mn-ea"/>
                          <a:cs typeface="+mn-cs"/>
                        </a:rPr>
                        <a:t>i</a:t>
                      </a:r>
                      <a:r>
                        <a:rPr kumimoji="0" lang="en-US" sz="1400" kern="1200" baseline="0" dirty="0" smtClean="0">
                          <a:solidFill>
                            <a:schemeClr val="dk1"/>
                          </a:solidFill>
                          <a:latin typeface="+mn-lt"/>
                          <a:ea typeface="+mn-ea"/>
                          <a:cs typeface="+mn-cs"/>
                        </a:rPr>
                        <a:t>)………………</a:t>
                      </a:r>
                    </a:p>
                    <a:p>
                      <a:pPr marL="574675" indent="-117475" algn="just"/>
                      <a:r>
                        <a:rPr kumimoji="0" lang="en-US" sz="1400" kern="1200" baseline="0" dirty="0" smtClean="0">
                          <a:solidFill>
                            <a:schemeClr val="dk1"/>
                          </a:solidFill>
                          <a:latin typeface="+mn-lt"/>
                          <a:ea typeface="+mn-ea"/>
                          <a:cs typeface="+mn-cs"/>
                        </a:rPr>
                        <a:t>(ii)……………..</a:t>
                      </a:r>
                    </a:p>
                    <a:p>
                      <a:pPr marL="574675" indent="-117475" algn="just"/>
                      <a:r>
                        <a:rPr kumimoji="0" lang="en-US" sz="1400" kern="1200" baseline="0" dirty="0" smtClean="0">
                          <a:solidFill>
                            <a:schemeClr val="dk1"/>
                          </a:solidFill>
                          <a:latin typeface="+mn-lt"/>
                          <a:ea typeface="+mn-ea"/>
                          <a:cs typeface="+mn-cs"/>
                        </a:rPr>
                        <a:t>(iii</a:t>
                      </a:r>
                      <a:r>
                        <a:rPr kumimoji="0" lang="en-US" sz="1400" kern="1200" baseline="0" dirty="0" smtClean="0">
                          <a:solidFill>
                            <a:schemeClr val="dk1"/>
                          </a:solidFill>
                          <a:effectLst/>
                          <a:latin typeface="+mn-lt"/>
                          <a:ea typeface="+mn-ea"/>
                          <a:cs typeface="+mn-cs"/>
                        </a:rPr>
                        <a:t>)</a:t>
                      </a:r>
                      <a:r>
                        <a:rPr lang="en-US" sz="1400" dirty="0" smtClean="0">
                          <a:effectLst/>
                        </a:rPr>
                        <a:t> </a:t>
                      </a:r>
                      <a:r>
                        <a:rPr lang="en-US" sz="1400" dirty="0" smtClean="0">
                          <a:effectLst>
                            <a:outerShdw blurRad="38100" dist="38100" dir="2700000" algn="tl">
                              <a:srgbClr val="000000">
                                <a:alpha val="43137"/>
                              </a:srgbClr>
                            </a:outerShdw>
                          </a:effectLst>
                        </a:rPr>
                        <a:t>a transaction in money or actionable claim.</a:t>
                      </a:r>
                    </a:p>
                    <a:p>
                      <a:pPr marL="117475" marR="0" indent="-117475" algn="just" defTabSz="914400" rtl="0" eaLnBrk="1" fontAlgn="auto" latinLnBrk="0" hangingPunct="1">
                        <a:lnSpc>
                          <a:spcPct val="100000"/>
                        </a:lnSpc>
                        <a:spcBef>
                          <a:spcPts val="0"/>
                        </a:spcBef>
                        <a:spcAft>
                          <a:spcPts val="0"/>
                        </a:spcAft>
                        <a:buClrTx/>
                        <a:buSzTx/>
                        <a:buFontTx/>
                        <a:buNone/>
                        <a:tabLst/>
                        <a:defRPr/>
                      </a:pPr>
                      <a:r>
                        <a:rPr lang="en-US" sz="1400" dirty="0" smtClean="0"/>
                        <a:t>(b)</a:t>
                      </a:r>
                      <a:r>
                        <a:rPr lang="en-US" sz="1400" baseline="0" dirty="0" smtClean="0"/>
                        <a:t>   </a:t>
                      </a:r>
                      <a:r>
                        <a:rPr lang="en-US" sz="1400" dirty="0" smtClean="0"/>
                        <a:t>…………………………….</a:t>
                      </a:r>
                    </a:p>
                    <a:p>
                      <a:pPr marL="117475" marR="0" indent="-117475" algn="just" defTabSz="914400" rtl="0" eaLnBrk="1" fontAlgn="auto" latinLnBrk="0" hangingPunct="1">
                        <a:lnSpc>
                          <a:spcPct val="100000"/>
                        </a:lnSpc>
                        <a:spcBef>
                          <a:spcPts val="0"/>
                        </a:spcBef>
                        <a:spcAft>
                          <a:spcPts val="0"/>
                        </a:spcAft>
                        <a:buClrTx/>
                        <a:buSzTx/>
                        <a:buFontTx/>
                        <a:buNone/>
                        <a:tabLst/>
                        <a:defRPr/>
                      </a:pPr>
                      <a:r>
                        <a:rPr lang="en-US" sz="1400" dirty="0" smtClean="0"/>
                        <a:t>(c)</a:t>
                      </a:r>
                      <a:r>
                        <a:rPr lang="en-US" sz="1400" baseline="0" dirty="0" smtClean="0"/>
                        <a:t>   </a:t>
                      </a:r>
                      <a:r>
                        <a:rPr lang="en-US" sz="1400" dirty="0" smtClean="0"/>
                        <a:t>…………………………….</a:t>
                      </a:r>
                      <a:endParaRPr lang="en-US" sz="1400" dirty="0" smtClean="0">
                        <a:effectLst>
                          <a:outerShdw blurRad="38100" dist="38100" dir="2700000" algn="tl">
                            <a:srgbClr val="000000">
                              <a:alpha val="43137"/>
                            </a:srgbClr>
                          </a:outerShdw>
                        </a:effectLst>
                      </a:endParaRPr>
                    </a:p>
                    <a:p>
                      <a:pPr marL="117475" indent="-117475" algn="just"/>
                      <a:r>
                        <a:rPr kumimoji="0" lang="en-US" sz="1400" b="0" kern="1200" baseline="0" dirty="0" smtClean="0">
                          <a:solidFill>
                            <a:schemeClr val="dk1"/>
                          </a:solidFill>
                          <a:effectLst/>
                          <a:latin typeface="+mn-lt"/>
                          <a:ea typeface="+mn-ea"/>
                          <a:cs typeface="+mn-cs"/>
                        </a:rPr>
                        <a:t>Explanation 1, 3 and 4 are same as earlier…….</a:t>
                      </a:r>
                    </a:p>
                    <a:p>
                      <a:r>
                        <a:rPr kumimoji="0" lang="en-US" sz="1400" u="sng" kern="1200" baseline="0" dirty="0" smtClean="0">
                          <a:solidFill>
                            <a:schemeClr val="dk1"/>
                          </a:solidFill>
                          <a:effectLst>
                            <a:outerShdw blurRad="38100" dist="38100" dir="2700000" algn="tl">
                              <a:srgbClr val="000000">
                                <a:alpha val="43137"/>
                              </a:srgbClr>
                            </a:outerShdw>
                          </a:effectLst>
                          <a:latin typeface="+mn-lt"/>
                          <a:ea typeface="+mn-ea"/>
                          <a:cs typeface="+mn-cs"/>
                          <a:hlinkClick r:id="rId3" action="ppaction://hlinksldjump"/>
                        </a:rPr>
                        <a:t>Explanation 2</a:t>
                      </a:r>
                      <a:r>
                        <a:rPr kumimoji="0" lang="en-US" sz="1400" u="none" kern="1200" baseline="0" dirty="0" smtClean="0">
                          <a:solidFill>
                            <a:schemeClr val="dk1"/>
                          </a:solidFill>
                          <a:effectLst>
                            <a:outerShdw blurRad="38100" dist="38100" dir="2700000" algn="tl">
                              <a:srgbClr val="000000">
                                <a:alpha val="43137"/>
                              </a:srgbClr>
                            </a:outerShdw>
                          </a:effectLst>
                          <a:latin typeface="+mn-lt"/>
                          <a:ea typeface="+mn-ea"/>
                          <a:cs typeface="+mn-cs"/>
                          <a:hlinkClick r:id="rId3" action="ppaction://hlinksldjump"/>
                        </a:rPr>
                        <a:t> </a:t>
                      </a:r>
                      <a:r>
                        <a:rPr kumimoji="0" lang="en-US" sz="1400" u="none" kern="1200" baseline="0" dirty="0" smtClean="0">
                          <a:solidFill>
                            <a:schemeClr val="dk1"/>
                          </a:solidFill>
                          <a:effectLst>
                            <a:outerShdw blurRad="38100" dist="38100" dir="2700000" algn="tl">
                              <a:srgbClr val="000000">
                                <a:alpha val="43137"/>
                              </a:srgbClr>
                            </a:outerShdw>
                          </a:effectLst>
                          <a:latin typeface="+mn-lt"/>
                          <a:ea typeface="+mn-ea"/>
                          <a:cs typeface="+mn-cs"/>
                        </a:rPr>
                        <a:t>–</a:t>
                      </a:r>
                      <a:r>
                        <a:rPr kumimoji="0" lang="en-US" sz="1400" kern="1200" baseline="0" dirty="0" smtClean="0">
                          <a:solidFill>
                            <a:schemeClr val="dk1"/>
                          </a:solidFill>
                          <a:effectLst>
                            <a:outerShdw blurRad="38100" dist="38100" dir="2700000" algn="tl">
                              <a:srgbClr val="000000">
                                <a:alpha val="43137"/>
                              </a:srgbClr>
                            </a:outerShdw>
                          </a:effectLst>
                          <a:latin typeface="+mn-lt"/>
                          <a:ea typeface="+mn-ea"/>
                          <a:cs typeface="+mn-cs"/>
                        </a:rPr>
                        <a:t>“Transaction in money or actionable claim</a:t>
                      </a:r>
                      <a:r>
                        <a:rPr kumimoji="0" lang="en-US" sz="1400" u="none" kern="1200" baseline="0" dirty="0" smtClean="0">
                          <a:solidFill>
                            <a:schemeClr val="dk1"/>
                          </a:solidFill>
                          <a:effectLst>
                            <a:outerShdw blurRad="38100" dist="38100" dir="2700000" algn="tl">
                              <a:srgbClr val="000000">
                                <a:alpha val="43137"/>
                              </a:srgbClr>
                            </a:outerShdw>
                          </a:effectLst>
                          <a:latin typeface="+mn-lt"/>
                          <a:ea typeface="+mn-ea"/>
                          <a:cs typeface="+mn-cs"/>
                        </a:rPr>
                        <a:t>” </a:t>
                      </a:r>
                      <a:r>
                        <a:rPr kumimoji="0" lang="en-US" sz="1400" u="sng" kern="1200" baseline="0" dirty="0" smtClean="0">
                          <a:solidFill>
                            <a:schemeClr val="dk1"/>
                          </a:solidFill>
                          <a:effectLst>
                            <a:outerShdw blurRad="38100" dist="38100" dir="2700000" algn="tl">
                              <a:srgbClr val="000000">
                                <a:alpha val="43137"/>
                              </a:srgbClr>
                            </a:outerShdw>
                          </a:effectLst>
                          <a:latin typeface="+mn-lt"/>
                          <a:ea typeface="+mn-ea"/>
                          <a:cs typeface="+mn-cs"/>
                        </a:rPr>
                        <a:t>shall not include</a:t>
                      </a:r>
                      <a:r>
                        <a:rPr kumimoji="0" lang="en-US" sz="1400" kern="1200" baseline="0" dirty="0" smtClean="0">
                          <a:solidFill>
                            <a:schemeClr val="dk1"/>
                          </a:solidFill>
                          <a:effectLst>
                            <a:outerShdw blurRad="38100" dist="38100" dir="2700000" algn="tl">
                              <a:srgbClr val="000000">
                                <a:alpha val="43137"/>
                              </a:srgbClr>
                            </a:outerShdw>
                          </a:effectLst>
                          <a:latin typeface="+mn-lt"/>
                          <a:ea typeface="+mn-ea"/>
                          <a:cs typeface="+mn-cs"/>
                        </a:rPr>
                        <a:t>–</a:t>
                      </a:r>
                      <a:endParaRPr kumimoji="0" lang="en-US" sz="1400" u="none" kern="1200" baseline="0" dirty="0" smtClean="0">
                        <a:solidFill>
                          <a:schemeClr val="dk1"/>
                        </a:solidFill>
                        <a:effectLst>
                          <a:outerShdw blurRad="38100" dist="38100" dir="2700000" algn="tl">
                            <a:srgbClr val="000000">
                              <a:alpha val="43137"/>
                            </a:srgbClr>
                          </a:outerShdw>
                        </a:effectLst>
                        <a:latin typeface="+mn-lt"/>
                        <a:ea typeface="+mn-ea"/>
                        <a:cs typeface="+mn-cs"/>
                      </a:endParaRPr>
                    </a:p>
                    <a:p>
                      <a:pPr marL="457200" marR="0" indent="-280988" algn="just" defTabSz="914400" rtl="0" eaLnBrk="1" fontAlgn="auto" latinLnBrk="0" hangingPunct="1">
                        <a:lnSpc>
                          <a:spcPct val="100000"/>
                        </a:lnSpc>
                        <a:spcBef>
                          <a:spcPts val="0"/>
                        </a:spcBef>
                        <a:spcAft>
                          <a:spcPts val="0"/>
                        </a:spcAft>
                        <a:buClrTx/>
                        <a:buSzTx/>
                        <a:buFontTx/>
                        <a:buNone/>
                        <a:tabLst/>
                        <a:defRPr/>
                      </a:pPr>
                      <a:r>
                        <a:rPr kumimoji="0" lang="en-US" sz="1400" u="none" kern="1200" baseline="0" dirty="0" smtClean="0">
                          <a:solidFill>
                            <a:schemeClr val="dk1"/>
                          </a:solidFill>
                          <a:effectLst/>
                          <a:latin typeface="+mn-lt"/>
                          <a:ea typeface="+mn-ea"/>
                          <a:cs typeface="+mn-cs"/>
                        </a:rPr>
                        <a:t> (</a:t>
                      </a:r>
                      <a:r>
                        <a:rPr kumimoji="0" lang="en-US" sz="1400" u="none" kern="1200" baseline="0" dirty="0" err="1" smtClean="0">
                          <a:solidFill>
                            <a:schemeClr val="dk1"/>
                          </a:solidFill>
                          <a:effectLst/>
                          <a:latin typeface="+mn-lt"/>
                          <a:ea typeface="+mn-ea"/>
                          <a:cs typeface="+mn-cs"/>
                        </a:rPr>
                        <a:t>i</a:t>
                      </a:r>
                      <a:r>
                        <a:rPr kumimoji="0" lang="en-US" sz="1400" u="none" kern="1200" baseline="0" dirty="0" smtClean="0">
                          <a:solidFill>
                            <a:schemeClr val="dk1"/>
                          </a:solidFill>
                          <a:effectLst/>
                          <a:latin typeface="+mn-lt"/>
                          <a:ea typeface="+mn-ea"/>
                          <a:cs typeface="+mn-cs"/>
                        </a:rPr>
                        <a:t>)</a:t>
                      </a:r>
                      <a:r>
                        <a:rPr lang="en-US" sz="1400" dirty="0" smtClean="0"/>
                        <a:t> </a:t>
                      </a:r>
                      <a:r>
                        <a:rPr lang="en-US" sz="1400" dirty="0" smtClean="0">
                          <a:solidFill>
                            <a:srgbClr val="0070C0"/>
                          </a:solidFill>
                        </a:rPr>
                        <a:t>any activity relating to use of money or its conversion by cash or by any other mode, from one form, currency or denomination, to another form, currency or denomination </a:t>
                      </a:r>
                      <a:r>
                        <a:rPr lang="en-US" sz="1400" b="1" dirty="0" smtClean="0">
                          <a:solidFill>
                            <a:srgbClr val="0070C0"/>
                          </a:solidFill>
                          <a:effectLst>
                            <a:outerShdw blurRad="38100" dist="38100" dir="2700000" algn="tl">
                              <a:srgbClr val="000000">
                                <a:alpha val="43137"/>
                              </a:srgbClr>
                            </a:outerShdw>
                          </a:effectLst>
                        </a:rPr>
                        <a:t>for which a separate consideration is charged</a:t>
                      </a:r>
                      <a:r>
                        <a:rPr lang="en-US" sz="1400" dirty="0" smtClean="0">
                          <a:solidFill>
                            <a:srgbClr val="0070C0"/>
                          </a:solidFill>
                        </a:rPr>
                        <a:t>.</a:t>
                      </a:r>
                      <a:r>
                        <a:rPr kumimoji="0" lang="en-US" sz="1400" u="none" kern="1200" baseline="0" dirty="0" smtClean="0">
                          <a:solidFill>
                            <a:srgbClr val="0070C0"/>
                          </a:solidFill>
                          <a:effectLst/>
                          <a:latin typeface="+mn-lt"/>
                          <a:ea typeface="+mn-ea"/>
                          <a:cs typeface="+mn-cs"/>
                        </a:rPr>
                        <a:t>   </a:t>
                      </a:r>
                    </a:p>
                    <a:p>
                      <a:pPr marL="457200" marR="0" indent="-280988" algn="just" defTabSz="914400" rtl="0" eaLnBrk="1" fontAlgn="auto" latinLnBrk="0" hangingPunct="1">
                        <a:lnSpc>
                          <a:spcPct val="100000"/>
                        </a:lnSpc>
                        <a:spcBef>
                          <a:spcPts val="0"/>
                        </a:spcBef>
                        <a:spcAft>
                          <a:spcPts val="0"/>
                        </a:spcAft>
                        <a:buClrTx/>
                        <a:buSzTx/>
                        <a:buFontTx/>
                        <a:buNone/>
                        <a:tabLst/>
                        <a:defRPr/>
                      </a:pPr>
                      <a:endParaRPr kumimoji="0" lang="en-US" sz="1400" u="none" kern="1200" baseline="0" dirty="0" smtClean="0">
                        <a:solidFill>
                          <a:srgbClr val="0070C0"/>
                        </a:solidFill>
                        <a:effectLst/>
                        <a:latin typeface="+mn-lt"/>
                        <a:ea typeface="+mn-ea"/>
                        <a:cs typeface="+mn-cs"/>
                      </a:endParaRPr>
                    </a:p>
                    <a:p>
                      <a:pPr marL="457200" marR="0" indent="-280988" algn="just" defTabSz="914400" rtl="0" eaLnBrk="1" fontAlgn="auto" latinLnBrk="0" hangingPunct="1">
                        <a:lnSpc>
                          <a:spcPct val="100000"/>
                        </a:lnSpc>
                        <a:spcBef>
                          <a:spcPts val="0"/>
                        </a:spcBef>
                        <a:spcAft>
                          <a:spcPts val="0"/>
                        </a:spcAft>
                        <a:buClrTx/>
                        <a:buSzTx/>
                        <a:buFontTx/>
                        <a:buNone/>
                        <a:tabLst/>
                        <a:defRPr/>
                      </a:pPr>
                      <a:r>
                        <a:rPr kumimoji="0" lang="en-US" sz="1400" u="none" kern="1200" baseline="0" dirty="0" smtClean="0">
                          <a:solidFill>
                            <a:schemeClr val="dk1"/>
                          </a:solidFill>
                          <a:effectLst/>
                          <a:latin typeface="+mn-lt"/>
                          <a:ea typeface="+mn-ea"/>
                          <a:cs typeface="+mn-cs"/>
                        </a:rPr>
                        <a:t>(ii) </a:t>
                      </a:r>
                      <a:r>
                        <a:rPr kumimoji="0" lang="en-US" sz="1400" i="0" kern="1200" baseline="0" dirty="0" smtClean="0">
                          <a:solidFill>
                            <a:srgbClr val="0070C0"/>
                          </a:solidFill>
                          <a:effectLst/>
                          <a:latin typeface="+mn-lt"/>
                          <a:ea typeface="+mn-ea"/>
                          <a:cs typeface="+mn-cs"/>
                        </a:rPr>
                        <a:t>any activity carried out, for a consideration, in relation to, or for facilitation of, a transaction  in money or actionable claim, including the activity carried out–</a:t>
                      </a:r>
                    </a:p>
                    <a:p>
                      <a:pPr marL="338138" marR="0" indent="-338138" algn="just" defTabSz="914400" rtl="0" eaLnBrk="1" fontAlgn="auto" latinLnBrk="0" hangingPunct="1">
                        <a:lnSpc>
                          <a:spcPct val="100000"/>
                        </a:lnSpc>
                        <a:spcBef>
                          <a:spcPts val="0"/>
                        </a:spcBef>
                        <a:spcAft>
                          <a:spcPts val="0"/>
                        </a:spcAft>
                        <a:buClrTx/>
                        <a:buSzTx/>
                        <a:buFontTx/>
                        <a:buNone/>
                        <a:tabLst/>
                        <a:defRPr/>
                      </a:pPr>
                      <a:endParaRPr kumimoji="0" lang="en-US" sz="600" i="0" kern="1200" baseline="0" dirty="0" smtClean="0">
                        <a:solidFill>
                          <a:srgbClr val="0070C0"/>
                        </a:solidFill>
                        <a:effectLst/>
                        <a:latin typeface="+mn-lt"/>
                        <a:ea typeface="+mn-ea"/>
                        <a:cs typeface="+mn-cs"/>
                      </a:endParaRPr>
                    </a:p>
                    <a:p>
                      <a:pPr marL="912813" marR="0" indent="-279400" algn="just" defTabSz="914400" rtl="0" eaLnBrk="1" fontAlgn="auto" latinLnBrk="0" hangingPunct="1">
                        <a:lnSpc>
                          <a:spcPct val="100000"/>
                        </a:lnSpc>
                        <a:spcBef>
                          <a:spcPts val="0"/>
                        </a:spcBef>
                        <a:spcAft>
                          <a:spcPts val="0"/>
                        </a:spcAft>
                        <a:buClrTx/>
                        <a:buSzTx/>
                        <a:buFont typeface="+mj-lt"/>
                        <a:buAutoNum type="alphaLcParenR"/>
                        <a:tabLst/>
                        <a:defRPr/>
                      </a:pPr>
                      <a:r>
                        <a:rPr kumimoji="0" lang="en-US" sz="1400" i="0" kern="1200" baseline="0" dirty="0" smtClean="0">
                          <a:solidFill>
                            <a:srgbClr val="0070C0"/>
                          </a:solidFill>
                          <a:effectLst/>
                          <a:latin typeface="+mn-lt"/>
                          <a:ea typeface="+mn-ea"/>
                          <a:cs typeface="+mn-cs"/>
                        </a:rPr>
                        <a:t>by a lottery distributor or selling agent in relation to promotion, marketing, organizing,   selling of lottery or facilitating in organizing lottery of any kind, in any other manner;</a:t>
                      </a:r>
                    </a:p>
                    <a:p>
                      <a:pPr marL="631825" marR="0" indent="1588" algn="just" defTabSz="914400" rtl="0" eaLnBrk="1" fontAlgn="auto" latinLnBrk="0" hangingPunct="1">
                        <a:lnSpc>
                          <a:spcPct val="100000"/>
                        </a:lnSpc>
                        <a:spcBef>
                          <a:spcPts val="0"/>
                        </a:spcBef>
                        <a:spcAft>
                          <a:spcPts val="0"/>
                        </a:spcAft>
                        <a:buClrTx/>
                        <a:buSzTx/>
                        <a:buFont typeface="+mj-lt"/>
                        <a:buNone/>
                        <a:tabLst/>
                        <a:defRPr/>
                      </a:pPr>
                      <a:endParaRPr kumimoji="0" lang="en-US" sz="800" i="0" kern="1200" baseline="0" dirty="0" smtClean="0">
                        <a:solidFill>
                          <a:srgbClr val="0070C0"/>
                        </a:solidFill>
                        <a:effectLst/>
                        <a:latin typeface="+mn-lt"/>
                        <a:ea typeface="+mn-ea"/>
                        <a:cs typeface="+mn-cs"/>
                      </a:endParaRPr>
                    </a:p>
                    <a:p>
                      <a:pPr marL="631825" marR="0" indent="1588" algn="just" defTabSz="914400" rtl="0" eaLnBrk="1" fontAlgn="auto" latinLnBrk="0" hangingPunct="1">
                        <a:lnSpc>
                          <a:spcPct val="100000"/>
                        </a:lnSpc>
                        <a:spcBef>
                          <a:spcPts val="0"/>
                        </a:spcBef>
                        <a:spcAft>
                          <a:spcPts val="0"/>
                        </a:spcAft>
                        <a:buClrTx/>
                        <a:buSzTx/>
                        <a:buFont typeface="+mj-lt"/>
                        <a:buAutoNum type="alphaLcParenR" startAt="2"/>
                        <a:tabLst/>
                        <a:defRPr/>
                      </a:pPr>
                      <a:r>
                        <a:rPr kumimoji="0" lang="en-US" sz="1400" i="0" kern="1200" baseline="0" dirty="0" smtClean="0">
                          <a:solidFill>
                            <a:srgbClr val="0070C0"/>
                          </a:solidFill>
                          <a:effectLst/>
                          <a:latin typeface="+mn-lt"/>
                          <a:ea typeface="+mn-ea"/>
                          <a:cs typeface="+mn-cs"/>
                        </a:rPr>
                        <a:t>  by a foreman of chit fund for conducting or organizing a chit in any manner.</a:t>
                      </a:r>
                    </a:p>
                    <a:p>
                      <a:pPr marL="631825" marR="0" indent="1588" algn="just" defTabSz="914400" rtl="0" eaLnBrk="1" fontAlgn="auto" latinLnBrk="0" hangingPunct="1">
                        <a:lnSpc>
                          <a:spcPct val="100000"/>
                        </a:lnSpc>
                        <a:spcBef>
                          <a:spcPts val="0"/>
                        </a:spcBef>
                        <a:spcAft>
                          <a:spcPts val="0"/>
                        </a:spcAft>
                        <a:buClrTx/>
                        <a:buSzTx/>
                        <a:buFont typeface="+mj-lt"/>
                        <a:buAutoNum type="alphaLcParenR" startAt="2"/>
                        <a:tabLst/>
                        <a:defRPr/>
                      </a:pPr>
                      <a:endParaRPr kumimoji="0" lang="en-US" sz="1400" i="0" kern="1200" baseline="0" dirty="0" smtClean="0">
                        <a:solidFill>
                          <a:srgbClr val="0070C0"/>
                        </a:solidFill>
                        <a:effectLst/>
                        <a:latin typeface="+mn-lt"/>
                        <a:ea typeface="+mn-ea"/>
                        <a:cs typeface="+mn-cs"/>
                      </a:endParaRPr>
                    </a:p>
                    <a:p>
                      <a:pPr marL="631825" marR="0" indent="1588" algn="just" defTabSz="914400" rtl="0" eaLnBrk="1" fontAlgn="auto" latinLnBrk="0" hangingPunct="1">
                        <a:lnSpc>
                          <a:spcPct val="100000"/>
                        </a:lnSpc>
                        <a:spcBef>
                          <a:spcPts val="0"/>
                        </a:spcBef>
                        <a:spcAft>
                          <a:spcPts val="0"/>
                        </a:spcAft>
                        <a:buClrTx/>
                        <a:buSzTx/>
                        <a:buFont typeface="+mj-lt"/>
                        <a:buAutoNum type="alphaLcParenR" startAt="2"/>
                        <a:tabLst/>
                        <a:defRPr/>
                      </a:pPr>
                      <a:endParaRPr lang="en-US" sz="1400" i="0" dirty="0" smtClean="0">
                        <a:solidFill>
                          <a:srgbClr val="0070C0"/>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24" name="TextBox 23"/>
          <p:cNvSpPr txBox="1"/>
          <p:nvPr/>
        </p:nvSpPr>
        <p:spPr>
          <a:xfrm>
            <a:off x="105696" y="1173480"/>
            <a:ext cx="5486400" cy="27432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Explanation 2 to clause (44) has been substituted</a:t>
            </a:r>
            <a:endParaRPr lang="en-US" sz="1600" b="1" dirty="0"/>
          </a:p>
        </p:txBody>
      </p:sp>
      <p:cxnSp>
        <p:nvCxnSpPr>
          <p:cNvPr id="11" name="Straight Arrow Connector 10"/>
          <p:cNvCxnSpPr/>
          <p:nvPr/>
        </p:nvCxnSpPr>
        <p:spPr>
          <a:xfrm rot="5400000">
            <a:off x="190500" y="5753100"/>
            <a:ext cx="838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990600" y="6096000"/>
            <a:ext cx="22860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ectangle 14">
            <a:hlinkClick r:id="rId4" action="ppaction://hlinksldjump"/>
          </p:cNvPr>
          <p:cNvSpPr/>
          <p:nvPr/>
        </p:nvSpPr>
        <p:spPr>
          <a:xfrm>
            <a:off x="108156" y="6354096"/>
            <a:ext cx="2406444" cy="19910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900" b="1" dirty="0" smtClean="0"/>
              <a:t>Removed from Mega Exemption List</a:t>
            </a:r>
            <a:endParaRPr lang="en-US" sz="900" b="1" dirty="0"/>
          </a:p>
        </p:txBody>
      </p:sp>
      <p:sp>
        <p:nvSpPr>
          <p:cNvPr id="29" name="Rectangle 28">
            <a:hlinkClick r:id="rId5" action="ppaction://hlinksldjump"/>
          </p:cNvPr>
          <p:cNvSpPr/>
          <p:nvPr/>
        </p:nvSpPr>
        <p:spPr>
          <a:xfrm>
            <a:off x="103236" y="6644148"/>
            <a:ext cx="2401524" cy="1720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900" b="1" dirty="0" smtClean="0"/>
              <a:t>Covered under RCM</a:t>
            </a:r>
            <a:endParaRPr lang="en-US" sz="900" b="1" dirty="0"/>
          </a:p>
        </p:txBody>
      </p:sp>
      <p:sp>
        <p:nvSpPr>
          <p:cNvPr id="30" name="Rectangle 29">
            <a:hlinkClick r:id="rId6" action="ppaction://hlinksldjump"/>
          </p:cNvPr>
          <p:cNvSpPr/>
          <p:nvPr/>
        </p:nvSpPr>
        <p:spPr>
          <a:xfrm>
            <a:off x="3429000" y="6248400"/>
            <a:ext cx="1828800" cy="152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900" b="1" dirty="0" smtClean="0"/>
              <a:t>Abatement Withdrawn</a:t>
            </a:r>
            <a:endParaRPr lang="en-US" sz="900" b="1" dirty="0"/>
          </a:p>
        </p:txBody>
      </p:sp>
      <p:sp>
        <p:nvSpPr>
          <p:cNvPr id="21" name="Bent Arrow 20"/>
          <p:cNvSpPr/>
          <p:nvPr/>
        </p:nvSpPr>
        <p:spPr>
          <a:xfrm rot="5400000">
            <a:off x="4914900" y="2628900"/>
            <a:ext cx="838200" cy="1524000"/>
          </a:xfrm>
          <a:prstGeom prst="bentArrow">
            <a:avLst>
              <a:gd name="adj1" fmla="val 14262"/>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Bent Arrow 21"/>
          <p:cNvSpPr/>
          <p:nvPr/>
        </p:nvSpPr>
        <p:spPr>
          <a:xfrm rot="5400000">
            <a:off x="2590800" y="1524000"/>
            <a:ext cx="762000" cy="1981200"/>
          </a:xfrm>
          <a:prstGeom prst="bentArrow">
            <a:avLst>
              <a:gd name="adj1" fmla="val 14262"/>
              <a:gd name="adj2" fmla="val 2500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Down Arrow Callout 22"/>
          <p:cNvSpPr/>
          <p:nvPr/>
        </p:nvSpPr>
        <p:spPr>
          <a:xfrm>
            <a:off x="6096000" y="2286000"/>
            <a:ext cx="2438400" cy="1676400"/>
          </a:xfrm>
          <a:prstGeom prst="downArrowCallout">
            <a:avLst>
              <a:gd name="adj1" fmla="val 21481"/>
              <a:gd name="adj2" fmla="val 25000"/>
              <a:gd name="adj3" fmla="val 12683"/>
              <a:gd name="adj4" fmla="val 64977"/>
            </a:avLst>
          </a:prstGeom>
          <a:solidFill>
            <a:schemeClr val="bg2"/>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smtClean="0"/>
              <a:t>Double Exclusion clause .i.e. Activity referred in Explanation 2 below have been brought within the meaning of </a:t>
            </a:r>
            <a:r>
              <a:rPr lang="en-US" sz="1400" b="1" dirty="0" smtClean="0"/>
              <a:t>“Service”.</a:t>
            </a:r>
          </a:p>
        </p:txBody>
      </p:sp>
      <p:sp>
        <p:nvSpPr>
          <p:cNvPr id="28" name="Double Wave 27"/>
          <p:cNvSpPr/>
          <p:nvPr/>
        </p:nvSpPr>
        <p:spPr>
          <a:xfrm>
            <a:off x="6858000" y="1478280"/>
            <a:ext cx="1737360" cy="274320"/>
          </a:xfrm>
          <a:prstGeom prst="doubleWave">
            <a:avLst/>
          </a:prstGeom>
          <a:solidFill>
            <a:schemeClr val="bg2"/>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
        <p:nvSpPr>
          <p:cNvPr id="31" name="Oval 30"/>
          <p:cNvSpPr/>
          <p:nvPr/>
        </p:nvSpPr>
        <p:spPr>
          <a:xfrm>
            <a:off x="4343400" y="4419600"/>
            <a:ext cx="1005840" cy="457200"/>
          </a:xfrm>
          <a:prstGeom prst="ellipse">
            <a:avLst/>
          </a:prstGeom>
          <a:effectLst>
            <a:outerShdw blurRad="50800" dist="20000" dir="5400000" rotWithShape="0">
              <a:srgbClr val="000000">
                <a:alpha val="42000"/>
              </a:srgbClr>
            </a:outerShdw>
            <a:softEdge rad="127000"/>
          </a:effectLst>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000" b="1" dirty="0" smtClean="0">
                <a:latin typeface="Kruti Dev 010"/>
              </a:rPr>
              <a:t>nwljk</a:t>
            </a:r>
            <a:endParaRPr lang="en-US" sz="2000" b="1" dirty="0"/>
          </a:p>
        </p:txBody>
      </p:sp>
      <p:sp>
        <p:nvSpPr>
          <p:cNvPr id="16" name="Slide Number Placeholder 15"/>
          <p:cNvSpPr>
            <a:spLocks noGrp="1"/>
          </p:cNvSpPr>
          <p:nvPr>
            <p:ph type="sldNum" sz="quarter" idx="15"/>
          </p:nvPr>
        </p:nvSpPr>
        <p:spPr/>
        <p:txBody>
          <a:bodyPr/>
          <a:lstStyle/>
          <a:p>
            <a:fld id="{6838B910-9BB3-41C6-B4B2-4CCB556C6DAE}" type="slidenum">
              <a:rPr lang="en-US" smtClean="0"/>
              <a:pPr/>
              <a:t>30</a:t>
            </a:fld>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graphicFrame>
        <p:nvGraphicFramePr>
          <p:cNvPr id="9" name="Table 8"/>
          <p:cNvGraphicFramePr>
            <a:graphicFrameLocks noGrp="1"/>
          </p:cNvGraphicFramePr>
          <p:nvPr/>
        </p:nvGraphicFramePr>
        <p:xfrm>
          <a:off x="76200" y="1462548"/>
          <a:ext cx="8686800" cy="3185160"/>
        </p:xfrm>
        <a:graphic>
          <a:graphicData uri="http://schemas.openxmlformats.org/drawingml/2006/table">
            <a:tbl>
              <a:tblPr firstRow="1" bandRow="1">
                <a:tableStyleId>{21E4AEA4-8DFA-4A89-87EB-49C32662AFE0}</a:tableStyleId>
              </a:tblPr>
              <a:tblGrid>
                <a:gridCol w="8686800"/>
              </a:tblGrid>
              <a:tr h="273438">
                <a:tc>
                  <a:txBody>
                    <a:bodyPr/>
                    <a:lstStyle/>
                    <a:p>
                      <a:pPr algn="r"/>
                      <a:r>
                        <a:rPr lang="en-US" sz="1600" dirty="0" smtClean="0"/>
                        <a:t>“Process Amounting to Manufacture or Production of Goods” means</a:t>
                      </a:r>
                      <a:endParaRPr lang="en-US"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9247">
                <a:tc>
                  <a:txBody>
                    <a:bodyPr/>
                    <a:lstStyle/>
                    <a:p>
                      <a:pPr marL="176213" indent="-176213">
                        <a:buFont typeface="Arial" pitchFamily="34" charset="0"/>
                        <a:buChar char="•"/>
                      </a:pPr>
                      <a:r>
                        <a:rPr lang="en-US" sz="1400" dirty="0" smtClean="0"/>
                        <a:t>A process on which duties of excise are </a:t>
                      </a:r>
                      <a:r>
                        <a:rPr lang="en-US" sz="1400" dirty="0" err="1" smtClean="0"/>
                        <a:t>leviable</a:t>
                      </a:r>
                      <a:r>
                        <a:rPr lang="en-US" sz="1400" dirty="0" smtClean="0"/>
                        <a:t> under section 3 of the Central Excise Act, 1944, or </a:t>
                      </a:r>
                    </a:p>
                    <a:p>
                      <a:pPr marL="176213" indent="-176213">
                        <a:buFont typeface="Arial" pitchFamily="34" charset="0"/>
                        <a:buChar char="•"/>
                      </a:pPr>
                      <a:r>
                        <a:rPr lang="en-US" sz="1400" dirty="0" smtClean="0"/>
                        <a:t>The Medicinal and Toilet preparation (Excise Duties) Act , 1955 (16 of 1955),</a:t>
                      </a:r>
                      <a:r>
                        <a:rPr lang="en-US" sz="1400" baseline="0" dirty="0" smtClean="0"/>
                        <a:t> or </a:t>
                      </a:r>
                    </a:p>
                    <a:p>
                      <a:pPr marL="176213" indent="-176213">
                        <a:buFont typeface="Arial" pitchFamily="34" charset="0"/>
                        <a:buChar char="•"/>
                      </a:pPr>
                      <a:r>
                        <a:rPr lang="en-US" sz="1400" baseline="0" dirty="0" smtClean="0"/>
                        <a:t>A</a:t>
                      </a:r>
                      <a:r>
                        <a:rPr lang="en-US" sz="1400" dirty="0" smtClean="0"/>
                        <a:t>ny process amounting to manufacture of -</a:t>
                      </a:r>
                    </a:p>
                    <a:p>
                      <a:pPr marL="398463" indent="0">
                        <a:buFont typeface="Wingdings" pitchFamily="2" charset="2"/>
                        <a:buChar char="q"/>
                      </a:pPr>
                      <a:r>
                        <a:rPr lang="en-US" sz="1600" b="1" strike="sngStrike" dirty="0" smtClean="0">
                          <a:solidFill>
                            <a:srgbClr val="0070C0"/>
                          </a:solidFill>
                        </a:rPr>
                        <a:t>Alcoholic Liquors For Human Consumption</a:t>
                      </a:r>
                      <a:r>
                        <a:rPr lang="en-US" sz="1400" dirty="0" smtClean="0"/>
                        <a:t>, </a:t>
                      </a:r>
                    </a:p>
                    <a:p>
                      <a:pPr marL="398463" indent="0">
                        <a:buFont typeface="Wingdings" pitchFamily="2" charset="2"/>
                        <a:buChar char="q"/>
                      </a:pPr>
                      <a:r>
                        <a:rPr lang="en-US" sz="1400" dirty="0" smtClean="0"/>
                        <a:t>Opium, </a:t>
                      </a:r>
                    </a:p>
                    <a:p>
                      <a:pPr marL="398463" indent="0">
                        <a:buFont typeface="Wingdings" pitchFamily="2" charset="2"/>
                        <a:buChar char="q"/>
                      </a:pPr>
                      <a:r>
                        <a:rPr lang="en-US" sz="1400" dirty="0" smtClean="0"/>
                        <a:t>Indian Hemp and </a:t>
                      </a:r>
                    </a:p>
                    <a:p>
                      <a:pPr marL="398463" indent="0">
                        <a:buFont typeface="Wingdings" pitchFamily="2" charset="2"/>
                        <a:buChar char="q"/>
                      </a:pPr>
                      <a:r>
                        <a:rPr lang="en-US" sz="1400" dirty="0" smtClean="0"/>
                        <a:t>Other Narcotic Drugs and Narcotics on which duties of excise are </a:t>
                      </a:r>
                      <a:r>
                        <a:rPr lang="en-US" sz="1400" dirty="0" err="1" smtClean="0"/>
                        <a:t>leviable</a:t>
                      </a:r>
                      <a:r>
                        <a:rPr lang="en-US" sz="1400" dirty="0" smtClean="0"/>
                        <a:t> under any State Act.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2932">
                <a:tc>
                  <a:txBody>
                    <a:bodyPr/>
                    <a:lstStyle/>
                    <a:p>
                      <a:pPr algn="just"/>
                      <a:r>
                        <a:rPr lang="en-US" sz="1300" b="0" u="none" dirty="0" smtClean="0">
                          <a:solidFill>
                            <a:srgbClr val="0070C0"/>
                          </a:solidFill>
                          <a:hlinkClick r:id="rId3" action="ppaction://hlinksldjump"/>
                        </a:rPr>
                        <a:t>The</a:t>
                      </a:r>
                      <a:r>
                        <a:rPr lang="en-US" sz="1300" b="1" u="none" dirty="0" smtClean="0">
                          <a:solidFill>
                            <a:srgbClr val="0070C0"/>
                          </a:solidFill>
                          <a:hlinkClick r:id="rId3" action="ppaction://hlinksldjump"/>
                        </a:rPr>
                        <a:t> </a:t>
                      </a:r>
                      <a:r>
                        <a:rPr lang="en-US" sz="1300" b="1" u="none" dirty="0" smtClean="0">
                          <a:solidFill>
                            <a:schemeClr val="tx1"/>
                          </a:solidFill>
                          <a:hlinkClick r:id="rId3" action="ppaction://hlinksldjump"/>
                        </a:rPr>
                        <a:t>“</a:t>
                      </a:r>
                      <a:r>
                        <a:rPr lang="en-US" sz="1400" b="1" dirty="0" smtClean="0">
                          <a:hlinkClick r:id="rId3" action="ppaction://hlinksldjump"/>
                        </a:rPr>
                        <a:t>Process Amounting to Manufacture or Production of Goods”</a:t>
                      </a:r>
                      <a:r>
                        <a:rPr lang="en-US" sz="1300" b="1" u="none" dirty="0" smtClean="0">
                          <a:solidFill>
                            <a:srgbClr val="0070C0"/>
                          </a:solidFill>
                          <a:hlinkClick r:id="rId3" action="ppaction://hlinksldjump"/>
                        </a:rPr>
                        <a:t> </a:t>
                      </a:r>
                      <a:r>
                        <a:rPr lang="en-US" sz="1300" b="0" u="none" dirty="0" smtClean="0">
                          <a:solidFill>
                            <a:srgbClr val="0070C0"/>
                          </a:solidFill>
                          <a:hlinkClick r:id="rId3" action="ppaction://hlinksldjump"/>
                        </a:rPr>
                        <a:t>was covered under</a:t>
                      </a:r>
                      <a:r>
                        <a:rPr lang="en-US" sz="1300" b="0" u="none" baseline="0" dirty="0" smtClean="0">
                          <a:solidFill>
                            <a:srgbClr val="0070C0"/>
                          </a:solidFill>
                          <a:hlinkClick r:id="rId3" action="ppaction://hlinksldjump"/>
                        </a:rPr>
                        <a:t> the </a:t>
                      </a:r>
                      <a:r>
                        <a:rPr lang="en-US" sz="1300" b="1" u="sng" baseline="0" dirty="0" smtClean="0">
                          <a:solidFill>
                            <a:srgbClr val="0070C0"/>
                          </a:solidFill>
                          <a:hlinkClick r:id="rId3" action="ppaction://hlinksldjump"/>
                        </a:rPr>
                        <a:t>Negative List [Clause </a:t>
                      </a:r>
                      <a:r>
                        <a:rPr lang="en-US" sz="1300" b="1" i="1" u="sng" baseline="0" dirty="0" smtClean="0">
                          <a:solidFill>
                            <a:srgbClr val="0070C0"/>
                          </a:solidFill>
                          <a:hlinkClick r:id="rId3" action="ppaction://hlinksldjump"/>
                        </a:rPr>
                        <a:t>(f) </a:t>
                      </a:r>
                      <a:r>
                        <a:rPr lang="en-US" sz="1300" b="1" u="sng" baseline="0" dirty="0" smtClean="0">
                          <a:solidFill>
                            <a:srgbClr val="0070C0"/>
                          </a:solidFill>
                          <a:hlinkClick r:id="rId3" action="ppaction://hlinksldjump"/>
                        </a:rPr>
                        <a:t>of section 66D]</a:t>
                      </a:r>
                      <a:r>
                        <a:rPr lang="en-US" sz="1300" b="0" u="none" baseline="0" dirty="0" smtClean="0">
                          <a:solidFill>
                            <a:srgbClr val="0070C0"/>
                          </a:solidFill>
                          <a:hlinkClick r:id="rId3" action="ppaction://hlinksldjump"/>
                        </a:rPr>
                        <a:t>, Now This Clause of Negative List has been substituted, namely- </a:t>
                      </a:r>
                    </a:p>
                    <a:p>
                      <a:r>
                        <a:rPr kumimoji="0" lang="en-US" sz="1600" i="0" kern="1200" baseline="0" dirty="0" smtClean="0">
                          <a:solidFill>
                            <a:schemeClr val="dk1"/>
                          </a:solidFill>
                          <a:latin typeface="+mn-lt"/>
                          <a:ea typeface="+mn-ea"/>
                          <a:cs typeface="+mn-cs"/>
                          <a:hlinkClick r:id="rId3" action="ppaction://hlinksldjump"/>
                        </a:rPr>
                        <a:t> </a:t>
                      </a:r>
                    </a:p>
                    <a:p>
                      <a:r>
                        <a:rPr kumimoji="0" lang="en-US" sz="1600" i="0" kern="1200" baseline="0" dirty="0" smtClean="0">
                          <a:solidFill>
                            <a:schemeClr val="dk1"/>
                          </a:solidFill>
                          <a:effectLst>
                            <a:outerShdw blurRad="38100" dist="38100" dir="2700000" algn="tl">
                              <a:srgbClr val="000000">
                                <a:alpha val="43137"/>
                              </a:srgbClr>
                            </a:outerShdw>
                          </a:effectLst>
                          <a:latin typeface="+mn-lt"/>
                          <a:ea typeface="+mn-ea"/>
                          <a:cs typeface="+mn-cs"/>
                          <a:hlinkClick r:id="rId3" action="ppaction://hlinksldjump"/>
                        </a:rPr>
                        <a:t>“Services by way of carrying out any process amounting to manufacture or production of goods </a:t>
                      </a:r>
                      <a:r>
                        <a:rPr kumimoji="0" lang="en-US" sz="1600" b="1" i="0" kern="1200" baseline="0" dirty="0" smtClean="0">
                          <a:solidFill>
                            <a:srgbClr val="0070C0"/>
                          </a:solidFill>
                          <a:effectLst>
                            <a:outerShdw blurRad="38100" dist="38100" dir="2700000" algn="tl">
                              <a:srgbClr val="000000">
                                <a:alpha val="43137"/>
                              </a:srgbClr>
                            </a:outerShdw>
                          </a:effectLst>
                          <a:latin typeface="+mn-lt"/>
                          <a:ea typeface="+mn-ea"/>
                          <a:cs typeface="+mn-cs"/>
                          <a:hlinkClick r:id="rId3" action="ppaction://hlinksldjump"/>
                        </a:rPr>
                        <a:t>excluding alcoholic liquor for human consumption</a:t>
                      </a:r>
                      <a:r>
                        <a:rPr kumimoji="0" lang="en-US" sz="1600" i="0" kern="1200" baseline="0" dirty="0" smtClean="0">
                          <a:solidFill>
                            <a:schemeClr val="dk1"/>
                          </a:solidFill>
                          <a:effectLst>
                            <a:outerShdw blurRad="38100" dist="38100" dir="2700000" algn="tl">
                              <a:srgbClr val="000000">
                                <a:alpha val="43137"/>
                              </a:srgbClr>
                            </a:outerShdw>
                          </a:effectLst>
                          <a:latin typeface="+mn-lt"/>
                          <a:ea typeface="+mn-ea"/>
                          <a:cs typeface="+mn-cs"/>
                          <a:hlinkClick r:id="rId3" action="ppaction://hlinksldjump"/>
                        </a:rPr>
                        <a:t>”.</a:t>
                      </a:r>
                      <a:endParaRPr lang="en-US" sz="1600" b="0" i="0" u="none" baseline="0" dirty="0" smtClean="0">
                        <a:solidFill>
                          <a:srgbClr val="0070C0"/>
                        </a:solidFill>
                        <a:effectLst>
                          <a:outerShdw blurRad="38100" dist="38100" dir="2700000" algn="tl">
                            <a:srgbClr val="000000">
                              <a:alpha val="43137"/>
                            </a:srgbClr>
                          </a:outerShd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0" name="Left Arrow 9"/>
          <p:cNvSpPr/>
          <p:nvPr/>
        </p:nvSpPr>
        <p:spPr>
          <a:xfrm>
            <a:off x="5562600" y="2362200"/>
            <a:ext cx="2743200" cy="548640"/>
          </a:xfrm>
          <a:prstGeom prst="leftArrow">
            <a:avLst>
              <a:gd name="adj1" fmla="val 46129"/>
              <a:gd name="adj2" fmla="val 50000"/>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t>Omitted</a:t>
            </a:r>
            <a:endParaRPr lang="en-US" sz="2000" b="1" dirty="0"/>
          </a:p>
        </p:txBody>
      </p:sp>
      <p:sp>
        <p:nvSpPr>
          <p:cNvPr id="12" name="Double Wave 11"/>
          <p:cNvSpPr/>
          <p:nvPr/>
        </p:nvSpPr>
        <p:spPr>
          <a:xfrm>
            <a:off x="76200" y="5257800"/>
            <a:ext cx="8686800" cy="822960"/>
          </a:xfrm>
          <a:prstGeom prst="doubleWave">
            <a:avLst>
              <a:gd name="adj1" fmla="val 2794"/>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indent="-176213"/>
            <a:r>
              <a:rPr lang="en-US" sz="1600" b="1" dirty="0" smtClean="0">
                <a:solidFill>
                  <a:srgbClr val="0070C0"/>
                </a:solidFill>
              </a:rPr>
              <a:t>Effect: </a:t>
            </a:r>
          </a:p>
          <a:p>
            <a:pPr algn="just"/>
            <a:r>
              <a:rPr lang="en-US" sz="1600" dirty="0" smtClean="0">
                <a:solidFill>
                  <a:srgbClr val="0070C0"/>
                </a:solidFill>
              </a:rPr>
              <a:t>Now </a:t>
            </a:r>
            <a:r>
              <a:rPr lang="en-US" sz="1600" b="1" dirty="0" smtClean="0">
                <a:solidFill>
                  <a:srgbClr val="0070C0"/>
                </a:solidFill>
              </a:rPr>
              <a:t>“Any Process amounting to Manufacture of Alcoholic Liquors For Human Consumption”  </a:t>
            </a:r>
            <a:r>
              <a:rPr lang="en-US" sz="1600" dirty="0" smtClean="0">
                <a:solidFill>
                  <a:srgbClr val="0070C0"/>
                </a:solidFill>
              </a:rPr>
              <a:t>has been made out of the purview of Negative List, So now liable to ST.</a:t>
            </a:r>
          </a:p>
        </p:txBody>
      </p:sp>
      <p:sp>
        <p:nvSpPr>
          <p:cNvPr id="13" name="Double Wave 12">
            <a:hlinkClick r:id="rId4" action="ppaction://hlinksldjump"/>
          </p:cNvPr>
          <p:cNvSpPr/>
          <p:nvPr/>
        </p:nvSpPr>
        <p:spPr>
          <a:xfrm>
            <a:off x="90948" y="6096000"/>
            <a:ext cx="8686800" cy="640080"/>
          </a:xfrm>
          <a:prstGeom prst="doubleWave">
            <a:avLst>
              <a:gd name="adj1" fmla="val 0"/>
              <a:gd name="adj2" fmla="val 0"/>
            </a:avLst>
          </a:prstGeom>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176213" indent="-176213"/>
            <a:r>
              <a:rPr lang="en-US" sz="1400" b="1" u="sng" dirty="0" smtClean="0">
                <a:solidFill>
                  <a:schemeClr val="tx1"/>
                </a:solidFill>
              </a:rPr>
              <a:t>Note: </a:t>
            </a:r>
          </a:p>
          <a:p>
            <a:pPr algn="just"/>
            <a:r>
              <a:rPr lang="en-US" sz="1400" dirty="0" smtClean="0">
                <a:solidFill>
                  <a:schemeClr val="tx1"/>
                </a:solidFill>
              </a:rPr>
              <a:t>Also corresponding amendment has been made in clause (40) of Mega Exemption List to tax the </a:t>
            </a:r>
            <a:r>
              <a:rPr lang="en-US" sz="1400" b="1" dirty="0" smtClean="0">
                <a:solidFill>
                  <a:schemeClr val="tx1"/>
                </a:solidFill>
              </a:rPr>
              <a:t>any intermediate Process related to</a:t>
            </a:r>
            <a:r>
              <a:rPr lang="en-US" sz="1400" dirty="0" smtClean="0">
                <a:solidFill>
                  <a:schemeClr val="tx1"/>
                </a:solidFill>
              </a:rPr>
              <a:t> Alcoholic Liquors For Human Consumption.</a:t>
            </a:r>
          </a:p>
        </p:txBody>
      </p:sp>
      <p:sp>
        <p:nvSpPr>
          <p:cNvPr id="15" name="Double Wave 14"/>
          <p:cNvSpPr/>
          <p:nvPr/>
        </p:nvSpPr>
        <p:spPr>
          <a:xfrm>
            <a:off x="5821188" y="2743200"/>
            <a:ext cx="2468880" cy="274320"/>
          </a:xfrm>
          <a:prstGeom prst="doubleWave">
            <a:avLst>
              <a:gd name="adj1" fmla="val 625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Date to be notify</a:t>
            </a:r>
          </a:p>
        </p:txBody>
      </p:sp>
      <p:sp>
        <p:nvSpPr>
          <p:cNvPr id="19" name="Oval 18"/>
          <p:cNvSpPr/>
          <p:nvPr/>
        </p:nvSpPr>
        <p:spPr>
          <a:xfrm>
            <a:off x="6248400" y="4343400"/>
            <a:ext cx="1066800" cy="7620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400" b="1" dirty="0" smtClean="0">
                <a:latin typeface="Kruti Dev 010"/>
              </a:rPr>
              <a:t>nwljk</a:t>
            </a:r>
            <a:endParaRPr lang="en-US" sz="2400" b="1" dirty="0"/>
          </a:p>
        </p:txBody>
      </p:sp>
      <p:sp>
        <p:nvSpPr>
          <p:cNvPr id="20" name="Double Wave 19"/>
          <p:cNvSpPr/>
          <p:nvPr/>
        </p:nvSpPr>
        <p:spPr>
          <a:xfrm>
            <a:off x="7315200" y="4419600"/>
            <a:ext cx="1295400" cy="685800"/>
          </a:xfrm>
          <a:prstGeom prst="doubleWave">
            <a:avLst>
              <a:gd name="adj1" fmla="val 0"/>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Date to be notify</a:t>
            </a:r>
          </a:p>
        </p:txBody>
      </p:sp>
      <p:sp>
        <p:nvSpPr>
          <p:cNvPr id="24" name="TextBox 23"/>
          <p:cNvSpPr txBox="1"/>
          <p:nvPr/>
        </p:nvSpPr>
        <p:spPr>
          <a:xfrm>
            <a:off x="90948" y="1492044"/>
            <a:ext cx="1280160" cy="27432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1400" b="1" dirty="0" smtClean="0"/>
              <a:t>Clause (40)</a:t>
            </a:r>
            <a:endParaRPr lang="en-US" sz="1400" b="1" dirty="0"/>
          </a:p>
        </p:txBody>
      </p:sp>
      <p:sp>
        <p:nvSpPr>
          <p:cNvPr id="17" name="Slide Number Placeholder 16"/>
          <p:cNvSpPr>
            <a:spLocks noGrp="1"/>
          </p:cNvSpPr>
          <p:nvPr>
            <p:ph type="sldNum" sz="quarter" idx="15"/>
          </p:nvPr>
        </p:nvSpPr>
        <p:spPr/>
        <p:txBody>
          <a:bodyPr/>
          <a:lstStyle/>
          <a:p>
            <a:fld id="{6838B910-9BB3-41C6-B4B2-4CCB556C6DAE}" type="slidenum">
              <a:rPr lang="en-US" smtClean="0"/>
              <a:pPr/>
              <a:t>31</a:t>
            </a:fld>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16"/>
          <p:cNvGraphicFramePr>
            <a:graphicFrameLocks noGrp="1"/>
          </p:cNvGraphicFramePr>
          <p:nvPr/>
        </p:nvGraphicFramePr>
        <p:xfrm>
          <a:off x="91440" y="1447800"/>
          <a:ext cx="8595360" cy="3505200"/>
        </p:xfrm>
        <a:graphic>
          <a:graphicData uri="http://schemas.openxmlformats.org/drawingml/2006/table">
            <a:tbl>
              <a:tblPr firstRow="1" bandRow="1">
                <a:tableStyleId>{21E4AEA4-8DFA-4A89-87EB-49C32662AFE0}</a:tableStyleId>
              </a:tblPr>
              <a:tblGrid>
                <a:gridCol w="8595360"/>
              </a:tblGrid>
              <a:tr h="228600">
                <a:tc>
                  <a:txBody>
                    <a:bodyPr/>
                    <a:lstStyle/>
                    <a:p>
                      <a:r>
                        <a:rPr lang="en-US" sz="1800" b="1" dirty="0" smtClean="0"/>
                        <a:t>Rate of Service Tax</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9247">
                <a:tc>
                  <a:txBody>
                    <a:bodyPr/>
                    <a:lstStyle/>
                    <a:p>
                      <a:pPr algn="ctr"/>
                      <a:r>
                        <a:rPr lang="en-US" sz="2000" dirty="0" smtClean="0"/>
                        <a:t>There shall be levied a tax (hereinafter referred to as the service tax) </a:t>
                      </a:r>
                    </a:p>
                    <a:p>
                      <a:pPr algn="ctr"/>
                      <a:r>
                        <a:rPr lang="en-US" sz="2000" dirty="0" smtClean="0"/>
                        <a:t>at the rate of </a:t>
                      </a:r>
                      <a:r>
                        <a:rPr lang="en-US" sz="2000" strike="sngStrike" dirty="0" smtClean="0">
                          <a:effectLst>
                            <a:outerShdw blurRad="38100" dist="38100" dir="2700000" algn="tl">
                              <a:srgbClr val="000000">
                                <a:alpha val="43137"/>
                              </a:srgbClr>
                            </a:outerShdw>
                          </a:effectLst>
                        </a:rPr>
                        <a:t>twelve per cent</a:t>
                      </a:r>
                      <a:r>
                        <a:rPr lang="en-US" sz="2000" dirty="0" smtClean="0"/>
                        <a:t>. </a:t>
                      </a:r>
                    </a:p>
                    <a:p>
                      <a:pPr algn="ctr"/>
                      <a:endParaRPr lang="en-US" sz="2000" dirty="0" smtClean="0"/>
                    </a:p>
                    <a:p>
                      <a:pPr algn="ctr"/>
                      <a:endParaRPr lang="en-US" sz="2000" dirty="0" smtClean="0"/>
                    </a:p>
                    <a:p>
                      <a:pPr algn="ctr"/>
                      <a:r>
                        <a:rPr lang="en-US" sz="2000" dirty="0" smtClean="0"/>
                        <a:t>On the value of all services, provided or agreed to be provided in the taxable territory </a:t>
                      </a:r>
                    </a:p>
                    <a:p>
                      <a:pPr algn="ctr"/>
                      <a:endParaRPr lang="en-US" sz="2000" dirty="0" smtClean="0"/>
                    </a:p>
                    <a:p>
                      <a:pPr algn="ctr"/>
                      <a:r>
                        <a:rPr lang="en-US" sz="2000" dirty="0" smtClean="0"/>
                        <a:t>By one person to another</a:t>
                      </a:r>
                    </a:p>
                    <a:p>
                      <a:pPr algn="ctr"/>
                      <a:endParaRPr lang="en-US" sz="2000" dirty="0" smtClean="0"/>
                    </a:p>
                    <a:p>
                      <a:pPr algn="ctr"/>
                      <a:r>
                        <a:rPr lang="en-US" sz="2000" b="1" dirty="0" smtClean="0"/>
                        <a:t>Other than those services specified in the Negative List.</a:t>
                      </a:r>
                      <a:endParaRPr kumimoji="0" lang="en-US" sz="2000" b="1" i="0" kern="1200" baseline="0" dirty="0" smtClean="0">
                        <a:solidFill>
                          <a:srgbClr val="0070C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accent1"/>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24" name="TextBox 23"/>
          <p:cNvSpPr txBox="1"/>
          <p:nvPr/>
        </p:nvSpPr>
        <p:spPr>
          <a:xfrm>
            <a:off x="105696" y="1173480"/>
            <a:ext cx="2561304" cy="27432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Charge of Service Tax</a:t>
            </a:r>
            <a:endParaRPr lang="en-US" sz="1600" b="1" dirty="0"/>
          </a:p>
        </p:txBody>
      </p:sp>
      <p:sp>
        <p:nvSpPr>
          <p:cNvPr id="16" name="TextBox 15"/>
          <p:cNvSpPr txBox="1"/>
          <p:nvPr/>
        </p:nvSpPr>
        <p:spPr>
          <a:xfrm>
            <a:off x="228600" y="5486400"/>
            <a:ext cx="6339348" cy="584775"/>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t>EC and SHEC shall be subsumed in the new service tax rate. The revised rate shall come into effect from a date to be notified.</a:t>
            </a:r>
          </a:p>
        </p:txBody>
      </p:sp>
      <p:sp>
        <p:nvSpPr>
          <p:cNvPr id="19" name="Double Wave 18"/>
          <p:cNvSpPr/>
          <p:nvPr/>
        </p:nvSpPr>
        <p:spPr>
          <a:xfrm>
            <a:off x="6034548" y="2743200"/>
            <a:ext cx="2468880" cy="274320"/>
          </a:xfrm>
          <a:prstGeom prst="doubleWave">
            <a:avLst>
              <a:gd name="adj1" fmla="val 6250"/>
              <a:gd name="adj2" fmla="val 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Date to be notify</a:t>
            </a:r>
          </a:p>
        </p:txBody>
      </p:sp>
      <p:sp>
        <p:nvSpPr>
          <p:cNvPr id="8" name="Slide Number Placeholder 7"/>
          <p:cNvSpPr>
            <a:spLocks noGrp="1"/>
          </p:cNvSpPr>
          <p:nvPr>
            <p:ph type="sldNum" sz="quarter" idx="15"/>
          </p:nvPr>
        </p:nvSpPr>
        <p:spPr/>
        <p:txBody>
          <a:bodyPr/>
          <a:lstStyle/>
          <a:p>
            <a:fld id="{6838B910-9BB3-41C6-B4B2-4CCB556C6DAE}" type="slidenum">
              <a:rPr lang="en-US" smtClean="0"/>
              <a:pPr/>
              <a:t>32</a:t>
            </a:fld>
            <a:endParaRPr lang="en-US" dirty="0"/>
          </a:p>
        </p:txBody>
      </p:sp>
      <p:pic>
        <p:nvPicPr>
          <p:cNvPr id="13" name="Picture 12" descr="RI.png"/>
          <p:cNvPicPr>
            <a:picLocks noChangeAspect="1"/>
          </p:cNvPicPr>
          <p:nvPr/>
        </p:nvPicPr>
        <p:blipFill>
          <a:blip r:embed="rId3"/>
          <a:srcRect t="9400"/>
          <a:stretch>
            <a:fillRect/>
          </a:stretch>
        </p:blipFill>
        <p:spPr>
          <a:xfrm>
            <a:off x="7010400" y="5029200"/>
            <a:ext cx="1645920" cy="1442147"/>
          </a:xfrm>
          <a:prstGeom prst="rect">
            <a:avLst/>
          </a:prstGeom>
          <a:ln w="28575">
            <a:solidFill>
              <a:schemeClr val="tx1"/>
            </a:solidFill>
          </a:ln>
        </p:spPr>
      </p:pic>
      <p:sp>
        <p:nvSpPr>
          <p:cNvPr id="20" name="TextBox 19"/>
          <p:cNvSpPr txBox="1"/>
          <p:nvPr/>
        </p:nvSpPr>
        <p:spPr>
          <a:xfrm>
            <a:off x="6096000" y="2163096"/>
            <a:ext cx="2362200" cy="584775"/>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b="1" dirty="0" smtClean="0"/>
              <a:t> </a:t>
            </a:r>
            <a:r>
              <a:rPr lang="en-US" sz="1600" b="1" dirty="0" smtClean="0">
                <a:effectLst>
                  <a:outerShdw blurRad="38100" dist="38100" dir="2700000" algn="tl">
                    <a:srgbClr val="000000">
                      <a:alpha val="43137"/>
                    </a:srgbClr>
                  </a:outerShdw>
                </a:effectLst>
              </a:rPr>
              <a:t>fourteen per-cent (14%)</a:t>
            </a:r>
            <a:endParaRPr lang="en-US" sz="1600" b="1" dirty="0">
              <a:effectLst>
                <a:outerShdw blurRad="38100" dist="38100" dir="2700000" algn="tl">
                  <a:srgbClr val="000000">
                    <a:alpha val="43137"/>
                  </a:srgbClr>
                </a:outerShdw>
              </a:effectLst>
            </a:endParaRPr>
          </a:p>
        </p:txBody>
      </p:sp>
      <p:sp>
        <p:nvSpPr>
          <p:cNvPr id="11" name="Rectangle 10"/>
          <p:cNvSpPr/>
          <p:nvPr/>
        </p:nvSpPr>
        <p:spPr>
          <a:xfrm>
            <a:off x="6952392" y="6400800"/>
            <a:ext cx="1734408" cy="381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EC and SHEC</a:t>
            </a:r>
            <a:endParaRPr lang="en-US" sz="1600"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accent1"/>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graphicFrame>
        <p:nvGraphicFramePr>
          <p:cNvPr id="8" name="Table 7"/>
          <p:cNvGraphicFramePr>
            <a:graphicFrameLocks noGrp="1"/>
          </p:cNvGraphicFramePr>
          <p:nvPr/>
        </p:nvGraphicFramePr>
        <p:xfrm>
          <a:off x="78660" y="1447800"/>
          <a:ext cx="8686800" cy="4394200"/>
        </p:xfrm>
        <a:graphic>
          <a:graphicData uri="http://schemas.openxmlformats.org/drawingml/2006/table">
            <a:tbl>
              <a:tblPr firstRow="1" bandRow="1">
                <a:tableStyleId>{5C22544A-7EE6-4342-B048-85BDC9FD1C3A}</a:tableStyleId>
              </a:tblPr>
              <a:tblGrid>
                <a:gridCol w="853168"/>
                <a:gridCol w="7833632"/>
              </a:tblGrid>
              <a:tr h="370840">
                <a:tc>
                  <a:txBody>
                    <a:bodyPr/>
                    <a:lstStyle/>
                    <a:p>
                      <a:pPr algn="ctr"/>
                      <a:r>
                        <a:rPr lang="en-US" sz="1400" dirty="0" smtClean="0"/>
                        <a:t>Clause</a:t>
                      </a:r>
                      <a:endParaRPr lang="en-US" sz="1400" dirty="0"/>
                    </a:p>
                  </a:txBody>
                  <a:tcPr/>
                </a:tc>
                <a:tc>
                  <a:txBody>
                    <a:bodyPr/>
                    <a:lstStyle/>
                    <a:p>
                      <a:r>
                        <a:rPr lang="en-US" sz="1400" dirty="0" smtClean="0"/>
                        <a:t>Amendments</a:t>
                      </a:r>
                      <a:endParaRPr lang="en-US" sz="1400" dirty="0"/>
                    </a:p>
                  </a:txBody>
                  <a:tcPr/>
                </a:tc>
              </a:tr>
              <a:tr h="370840">
                <a:tc>
                  <a:txBody>
                    <a:bodyPr/>
                    <a:lstStyle/>
                    <a:p>
                      <a:pPr algn="ctr"/>
                      <a:r>
                        <a:rPr lang="en-US" sz="1800" b="1" baseline="0" dirty="0" smtClean="0"/>
                        <a:t>(a)</a:t>
                      </a:r>
                      <a:endParaRPr lang="en-US" sz="1800" b="1" dirty="0"/>
                    </a:p>
                  </a:txBody>
                  <a:tcPr/>
                </a:tc>
                <a:tc>
                  <a:txBody>
                    <a:bodyPr/>
                    <a:lstStyle/>
                    <a:p>
                      <a:pPr algn="just"/>
                      <a:r>
                        <a:rPr kumimoji="0" lang="en-US" sz="1600" kern="1200" baseline="0" dirty="0" smtClean="0">
                          <a:solidFill>
                            <a:schemeClr val="dk1"/>
                          </a:solidFill>
                          <a:latin typeface="+mn-lt"/>
                          <a:ea typeface="+mn-ea"/>
                          <a:cs typeface="+mn-cs"/>
                        </a:rPr>
                        <a:t>In sub-clause (iv), </a:t>
                      </a:r>
                    </a:p>
                    <a:p>
                      <a:pPr algn="just"/>
                      <a:r>
                        <a:rPr kumimoji="0" lang="en-US" sz="1600" kern="1200" baseline="0" dirty="0" smtClean="0">
                          <a:solidFill>
                            <a:schemeClr val="dk1"/>
                          </a:solidFill>
                          <a:latin typeface="+mn-lt"/>
                          <a:ea typeface="+mn-ea"/>
                          <a:cs typeface="+mn-cs"/>
                        </a:rPr>
                        <a:t>for the words </a:t>
                      </a:r>
                      <a:r>
                        <a:rPr kumimoji="0" lang="en-US" sz="1600" kern="1200" baseline="0" dirty="0" smtClean="0">
                          <a:solidFill>
                            <a:schemeClr val="dk1"/>
                          </a:solidFill>
                          <a:effectLst>
                            <a:outerShdw blurRad="38100" dist="38100" dir="2700000" algn="tl">
                              <a:srgbClr val="000000">
                                <a:alpha val="43137"/>
                              </a:srgbClr>
                            </a:outerShdw>
                          </a:effectLst>
                          <a:latin typeface="+mn-lt"/>
                          <a:ea typeface="+mn-ea"/>
                          <a:cs typeface="+mn-cs"/>
                        </a:rPr>
                        <a:t>“support services”</a:t>
                      </a:r>
                      <a:r>
                        <a:rPr kumimoji="0" lang="en-US" sz="1600" kern="1200" baseline="0" dirty="0" smtClean="0">
                          <a:solidFill>
                            <a:schemeClr val="dk1"/>
                          </a:solidFill>
                          <a:latin typeface="+mn-lt"/>
                          <a:ea typeface="+mn-ea"/>
                          <a:cs typeface="+mn-cs"/>
                        </a:rPr>
                        <a:t>, the words </a:t>
                      </a:r>
                      <a:r>
                        <a:rPr kumimoji="0" lang="en-US" sz="1600" kern="1200" baseline="0" dirty="0" smtClean="0">
                          <a:solidFill>
                            <a:schemeClr val="dk1"/>
                          </a:solidFill>
                          <a:effectLst>
                            <a:outerShdw blurRad="38100" dist="38100" dir="2700000" algn="tl">
                              <a:srgbClr val="000000">
                                <a:alpha val="43137"/>
                              </a:srgbClr>
                            </a:outerShdw>
                          </a:effectLst>
                          <a:latin typeface="+mn-lt"/>
                          <a:ea typeface="+mn-ea"/>
                          <a:cs typeface="+mn-cs"/>
                        </a:rPr>
                        <a:t>“any service”</a:t>
                      </a:r>
                      <a:r>
                        <a:rPr kumimoji="0" lang="en-US" sz="1600" kern="1200" baseline="0" dirty="0" smtClean="0">
                          <a:solidFill>
                            <a:schemeClr val="dk1"/>
                          </a:solidFill>
                          <a:latin typeface="+mn-lt"/>
                          <a:ea typeface="+mn-ea"/>
                          <a:cs typeface="+mn-cs"/>
                        </a:rPr>
                        <a:t> shall be substituted.</a:t>
                      </a:r>
                      <a:endParaRPr lang="en-US" sz="1600" dirty="0"/>
                    </a:p>
                  </a:txBody>
                  <a:tcPr/>
                </a:tc>
              </a:tr>
              <a:tr h="3759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t>(f)</a:t>
                      </a:r>
                      <a:endParaRPr lang="en-US" sz="1800" b="1" dirty="0"/>
                    </a:p>
                  </a:txBody>
                  <a:tcPr/>
                </a:tc>
                <a:tc>
                  <a:txBody>
                    <a:bodyPr/>
                    <a:lstStyle/>
                    <a:p>
                      <a:pPr algn="just"/>
                      <a:r>
                        <a:rPr kumimoji="0" lang="en-US" sz="1600" u="none" kern="1200" baseline="0" dirty="0" smtClean="0">
                          <a:solidFill>
                            <a:schemeClr val="dk1"/>
                          </a:solidFill>
                          <a:latin typeface="+mn-lt"/>
                          <a:ea typeface="+mn-ea"/>
                          <a:cs typeface="+mn-cs"/>
                        </a:rPr>
                        <a:t>Substituted with  namely:-</a:t>
                      </a:r>
                    </a:p>
                    <a:p>
                      <a:pPr algn="just"/>
                      <a:endParaRPr kumimoji="0" lang="en-US" sz="1600" u="none" kern="1200" baseline="0" dirty="0" smtClean="0">
                        <a:solidFill>
                          <a:schemeClr val="dk1"/>
                        </a:solidFill>
                        <a:latin typeface="+mn-lt"/>
                        <a:ea typeface="+mn-ea"/>
                        <a:cs typeface="+mn-cs"/>
                      </a:endParaRPr>
                    </a:p>
                    <a:p>
                      <a:pPr algn="just"/>
                      <a:r>
                        <a:rPr kumimoji="0" lang="en-US" sz="1600" u="none" kern="1200" baseline="0" dirty="0" smtClean="0">
                          <a:solidFill>
                            <a:schemeClr val="dk1"/>
                          </a:solidFill>
                          <a:latin typeface="+mn-lt"/>
                          <a:ea typeface="+mn-ea"/>
                          <a:cs typeface="+mn-cs"/>
                        </a:rPr>
                        <a:t>“Services by way of carrying out any process amounting to manufacture or production of goods </a:t>
                      </a:r>
                      <a:r>
                        <a:rPr kumimoji="0" lang="en-US" sz="1600" b="0" u="none" kern="1200" baseline="0" dirty="0" smtClean="0">
                          <a:solidFill>
                            <a:schemeClr val="dk1"/>
                          </a:solidFill>
                          <a:effectLst>
                            <a:outerShdw blurRad="38100" dist="38100" dir="2700000" algn="tl">
                              <a:srgbClr val="000000">
                                <a:alpha val="43137"/>
                              </a:srgbClr>
                            </a:outerShdw>
                          </a:effectLst>
                          <a:latin typeface="+mn-lt"/>
                          <a:ea typeface="+mn-ea"/>
                          <a:cs typeface="+mn-cs"/>
                          <a:hlinkClick r:id="rId3" action="ppaction://hlinksldjump"/>
                        </a:rPr>
                        <a:t>excluding alcoholic liquor for human consumption</a:t>
                      </a:r>
                      <a:r>
                        <a:rPr kumimoji="0" lang="en-US" sz="1600" u="none" kern="1200" baseline="0" dirty="0" smtClean="0">
                          <a:solidFill>
                            <a:schemeClr val="dk1"/>
                          </a:solidFill>
                          <a:latin typeface="+mn-lt"/>
                          <a:ea typeface="+mn-ea"/>
                          <a:cs typeface="+mn-cs"/>
                        </a:rPr>
                        <a:t>”.</a:t>
                      </a:r>
                      <a:endParaRPr lang="en-US" sz="1600" u="none" dirty="0"/>
                    </a:p>
                  </a:txBody>
                  <a:tcPr/>
                </a:tc>
              </a:tr>
              <a:tr h="370840">
                <a:tc>
                  <a:txBody>
                    <a:bodyPr/>
                    <a:lstStyle/>
                    <a:p>
                      <a:pPr algn="ctr"/>
                      <a:r>
                        <a:rPr lang="en-US" sz="1800" b="1" dirty="0" smtClean="0"/>
                        <a:t>(</a:t>
                      </a:r>
                      <a:r>
                        <a:rPr lang="en-US" sz="1800" b="1" dirty="0" err="1" smtClean="0"/>
                        <a:t>i</a:t>
                      </a:r>
                      <a:r>
                        <a:rPr lang="en-US" sz="1800" b="1" dirty="0" smtClean="0"/>
                        <a:t>)</a:t>
                      </a:r>
                      <a:endParaRPr lang="en-US" sz="1800" b="1" dirty="0"/>
                    </a:p>
                  </a:txBody>
                  <a:tcPr/>
                </a:tc>
                <a:tc>
                  <a:txBody>
                    <a:bodyPr/>
                    <a:lstStyle/>
                    <a:p>
                      <a:r>
                        <a:rPr kumimoji="0" lang="en-US" sz="1600" kern="1200" baseline="0" dirty="0" smtClean="0">
                          <a:solidFill>
                            <a:schemeClr val="dk1"/>
                          </a:solidFill>
                          <a:latin typeface="+mn-lt"/>
                          <a:ea typeface="+mn-ea"/>
                          <a:cs typeface="+mn-cs"/>
                        </a:rPr>
                        <a:t>In Clause (</a:t>
                      </a:r>
                      <a:r>
                        <a:rPr kumimoji="0" lang="en-US" sz="1600" kern="1200" baseline="0" dirty="0" err="1" smtClean="0">
                          <a:solidFill>
                            <a:schemeClr val="dk1"/>
                          </a:solidFill>
                          <a:latin typeface="+mn-lt"/>
                          <a:ea typeface="+mn-ea"/>
                          <a:cs typeface="+mn-cs"/>
                        </a:rPr>
                        <a:t>i</a:t>
                      </a:r>
                      <a:r>
                        <a:rPr kumimoji="0" lang="en-US" sz="1600" kern="1200" baseline="0" dirty="0" smtClean="0">
                          <a:solidFill>
                            <a:schemeClr val="dk1"/>
                          </a:solidFill>
                          <a:latin typeface="+mn-lt"/>
                          <a:ea typeface="+mn-ea"/>
                          <a:cs typeface="+mn-cs"/>
                        </a:rPr>
                        <a:t>), </a:t>
                      </a:r>
                      <a:r>
                        <a:rPr kumimoji="0" lang="en-US" sz="1600" i="0" kern="1200" baseline="0" dirty="0" smtClean="0">
                          <a:solidFill>
                            <a:schemeClr val="dk1"/>
                          </a:solidFill>
                          <a:latin typeface="+mn-lt"/>
                          <a:ea typeface="+mn-ea"/>
                          <a:cs typeface="+mn-cs"/>
                        </a:rPr>
                        <a:t>“Betting, Gambling or Lottery” </a:t>
                      </a:r>
                    </a:p>
                    <a:p>
                      <a:endParaRPr kumimoji="0" lang="en-US" sz="1600" i="0" kern="1200" baseline="0" dirty="0" smtClean="0">
                        <a:solidFill>
                          <a:schemeClr val="dk1"/>
                        </a:solidFill>
                        <a:latin typeface="+mn-lt"/>
                        <a:ea typeface="+mn-ea"/>
                        <a:cs typeface="+mn-cs"/>
                      </a:endParaRPr>
                    </a:p>
                    <a:p>
                      <a:r>
                        <a:rPr kumimoji="0" lang="en-US" sz="1600" kern="1200" baseline="0" dirty="0" smtClean="0">
                          <a:solidFill>
                            <a:schemeClr val="dk1"/>
                          </a:solidFill>
                          <a:latin typeface="+mn-lt"/>
                          <a:ea typeface="+mn-ea"/>
                          <a:cs typeface="+mn-cs"/>
                        </a:rPr>
                        <a:t>Following </a:t>
                      </a:r>
                      <a:r>
                        <a:rPr kumimoji="0" lang="en-US" sz="1600" i="1" kern="1200" baseline="0" dirty="0" smtClean="0">
                          <a:solidFill>
                            <a:schemeClr val="dk1"/>
                          </a:solidFill>
                          <a:latin typeface="+mn-lt"/>
                          <a:ea typeface="+mn-ea"/>
                          <a:cs typeface="+mn-cs"/>
                        </a:rPr>
                        <a:t>Explanation shall be inserted, namely:—</a:t>
                      </a:r>
                    </a:p>
                    <a:p>
                      <a:pPr algn="just"/>
                      <a:endParaRPr kumimoji="0" lang="en-US" sz="1600" i="0" kern="1200" baseline="0" dirty="0" smtClean="0">
                        <a:solidFill>
                          <a:schemeClr val="dk1"/>
                        </a:solidFill>
                        <a:latin typeface="+mn-lt"/>
                        <a:ea typeface="+mn-ea"/>
                        <a:cs typeface="+mn-cs"/>
                      </a:endParaRPr>
                    </a:p>
                    <a:p>
                      <a:pPr algn="just"/>
                      <a:r>
                        <a:rPr kumimoji="0" lang="en-US" sz="1600" i="0" kern="1200" baseline="0" dirty="0" smtClean="0">
                          <a:solidFill>
                            <a:schemeClr val="dk1"/>
                          </a:solidFill>
                          <a:latin typeface="+mn-lt"/>
                          <a:ea typeface="+mn-ea"/>
                          <a:cs typeface="+mn-cs"/>
                        </a:rPr>
                        <a:t>‘Explanation.– For the purposes of this clause, the expression “betting, gambling or lottery” shall not include the activity specified in </a:t>
                      </a:r>
                      <a:r>
                        <a:rPr kumimoji="0" lang="en-US" sz="1600" i="0" kern="1200" baseline="0" dirty="0" smtClean="0">
                          <a:solidFill>
                            <a:schemeClr val="dk1"/>
                          </a:solidFill>
                          <a:effectLst>
                            <a:outerShdw blurRad="38100" dist="38100" dir="2700000" algn="tl">
                              <a:srgbClr val="000000">
                                <a:alpha val="43137"/>
                              </a:srgbClr>
                            </a:outerShdw>
                          </a:effectLst>
                          <a:latin typeface="+mn-lt"/>
                          <a:ea typeface="+mn-ea"/>
                          <a:cs typeface="+mn-cs"/>
                          <a:hlinkClick r:id="rId4" action="ppaction://hlinksldjump"/>
                        </a:rPr>
                        <a:t>Explanation 2 to clause (44) of section 65B</a:t>
                      </a:r>
                      <a:r>
                        <a:rPr kumimoji="0" lang="en-US" sz="1600" i="0" kern="1200" baseline="0" dirty="0" smtClean="0">
                          <a:solidFill>
                            <a:schemeClr val="dk1"/>
                          </a:solidFill>
                          <a:latin typeface="+mn-lt"/>
                          <a:ea typeface="+mn-ea"/>
                          <a:cs typeface="+mn-cs"/>
                          <a:hlinkClick r:id="rId4" action="ppaction://hlinksldjump"/>
                        </a:rPr>
                        <a:t>’</a:t>
                      </a:r>
                      <a:endParaRPr lang="en-US" sz="1600" i="0" dirty="0"/>
                    </a:p>
                  </a:txBody>
                  <a:tcPr/>
                </a:tc>
              </a:tr>
              <a:tr h="370840">
                <a:tc>
                  <a:txBody>
                    <a:bodyPr/>
                    <a:lstStyle/>
                    <a:p>
                      <a:pPr algn="ctr"/>
                      <a:r>
                        <a:rPr lang="en-US" sz="1800" b="1" dirty="0" smtClean="0"/>
                        <a:t>( j)</a:t>
                      </a:r>
                      <a:endParaRPr lang="en-US" sz="1800" b="1" dirty="0"/>
                    </a:p>
                  </a:txBody>
                  <a:tcPr/>
                </a:tc>
                <a:tc>
                  <a:txBody>
                    <a:bodyPr/>
                    <a:lstStyle/>
                    <a:p>
                      <a:pPr algn="just"/>
                      <a:r>
                        <a:rPr lang="en-US" sz="1600" i="0" strike="sngStrike" dirty="0" smtClean="0">
                          <a:hlinkClick r:id="rId5" action="ppaction://hlinksldjump"/>
                        </a:rPr>
                        <a:t>Admission</a:t>
                      </a:r>
                      <a:r>
                        <a:rPr lang="en-US" sz="1600" i="0" strike="sngStrike" baseline="0" dirty="0" smtClean="0">
                          <a:hlinkClick r:id="rId5" action="ppaction://hlinksldjump"/>
                        </a:rPr>
                        <a:t> to entertainment event or access to amusement facilities</a:t>
                      </a:r>
                      <a:r>
                        <a:rPr lang="en-US" sz="1600" i="0" strike="noStrike" baseline="0" dirty="0" smtClean="0">
                          <a:hlinkClick r:id="rId5" action="ppaction://hlinksldjump"/>
                        </a:rPr>
                        <a:t> has been omitted</a:t>
                      </a:r>
                      <a:r>
                        <a:rPr lang="en-US" sz="1600" i="0" strike="noStrike" baseline="0" dirty="0" smtClean="0"/>
                        <a:t>.</a:t>
                      </a:r>
                      <a:endParaRPr lang="en-US" sz="1600" i="0" strike="noStrike" dirty="0"/>
                    </a:p>
                  </a:txBody>
                  <a:tcPr/>
                </a:tc>
              </a:tr>
            </a:tbl>
          </a:graphicData>
        </a:graphic>
      </p:graphicFrame>
      <p:sp>
        <p:nvSpPr>
          <p:cNvPr id="10" name="TextBox 9"/>
          <p:cNvSpPr txBox="1"/>
          <p:nvPr/>
        </p:nvSpPr>
        <p:spPr>
          <a:xfrm>
            <a:off x="105696" y="1173480"/>
            <a:ext cx="4297680" cy="27432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Section 66D [Negative List of Services]</a:t>
            </a:r>
            <a:endParaRPr lang="en-US" sz="1600" b="1" dirty="0"/>
          </a:p>
        </p:txBody>
      </p:sp>
      <p:sp>
        <p:nvSpPr>
          <p:cNvPr id="11" name="Double Wave 10"/>
          <p:cNvSpPr/>
          <p:nvPr/>
        </p:nvSpPr>
        <p:spPr>
          <a:xfrm>
            <a:off x="6248400" y="1143000"/>
            <a:ext cx="2468880" cy="274320"/>
          </a:xfrm>
          <a:prstGeom prst="doubleWave">
            <a:avLst>
              <a:gd name="adj1" fmla="val 6250"/>
              <a:gd name="adj2" fmla="val 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70C0"/>
                </a:solidFill>
              </a:rPr>
              <a:t>Date to be notify</a:t>
            </a:r>
          </a:p>
        </p:txBody>
      </p:sp>
      <p:sp>
        <p:nvSpPr>
          <p:cNvPr id="12" name="Oval 11"/>
          <p:cNvSpPr/>
          <p:nvPr/>
        </p:nvSpPr>
        <p:spPr>
          <a:xfrm>
            <a:off x="7620000" y="3124200"/>
            <a:ext cx="1066800" cy="457200"/>
          </a:xfrm>
          <a:prstGeom prst="ellipse">
            <a:avLst/>
          </a:prstGeom>
          <a:effectLst>
            <a:outerShdw blurRad="50800" dist="20000" dir="5400000" rotWithShape="0">
              <a:srgbClr val="000000">
                <a:alpha val="42000"/>
              </a:srgbClr>
            </a:outerShdw>
            <a:softEdge rad="127000"/>
          </a:effectLst>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400" b="1" dirty="0" smtClean="0">
                <a:latin typeface="Kruti Dev 010"/>
              </a:rPr>
              <a:t>nwljk</a:t>
            </a:r>
            <a:endParaRPr lang="en-US" sz="2400" b="1" dirty="0"/>
          </a:p>
        </p:txBody>
      </p:sp>
      <p:sp>
        <p:nvSpPr>
          <p:cNvPr id="9" name="Slide Number Placeholder 8"/>
          <p:cNvSpPr>
            <a:spLocks noGrp="1"/>
          </p:cNvSpPr>
          <p:nvPr>
            <p:ph type="sldNum" sz="quarter" idx="15"/>
          </p:nvPr>
        </p:nvSpPr>
        <p:spPr/>
        <p:txBody>
          <a:bodyPr/>
          <a:lstStyle/>
          <a:p>
            <a:fld id="{6838B910-9BB3-41C6-B4B2-4CCB556C6DAE}" type="slidenum">
              <a:rPr lang="en-US" smtClean="0"/>
              <a:pPr/>
              <a:t>33</a:t>
            </a:fld>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accent1"/>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graphicFrame>
        <p:nvGraphicFramePr>
          <p:cNvPr id="8" name="Table 7"/>
          <p:cNvGraphicFramePr>
            <a:graphicFrameLocks noGrp="1"/>
          </p:cNvGraphicFramePr>
          <p:nvPr/>
        </p:nvGraphicFramePr>
        <p:xfrm>
          <a:off x="78660" y="1447800"/>
          <a:ext cx="8727932" cy="4739640"/>
        </p:xfrm>
        <a:graphic>
          <a:graphicData uri="http://schemas.openxmlformats.org/drawingml/2006/table">
            <a:tbl>
              <a:tblPr firstRow="1" bandRow="1">
                <a:tableStyleId>{5C22544A-7EE6-4342-B048-85BDC9FD1C3A}</a:tableStyleId>
              </a:tblPr>
              <a:tblGrid>
                <a:gridCol w="530940"/>
                <a:gridCol w="4495800"/>
                <a:gridCol w="381000"/>
                <a:gridCol w="1600200"/>
                <a:gridCol w="1719992"/>
              </a:tblGrid>
              <a:tr h="370840">
                <a:tc gridSpan="2">
                  <a:txBody>
                    <a:bodyPr/>
                    <a:lstStyle/>
                    <a:p>
                      <a:r>
                        <a:rPr lang="en-US" sz="1600" b="1" dirty="0" smtClean="0"/>
                        <a:t>Clause (a)</a:t>
                      </a:r>
                      <a:endParaRPr lang="en-US" sz="1600" b="1" dirty="0"/>
                    </a:p>
                  </a:txBody>
                  <a:tcPr/>
                </a:tc>
                <a:tc hMerge="1">
                  <a:txBody>
                    <a:bodyPr/>
                    <a:lstStyle/>
                    <a:p>
                      <a:endParaRPr lang="en-US" sz="1400" dirty="0"/>
                    </a:p>
                  </a:txBody>
                  <a:tcPr/>
                </a:tc>
                <a:tc gridSpan="2">
                  <a:txBody>
                    <a:bodyPr/>
                    <a:lstStyle/>
                    <a:p>
                      <a:endParaRPr lang="en-US" sz="1600" b="1" dirty="0"/>
                    </a:p>
                  </a:txBody>
                  <a:tcPr/>
                </a:tc>
                <a:tc hMerge="1">
                  <a:txBody>
                    <a:bodyPr/>
                    <a:lstStyle/>
                    <a:p>
                      <a:endParaRPr lang="en-US"/>
                    </a:p>
                  </a:txBody>
                  <a:tcPr/>
                </a:tc>
                <a:tc>
                  <a:txBody>
                    <a:bodyPr/>
                    <a:lstStyle/>
                    <a:p>
                      <a:endParaRPr lang="en-US" sz="1600" b="1" dirty="0"/>
                    </a:p>
                  </a:txBody>
                  <a:tcPr/>
                </a:tc>
              </a:tr>
              <a:tr h="370840">
                <a:tc gridSpan="5">
                  <a:txBody>
                    <a:bodyPr/>
                    <a:lstStyle/>
                    <a:p>
                      <a:pPr marL="3175" indent="-3175" algn="just">
                        <a:spcAft>
                          <a:spcPts val="600"/>
                        </a:spcAft>
                        <a:buNone/>
                      </a:pPr>
                      <a:r>
                        <a:rPr lang="en-US" sz="1800" dirty="0" smtClean="0"/>
                        <a:t>Services by Govt./Local</a:t>
                      </a:r>
                      <a:r>
                        <a:rPr lang="en-US" sz="1800" baseline="0" dirty="0" smtClean="0"/>
                        <a:t> Authority </a:t>
                      </a:r>
                      <a:r>
                        <a:rPr lang="en-US" sz="1800" b="1" dirty="0" smtClean="0"/>
                        <a:t>Excluding</a:t>
                      </a:r>
                      <a:r>
                        <a:rPr lang="en-US" sz="1600" b="1" dirty="0" smtClean="0"/>
                        <a:t> </a:t>
                      </a:r>
                      <a:r>
                        <a:rPr lang="en-US" sz="1800" b="1" dirty="0" smtClean="0"/>
                        <a:t>the following services </a:t>
                      </a:r>
                      <a:endParaRPr lang="en-US" sz="1400" b="1" dirty="0" smtClean="0"/>
                    </a:p>
                    <a:p>
                      <a:pPr marL="3175" indent="-3175" algn="just">
                        <a:spcAft>
                          <a:spcPts val="600"/>
                        </a:spcAft>
                        <a:buNone/>
                      </a:pPr>
                      <a:r>
                        <a:rPr lang="en-US" sz="1600" i="1" dirty="0" smtClean="0"/>
                        <a:t>[To the extent they are not covered elsewhere]- </a:t>
                      </a:r>
                    </a:p>
                  </a:txBody>
                  <a:tcPr>
                    <a:lnB w="12700" cap="flat" cmpd="sng" algn="ctr">
                      <a:solidFill>
                        <a:schemeClr val="tx1"/>
                      </a:solidFill>
                      <a:prstDash val="solid"/>
                      <a:round/>
                      <a:headEnd type="none" w="med" len="med"/>
                      <a:tailEnd type="none" w="med" len="med"/>
                    </a:lnB>
                  </a:tcPr>
                </a:tc>
                <a:tc hMerge="1">
                  <a:txBody>
                    <a:bodyPr/>
                    <a:lstStyle/>
                    <a:p>
                      <a:pPr marL="3175" indent="-3175" algn="just">
                        <a:spcAft>
                          <a:spcPts val="600"/>
                        </a:spcAft>
                        <a:buNone/>
                      </a:pPr>
                      <a:endParaRPr lang="en-US" sz="1400" dirty="0" smtClean="0"/>
                    </a:p>
                  </a:txBody>
                  <a:tcPr/>
                </a:tc>
                <a:tc hMerge="1">
                  <a:txBody>
                    <a:bodyPr/>
                    <a:lstStyle/>
                    <a:p>
                      <a:pPr marL="400050" indent="-400050" algn="just">
                        <a:buAutoNum type="romanLcParenBoth"/>
                      </a:pPr>
                      <a:endParaRPr lang="en-US" sz="1600" strike="noStrike" dirty="0">
                        <a:effectLst/>
                      </a:endParaRPr>
                    </a:p>
                  </a:txBody>
                  <a:tcPr/>
                </a:tc>
                <a:tc hMerge="1">
                  <a:txBody>
                    <a:bodyPr/>
                    <a:lstStyle/>
                    <a:p>
                      <a:endParaRPr lang="en-US"/>
                    </a:p>
                  </a:txBody>
                  <a:tcPr/>
                </a:tc>
                <a:tc hMerge="1">
                  <a:txBody>
                    <a:bodyPr/>
                    <a:lstStyle/>
                    <a:p>
                      <a:endParaRPr lang="en-US"/>
                    </a:p>
                  </a:txBody>
                  <a:tcPr/>
                </a:tc>
              </a:tr>
              <a:tr h="370840">
                <a:tc>
                  <a:txBody>
                    <a:bodyPr/>
                    <a:lstStyle/>
                    <a:p>
                      <a:pPr marL="400050" marR="0" indent="-400050" algn="just" defTabSz="914400" rtl="0" eaLnBrk="1" fontAlgn="auto" latinLnBrk="0" hangingPunct="1">
                        <a:lnSpc>
                          <a:spcPct val="100000"/>
                        </a:lnSpc>
                        <a:spcBef>
                          <a:spcPts val="0"/>
                        </a:spcBef>
                        <a:spcAft>
                          <a:spcPts val="600"/>
                        </a:spcAft>
                        <a:buClrTx/>
                        <a:buSzTx/>
                        <a:buFontTx/>
                        <a:buNone/>
                        <a:tabLst/>
                        <a:defRPr/>
                      </a:pPr>
                      <a:r>
                        <a:rPr lang="en-US" sz="1400" b="1" dirty="0" smtClean="0"/>
                        <a:t>(</a:t>
                      </a:r>
                      <a:r>
                        <a:rPr lang="en-US" sz="1400" b="1" dirty="0" err="1" smtClean="0"/>
                        <a:t>i</a:t>
                      </a:r>
                      <a:r>
                        <a:rPr lang="en-US" sz="1400" b="1" dirty="0" smtClean="0"/>
                        <a:t>) </a:t>
                      </a:r>
                    </a:p>
                    <a:p>
                      <a:pPr marL="400050" indent="-400050" algn="just">
                        <a:spcAft>
                          <a:spcPts val="600"/>
                        </a:spcAft>
                        <a:buNone/>
                      </a:pPr>
                      <a:endParaRPr lang="en-US" sz="1400" b="1" dirty="0" smtClean="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marL="400050" indent="-400050" algn="just">
                        <a:spcAft>
                          <a:spcPts val="600"/>
                        </a:spcAft>
                        <a:buNone/>
                      </a:pPr>
                      <a:r>
                        <a:rPr lang="en-US" sz="1400" dirty="0" smtClean="0"/>
                        <a:t>Services by the department of posts by way of </a:t>
                      </a:r>
                    </a:p>
                    <a:p>
                      <a:pPr marL="695325" indent="-179388" algn="just">
                        <a:spcAft>
                          <a:spcPts val="600"/>
                        </a:spcAft>
                        <a:buFont typeface="Arial" pitchFamily="34" charset="0"/>
                        <a:buChar char="•"/>
                      </a:pPr>
                      <a:r>
                        <a:rPr lang="en-US" sz="1400" dirty="0" smtClean="0"/>
                        <a:t>Speed Post, </a:t>
                      </a:r>
                    </a:p>
                    <a:p>
                      <a:pPr marL="695325" indent="-179388" algn="just">
                        <a:spcAft>
                          <a:spcPts val="600"/>
                        </a:spcAft>
                        <a:buFont typeface="Arial" pitchFamily="34" charset="0"/>
                        <a:buChar char="•"/>
                      </a:pPr>
                      <a:r>
                        <a:rPr lang="en-US" sz="1400" dirty="0" smtClean="0"/>
                        <a:t>Express Parcel Post, </a:t>
                      </a:r>
                    </a:p>
                    <a:p>
                      <a:pPr marL="695325" indent="-179388" algn="just">
                        <a:spcAft>
                          <a:spcPts val="600"/>
                        </a:spcAft>
                        <a:buFont typeface="Arial" pitchFamily="34" charset="0"/>
                        <a:buChar char="•"/>
                      </a:pPr>
                      <a:r>
                        <a:rPr lang="en-US" sz="1400" dirty="0" smtClean="0"/>
                        <a:t>Life Insurance And </a:t>
                      </a:r>
                    </a:p>
                    <a:p>
                      <a:pPr marL="695325" indent="-179388" algn="just">
                        <a:spcAft>
                          <a:spcPts val="600"/>
                        </a:spcAft>
                        <a:buFont typeface="Arial" pitchFamily="34" charset="0"/>
                        <a:buChar char="•"/>
                      </a:pPr>
                      <a:r>
                        <a:rPr lang="en-US" sz="1400" dirty="0" smtClean="0"/>
                        <a:t>Agency Services </a:t>
                      </a:r>
                    </a:p>
                    <a:p>
                      <a:pPr marL="1588" indent="-1588" algn="just">
                        <a:spcAft>
                          <a:spcPts val="600"/>
                        </a:spcAft>
                        <a:buNone/>
                      </a:pPr>
                      <a:r>
                        <a:rPr lang="en-US" sz="1400" dirty="0" smtClean="0"/>
                        <a:t>Provided to a person other</a:t>
                      </a:r>
                      <a:r>
                        <a:rPr lang="en-US" sz="1400" baseline="0" dirty="0" smtClean="0"/>
                        <a:t> </a:t>
                      </a:r>
                      <a:r>
                        <a:rPr lang="en-US" sz="1400" dirty="0" smtClean="0"/>
                        <a:t>than government,</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400050" indent="-400050" algn="ctr">
                        <a:buNone/>
                      </a:pPr>
                      <a:endParaRPr lang="en-US" sz="1800" strike="noStrike"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rowSpan="3" gridSpan="2">
                  <a:txBody>
                    <a:bodyPr/>
                    <a:lstStyle/>
                    <a:p>
                      <a:pPr marL="400050" indent="-400050" algn="ctr">
                        <a:buNone/>
                      </a:pPr>
                      <a:r>
                        <a:rPr lang="en-US" sz="2000" b="1" strike="noStrike" dirty="0" smtClean="0">
                          <a:effectLst/>
                        </a:rPr>
                        <a:t>Taxable</a:t>
                      </a:r>
                    </a:p>
                    <a:p>
                      <a:pPr marL="1588" indent="-1588" algn="ctr">
                        <a:buNone/>
                      </a:pPr>
                      <a:r>
                        <a:rPr lang="en-US" sz="1800" strike="noStrike" dirty="0" smtClean="0">
                          <a:effectLst/>
                        </a:rPr>
                        <a:t>[No</a:t>
                      </a:r>
                      <a:r>
                        <a:rPr lang="en-US" sz="1800" strike="noStrike" baseline="0" dirty="0" smtClean="0">
                          <a:effectLst/>
                        </a:rPr>
                        <a:t> Change with regard to sub-clauses (</a:t>
                      </a:r>
                      <a:r>
                        <a:rPr lang="en-US" sz="1800" strike="noStrike" baseline="0" dirty="0" err="1" smtClean="0">
                          <a:effectLst/>
                        </a:rPr>
                        <a:t>i</a:t>
                      </a:r>
                      <a:r>
                        <a:rPr lang="en-US" sz="1800" strike="noStrike" baseline="0" dirty="0" smtClean="0">
                          <a:effectLst/>
                        </a:rPr>
                        <a:t>) to (iii)]</a:t>
                      </a:r>
                      <a:endParaRPr lang="en-US" sz="1800" strike="noStrike"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rowSpan="3" hMerge="1">
                  <a:txBody>
                    <a:bodyPr/>
                    <a:lstStyle/>
                    <a:p>
                      <a:endParaRPr lang="en-US"/>
                    </a:p>
                  </a:txBody>
                  <a:tcPr/>
                </a:tc>
              </a:tr>
              <a:tr h="370840">
                <a:tc>
                  <a:txBody>
                    <a:bodyPr/>
                    <a:lstStyle/>
                    <a:p>
                      <a:pPr marL="400050" marR="0" indent="-400050" algn="just" defTabSz="914400" rtl="0" eaLnBrk="1" fontAlgn="auto" latinLnBrk="0" hangingPunct="1">
                        <a:lnSpc>
                          <a:spcPct val="100000"/>
                        </a:lnSpc>
                        <a:spcBef>
                          <a:spcPts val="0"/>
                        </a:spcBef>
                        <a:spcAft>
                          <a:spcPts val="600"/>
                        </a:spcAft>
                        <a:buClrTx/>
                        <a:buSzTx/>
                        <a:buFontTx/>
                        <a:buNone/>
                        <a:tabLst/>
                        <a:defRPr/>
                      </a:pPr>
                      <a:r>
                        <a:rPr lang="en-US" sz="1400" b="1" dirty="0" smtClean="0"/>
                        <a:t>(ii)</a:t>
                      </a:r>
                    </a:p>
                    <a:p>
                      <a:pPr marL="400050" indent="-400050" algn="just">
                        <a:spcAft>
                          <a:spcPts val="600"/>
                        </a:spcAft>
                        <a:buNone/>
                      </a:pPr>
                      <a:endParaRPr lang="en-US" sz="1400" b="1" dirty="0" smtClean="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marL="1588" indent="-1588" algn="just">
                        <a:spcAft>
                          <a:spcPts val="600"/>
                        </a:spcAft>
                        <a:buNone/>
                      </a:pPr>
                      <a:r>
                        <a:rPr lang="en-US" sz="1400" dirty="0" smtClean="0"/>
                        <a:t>Services in relation to an aircraft or a vessel, inside or outside the precincts of a port or an airport,</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400050" indent="-400050" algn="just">
                        <a:buAutoNum type="romanLcParenBoth"/>
                      </a:pPr>
                      <a:endParaRPr lang="en-US" sz="1600" strike="noStrike" dirty="0">
                        <a:effectLst/>
                      </a:endParaRPr>
                    </a:p>
                  </a:txBody>
                  <a:tcPr/>
                </a:tc>
                <a:tc gridSpan="2" vMerge="1">
                  <a:txBody>
                    <a:bodyPr/>
                    <a:lstStyle/>
                    <a:p>
                      <a:endParaRPr lang="en-US"/>
                    </a:p>
                  </a:txBody>
                  <a:tcPr/>
                </a:tc>
                <a:tc hMerge="1" vMerge="1">
                  <a:txBody>
                    <a:bodyPr/>
                    <a:lstStyle/>
                    <a:p>
                      <a:endParaRPr lang="en-US"/>
                    </a:p>
                  </a:txBody>
                  <a:tcPr/>
                </a:tc>
              </a:tr>
              <a:tr h="360680">
                <a:tc>
                  <a:txBody>
                    <a:bodyPr/>
                    <a:lstStyle/>
                    <a:p>
                      <a:pPr marL="1588" marR="0" indent="-1588" algn="just" defTabSz="914400" rtl="0" eaLnBrk="1" fontAlgn="auto" latinLnBrk="0" hangingPunct="1">
                        <a:lnSpc>
                          <a:spcPct val="100000"/>
                        </a:lnSpc>
                        <a:spcBef>
                          <a:spcPts val="0"/>
                        </a:spcBef>
                        <a:spcAft>
                          <a:spcPts val="600"/>
                        </a:spcAft>
                        <a:buClrTx/>
                        <a:buSzTx/>
                        <a:buFontTx/>
                        <a:buNone/>
                        <a:tabLst/>
                        <a:defRPr/>
                      </a:pPr>
                      <a:r>
                        <a:rPr lang="en-US" sz="1400" b="1" dirty="0" smtClean="0"/>
                        <a:t>(iii)</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marL="400050" indent="-400050" algn="just">
                        <a:spcAft>
                          <a:spcPts val="600"/>
                        </a:spcAft>
                        <a:buNone/>
                      </a:pPr>
                      <a:r>
                        <a:rPr lang="en-US" sz="1400" dirty="0" smtClean="0"/>
                        <a:t>Transport of goods or passengers,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400050" indent="-400050" algn="just">
                        <a:buAutoNum type="romanLcParenBoth"/>
                      </a:pPr>
                      <a:endParaRPr lang="en-US" sz="1600" strike="noStrike" dirty="0">
                        <a:effectLst/>
                      </a:endParaRPr>
                    </a:p>
                  </a:txBody>
                  <a:tcPr/>
                </a:tc>
                <a:tc gridSpan="2" vMerge="1">
                  <a:txBody>
                    <a:bodyPr/>
                    <a:lstStyle/>
                    <a:p>
                      <a:endParaRPr lang="en-US"/>
                    </a:p>
                  </a:txBody>
                  <a:tcPr/>
                </a:tc>
                <a:tc hMerge="1" vMerge="1">
                  <a:txBody>
                    <a:bodyPr/>
                    <a:lstStyle/>
                    <a:p>
                      <a:endParaRPr lang="en-US"/>
                    </a:p>
                  </a:txBody>
                  <a:tcPr/>
                </a:tc>
              </a:tr>
              <a:tr h="370840">
                <a:tc>
                  <a:txBody>
                    <a:bodyPr/>
                    <a:lstStyle/>
                    <a:p>
                      <a:pPr marL="1588" indent="-1588" algn="just">
                        <a:spcAft>
                          <a:spcPts val="600"/>
                        </a:spcAft>
                        <a:buNone/>
                      </a:pPr>
                      <a:r>
                        <a:rPr lang="en-US" sz="1400" b="1" dirty="0" smtClean="0"/>
                        <a:t>(iv)</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1588" marR="0" indent="-1588" algn="just" defTabSz="914400" rtl="0" eaLnBrk="1" fontAlgn="auto" latinLnBrk="0" hangingPunct="1">
                        <a:lnSpc>
                          <a:spcPct val="100000"/>
                        </a:lnSpc>
                        <a:spcBef>
                          <a:spcPts val="0"/>
                        </a:spcBef>
                        <a:spcAft>
                          <a:spcPts val="600"/>
                        </a:spcAft>
                        <a:buClrTx/>
                        <a:buSzTx/>
                        <a:buFontTx/>
                        <a:buNone/>
                        <a:tabLst/>
                        <a:defRPr/>
                      </a:pPr>
                      <a:r>
                        <a:rPr lang="en-US" sz="1400" b="1" strike="noStrike" dirty="0" smtClean="0">
                          <a:effectLst>
                            <a:outerShdw blurRad="38100" dist="38100" dir="2700000" algn="tl">
                              <a:srgbClr val="000000">
                                <a:alpha val="43137"/>
                              </a:srgbClr>
                            </a:outerShdw>
                          </a:effectLst>
                          <a:hlinkClick r:id="rId3" action="ppaction://hlinksldjump"/>
                        </a:rPr>
                        <a:t>S</a:t>
                      </a:r>
                      <a:r>
                        <a:rPr lang="en-US" sz="1400" b="1" strike="sngStrike" dirty="0" smtClean="0">
                          <a:effectLst>
                            <a:outerShdw blurRad="38100" dist="38100" dir="2700000" algn="tl">
                              <a:srgbClr val="000000">
                                <a:alpha val="43137"/>
                              </a:srgbClr>
                            </a:outerShdw>
                          </a:effectLst>
                          <a:hlinkClick r:id="rId3" action="ppaction://hlinksldjump"/>
                        </a:rPr>
                        <a:t>upport services</a:t>
                      </a:r>
                      <a:r>
                        <a:rPr lang="en-US" sz="1400" strike="noStrike" dirty="0" smtClean="0">
                          <a:effectLst/>
                        </a:rPr>
                        <a:t>,   </a:t>
                      </a:r>
                      <a:r>
                        <a:rPr lang="en-US" sz="1400" strike="noStrike" baseline="0" dirty="0" smtClean="0">
                          <a:effectLst/>
                        </a:rPr>
                        <a:t>                       </a:t>
                      </a:r>
                    </a:p>
                    <a:p>
                      <a:pPr marL="1588" marR="0" indent="-1588" algn="just" defTabSz="914400" rtl="0" eaLnBrk="1" fontAlgn="auto" latinLnBrk="0" hangingPunct="1">
                        <a:lnSpc>
                          <a:spcPct val="100000"/>
                        </a:lnSpc>
                        <a:spcBef>
                          <a:spcPts val="0"/>
                        </a:spcBef>
                        <a:spcAft>
                          <a:spcPts val="600"/>
                        </a:spcAft>
                        <a:buClrTx/>
                        <a:buSzTx/>
                        <a:buFontTx/>
                        <a:buNone/>
                        <a:tabLst/>
                        <a:defRPr/>
                      </a:pPr>
                      <a:r>
                        <a:rPr lang="en-US" sz="1400" strike="noStrike" dirty="0" smtClean="0">
                          <a:effectLst/>
                        </a:rPr>
                        <a:t>(Other than services covered under clauses (</a:t>
                      </a:r>
                      <a:r>
                        <a:rPr lang="en-US" sz="1400" strike="noStrike" dirty="0" err="1" smtClean="0">
                          <a:effectLst/>
                        </a:rPr>
                        <a:t>i</a:t>
                      </a:r>
                      <a:r>
                        <a:rPr lang="en-US" sz="1400" strike="noStrike" dirty="0" smtClean="0">
                          <a:effectLst/>
                        </a:rPr>
                        <a:t>) to (iii) above, </a:t>
                      </a:r>
                      <a:r>
                        <a:rPr lang="en-US" sz="1400" i="1" strike="noStrike" dirty="0" smtClean="0">
                          <a:effectLst/>
                        </a:rPr>
                        <a:t>Provided to Business Entities)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endParaRPr kumimoji="0" lang="en-US" sz="1800"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kumimoji="0" lang="en-US" sz="1400" kern="1200" baseline="0" dirty="0" smtClean="0">
                          <a:solidFill>
                            <a:schemeClr val="dk1"/>
                          </a:solidFill>
                          <a:latin typeface="+mn-lt"/>
                          <a:ea typeface="+mn-ea"/>
                          <a:cs typeface="+mn-cs"/>
                        </a:rPr>
                        <a:t>Earlier the residuary charge under 66D(a)(iv) was only on support service. Now the same has been extended to all services</a:t>
                      </a:r>
                      <a:r>
                        <a:rPr kumimoji="0" lang="en-US" sz="1600" kern="1200" baseline="0" dirty="0" smtClean="0">
                          <a:solidFill>
                            <a:schemeClr val="dk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1588" indent="-1588" algn="just">
                        <a:buAutoNum type="romanLcParenBoth"/>
                      </a:pPr>
                      <a:endParaRPr lang="en-US" sz="1600" strike="noStrike"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0" name="TextBox 9"/>
          <p:cNvSpPr txBox="1"/>
          <p:nvPr/>
        </p:nvSpPr>
        <p:spPr>
          <a:xfrm>
            <a:off x="105696" y="1173480"/>
            <a:ext cx="5669280" cy="27432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Section 66D [Negative List of Services]</a:t>
            </a:r>
            <a:endParaRPr lang="en-US" sz="1600" b="1" dirty="0"/>
          </a:p>
        </p:txBody>
      </p:sp>
      <p:sp>
        <p:nvSpPr>
          <p:cNvPr id="6" name="TextBox 5"/>
          <p:cNvSpPr txBox="1"/>
          <p:nvPr/>
        </p:nvSpPr>
        <p:spPr>
          <a:xfrm>
            <a:off x="2286000" y="5249907"/>
            <a:ext cx="1463040" cy="312693"/>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dirty="0" smtClean="0"/>
              <a:t> </a:t>
            </a:r>
            <a:r>
              <a:rPr lang="en-US" sz="1400" b="1" dirty="0" smtClean="0">
                <a:effectLst>
                  <a:outerShdw blurRad="38100" dist="38100" dir="2700000" algn="tl">
                    <a:srgbClr val="000000">
                      <a:alpha val="43137"/>
                    </a:srgbClr>
                  </a:outerShdw>
                </a:effectLst>
              </a:rPr>
              <a:t>Any Services</a:t>
            </a:r>
            <a:endParaRPr lang="en-US" sz="1400" b="1" dirty="0">
              <a:effectLst>
                <a:outerShdw blurRad="38100" dist="38100" dir="2700000" algn="tl">
                  <a:srgbClr val="000000">
                    <a:alpha val="43137"/>
                  </a:srgbClr>
                </a:outerShdw>
              </a:effectLst>
            </a:endParaRPr>
          </a:p>
        </p:txBody>
      </p:sp>
      <p:sp>
        <p:nvSpPr>
          <p:cNvPr id="11" name="Double Wave 10"/>
          <p:cNvSpPr/>
          <p:nvPr/>
        </p:nvSpPr>
        <p:spPr>
          <a:xfrm>
            <a:off x="3749040" y="5029200"/>
            <a:ext cx="1737360" cy="457200"/>
          </a:xfrm>
          <a:prstGeom prst="doubleWave">
            <a:avLst>
              <a:gd name="adj1" fmla="val 6250"/>
              <a:gd name="adj2" fmla="val 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0070C0"/>
                </a:solidFill>
              </a:rPr>
              <a:t>Date to be notify</a:t>
            </a:r>
          </a:p>
        </p:txBody>
      </p:sp>
      <p:sp>
        <p:nvSpPr>
          <p:cNvPr id="12" name="Rectangle 11"/>
          <p:cNvSpPr/>
          <p:nvPr/>
        </p:nvSpPr>
        <p:spPr>
          <a:xfrm>
            <a:off x="105696" y="6292644"/>
            <a:ext cx="8686800" cy="52322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400" b="1" dirty="0" smtClean="0"/>
              <a:t>Effect: </a:t>
            </a:r>
            <a:r>
              <a:rPr lang="en-US" sz="1400" b="1" dirty="0" smtClean="0">
                <a:solidFill>
                  <a:srgbClr val="0070C0"/>
                </a:solidFill>
              </a:rPr>
              <a:t>All services provided by the Government or local authority to a business entity, except the services that are specifically exempted and defined under Negative List.</a:t>
            </a:r>
            <a:endParaRPr lang="en-US" sz="1400" b="1" dirty="0">
              <a:solidFill>
                <a:srgbClr val="0070C0"/>
              </a:solidFill>
            </a:endParaRPr>
          </a:p>
        </p:txBody>
      </p:sp>
      <p:sp>
        <p:nvSpPr>
          <p:cNvPr id="9" name="Slide Number Placeholder 8"/>
          <p:cNvSpPr>
            <a:spLocks noGrp="1"/>
          </p:cNvSpPr>
          <p:nvPr>
            <p:ph type="sldNum" sz="quarter" idx="15"/>
          </p:nvPr>
        </p:nvSpPr>
        <p:spPr/>
        <p:txBody>
          <a:bodyPr/>
          <a:lstStyle/>
          <a:p>
            <a:fld id="{6838B910-9BB3-41C6-B4B2-4CCB556C6DAE}" type="slidenum">
              <a:rPr lang="en-US" smtClean="0"/>
              <a:pPr/>
              <a:t>34</a:t>
            </a:fld>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accent1"/>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graphicFrame>
        <p:nvGraphicFramePr>
          <p:cNvPr id="8" name="Table 7"/>
          <p:cNvGraphicFramePr>
            <a:graphicFrameLocks noGrp="1"/>
          </p:cNvGraphicFramePr>
          <p:nvPr/>
        </p:nvGraphicFramePr>
        <p:xfrm>
          <a:off x="78660" y="1447800"/>
          <a:ext cx="8727932" cy="4548696"/>
        </p:xfrm>
        <a:graphic>
          <a:graphicData uri="http://schemas.openxmlformats.org/drawingml/2006/table">
            <a:tbl>
              <a:tblPr firstRow="1" bandRow="1">
                <a:tableStyleId>{5C22544A-7EE6-4342-B048-85BDC9FD1C3A}</a:tableStyleId>
              </a:tblPr>
              <a:tblGrid>
                <a:gridCol w="8727932"/>
              </a:tblGrid>
              <a:tr h="587184">
                <a:tc>
                  <a:txBody>
                    <a:bodyPr/>
                    <a:lstStyle/>
                    <a:p>
                      <a:pPr marL="401638" indent="-401638" algn="just">
                        <a:spcAft>
                          <a:spcPts val="600"/>
                        </a:spcAft>
                        <a:buNone/>
                      </a:pPr>
                      <a:r>
                        <a:rPr lang="en-US" sz="1600" dirty="0" smtClean="0">
                          <a:solidFill>
                            <a:schemeClr val="tx1"/>
                          </a:solidFill>
                        </a:rPr>
                        <a:t>(1) </a:t>
                      </a:r>
                      <a:r>
                        <a:rPr lang="en-US" sz="1600" b="0" dirty="0" smtClean="0">
                          <a:solidFill>
                            <a:schemeClr val="tx1"/>
                          </a:solidFill>
                        </a:rPr>
                        <a:t>Unless otherwise specified, reference to a service (herein referred to as “main service”) shall not include reference to a service which is used for providing main service.</a:t>
                      </a:r>
                      <a:endParaRPr lang="en-US" sz="1600" b="0" i="1" dirty="0" smtClean="0">
                        <a:solidFill>
                          <a:schemeClr val="tx1"/>
                        </a:solidFill>
                      </a:endParaRPr>
                    </a:p>
                  </a:txBody>
                  <a:tcPr>
                    <a:solidFill>
                      <a:srgbClr val="FFD9CE"/>
                    </a:solidFill>
                  </a:tcPr>
                </a:tc>
              </a:tr>
              <a:tr h="305034">
                <a:tc>
                  <a:txBody>
                    <a:bodyPr/>
                    <a:lstStyle/>
                    <a:p>
                      <a:pPr marL="3175" indent="-3175" algn="ctr">
                        <a:spcAft>
                          <a:spcPts val="600"/>
                        </a:spcAft>
                        <a:buNone/>
                      </a:pPr>
                      <a:r>
                        <a:rPr lang="en-US" sz="1600" i="1" dirty="0" smtClean="0"/>
                        <a:t> </a:t>
                      </a:r>
                      <a:r>
                        <a:rPr lang="en-US" sz="1400" b="1" i="1" dirty="0" smtClean="0">
                          <a:solidFill>
                            <a:srgbClr val="0070C0"/>
                          </a:solidFill>
                        </a:rPr>
                        <a:t>Now,</a:t>
                      </a:r>
                      <a:r>
                        <a:rPr lang="en-US" sz="1400" b="1" i="1" baseline="0" dirty="0" smtClean="0">
                          <a:solidFill>
                            <a:srgbClr val="0070C0"/>
                          </a:solidFill>
                        </a:rPr>
                        <a:t> following example has been added to this sub-section(1), namely:-</a:t>
                      </a:r>
                      <a:endParaRPr lang="en-US" sz="1400" b="1" i="1" dirty="0" smtClean="0">
                        <a:solidFill>
                          <a:srgbClr val="0070C0"/>
                        </a:solidFill>
                      </a:endParaRPr>
                    </a:p>
                  </a:txBody>
                  <a:tcPr>
                    <a:lnB w="12700" cap="flat" cmpd="sng" algn="ctr">
                      <a:solidFill>
                        <a:schemeClr val="tx1"/>
                      </a:solidFill>
                      <a:prstDash val="solid"/>
                      <a:round/>
                      <a:headEnd type="none" w="med" len="med"/>
                      <a:tailEnd type="none" w="med" len="med"/>
                    </a:lnB>
                  </a:tcPr>
                </a:tc>
              </a:tr>
              <a:tr h="2887536">
                <a:tc>
                  <a:txBody>
                    <a:bodyPr/>
                    <a:lstStyle/>
                    <a:p>
                      <a:pPr algn="ctr"/>
                      <a:r>
                        <a:rPr kumimoji="0" lang="en-US" sz="1800" kern="1200" baseline="0" dirty="0" smtClean="0">
                          <a:solidFill>
                            <a:schemeClr val="tx1"/>
                          </a:solidFill>
                          <a:latin typeface="+mn-lt"/>
                          <a:ea typeface="+mn-ea"/>
                          <a:cs typeface="+mn-cs"/>
                        </a:rPr>
                        <a:t>‘</a:t>
                      </a:r>
                      <a:r>
                        <a:rPr kumimoji="0" lang="en-US" sz="1800" i="1" kern="1200" baseline="0" dirty="0" smtClean="0">
                          <a:solidFill>
                            <a:schemeClr val="tx1"/>
                          </a:solidFill>
                          <a:latin typeface="+mn-lt"/>
                          <a:ea typeface="+mn-ea"/>
                          <a:cs typeface="+mn-cs"/>
                        </a:rPr>
                        <a:t>Illustration</a:t>
                      </a:r>
                      <a:endParaRPr kumimoji="0" lang="en-US" sz="1800" kern="1200" baseline="0" dirty="0" smtClean="0">
                        <a:solidFill>
                          <a:schemeClr val="tx1"/>
                        </a:solidFill>
                        <a:latin typeface="+mn-lt"/>
                        <a:ea typeface="+mn-ea"/>
                        <a:cs typeface="+mn-cs"/>
                      </a:endParaRPr>
                    </a:p>
                    <a:p>
                      <a:pPr algn="just"/>
                      <a:endParaRPr kumimoji="0" lang="en-US" sz="300" kern="1200" baseline="0" dirty="0" smtClean="0">
                        <a:solidFill>
                          <a:srgbClr val="0070C0"/>
                        </a:solidFill>
                        <a:latin typeface="+mn-lt"/>
                        <a:ea typeface="+mn-ea"/>
                        <a:cs typeface="+mn-cs"/>
                      </a:endParaRPr>
                    </a:p>
                    <a:p>
                      <a:pPr algn="just"/>
                      <a:r>
                        <a:rPr kumimoji="0" lang="en-US" sz="1700" kern="1200" baseline="0" dirty="0" smtClean="0">
                          <a:solidFill>
                            <a:schemeClr val="tx1"/>
                          </a:solidFill>
                          <a:latin typeface="+mn-lt"/>
                          <a:ea typeface="+mn-ea"/>
                          <a:cs typeface="+mn-cs"/>
                        </a:rPr>
                        <a:t>The services by the </a:t>
                      </a:r>
                      <a:r>
                        <a:rPr kumimoji="0" lang="en-US" sz="1700" b="1" kern="1200" baseline="0" dirty="0" smtClean="0">
                          <a:solidFill>
                            <a:schemeClr val="tx1"/>
                          </a:solidFill>
                          <a:latin typeface="+mn-lt"/>
                          <a:ea typeface="+mn-ea"/>
                          <a:cs typeface="+mn-cs"/>
                        </a:rPr>
                        <a:t>RBI</a:t>
                      </a:r>
                      <a:r>
                        <a:rPr kumimoji="0" lang="en-US" sz="1700" kern="1200" baseline="0" dirty="0" smtClean="0">
                          <a:solidFill>
                            <a:schemeClr val="tx1"/>
                          </a:solidFill>
                          <a:latin typeface="+mn-lt"/>
                          <a:ea typeface="+mn-ea"/>
                          <a:cs typeface="+mn-cs"/>
                        </a:rPr>
                        <a:t>, </a:t>
                      </a:r>
                      <a:r>
                        <a:rPr kumimoji="0" lang="en-US" sz="1700" b="1" kern="1200" baseline="30000" dirty="0" smtClean="0">
                          <a:solidFill>
                            <a:schemeClr val="tx1"/>
                          </a:solidFill>
                          <a:latin typeface="+mn-lt"/>
                          <a:ea typeface="+mn-ea"/>
                          <a:cs typeface="+mn-cs"/>
                        </a:rPr>
                        <a:t>being the main service within the meaning of clause (</a:t>
                      </a:r>
                      <a:r>
                        <a:rPr kumimoji="0" lang="en-US" sz="1700" b="1" i="1" kern="1200" baseline="30000" dirty="0" smtClean="0">
                          <a:solidFill>
                            <a:schemeClr val="tx1"/>
                          </a:solidFill>
                          <a:latin typeface="+mn-lt"/>
                          <a:ea typeface="+mn-ea"/>
                          <a:cs typeface="+mn-cs"/>
                        </a:rPr>
                        <a:t>b) </a:t>
                      </a:r>
                      <a:r>
                        <a:rPr kumimoji="0" lang="en-US" sz="1700" b="1" kern="1200" baseline="30000" dirty="0" smtClean="0">
                          <a:solidFill>
                            <a:schemeClr val="tx1"/>
                          </a:solidFill>
                          <a:latin typeface="+mn-lt"/>
                          <a:ea typeface="+mn-ea"/>
                          <a:cs typeface="+mn-cs"/>
                        </a:rPr>
                        <a:t>of section 66D</a:t>
                      </a:r>
                      <a:r>
                        <a:rPr kumimoji="0" lang="en-US" sz="1700" kern="1200" baseline="0" dirty="0" smtClean="0">
                          <a:solidFill>
                            <a:schemeClr val="tx1"/>
                          </a:solidFill>
                          <a:latin typeface="+mn-lt"/>
                          <a:ea typeface="+mn-ea"/>
                          <a:cs typeface="+mn-cs"/>
                        </a:rPr>
                        <a:t>, does not include any agency service  provided or agreed to be provided by any bank to the </a:t>
                      </a:r>
                      <a:r>
                        <a:rPr kumimoji="0" lang="en-US" sz="1700" b="1" kern="1200" baseline="0" dirty="0" smtClean="0">
                          <a:solidFill>
                            <a:schemeClr val="tx1"/>
                          </a:solidFill>
                          <a:latin typeface="+mn-lt"/>
                          <a:ea typeface="+mn-ea"/>
                          <a:cs typeface="+mn-cs"/>
                        </a:rPr>
                        <a:t>RBI</a:t>
                      </a:r>
                      <a:r>
                        <a:rPr kumimoji="0" lang="en-US" sz="1700" kern="1200" baseline="0" dirty="0" smtClean="0">
                          <a:solidFill>
                            <a:schemeClr val="tx1"/>
                          </a:solidFill>
                          <a:latin typeface="+mn-lt"/>
                          <a:ea typeface="+mn-ea"/>
                          <a:cs typeface="+mn-cs"/>
                        </a:rPr>
                        <a:t>. Such agency service, being input service, used by the </a:t>
                      </a:r>
                      <a:r>
                        <a:rPr kumimoji="0" lang="en-US" sz="1700" b="1" kern="1200" baseline="0" dirty="0" smtClean="0">
                          <a:solidFill>
                            <a:schemeClr val="tx1"/>
                          </a:solidFill>
                          <a:latin typeface="+mn-lt"/>
                          <a:ea typeface="+mn-ea"/>
                          <a:cs typeface="+mn-cs"/>
                        </a:rPr>
                        <a:t>RBI</a:t>
                      </a:r>
                      <a:r>
                        <a:rPr kumimoji="0" lang="en-US" sz="1700" kern="1200" baseline="0" dirty="0" smtClean="0">
                          <a:solidFill>
                            <a:schemeClr val="tx1"/>
                          </a:solidFill>
                          <a:latin typeface="+mn-lt"/>
                          <a:ea typeface="+mn-ea"/>
                          <a:cs typeface="+mn-cs"/>
                        </a:rPr>
                        <a:t> for providing the main service, for which the consideration by way of fee or commission or any other amount is received by the agent bank, </a:t>
                      </a:r>
                      <a:r>
                        <a:rPr kumimoji="0" lang="en-US" sz="1700" b="0" kern="1200" baseline="0" dirty="0" smtClean="0">
                          <a:solidFill>
                            <a:schemeClr val="tx1"/>
                          </a:solidFill>
                          <a:latin typeface="+mn-lt"/>
                          <a:ea typeface="+mn-ea"/>
                          <a:cs typeface="+mn-cs"/>
                        </a:rPr>
                        <a:t>does not get excluded from the levy of service tax by virtue of inclusion of the main service </a:t>
                      </a:r>
                      <a:r>
                        <a:rPr kumimoji="0" lang="en-US" sz="1700" b="1" i="0" kern="1200" baseline="30000" dirty="0" smtClean="0">
                          <a:solidFill>
                            <a:schemeClr val="tx1"/>
                          </a:solidFill>
                          <a:latin typeface="+mn-lt"/>
                          <a:ea typeface="+mn-ea"/>
                          <a:cs typeface="+mn-cs"/>
                        </a:rPr>
                        <a:t>in clause (b) of the negative list in section 66D</a:t>
                      </a:r>
                      <a:r>
                        <a:rPr kumimoji="0" lang="en-US" sz="1700" b="1" i="0" kern="1200" baseline="0" dirty="0" smtClean="0">
                          <a:solidFill>
                            <a:schemeClr val="tx1"/>
                          </a:solidFill>
                          <a:latin typeface="+mn-lt"/>
                          <a:ea typeface="+mn-ea"/>
                          <a:cs typeface="+mn-cs"/>
                        </a:rPr>
                        <a:t> </a:t>
                      </a:r>
                      <a:r>
                        <a:rPr kumimoji="0" lang="en-US" sz="1700" b="0" i="0" kern="1200" baseline="0" dirty="0" smtClean="0">
                          <a:solidFill>
                            <a:schemeClr val="tx1"/>
                          </a:solidFill>
                          <a:latin typeface="+mn-lt"/>
                          <a:ea typeface="+mn-ea"/>
                          <a:cs typeface="+mn-cs"/>
                        </a:rPr>
                        <a:t>and </a:t>
                      </a:r>
                      <a:r>
                        <a:rPr kumimoji="0" lang="en-US" sz="1700" b="1" i="0" kern="1200" baseline="0" dirty="0" smtClean="0">
                          <a:solidFill>
                            <a:schemeClr val="tx1"/>
                          </a:solidFill>
                          <a:latin typeface="+mn-lt"/>
                          <a:ea typeface="+mn-ea"/>
                          <a:cs typeface="+mn-cs"/>
                        </a:rPr>
                        <a:t>hence, such service is </a:t>
                      </a:r>
                      <a:r>
                        <a:rPr kumimoji="0" lang="en-US" sz="1700" b="1" i="0" kern="1200" baseline="0" dirty="0" err="1" smtClean="0">
                          <a:solidFill>
                            <a:schemeClr val="tx1"/>
                          </a:solidFill>
                          <a:latin typeface="+mn-lt"/>
                          <a:ea typeface="+mn-ea"/>
                          <a:cs typeface="+mn-cs"/>
                        </a:rPr>
                        <a:t>leviable</a:t>
                      </a:r>
                      <a:r>
                        <a:rPr kumimoji="0" lang="en-US" sz="1700" b="1" i="0" kern="1200" baseline="0" dirty="0" smtClean="0">
                          <a:solidFill>
                            <a:schemeClr val="tx1"/>
                          </a:solidFill>
                          <a:latin typeface="+mn-lt"/>
                          <a:ea typeface="+mn-ea"/>
                          <a:cs typeface="+mn-cs"/>
                        </a:rPr>
                        <a:t> to service tax.’.</a:t>
                      </a:r>
                      <a:endParaRPr lang="en-US" sz="1700" b="1" i="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242720">
                <a:tc>
                  <a:txBody>
                    <a:bodyPr/>
                    <a:lstStyle/>
                    <a:p>
                      <a:pPr algn="just"/>
                      <a:r>
                        <a:rPr lang="en-US" sz="1600" dirty="0" smtClean="0"/>
                        <a:t>(2)………….. Same as earlier …………</a:t>
                      </a:r>
                      <a:endParaRPr lang="en-US" sz="1600" i="1" dirty="0" smtClean="0">
                        <a:solidFill>
                          <a:srgbClr val="0070C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CE"/>
                    </a:solidFill>
                  </a:tcPr>
                </a:tc>
              </a:tr>
              <a:tr h="403416">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(3)………….. Same as earlier …………</a:t>
                      </a:r>
                      <a:endParaRPr lang="en-US" sz="1600" i="1" dirty="0" smtClean="0">
                        <a:solidFill>
                          <a:srgbClr val="0070C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CE"/>
                    </a:solidFill>
                  </a:tcPr>
                </a:tc>
              </a:tr>
            </a:tbl>
          </a:graphicData>
        </a:graphic>
      </p:graphicFrame>
      <p:sp>
        <p:nvSpPr>
          <p:cNvPr id="10" name="TextBox 9"/>
          <p:cNvSpPr txBox="1"/>
          <p:nvPr/>
        </p:nvSpPr>
        <p:spPr>
          <a:xfrm>
            <a:off x="105696" y="1173480"/>
            <a:ext cx="8595360" cy="27432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400" b="1" dirty="0" smtClean="0"/>
              <a:t>Sec. 66F : </a:t>
            </a:r>
            <a:r>
              <a:rPr lang="en-US" sz="1400" dirty="0" smtClean="0"/>
              <a:t>Principals of interpretation of specified descriptions of services or bundled services</a:t>
            </a:r>
            <a:endParaRPr lang="en-US" sz="1400" dirty="0"/>
          </a:p>
        </p:txBody>
      </p:sp>
      <p:sp>
        <p:nvSpPr>
          <p:cNvPr id="15" name="Double Wave 14"/>
          <p:cNvSpPr/>
          <p:nvPr/>
        </p:nvSpPr>
        <p:spPr>
          <a:xfrm>
            <a:off x="76200" y="4648200"/>
            <a:ext cx="8732520" cy="548640"/>
          </a:xfrm>
          <a:prstGeom prst="doubleWave">
            <a:avLst>
              <a:gd name="adj1" fmla="val 2794"/>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b="1" u="sng" dirty="0" smtClean="0">
                <a:solidFill>
                  <a:srgbClr val="0070C0"/>
                </a:solidFill>
              </a:rPr>
              <a:t>Effect</a:t>
            </a:r>
            <a:r>
              <a:rPr lang="en-US" sz="1400" b="1" dirty="0" smtClean="0">
                <a:solidFill>
                  <a:srgbClr val="0070C0"/>
                </a:solidFill>
              </a:rPr>
              <a:t>: To give clarity to this section that:</a:t>
            </a:r>
          </a:p>
          <a:p>
            <a:pPr algn="just"/>
            <a:r>
              <a:rPr lang="en-US" sz="1400" b="1" dirty="0" smtClean="0">
                <a:solidFill>
                  <a:srgbClr val="0070C0"/>
                </a:solidFill>
              </a:rPr>
              <a:t>“Reference to a service shall not include reference to its input services” 	</a:t>
            </a:r>
          </a:p>
        </p:txBody>
      </p:sp>
      <p:sp>
        <p:nvSpPr>
          <p:cNvPr id="7" name="Slide Number Placeholder 6"/>
          <p:cNvSpPr>
            <a:spLocks noGrp="1"/>
          </p:cNvSpPr>
          <p:nvPr>
            <p:ph type="sldNum" sz="quarter" idx="15"/>
          </p:nvPr>
        </p:nvSpPr>
        <p:spPr/>
        <p:txBody>
          <a:bodyPr/>
          <a:lstStyle/>
          <a:p>
            <a:fld id="{6838B910-9BB3-41C6-B4B2-4CCB556C6DAE}" type="slidenum">
              <a:rPr lang="en-US" smtClean="0"/>
              <a:pPr/>
              <a:t>35</a:t>
            </a:fld>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accent1"/>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graphicFrame>
        <p:nvGraphicFramePr>
          <p:cNvPr id="8" name="Table 7"/>
          <p:cNvGraphicFramePr>
            <a:graphicFrameLocks noGrp="1"/>
          </p:cNvGraphicFramePr>
          <p:nvPr/>
        </p:nvGraphicFramePr>
        <p:xfrm>
          <a:off x="78660" y="1447800"/>
          <a:ext cx="8608140" cy="3947160"/>
        </p:xfrm>
        <a:graphic>
          <a:graphicData uri="http://schemas.openxmlformats.org/drawingml/2006/table">
            <a:tbl>
              <a:tblPr firstRow="1" bandRow="1">
                <a:tableStyleId>{5C22544A-7EE6-4342-B048-85BDC9FD1C3A}</a:tableStyleId>
              </a:tblPr>
              <a:tblGrid>
                <a:gridCol w="530940"/>
                <a:gridCol w="8077200"/>
              </a:tblGrid>
              <a:tr h="365760">
                <a:tc gridSpan="2">
                  <a:txBody>
                    <a:bodyPr/>
                    <a:lstStyle/>
                    <a:p>
                      <a:r>
                        <a:rPr lang="en-US" sz="1400" b="1" dirty="0" smtClean="0"/>
                        <a:t>Sub section (1) to (4) ……….. same as earlier………….</a:t>
                      </a:r>
                      <a:endParaRPr lang="en-US" sz="1400" b="1" dirty="0"/>
                    </a:p>
                  </a:txBody>
                  <a:tcPr>
                    <a:lnB w="38100" cmpd="sng">
                      <a:noFill/>
                    </a:lnB>
                  </a:tcPr>
                </a:tc>
                <a:tc hMerge="1">
                  <a:txBody>
                    <a:bodyPr/>
                    <a:lstStyle/>
                    <a:p>
                      <a:endParaRPr lang="en-US"/>
                    </a:p>
                  </a:txBody>
                  <a:tcPr/>
                </a:tc>
              </a:tr>
              <a:tr h="358584">
                <a:tc gridSpan="2">
                  <a:txBody>
                    <a:bodyPr/>
                    <a:lstStyle/>
                    <a:p>
                      <a:pPr marL="401638" marR="0" indent="-401638" algn="just" defTabSz="914400" rtl="0" eaLnBrk="1" fontAlgn="auto" latinLnBrk="0" hangingPunct="1">
                        <a:lnSpc>
                          <a:spcPct val="100000"/>
                        </a:lnSpc>
                        <a:spcBef>
                          <a:spcPts val="0"/>
                        </a:spcBef>
                        <a:spcAft>
                          <a:spcPts val="600"/>
                        </a:spcAft>
                        <a:buClrTx/>
                        <a:buSzTx/>
                        <a:buFontTx/>
                        <a:buNone/>
                        <a:tabLst/>
                        <a:defRPr/>
                      </a:pPr>
                      <a:r>
                        <a:rPr lang="en-US" sz="1400" i="1" dirty="0" smtClean="0">
                          <a:solidFill>
                            <a:schemeClr val="tx1"/>
                          </a:solidFill>
                        </a:rPr>
                        <a:t>Explanation</a:t>
                      </a:r>
                      <a:r>
                        <a:rPr lang="en-US" sz="1400" i="1" baseline="0" dirty="0" smtClean="0">
                          <a:solidFill>
                            <a:schemeClr val="tx1"/>
                          </a:solidFill>
                        </a:rPr>
                        <a:t> :For the purpose of this section,-</a:t>
                      </a:r>
                      <a:endParaRPr lang="en-US" sz="1400" i="1" dirty="0" smtClean="0">
                        <a:solidFill>
                          <a:schemeClr val="tx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c hMerge="1">
                  <a:txBody>
                    <a:bodyPr/>
                    <a:lstStyle/>
                    <a:p>
                      <a:endParaRPr lang="en-US"/>
                    </a:p>
                  </a:txBody>
                  <a:tcPr/>
                </a:tc>
              </a:tr>
              <a:tr h="242720">
                <a:tc gridSpan="2">
                  <a:txBody>
                    <a:bodyPr/>
                    <a:lstStyle/>
                    <a:p>
                      <a:pPr marL="342900" indent="-342900" algn="just">
                        <a:lnSpc>
                          <a:spcPct val="100000"/>
                        </a:lnSpc>
                        <a:buNone/>
                      </a:pPr>
                      <a:r>
                        <a:rPr lang="en-US" sz="1600" strike="noStrike" dirty="0" smtClean="0"/>
                        <a:t>(a) </a:t>
                      </a:r>
                      <a:r>
                        <a:rPr lang="en-US" sz="1600" strike="sngStrike" dirty="0" smtClean="0">
                          <a:effectLst>
                            <a:outerShdw blurRad="38100" dist="38100" dir="2700000" algn="tl">
                              <a:srgbClr val="000000">
                                <a:alpha val="43137"/>
                              </a:srgbClr>
                            </a:outerShdw>
                          </a:effectLst>
                        </a:rPr>
                        <a:t>“consideration” includes</a:t>
                      </a:r>
                      <a:r>
                        <a:rPr lang="en-US" sz="1600" strike="noStrike" dirty="0" smtClean="0">
                          <a:effectLst>
                            <a:outerShdw blurRad="38100" dist="38100" dir="2700000" algn="tl">
                              <a:srgbClr val="000000">
                                <a:alpha val="43137"/>
                              </a:srgbClr>
                            </a:outerShdw>
                          </a:effectLst>
                        </a:rPr>
                        <a:t> -</a:t>
                      </a:r>
                    </a:p>
                    <a:p>
                      <a:pPr marL="342900" indent="-342900" algn="just">
                        <a:lnSpc>
                          <a:spcPct val="100000"/>
                        </a:lnSpc>
                        <a:buNone/>
                      </a:pPr>
                      <a:r>
                        <a:rPr lang="en-US" sz="1600" u="none" strike="noStrike" dirty="0" smtClean="0">
                          <a:effectLst/>
                        </a:rPr>
                        <a:t>        </a:t>
                      </a:r>
                      <a:r>
                        <a:rPr lang="en-US" sz="1600" strike="sngStrike" dirty="0" smtClean="0">
                          <a:effectLst>
                            <a:outerShdw blurRad="38100" dist="38100" dir="2700000" algn="tl">
                              <a:srgbClr val="000000">
                                <a:alpha val="43137"/>
                              </a:srgbClr>
                            </a:outerShdw>
                          </a:effectLst>
                        </a:rPr>
                        <a:t>any amount that is payable for the taxable services provided or to be provided.</a:t>
                      </a:r>
                      <a:endParaRPr lang="en-US" sz="1600" i="1" strike="sngStrike" dirty="0" smtClean="0">
                        <a:solidFill>
                          <a:schemeClr val="tx1"/>
                        </a:solidFill>
                        <a:effectLst>
                          <a:outerShdw blurRad="38100" dist="38100" dir="2700000" algn="tl">
                            <a:srgbClr val="000000">
                              <a:alpha val="43137"/>
                            </a:srgbClr>
                          </a:outerShdw>
                        </a:effectLs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296736">
                <a:tc gridSpan="2">
                  <a:txBody>
                    <a:bodyPr/>
                    <a:lstStyle/>
                    <a:p>
                      <a:pPr marL="515938" marR="0" indent="0" algn="l" defTabSz="914400" rtl="0" eaLnBrk="1" fontAlgn="auto" latinLnBrk="0" hangingPunct="1">
                        <a:lnSpc>
                          <a:spcPct val="100000"/>
                        </a:lnSpc>
                        <a:spcBef>
                          <a:spcPts val="0"/>
                        </a:spcBef>
                        <a:spcAft>
                          <a:spcPts val="0"/>
                        </a:spcAft>
                        <a:buClrTx/>
                        <a:buSzTx/>
                        <a:buFontTx/>
                        <a:buNone/>
                        <a:tabLst/>
                        <a:defRPr/>
                      </a:pPr>
                      <a:r>
                        <a:rPr lang="en-US" sz="1400" b="1" i="1" dirty="0" smtClean="0">
                          <a:solidFill>
                            <a:srgbClr val="0070C0"/>
                          </a:solidFill>
                        </a:rPr>
                        <a:t>This clause</a:t>
                      </a:r>
                      <a:r>
                        <a:rPr lang="en-US" sz="1400" b="1" i="1" baseline="0" dirty="0" smtClean="0">
                          <a:solidFill>
                            <a:srgbClr val="0070C0"/>
                          </a:solidFill>
                        </a:rPr>
                        <a:t> (a) has been substituted with following, namely:-</a:t>
                      </a:r>
                      <a:endParaRPr lang="en-US" sz="1400" b="1" i="1" dirty="0" smtClean="0">
                        <a:solidFill>
                          <a:srgbClr val="0070C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296736">
                <a:tc gridSpan="2">
                  <a:txBody>
                    <a:bodyPr/>
                    <a:lstStyle/>
                    <a:p>
                      <a:pPr>
                        <a:lnSpc>
                          <a:spcPct val="100000"/>
                        </a:lnSpc>
                      </a:pPr>
                      <a:r>
                        <a:rPr kumimoji="0" lang="en-US" sz="1600" b="0" i="0" kern="1200" baseline="0" dirty="0" smtClean="0">
                          <a:solidFill>
                            <a:srgbClr val="0070C0"/>
                          </a:solidFill>
                          <a:latin typeface="+mn-lt"/>
                          <a:ea typeface="+mn-ea"/>
                          <a:cs typeface="+mn-cs"/>
                        </a:rPr>
                        <a:t>‘(a) “Consideration” includes–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en-US" sz="1600" i="1" dirty="0" smtClean="0">
                        <a:solidFill>
                          <a:srgbClr val="0070C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D9CE"/>
                    </a:solidFill>
                  </a:tcPr>
                </a:tc>
              </a:tr>
              <a:tr h="327216">
                <a:tc>
                  <a:txBody>
                    <a:bodyPr/>
                    <a:lstStyle/>
                    <a:p>
                      <a:pPr marL="400050" marR="0" indent="-400050" algn="r" defTabSz="914400" rtl="0" eaLnBrk="1" fontAlgn="auto" latinLnBrk="0" hangingPunct="1">
                        <a:lnSpc>
                          <a:spcPct val="100000"/>
                        </a:lnSpc>
                        <a:spcBef>
                          <a:spcPts val="0"/>
                        </a:spcBef>
                        <a:spcAft>
                          <a:spcPts val="0"/>
                        </a:spcAft>
                        <a:buClrTx/>
                        <a:buSzTx/>
                        <a:buFont typeface="+mj-lt"/>
                        <a:buNone/>
                        <a:tabLst/>
                        <a:defRPr/>
                      </a:pPr>
                      <a:r>
                        <a:rPr lang="en-US" sz="1400" b="1" i="0" dirty="0" smtClean="0">
                          <a:solidFill>
                            <a:schemeClr val="tx1"/>
                          </a:solidFill>
                          <a:effectLst>
                            <a:outerShdw blurRad="38100" dist="38100" dir="2700000" algn="tl">
                              <a:srgbClr val="000000">
                                <a:alpha val="43137"/>
                              </a:srgbClr>
                            </a:outerShdw>
                          </a:effectLst>
                        </a:rPr>
                        <a:t>(</a:t>
                      </a:r>
                      <a:r>
                        <a:rPr lang="en-US" sz="1400" b="1" i="0" dirty="0" err="1" smtClean="0">
                          <a:solidFill>
                            <a:schemeClr val="tx1"/>
                          </a:solidFill>
                          <a:effectLst>
                            <a:outerShdw blurRad="38100" dist="38100" dir="2700000" algn="tl">
                              <a:srgbClr val="000000">
                                <a:alpha val="43137"/>
                              </a:srgbClr>
                            </a:outerShdw>
                          </a:effectLst>
                        </a:rPr>
                        <a:t>i</a:t>
                      </a:r>
                      <a:r>
                        <a:rPr lang="en-US" sz="1400" b="1" i="0" dirty="0" smtClean="0">
                          <a:solidFill>
                            <a:schemeClr val="tx1"/>
                          </a:solidFill>
                          <a:effectLst>
                            <a:outerShdw blurRad="38100" dist="38100" dir="2700000" algn="tl">
                              <a:srgbClr val="000000">
                                <a:alpha val="43137"/>
                              </a:srgbClr>
                            </a:outerShdw>
                          </a:effectLst>
                        </a:rPr>
                        <a:t>)</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1" i="0" kern="1200" baseline="0" dirty="0" smtClean="0">
                          <a:solidFill>
                            <a:schemeClr val="tx1"/>
                          </a:solidFill>
                          <a:effectLst>
                            <a:outerShdw blurRad="38100" dist="38100" dir="2700000" algn="tl">
                              <a:srgbClr val="000000">
                                <a:alpha val="43137"/>
                              </a:srgbClr>
                            </a:outerShdw>
                          </a:effectLst>
                          <a:latin typeface="+mn-lt"/>
                          <a:ea typeface="+mn-ea"/>
                          <a:cs typeface="+mn-cs"/>
                        </a:rPr>
                        <a:t>any amount that is payable for the taxable services provided or to be provided;</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403416">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i="0" dirty="0" smtClean="0">
                          <a:solidFill>
                            <a:srgbClr val="0070C0"/>
                          </a:solidFill>
                        </a:rPr>
                        <a:t>(ii)</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just">
                        <a:lnSpc>
                          <a:spcPct val="100000"/>
                        </a:lnSpc>
                      </a:pPr>
                      <a:r>
                        <a:rPr kumimoji="0" lang="en-US" sz="1400" b="0" i="0" kern="1200" baseline="0" dirty="0" smtClean="0">
                          <a:solidFill>
                            <a:srgbClr val="0070C0"/>
                          </a:solidFill>
                          <a:latin typeface="+mn-lt"/>
                          <a:ea typeface="+mn-ea"/>
                          <a:cs typeface="+mn-cs"/>
                        </a:rPr>
                        <a:t>any reimbursable expenditure or cost incurred by the service provider and charged, in the course of providing or agreeing to provide a taxable service, </a:t>
                      </a:r>
                      <a:r>
                        <a:rPr kumimoji="0" lang="en-US" sz="1400" b="0" i="1" kern="1200" baseline="0" dirty="0" smtClean="0">
                          <a:solidFill>
                            <a:srgbClr val="0070C0"/>
                          </a:solidFill>
                          <a:latin typeface="+mn-lt"/>
                          <a:ea typeface="+mn-ea"/>
                          <a:cs typeface="+mn-cs"/>
                        </a:rPr>
                        <a:t>except in such circumstances, and </a:t>
                      </a:r>
                      <a:r>
                        <a:rPr kumimoji="0" lang="en-US" sz="1400" b="1" i="1" kern="1200" baseline="0" dirty="0" smtClean="0">
                          <a:solidFill>
                            <a:srgbClr val="0070C0"/>
                          </a:solidFill>
                          <a:latin typeface="+mn-lt"/>
                          <a:ea typeface="+mn-ea"/>
                          <a:cs typeface="+mn-cs"/>
                        </a:rPr>
                        <a:t>SUBJECT TO SUCH CONDITIONS, AS MAY BE PRESCRIBED.</a:t>
                      </a:r>
                      <a:endParaRPr lang="en-US" sz="1400" b="1" i="1" dirty="0">
                        <a:solidFill>
                          <a:srgbClr val="0070C0"/>
                        </a:solidFill>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403416">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i="0" dirty="0" smtClean="0">
                          <a:solidFill>
                            <a:srgbClr val="0070C0"/>
                          </a:solidFill>
                        </a:rPr>
                        <a:t>(iii)</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just">
                        <a:lnSpc>
                          <a:spcPct val="100000"/>
                        </a:lnSpc>
                      </a:pPr>
                      <a:r>
                        <a:rPr kumimoji="0" lang="en-US" sz="1400" b="0" i="0" kern="1200" baseline="0" dirty="0" smtClean="0">
                          <a:solidFill>
                            <a:srgbClr val="0070C0"/>
                          </a:solidFill>
                          <a:latin typeface="+mn-lt"/>
                          <a:ea typeface="+mn-ea"/>
                          <a:cs typeface="+mn-cs"/>
                        </a:rPr>
                        <a:t>any amount retained by the lottery distributor or selling agent from gross sale amount of lottery ticket </a:t>
                      </a:r>
                      <a:r>
                        <a:rPr kumimoji="0" lang="en-US" sz="1400" b="1" i="0" kern="1200" baseline="0" dirty="0" smtClean="0">
                          <a:solidFill>
                            <a:srgbClr val="0070C0"/>
                          </a:solidFill>
                          <a:effectLst>
                            <a:outerShdw blurRad="38100" dist="38100" dir="2700000" algn="tl">
                              <a:srgbClr val="000000">
                                <a:alpha val="43137"/>
                              </a:srgbClr>
                            </a:outerShdw>
                          </a:effectLst>
                          <a:latin typeface="+mn-lt"/>
                          <a:ea typeface="+mn-ea"/>
                          <a:cs typeface="+mn-cs"/>
                        </a:rPr>
                        <a:t>in addition to the fee or commission</a:t>
                      </a:r>
                      <a:r>
                        <a:rPr kumimoji="0" lang="en-US" sz="1400" b="0" i="0" kern="1200" baseline="0" dirty="0" smtClean="0">
                          <a:solidFill>
                            <a:srgbClr val="0070C0"/>
                          </a:solidFill>
                          <a:latin typeface="+mn-lt"/>
                          <a:ea typeface="+mn-ea"/>
                          <a:cs typeface="+mn-cs"/>
                        </a:rPr>
                        <a:t>, if any, or, as the case may be, the discount received, that is to say, the difference in the face value of lottery ticket and the price at which the distributor or selling agent gets such ticket</a:t>
                      </a:r>
                      <a:r>
                        <a:rPr kumimoji="0" lang="en-US" sz="1400" b="1" i="0" kern="1200" baseline="0" dirty="0" smtClean="0">
                          <a:solidFill>
                            <a:srgbClr val="0070C0"/>
                          </a:solidFill>
                          <a:latin typeface="+mn-lt"/>
                          <a:ea typeface="+mn-ea"/>
                          <a:cs typeface="+mn-cs"/>
                        </a:rPr>
                        <a:t>.’.</a:t>
                      </a:r>
                      <a:endParaRPr lang="en-US" sz="1400" b="1" i="0" dirty="0">
                        <a:solidFill>
                          <a:srgbClr val="0070C0"/>
                        </a:solidFill>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sp>
        <p:nvSpPr>
          <p:cNvPr id="10" name="TextBox 9"/>
          <p:cNvSpPr txBox="1"/>
          <p:nvPr/>
        </p:nvSpPr>
        <p:spPr>
          <a:xfrm>
            <a:off x="105696" y="1173480"/>
            <a:ext cx="8595360" cy="27432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67 : Valuation of Taxable Services</a:t>
            </a:r>
            <a:endParaRPr lang="en-US" sz="1600" b="1" dirty="0"/>
          </a:p>
        </p:txBody>
      </p:sp>
      <p:sp>
        <p:nvSpPr>
          <p:cNvPr id="7" name="Left-Right Arrow Callout 6"/>
          <p:cNvSpPr/>
          <p:nvPr/>
        </p:nvSpPr>
        <p:spPr>
          <a:xfrm rot="5400000">
            <a:off x="7190328" y="2118360"/>
            <a:ext cx="914400" cy="2011680"/>
          </a:xfrm>
          <a:prstGeom prst="leftRightArrowCallout">
            <a:avLst>
              <a:gd name="adj1" fmla="val 29280"/>
              <a:gd name="adj2" fmla="val 31598"/>
              <a:gd name="adj3" fmla="val 29094"/>
              <a:gd name="adj4" fmla="val 25808"/>
            </a:avLst>
          </a:prstGeom>
        </p:spPr>
        <p:style>
          <a:lnRef idx="2">
            <a:schemeClr val="accent2"/>
          </a:lnRef>
          <a:fillRef idx="1">
            <a:schemeClr val="lt1"/>
          </a:fillRef>
          <a:effectRef idx="0">
            <a:schemeClr val="accent2"/>
          </a:effectRef>
          <a:fontRef idx="minor">
            <a:schemeClr val="dk1"/>
          </a:fontRef>
        </p:style>
        <p:txBody>
          <a:bodyPr vert="vert270" rtlCol="0" anchor="ctr"/>
          <a:lstStyle/>
          <a:p>
            <a:pPr algn="ctr"/>
            <a:r>
              <a:rPr lang="en-US" sz="1600" dirty="0" smtClean="0"/>
              <a:t>(</a:t>
            </a:r>
            <a:r>
              <a:rPr lang="en-US" sz="1600" dirty="0" err="1" smtClean="0"/>
              <a:t>i</a:t>
            </a:r>
            <a:r>
              <a:rPr lang="en-US" sz="1600" dirty="0" smtClean="0"/>
              <a:t>) is same as earlier</a:t>
            </a:r>
            <a:endParaRPr lang="en-US" sz="1600" dirty="0"/>
          </a:p>
        </p:txBody>
      </p:sp>
      <p:sp>
        <p:nvSpPr>
          <p:cNvPr id="12" name="Double Wave 11"/>
          <p:cNvSpPr/>
          <p:nvPr/>
        </p:nvSpPr>
        <p:spPr>
          <a:xfrm>
            <a:off x="4815840" y="3094704"/>
            <a:ext cx="1737360" cy="274320"/>
          </a:xfrm>
          <a:prstGeom prst="doubleWave">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
        <p:nvSpPr>
          <p:cNvPr id="13" name="Rectangle 12">
            <a:hlinkClick r:id="rId3" action="ppaction://hlinksldjump"/>
          </p:cNvPr>
          <p:cNvSpPr/>
          <p:nvPr/>
        </p:nvSpPr>
        <p:spPr>
          <a:xfrm>
            <a:off x="76200" y="5562600"/>
            <a:ext cx="8686800" cy="126188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400" b="1" u="sng" dirty="0" smtClean="0"/>
              <a:t>Also Corresponding Amendment under section 94 (Power to make rules): </a:t>
            </a:r>
          </a:p>
          <a:p>
            <a:pPr algn="just"/>
            <a:r>
              <a:rPr lang="en-US" sz="1400" strike="sngStrike" dirty="0" smtClean="0"/>
              <a:t>(</a:t>
            </a:r>
            <a:r>
              <a:rPr lang="en-US" sz="1400" strike="sngStrike" dirty="0" err="1" smtClean="0"/>
              <a:t>aa</a:t>
            </a:r>
            <a:r>
              <a:rPr lang="en-US" sz="1400" strike="sngStrike" dirty="0" smtClean="0"/>
              <a:t>)  Determination of amount and value of taxable service under sec.67.</a:t>
            </a:r>
          </a:p>
          <a:p>
            <a:pPr marL="398463" indent="-398463"/>
            <a:r>
              <a:rPr lang="en-US" sz="1400" dirty="0" smtClean="0"/>
              <a:t>(</a:t>
            </a:r>
            <a:r>
              <a:rPr lang="en-US" sz="1400" dirty="0" err="1" smtClean="0"/>
              <a:t>aa</a:t>
            </a:r>
            <a:r>
              <a:rPr lang="en-US" sz="1400" dirty="0" smtClean="0"/>
              <a:t>)  Determination of the amount and value of taxable service</a:t>
            </a:r>
            <a:r>
              <a:rPr lang="en-US" sz="1600" b="1" dirty="0" smtClean="0">
                <a:solidFill>
                  <a:srgbClr val="0070C0"/>
                </a:solidFill>
              </a:rPr>
              <a:t>, the manner thereof, and the circumstances and conditions under which an amount shall not be a consideration</a:t>
            </a:r>
            <a:r>
              <a:rPr lang="en-US" sz="1600" dirty="0" smtClean="0"/>
              <a:t>, </a:t>
            </a:r>
            <a:r>
              <a:rPr lang="en-US" sz="1400" dirty="0" smtClean="0"/>
              <a:t>under sec.67</a:t>
            </a:r>
            <a:r>
              <a:rPr lang="en-US" sz="1600" dirty="0" smtClean="0"/>
              <a:t>.</a:t>
            </a:r>
            <a:endParaRPr lang="en-US" sz="1600" b="1" strike="sngStrike" dirty="0" smtClean="0"/>
          </a:p>
        </p:txBody>
      </p:sp>
      <p:cxnSp>
        <p:nvCxnSpPr>
          <p:cNvPr id="16" name="Curved Connector 15"/>
          <p:cNvCxnSpPr/>
          <p:nvPr/>
        </p:nvCxnSpPr>
        <p:spPr>
          <a:xfrm rot="5400000">
            <a:off x="266700" y="4457700"/>
            <a:ext cx="1143000" cy="1066800"/>
          </a:xfrm>
          <a:prstGeom prst="curvedConnector3">
            <a:avLst>
              <a:gd name="adj1" fmla="val 968"/>
            </a:avLst>
          </a:prstGeom>
          <a:ln>
            <a:tailEnd type="arrow"/>
          </a:ln>
        </p:spPr>
        <p:style>
          <a:lnRef idx="3">
            <a:schemeClr val="dk1"/>
          </a:lnRef>
          <a:fillRef idx="0">
            <a:schemeClr val="dk1"/>
          </a:fillRef>
          <a:effectRef idx="2">
            <a:schemeClr val="dk1"/>
          </a:effectRef>
          <a:fontRef idx="minor">
            <a:schemeClr val="tx1"/>
          </a:fontRef>
        </p:style>
      </p:cxnSp>
      <p:sp>
        <p:nvSpPr>
          <p:cNvPr id="45" name="Double Wave 44"/>
          <p:cNvSpPr/>
          <p:nvPr/>
        </p:nvSpPr>
        <p:spPr>
          <a:xfrm>
            <a:off x="7010400" y="5563584"/>
            <a:ext cx="1737360" cy="274320"/>
          </a:xfrm>
          <a:prstGeom prst="doubleWave">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
        <p:nvSpPr>
          <p:cNvPr id="46" name="Slide Number Placeholder 45"/>
          <p:cNvSpPr>
            <a:spLocks noGrp="1"/>
          </p:cNvSpPr>
          <p:nvPr>
            <p:ph type="sldNum" sz="quarter" idx="15"/>
          </p:nvPr>
        </p:nvSpPr>
        <p:spPr/>
        <p:txBody>
          <a:bodyPr/>
          <a:lstStyle/>
          <a:p>
            <a:fld id="{6838B910-9BB3-41C6-B4B2-4CCB556C6DAE}" type="slidenum">
              <a:rPr lang="en-US" smtClean="0"/>
              <a:pPr/>
              <a:t>36</a:t>
            </a:fld>
            <a:endParaRPr lang="en-US" dirty="0"/>
          </a:p>
        </p:txBody>
      </p:sp>
      <p:sp>
        <p:nvSpPr>
          <p:cNvPr id="11" name="TextBox 10"/>
          <p:cNvSpPr txBox="1"/>
          <p:nvPr/>
        </p:nvSpPr>
        <p:spPr>
          <a:xfrm>
            <a:off x="7223760" y="6392907"/>
            <a:ext cx="1463040" cy="31269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dirty="0" err="1" smtClean="0"/>
              <a:t>Contd</a:t>
            </a:r>
            <a:r>
              <a:rPr lang="en-US" sz="1400" b="1" dirty="0" smtClean="0"/>
              <a:t>/-……..</a:t>
            </a:r>
            <a:endParaRPr lang="en-US" sz="14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accent1"/>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graphicFrame>
        <p:nvGraphicFramePr>
          <p:cNvPr id="8" name="Table 7"/>
          <p:cNvGraphicFramePr>
            <a:graphicFrameLocks noGrp="1"/>
          </p:cNvGraphicFramePr>
          <p:nvPr/>
        </p:nvGraphicFramePr>
        <p:xfrm>
          <a:off x="78660" y="1447800"/>
          <a:ext cx="8686800" cy="5391912"/>
        </p:xfrm>
        <a:graphic>
          <a:graphicData uri="http://schemas.openxmlformats.org/drawingml/2006/table">
            <a:tbl>
              <a:tblPr firstRow="1" bandRow="1">
                <a:tableStyleId>{5C22544A-7EE6-4342-B048-85BDC9FD1C3A}</a:tableStyleId>
              </a:tblPr>
              <a:tblGrid>
                <a:gridCol w="8686800"/>
              </a:tblGrid>
              <a:tr h="228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i="1" dirty="0" smtClean="0">
                          <a:solidFill>
                            <a:schemeClr val="bg1"/>
                          </a:solidFill>
                        </a:rPr>
                        <a:t>Analysis of  Explanation</a:t>
                      </a:r>
                      <a:r>
                        <a:rPr lang="en-US" sz="1600" i="1" baseline="0" dirty="0" smtClean="0">
                          <a:solidFill>
                            <a:schemeClr val="bg1"/>
                          </a:solidFill>
                        </a:rPr>
                        <a:t> (a) (ii)</a:t>
                      </a:r>
                      <a:endParaRPr lang="en-US" sz="1600" i="1" dirty="0" smtClean="0">
                        <a:solidFill>
                          <a:schemeClr val="bg1"/>
                        </a:solidFill>
                      </a:endParaRPr>
                    </a:p>
                  </a:txBody>
                  <a:tcPr anchor="ctr">
                    <a:lnB w="38100" cmpd="sng">
                      <a:noFill/>
                    </a:lnB>
                  </a:tcPr>
                </a:tc>
              </a:tr>
              <a:tr h="327216">
                <a:tc>
                  <a:txBody>
                    <a:bodyPr/>
                    <a:lstStyle/>
                    <a:p>
                      <a:pPr algn="just"/>
                      <a:r>
                        <a:rPr kumimoji="0" lang="en-US" sz="1400" b="1" i="0" kern="1200" baseline="0" dirty="0" smtClean="0">
                          <a:solidFill>
                            <a:srgbClr val="0070C0"/>
                          </a:solidFill>
                          <a:latin typeface="+mn-lt"/>
                          <a:ea typeface="+mn-ea"/>
                          <a:cs typeface="+mn-cs"/>
                        </a:rPr>
                        <a:t>Any reimbursable expenditure or cost incurred by the service provider </a:t>
                      </a:r>
                      <a:r>
                        <a:rPr kumimoji="0" lang="en-US" sz="1400" b="1" i="0" u="dbl" kern="1200" baseline="0" dirty="0" smtClean="0">
                          <a:solidFill>
                            <a:srgbClr val="0070C0"/>
                          </a:solidFill>
                          <a:latin typeface="+mn-lt"/>
                          <a:ea typeface="+mn-ea"/>
                          <a:cs typeface="+mn-cs"/>
                        </a:rPr>
                        <a:t>AND</a:t>
                      </a:r>
                      <a:r>
                        <a:rPr kumimoji="0" lang="en-US" sz="1400" b="1" i="0" kern="1200" baseline="0" dirty="0" smtClean="0">
                          <a:solidFill>
                            <a:srgbClr val="0070C0"/>
                          </a:solidFill>
                          <a:latin typeface="+mn-lt"/>
                          <a:ea typeface="+mn-ea"/>
                          <a:cs typeface="+mn-cs"/>
                        </a:rPr>
                        <a:t> </a:t>
                      </a:r>
                      <a:r>
                        <a:rPr kumimoji="0" lang="en-US" sz="1400" b="1" i="0" u="dbl" kern="1200" baseline="0" dirty="0" smtClean="0">
                          <a:solidFill>
                            <a:srgbClr val="0070C0"/>
                          </a:solidFill>
                          <a:latin typeface="+mn-lt"/>
                          <a:ea typeface="+mn-ea"/>
                          <a:cs typeface="+mn-cs"/>
                        </a:rPr>
                        <a:t>CHARGED</a:t>
                      </a:r>
                      <a:r>
                        <a:rPr kumimoji="0" lang="en-US" sz="1400" b="1" i="0" kern="1200" baseline="0" dirty="0" smtClean="0">
                          <a:solidFill>
                            <a:srgbClr val="0070C0"/>
                          </a:solidFill>
                          <a:latin typeface="+mn-lt"/>
                          <a:ea typeface="+mn-ea"/>
                          <a:cs typeface="+mn-cs"/>
                        </a:rPr>
                        <a:t>, in the course of providing or agreeing to provide a taxable service, </a:t>
                      </a:r>
                      <a:r>
                        <a:rPr kumimoji="0" lang="en-US" sz="1400" b="1" i="1" kern="1200" baseline="0" dirty="0" smtClean="0">
                          <a:solidFill>
                            <a:srgbClr val="0070C0"/>
                          </a:solidFill>
                          <a:latin typeface="+mn-lt"/>
                          <a:ea typeface="+mn-ea"/>
                          <a:cs typeface="+mn-cs"/>
                        </a:rPr>
                        <a:t>except in such circumstances, and subject to such conditions, as may be prescribed.</a:t>
                      </a:r>
                      <a:endParaRPr lang="en-US" sz="1400" b="1" i="1" dirty="0">
                        <a:solidFill>
                          <a:srgbClr val="0070C0"/>
                        </a:solidFill>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304800">
                <a:tc>
                  <a:txBody>
                    <a:bodyPr/>
                    <a:lstStyle/>
                    <a:p>
                      <a:pPr algn="just"/>
                      <a:r>
                        <a:rPr lang="en-US" sz="1400" b="1" i="1" dirty="0" smtClean="0">
                          <a:solidFill>
                            <a:srgbClr val="0070C0"/>
                          </a:solidFill>
                        </a:rPr>
                        <a:t>BACKGROUND:</a:t>
                      </a:r>
                      <a:endParaRPr lang="en-US" sz="1400" b="1" i="1" dirty="0">
                        <a:solidFill>
                          <a:srgbClr val="0070C0"/>
                        </a:solidFill>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r h="173736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b="1" u="sng" dirty="0" smtClean="0"/>
                        <a:t>Section 67:</a:t>
                      </a:r>
                    </a:p>
                    <a:p>
                      <a:pPr marL="0" marR="0" indent="0" algn="just" defTabSz="914400" rtl="0" eaLnBrk="1" fontAlgn="auto" latinLnBrk="0" hangingPunct="1">
                        <a:lnSpc>
                          <a:spcPct val="100000"/>
                        </a:lnSpc>
                        <a:spcBef>
                          <a:spcPts val="0"/>
                        </a:spcBef>
                        <a:spcAft>
                          <a:spcPts val="0"/>
                        </a:spcAft>
                        <a:buClrTx/>
                        <a:buSzTx/>
                        <a:buFontTx/>
                        <a:buNone/>
                        <a:tabLst/>
                        <a:defRPr/>
                      </a:pPr>
                      <a:r>
                        <a:rPr lang="en-US" sz="1400" b="0" dirty="0" smtClean="0"/>
                        <a:t>Value =</a:t>
                      </a:r>
                      <a:r>
                        <a:rPr lang="en-US" sz="1400" b="0" baseline="0" dirty="0" smtClean="0"/>
                        <a:t> Gross Amount Charged by the service provider.</a:t>
                      </a:r>
                    </a:p>
                    <a:p>
                      <a:pPr marL="0" marR="0" indent="0" algn="just" defTabSz="914400" rtl="0" eaLnBrk="1" fontAlgn="auto" latinLnBrk="0" hangingPunct="1">
                        <a:lnSpc>
                          <a:spcPct val="100000"/>
                        </a:lnSpc>
                        <a:spcBef>
                          <a:spcPts val="0"/>
                        </a:spcBef>
                        <a:spcAft>
                          <a:spcPts val="0"/>
                        </a:spcAft>
                        <a:buClrTx/>
                        <a:buSzTx/>
                        <a:buFontTx/>
                        <a:buNone/>
                        <a:tabLst/>
                        <a:defRPr/>
                      </a:pPr>
                      <a:endParaRPr lang="en-US" sz="500" b="1" dirty="0" smtClean="0"/>
                    </a:p>
                    <a:p>
                      <a:pPr marL="0" marR="0" indent="0" algn="just" defTabSz="914400" rtl="0" eaLnBrk="1" fontAlgn="auto" latinLnBrk="0" hangingPunct="1">
                        <a:lnSpc>
                          <a:spcPct val="100000"/>
                        </a:lnSpc>
                        <a:spcBef>
                          <a:spcPts val="0"/>
                        </a:spcBef>
                        <a:spcAft>
                          <a:spcPts val="0"/>
                        </a:spcAft>
                        <a:buClrTx/>
                        <a:buSzTx/>
                        <a:buFontTx/>
                        <a:buNone/>
                        <a:tabLst/>
                        <a:defRPr/>
                      </a:pPr>
                      <a:r>
                        <a:rPr lang="en-US" sz="1400" b="1" u="sng" dirty="0" smtClean="0"/>
                        <a:t>Rule 5(1)</a:t>
                      </a:r>
                      <a:r>
                        <a:rPr lang="en-US" sz="1400" b="1" u="sng" baseline="0" dirty="0" smtClean="0"/>
                        <a:t> ST Valuation Rules, 2006:</a:t>
                      </a:r>
                    </a:p>
                    <a:p>
                      <a:pPr marL="0" marR="0" indent="0" algn="just" defTabSz="914400" rtl="0" eaLnBrk="1" fontAlgn="auto" latinLnBrk="0" hangingPunct="1">
                        <a:lnSpc>
                          <a:spcPct val="100000"/>
                        </a:lnSpc>
                        <a:spcBef>
                          <a:spcPts val="0"/>
                        </a:spcBef>
                        <a:spcAft>
                          <a:spcPts val="0"/>
                        </a:spcAft>
                        <a:buClrTx/>
                        <a:buSzTx/>
                        <a:buFontTx/>
                        <a:buNone/>
                        <a:tabLst/>
                        <a:defRPr/>
                      </a:pPr>
                      <a:r>
                        <a:rPr lang="en-US" sz="1200" dirty="0" smtClean="0"/>
                        <a:t>Where any expenditure or costs are incurred by the service provider in the course of providing taxable service, all such expenditure or costs shall be treated as consideration for the taxable service provided or to be provided and shall be included in the value for the purpose of charging service tax on the said service.</a:t>
                      </a:r>
                    </a:p>
                    <a:p>
                      <a:pPr marL="0" marR="0" indent="0" algn="just" defTabSz="914400" rtl="0" eaLnBrk="1" fontAlgn="auto" latinLnBrk="0" hangingPunct="1">
                        <a:lnSpc>
                          <a:spcPct val="100000"/>
                        </a:lnSpc>
                        <a:spcBef>
                          <a:spcPts val="0"/>
                        </a:spcBef>
                        <a:spcAft>
                          <a:spcPts val="0"/>
                        </a:spcAft>
                        <a:buClrTx/>
                        <a:buSzTx/>
                        <a:buFontTx/>
                        <a:buNone/>
                        <a:tabLst/>
                        <a:defRPr/>
                      </a:pPr>
                      <a:endParaRPr lang="en-US" sz="500" dirty="0" smtClean="0"/>
                    </a:p>
                    <a:p>
                      <a:pPr marL="0" marR="0" indent="0" algn="just" defTabSz="914400" rtl="0" eaLnBrk="1" fontAlgn="auto" latinLnBrk="0" hangingPunct="1">
                        <a:lnSpc>
                          <a:spcPct val="100000"/>
                        </a:lnSpc>
                        <a:spcBef>
                          <a:spcPts val="0"/>
                        </a:spcBef>
                        <a:spcAft>
                          <a:spcPts val="0"/>
                        </a:spcAft>
                        <a:buClrTx/>
                        <a:buSzTx/>
                        <a:buFontTx/>
                        <a:buNone/>
                        <a:tabLst/>
                        <a:defRPr/>
                      </a:pPr>
                      <a:r>
                        <a:rPr lang="en-US" sz="1400" b="1" i="0" u="sng" dirty="0" smtClean="0"/>
                        <a:t>Intercontinental Consultants and Technocrats Pvt. Ltd. vs. UOI &amp; </a:t>
                      </a:r>
                      <a:r>
                        <a:rPr lang="en-US" sz="1400" b="1" i="0" u="sng" dirty="0" err="1" smtClean="0"/>
                        <a:t>Anr</a:t>
                      </a:r>
                      <a:r>
                        <a:rPr lang="en-US" sz="1400" b="1" i="0" u="sng" dirty="0" smtClean="0"/>
                        <a:t>. [(2012)</a:t>
                      </a:r>
                      <a:r>
                        <a:rPr lang="en-US" sz="1400" b="1" i="0" u="none" dirty="0" smtClean="0"/>
                        <a:t>:</a:t>
                      </a:r>
                      <a:endParaRPr lang="en-US" sz="1400" b="1" i="0" u="none" dirty="0" smtClean="0">
                        <a:solidFill>
                          <a:srgbClr val="0070C0"/>
                        </a:solidFill>
                      </a:endParaRPr>
                    </a:p>
                    <a:p>
                      <a:pPr algn="just"/>
                      <a:r>
                        <a:rPr lang="en-US" sz="1200" b="1" i="0" dirty="0" err="1" smtClean="0">
                          <a:solidFill>
                            <a:schemeClr val="tx1"/>
                          </a:solidFill>
                        </a:rPr>
                        <a:t>Hon’ble</a:t>
                      </a:r>
                      <a:r>
                        <a:rPr lang="en-US" sz="1200" b="1" i="0" dirty="0" smtClean="0">
                          <a:solidFill>
                            <a:schemeClr val="tx1"/>
                          </a:solidFill>
                        </a:rPr>
                        <a:t> Delhi HC</a:t>
                      </a:r>
                      <a:r>
                        <a:rPr lang="en-US" sz="1200" b="0" i="0" dirty="0" smtClean="0">
                          <a:solidFill>
                            <a:schemeClr val="tx1"/>
                          </a:solidFill>
                        </a:rPr>
                        <a:t> held that </a:t>
                      </a:r>
                      <a:r>
                        <a:rPr lang="en-US" sz="1200" i="0" dirty="0" smtClean="0">
                          <a:solidFill>
                            <a:schemeClr val="tx1"/>
                          </a:solidFill>
                        </a:rPr>
                        <a:t>Rule 5 (1) of the Valuation Rules is ultra </a:t>
                      </a:r>
                      <a:r>
                        <a:rPr lang="en-US" sz="1200" i="0" dirty="0" err="1" smtClean="0">
                          <a:solidFill>
                            <a:schemeClr val="tx1"/>
                          </a:solidFill>
                        </a:rPr>
                        <a:t>vires</a:t>
                      </a:r>
                      <a:r>
                        <a:rPr lang="en-US" sz="1200" i="0" dirty="0" smtClean="0">
                          <a:solidFill>
                            <a:schemeClr val="tx1"/>
                          </a:solidFill>
                        </a:rPr>
                        <a:t> Sec. 66 </a:t>
                      </a:r>
                      <a:r>
                        <a:rPr lang="en-US" sz="1200" i="0" baseline="30000" dirty="0" smtClean="0">
                          <a:solidFill>
                            <a:schemeClr val="tx1"/>
                          </a:solidFill>
                          <a:latin typeface="Calibri" pitchFamily="34" charset="0"/>
                          <a:cs typeface="Calibri" pitchFamily="34" charset="0"/>
                        </a:rPr>
                        <a:t>(</a:t>
                      </a:r>
                      <a:r>
                        <a:rPr lang="en-US" sz="1200" b="1" i="0" baseline="30000" dirty="0" smtClean="0">
                          <a:solidFill>
                            <a:schemeClr val="tx1"/>
                          </a:solidFill>
                          <a:latin typeface="Calibri" pitchFamily="34" charset="0"/>
                          <a:cs typeface="Calibri" pitchFamily="34" charset="0"/>
                        </a:rPr>
                        <a:t>Now  Sec. 66B)</a:t>
                      </a:r>
                      <a:r>
                        <a:rPr lang="en-US" sz="1200" b="1" i="0" dirty="0" smtClean="0">
                          <a:solidFill>
                            <a:schemeClr val="tx1"/>
                          </a:solidFill>
                          <a:latin typeface="Calibri" pitchFamily="34" charset="0"/>
                          <a:cs typeface="Calibri" pitchFamily="34" charset="0"/>
                        </a:rPr>
                        <a:t> </a:t>
                      </a:r>
                      <a:r>
                        <a:rPr lang="en-US" sz="1200" i="0" dirty="0" smtClean="0">
                          <a:solidFill>
                            <a:schemeClr val="tx1"/>
                          </a:solidFill>
                        </a:rPr>
                        <a:t>and Sec. 67 of the Finance Act, 1994, since it travels beyond the scope of the aforesaid section.</a:t>
                      </a:r>
                    </a:p>
                    <a:p>
                      <a:pPr algn="just"/>
                      <a:endParaRPr lang="en-US" sz="400" b="1" i="0" dirty="0" smtClean="0">
                        <a:solidFill>
                          <a:schemeClr val="tx1"/>
                        </a:solidFill>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US" sz="1200" b="0" i="0" dirty="0" smtClean="0">
                          <a:solidFill>
                            <a:schemeClr val="tx1"/>
                          </a:solidFill>
                          <a:latin typeface="+mn-lt"/>
                        </a:rPr>
                        <a:t>The expenditure or costs incurred by the service provider in the course of providing the taxable service can never be considered as part of the gross amount charged by the service provider for the services provided.</a:t>
                      </a:r>
                      <a:endParaRPr lang="en-US" sz="1400" b="1" i="0" dirty="0" smtClean="0">
                        <a:solidFill>
                          <a:schemeClr val="tx1"/>
                        </a:solidFill>
                        <a:latin typeface="+mn-lt"/>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r>
              <a:tr h="3810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sz="700" b="1" i="1" dirty="0" smtClean="0">
                        <a:solidFill>
                          <a:srgbClr val="0070C0"/>
                        </a:solidFill>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327216">
                <a:tc>
                  <a:txBody>
                    <a:bodyPr/>
                    <a:lstStyle/>
                    <a:p>
                      <a:pPr algn="just">
                        <a:lnSpc>
                          <a:spcPct val="130000"/>
                        </a:lnSpc>
                      </a:pPr>
                      <a:r>
                        <a:rPr lang="en-US" sz="1400" b="0" i="0" dirty="0" smtClean="0">
                          <a:solidFill>
                            <a:srgbClr val="0070C0"/>
                          </a:solidFill>
                          <a:latin typeface="+mn-lt"/>
                        </a:rPr>
                        <a:t>Without</a:t>
                      </a:r>
                      <a:r>
                        <a:rPr lang="en-US" sz="1400" b="0" i="0" baseline="0" dirty="0" smtClean="0">
                          <a:solidFill>
                            <a:srgbClr val="0070C0"/>
                          </a:solidFill>
                          <a:latin typeface="+mn-lt"/>
                        </a:rPr>
                        <a:t> further touching the issue whether rule 5(1) is ultra-</a:t>
                      </a:r>
                      <a:r>
                        <a:rPr lang="en-US" sz="1400" b="0" i="0" baseline="0" dirty="0" err="1" smtClean="0">
                          <a:solidFill>
                            <a:srgbClr val="0070C0"/>
                          </a:solidFill>
                          <a:latin typeface="+mn-lt"/>
                        </a:rPr>
                        <a:t>vires</a:t>
                      </a:r>
                      <a:r>
                        <a:rPr lang="en-US" sz="1400" b="0" i="0" baseline="0" dirty="0" smtClean="0">
                          <a:solidFill>
                            <a:srgbClr val="0070C0"/>
                          </a:solidFill>
                          <a:latin typeface="+mn-lt"/>
                        </a:rPr>
                        <a:t> the section 67 or not, Govt. has incorporate such clause within the sec.67 itself &amp; amend the explanation of ‘consideration’ accordingly, </a:t>
                      </a:r>
                    </a:p>
                    <a:p>
                      <a:pPr algn="just">
                        <a:lnSpc>
                          <a:spcPct val="130000"/>
                        </a:lnSpc>
                      </a:pPr>
                      <a:r>
                        <a:rPr lang="en-US" sz="1400" b="0" i="0" baseline="0" dirty="0" smtClean="0">
                          <a:solidFill>
                            <a:srgbClr val="0070C0"/>
                          </a:solidFill>
                          <a:latin typeface="+mn-lt"/>
                        </a:rPr>
                        <a:t>So now, </a:t>
                      </a:r>
                      <a:r>
                        <a:rPr kumimoji="0" lang="en-US" sz="1400" b="0" i="0" kern="1200" dirty="0" smtClean="0">
                          <a:solidFill>
                            <a:srgbClr val="0070C0"/>
                          </a:solidFill>
                          <a:latin typeface="+mn-lt"/>
                          <a:ea typeface="+mn-ea"/>
                          <a:cs typeface="+mn-cs"/>
                        </a:rPr>
                        <a:t>The reimbursement of expenses for air travel tickets, train, hotel, etc </a:t>
                      </a:r>
                      <a:r>
                        <a:rPr kumimoji="0" lang="en-US" sz="1400" b="1" i="0" u="sng" kern="1200" dirty="0" smtClean="0">
                          <a:solidFill>
                            <a:srgbClr val="0070C0"/>
                          </a:solidFill>
                          <a:latin typeface="+mn-lt"/>
                          <a:ea typeface="+mn-ea"/>
                          <a:cs typeface="+mn-cs"/>
                        </a:rPr>
                        <a:t>INCURRED</a:t>
                      </a:r>
                      <a:r>
                        <a:rPr kumimoji="0" lang="en-US" sz="1400" b="1" i="0" u="sng" kern="1200" baseline="0" dirty="0" smtClean="0">
                          <a:solidFill>
                            <a:srgbClr val="0070C0"/>
                          </a:solidFill>
                          <a:latin typeface="+mn-lt"/>
                          <a:ea typeface="+mn-ea"/>
                          <a:cs typeface="+mn-cs"/>
                        </a:rPr>
                        <a:t> AND CHARGED</a:t>
                      </a:r>
                      <a:r>
                        <a:rPr kumimoji="0" lang="en-US" sz="1400" b="1" i="0" kern="1200" baseline="0" dirty="0" smtClean="0">
                          <a:solidFill>
                            <a:srgbClr val="0070C0"/>
                          </a:solidFill>
                          <a:latin typeface="+mn-lt"/>
                          <a:ea typeface="+mn-ea"/>
                          <a:cs typeface="+mn-cs"/>
                        </a:rPr>
                        <a:t> </a:t>
                      </a:r>
                      <a:r>
                        <a:rPr kumimoji="0" lang="en-US" sz="1400" b="0" i="0" kern="1200" baseline="0" dirty="0" smtClean="0">
                          <a:solidFill>
                            <a:srgbClr val="0070C0"/>
                          </a:solidFill>
                          <a:latin typeface="+mn-lt"/>
                          <a:ea typeface="+mn-ea"/>
                          <a:cs typeface="+mn-cs"/>
                        </a:rPr>
                        <a:t>by the service providers shall be liable to Service Tax, </a:t>
                      </a:r>
                      <a:r>
                        <a:rPr kumimoji="0" lang="en-US" sz="900" b="1" i="0" kern="1200" baseline="0" dirty="0" smtClean="0">
                          <a:solidFill>
                            <a:srgbClr val="0070C0"/>
                          </a:solidFill>
                          <a:latin typeface="+mn-lt"/>
                          <a:ea typeface="+mn-ea"/>
                          <a:cs typeface="+mn-cs"/>
                        </a:rPr>
                        <a:t>EXCEPT IN PRESCRIBED CIRCUMSTANCES</a:t>
                      </a:r>
                      <a:r>
                        <a:rPr kumimoji="0" lang="en-US" sz="1400" b="0" i="0" kern="1200" baseline="0" dirty="0" smtClean="0">
                          <a:solidFill>
                            <a:srgbClr val="0070C0"/>
                          </a:solidFill>
                          <a:latin typeface="+mn-lt"/>
                          <a:ea typeface="+mn-ea"/>
                          <a:cs typeface="+mn-cs"/>
                        </a:rPr>
                        <a:t>.</a:t>
                      </a:r>
                      <a:endParaRPr lang="en-US" sz="1400" b="0" i="0" dirty="0" smtClean="0">
                        <a:solidFill>
                          <a:srgbClr val="0070C0"/>
                        </a:solidFill>
                        <a:latin typeface="+mn-lt"/>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sp>
        <p:nvSpPr>
          <p:cNvPr id="10" name="TextBox 9"/>
          <p:cNvSpPr txBox="1"/>
          <p:nvPr/>
        </p:nvSpPr>
        <p:spPr>
          <a:xfrm>
            <a:off x="105696" y="1173480"/>
            <a:ext cx="859536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67 : Valuation of Taxable Services</a:t>
            </a:r>
            <a:endParaRPr lang="en-US" sz="1600" b="1" dirty="0"/>
          </a:p>
        </p:txBody>
      </p:sp>
      <p:sp>
        <p:nvSpPr>
          <p:cNvPr id="13" name="Oval 12"/>
          <p:cNvSpPr/>
          <p:nvPr/>
        </p:nvSpPr>
        <p:spPr>
          <a:xfrm>
            <a:off x="-14748" y="5211096"/>
            <a:ext cx="1066800" cy="457200"/>
          </a:xfrm>
          <a:prstGeom prst="ellipse">
            <a:avLst/>
          </a:prstGeom>
          <a:effectLst>
            <a:outerShdw blurRad="50800" dist="20000" dir="5400000" rotWithShape="0">
              <a:srgbClr val="000000">
                <a:alpha val="42000"/>
              </a:srgbClr>
            </a:outerShdw>
            <a:softEdge rad="127000"/>
          </a:effectLst>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400" b="1" dirty="0" smtClean="0">
                <a:latin typeface="Kruti Dev 010"/>
              </a:rPr>
              <a:t>nwljk</a:t>
            </a:r>
            <a:endParaRPr lang="en-US" sz="2400" b="1" dirty="0"/>
          </a:p>
        </p:txBody>
      </p:sp>
      <p:sp>
        <p:nvSpPr>
          <p:cNvPr id="15" name="TextBox 14"/>
          <p:cNvSpPr txBox="1"/>
          <p:nvPr/>
        </p:nvSpPr>
        <p:spPr>
          <a:xfrm>
            <a:off x="76200" y="929148"/>
            <a:ext cx="1371600" cy="18288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dirty="0" err="1" smtClean="0"/>
              <a:t>Contd</a:t>
            </a:r>
            <a:r>
              <a:rPr lang="en-US" sz="1400" b="1" dirty="0" smtClean="0"/>
              <a:t>/-……..</a:t>
            </a:r>
            <a:endParaRPr lang="en-US" sz="1400" b="1" dirty="0">
              <a:effectLst>
                <a:outerShdw blurRad="38100" dist="38100" dir="2700000" algn="tl">
                  <a:srgbClr val="000000">
                    <a:alpha val="43137"/>
                  </a:srgbClr>
                </a:outerShdw>
              </a:effectLst>
            </a:endParaRPr>
          </a:p>
        </p:txBody>
      </p:sp>
      <p:sp>
        <p:nvSpPr>
          <p:cNvPr id="16" name="Double Wave 15"/>
          <p:cNvSpPr/>
          <p:nvPr/>
        </p:nvSpPr>
        <p:spPr>
          <a:xfrm>
            <a:off x="6934200" y="1506792"/>
            <a:ext cx="1737360" cy="274320"/>
          </a:xfrm>
          <a:prstGeom prst="doubleWave">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
        <p:nvSpPr>
          <p:cNvPr id="17" name="Slide Number Placeholder 16"/>
          <p:cNvSpPr>
            <a:spLocks noGrp="1"/>
          </p:cNvSpPr>
          <p:nvPr>
            <p:ph type="sldNum" sz="quarter" idx="15"/>
          </p:nvPr>
        </p:nvSpPr>
        <p:spPr/>
        <p:txBody>
          <a:bodyPr/>
          <a:lstStyle/>
          <a:p>
            <a:fld id="{6838B910-9BB3-41C6-B4B2-4CCB556C6DAE}" type="slidenum">
              <a:rPr lang="en-US" smtClean="0"/>
              <a:pPr/>
              <a:t>37</a:t>
            </a:fld>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accent1"/>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graphicFrame>
        <p:nvGraphicFramePr>
          <p:cNvPr id="8" name="Table 7"/>
          <p:cNvGraphicFramePr>
            <a:graphicFrameLocks noGrp="1"/>
          </p:cNvGraphicFramePr>
          <p:nvPr/>
        </p:nvGraphicFramePr>
        <p:xfrm>
          <a:off x="78660" y="1568244"/>
          <a:ext cx="8686800" cy="5256393"/>
        </p:xfrm>
        <a:graphic>
          <a:graphicData uri="http://schemas.openxmlformats.org/drawingml/2006/table">
            <a:tbl>
              <a:tblPr firstRow="1" bandRow="1">
                <a:tableStyleId>{5C22544A-7EE6-4342-B048-85BDC9FD1C3A}</a:tableStyleId>
              </a:tblPr>
              <a:tblGrid>
                <a:gridCol w="8686800"/>
              </a:tblGrid>
              <a:tr h="2743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u="none" dirty="0" smtClean="0">
                          <a:solidFill>
                            <a:schemeClr val="tx1"/>
                          </a:solidFill>
                        </a:rPr>
                        <a:t>[Section 73(1B)] &lt; </a:t>
                      </a:r>
                      <a:r>
                        <a:rPr lang="en-US" sz="1600" b="1" u="sng" dirty="0" smtClean="0">
                          <a:solidFill>
                            <a:schemeClr val="tx1"/>
                          </a:solidFill>
                        </a:rPr>
                        <a:t>Fast Recovery Mechanism&gt;</a:t>
                      </a:r>
                      <a:r>
                        <a:rPr lang="en-US" sz="1600" b="1" u="none" dirty="0" smtClean="0">
                          <a:solidFill>
                            <a:schemeClr val="tx1"/>
                          </a:solidFill>
                        </a:rPr>
                        <a:t> : Inserted</a:t>
                      </a:r>
                      <a:endParaRPr lang="en-US" sz="1600" b="1" i="1" u="none" dirty="0" smtClean="0">
                        <a:solidFill>
                          <a:schemeClr val="tx1"/>
                        </a:solidFill>
                      </a:endParaRPr>
                    </a:p>
                  </a:txBody>
                  <a:tcPr anchor="ctr"/>
                </a:tc>
              </a:tr>
              <a:tr h="38223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dirty="0" smtClean="0"/>
                        <a:t>Sub-Section 78(1B) has been inserted</a:t>
                      </a:r>
                      <a:r>
                        <a:rPr lang="en-US" sz="1600" baseline="0" dirty="0" smtClean="0"/>
                        <a:t>, which are as follows:</a:t>
                      </a:r>
                    </a:p>
                  </a:txBody>
                  <a:tcPr anchor="ctr">
                    <a:noFill/>
                  </a:tcPr>
                </a:tc>
              </a:tr>
              <a:tr h="3503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t>Recovery u/s 87 </a:t>
                      </a:r>
                      <a:r>
                        <a:rPr lang="en-US" sz="1600" b="1" baseline="30000" dirty="0" smtClean="0">
                          <a:solidFill>
                            <a:srgbClr val="0070C0"/>
                          </a:solidFill>
                        </a:rPr>
                        <a:t>(Sec. 87:</a:t>
                      </a:r>
                      <a:r>
                        <a:rPr lang="en-US" sz="1600" b="1" baseline="0" dirty="0" smtClean="0">
                          <a:solidFill>
                            <a:srgbClr val="0070C0"/>
                          </a:solidFill>
                        </a:rPr>
                        <a:t> </a:t>
                      </a:r>
                      <a:r>
                        <a:rPr lang="en-US" sz="1600" b="1" baseline="30000" dirty="0" smtClean="0">
                          <a:solidFill>
                            <a:srgbClr val="0070C0"/>
                          </a:solidFill>
                        </a:rPr>
                        <a:t>Recovery of amount due to CG</a:t>
                      </a:r>
                      <a:r>
                        <a:rPr lang="en-US" sz="1400" b="1" baseline="30000" dirty="0" smtClean="0">
                          <a:solidFill>
                            <a:srgbClr val="0070C0"/>
                          </a:solidFill>
                        </a:rPr>
                        <a:t>)</a:t>
                      </a:r>
                      <a:r>
                        <a:rPr lang="en-US" sz="1400" b="1" baseline="0" dirty="0" smtClean="0"/>
                        <a:t>, without issuing SCN u/s 73(1) </a:t>
                      </a:r>
                      <a:r>
                        <a:rPr kumimoji="0" lang="en-US" sz="1600" b="1" kern="1200" baseline="30000" dirty="0" smtClean="0">
                          <a:solidFill>
                            <a:srgbClr val="0070C0"/>
                          </a:solidFill>
                        </a:rPr>
                        <a:t>[18m/60m]</a:t>
                      </a:r>
                      <a:endParaRPr lang="en-US" sz="1400" b="1" i="1" baseline="30000" dirty="0" smtClean="0">
                        <a:solidFill>
                          <a:srgbClr val="0070C0"/>
                        </a:solidFill>
                      </a:endParaRPr>
                    </a:p>
                  </a:txBody>
                  <a:tcPr anchor="ctr">
                    <a:lnB w="12700" cap="flat" cmpd="sng" algn="ctr">
                      <a:solidFill>
                        <a:schemeClr val="tx1"/>
                      </a:solidFill>
                      <a:prstDash val="solid"/>
                      <a:round/>
                      <a:headEnd type="none" w="med" len="med"/>
                      <a:tailEnd type="none" w="med" len="med"/>
                    </a:lnB>
                    <a:noFill/>
                  </a:tcPr>
                </a:tc>
              </a:tr>
              <a:tr h="3503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i="1" u="sng" baseline="0" dirty="0" smtClean="0"/>
                        <a:t>Condition: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r>
              <a:tr h="541500">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400" b="1" kern="1200" baseline="0" dirty="0" smtClean="0">
                          <a:solidFill>
                            <a:srgbClr val="0070C0"/>
                          </a:solidFill>
                        </a:rPr>
                        <a:t> Where amount of ST payable has been self-assessed in the STR furnished u/s 70(1),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1" kern="1200" baseline="0" dirty="0" smtClean="0">
                          <a:solidFill>
                            <a:srgbClr val="0070C0"/>
                          </a:solidFill>
                        </a:rPr>
                        <a:t>   But not paid either in full or in part,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r>
              <a:tr h="3185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i="0" dirty="0" smtClean="0">
                          <a:solidFill>
                            <a:srgbClr val="0070C0"/>
                          </a:solidFill>
                        </a:rPr>
                        <a:t>Then,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r>
              <a:tr h="541500">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400" b="1" kern="1200" baseline="0" dirty="0" smtClean="0">
                          <a:solidFill>
                            <a:srgbClr val="0070C0"/>
                          </a:solidFill>
                        </a:rPr>
                        <a:t> The same shall be recovered along with interest thereon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400" b="1" kern="1200" baseline="0" dirty="0" smtClean="0">
                          <a:solidFill>
                            <a:srgbClr val="0070C0"/>
                          </a:solidFill>
                        </a:rPr>
                        <a:t>  in any of the modes specified in Sec. 87 </a:t>
                      </a:r>
                      <a:r>
                        <a:rPr kumimoji="0" lang="en-US" sz="1600" b="1" kern="1200" baseline="30000" dirty="0" smtClean="0">
                          <a:solidFill>
                            <a:schemeClr val="tx1"/>
                          </a:solidFill>
                        </a:rPr>
                        <a:t>(as an arrear of Land Revenue)</a:t>
                      </a:r>
                      <a:endParaRPr lang="en-US" sz="1600" b="1" i="1" baseline="3000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r h="11745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500" i="1" dirty="0" smtClean="0">
                        <a:solidFill>
                          <a:schemeClr val="tx1"/>
                        </a:solidFill>
                      </a:endParaRPr>
                    </a:p>
                  </a:txBody>
                  <a:tcPr anchor="ctr">
                    <a:lnT w="12700" cap="flat" cmpd="sng" algn="ctr">
                      <a:solidFill>
                        <a:schemeClr val="tx1"/>
                      </a:solidFill>
                      <a:prstDash val="solid"/>
                      <a:round/>
                      <a:headEnd type="none" w="med" len="med"/>
                      <a:tailEnd type="none" w="med" len="med"/>
                    </a:lnT>
                    <a:noFill/>
                  </a:tcPr>
                </a:tc>
              </a:tr>
              <a:tr h="275555">
                <a:tc>
                  <a:txBody>
                    <a:bodyPr/>
                    <a:lstStyle/>
                    <a:p>
                      <a:r>
                        <a:rPr kumimoji="0" lang="en-US" sz="1600" b="1" u="none" kern="1200" baseline="0" dirty="0" smtClean="0">
                          <a:solidFill>
                            <a:schemeClr val="tx1"/>
                          </a:solidFill>
                          <a:latin typeface="+mn-lt"/>
                          <a:ea typeface="+mn-ea"/>
                          <a:cs typeface="+mn-cs"/>
                        </a:rPr>
                        <a:t>[Section 73(4A)]  &lt; </a:t>
                      </a:r>
                      <a:r>
                        <a:rPr kumimoji="0" lang="en-US" sz="1600" b="1" u="sng" kern="1200" baseline="0" dirty="0" smtClean="0">
                          <a:solidFill>
                            <a:schemeClr val="tx1"/>
                          </a:solidFill>
                          <a:latin typeface="+mn-lt"/>
                          <a:ea typeface="+mn-ea"/>
                          <a:cs typeface="+mn-cs"/>
                        </a:rPr>
                        <a:t>Subsidized Penal Provision&gt;</a:t>
                      </a:r>
                      <a:r>
                        <a:rPr kumimoji="0" lang="en-US" sz="1600" b="1" u="none" kern="1200" baseline="0" dirty="0" smtClean="0">
                          <a:solidFill>
                            <a:schemeClr val="tx1"/>
                          </a:solidFill>
                          <a:latin typeface="+mn-lt"/>
                          <a:ea typeface="+mn-ea"/>
                          <a:cs typeface="+mn-cs"/>
                        </a:rPr>
                        <a:t> : Omitted</a:t>
                      </a:r>
                      <a:endParaRPr lang="en-US" sz="1400" b="1" i="1" u="none" dirty="0" smtClean="0">
                        <a:solidFill>
                          <a:schemeClr val="tx1"/>
                        </a:solidFill>
                      </a:endParaRPr>
                    </a:p>
                  </a:txBody>
                  <a:tcPr anchor="ctr">
                    <a:solidFill>
                      <a:schemeClr val="accent1"/>
                    </a:solidFill>
                  </a:tcPr>
                </a:tc>
              </a:tr>
              <a:tr h="626075">
                <a:tc>
                  <a:txBody>
                    <a:bodyPr/>
                    <a:lstStyle/>
                    <a:p>
                      <a:r>
                        <a:rPr lang="en-US" sz="1600" b="0" i="0" u="none" dirty="0" smtClean="0">
                          <a:solidFill>
                            <a:schemeClr val="tx1"/>
                          </a:solidFill>
                        </a:rPr>
                        <a:t>In certain cases</a:t>
                      </a:r>
                      <a:r>
                        <a:rPr lang="en-US" sz="1600" b="0" i="0" u="none" baseline="0" dirty="0" smtClean="0">
                          <a:solidFill>
                            <a:schemeClr val="tx1"/>
                          </a:solidFill>
                        </a:rPr>
                        <a:t> liability  = ST </a:t>
                      </a:r>
                      <a:r>
                        <a:rPr lang="en-US" sz="2000" b="1" i="0" u="none" baseline="0" dirty="0" smtClean="0">
                          <a:solidFill>
                            <a:schemeClr val="tx1"/>
                          </a:solidFill>
                        </a:rPr>
                        <a:t>+</a:t>
                      </a:r>
                      <a:r>
                        <a:rPr lang="en-US" sz="1600" b="0" i="0" u="none" baseline="0" dirty="0" smtClean="0">
                          <a:solidFill>
                            <a:schemeClr val="tx1"/>
                          </a:solidFill>
                        </a:rPr>
                        <a:t> Intt. u/s 75 </a:t>
                      </a:r>
                      <a:r>
                        <a:rPr lang="en-US" sz="2000" b="1" i="0" u="none" baseline="0" dirty="0" smtClean="0">
                          <a:solidFill>
                            <a:schemeClr val="tx1"/>
                          </a:solidFill>
                        </a:rPr>
                        <a:t>+</a:t>
                      </a:r>
                      <a:r>
                        <a:rPr lang="en-US" sz="1600" b="0" i="0" u="none" baseline="0" dirty="0" smtClean="0">
                          <a:solidFill>
                            <a:schemeClr val="tx1"/>
                          </a:solidFill>
                        </a:rPr>
                        <a:t> Penalty </a:t>
                      </a:r>
                      <a:r>
                        <a:rPr lang="en-US" sz="1600" b="1" i="1" u="none" baseline="0" dirty="0" smtClean="0">
                          <a:solidFill>
                            <a:schemeClr val="tx1"/>
                          </a:solidFill>
                        </a:rPr>
                        <a:t>(Max. 25% of ST),</a:t>
                      </a:r>
                    </a:p>
                    <a:p>
                      <a:r>
                        <a:rPr lang="en-US" sz="1600" b="1" i="1" u="none" baseline="0" dirty="0" smtClean="0">
                          <a:solidFill>
                            <a:schemeClr val="tx1"/>
                          </a:solidFill>
                        </a:rPr>
                        <a:t>BUT, Now this section has been omitted.</a:t>
                      </a:r>
                      <a:endParaRPr lang="en-US" sz="1600" b="1" i="1" u="none" dirty="0" smtClean="0">
                        <a:solidFill>
                          <a:schemeClr val="tx1"/>
                        </a:solidFill>
                      </a:endParaRPr>
                    </a:p>
                  </a:txBody>
                  <a:tcPr anchor="ctr">
                    <a:noFill/>
                  </a:tcPr>
                </a:tc>
              </a:tr>
              <a:tr h="286677">
                <a:tc>
                  <a:txBody>
                    <a:bodyPr/>
                    <a:lstStyle/>
                    <a:p>
                      <a:r>
                        <a:rPr lang="en-US" sz="1200" b="1" i="1" u="none" dirty="0" smtClean="0">
                          <a:solidFill>
                            <a:schemeClr val="tx1"/>
                          </a:solidFill>
                        </a:rPr>
                        <a:t>Corresponding transitory  provision has</a:t>
                      </a:r>
                      <a:r>
                        <a:rPr lang="en-US" sz="1200" b="1" i="1" u="none" baseline="0" dirty="0" smtClean="0">
                          <a:solidFill>
                            <a:schemeClr val="tx1"/>
                          </a:solidFill>
                        </a:rPr>
                        <a:t> been incorporated </a:t>
                      </a:r>
                      <a:r>
                        <a:rPr lang="en-US" sz="1200" b="1" i="1" u="none" dirty="0" smtClean="0">
                          <a:solidFill>
                            <a:schemeClr val="tx1"/>
                          </a:solidFill>
                        </a:rPr>
                        <a:t>u/s 78B.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sp>
        <p:nvSpPr>
          <p:cNvPr id="10" name="TextBox 9"/>
          <p:cNvSpPr txBox="1"/>
          <p:nvPr/>
        </p:nvSpPr>
        <p:spPr>
          <a:xfrm>
            <a:off x="105696" y="1173480"/>
            <a:ext cx="859536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73: </a:t>
            </a:r>
            <a:r>
              <a:rPr lang="en-US" sz="1500" b="1" dirty="0" smtClean="0"/>
              <a:t>Recovery of ST </a:t>
            </a:r>
            <a:r>
              <a:rPr lang="en-US" sz="1500" b="1" u="sng" dirty="0" smtClean="0"/>
              <a:t>Not Levied/Paid</a:t>
            </a:r>
            <a:r>
              <a:rPr lang="en-US" sz="1500" b="1" dirty="0" smtClean="0"/>
              <a:t>, </a:t>
            </a:r>
            <a:r>
              <a:rPr lang="en-US" sz="1500" b="1" u="sng" dirty="0" smtClean="0"/>
              <a:t>Short Levied/Paid</a:t>
            </a:r>
            <a:r>
              <a:rPr lang="en-US" sz="1500" b="1" dirty="0" smtClean="0"/>
              <a:t> or </a:t>
            </a:r>
            <a:r>
              <a:rPr lang="en-US" sz="1500" b="1" u="sng" dirty="0" smtClean="0"/>
              <a:t>Erroneously refunded</a:t>
            </a:r>
            <a:endParaRPr lang="en-US" sz="1500" b="1" dirty="0"/>
          </a:p>
        </p:txBody>
      </p:sp>
      <p:sp>
        <p:nvSpPr>
          <p:cNvPr id="16" name="Double Wave 15"/>
          <p:cNvSpPr/>
          <p:nvPr/>
        </p:nvSpPr>
        <p:spPr>
          <a:xfrm>
            <a:off x="6934200" y="1506792"/>
            <a:ext cx="1737360" cy="274320"/>
          </a:xfrm>
          <a:prstGeom prst="doubleWave">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
        <p:nvSpPr>
          <p:cNvPr id="17" name="Slide Number Placeholder 16"/>
          <p:cNvSpPr>
            <a:spLocks noGrp="1"/>
          </p:cNvSpPr>
          <p:nvPr>
            <p:ph type="sldNum" sz="quarter" idx="15"/>
          </p:nvPr>
        </p:nvSpPr>
        <p:spPr/>
        <p:txBody>
          <a:bodyPr/>
          <a:lstStyle/>
          <a:p>
            <a:fld id="{6838B910-9BB3-41C6-B4B2-4CCB556C6DAE}" type="slidenum">
              <a:rPr lang="en-US" smtClean="0"/>
              <a:pPr/>
              <a:t>38</a:t>
            </a:fld>
            <a:endParaRPr lang="en-US" dirty="0"/>
          </a:p>
        </p:txBody>
      </p:sp>
      <p:sp>
        <p:nvSpPr>
          <p:cNvPr id="12" name="Rectangle 11">
            <a:hlinkClick r:id="rId3" action="ppaction://hlinksldjump"/>
          </p:cNvPr>
          <p:cNvSpPr/>
          <p:nvPr/>
        </p:nvSpPr>
        <p:spPr>
          <a:xfrm>
            <a:off x="90948" y="4343400"/>
            <a:ext cx="8686800" cy="769441"/>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a:r>
              <a:rPr lang="en-US" sz="1600" b="1" i="1" u="sng" dirty="0" smtClean="0">
                <a:solidFill>
                  <a:schemeClr val="tx1"/>
                </a:solidFill>
              </a:rPr>
              <a:t>Corresponding amendments in STR,1994</a:t>
            </a:r>
            <a:r>
              <a:rPr lang="en-US" sz="1600" b="1" i="1" dirty="0" smtClean="0">
                <a:solidFill>
                  <a:schemeClr val="tx1"/>
                </a:solidFill>
              </a:rPr>
              <a:t>: </a:t>
            </a:r>
            <a:r>
              <a:rPr lang="en-US" sz="1600" b="1" i="1" dirty="0" smtClean="0">
                <a:solidFill>
                  <a:schemeClr val="bg1"/>
                </a:solidFill>
              </a:rPr>
              <a:t>[vide N/No. 5/2015-ST, dated 01-03-2015]</a:t>
            </a:r>
          </a:p>
          <a:p>
            <a:pPr algn="just">
              <a:buFont typeface="Wingdings" pitchFamily="2" charset="2"/>
              <a:buChar char="q"/>
            </a:pPr>
            <a:r>
              <a:rPr lang="en-US" sz="1400" b="1" i="1" dirty="0" smtClean="0">
                <a:solidFill>
                  <a:schemeClr val="tx1"/>
                </a:solidFill>
              </a:rPr>
              <a:t> Rule 6 : Payment of service tax:</a:t>
            </a:r>
          </a:p>
          <a:p>
            <a:pPr algn="just"/>
            <a:r>
              <a:rPr lang="en-US" sz="1400" b="1" i="1" dirty="0" smtClean="0">
                <a:solidFill>
                  <a:schemeClr val="tx1"/>
                </a:solidFill>
              </a:rPr>
              <a:t>    Clause 6(A) shall be omitted from the date of enactment.</a:t>
            </a:r>
          </a:p>
        </p:txBody>
      </p:sp>
      <p:sp>
        <p:nvSpPr>
          <p:cNvPr id="13" name="Double Wave 12"/>
          <p:cNvSpPr/>
          <p:nvPr/>
        </p:nvSpPr>
        <p:spPr>
          <a:xfrm>
            <a:off x="106188" y="5105400"/>
            <a:ext cx="8595360" cy="228600"/>
          </a:xfrm>
          <a:prstGeom prst="doubleWave">
            <a:avLst>
              <a:gd name="adj1" fmla="val 2794"/>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b="1" u="sng" dirty="0" smtClean="0">
                <a:solidFill>
                  <a:srgbClr val="0070C0"/>
                </a:solidFill>
              </a:rPr>
              <a:t>Effect</a:t>
            </a:r>
            <a:r>
              <a:rPr lang="en-US" sz="1400" b="1" dirty="0" smtClean="0">
                <a:solidFill>
                  <a:srgbClr val="0070C0"/>
                </a:solidFill>
              </a:rPr>
              <a:t>: Now same power comes within the Act from STR, 1994</a:t>
            </a:r>
          </a:p>
        </p:txBody>
      </p:sp>
      <p:sp>
        <p:nvSpPr>
          <p:cNvPr id="15" name="Double Wave 14"/>
          <p:cNvSpPr/>
          <p:nvPr/>
        </p:nvSpPr>
        <p:spPr>
          <a:xfrm>
            <a:off x="7010400" y="4648200"/>
            <a:ext cx="1737360" cy="655320"/>
          </a:xfrm>
          <a:prstGeom prst="doubleWave">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accent1"/>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10" name="TextBox 9"/>
          <p:cNvSpPr txBox="1"/>
          <p:nvPr/>
        </p:nvSpPr>
        <p:spPr>
          <a:xfrm>
            <a:off x="105696" y="1173480"/>
            <a:ext cx="859536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86 : Appeals to Appellate Tribunal</a:t>
            </a:r>
            <a:endParaRPr lang="en-US" sz="1500" b="1" dirty="0">
              <a:solidFill>
                <a:srgbClr val="0070C0"/>
              </a:solidFill>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39</a:t>
            </a:fld>
            <a:endParaRPr lang="en-US" dirty="0"/>
          </a:p>
        </p:txBody>
      </p:sp>
      <p:sp>
        <p:nvSpPr>
          <p:cNvPr id="9" name="Rectangle 8"/>
          <p:cNvSpPr/>
          <p:nvPr/>
        </p:nvSpPr>
        <p:spPr>
          <a:xfrm>
            <a:off x="152400" y="1620083"/>
            <a:ext cx="8534400" cy="4124206"/>
          </a:xfrm>
          <a:prstGeom prst="rect">
            <a:avLst/>
          </a:prstGeom>
        </p:spPr>
        <p:txBody>
          <a:bodyPr wrap="square">
            <a:spAutoFit/>
          </a:bodyPr>
          <a:lstStyle/>
          <a:p>
            <a:r>
              <a:rPr lang="en-US" dirty="0" smtClean="0"/>
              <a:t>2 Cases has been inserted as a provisos to section 86(1) where appeal against the order passed u/s 85,  shall not be lie with Appellate Tribunal. These cases shall be dealt with in accordance with the provisions of 35EE of CEA, 1944.</a:t>
            </a:r>
          </a:p>
          <a:p>
            <a:endParaRPr lang="en-US" sz="1000" dirty="0" smtClean="0"/>
          </a:p>
          <a:p>
            <a:r>
              <a:rPr lang="en-US" b="1" u="sng" dirty="0" smtClean="0"/>
              <a:t>Cases for dealt in accordance with Sec. 35EE of CEA, 1944</a:t>
            </a:r>
          </a:p>
          <a:p>
            <a:pPr marL="342900" indent="-342900">
              <a:buAutoNum type="arabicPeriod"/>
            </a:pPr>
            <a:r>
              <a:rPr lang="en-US" dirty="0" smtClean="0"/>
              <a:t>Where an order, </a:t>
            </a:r>
            <a:r>
              <a:rPr lang="en-US" b="1" baseline="30000" dirty="0" smtClean="0">
                <a:solidFill>
                  <a:srgbClr val="0070C0"/>
                </a:solidFill>
              </a:rPr>
              <a:t>relating to a service which is exported</a:t>
            </a:r>
            <a:r>
              <a:rPr lang="en-US" dirty="0" smtClean="0"/>
              <a:t>, has been passed u/s 85 and </a:t>
            </a:r>
          </a:p>
          <a:p>
            <a:pPr marL="460375" indent="-120650"/>
            <a:r>
              <a:rPr lang="en-US" dirty="0" smtClean="0"/>
              <a:t>The matter relates to grant of –</a:t>
            </a:r>
          </a:p>
          <a:p>
            <a:pPr marL="800100" lvl="1" indent="-342900">
              <a:buFont typeface="Wingdings" pitchFamily="2" charset="2"/>
              <a:buChar char="§"/>
            </a:pPr>
            <a:r>
              <a:rPr lang="en-US" dirty="0" smtClean="0"/>
              <a:t>Rebate of Service Tax on Input Services, or </a:t>
            </a:r>
          </a:p>
          <a:p>
            <a:pPr marL="800100" lvl="1" indent="-342900">
              <a:buFont typeface="Wingdings" pitchFamily="2" charset="2"/>
              <a:buChar char="§"/>
            </a:pPr>
            <a:r>
              <a:rPr lang="en-US" dirty="0" smtClean="0"/>
              <a:t>Rebate of Duty paid on Inputs, </a:t>
            </a:r>
          </a:p>
          <a:p>
            <a:pPr marL="800100" lvl="1" indent="-342900"/>
            <a:r>
              <a:rPr lang="en-US" dirty="0" smtClean="0"/>
              <a:t>used in providing such service.</a:t>
            </a:r>
          </a:p>
          <a:p>
            <a:pPr marL="800100" lvl="1" indent="-342900"/>
            <a:endParaRPr lang="en-US" dirty="0" smtClean="0"/>
          </a:p>
          <a:p>
            <a:pPr marL="342900" indent="-342900">
              <a:buAutoNum type="arabicPeriod" startAt="2"/>
            </a:pPr>
            <a:r>
              <a:rPr lang="en-US" dirty="0" smtClean="0"/>
              <a:t>All appeals filed before the Appellate Tribunal </a:t>
            </a:r>
            <a:r>
              <a:rPr lang="en-US" b="1" baseline="30000" dirty="0" smtClean="0">
                <a:solidFill>
                  <a:srgbClr val="0070C0"/>
                </a:solidFill>
              </a:rPr>
              <a:t>in respect of aforementioned matters, </a:t>
            </a:r>
          </a:p>
          <a:p>
            <a:pPr marL="342900" indent="-342900"/>
            <a:r>
              <a:rPr lang="en-US" dirty="0" smtClean="0"/>
              <a:t>      after the coming into force of the FA, 2012, and </a:t>
            </a:r>
          </a:p>
          <a:p>
            <a:pPr marL="342900" indent="-342900"/>
            <a:r>
              <a:rPr lang="en-US" dirty="0" smtClean="0"/>
              <a:t>      pending before it up to the date on which the FB, 2015 receives the assent of the President </a:t>
            </a:r>
            <a:r>
              <a:rPr lang="en-US" baseline="30000" dirty="0" smtClean="0"/>
              <a:t>shall be transferred.</a:t>
            </a:r>
          </a:p>
        </p:txBody>
      </p:sp>
      <p:sp>
        <p:nvSpPr>
          <p:cNvPr id="11" name="Double Wave 10"/>
          <p:cNvSpPr/>
          <p:nvPr/>
        </p:nvSpPr>
        <p:spPr>
          <a:xfrm>
            <a:off x="152400" y="6583680"/>
            <a:ext cx="5760720" cy="274320"/>
          </a:xfrm>
          <a:prstGeom prst="doubleWave">
            <a:avLst>
              <a:gd name="adj1" fmla="val 2794"/>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b="1" dirty="0" smtClean="0">
                <a:solidFill>
                  <a:srgbClr val="0070C0"/>
                </a:solidFill>
              </a:rPr>
              <a:t>Section 35EE of CEA, 1944: Revision by Central Government</a:t>
            </a:r>
          </a:p>
        </p:txBody>
      </p:sp>
      <p:sp>
        <p:nvSpPr>
          <p:cNvPr id="13" name="Double Wave 12"/>
          <p:cNvSpPr/>
          <p:nvPr/>
        </p:nvSpPr>
        <p:spPr>
          <a:xfrm>
            <a:off x="6948948" y="1205436"/>
            <a:ext cx="1737360" cy="274320"/>
          </a:xfrm>
          <a:prstGeom prst="doubleWave">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3" name="Rounded Rectangle 2"/>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4" name="TextBox 3"/>
          <p:cNvSpPr txBox="1"/>
          <p:nvPr/>
        </p:nvSpPr>
        <p:spPr>
          <a:xfrm>
            <a:off x="152400" y="2286000"/>
            <a:ext cx="8610600" cy="1569660"/>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lnSpc>
                <a:spcPct val="200000"/>
              </a:lnSpc>
            </a:pPr>
            <a:r>
              <a:rPr lang="en-US" sz="2400" b="1" dirty="0" smtClean="0"/>
              <a:t>MEGA EXEMPTION NOTIFICATION</a:t>
            </a:r>
          </a:p>
          <a:p>
            <a:pPr algn="ctr">
              <a:lnSpc>
                <a:spcPct val="200000"/>
              </a:lnSpc>
            </a:pPr>
            <a:r>
              <a:rPr lang="en-US" sz="2400" b="1" dirty="0" smtClean="0"/>
              <a:t>N/No.-25/2012-ST, DATED 20-06-2012, as amended</a:t>
            </a:r>
            <a:endParaRPr lang="en-US" sz="2400" b="1" dirty="0"/>
          </a:p>
        </p:txBody>
      </p:sp>
      <p:sp>
        <p:nvSpPr>
          <p:cNvPr id="5" name="Slide Number Placeholder 4"/>
          <p:cNvSpPr>
            <a:spLocks noGrp="1"/>
          </p:cNvSpPr>
          <p:nvPr>
            <p:ph type="sldNum" sz="quarter" idx="15"/>
          </p:nvPr>
        </p:nvSpPr>
        <p:spPr/>
        <p:txBody>
          <a:bodyPr/>
          <a:lstStyle/>
          <a:p>
            <a:fld id="{6838B910-9BB3-41C6-B4B2-4CCB556C6DAE}" type="slidenum">
              <a:rPr lang="en-US" smtClean="0"/>
              <a:pPr/>
              <a:t>4</a:t>
            </a:fld>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accent1"/>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10" name="TextBox 9"/>
          <p:cNvSpPr txBox="1"/>
          <p:nvPr/>
        </p:nvSpPr>
        <p:spPr>
          <a:xfrm>
            <a:off x="105696" y="1173480"/>
            <a:ext cx="859536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94 : Power to make rules.</a:t>
            </a:r>
            <a:endParaRPr lang="en-US" sz="1500" b="1" dirty="0">
              <a:solidFill>
                <a:srgbClr val="0070C0"/>
              </a:solidFill>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40</a:t>
            </a:fld>
            <a:endParaRPr lang="en-US" dirty="0"/>
          </a:p>
        </p:txBody>
      </p:sp>
      <p:sp>
        <p:nvSpPr>
          <p:cNvPr id="11" name="Double Wave 10">
            <a:hlinkClick r:id="rId3" action="ppaction://hlinksldjump"/>
          </p:cNvPr>
          <p:cNvSpPr/>
          <p:nvPr/>
        </p:nvSpPr>
        <p:spPr>
          <a:xfrm>
            <a:off x="152400" y="6400800"/>
            <a:ext cx="4754880" cy="365760"/>
          </a:xfrm>
          <a:prstGeom prst="doubleWave">
            <a:avLst>
              <a:gd name="adj1" fmla="val 2794"/>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0070C0"/>
                </a:solidFill>
              </a:rPr>
              <a:t>Already discussed with section 67</a:t>
            </a:r>
          </a:p>
        </p:txBody>
      </p:sp>
      <p:sp>
        <p:nvSpPr>
          <p:cNvPr id="13" name="Double Wave 12"/>
          <p:cNvSpPr/>
          <p:nvPr/>
        </p:nvSpPr>
        <p:spPr>
          <a:xfrm>
            <a:off x="6948948" y="1205436"/>
            <a:ext cx="1737360" cy="274320"/>
          </a:xfrm>
          <a:prstGeom prst="doubleWave">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
        <p:nvSpPr>
          <p:cNvPr id="12" name="Rectangle 11"/>
          <p:cNvSpPr/>
          <p:nvPr/>
        </p:nvSpPr>
        <p:spPr>
          <a:xfrm>
            <a:off x="228600" y="1752600"/>
            <a:ext cx="8458200" cy="1877437"/>
          </a:xfrm>
          <a:prstGeom prst="rect">
            <a:avLst/>
          </a:prstGeom>
        </p:spPr>
        <p:txBody>
          <a:bodyPr wrap="square">
            <a:spAutoFit/>
          </a:bodyPr>
          <a:lstStyle/>
          <a:p>
            <a:pPr algn="just">
              <a:spcAft>
                <a:spcPts val="1200"/>
              </a:spcAft>
            </a:pPr>
            <a:r>
              <a:rPr lang="en-US" dirty="0" smtClean="0"/>
              <a:t>Following Clause has been redrafted :</a:t>
            </a:r>
          </a:p>
          <a:p>
            <a:pPr algn="just">
              <a:spcAft>
                <a:spcPts val="1200"/>
              </a:spcAft>
            </a:pPr>
            <a:r>
              <a:rPr lang="en-US" strike="sngStrike" dirty="0" smtClean="0"/>
              <a:t>(</a:t>
            </a:r>
            <a:r>
              <a:rPr lang="en-US" strike="sngStrike" dirty="0" err="1" smtClean="0"/>
              <a:t>aa</a:t>
            </a:r>
            <a:r>
              <a:rPr lang="en-US" strike="sngStrike" dirty="0" smtClean="0"/>
              <a:t>)  Determination of amount and value of taxable service under sec.67.</a:t>
            </a:r>
          </a:p>
          <a:p>
            <a:pPr marL="398463" indent="-398463" algn="just"/>
            <a:r>
              <a:rPr lang="en-US" dirty="0" smtClean="0"/>
              <a:t>(</a:t>
            </a:r>
            <a:r>
              <a:rPr lang="en-US" dirty="0" err="1" smtClean="0"/>
              <a:t>aa</a:t>
            </a:r>
            <a:r>
              <a:rPr lang="en-US" dirty="0" smtClean="0"/>
              <a:t>) Determination of the amount and value of taxable service</a:t>
            </a:r>
            <a:r>
              <a:rPr lang="en-US" sz="2000" b="1" dirty="0" smtClean="0">
                <a:solidFill>
                  <a:srgbClr val="0070C0"/>
                </a:solidFill>
              </a:rPr>
              <a:t>, the manner thereof, and the circumstances and conditions under which an amount shall not be a consideration</a:t>
            </a:r>
            <a:r>
              <a:rPr lang="en-US" sz="2000" dirty="0" smtClean="0"/>
              <a:t>, </a:t>
            </a:r>
            <a:r>
              <a:rPr lang="en-US" dirty="0" smtClean="0"/>
              <a:t>under sec.67</a:t>
            </a:r>
            <a:r>
              <a:rPr lang="en-US" sz="2000" dirty="0" smtClean="0"/>
              <a:t>.</a:t>
            </a:r>
            <a:endParaRPr lang="en-US" sz="2000" b="1" strike="sngStrike" dirty="0" smtClean="0"/>
          </a:p>
        </p:txBody>
      </p:sp>
      <p:pic>
        <p:nvPicPr>
          <p:cNvPr id="15" name="Picture 14" descr="Sec 94.jpg"/>
          <p:cNvPicPr>
            <a:picLocks noChangeAspect="1"/>
          </p:cNvPicPr>
          <p:nvPr/>
        </p:nvPicPr>
        <p:blipFill>
          <a:blip r:embed="rId4"/>
          <a:stretch>
            <a:fillRect/>
          </a:stretch>
        </p:blipFill>
        <p:spPr>
          <a:xfrm>
            <a:off x="5181600" y="3514678"/>
            <a:ext cx="3124200" cy="3419522"/>
          </a:xfrm>
          <a:prstGeom prst="rect">
            <a:avLst/>
          </a:prstGeom>
          <a:effectLst>
            <a:softEdge rad="127000"/>
          </a:effectLst>
        </p:spPr>
      </p:pic>
      <p:pic>
        <p:nvPicPr>
          <p:cNvPr id="2050" name="Picture 2"/>
          <p:cNvPicPr>
            <a:picLocks noChangeAspect="1" noChangeArrowheads="1"/>
          </p:cNvPicPr>
          <p:nvPr/>
        </p:nvPicPr>
        <p:blipFill>
          <a:blip r:embed="rId5"/>
          <a:srcRect l="29851" r="22388" b="44697"/>
          <a:stretch>
            <a:fillRect/>
          </a:stretch>
        </p:blipFill>
        <p:spPr bwMode="auto">
          <a:xfrm>
            <a:off x="6172200" y="3505200"/>
            <a:ext cx="1143000" cy="1143000"/>
          </a:xfrm>
          <a:prstGeom prst="rect">
            <a:avLst/>
          </a:prstGeom>
          <a:noFill/>
          <a:ln w="9525">
            <a:noFill/>
            <a:miter lim="800000"/>
            <a:headEnd/>
            <a:tailEnd/>
          </a:ln>
          <a:effectLst>
            <a:softEdge rad="127000"/>
          </a:effectLst>
        </p:spPr>
      </p:pic>
      <p:sp>
        <p:nvSpPr>
          <p:cNvPr id="20" name="Double Wave 19">
            <a:hlinkClick r:id="rId3" action="ppaction://hlinksldjump"/>
          </p:cNvPr>
          <p:cNvSpPr/>
          <p:nvPr/>
        </p:nvSpPr>
        <p:spPr>
          <a:xfrm>
            <a:off x="3962400" y="3733800"/>
            <a:ext cx="2194560" cy="365760"/>
          </a:xfrm>
          <a:prstGeom prst="doubleWave">
            <a:avLst>
              <a:gd name="adj1" fmla="val 2794"/>
              <a:gd name="adj2" fmla="val 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400" b="1" dirty="0" smtClean="0">
                <a:solidFill>
                  <a:schemeClr val="bg1"/>
                </a:solidFill>
              </a:rPr>
              <a:t>More Power</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accent1"/>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10" name="TextBox 9"/>
          <p:cNvSpPr txBox="1"/>
          <p:nvPr/>
        </p:nvSpPr>
        <p:spPr>
          <a:xfrm>
            <a:off x="105696" y="1173480"/>
            <a:ext cx="859536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76: Penalty for failure to Service Tax</a:t>
            </a:r>
            <a:endParaRPr lang="en-US" sz="1500" b="1" dirty="0">
              <a:solidFill>
                <a:srgbClr val="0070C0"/>
              </a:solidFill>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41</a:t>
            </a:fld>
            <a:endParaRPr lang="en-US" dirty="0"/>
          </a:p>
        </p:txBody>
      </p:sp>
      <p:sp>
        <p:nvSpPr>
          <p:cNvPr id="13" name="Double Wave 12"/>
          <p:cNvSpPr/>
          <p:nvPr/>
        </p:nvSpPr>
        <p:spPr>
          <a:xfrm>
            <a:off x="6948948" y="1205436"/>
            <a:ext cx="1737360" cy="274320"/>
          </a:xfrm>
          <a:prstGeom prst="doubleWave">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
        <p:nvSpPr>
          <p:cNvPr id="12" name="Rectangle 11"/>
          <p:cNvSpPr/>
          <p:nvPr/>
        </p:nvSpPr>
        <p:spPr>
          <a:xfrm>
            <a:off x="152400" y="1752600"/>
            <a:ext cx="2608008" cy="369332"/>
          </a:xfrm>
          <a:prstGeom prst="rect">
            <a:avLst/>
          </a:prstGeom>
        </p:spPr>
        <p:txBody>
          <a:bodyPr wrap="square">
            <a:spAutoFit/>
          </a:bodyPr>
          <a:lstStyle/>
          <a:p>
            <a:pPr algn="just"/>
            <a:r>
              <a:rPr lang="en-US" u="sng" dirty="0" smtClean="0"/>
              <a:t>Earlier, Penalty was :</a:t>
            </a:r>
          </a:p>
        </p:txBody>
      </p:sp>
      <p:grpSp>
        <p:nvGrpSpPr>
          <p:cNvPr id="31" name="Group 30"/>
          <p:cNvGrpSpPr/>
          <p:nvPr/>
        </p:nvGrpSpPr>
        <p:grpSpPr>
          <a:xfrm>
            <a:off x="304800" y="2438400"/>
            <a:ext cx="8229600" cy="1052544"/>
            <a:chOff x="2895600" y="1676400"/>
            <a:chExt cx="5638800" cy="1052544"/>
          </a:xfrm>
        </p:grpSpPr>
        <p:sp>
          <p:nvSpPr>
            <p:cNvPr id="22" name="Rounded Rectangle 21"/>
            <p:cNvSpPr/>
            <p:nvPr/>
          </p:nvSpPr>
          <p:spPr>
            <a:xfrm>
              <a:off x="2895600" y="1752600"/>
              <a:ext cx="1828800"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Rs. 100 Per Day </a:t>
              </a:r>
            </a:p>
            <a:p>
              <a:pPr algn="ctr"/>
              <a:r>
                <a:rPr lang="en-US" sz="1600" dirty="0" smtClean="0"/>
                <a:t>or </a:t>
              </a:r>
            </a:p>
            <a:p>
              <a:pPr algn="ctr"/>
              <a:r>
                <a:rPr lang="en-US" sz="1600" dirty="0" smtClean="0"/>
                <a:t>1% p.m. of ST</a:t>
              </a:r>
              <a:endParaRPr lang="en-US" sz="1600" dirty="0"/>
            </a:p>
          </p:txBody>
        </p:sp>
        <p:grpSp>
          <p:nvGrpSpPr>
            <p:cNvPr id="30" name="Group 29"/>
            <p:cNvGrpSpPr/>
            <p:nvPr/>
          </p:nvGrpSpPr>
          <p:grpSpPr>
            <a:xfrm>
              <a:off x="4800599" y="1676400"/>
              <a:ext cx="1600201" cy="1037304"/>
              <a:chOff x="4800599" y="1676400"/>
              <a:chExt cx="1600201" cy="1037304"/>
            </a:xfrm>
          </p:grpSpPr>
          <p:grpSp>
            <p:nvGrpSpPr>
              <p:cNvPr id="27" name="Group 26"/>
              <p:cNvGrpSpPr/>
              <p:nvPr/>
            </p:nvGrpSpPr>
            <p:grpSpPr>
              <a:xfrm>
                <a:off x="4800599" y="1723104"/>
                <a:ext cx="1562099" cy="990600"/>
                <a:chOff x="4267202" y="3581400"/>
                <a:chExt cx="1388532" cy="1524000"/>
              </a:xfrm>
            </p:grpSpPr>
            <p:sp>
              <p:nvSpPr>
                <p:cNvPr id="24" name="Right Bracket 23"/>
                <p:cNvSpPr/>
                <p:nvPr/>
              </p:nvSpPr>
              <p:spPr>
                <a:xfrm>
                  <a:off x="4267202" y="3581400"/>
                  <a:ext cx="67733" cy="1524000"/>
                </a:xfrm>
                <a:prstGeom prst="rightBracket">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b="1"/>
                </a:p>
              </p:txBody>
            </p:sp>
            <p:cxnSp>
              <p:nvCxnSpPr>
                <p:cNvPr id="26" name="Straight Connector 25"/>
                <p:cNvCxnSpPr>
                  <a:stCxn id="24" idx="2"/>
                </p:cNvCxnSpPr>
                <p:nvPr/>
              </p:nvCxnSpPr>
              <p:spPr>
                <a:xfrm rot="10800000" flipH="1">
                  <a:off x="4334935" y="4330163"/>
                  <a:ext cx="1320799" cy="13237"/>
                </a:xfrm>
                <a:prstGeom prst="line">
                  <a:avLst/>
                </a:prstGeom>
                <a:ln w="28575"/>
              </p:spPr>
              <p:style>
                <a:lnRef idx="1">
                  <a:schemeClr val="dk1"/>
                </a:lnRef>
                <a:fillRef idx="0">
                  <a:schemeClr val="dk1"/>
                </a:fillRef>
                <a:effectRef idx="0">
                  <a:schemeClr val="dk1"/>
                </a:effectRef>
                <a:fontRef idx="minor">
                  <a:schemeClr val="tx1"/>
                </a:fontRef>
              </p:style>
            </p:cxnSp>
          </p:grpSp>
          <p:sp>
            <p:nvSpPr>
              <p:cNvPr id="28" name="TextBox 27"/>
              <p:cNvSpPr txBox="1"/>
              <p:nvPr/>
            </p:nvSpPr>
            <p:spPr>
              <a:xfrm>
                <a:off x="4876800" y="1676400"/>
                <a:ext cx="1524000" cy="584775"/>
              </a:xfrm>
              <a:prstGeom prst="rect">
                <a:avLst/>
              </a:prstGeom>
              <a:noFill/>
            </p:spPr>
            <p:txBody>
              <a:bodyPr wrap="square" rtlCol="0">
                <a:spAutoFit/>
              </a:bodyPr>
              <a:lstStyle/>
              <a:p>
                <a:r>
                  <a:rPr lang="en-US" sz="1600" b="1" dirty="0" smtClean="0"/>
                  <a:t>Which ever is Higher </a:t>
                </a:r>
                <a:endParaRPr lang="en-US" sz="1600" b="1" dirty="0"/>
              </a:p>
            </p:txBody>
          </p:sp>
        </p:grpSp>
        <p:sp>
          <p:nvSpPr>
            <p:cNvPr id="23" name="Rounded Rectangle 22"/>
            <p:cNvSpPr/>
            <p:nvPr/>
          </p:nvSpPr>
          <p:spPr>
            <a:xfrm>
              <a:off x="6324600" y="1723104"/>
              <a:ext cx="2209800" cy="100584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600" b="1" dirty="0" smtClean="0"/>
                <a:t>Max. Penalty under this section </a:t>
              </a:r>
            </a:p>
            <a:p>
              <a:pPr algn="ctr"/>
              <a:r>
                <a:rPr lang="en-US" sz="1600" b="1" dirty="0" smtClean="0"/>
                <a:t>= </a:t>
              </a:r>
            </a:p>
            <a:p>
              <a:pPr algn="ctr"/>
              <a:r>
                <a:rPr lang="en-US" sz="1600" b="1" dirty="0" smtClean="0"/>
                <a:t>50% of Such Tax</a:t>
              </a:r>
              <a:endParaRPr lang="en-US" sz="1600" b="1" dirty="0"/>
            </a:p>
          </p:txBody>
        </p:sp>
      </p:grpSp>
      <p:sp>
        <p:nvSpPr>
          <p:cNvPr id="39" name="TextBox 38"/>
          <p:cNvSpPr txBox="1"/>
          <p:nvPr/>
        </p:nvSpPr>
        <p:spPr>
          <a:xfrm>
            <a:off x="228600" y="3962400"/>
            <a:ext cx="8534400" cy="338554"/>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sz="1600" b="1" dirty="0" smtClean="0"/>
              <a:t>Now, this section has been substituted, namely  (On Next Slide)</a:t>
            </a:r>
            <a:endParaRPr lang="en-US" sz="1600"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274320" y="5678269"/>
            <a:ext cx="1630680" cy="646331"/>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1200" b="1" dirty="0" smtClean="0">
                <a:solidFill>
                  <a:schemeClr val="bg1"/>
                </a:solidFill>
              </a:rPr>
              <a:t>If such ST and </a:t>
            </a:r>
            <a:r>
              <a:rPr lang="en-US" sz="1200" b="1" dirty="0" err="1" smtClean="0">
                <a:solidFill>
                  <a:schemeClr val="bg1"/>
                </a:solidFill>
              </a:rPr>
              <a:t>Intt</a:t>
            </a:r>
            <a:r>
              <a:rPr lang="en-US" sz="1200" b="1" dirty="0" smtClean="0">
                <a:solidFill>
                  <a:schemeClr val="bg1"/>
                </a:solidFill>
              </a:rPr>
              <a:t>. thereon paid within 30 days</a:t>
            </a:r>
          </a:p>
        </p:txBody>
      </p:sp>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accent1"/>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10" name="TextBox 9"/>
          <p:cNvSpPr txBox="1"/>
          <p:nvPr/>
        </p:nvSpPr>
        <p:spPr>
          <a:xfrm>
            <a:off x="105696" y="1173480"/>
            <a:ext cx="859536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76: Penalty for failure to pay Service Tax</a:t>
            </a:r>
            <a:endParaRPr lang="en-US" sz="1500" b="1" dirty="0">
              <a:solidFill>
                <a:srgbClr val="0070C0"/>
              </a:solidFill>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42</a:t>
            </a:fld>
            <a:endParaRPr lang="en-US" dirty="0"/>
          </a:p>
        </p:txBody>
      </p:sp>
      <p:sp>
        <p:nvSpPr>
          <p:cNvPr id="11" name="Double Wave 10">
            <a:hlinkClick r:id="rId3" action="ppaction://hlinksldjump"/>
          </p:cNvPr>
          <p:cNvSpPr/>
          <p:nvPr/>
        </p:nvSpPr>
        <p:spPr>
          <a:xfrm>
            <a:off x="1828800" y="6583680"/>
            <a:ext cx="5029200" cy="274320"/>
          </a:xfrm>
          <a:prstGeom prst="doubleWave">
            <a:avLst>
              <a:gd name="adj1" fmla="val 2794"/>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rgbClr val="0070C0"/>
                </a:solidFill>
              </a:rPr>
              <a:t>Corresponding Section: Transitory provision u/s section 78B</a:t>
            </a:r>
          </a:p>
        </p:txBody>
      </p:sp>
      <p:sp>
        <p:nvSpPr>
          <p:cNvPr id="13" name="Double Wave 12"/>
          <p:cNvSpPr/>
          <p:nvPr/>
        </p:nvSpPr>
        <p:spPr>
          <a:xfrm>
            <a:off x="6948948" y="1205436"/>
            <a:ext cx="1737360" cy="274320"/>
          </a:xfrm>
          <a:prstGeom prst="doubleWave">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graphicFrame>
        <p:nvGraphicFramePr>
          <p:cNvPr id="40" name="Table 39"/>
          <p:cNvGraphicFramePr>
            <a:graphicFrameLocks noGrp="1"/>
          </p:cNvGraphicFramePr>
          <p:nvPr/>
        </p:nvGraphicFramePr>
        <p:xfrm>
          <a:off x="152400" y="1600200"/>
          <a:ext cx="8610600" cy="1824840"/>
        </p:xfrm>
        <a:graphic>
          <a:graphicData uri="http://schemas.openxmlformats.org/drawingml/2006/table">
            <a:tbl>
              <a:tblPr firstRow="1" bandRow="1">
                <a:tableStyleId>{5C22544A-7EE6-4342-B048-85BDC9FD1C3A}</a:tableStyleId>
              </a:tblPr>
              <a:tblGrid>
                <a:gridCol w="2819400"/>
                <a:gridCol w="5791200"/>
              </a:tblGrid>
              <a:tr h="369720">
                <a:tc>
                  <a:txBody>
                    <a:bodyPr/>
                    <a:lstStyle/>
                    <a:p>
                      <a:r>
                        <a:rPr lang="en-US" sz="1400" dirty="0" smtClean="0"/>
                        <a:t>Where ST has -</a:t>
                      </a:r>
                      <a:endParaRPr lang="en-US" sz="1400" dirty="0"/>
                    </a:p>
                  </a:txBody>
                  <a:tcPr/>
                </a:tc>
                <a:tc>
                  <a:txBody>
                    <a:bodyPr/>
                    <a:lstStyle/>
                    <a:p>
                      <a:r>
                        <a:rPr lang="en-US" sz="1400" dirty="0" smtClean="0"/>
                        <a:t>For the reason OTHER THAN</a:t>
                      </a:r>
                      <a:endParaRPr lang="en-US" sz="1400" dirty="0"/>
                    </a:p>
                  </a:txBody>
                  <a:tcPr>
                    <a:lnB w="38100" cmpd="sng">
                      <a:noFill/>
                    </a:lnB>
                  </a:tcPr>
                </a:tc>
              </a:tr>
              <a:tr h="1078080">
                <a:tc>
                  <a:txBody>
                    <a:bodyPr/>
                    <a:lstStyle/>
                    <a:p>
                      <a:pPr marL="176213" indent="-176213">
                        <a:buFont typeface="Arial" pitchFamily="34" charset="0"/>
                        <a:buChar char="•"/>
                      </a:pPr>
                      <a:r>
                        <a:rPr lang="en-US" sz="1600" dirty="0" smtClean="0"/>
                        <a:t>not been</a:t>
                      </a:r>
                      <a:r>
                        <a:rPr lang="en-US" sz="1600" baseline="0" dirty="0" smtClean="0"/>
                        <a:t> </a:t>
                      </a:r>
                      <a:r>
                        <a:rPr lang="en-US" sz="1600" dirty="0" smtClean="0"/>
                        <a:t>levied/paid</a:t>
                      </a:r>
                    </a:p>
                    <a:p>
                      <a:pPr marL="176213" marR="0" indent="-17621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been short</a:t>
                      </a:r>
                      <a:r>
                        <a:rPr lang="en-US" sz="1600" baseline="0" dirty="0" smtClean="0"/>
                        <a:t> levied/paid</a:t>
                      </a:r>
                    </a:p>
                    <a:p>
                      <a:pPr marL="176213" marR="0" indent="-17621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erroneously refunded</a:t>
                      </a:r>
                    </a:p>
                    <a:p>
                      <a:endParaRPr lang="en-US" sz="1600" dirty="0" smtClean="0"/>
                    </a:p>
                  </a:txBody>
                  <a:tcPr>
                    <a:lnR w="12700" cmpd="sng">
                      <a:noFill/>
                    </a:lnR>
                  </a:tcPr>
                </a:tc>
                <a:tc>
                  <a:txBody>
                    <a:bodyPr/>
                    <a:lstStyle/>
                    <a:p>
                      <a:pPr marL="117475" indent="-117475">
                        <a:buFont typeface="Arial" pitchFamily="34" charset="0"/>
                        <a:buChar char="•"/>
                      </a:pPr>
                      <a:r>
                        <a:rPr kumimoji="0" lang="en-US" sz="1600" kern="1200" baseline="0" dirty="0" smtClean="0">
                          <a:solidFill>
                            <a:schemeClr val="dk1"/>
                          </a:solidFill>
                          <a:latin typeface="+mn-lt"/>
                          <a:ea typeface="+mn-ea"/>
                          <a:cs typeface="+mn-cs"/>
                        </a:rPr>
                        <a:t>fraud  </a:t>
                      </a:r>
                      <a:r>
                        <a:rPr kumimoji="0" lang="en-US" sz="1600" b="1" kern="1200" baseline="0" dirty="0" smtClean="0">
                          <a:solidFill>
                            <a:schemeClr val="dk1"/>
                          </a:solidFill>
                          <a:latin typeface="+mn-lt"/>
                          <a:ea typeface="+mn-ea"/>
                          <a:cs typeface="+mn-cs"/>
                        </a:rPr>
                        <a:t>OR </a:t>
                      </a:r>
                      <a:r>
                        <a:rPr kumimoji="0" lang="en-US" sz="1600" kern="1200" baseline="0" dirty="0" smtClean="0">
                          <a:solidFill>
                            <a:schemeClr val="dk1"/>
                          </a:solidFill>
                          <a:latin typeface="+mn-lt"/>
                          <a:ea typeface="+mn-ea"/>
                          <a:cs typeface="+mn-cs"/>
                        </a:rPr>
                        <a:t> collusion </a:t>
                      </a:r>
                      <a:r>
                        <a:rPr kumimoji="0" lang="en-US" sz="1600" b="1" kern="1200" baseline="0" dirty="0" smtClean="0">
                          <a:solidFill>
                            <a:schemeClr val="dk1"/>
                          </a:solidFill>
                          <a:latin typeface="+mn-lt"/>
                          <a:ea typeface="+mn-ea"/>
                          <a:cs typeface="+mn-cs"/>
                        </a:rPr>
                        <a:t>OR </a:t>
                      </a:r>
                      <a:r>
                        <a:rPr kumimoji="0" lang="en-US" sz="1600" kern="1200" baseline="0" dirty="0" smtClean="0">
                          <a:solidFill>
                            <a:schemeClr val="dk1"/>
                          </a:solidFill>
                          <a:latin typeface="+mn-lt"/>
                          <a:ea typeface="+mn-ea"/>
                          <a:cs typeface="+mn-cs"/>
                        </a:rPr>
                        <a:t> </a:t>
                      </a:r>
                      <a:r>
                        <a:rPr kumimoji="0" lang="en-US" sz="1600" kern="1200" baseline="0" dirty="0" err="1" smtClean="0">
                          <a:solidFill>
                            <a:schemeClr val="dk1"/>
                          </a:solidFill>
                          <a:latin typeface="+mn-lt"/>
                          <a:ea typeface="+mn-ea"/>
                          <a:cs typeface="+mn-cs"/>
                        </a:rPr>
                        <a:t>wilful</a:t>
                      </a:r>
                      <a:r>
                        <a:rPr kumimoji="0" lang="en-US" sz="1600" kern="1200" baseline="0" dirty="0" smtClean="0">
                          <a:solidFill>
                            <a:schemeClr val="dk1"/>
                          </a:solidFill>
                          <a:latin typeface="+mn-lt"/>
                          <a:ea typeface="+mn-ea"/>
                          <a:cs typeface="+mn-cs"/>
                        </a:rPr>
                        <a:t> misstatement </a:t>
                      </a:r>
                      <a:r>
                        <a:rPr kumimoji="0" lang="en-US" sz="1600" b="1" kern="1200" baseline="0" dirty="0" smtClean="0">
                          <a:solidFill>
                            <a:schemeClr val="dk1"/>
                          </a:solidFill>
                          <a:latin typeface="+mn-lt"/>
                          <a:ea typeface="+mn-ea"/>
                          <a:cs typeface="+mn-cs"/>
                        </a:rPr>
                        <a:t>OR</a:t>
                      </a:r>
                      <a:endParaRPr kumimoji="0" lang="en-US" sz="1600" kern="1200" baseline="0" dirty="0" smtClean="0">
                        <a:solidFill>
                          <a:schemeClr val="dk1"/>
                        </a:solidFill>
                        <a:latin typeface="+mn-lt"/>
                        <a:ea typeface="+mn-ea"/>
                        <a:cs typeface="+mn-cs"/>
                      </a:endParaRPr>
                    </a:p>
                    <a:p>
                      <a:pPr marL="117475" indent="-117475">
                        <a:buFont typeface="Arial" pitchFamily="34" charset="0"/>
                        <a:buChar char="•"/>
                      </a:pPr>
                      <a:r>
                        <a:rPr kumimoji="0" lang="en-US" sz="1600" kern="1200" baseline="0" dirty="0" smtClean="0">
                          <a:solidFill>
                            <a:schemeClr val="dk1"/>
                          </a:solidFill>
                          <a:latin typeface="+mn-lt"/>
                          <a:ea typeface="+mn-ea"/>
                          <a:cs typeface="+mn-cs"/>
                        </a:rPr>
                        <a:t>suppression of facts </a:t>
                      </a:r>
                      <a:r>
                        <a:rPr kumimoji="0" lang="en-US" sz="1600" b="1" kern="1200" baseline="0" dirty="0" smtClean="0">
                          <a:solidFill>
                            <a:schemeClr val="dk1"/>
                          </a:solidFill>
                          <a:latin typeface="+mn-lt"/>
                          <a:ea typeface="+mn-ea"/>
                          <a:cs typeface="+mn-cs"/>
                        </a:rPr>
                        <a:t>OR </a:t>
                      </a:r>
                      <a:endParaRPr kumimoji="0" lang="en-US" sz="1600" kern="1200" baseline="0" dirty="0" smtClean="0">
                        <a:solidFill>
                          <a:schemeClr val="dk1"/>
                        </a:solidFill>
                        <a:latin typeface="+mn-lt"/>
                        <a:ea typeface="+mn-ea"/>
                        <a:cs typeface="+mn-cs"/>
                      </a:endParaRPr>
                    </a:p>
                    <a:p>
                      <a:pPr marL="117475" indent="-117475">
                        <a:buFont typeface="Arial" pitchFamily="34" charset="0"/>
                        <a:buChar char="•"/>
                      </a:pPr>
                      <a:r>
                        <a:rPr kumimoji="0" lang="en-US" sz="1600" kern="1200" baseline="0" dirty="0" smtClean="0">
                          <a:solidFill>
                            <a:schemeClr val="dk1"/>
                          </a:solidFill>
                          <a:latin typeface="+mn-lt"/>
                          <a:ea typeface="+mn-ea"/>
                          <a:cs typeface="+mn-cs"/>
                        </a:rPr>
                        <a:t>contravention of any of the provisions of </a:t>
                      </a:r>
                      <a:r>
                        <a:rPr kumimoji="0" lang="en-US" sz="1400" kern="1200" baseline="30000" dirty="0" err="1" smtClean="0">
                          <a:solidFill>
                            <a:srgbClr val="0070C0"/>
                          </a:solidFill>
                          <a:latin typeface="+mn-lt"/>
                          <a:ea typeface="+mn-ea"/>
                          <a:cs typeface="+mn-cs"/>
                        </a:rPr>
                        <a:t>Ch.V</a:t>
                      </a:r>
                      <a:r>
                        <a:rPr kumimoji="0" lang="en-US" sz="1400" kern="1200" baseline="30000" dirty="0" smtClean="0">
                          <a:solidFill>
                            <a:srgbClr val="0070C0"/>
                          </a:solidFill>
                          <a:latin typeface="+mn-lt"/>
                          <a:ea typeface="+mn-ea"/>
                          <a:cs typeface="+mn-cs"/>
                        </a:rPr>
                        <a:t>, FA, 1994 or rules made </a:t>
                      </a:r>
                      <a:r>
                        <a:rPr kumimoji="0" lang="en-US" sz="1400" kern="1200" baseline="30000" dirty="0" err="1" smtClean="0">
                          <a:solidFill>
                            <a:srgbClr val="0070C0"/>
                          </a:solidFill>
                          <a:latin typeface="+mn-lt"/>
                          <a:ea typeface="+mn-ea"/>
                          <a:cs typeface="+mn-cs"/>
                        </a:rPr>
                        <a:t>thereunder</a:t>
                      </a:r>
                      <a:r>
                        <a:rPr kumimoji="0" lang="en-US" sz="1100" kern="1200" baseline="0" dirty="0" smtClean="0">
                          <a:solidFill>
                            <a:schemeClr val="dk1"/>
                          </a:solidFill>
                          <a:latin typeface="+mn-lt"/>
                          <a:ea typeface="+mn-ea"/>
                          <a:cs typeface="+mn-cs"/>
                        </a:rPr>
                        <a:t>  </a:t>
                      </a:r>
                      <a:r>
                        <a:rPr kumimoji="0" lang="en-US" sz="1600" kern="1200" baseline="0" dirty="0" smtClean="0">
                          <a:solidFill>
                            <a:schemeClr val="dk1"/>
                          </a:solidFill>
                          <a:latin typeface="+mn-lt"/>
                          <a:ea typeface="+mn-ea"/>
                          <a:cs typeface="+mn-cs"/>
                        </a:rPr>
                        <a:t>with the intent to evade payment of service tax</a:t>
                      </a:r>
                      <a:endParaRPr lang="en-US" sz="1800" b="1" i="1" dirty="0">
                        <a:solidFill>
                          <a:srgbClr val="0070C0"/>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r>
              <a:tr h="377040">
                <a:tc gridSpan="2">
                  <a:txBody>
                    <a:bodyPr/>
                    <a:lstStyle/>
                    <a:p>
                      <a:pPr marL="117475" marR="0" indent="-117475"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800" b="1" i="1" u="sng" kern="1200" baseline="0" dirty="0" smtClean="0">
                          <a:solidFill>
                            <a:srgbClr val="0070C0"/>
                          </a:solidFill>
                          <a:latin typeface="+mn-lt"/>
                          <a:ea typeface="+mn-ea"/>
                          <a:cs typeface="+mn-cs"/>
                        </a:rPr>
                        <a:t>Then penalty shall be liable to pay as follows:</a:t>
                      </a:r>
                    </a:p>
                  </a:txBody>
                  <a:tcPr>
                    <a:lnR w="12700" cmpd="sng">
                      <a:noFill/>
                    </a:lnR>
                  </a:tcPr>
                </a:tc>
                <a:tc hMerge="1">
                  <a:txBody>
                    <a:bodyPr/>
                    <a:lstStyle/>
                    <a:p>
                      <a:pPr marL="117475" indent="-117475">
                        <a:buFont typeface="Arial" pitchFamily="34" charset="0"/>
                        <a:buChar char="•"/>
                      </a:pPr>
                      <a:endParaRPr lang="en-US" sz="1800" b="1" i="1" dirty="0">
                        <a:solidFill>
                          <a:srgbClr val="0070C0"/>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r>
            </a:tbl>
          </a:graphicData>
        </a:graphic>
      </p:graphicFrame>
      <p:sp>
        <p:nvSpPr>
          <p:cNvPr id="20" name="TextBox 19"/>
          <p:cNvSpPr txBox="1"/>
          <p:nvPr/>
        </p:nvSpPr>
        <p:spPr>
          <a:xfrm>
            <a:off x="76200" y="914400"/>
            <a:ext cx="1371600" cy="18288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dirty="0" err="1" smtClean="0"/>
              <a:t>Contd</a:t>
            </a:r>
            <a:r>
              <a:rPr lang="en-US" sz="1400" b="1" dirty="0" smtClean="0"/>
              <a:t>/-……..</a:t>
            </a:r>
            <a:endParaRPr lang="en-US" sz="1400" b="1" dirty="0">
              <a:effectLst>
                <a:outerShdw blurRad="38100" dist="38100" dir="2700000" algn="tl">
                  <a:srgbClr val="000000">
                    <a:alpha val="43137"/>
                  </a:srgbClr>
                </a:outerShdw>
              </a:effectLst>
            </a:endParaRPr>
          </a:p>
        </p:txBody>
      </p:sp>
      <p:grpSp>
        <p:nvGrpSpPr>
          <p:cNvPr id="59" name="Group 58"/>
          <p:cNvGrpSpPr/>
          <p:nvPr/>
        </p:nvGrpSpPr>
        <p:grpSpPr>
          <a:xfrm>
            <a:off x="152400" y="3429000"/>
            <a:ext cx="8610600" cy="2667000"/>
            <a:chOff x="152400" y="3429000"/>
            <a:chExt cx="8610600" cy="2667000"/>
          </a:xfrm>
        </p:grpSpPr>
        <p:grpSp>
          <p:nvGrpSpPr>
            <p:cNvPr id="21" name="Group 25"/>
            <p:cNvGrpSpPr/>
            <p:nvPr/>
          </p:nvGrpSpPr>
          <p:grpSpPr>
            <a:xfrm>
              <a:off x="152400" y="3429000"/>
              <a:ext cx="3657600" cy="2667000"/>
              <a:chOff x="3198812" y="958644"/>
              <a:chExt cx="3657600" cy="2667000"/>
            </a:xfrm>
          </p:grpSpPr>
          <p:cxnSp>
            <p:nvCxnSpPr>
              <p:cNvPr id="25" name="Straight Connector 24"/>
              <p:cNvCxnSpPr/>
              <p:nvPr/>
            </p:nvCxnSpPr>
            <p:spPr>
              <a:xfrm rot="5400000">
                <a:off x="2361406" y="2787444"/>
                <a:ext cx="1675606" cy="794"/>
              </a:xfrm>
              <a:prstGeom prst="line">
                <a:avLst/>
              </a:prstGeom>
              <a:ln w="38100">
                <a:solidFill>
                  <a:srgbClr val="00B050"/>
                </a:solidFill>
              </a:ln>
            </p:spPr>
            <p:style>
              <a:lnRef idx="1">
                <a:schemeClr val="accent2"/>
              </a:lnRef>
              <a:fillRef idx="0">
                <a:schemeClr val="accent2"/>
              </a:fillRef>
              <a:effectRef idx="0">
                <a:schemeClr val="accent2"/>
              </a:effectRef>
              <a:fontRef idx="minor">
                <a:schemeClr val="tx1"/>
              </a:fontRef>
            </p:style>
          </p:cxnSp>
          <p:cxnSp>
            <p:nvCxnSpPr>
              <p:cNvPr id="27" name="Straight Arrow Connector 26"/>
              <p:cNvCxnSpPr/>
              <p:nvPr/>
            </p:nvCxnSpPr>
            <p:spPr>
              <a:xfrm rot="5400000">
                <a:off x="3046413" y="1796844"/>
                <a:ext cx="990601" cy="533402"/>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9" name="TextBox 28"/>
              <p:cNvSpPr txBox="1"/>
              <p:nvPr/>
            </p:nvSpPr>
            <p:spPr>
              <a:xfrm>
                <a:off x="3198812" y="958644"/>
                <a:ext cx="3657600" cy="707886"/>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 Date of Service of notice </a:t>
                </a:r>
              </a:p>
              <a:p>
                <a:pPr algn="ctr"/>
                <a:r>
                  <a:rPr lang="en-US" sz="1400" b="1" dirty="0" smtClean="0"/>
                  <a:t>u/s 73(1) </a:t>
                </a:r>
                <a:endParaRPr lang="en-US" sz="1600" b="1" dirty="0" smtClean="0"/>
              </a:p>
              <a:p>
                <a:pPr algn="ctr"/>
                <a:r>
                  <a:rPr lang="en-US" sz="1200" b="1" dirty="0" smtClean="0">
                    <a:solidFill>
                      <a:srgbClr val="0070C0"/>
                    </a:solidFill>
                  </a:rPr>
                  <a:t>Specifying the amount of ST &amp; Intt.</a:t>
                </a:r>
                <a:endParaRPr lang="en-US" sz="1200" b="1" dirty="0">
                  <a:solidFill>
                    <a:srgbClr val="0070C0"/>
                  </a:solidFill>
                </a:endParaRPr>
              </a:p>
            </p:txBody>
          </p:sp>
        </p:grpSp>
        <p:sp>
          <p:nvSpPr>
            <p:cNvPr id="31" name="Left-Right Arrow 30"/>
            <p:cNvSpPr/>
            <p:nvPr/>
          </p:nvSpPr>
          <p:spPr>
            <a:xfrm>
              <a:off x="152400" y="5090160"/>
              <a:ext cx="8534400" cy="91440"/>
            </a:xfrm>
            <a:prstGeom prst="leftRightArrow">
              <a:avLst>
                <a:gd name="adj1" fmla="val 50000"/>
                <a:gd name="adj2" fmla="val 0"/>
              </a:avLst>
            </a:prstGeom>
            <a:solidFill>
              <a:srgbClr val="00B050"/>
            </a:solidFill>
            <a:ln>
              <a:solidFill>
                <a:srgbClr val="00B05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ysClr val="windowText" lastClr="000000"/>
                </a:solidFill>
              </a:endParaRPr>
            </a:p>
          </p:txBody>
        </p:sp>
        <p:cxnSp>
          <p:nvCxnSpPr>
            <p:cNvPr id="33" name="Straight Connector 32"/>
            <p:cNvCxnSpPr/>
            <p:nvPr/>
          </p:nvCxnSpPr>
          <p:spPr>
            <a:xfrm rot="5400000">
              <a:off x="1562100" y="5142706"/>
              <a:ext cx="838200" cy="1588"/>
            </a:xfrm>
            <a:prstGeom prst="line">
              <a:avLst/>
            </a:prstGeom>
            <a:ln w="38100">
              <a:solidFill>
                <a:srgbClr val="00B050"/>
              </a:solidFill>
            </a:ln>
          </p:spPr>
          <p:style>
            <a:lnRef idx="1">
              <a:schemeClr val="accent2"/>
            </a:lnRef>
            <a:fillRef idx="0">
              <a:schemeClr val="accent2"/>
            </a:fillRef>
            <a:effectRef idx="0">
              <a:schemeClr val="accent2"/>
            </a:effectRef>
            <a:fontRef idx="minor">
              <a:schemeClr val="tx1"/>
            </a:fontRef>
          </p:style>
        </p:cxnSp>
        <p:sp>
          <p:nvSpPr>
            <p:cNvPr id="35" name="Left-Right Arrow 34"/>
            <p:cNvSpPr/>
            <p:nvPr/>
          </p:nvSpPr>
          <p:spPr>
            <a:xfrm>
              <a:off x="243348" y="5196348"/>
              <a:ext cx="1676400" cy="152400"/>
            </a:xfrm>
            <a:prstGeom prst="leftRightArrow">
              <a:avLst/>
            </a:prstGeom>
          </p:spPr>
          <p:style>
            <a:lnRef idx="2">
              <a:schemeClr val="accent6"/>
            </a:lnRef>
            <a:fillRef idx="1">
              <a:schemeClr val="lt1"/>
            </a:fillRef>
            <a:effectRef idx="0">
              <a:schemeClr val="accent6"/>
            </a:effectRef>
            <a:fontRef idx="minor">
              <a:schemeClr val="dk1"/>
            </a:fontRef>
          </p:style>
          <p:txBody>
            <a:bodyPr rtlCol="0" anchor="t"/>
            <a:lstStyle/>
            <a:p>
              <a:pPr algn="ctr"/>
              <a:r>
                <a:rPr lang="en-US" dirty="0" smtClean="0"/>
                <a:t>30 Days</a:t>
              </a:r>
              <a:endParaRPr lang="en-US" dirty="0"/>
            </a:p>
          </p:txBody>
        </p:sp>
        <p:cxnSp>
          <p:nvCxnSpPr>
            <p:cNvPr id="36" name="Straight Connector 35"/>
            <p:cNvCxnSpPr/>
            <p:nvPr/>
          </p:nvCxnSpPr>
          <p:spPr>
            <a:xfrm rot="5400000">
              <a:off x="2948543" y="5128657"/>
              <a:ext cx="1875314" cy="1588"/>
            </a:xfrm>
            <a:prstGeom prst="line">
              <a:avLst/>
            </a:prstGeom>
            <a:ln/>
          </p:spPr>
          <p:style>
            <a:lnRef idx="3">
              <a:schemeClr val="dk1"/>
            </a:lnRef>
            <a:fillRef idx="0">
              <a:schemeClr val="dk1"/>
            </a:fillRef>
            <a:effectRef idx="2">
              <a:schemeClr val="dk1"/>
            </a:effectRef>
            <a:fontRef idx="minor">
              <a:schemeClr val="tx1"/>
            </a:fontRef>
          </p:style>
        </p:cxnSp>
        <p:cxnSp>
          <p:nvCxnSpPr>
            <p:cNvPr id="38" name="Straight Connector 37"/>
            <p:cNvCxnSpPr/>
            <p:nvPr/>
          </p:nvCxnSpPr>
          <p:spPr>
            <a:xfrm rot="5400000">
              <a:off x="5653643" y="5120243"/>
              <a:ext cx="731520" cy="794"/>
            </a:xfrm>
            <a:prstGeom prst="line">
              <a:avLst/>
            </a:prstGeom>
            <a:ln w="38100">
              <a:solidFill>
                <a:srgbClr val="00B050"/>
              </a:solidFill>
            </a:ln>
          </p:spPr>
          <p:style>
            <a:lnRef idx="1">
              <a:schemeClr val="accent2"/>
            </a:lnRef>
            <a:fillRef idx="0">
              <a:schemeClr val="accent2"/>
            </a:fillRef>
            <a:effectRef idx="0">
              <a:schemeClr val="accent2"/>
            </a:effectRef>
            <a:fontRef idx="minor">
              <a:schemeClr val="tx1"/>
            </a:fontRef>
          </p:style>
        </p:cxnSp>
        <p:cxnSp>
          <p:nvCxnSpPr>
            <p:cNvPr id="42" name="Straight Arrow Connector 41"/>
            <p:cNvCxnSpPr/>
            <p:nvPr/>
          </p:nvCxnSpPr>
          <p:spPr>
            <a:xfrm rot="5400000">
              <a:off x="3575256" y="4273344"/>
              <a:ext cx="1143000" cy="457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43" name="TextBox 42"/>
            <p:cNvSpPr txBox="1"/>
            <p:nvPr/>
          </p:nvSpPr>
          <p:spPr>
            <a:xfrm>
              <a:off x="3886200" y="3429000"/>
              <a:ext cx="4876800" cy="477054"/>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Date of receipt of order u/s 73(2)</a:t>
              </a:r>
            </a:p>
            <a:p>
              <a:r>
                <a:rPr lang="en-US" sz="1100" b="1" dirty="0" smtClean="0">
                  <a:solidFill>
                    <a:srgbClr val="0070C0"/>
                  </a:solidFill>
                </a:rPr>
                <a:t>Specifying the amount of ST, Intt. And Penalty </a:t>
              </a:r>
              <a:r>
                <a:rPr lang="en-US" sz="1600" b="1" baseline="18000" dirty="0" smtClean="0">
                  <a:solidFill>
                    <a:schemeClr val="accent3"/>
                  </a:solidFill>
                </a:rPr>
                <a:t>(Max: 10% of ST)</a:t>
              </a:r>
              <a:endParaRPr lang="en-US" b="1" baseline="18000" dirty="0">
                <a:solidFill>
                  <a:schemeClr val="accent3"/>
                </a:solidFill>
              </a:endParaRPr>
            </a:p>
          </p:txBody>
        </p:sp>
      </p:grpSp>
      <p:sp>
        <p:nvSpPr>
          <p:cNvPr id="46" name="Double Wave 45">
            <a:hlinkClick r:id="rId3" action="ppaction://hlinksldjump"/>
          </p:cNvPr>
          <p:cNvSpPr/>
          <p:nvPr/>
        </p:nvSpPr>
        <p:spPr>
          <a:xfrm>
            <a:off x="533400" y="4724400"/>
            <a:ext cx="1280160" cy="304800"/>
          </a:xfrm>
          <a:prstGeom prst="doubleWave">
            <a:avLst>
              <a:gd name="adj1" fmla="val 2794"/>
              <a:gd name="adj2" fmla="val 0"/>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b="1" dirty="0" smtClean="0">
                <a:solidFill>
                  <a:schemeClr val="bg1"/>
                </a:solidFill>
              </a:rPr>
              <a:t>No Penalty</a:t>
            </a:r>
          </a:p>
        </p:txBody>
      </p:sp>
      <p:sp>
        <p:nvSpPr>
          <p:cNvPr id="47" name="Double Wave 46">
            <a:hlinkClick r:id="rId3" action="ppaction://hlinksldjump"/>
          </p:cNvPr>
          <p:cNvSpPr/>
          <p:nvPr/>
        </p:nvSpPr>
        <p:spPr>
          <a:xfrm>
            <a:off x="2133600" y="4724400"/>
            <a:ext cx="1463040" cy="274320"/>
          </a:xfrm>
          <a:prstGeom prst="doubleWave">
            <a:avLst>
              <a:gd name="adj1" fmla="val 2794"/>
              <a:gd name="adj2" fmla="val 0"/>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b="1" dirty="0" smtClean="0">
                <a:solidFill>
                  <a:schemeClr val="bg1"/>
                </a:solidFill>
              </a:rPr>
              <a:t>10%  Penalty</a:t>
            </a:r>
          </a:p>
        </p:txBody>
      </p:sp>
      <p:sp>
        <p:nvSpPr>
          <p:cNvPr id="48" name="Right Brace 47"/>
          <p:cNvSpPr/>
          <p:nvPr/>
        </p:nvSpPr>
        <p:spPr>
          <a:xfrm rot="5400000">
            <a:off x="2552700" y="4381500"/>
            <a:ext cx="762000" cy="1752600"/>
          </a:xfrm>
          <a:prstGeom prst="rightBrace">
            <a:avLst>
              <a:gd name="adj1" fmla="val 8333"/>
              <a:gd name="adj2" fmla="val 51046"/>
            </a:avLst>
          </a:prstGeom>
          <a:ln w="28575"/>
        </p:spPr>
        <p:style>
          <a:lnRef idx="1">
            <a:schemeClr val="dk1"/>
          </a:lnRef>
          <a:fillRef idx="0">
            <a:schemeClr val="dk1"/>
          </a:fillRef>
          <a:effectRef idx="0">
            <a:schemeClr val="dk1"/>
          </a:effectRef>
          <a:fontRef idx="minor">
            <a:schemeClr val="tx1"/>
          </a:fontRef>
        </p:style>
        <p:txBody>
          <a:bodyPr vert="vert270" rtlCol="0" anchor="ctr"/>
          <a:lstStyle/>
          <a:p>
            <a:pPr algn="ctr"/>
            <a:endParaRPr lang="en-US" dirty="0"/>
          </a:p>
        </p:txBody>
      </p:sp>
      <p:sp>
        <p:nvSpPr>
          <p:cNvPr id="50" name="Isosceles Triangle 49"/>
          <p:cNvSpPr/>
          <p:nvPr/>
        </p:nvSpPr>
        <p:spPr>
          <a:xfrm>
            <a:off x="990600" y="4343400"/>
            <a:ext cx="365760" cy="36576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1</a:t>
            </a:r>
            <a:endParaRPr lang="en-US" sz="1600" b="1" dirty="0" smtClean="0"/>
          </a:p>
        </p:txBody>
      </p:sp>
      <p:sp>
        <p:nvSpPr>
          <p:cNvPr id="53" name="Isosceles Triangle 52"/>
          <p:cNvSpPr/>
          <p:nvPr/>
        </p:nvSpPr>
        <p:spPr>
          <a:xfrm>
            <a:off x="2682240" y="4358640"/>
            <a:ext cx="365760" cy="36576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2</a:t>
            </a:r>
            <a:endParaRPr lang="en-US" sz="1600" b="1" dirty="0" smtClean="0"/>
          </a:p>
        </p:txBody>
      </p:sp>
      <p:sp>
        <p:nvSpPr>
          <p:cNvPr id="54" name="TextBox 53"/>
          <p:cNvSpPr txBox="1"/>
          <p:nvPr/>
        </p:nvSpPr>
        <p:spPr>
          <a:xfrm>
            <a:off x="2133600" y="5678269"/>
            <a:ext cx="1630680" cy="646331"/>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1200" b="1" dirty="0" smtClean="0">
                <a:solidFill>
                  <a:schemeClr val="bg1"/>
                </a:solidFill>
              </a:rPr>
              <a:t>If  such ST and </a:t>
            </a:r>
            <a:r>
              <a:rPr lang="en-US" sz="1200" b="1" dirty="0" err="1" smtClean="0">
                <a:solidFill>
                  <a:schemeClr val="bg1"/>
                </a:solidFill>
              </a:rPr>
              <a:t>Intt</a:t>
            </a:r>
            <a:r>
              <a:rPr lang="en-US" sz="1200" b="1" dirty="0" smtClean="0">
                <a:solidFill>
                  <a:schemeClr val="bg1"/>
                </a:solidFill>
              </a:rPr>
              <a:t>. &amp; PENALTY has been paid</a:t>
            </a:r>
          </a:p>
        </p:txBody>
      </p:sp>
      <p:sp>
        <p:nvSpPr>
          <p:cNvPr id="64" name="Left-Right Arrow 63"/>
          <p:cNvSpPr/>
          <p:nvPr/>
        </p:nvSpPr>
        <p:spPr>
          <a:xfrm>
            <a:off x="4038600" y="5213556"/>
            <a:ext cx="1676400" cy="152400"/>
          </a:xfrm>
          <a:prstGeom prst="leftRightArrow">
            <a:avLst/>
          </a:prstGeom>
        </p:spPr>
        <p:style>
          <a:lnRef idx="2">
            <a:schemeClr val="accent6"/>
          </a:lnRef>
          <a:fillRef idx="1">
            <a:schemeClr val="lt1"/>
          </a:fillRef>
          <a:effectRef idx="0">
            <a:schemeClr val="accent6"/>
          </a:effectRef>
          <a:fontRef idx="minor">
            <a:schemeClr val="dk1"/>
          </a:fontRef>
        </p:style>
        <p:txBody>
          <a:bodyPr rtlCol="0" anchor="t"/>
          <a:lstStyle/>
          <a:p>
            <a:pPr algn="ctr"/>
            <a:r>
              <a:rPr lang="en-US" dirty="0" smtClean="0"/>
              <a:t>30 Days</a:t>
            </a:r>
            <a:endParaRPr lang="en-US" dirty="0"/>
          </a:p>
        </p:txBody>
      </p:sp>
      <p:sp>
        <p:nvSpPr>
          <p:cNvPr id="65" name="TextBox 64"/>
          <p:cNvSpPr txBox="1"/>
          <p:nvPr/>
        </p:nvSpPr>
        <p:spPr>
          <a:xfrm>
            <a:off x="4160520" y="5683044"/>
            <a:ext cx="1554480" cy="646331"/>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1200" b="1" dirty="0" smtClean="0">
                <a:solidFill>
                  <a:schemeClr val="bg1"/>
                </a:solidFill>
              </a:rPr>
              <a:t>If  such ST and </a:t>
            </a:r>
            <a:r>
              <a:rPr lang="en-US" sz="1200" b="1" dirty="0" err="1" smtClean="0">
                <a:solidFill>
                  <a:schemeClr val="bg1"/>
                </a:solidFill>
              </a:rPr>
              <a:t>Intt</a:t>
            </a:r>
            <a:r>
              <a:rPr lang="en-US" sz="1200" b="1" dirty="0" smtClean="0">
                <a:solidFill>
                  <a:schemeClr val="bg1"/>
                </a:solidFill>
              </a:rPr>
              <a:t>. &amp; PENALTY has been paid</a:t>
            </a:r>
          </a:p>
        </p:txBody>
      </p:sp>
      <p:sp>
        <p:nvSpPr>
          <p:cNvPr id="81" name="TextBox 80"/>
          <p:cNvSpPr txBox="1"/>
          <p:nvPr/>
        </p:nvSpPr>
        <p:spPr>
          <a:xfrm>
            <a:off x="4236720" y="4372896"/>
            <a:ext cx="1554480" cy="677108"/>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1200" b="1" dirty="0" smtClean="0">
                <a:solidFill>
                  <a:schemeClr val="bg1"/>
                </a:solidFill>
              </a:rPr>
              <a:t>Penalty = </a:t>
            </a:r>
            <a:r>
              <a:rPr lang="en-US" sz="1400" b="1" dirty="0" smtClean="0">
                <a:solidFill>
                  <a:schemeClr val="bg1"/>
                </a:solidFill>
              </a:rPr>
              <a:t>25% </a:t>
            </a:r>
            <a:r>
              <a:rPr lang="en-US" sz="1200" b="1" dirty="0" smtClean="0">
                <a:solidFill>
                  <a:schemeClr val="bg1"/>
                </a:solidFill>
              </a:rPr>
              <a:t>of penalty specified in such order</a:t>
            </a:r>
          </a:p>
        </p:txBody>
      </p:sp>
      <p:sp>
        <p:nvSpPr>
          <p:cNvPr id="82" name="Isosceles Triangle 81"/>
          <p:cNvSpPr/>
          <p:nvPr/>
        </p:nvSpPr>
        <p:spPr>
          <a:xfrm>
            <a:off x="4724400" y="3977640"/>
            <a:ext cx="365760" cy="36576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3</a:t>
            </a:r>
          </a:p>
        </p:txBody>
      </p:sp>
      <p:sp>
        <p:nvSpPr>
          <p:cNvPr id="90" name="Isosceles Triangle 89"/>
          <p:cNvSpPr/>
          <p:nvPr/>
        </p:nvSpPr>
        <p:spPr>
          <a:xfrm>
            <a:off x="6934200" y="4419600"/>
            <a:ext cx="365760" cy="36576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t>4</a:t>
            </a:r>
            <a:endParaRPr lang="en-US" b="1" dirty="0" smtClean="0"/>
          </a:p>
        </p:txBody>
      </p:sp>
      <p:sp>
        <p:nvSpPr>
          <p:cNvPr id="37" name="TextBox 36"/>
          <p:cNvSpPr txBox="1"/>
          <p:nvPr/>
        </p:nvSpPr>
        <p:spPr>
          <a:xfrm>
            <a:off x="6248400" y="4800601"/>
            <a:ext cx="2438400" cy="584775"/>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1600" b="1" dirty="0" smtClean="0">
                <a:solidFill>
                  <a:schemeClr val="bg1"/>
                </a:solidFill>
              </a:rPr>
              <a:t> Penalty specified in such order</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274320" y="5678269"/>
            <a:ext cx="1630680" cy="646331"/>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1200" b="1" dirty="0" smtClean="0">
                <a:solidFill>
                  <a:schemeClr val="bg1"/>
                </a:solidFill>
              </a:rPr>
              <a:t>If such ST and </a:t>
            </a:r>
            <a:r>
              <a:rPr lang="en-US" sz="1200" b="1" dirty="0" err="1" smtClean="0">
                <a:solidFill>
                  <a:schemeClr val="bg1"/>
                </a:solidFill>
              </a:rPr>
              <a:t>Intt</a:t>
            </a:r>
            <a:r>
              <a:rPr lang="en-US" sz="1200" b="1" dirty="0" smtClean="0">
                <a:solidFill>
                  <a:schemeClr val="bg1"/>
                </a:solidFill>
              </a:rPr>
              <a:t>. thereon paid within 30 days</a:t>
            </a:r>
          </a:p>
        </p:txBody>
      </p:sp>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accent1"/>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10" name="TextBox 9"/>
          <p:cNvSpPr txBox="1"/>
          <p:nvPr/>
        </p:nvSpPr>
        <p:spPr>
          <a:xfrm>
            <a:off x="105696" y="1173480"/>
            <a:ext cx="859536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76: Penalty for failure to pay Service Tax</a:t>
            </a:r>
            <a:endParaRPr lang="en-US" sz="1500" b="1" dirty="0">
              <a:solidFill>
                <a:srgbClr val="0070C0"/>
              </a:solidFill>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43</a:t>
            </a:fld>
            <a:endParaRPr lang="en-US" dirty="0"/>
          </a:p>
        </p:txBody>
      </p:sp>
      <p:sp>
        <p:nvSpPr>
          <p:cNvPr id="11" name="Double Wave 10">
            <a:hlinkClick r:id="rId3" action="ppaction://hlinksldjump"/>
          </p:cNvPr>
          <p:cNvSpPr/>
          <p:nvPr/>
        </p:nvSpPr>
        <p:spPr>
          <a:xfrm>
            <a:off x="1828800" y="6583680"/>
            <a:ext cx="5029200" cy="274320"/>
          </a:xfrm>
          <a:prstGeom prst="doubleWave">
            <a:avLst>
              <a:gd name="adj1" fmla="val 2794"/>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rgbClr val="0070C0"/>
                </a:solidFill>
              </a:rPr>
              <a:t>Corresponding Section: Transitory provision u/s section 78B</a:t>
            </a:r>
          </a:p>
        </p:txBody>
      </p:sp>
      <p:sp>
        <p:nvSpPr>
          <p:cNvPr id="13" name="Double Wave 12"/>
          <p:cNvSpPr/>
          <p:nvPr/>
        </p:nvSpPr>
        <p:spPr>
          <a:xfrm>
            <a:off x="6948948" y="1205436"/>
            <a:ext cx="1737360" cy="274320"/>
          </a:xfrm>
          <a:prstGeom prst="doubleWave">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graphicFrame>
        <p:nvGraphicFramePr>
          <p:cNvPr id="40" name="Table 39"/>
          <p:cNvGraphicFramePr>
            <a:graphicFrameLocks noGrp="1"/>
          </p:cNvGraphicFramePr>
          <p:nvPr/>
        </p:nvGraphicFramePr>
        <p:xfrm>
          <a:off x="152400" y="1600200"/>
          <a:ext cx="8610600" cy="1824840"/>
        </p:xfrm>
        <a:graphic>
          <a:graphicData uri="http://schemas.openxmlformats.org/drawingml/2006/table">
            <a:tbl>
              <a:tblPr firstRow="1" bandRow="1">
                <a:tableStyleId>{5C22544A-7EE6-4342-B048-85BDC9FD1C3A}</a:tableStyleId>
              </a:tblPr>
              <a:tblGrid>
                <a:gridCol w="2819400"/>
                <a:gridCol w="5791200"/>
              </a:tblGrid>
              <a:tr h="369720">
                <a:tc>
                  <a:txBody>
                    <a:bodyPr/>
                    <a:lstStyle/>
                    <a:p>
                      <a:r>
                        <a:rPr lang="en-US" sz="1400" dirty="0" smtClean="0"/>
                        <a:t>Where ST has -</a:t>
                      </a:r>
                      <a:endParaRPr lang="en-US" sz="1400" dirty="0"/>
                    </a:p>
                  </a:txBody>
                  <a:tcPr/>
                </a:tc>
                <a:tc>
                  <a:txBody>
                    <a:bodyPr/>
                    <a:lstStyle/>
                    <a:p>
                      <a:r>
                        <a:rPr lang="en-US" sz="1400" dirty="0" smtClean="0">
                          <a:solidFill>
                            <a:schemeClr val="tx1"/>
                          </a:solidFill>
                        </a:rPr>
                        <a:t>BY</a:t>
                      </a:r>
                      <a:r>
                        <a:rPr lang="en-US" sz="1400" baseline="0" dirty="0" smtClean="0">
                          <a:solidFill>
                            <a:schemeClr val="tx1"/>
                          </a:solidFill>
                        </a:rPr>
                        <a:t> REASON OF</a:t>
                      </a:r>
                      <a:endParaRPr lang="en-US" sz="1400" dirty="0">
                        <a:solidFill>
                          <a:schemeClr val="tx1"/>
                        </a:solidFill>
                      </a:endParaRPr>
                    </a:p>
                  </a:txBody>
                  <a:tcPr>
                    <a:lnB w="38100" cmpd="sng">
                      <a:noFill/>
                    </a:lnB>
                  </a:tcPr>
                </a:tc>
              </a:tr>
              <a:tr h="1078080">
                <a:tc>
                  <a:txBody>
                    <a:bodyPr/>
                    <a:lstStyle/>
                    <a:p>
                      <a:pPr marL="176213" indent="-176213">
                        <a:buFont typeface="Arial" pitchFamily="34" charset="0"/>
                        <a:buChar char="•"/>
                      </a:pPr>
                      <a:r>
                        <a:rPr lang="en-US" sz="1600" dirty="0" smtClean="0"/>
                        <a:t>not been</a:t>
                      </a:r>
                      <a:r>
                        <a:rPr lang="en-US" sz="1600" baseline="0" dirty="0" smtClean="0"/>
                        <a:t> </a:t>
                      </a:r>
                      <a:r>
                        <a:rPr lang="en-US" sz="1600" dirty="0" smtClean="0"/>
                        <a:t>levied/paid</a:t>
                      </a:r>
                    </a:p>
                    <a:p>
                      <a:pPr marL="176213" marR="0" indent="-17621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been short</a:t>
                      </a:r>
                      <a:r>
                        <a:rPr lang="en-US" sz="1600" baseline="0" dirty="0" smtClean="0"/>
                        <a:t> levied/paid</a:t>
                      </a:r>
                    </a:p>
                    <a:p>
                      <a:pPr marL="176213" marR="0" indent="-176213"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erroneously refunded</a:t>
                      </a:r>
                    </a:p>
                    <a:p>
                      <a:endParaRPr lang="en-US" sz="1600" dirty="0" smtClean="0"/>
                    </a:p>
                  </a:txBody>
                  <a:tcPr>
                    <a:lnR w="12700" cmpd="sng">
                      <a:noFill/>
                    </a:lnR>
                  </a:tcPr>
                </a:tc>
                <a:tc>
                  <a:txBody>
                    <a:bodyPr/>
                    <a:lstStyle/>
                    <a:p>
                      <a:pPr marL="117475" indent="-117475">
                        <a:buFont typeface="Arial" pitchFamily="34" charset="0"/>
                        <a:buChar char="•"/>
                      </a:pPr>
                      <a:r>
                        <a:rPr kumimoji="0" lang="en-US" sz="1600" kern="1200" baseline="0" dirty="0" smtClean="0">
                          <a:solidFill>
                            <a:schemeClr val="dk1"/>
                          </a:solidFill>
                          <a:latin typeface="+mn-lt"/>
                          <a:ea typeface="+mn-ea"/>
                          <a:cs typeface="+mn-cs"/>
                        </a:rPr>
                        <a:t>fraud  </a:t>
                      </a:r>
                      <a:r>
                        <a:rPr kumimoji="0" lang="en-US" sz="1600" b="1" kern="1200" baseline="0" dirty="0" smtClean="0">
                          <a:solidFill>
                            <a:schemeClr val="dk1"/>
                          </a:solidFill>
                          <a:latin typeface="+mn-lt"/>
                          <a:ea typeface="+mn-ea"/>
                          <a:cs typeface="+mn-cs"/>
                        </a:rPr>
                        <a:t>OR </a:t>
                      </a:r>
                      <a:r>
                        <a:rPr kumimoji="0" lang="en-US" sz="1600" kern="1200" baseline="0" dirty="0" smtClean="0">
                          <a:solidFill>
                            <a:schemeClr val="dk1"/>
                          </a:solidFill>
                          <a:latin typeface="+mn-lt"/>
                          <a:ea typeface="+mn-ea"/>
                          <a:cs typeface="+mn-cs"/>
                        </a:rPr>
                        <a:t> collusion </a:t>
                      </a:r>
                      <a:r>
                        <a:rPr kumimoji="0" lang="en-US" sz="1600" b="1" kern="1200" baseline="0" dirty="0" smtClean="0">
                          <a:solidFill>
                            <a:schemeClr val="dk1"/>
                          </a:solidFill>
                          <a:latin typeface="+mn-lt"/>
                          <a:ea typeface="+mn-ea"/>
                          <a:cs typeface="+mn-cs"/>
                        </a:rPr>
                        <a:t>OR </a:t>
                      </a:r>
                      <a:r>
                        <a:rPr kumimoji="0" lang="en-US" sz="1600" kern="1200" baseline="0" dirty="0" smtClean="0">
                          <a:solidFill>
                            <a:schemeClr val="dk1"/>
                          </a:solidFill>
                          <a:latin typeface="+mn-lt"/>
                          <a:ea typeface="+mn-ea"/>
                          <a:cs typeface="+mn-cs"/>
                        </a:rPr>
                        <a:t> </a:t>
                      </a:r>
                      <a:r>
                        <a:rPr kumimoji="0" lang="en-US" sz="1600" kern="1200" baseline="0" dirty="0" err="1" smtClean="0">
                          <a:solidFill>
                            <a:schemeClr val="dk1"/>
                          </a:solidFill>
                          <a:latin typeface="+mn-lt"/>
                          <a:ea typeface="+mn-ea"/>
                          <a:cs typeface="+mn-cs"/>
                        </a:rPr>
                        <a:t>wilful</a:t>
                      </a:r>
                      <a:r>
                        <a:rPr kumimoji="0" lang="en-US" sz="1600" kern="1200" baseline="0" dirty="0" smtClean="0">
                          <a:solidFill>
                            <a:schemeClr val="dk1"/>
                          </a:solidFill>
                          <a:latin typeface="+mn-lt"/>
                          <a:ea typeface="+mn-ea"/>
                          <a:cs typeface="+mn-cs"/>
                        </a:rPr>
                        <a:t> misstatement </a:t>
                      </a:r>
                      <a:r>
                        <a:rPr kumimoji="0" lang="en-US" sz="1600" b="1" kern="1200" baseline="0" dirty="0" smtClean="0">
                          <a:solidFill>
                            <a:schemeClr val="dk1"/>
                          </a:solidFill>
                          <a:latin typeface="+mn-lt"/>
                          <a:ea typeface="+mn-ea"/>
                          <a:cs typeface="+mn-cs"/>
                        </a:rPr>
                        <a:t>OR</a:t>
                      </a:r>
                      <a:endParaRPr kumimoji="0" lang="en-US" sz="1600" kern="1200" baseline="0" dirty="0" smtClean="0">
                        <a:solidFill>
                          <a:schemeClr val="dk1"/>
                        </a:solidFill>
                        <a:latin typeface="+mn-lt"/>
                        <a:ea typeface="+mn-ea"/>
                        <a:cs typeface="+mn-cs"/>
                      </a:endParaRPr>
                    </a:p>
                    <a:p>
                      <a:pPr marL="117475" indent="-117475">
                        <a:buFont typeface="Arial" pitchFamily="34" charset="0"/>
                        <a:buChar char="•"/>
                      </a:pPr>
                      <a:r>
                        <a:rPr kumimoji="0" lang="en-US" sz="1600" kern="1200" baseline="0" dirty="0" smtClean="0">
                          <a:solidFill>
                            <a:schemeClr val="dk1"/>
                          </a:solidFill>
                          <a:latin typeface="+mn-lt"/>
                          <a:ea typeface="+mn-ea"/>
                          <a:cs typeface="+mn-cs"/>
                        </a:rPr>
                        <a:t>suppression of facts </a:t>
                      </a:r>
                      <a:r>
                        <a:rPr kumimoji="0" lang="en-US" sz="1600" b="1" kern="1200" baseline="0" dirty="0" smtClean="0">
                          <a:solidFill>
                            <a:schemeClr val="dk1"/>
                          </a:solidFill>
                          <a:latin typeface="+mn-lt"/>
                          <a:ea typeface="+mn-ea"/>
                          <a:cs typeface="+mn-cs"/>
                        </a:rPr>
                        <a:t>OR </a:t>
                      </a:r>
                      <a:endParaRPr kumimoji="0" lang="en-US" sz="1600" kern="1200" baseline="0" dirty="0" smtClean="0">
                        <a:solidFill>
                          <a:schemeClr val="dk1"/>
                        </a:solidFill>
                        <a:latin typeface="+mn-lt"/>
                        <a:ea typeface="+mn-ea"/>
                        <a:cs typeface="+mn-cs"/>
                      </a:endParaRPr>
                    </a:p>
                    <a:p>
                      <a:pPr marL="117475" indent="-117475">
                        <a:buFont typeface="Arial" pitchFamily="34" charset="0"/>
                        <a:buChar char="•"/>
                      </a:pPr>
                      <a:r>
                        <a:rPr kumimoji="0" lang="en-US" sz="1600" kern="1200" baseline="0" dirty="0" smtClean="0">
                          <a:solidFill>
                            <a:schemeClr val="dk1"/>
                          </a:solidFill>
                          <a:latin typeface="+mn-lt"/>
                          <a:ea typeface="+mn-ea"/>
                          <a:cs typeface="+mn-cs"/>
                        </a:rPr>
                        <a:t>contravention of any of the provisions of </a:t>
                      </a:r>
                      <a:r>
                        <a:rPr kumimoji="0" lang="en-US" sz="1400" kern="1200" baseline="30000" dirty="0" err="1" smtClean="0">
                          <a:solidFill>
                            <a:srgbClr val="0070C0"/>
                          </a:solidFill>
                          <a:latin typeface="+mn-lt"/>
                          <a:ea typeface="+mn-ea"/>
                          <a:cs typeface="+mn-cs"/>
                        </a:rPr>
                        <a:t>Ch.V</a:t>
                      </a:r>
                      <a:r>
                        <a:rPr kumimoji="0" lang="en-US" sz="1400" kern="1200" baseline="30000" dirty="0" smtClean="0">
                          <a:solidFill>
                            <a:srgbClr val="0070C0"/>
                          </a:solidFill>
                          <a:latin typeface="+mn-lt"/>
                          <a:ea typeface="+mn-ea"/>
                          <a:cs typeface="+mn-cs"/>
                        </a:rPr>
                        <a:t>, FA, 1994 or rules made </a:t>
                      </a:r>
                      <a:r>
                        <a:rPr kumimoji="0" lang="en-US" sz="1400" kern="1200" baseline="30000" dirty="0" err="1" smtClean="0">
                          <a:solidFill>
                            <a:srgbClr val="0070C0"/>
                          </a:solidFill>
                          <a:latin typeface="+mn-lt"/>
                          <a:ea typeface="+mn-ea"/>
                          <a:cs typeface="+mn-cs"/>
                        </a:rPr>
                        <a:t>thereunder</a:t>
                      </a:r>
                      <a:r>
                        <a:rPr kumimoji="0" lang="en-US" sz="1100" kern="1200" baseline="0" dirty="0" smtClean="0">
                          <a:solidFill>
                            <a:schemeClr val="dk1"/>
                          </a:solidFill>
                          <a:latin typeface="+mn-lt"/>
                          <a:ea typeface="+mn-ea"/>
                          <a:cs typeface="+mn-cs"/>
                        </a:rPr>
                        <a:t>  </a:t>
                      </a:r>
                      <a:r>
                        <a:rPr kumimoji="0" lang="en-US" sz="1600" kern="1200" baseline="0" dirty="0" smtClean="0">
                          <a:solidFill>
                            <a:schemeClr val="dk1"/>
                          </a:solidFill>
                          <a:latin typeface="+mn-lt"/>
                          <a:ea typeface="+mn-ea"/>
                          <a:cs typeface="+mn-cs"/>
                        </a:rPr>
                        <a:t>with the intent to evade payment of service tax</a:t>
                      </a:r>
                      <a:endParaRPr lang="en-US" sz="1800" b="1" i="1" dirty="0">
                        <a:solidFill>
                          <a:srgbClr val="0070C0"/>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r>
              <a:tr h="377040">
                <a:tc gridSpan="2">
                  <a:txBody>
                    <a:bodyPr/>
                    <a:lstStyle/>
                    <a:p>
                      <a:pPr marL="117475" marR="0" indent="-117475"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800" b="1" i="1" u="sng" kern="1200" baseline="0" dirty="0" smtClean="0">
                          <a:solidFill>
                            <a:srgbClr val="0070C0"/>
                          </a:solidFill>
                          <a:latin typeface="+mn-lt"/>
                          <a:ea typeface="+mn-ea"/>
                          <a:cs typeface="+mn-cs"/>
                        </a:rPr>
                        <a:t>Then penalty shall be liable to pay as follows:</a:t>
                      </a:r>
                    </a:p>
                  </a:txBody>
                  <a:tcPr>
                    <a:lnR w="12700" cmpd="sng">
                      <a:noFill/>
                    </a:lnR>
                  </a:tcPr>
                </a:tc>
                <a:tc hMerge="1">
                  <a:txBody>
                    <a:bodyPr/>
                    <a:lstStyle/>
                    <a:p>
                      <a:pPr marL="117475" indent="-117475">
                        <a:buFont typeface="Arial" pitchFamily="34" charset="0"/>
                        <a:buChar char="•"/>
                      </a:pPr>
                      <a:endParaRPr lang="en-US" sz="1800" b="1" i="1" dirty="0">
                        <a:solidFill>
                          <a:srgbClr val="0070C0"/>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r>
            </a:tbl>
          </a:graphicData>
        </a:graphic>
      </p:graphicFrame>
      <p:sp>
        <p:nvSpPr>
          <p:cNvPr id="20" name="TextBox 19"/>
          <p:cNvSpPr txBox="1"/>
          <p:nvPr/>
        </p:nvSpPr>
        <p:spPr>
          <a:xfrm>
            <a:off x="76200" y="914400"/>
            <a:ext cx="1371600" cy="18288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dirty="0" err="1" smtClean="0"/>
              <a:t>Contd</a:t>
            </a:r>
            <a:r>
              <a:rPr lang="en-US" sz="1400" b="1" dirty="0" smtClean="0"/>
              <a:t>/-……..</a:t>
            </a:r>
            <a:endParaRPr lang="en-US" sz="1400" b="1" dirty="0">
              <a:effectLst>
                <a:outerShdw blurRad="38100" dist="38100" dir="2700000" algn="tl">
                  <a:srgbClr val="000000">
                    <a:alpha val="43137"/>
                  </a:srgbClr>
                </a:outerShdw>
              </a:effectLst>
            </a:endParaRPr>
          </a:p>
        </p:txBody>
      </p:sp>
      <p:grpSp>
        <p:nvGrpSpPr>
          <p:cNvPr id="2" name="Group 58"/>
          <p:cNvGrpSpPr/>
          <p:nvPr/>
        </p:nvGrpSpPr>
        <p:grpSpPr>
          <a:xfrm>
            <a:off x="152400" y="3429000"/>
            <a:ext cx="8610600" cy="2667000"/>
            <a:chOff x="152400" y="3429000"/>
            <a:chExt cx="8610600" cy="2667000"/>
          </a:xfrm>
        </p:grpSpPr>
        <p:grpSp>
          <p:nvGrpSpPr>
            <p:cNvPr id="3" name="Group 25"/>
            <p:cNvGrpSpPr/>
            <p:nvPr/>
          </p:nvGrpSpPr>
          <p:grpSpPr>
            <a:xfrm>
              <a:off x="152400" y="3429000"/>
              <a:ext cx="3657600" cy="2667000"/>
              <a:chOff x="3198812" y="958644"/>
              <a:chExt cx="3657600" cy="2667000"/>
            </a:xfrm>
          </p:grpSpPr>
          <p:cxnSp>
            <p:nvCxnSpPr>
              <p:cNvPr id="25" name="Straight Connector 24"/>
              <p:cNvCxnSpPr/>
              <p:nvPr/>
            </p:nvCxnSpPr>
            <p:spPr>
              <a:xfrm rot="5400000">
                <a:off x="2361406" y="2787444"/>
                <a:ext cx="1675606" cy="794"/>
              </a:xfrm>
              <a:prstGeom prst="line">
                <a:avLst/>
              </a:prstGeom>
              <a:ln w="38100">
                <a:solidFill>
                  <a:srgbClr val="00B050"/>
                </a:solidFill>
              </a:ln>
            </p:spPr>
            <p:style>
              <a:lnRef idx="1">
                <a:schemeClr val="accent2"/>
              </a:lnRef>
              <a:fillRef idx="0">
                <a:schemeClr val="accent2"/>
              </a:fillRef>
              <a:effectRef idx="0">
                <a:schemeClr val="accent2"/>
              </a:effectRef>
              <a:fontRef idx="minor">
                <a:schemeClr val="tx1"/>
              </a:fontRef>
            </p:style>
          </p:cxnSp>
          <p:cxnSp>
            <p:nvCxnSpPr>
              <p:cNvPr id="27" name="Straight Arrow Connector 26"/>
              <p:cNvCxnSpPr/>
              <p:nvPr/>
            </p:nvCxnSpPr>
            <p:spPr>
              <a:xfrm rot="5400000">
                <a:off x="3046413" y="1796844"/>
                <a:ext cx="990601" cy="533402"/>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9" name="TextBox 28"/>
              <p:cNvSpPr txBox="1"/>
              <p:nvPr/>
            </p:nvSpPr>
            <p:spPr>
              <a:xfrm>
                <a:off x="3198812" y="958644"/>
                <a:ext cx="3657600" cy="707886"/>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Date of Service of notice </a:t>
                </a:r>
              </a:p>
              <a:p>
                <a:pPr algn="ctr"/>
                <a:r>
                  <a:rPr lang="en-US" sz="1400" b="1" dirty="0" smtClean="0"/>
                  <a:t>u/p to Sec.73(1)</a:t>
                </a:r>
              </a:p>
              <a:p>
                <a:pPr algn="ctr"/>
                <a:r>
                  <a:rPr lang="en-US" sz="1200" b="1" dirty="0" smtClean="0">
                    <a:solidFill>
                      <a:srgbClr val="0070C0"/>
                    </a:solidFill>
                  </a:rPr>
                  <a:t>Specifying the amount of ST &amp; Intt.</a:t>
                </a:r>
                <a:endParaRPr lang="en-US" sz="1200" b="1" dirty="0">
                  <a:solidFill>
                    <a:srgbClr val="0070C0"/>
                  </a:solidFill>
                </a:endParaRPr>
              </a:p>
            </p:txBody>
          </p:sp>
        </p:grpSp>
        <p:sp>
          <p:nvSpPr>
            <p:cNvPr id="31" name="Left-Right Arrow 30"/>
            <p:cNvSpPr/>
            <p:nvPr/>
          </p:nvSpPr>
          <p:spPr>
            <a:xfrm>
              <a:off x="152400" y="5090160"/>
              <a:ext cx="8534400" cy="91440"/>
            </a:xfrm>
            <a:prstGeom prst="leftRightArrow">
              <a:avLst>
                <a:gd name="adj1" fmla="val 50000"/>
                <a:gd name="adj2" fmla="val 0"/>
              </a:avLst>
            </a:prstGeom>
            <a:solidFill>
              <a:srgbClr val="00B050"/>
            </a:solidFill>
            <a:ln>
              <a:solidFill>
                <a:srgbClr val="00B05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ysClr val="windowText" lastClr="000000"/>
                </a:solidFill>
              </a:endParaRPr>
            </a:p>
          </p:txBody>
        </p:sp>
        <p:cxnSp>
          <p:nvCxnSpPr>
            <p:cNvPr id="33" name="Straight Connector 32"/>
            <p:cNvCxnSpPr/>
            <p:nvPr/>
          </p:nvCxnSpPr>
          <p:spPr>
            <a:xfrm rot="5400000">
              <a:off x="1562100" y="5142706"/>
              <a:ext cx="838200" cy="1588"/>
            </a:xfrm>
            <a:prstGeom prst="line">
              <a:avLst/>
            </a:prstGeom>
            <a:ln w="38100">
              <a:solidFill>
                <a:srgbClr val="00B050"/>
              </a:solidFill>
            </a:ln>
          </p:spPr>
          <p:style>
            <a:lnRef idx="1">
              <a:schemeClr val="accent2"/>
            </a:lnRef>
            <a:fillRef idx="0">
              <a:schemeClr val="accent2"/>
            </a:fillRef>
            <a:effectRef idx="0">
              <a:schemeClr val="accent2"/>
            </a:effectRef>
            <a:fontRef idx="minor">
              <a:schemeClr val="tx1"/>
            </a:fontRef>
          </p:style>
        </p:cxnSp>
        <p:sp>
          <p:nvSpPr>
            <p:cNvPr id="35" name="Left-Right Arrow 34"/>
            <p:cNvSpPr/>
            <p:nvPr/>
          </p:nvSpPr>
          <p:spPr>
            <a:xfrm>
              <a:off x="243348" y="5196348"/>
              <a:ext cx="1676400" cy="152400"/>
            </a:xfrm>
            <a:prstGeom prst="leftRightArrow">
              <a:avLst/>
            </a:prstGeom>
          </p:spPr>
          <p:style>
            <a:lnRef idx="2">
              <a:schemeClr val="accent6"/>
            </a:lnRef>
            <a:fillRef idx="1">
              <a:schemeClr val="lt1"/>
            </a:fillRef>
            <a:effectRef idx="0">
              <a:schemeClr val="accent6"/>
            </a:effectRef>
            <a:fontRef idx="minor">
              <a:schemeClr val="dk1"/>
            </a:fontRef>
          </p:style>
          <p:txBody>
            <a:bodyPr rtlCol="0" anchor="t"/>
            <a:lstStyle/>
            <a:p>
              <a:pPr algn="ctr"/>
              <a:r>
                <a:rPr lang="en-US" dirty="0" smtClean="0"/>
                <a:t>30 Days</a:t>
              </a:r>
              <a:endParaRPr lang="en-US" dirty="0"/>
            </a:p>
          </p:txBody>
        </p:sp>
        <p:cxnSp>
          <p:nvCxnSpPr>
            <p:cNvPr id="36" name="Straight Connector 35"/>
            <p:cNvCxnSpPr/>
            <p:nvPr/>
          </p:nvCxnSpPr>
          <p:spPr>
            <a:xfrm rot="5400000">
              <a:off x="2948543" y="5128657"/>
              <a:ext cx="1875314" cy="1588"/>
            </a:xfrm>
            <a:prstGeom prst="line">
              <a:avLst/>
            </a:prstGeom>
            <a:ln/>
          </p:spPr>
          <p:style>
            <a:lnRef idx="3">
              <a:schemeClr val="dk1"/>
            </a:lnRef>
            <a:fillRef idx="0">
              <a:schemeClr val="dk1"/>
            </a:fillRef>
            <a:effectRef idx="2">
              <a:schemeClr val="dk1"/>
            </a:effectRef>
            <a:fontRef idx="minor">
              <a:schemeClr val="tx1"/>
            </a:fontRef>
          </p:style>
        </p:cxnSp>
        <p:cxnSp>
          <p:nvCxnSpPr>
            <p:cNvPr id="38" name="Straight Connector 37"/>
            <p:cNvCxnSpPr/>
            <p:nvPr/>
          </p:nvCxnSpPr>
          <p:spPr>
            <a:xfrm rot="5400000">
              <a:off x="5653643" y="5120243"/>
              <a:ext cx="731520" cy="794"/>
            </a:xfrm>
            <a:prstGeom prst="line">
              <a:avLst/>
            </a:prstGeom>
            <a:ln w="38100">
              <a:solidFill>
                <a:srgbClr val="00B050"/>
              </a:solidFill>
            </a:ln>
          </p:spPr>
          <p:style>
            <a:lnRef idx="1">
              <a:schemeClr val="accent2"/>
            </a:lnRef>
            <a:fillRef idx="0">
              <a:schemeClr val="accent2"/>
            </a:fillRef>
            <a:effectRef idx="0">
              <a:schemeClr val="accent2"/>
            </a:effectRef>
            <a:fontRef idx="minor">
              <a:schemeClr val="tx1"/>
            </a:fontRef>
          </p:style>
        </p:cxnSp>
        <p:cxnSp>
          <p:nvCxnSpPr>
            <p:cNvPr id="42" name="Straight Arrow Connector 41"/>
            <p:cNvCxnSpPr/>
            <p:nvPr/>
          </p:nvCxnSpPr>
          <p:spPr>
            <a:xfrm rot="5400000">
              <a:off x="3575256" y="4273344"/>
              <a:ext cx="1143000" cy="457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43" name="TextBox 42"/>
            <p:cNvSpPr txBox="1"/>
            <p:nvPr/>
          </p:nvSpPr>
          <p:spPr>
            <a:xfrm>
              <a:off x="3886200" y="3429000"/>
              <a:ext cx="4876800" cy="512961"/>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Date of receipt of order u/s 73(2) </a:t>
              </a:r>
            </a:p>
            <a:p>
              <a:pPr algn="ctr"/>
              <a:r>
                <a:rPr lang="en-US" sz="1100" b="1" dirty="0" smtClean="0">
                  <a:solidFill>
                    <a:srgbClr val="0070C0"/>
                  </a:solidFill>
                </a:rPr>
                <a:t>Specifying the amount of ST, Intt. And Penalty </a:t>
              </a:r>
              <a:r>
                <a:rPr lang="en-US" sz="2000" b="1" baseline="18000" dirty="0" smtClean="0">
                  <a:solidFill>
                    <a:schemeClr val="accent3"/>
                  </a:solidFill>
                </a:rPr>
                <a:t>(100% of ST)</a:t>
              </a:r>
              <a:endParaRPr lang="en-US" sz="2400" baseline="18000" dirty="0">
                <a:solidFill>
                  <a:schemeClr val="accent3"/>
                </a:solidFill>
              </a:endParaRPr>
            </a:p>
          </p:txBody>
        </p:sp>
      </p:grpSp>
      <p:sp>
        <p:nvSpPr>
          <p:cNvPr id="46" name="Double Wave 45">
            <a:hlinkClick r:id="rId3" action="ppaction://hlinksldjump"/>
          </p:cNvPr>
          <p:cNvSpPr/>
          <p:nvPr/>
        </p:nvSpPr>
        <p:spPr>
          <a:xfrm>
            <a:off x="533400" y="4724400"/>
            <a:ext cx="1371600" cy="274320"/>
          </a:xfrm>
          <a:prstGeom prst="doubleWave">
            <a:avLst>
              <a:gd name="adj1" fmla="val 2794"/>
              <a:gd name="adj2" fmla="val 0"/>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b="1" dirty="0" smtClean="0">
                <a:solidFill>
                  <a:schemeClr val="bg1"/>
                </a:solidFill>
              </a:rPr>
              <a:t>15% Penalty</a:t>
            </a:r>
          </a:p>
        </p:txBody>
      </p:sp>
      <p:sp>
        <p:nvSpPr>
          <p:cNvPr id="47" name="Double Wave 46">
            <a:hlinkClick r:id="rId3" action="ppaction://hlinksldjump"/>
          </p:cNvPr>
          <p:cNvSpPr/>
          <p:nvPr/>
        </p:nvSpPr>
        <p:spPr>
          <a:xfrm>
            <a:off x="2133600" y="4724400"/>
            <a:ext cx="1463040" cy="274320"/>
          </a:xfrm>
          <a:prstGeom prst="doubleWave">
            <a:avLst>
              <a:gd name="adj1" fmla="val 2794"/>
              <a:gd name="adj2" fmla="val 0"/>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400" b="1" dirty="0" smtClean="0">
                <a:solidFill>
                  <a:schemeClr val="bg1"/>
                </a:solidFill>
              </a:rPr>
              <a:t>100%  Penalty</a:t>
            </a:r>
          </a:p>
        </p:txBody>
      </p:sp>
      <p:sp>
        <p:nvSpPr>
          <p:cNvPr id="48" name="Right Brace 47"/>
          <p:cNvSpPr/>
          <p:nvPr/>
        </p:nvSpPr>
        <p:spPr>
          <a:xfrm rot="5400000">
            <a:off x="2552700" y="4381500"/>
            <a:ext cx="762000" cy="1752600"/>
          </a:xfrm>
          <a:prstGeom prst="rightBrace">
            <a:avLst>
              <a:gd name="adj1" fmla="val 8333"/>
              <a:gd name="adj2" fmla="val 51046"/>
            </a:avLst>
          </a:prstGeom>
          <a:ln w="28575"/>
        </p:spPr>
        <p:style>
          <a:lnRef idx="1">
            <a:schemeClr val="dk1"/>
          </a:lnRef>
          <a:fillRef idx="0">
            <a:schemeClr val="dk1"/>
          </a:fillRef>
          <a:effectRef idx="0">
            <a:schemeClr val="dk1"/>
          </a:effectRef>
          <a:fontRef idx="minor">
            <a:schemeClr val="tx1"/>
          </a:fontRef>
        </p:style>
        <p:txBody>
          <a:bodyPr vert="vert270" rtlCol="0" anchor="ctr"/>
          <a:lstStyle/>
          <a:p>
            <a:pPr algn="ctr"/>
            <a:endParaRPr lang="en-US" dirty="0"/>
          </a:p>
        </p:txBody>
      </p:sp>
      <p:sp>
        <p:nvSpPr>
          <p:cNvPr id="50" name="Isosceles Triangle 49"/>
          <p:cNvSpPr/>
          <p:nvPr/>
        </p:nvSpPr>
        <p:spPr>
          <a:xfrm>
            <a:off x="990600" y="4343400"/>
            <a:ext cx="365760" cy="36576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1</a:t>
            </a:r>
            <a:endParaRPr lang="en-US" sz="1600" b="1" dirty="0" smtClean="0"/>
          </a:p>
        </p:txBody>
      </p:sp>
      <p:sp>
        <p:nvSpPr>
          <p:cNvPr id="53" name="Isosceles Triangle 52"/>
          <p:cNvSpPr/>
          <p:nvPr/>
        </p:nvSpPr>
        <p:spPr>
          <a:xfrm>
            <a:off x="2682240" y="4358640"/>
            <a:ext cx="365760" cy="36576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2</a:t>
            </a:r>
            <a:endParaRPr lang="en-US" sz="1600" b="1" dirty="0" smtClean="0"/>
          </a:p>
        </p:txBody>
      </p:sp>
      <p:sp>
        <p:nvSpPr>
          <p:cNvPr id="54" name="TextBox 53"/>
          <p:cNvSpPr txBox="1"/>
          <p:nvPr/>
        </p:nvSpPr>
        <p:spPr>
          <a:xfrm>
            <a:off x="2133600" y="5678269"/>
            <a:ext cx="1630680" cy="646331"/>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1200" b="1" dirty="0" smtClean="0">
                <a:solidFill>
                  <a:schemeClr val="bg1"/>
                </a:solidFill>
              </a:rPr>
              <a:t>If  such ST and </a:t>
            </a:r>
            <a:r>
              <a:rPr lang="en-US" sz="1200" b="1" dirty="0" err="1" smtClean="0">
                <a:solidFill>
                  <a:schemeClr val="bg1"/>
                </a:solidFill>
              </a:rPr>
              <a:t>Intt</a:t>
            </a:r>
            <a:r>
              <a:rPr lang="en-US" sz="1200" b="1" dirty="0" smtClean="0">
                <a:solidFill>
                  <a:schemeClr val="bg1"/>
                </a:solidFill>
              </a:rPr>
              <a:t>. &amp; PENALTY has been paid</a:t>
            </a:r>
          </a:p>
        </p:txBody>
      </p:sp>
      <p:sp>
        <p:nvSpPr>
          <p:cNvPr id="64" name="Left-Right Arrow 63"/>
          <p:cNvSpPr/>
          <p:nvPr/>
        </p:nvSpPr>
        <p:spPr>
          <a:xfrm>
            <a:off x="4038600" y="5213556"/>
            <a:ext cx="1676400" cy="152400"/>
          </a:xfrm>
          <a:prstGeom prst="leftRightArrow">
            <a:avLst/>
          </a:prstGeom>
        </p:spPr>
        <p:style>
          <a:lnRef idx="2">
            <a:schemeClr val="accent6"/>
          </a:lnRef>
          <a:fillRef idx="1">
            <a:schemeClr val="lt1"/>
          </a:fillRef>
          <a:effectRef idx="0">
            <a:schemeClr val="accent6"/>
          </a:effectRef>
          <a:fontRef idx="minor">
            <a:schemeClr val="dk1"/>
          </a:fontRef>
        </p:style>
        <p:txBody>
          <a:bodyPr rtlCol="0" anchor="t"/>
          <a:lstStyle/>
          <a:p>
            <a:pPr algn="ctr"/>
            <a:r>
              <a:rPr lang="en-US" dirty="0" smtClean="0"/>
              <a:t>30 Days</a:t>
            </a:r>
            <a:endParaRPr lang="en-US" dirty="0"/>
          </a:p>
        </p:txBody>
      </p:sp>
      <p:sp>
        <p:nvSpPr>
          <p:cNvPr id="65" name="TextBox 64"/>
          <p:cNvSpPr txBox="1"/>
          <p:nvPr/>
        </p:nvSpPr>
        <p:spPr>
          <a:xfrm>
            <a:off x="4160520" y="5683044"/>
            <a:ext cx="1554480" cy="646331"/>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1200" b="1" dirty="0" smtClean="0">
                <a:solidFill>
                  <a:schemeClr val="bg1"/>
                </a:solidFill>
              </a:rPr>
              <a:t>If  such ST and </a:t>
            </a:r>
            <a:r>
              <a:rPr lang="en-US" sz="1200" b="1" dirty="0" err="1" smtClean="0">
                <a:solidFill>
                  <a:schemeClr val="bg1"/>
                </a:solidFill>
              </a:rPr>
              <a:t>Intt</a:t>
            </a:r>
            <a:r>
              <a:rPr lang="en-US" sz="1200" b="1" dirty="0" smtClean="0">
                <a:solidFill>
                  <a:schemeClr val="bg1"/>
                </a:solidFill>
              </a:rPr>
              <a:t>. &amp; PENALTY has been paid</a:t>
            </a:r>
          </a:p>
        </p:txBody>
      </p:sp>
      <p:sp>
        <p:nvSpPr>
          <p:cNvPr id="74" name="TextBox 73"/>
          <p:cNvSpPr txBox="1"/>
          <p:nvPr/>
        </p:nvSpPr>
        <p:spPr>
          <a:xfrm>
            <a:off x="6248400" y="4800601"/>
            <a:ext cx="2438400" cy="584775"/>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1600" b="1" dirty="0" smtClean="0">
                <a:solidFill>
                  <a:schemeClr val="bg1"/>
                </a:solidFill>
              </a:rPr>
              <a:t> Penalty specified in such order</a:t>
            </a:r>
          </a:p>
        </p:txBody>
      </p:sp>
      <p:sp>
        <p:nvSpPr>
          <p:cNvPr id="81" name="TextBox 80"/>
          <p:cNvSpPr txBox="1"/>
          <p:nvPr/>
        </p:nvSpPr>
        <p:spPr>
          <a:xfrm>
            <a:off x="3994356" y="4387644"/>
            <a:ext cx="1981200" cy="677108"/>
          </a:xfrm>
          <a:prstGeom prst="rect">
            <a:avLst/>
          </a:prstGeom>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1200" b="1" dirty="0" smtClean="0">
                <a:solidFill>
                  <a:schemeClr val="bg1"/>
                </a:solidFill>
              </a:rPr>
              <a:t>Penalty = </a:t>
            </a:r>
          </a:p>
          <a:p>
            <a:pPr algn="ctr"/>
            <a:r>
              <a:rPr lang="en-US" sz="1400" b="1" dirty="0" smtClean="0">
                <a:solidFill>
                  <a:schemeClr val="bg1"/>
                </a:solidFill>
              </a:rPr>
              <a:t>25% </a:t>
            </a:r>
            <a:r>
              <a:rPr lang="en-US" sz="1200" b="1" dirty="0" smtClean="0">
                <a:solidFill>
                  <a:schemeClr val="bg1"/>
                </a:solidFill>
              </a:rPr>
              <a:t>of SERVICE TAX so determined</a:t>
            </a:r>
          </a:p>
        </p:txBody>
      </p:sp>
      <p:sp>
        <p:nvSpPr>
          <p:cNvPr id="82" name="Isosceles Triangle 81"/>
          <p:cNvSpPr/>
          <p:nvPr/>
        </p:nvSpPr>
        <p:spPr>
          <a:xfrm>
            <a:off x="4724400" y="3977640"/>
            <a:ext cx="365760" cy="36576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3</a:t>
            </a:r>
          </a:p>
        </p:txBody>
      </p:sp>
      <p:sp>
        <p:nvSpPr>
          <p:cNvPr id="90" name="Isosceles Triangle 89"/>
          <p:cNvSpPr/>
          <p:nvPr/>
        </p:nvSpPr>
        <p:spPr>
          <a:xfrm>
            <a:off x="6934200" y="4419600"/>
            <a:ext cx="365760" cy="36576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t>4</a:t>
            </a:r>
            <a:endParaRPr lang="en-US" b="1"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accent1"/>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accent1"/>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10" name="TextBox 9"/>
          <p:cNvSpPr txBox="1"/>
          <p:nvPr/>
        </p:nvSpPr>
        <p:spPr>
          <a:xfrm>
            <a:off x="105696" y="1173480"/>
            <a:ext cx="859536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76 &amp; 78 : Penalty for failure to pay Service Tax</a:t>
            </a:r>
            <a:endParaRPr lang="en-US" sz="1500" b="1" dirty="0">
              <a:solidFill>
                <a:srgbClr val="0070C0"/>
              </a:solidFill>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44</a:t>
            </a:fld>
            <a:endParaRPr lang="en-US" dirty="0"/>
          </a:p>
        </p:txBody>
      </p:sp>
      <p:sp>
        <p:nvSpPr>
          <p:cNvPr id="11" name="Double Wave 10">
            <a:hlinkClick r:id="rId3" action="ppaction://hlinksldjump"/>
          </p:cNvPr>
          <p:cNvSpPr/>
          <p:nvPr/>
        </p:nvSpPr>
        <p:spPr>
          <a:xfrm>
            <a:off x="1828800" y="6583680"/>
            <a:ext cx="5029200" cy="274320"/>
          </a:xfrm>
          <a:prstGeom prst="doubleWave">
            <a:avLst>
              <a:gd name="adj1" fmla="val 2794"/>
              <a:gd name="adj2"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rgbClr val="0070C0"/>
                </a:solidFill>
              </a:rPr>
              <a:t>Corresponding Section: Transitory provision u/s section 78B</a:t>
            </a:r>
          </a:p>
        </p:txBody>
      </p:sp>
      <p:sp>
        <p:nvSpPr>
          <p:cNvPr id="13" name="Double Wave 12"/>
          <p:cNvSpPr/>
          <p:nvPr/>
        </p:nvSpPr>
        <p:spPr>
          <a:xfrm>
            <a:off x="6948948" y="1205436"/>
            <a:ext cx="1737360" cy="274320"/>
          </a:xfrm>
          <a:prstGeom prst="doubleWave">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smtClean="0"/>
              <a:t>Date of Enactment</a:t>
            </a:r>
            <a:endParaRPr lang="en-US" sz="1400" dirty="0"/>
          </a:p>
        </p:txBody>
      </p:sp>
      <p:sp>
        <p:nvSpPr>
          <p:cNvPr id="20" name="TextBox 19"/>
          <p:cNvSpPr txBox="1"/>
          <p:nvPr/>
        </p:nvSpPr>
        <p:spPr>
          <a:xfrm>
            <a:off x="76200" y="914400"/>
            <a:ext cx="1371600" cy="18288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dirty="0" err="1" smtClean="0"/>
              <a:t>Contd</a:t>
            </a:r>
            <a:r>
              <a:rPr lang="en-US" sz="1400" b="1" dirty="0" smtClean="0"/>
              <a:t>/-……..</a:t>
            </a:r>
            <a:endParaRPr lang="en-US" sz="1400" b="1" dirty="0">
              <a:effectLst>
                <a:outerShdw blurRad="38100" dist="38100" dir="2700000" algn="tl">
                  <a:srgbClr val="000000">
                    <a:alpha val="43137"/>
                  </a:srgbClr>
                </a:outerShdw>
              </a:effectLst>
            </a:endParaRPr>
          </a:p>
        </p:txBody>
      </p:sp>
      <p:graphicFrame>
        <p:nvGraphicFramePr>
          <p:cNvPr id="61" name="Table 60"/>
          <p:cNvGraphicFramePr>
            <a:graphicFrameLocks noGrp="1"/>
          </p:cNvGraphicFramePr>
          <p:nvPr/>
        </p:nvGraphicFramePr>
        <p:xfrm>
          <a:off x="152400" y="1584960"/>
          <a:ext cx="8458200" cy="2834640"/>
        </p:xfrm>
        <a:graphic>
          <a:graphicData uri="http://schemas.openxmlformats.org/drawingml/2006/table">
            <a:tbl>
              <a:tblPr firstRow="1" bandRow="1">
                <a:tableStyleId>{5C22544A-7EE6-4342-B048-85BDC9FD1C3A}</a:tableStyleId>
              </a:tblPr>
              <a:tblGrid>
                <a:gridCol w="3124200"/>
                <a:gridCol w="2127320"/>
                <a:gridCol w="3206680"/>
              </a:tblGrid>
              <a:tr h="369720">
                <a:tc>
                  <a:txBody>
                    <a:bodyPr/>
                    <a:lstStyle/>
                    <a:p>
                      <a:r>
                        <a:rPr lang="en-US" sz="1800" dirty="0" smtClean="0">
                          <a:effectLst>
                            <a:outerShdw blurRad="38100" dist="38100" dir="2700000" algn="tl">
                              <a:srgbClr val="000000">
                                <a:alpha val="43137"/>
                              </a:srgbClr>
                            </a:outerShdw>
                          </a:effectLst>
                        </a:rPr>
                        <a:t>Where </a:t>
                      </a:r>
                      <a:endParaRPr lang="en-US" sz="1800" dirty="0">
                        <a:effectLst>
                          <a:outerShdw blurRad="38100" dist="38100" dir="2700000" algn="tl">
                            <a:srgbClr val="000000">
                              <a:alpha val="43137"/>
                            </a:srgbClr>
                          </a:outerShdw>
                        </a:effectLs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effectLst>
                            <a:outerShdw blurRad="38100" dist="38100" dir="2700000" algn="tl">
                              <a:srgbClr val="000000">
                                <a:alpha val="43137"/>
                              </a:srgbClr>
                            </a:outerShdw>
                          </a:effectLst>
                        </a:rPr>
                        <a:t>Modifies </a:t>
                      </a:r>
                    </a:p>
                    <a:p>
                      <a:endParaRPr lang="en-US" sz="1800" dirty="0">
                        <a:solidFill>
                          <a:schemeClr val="bg1"/>
                        </a:solidFill>
                        <a:effectLst>
                          <a:outerShdw blurRad="38100" dist="38100" dir="2700000" algn="tl">
                            <a:srgbClr val="000000">
                              <a:alpha val="43137"/>
                            </a:srgbClr>
                          </a:outerShdw>
                        </a:effectLst>
                      </a:endParaRPr>
                    </a:p>
                  </a:txBody>
                  <a:tcPr>
                    <a:lnB w="38100" cmpd="sng">
                      <a:noFill/>
                    </a:lnB>
                  </a:tcPr>
                </a:tc>
                <a:tc>
                  <a:txBody>
                    <a:bodyPr/>
                    <a:lstStyle/>
                    <a:p>
                      <a:r>
                        <a:rPr lang="en-US" sz="1800" i="1" dirty="0" smtClean="0">
                          <a:effectLst>
                            <a:outerShdw blurRad="38100" dist="38100" dir="2700000" algn="tl">
                              <a:srgbClr val="000000">
                                <a:alpha val="43137"/>
                              </a:srgbClr>
                            </a:outerShdw>
                          </a:effectLst>
                        </a:rPr>
                        <a:t>Then</a:t>
                      </a:r>
                      <a:endParaRPr lang="en-US" sz="1800" dirty="0">
                        <a:effectLst>
                          <a:outerShdw blurRad="38100" dist="38100" dir="2700000" algn="tl">
                            <a:srgbClr val="000000">
                              <a:alpha val="43137"/>
                            </a:srgbClr>
                          </a:outerShdw>
                        </a:effectLst>
                      </a:endParaRPr>
                    </a:p>
                  </a:txBody>
                  <a:tcPr>
                    <a:lnB w="38100" cmpd="sng">
                      <a:noFill/>
                    </a:lnB>
                  </a:tcPr>
                </a:tc>
              </a:tr>
              <a:tr h="1078080">
                <a:tc>
                  <a:txBody>
                    <a:bodyPr/>
                    <a:lstStyle/>
                    <a:p>
                      <a:pPr marL="176213" indent="-176213">
                        <a:buFont typeface="Arial" pitchFamily="34" charset="0"/>
                        <a:buChar char="•"/>
                      </a:pPr>
                      <a:r>
                        <a:rPr lang="en-US" sz="1600" dirty="0" smtClean="0"/>
                        <a:t>The Commissioner (Appeals), </a:t>
                      </a:r>
                    </a:p>
                    <a:p>
                      <a:pPr marL="176213" indent="-176213">
                        <a:buFont typeface="Arial" pitchFamily="34" charset="0"/>
                        <a:buChar char="•"/>
                      </a:pPr>
                      <a:r>
                        <a:rPr lang="en-US" sz="1600" dirty="0" smtClean="0"/>
                        <a:t>The Appellate Tribunal or,</a:t>
                      </a:r>
                    </a:p>
                    <a:p>
                      <a:pPr marL="176213" indent="-176213">
                        <a:buFont typeface="Arial" pitchFamily="34" charset="0"/>
                        <a:buChar char="•"/>
                      </a:pPr>
                      <a:r>
                        <a:rPr lang="en-US" sz="1600" dirty="0" smtClean="0"/>
                        <a:t>The court, </a:t>
                      </a:r>
                    </a:p>
                    <a:p>
                      <a:pPr marL="176213" indent="-176213">
                        <a:buFont typeface="Arial" pitchFamily="34" charset="0"/>
                        <a:buNone/>
                      </a:pPr>
                      <a:r>
                        <a:rPr lang="en-US" sz="1600" dirty="0" smtClean="0"/>
                        <a:t>   </a:t>
                      </a:r>
                      <a:r>
                        <a:rPr lang="en-US" sz="1200" dirty="0" smtClean="0"/>
                        <a:t>(as the case may be)</a:t>
                      </a:r>
                    </a:p>
                  </a:txBody>
                  <a:tcPr>
                    <a:lnR w="12700" cmpd="sng">
                      <a:noFill/>
                    </a:ln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US" sz="1800" dirty="0" smtClean="0">
                          <a:solidFill>
                            <a:schemeClr val="tx1"/>
                          </a:solidFill>
                        </a:rPr>
                        <a:t>Service Tax</a:t>
                      </a:r>
                      <a:r>
                        <a:rPr lang="en-US" sz="1800" baseline="0" dirty="0" smtClean="0">
                          <a:solidFill>
                            <a:schemeClr val="tx1"/>
                          </a:solidFill>
                        </a:rPr>
                        <a:t> </a:t>
                      </a:r>
                      <a:r>
                        <a:rPr lang="en-US" sz="1600" baseline="0" dirty="0" smtClean="0">
                          <a:solidFill>
                            <a:schemeClr val="tx1"/>
                          </a:solidFill>
                        </a:rPr>
                        <a:t>(</a:t>
                      </a:r>
                      <a:r>
                        <a:rPr lang="en-US" sz="1400" dirty="0" smtClean="0">
                          <a:solidFill>
                            <a:schemeClr val="tx1"/>
                          </a:solidFill>
                        </a:rPr>
                        <a:t>determined u/s </a:t>
                      </a:r>
                      <a:r>
                        <a:rPr lang="en-US" sz="1400" i="1" dirty="0" smtClean="0">
                          <a:solidFill>
                            <a:schemeClr val="tx1"/>
                          </a:solidFill>
                        </a:rPr>
                        <a:t>73(2))</a:t>
                      </a:r>
                      <a:endParaRPr lang="en-US" sz="1600" dirty="0" smtClean="0">
                        <a:solidFill>
                          <a:schemeClr val="tx1"/>
                        </a:solidFill>
                      </a:endParaRPr>
                    </a:p>
                    <a:p>
                      <a:pPr marL="117475" indent="-117475">
                        <a:buFont typeface="Arial" pitchFamily="34" charset="0"/>
                        <a:buNone/>
                      </a:pPr>
                      <a:endParaRPr lang="en-US" sz="1800" b="1" i="1" dirty="0">
                        <a:solidFill>
                          <a:srgbClr val="0070C0"/>
                        </a:solidFill>
                      </a:endParaRPr>
                    </a:p>
                  </a:txBody>
                  <a:tcP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i="1" dirty="0" smtClean="0"/>
                        <a:t>the amount of </a:t>
                      </a:r>
                      <a:r>
                        <a:rPr lang="en-US" sz="1600" dirty="0" smtClean="0"/>
                        <a:t>penalty payable thereon, </a:t>
                      </a:r>
                    </a:p>
                    <a:p>
                      <a:r>
                        <a:rPr lang="en-US" sz="1600" dirty="0" smtClean="0"/>
                        <a:t>shall also stand modified accordingly</a:t>
                      </a:r>
                      <a:r>
                        <a:rPr lang="en-US" sz="1600" baseline="0" dirty="0" smtClean="0"/>
                        <a:t> </a:t>
                      </a:r>
                    </a:p>
                    <a:p>
                      <a:endParaRPr lang="en-US" sz="1600" baseline="0" dirty="0" smtClean="0"/>
                    </a:p>
                  </a:txBody>
                  <a:tcP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7040">
                <a:tc gridSpan="3">
                  <a:txBody>
                    <a:bodyPr/>
                    <a:lstStyle/>
                    <a:p>
                      <a:r>
                        <a:rPr lang="en-US" sz="1800" dirty="0" smtClean="0"/>
                        <a:t>The benefit of reduced penalty </a:t>
                      </a:r>
                      <a:r>
                        <a:rPr lang="en-US" sz="1800" i="1" dirty="0" smtClean="0"/>
                        <a:t>shall be available:</a:t>
                      </a:r>
                    </a:p>
                    <a:p>
                      <a:pPr algn="just">
                        <a:buFontTx/>
                        <a:buChar char="-"/>
                      </a:pPr>
                      <a:r>
                        <a:rPr lang="en-US" sz="1600" i="1" dirty="0" smtClean="0"/>
                        <a:t>if such service tax, interest and reduced </a:t>
                      </a:r>
                      <a:r>
                        <a:rPr lang="en-US" sz="1600" dirty="0" smtClean="0"/>
                        <a:t>penalty is paid,</a:t>
                      </a:r>
                      <a:r>
                        <a:rPr lang="en-US" sz="1600" baseline="0" dirty="0" smtClean="0"/>
                        <a:t> w</a:t>
                      </a:r>
                      <a:r>
                        <a:rPr lang="en-US" sz="1600" dirty="0" smtClean="0"/>
                        <a:t>ithin a period of  30 days from the date of receipt of the order</a:t>
                      </a:r>
                      <a:r>
                        <a:rPr lang="en-US" sz="1600" baseline="0" dirty="0" smtClean="0"/>
                        <a:t> of modification</a:t>
                      </a:r>
                      <a:r>
                        <a:rPr lang="en-US" sz="1800" dirty="0" smtClean="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pPr marL="117475" indent="-117475">
                        <a:buFont typeface="Arial" pitchFamily="34" charset="0"/>
                        <a:buChar char="•"/>
                      </a:pPr>
                      <a:endParaRPr lang="en-US" sz="1800" b="1" i="1" dirty="0">
                        <a:solidFill>
                          <a:srgbClr val="0070C0"/>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10" name="TextBox 9"/>
          <p:cNvSpPr txBox="1"/>
          <p:nvPr/>
        </p:nvSpPr>
        <p:spPr>
          <a:xfrm>
            <a:off x="105696" y="1173480"/>
            <a:ext cx="859536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78B : Transitory Provisions </a:t>
            </a:r>
            <a:r>
              <a:rPr lang="en-US" sz="1600" b="1" dirty="0" smtClean="0">
                <a:solidFill>
                  <a:srgbClr val="0070C0"/>
                </a:solidFill>
              </a:rPr>
              <a:t>[With regard to Section 73(4A), 76 &amp; 78]</a:t>
            </a:r>
            <a:endParaRPr lang="en-US" sz="1500" b="1" dirty="0">
              <a:solidFill>
                <a:srgbClr val="0070C0"/>
              </a:solidFill>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45</a:t>
            </a:fld>
            <a:endParaRPr lang="en-US" dirty="0"/>
          </a:p>
        </p:txBody>
      </p:sp>
      <p:sp>
        <p:nvSpPr>
          <p:cNvPr id="106" name="TextBox 105"/>
          <p:cNvSpPr txBox="1"/>
          <p:nvPr/>
        </p:nvSpPr>
        <p:spPr>
          <a:xfrm>
            <a:off x="152400" y="1828800"/>
            <a:ext cx="8534400" cy="4647426"/>
          </a:xfrm>
          <a:prstGeom prst="rect">
            <a:avLst/>
          </a:prstGeom>
          <a:noFill/>
        </p:spPr>
        <p:txBody>
          <a:bodyPr wrap="square" rtlCol="0">
            <a:spAutoFit/>
          </a:bodyPr>
          <a:lstStyle/>
          <a:p>
            <a:pPr marL="342900" indent="-342900">
              <a:spcAft>
                <a:spcPts val="600"/>
              </a:spcAft>
              <a:buFont typeface="+mj-lt"/>
              <a:buAutoNum type="arabicPeriod"/>
            </a:pPr>
            <a:r>
              <a:rPr lang="en-US" b="1" dirty="0" smtClean="0"/>
              <a:t>Section 73(4A) has been deleted. </a:t>
            </a:r>
          </a:p>
          <a:p>
            <a:pPr marL="342900" indent="-61913">
              <a:spcAft>
                <a:spcPts val="600"/>
              </a:spcAft>
            </a:pPr>
            <a:r>
              <a:rPr lang="en-US" i="1" dirty="0" smtClean="0"/>
              <a:t>So transitory provisions are given, in case -</a:t>
            </a:r>
          </a:p>
          <a:p>
            <a:pPr marL="342900" indent="-3175">
              <a:spcAft>
                <a:spcPts val="600"/>
              </a:spcAft>
              <a:buFont typeface="Arial" pitchFamily="34" charset="0"/>
              <a:buChar char="•"/>
            </a:pPr>
            <a:r>
              <a:rPr lang="en-US" dirty="0" smtClean="0"/>
              <a:t> Where the notice under proviso to 73(1) </a:t>
            </a:r>
            <a:r>
              <a:rPr lang="en-US" u="sng" dirty="0" smtClean="0"/>
              <a:t>has not been served</a:t>
            </a:r>
            <a:r>
              <a:rPr lang="en-US" dirty="0" smtClean="0"/>
              <a:t>, or </a:t>
            </a:r>
          </a:p>
          <a:p>
            <a:pPr marL="342900" indent="-3175">
              <a:spcAft>
                <a:spcPts val="600"/>
              </a:spcAft>
              <a:buFont typeface="Arial" pitchFamily="34" charset="0"/>
              <a:buChar char="•"/>
            </a:pPr>
            <a:r>
              <a:rPr lang="en-US" dirty="0" smtClean="0"/>
              <a:t> Where such notice so </a:t>
            </a:r>
            <a:r>
              <a:rPr lang="en-US" u="sng" dirty="0" smtClean="0"/>
              <a:t>served</a:t>
            </a:r>
            <a:r>
              <a:rPr lang="en-US" dirty="0" smtClean="0"/>
              <a:t> </a:t>
            </a:r>
            <a:r>
              <a:rPr lang="en-US" u="sng" dirty="0" smtClean="0"/>
              <a:t>but</a:t>
            </a:r>
            <a:r>
              <a:rPr lang="en-US" dirty="0" smtClean="0"/>
              <a:t> order u/s 73(2) </a:t>
            </a:r>
            <a:r>
              <a:rPr lang="en-US" u="sng" dirty="0" smtClean="0"/>
              <a:t>has not been passed</a:t>
            </a:r>
          </a:p>
          <a:p>
            <a:pPr marL="342900" indent="-3175">
              <a:spcAft>
                <a:spcPts val="600"/>
              </a:spcAft>
            </a:pPr>
            <a:r>
              <a:rPr lang="en-US" i="1" dirty="0" smtClean="0"/>
              <a:t>Before the date on which Finance Act, 2015 received the President’s  assent.</a:t>
            </a:r>
          </a:p>
          <a:p>
            <a:pPr marL="342900" indent="-3175">
              <a:spcAft>
                <a:spcPts val="600"/>
              </a:spcAft>
              <a:buFont typeface="Arial" pitchFamily="34" charset="0"/>
              <a:buChar char="•"/>
            </a:pPr>
            <a:endParaRPr lang="en-US" dirty="0" smtClean="0"/>
          </a:p>
          <a:p>
            <a:pPr marL="342900" indent="-342900">
              <a:spcAft>
                <a:spcPts val="600"/>
              </a:spcAft>
              <a:buAutoNum type="arabicPeriod" startAt="2"/>
            </a:pPr>
            <a:r>
              <a:rPr lang="en-US" b="1" dirty="0" smtClean="0"/>
              <a:t>Also Section 76 and Section 78 have been substituted with new one.</a:t>
            </a:r>
          </a:p>
          <a:p>
            <a:pPr marL="342900" indent="-3175">
              <a:spcAft>
                <a:spcPts val="600"/>
              </a:spcAft>
            </a:pPr>
            <a:r>
              <a:rPr lang="en-US" i="1" dirty="0" smtClean="0"/>
              <a:t>So transitory provisions are given, in case –</a:t>
            </a:r>
          </a:p>
          <a:p>
            <a:pPr marL="342900" indent="55563">
              <a:spcAft>
                <a:spcPts val="600"/>
              </a:spcAft>
              <a:buFont typeface="Arial" pitchFamily="34" charset="0"/>
              <a:buChar char="•"/>
            </a:pPr>
            <a:r>
              <a:rPr lang="en-US" dirty="0" smtClean="0"/>
              <a:t>Where the notice u/s 73(1) or under proviso to 73(1) has not been served, or </a:t>
            </a:r>
          </a:p>
          <a:p>
            <a:pPr marL="342900" indent="-3175">
              <a:spcAft>
                <a:spcPts val="600"/>
              </a:spcAft>
              <a:buFont typeface="Arial" pitchFamily="34" charset="0"/>
              <a:buChar char="•"/>
            </a:pPr>
            <a:r>
              <a:rPr lang="en-US" dirty="0" smtClean="0"/>
              <a:t> Where such notice so served but order u/s 73(2) has not been passed.</a:t>
            </a:r>
          </a:p>
          <a:p>
            <a:pPr marL="342900" indent="-3175">
              <a:spcAft>
                <a:spcPts val="600"/>
              </a:spcAft>
            </a:pPr>
            <a:r>
              <a:rPr lang="en-US" i="1" dirty="0" smtClean="0"/>
              <a:t>Before the date on which Finance Act, 2015 received the President’s assent.</a:t>
            </a:r>
          </a:p>
          <a:p>
            <a:pPr marL="342900" indent="-3175">
              <a:spcAft>
                <a:spcPts val="600"/>
              </a:spcAft>
            </a:pPr>
            <a:endParaRPr lang="en-US" i="1" dirty="0" smtClean="0"/>
          </a:p>
          <a:p>
            <a:pPr marL="342900" indent="-3175">
              <a:spcAft>
                <a:spcPts val="600"/>
              </a:spcAft>
            </a:pPr>
            <a:r>
              <a:rPr lang="en-US" sz="2000" b="1" i="1" dirty="0" smtClean="0">
                <a:solidFill>
                  <a:srgbClr val="0070C0"/>
                </a:solidFill>
              </a:rPr>
              <a:t>Pictorial  Presentation is on next slide…………………………</a:t>
            </a:r>
            <a:endParaRPr lang="en-US" sz="2000" b="1" i="1" dirty="0">
              <a:solidFill>
                <a:srgbClr val="0070C0"/>
              </a:solidFill>
            </a:endParaRPr>
          </a:p>
        </p:txBody>
      </p:sp>
      <p:sp>
        <p:nvSpPr>
          <p:cNvPr id="107" name="TextBox 106"/>
          <p:cNvSpPr txBox="1"/>
          <p:nvPr/>
        </p:nvSpPr>
        <p:spPr>
          <a:xfrm>
            <a:off x="7223760" y="6392907"/>
            <a:ext cx="1463040" cy="31269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dirty="0" err="1" smtClean="0"/>
              <a:t>Contd</a:t>
            </a:r>
            <a:r>
              <a:rPr lang="en-US" sz="1400" b="1" dirty="0" smtClean="0"/>
              <a:t>/-……..</a:t>
            </a:r>
            <a:endParaRPr lang="en-US" sz="14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10" name="TextBox 9"/>
          <p:cNvSpPr txBox="1"/>
          <p:nvPr/>
        </p:nvSpPr>
        <p:spPr>
          <a:xfrm>
            <a:off x="105696" y="1173480"/>
            <a:ext cx="859536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78B : Transitory Provisions </a:t>
            </a:r>
            <a:r>
              <a:rPr lang="en-US" sz="1600" b="1" dirty="0" smtClean="0">
                <a:solidFill>
                  <a:srgbClr val="0070C0"/>
                </a:solidFill>
              </a:rPr>
              <a:t>[With regard to Section 73(4A), 76 &amp; 78]</a:t>
            </a:r>
            <a:endParaRPr lang="en-US" sz="1500" b="1" dirty="0">
              <a:solidFill>
                <a:srgbClr val="0070C0"/>
              </a:solidFill>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46</a:t>
            </a:fld>
            <a:endParaRPr lang="en-US" dirty="0"/>
          </a:p>
        </p:txBody>
      </p:sp>
      <p:grpSp>
        <p:nvGrpSpPr>
          <p:cNvPr id="2" name="Group 25"/>
          <p:cNvGrpSpPr/>
          <p:nvPr/>
        </p:nvGrpSpPr>
        <p:grpSpPr>
          <a:xfrm>
            <a:off x="6005052" y="3048000"/>
            <a:ext cx="2744788" cy="1675606"/>
            <a:chOff x="3198812" y="1950038"/>
            <a:chExt cx="2744788" cy="1675606"/>
          </a:xfrm>
        </p:grpSpPr>
        <p:cxnSp>
          <p:nvCxnSpPr>
            <p:cNvPr id="21" name="Straight Connector 20"/>
            <p:cNvCxnSpPr/>
            <p:nvPr/>
          </p:nvCxnSpPr>
          <p:spPr>
            <a:xfrm rot="5400000">
              <a:off x="2361406" y="2787444"/>
              <a:ext cx="1675606" cy="794"/>
            </a:xfrm>
            <a:prstGeom prst="line">
              <a:avLst/>
            </a:prstGeom>
            <a:ln w="38100">
              <a:solidFill>
                <a:srgbClr val="00B050"/>
              </a:solidFill>
            </a:ln>
          </p:spPr>
          <p:style>
            <a:lnRef idx="1">
              <a:schemeClr val="accent2"/>
            </a:lnRef>
            <a:fillRef idx="0">
              <a:schemeClr val="accent2"/>
            </a:fillRef>
            <a:effectRef idx="0">
              <a:schemeClr val="accent2"/>
            </a:effectRef>
            <a:fontRef idx="minor">
              <a:schemeClr val="tx1"/>
            </a:fontRef>
          </p:style>
        </p:cxnSp>
        <p:cxnSp>
          <p:nvCxnSpPr>
            <p:cNvPr id="24" name="Straight Arrow Connector 23"/>
            <p:cNvCxnSpPr/>
            <p:nvPr/>
          </p:nvCxnSpPr>
          <p:spPr>
            <a:xfrm rot="5400000">
              <a:off x="3199607" y="2254837"/>
              <a:ext cx="380999" cy="379412"/>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505200" y="2025444"/>
              <a:ext cx="2438400" cy="523220"/>
            </a:xfrm>
            <a:prstGeom prst="rect">
              <a:avLst/>
            </a:prstGeom>
            <a:ln>
              <a:solidFill>
                <a:srgbClr val="00B05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smtClean="0"/>
                <a:t>Date on which FA, 2015 receives President’s assent</a:t>
              </a:r>
              <a:endParaRPr lang="en-US" sz="1400" dirty="0"/>
            </a:p>
          </p:txBody>
        </p:sp>
      </p:grpSp>
      <p:grpSp>
        <p:nvGrpSpPr>
          <p:cNvPr id="3" name="Group 72"/>
          <p:cNvGrpSpPr/>
          <p:nvPr/>
        </p:nvGrpSpPr>
        <p:grpSpPr>
          <a:xfrm>
            <a:off x="152400" y="4267200"/>
            <a:ext cx="8534400" cy="2165064"/>
            <a:chOff x="152400" y="3657600"/>
            <a:chExt cx="8534400" cy="2165064"/>
          </a:xfrm>
        </p:grpSpPr>
        <p:sp>
          <p:nvSpPr>
            <p:cNvPr id="35" name="TextBox 34"/>
            <p:cNvSpPr txBox="1"/>
            <p:nvPr/>
          </p:nvSpPr>
          <p:spPr>
            <a:xfrm>
              <a:off x="3733800" y="4718240"/>
              <a:ext cx="1828800"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defRPr/>
              </a:pPr>
              <a:r>
                <a:rPr lang="en-US" sz="1400" b="1" dirty="0" smtClean="0"/>
                <a:t>Whether</a:t>
              </a:r>
            </a:p>
            <a:p>
              <a:pPr algn="ctr">
                <a:defRPr/>
              </a:pPr>
              <a:r>
                <a:rPr lang="en-US" sz="1400" b="1" dirty="0" smtClean="0"/>
                <a:t>Order u/s 73(2) </a:t>
              </a:r>
            </a:p>
            <a:p>
              <a:pPr algn="ctr">
                <a:defRPr/>
              </a:pPr>
              <a:r>
                <a:rPr lang="en-US" sz="1400" b="1" dirty="0" smtClean="0"/>
                <a:t>has been passed ?</a:t>
              </a:r>
              <a:endParaRPr lang="en-US" sz="1400" b="1" dirty="0"/>
            </a:p>
          </p:txBody>
        </p:sp>
        <p:sp>
          <p:nvSpPr>
            <p:cNvPr id="52" name="Down Arrow 51"/>
            <p:cNvSpPr/>
            <p:nvPr/>
          </p:nvSpPr>
          <p:spPr>
            <a:xfrm>
              <a:off x="4495800" y="4390104"/>
              <a:ext cx="990600" cy="258096"/>
            </a:xfrm>
            <a:prstGeom prst="downArrow">
              <a:avLst>
                <a:gd name="adj1" fmla="val 72581"/>
                <a:gd name="adj2" fmla="val 35185"/>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t>Yes</a:t>
              </a:r>
              <a:endParaRPr lang="en-US" sz="1600" b="1" dirty="0"/>
            </a:p>
          </p:txBody>
        </p:sp>
        <p:sp>
          <p:nvSpPr>
            <p:cNvPr id="63" name="Down Arrow 62"/>
            <p:cNvSpPr/>
            <p:nvPr/>
          </p:nvSpPr>
          <p:spPr>
            <a:xfrm>
              <a:off x="2743200" y="4390104"/>
              <a:ext cx="762000" cy="1417320"/>
            </a:xfrm>
            <a:prstGeom prst="downArrow">
              <a:avLst>
                <a:gd name="adj1" fmla="val 72581"/>
                <a:gd name="adj2" fmla="val 0"/>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t>No</a:t>
              </a:r>
              <a:endParaRPr lang="en-US" sz="1600" b="1" dirty="0"/>
            </a:p>
          </p:txBody>
        </p:sp>
        <p:sp>
          <p:nvSpPr>
            <p:cNvPr id="69" name="Down Arrow 68"/>
            <p:cNvSpPr/>
            <p:nvPr/>
          </p:nvSpPr>
          <p:spPr>
            <a:xfrm>
              <a:off x="4572000" y="5456904"/>
              <a:ext cx="914400" cy="365760"/>
            </a:xfrm>
            <a:prstGeom prst="downArrow">
              <a:avLst>
                <a:gd name="adj1" fmla="val 72581"/>
                <a:gd name="adj2" fmla="val 0"/>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t>No</a:t>
              </a:r>
              <a:endParaRPr lang="en-US" sz="1600" b="1" dirty="0"/>
            </a:p>
          </p:txBody>
        </p:sp>
        <p:cxnSp>
          <p:nvCxnSpPr>
            <p:cNvPr id="49" name="Shape 48"/>
            <p:cNvCxnSpPr>
              <a:endCxn id="56" idx="1"/>
            </p:cNvCxnSpPr>
            <p:nvPr/>
          </p:nvCxnSpPr>
          <p:spPr>
            <a:xfrm flipV="1">
              <a:off x="2667000" y="4515654"/>
              <a:ext cx="3429000" cy="1275546"/>
            </a:xfrm>
            <a:prstGeom prst="bentConnector3">
              <a:avLst>
                <a:gd name="adj1" fmla="val 87419"/>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52400" y="3657600"/>
              <a:ext cx="5394960" cy="7315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defRPr/>
              </a:pPr>
              <a:r>
                <a:rPr lang="en-US" sz="1400" b="1" dirty="0" smtClean="0"/>
                <a:t>Whether </a:t>
              </a:r>
            </a:p>
            <a:p>
              <a:pPr algn="ctr">
                <a:defRPr/>
              </a:pPr>
              <a:r>
                <a:rPr lang="en-US" sz="1400" b="1" dirty="0" smtClean="0"/>
                <a:t>SCN u/s 73(1) [18m]  or SCN under proviso to 73(1) [60m]</a:t>
              </a:r>
            </a:p>
            <a:p>
              <a:pPr algn="ctr"/>
              <a:r>
                <a:rPr lang="en-US" sz="1400" b="1" dirty="0" smtClean="0"/>
                <a:t>Has been served ?</a:t>
              </a:r>
              <a:endParaRPr lang="en-US" sz="1400" b="1" dirty="0"/>
            </a:p>
          </p:txBody>
        </p:sp>
        <p:sp>
          <p:nvSpPr>
            <p:cNvPr id="56" name="TextBox 55"/>
            <p:cNvSpPr txBox="1"/>
            <p:nvPr/>
          </p:nvSpPr>
          <p:spPr>
            <a:xfrm>
              <a:off x="6096000" y="4038600"/>
              <a:ext cx="2590800" cy="954107"/>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dirty="0" smtClean="0"/>
                <a:t>Sec. 76 or Sec.78, </a:t>
              </a:r>
            </a:p>
            <a:p>
              <a:pPr algn="ctr"/>
              <a:r>
                <a:rPr lang="en-US" sz="1400" b="1" dirty="0" smtClean="0"/>
                <a:t>(as the case may be)</a:t>
              </a:r>
            </a:p>
            <a:p>
              <a:pPr algn="ctr"/>
              <a:r>
                <a:rPr lang="en-US" sz="1400" b="1" dirty="0" smtClean="0"/>
                <a:t>As amended by the FA, 15</a:t>
              </a:r>
            </a:p>
            <a:p>
              <a:pPr algn="ctr"/>
              <a:r>
                <a:rPr lang="en-US" sz="1400" b="1" dirty="0" smtClean="0"/>
                <a:t>Shall be applicable.</a:t>
              </a:r>
              <a:endParaRPr lang="en-US" sz="1400" b="1" dirty="0"/>
            </a:p>
          </p:txBody>
        </p:sp>
      </p:grpSp>
      <p:grpSp>
        <p:nvGrpSpPr>
          <p:cNvPr id="4" name="Group 74"/>
          <p:cNvGrpSpPr/>
          <p:nvPr/>
        </p:nvGrpSpPr>
        <p:grpSpPr>
          <a:xfrm>
            <a:off x="213852" y="3733800"/>
            <a:ext cx="8549148" cy="91440"/>
            <a:chOff x="152400" y="3947160"/>
            <a:chExt cx="8549148" cy="91440"/>
          </a:xfrm>
        </p:grpSpPr>
        <p:sp>
          <p:nvSpPr>
            <p:cNvPr id="15" name="Left-Right Arrow 14"/>
            <p:cNvSpPr/>
            <p:nvPr/>
          </p:nvSpPr>
          <p:spPr>
            <a:xfrm>
              <a:off x="152400" y="3947160"/>
              <a:ext cx="8534400" cy="91440"/>
            </a:xfrm>
            <a:prstGeom prst="leftRightArrow">
              <a:avLst>
                <a:gd name="adj1" fmla="val 50000"/>
                <a:gd name="adj2" fmla="val 0"/>
              </a:avLst>
            </a:prstGeom>
            <a:solidFill>
              <a:srgbClr val="00B050"/>
            </a:solidFill>
            <a:ln>
              <a:solidFill>
                <a:srgbClr val="00B05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ysClr val="windowText" lastClr="000000"/>
                </a:solidFill>
              </a:endParaRPr>
            </a:p>
          </p:txBody>
        </p:sp>
        <p:sp>
          <p:nvSpPr>
            <p:cNvPr id="74" name="Left-Right Arrow 73"/>
            <p:cNvSpPr/>
            <p:nvPr/>
          </p:nvSpPr>
          <p:spPr>
            <a:xfrm>
              <a:off x="5958348" y="3947652"/>
              <a:ext cx="2743200" cy="76200"/>
            </a:xfrm>
            <a:prstGeom prst="leftRightArrow">
              <a:avLst>
                <a:gd name="adj1" fmla="val 50000"/>
                <a:gd name="adj2" fmla="val 0"/>
              </a:avLst>
            </a:prstGeom>
            <a:solidFill>
              <a:srgbClr val="00B050"/>
            </a:solidFill>
            <a:ln>
              <a:solidFill>
                <a:srgbClr val="00B05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ysClr val="windowText" lastClr="000000"/>
                </a:solidFill>
              </a:endParaRPr>
            </a:p>
          </p:txBody>
        </p:sp>
      </p:grpSp>
      <p:sp>
        <p:nvSpPr>
          <p:cNvPr id="86" name="TextBox 85"/>
          <p:cNvSpPr txBox="1"/>
          <p:nvPr/>
        </p:nvSpPr>
        <p:spPr>
          <a:xfrm>
            <a:off x="152400" y="3928646"/>
            <a:ext cx="5394960" cy="33855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defRPr/>
            </a:pPr>
            <a:r>
              <a:rPr lang="en-US" sz="1600" b="1" dirty="0" smtClean="0"/>
              <a:t>For Cases Falling Section 76 or Section 78</a:t>
            </a:r>
            <a:endParaRPr lang="en-US" sz="1600" b="1" dirty="0"/>
          </a:p>
        </p:txBody>
      </p:sp>
      <p:grpSp>
        <p:nvGrpSpPr>
          <p:cNvPr id="5" name="Group 104"/>
          <p:cNvGrpSpPr/>
          <p:nvPr/>
        </p:nvGrpSpPr>
        <p:grpSpPr>
          <a:xfrm>
            <a:off x="152400" y="1600200"/>
            <a:ext cx="8458200" cy="1981200"/>
            <a:chOff x="152400" y="1600200"/>
            <a:chExt cx="8458200" cy="1981200"/>
          </a:xfrm>
        </p:grpSpPr>
        <p:sp>
          <p:nvSpPr>
            <p:cNvPr id="92" name="Down Arrow 91"/>
            <p:cNvSpPr/>
            <p:nvPr/>
          </p:nvSpPr>
          <p:spPr>
            <a:xfrm>
              <a:off x="1981200" y="3200400"/>
              <a:ext cx="990600" cy="365760"/>
            </a:xfrm>
            <a:prstGeom prst="downArrow">
              <a:avLst>
                <a:gd name="adj1" fmla="val 72581"/>
                <a:gd name="adj2" fmla="val 0"/>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t>No</a:t>
              </a:r>
              <a:endParaRPr lang="en-US" sz="1600" b="1" dirty="0"/>
            </a:p>
          </p:txBody>
        </p:sp>
        <p:grpSp>
          <p:nvGrpSpPr>
            <p:cNvPr id="6" name="Group 103"/>
            <p:cNvGrpSpPr/>
            <p:nvPr/>
          </p:nvGrpSpPr>
          <p:grpSpPr>
            <a:xfrm>
              <a:off x="152400" y="1600200"/>
              <a:ext cx="8458200" cy="1981200"/>
              <a:chOff x="152400" y="1600200"/>
              <a:chExt cx="8458200" cy="1981200"/>
            </a:xfrm>
          </p:grpSpPr>
          <p:grpSp>
            <p:nvGrpSpPr>
              <p:cNvPr id="7" name="Group 88"/>
              <p:cNvGrpSpPr/>
              <p:nvPr/>
            </p:nvGrpSpPr>
            <p:grpSpPr>
              <a:xfrm>
                <a:off x="152400" y="1600200"/>
                <a:ext cx="5410200" cy="1981200"/>
                <a:chOff x="152400" y="1828800"/>
                <a:chExt cx="5410200" cy="1981200"/>
              </a:xfrm>
            </p:grpSpPr>
            <p:sp>
              <p:nvSpPr>
                <p:cNvPr id="81" name="Down Arrow 80"/>
                <p:cNvSpPr/>
                <p:nvPr/>
              </p:nvSpPr>
              <p:spPr>
                <a:xfrm>
                  <a:off x="304800" y="2880852"/>
                  <a:ext cx="762000" cy="929148"/>
                </a:xfrm>
                <a:prstGeom prst="downArrow">
                  <a:avLst>
                    <a:gd name="adj1" fmla="val 72581"/>
                    <a:gd name="adj2" fmla="val 0"/>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t>No</a:t>
                  </a:r>
                  <a:endParaRPr lang="en-US" sz="1600" b="1" dirty="0"/>
                </a:p>
              </p:txBody>
            </p:sp>
            <p:sp>
              <p:nvSpPr>
                <p:cNvPr id="84" name="TextBox 83"/>
                <p:cNvSpPr txBox="1"/>
                <p:nvPr/>
              </p:nvSpPr>
              <p:spPr>
                <a:xfrm>
                  <a:off x="152400" y="2149332"/>
                  <a:ext cx="5410200" cy="7315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defRPr/>
                  </a:pPr>
                  <a:r>
                    <a:rPr lang="en-US" sz="1400" b="1" dirty="0" smtClean="0"/>
                    <a:t>Whether </a:t>
                  </a:r>
                </a:p>
                <a:p>
                  <a:pPr algn="ctr">
                    <a:defRPr/>
                  </a:pPr>
                  <a:r>
                    <a:rPr lang="en-US" sz="1400" b="1" dirty="0" smtClean="0"/>
                    <a:t>SCN under proviso to 73(1) [60m]</a:t>
                  </a:r>
                </a:p>
                <a:p>
                  <a:pPr algn="ctr"/>
                  <a:r>
                    <a:rPr lang="en-US" sz="1400" b="1" dirty="0" smtClean="0"/>
                    <a:t>Has been served ?</a:t>
                  </a:r>
                  <a:endParaRPr lang="en-US" sz="1400" b="1" dirty="0"/>
                </a:p>
              </p:txBody>
            </p:sp>
            <p:sp>
              <p:nvSpPr>
                <p:cNvPr id="77" name="TextBox 76"/>
                <p:cNvSpPr txBox="1"/>
                <p:nvPr/>
              </p:nvSpPr>
              <p:spPr>
                <a:xfrm>
                  <a:off x="152400" y="1828800"/>
                  <a:ext cx="5410200" cy="33855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defRPr/>
                  </a:pPr>
                  <a:r>
                    <a:rPr lang="en-US" sz="1600" b="1" dirty="0" smtClean="0"/>
                    <a:t>For Cases Falling u/s 73(4A)</a:t>
                  </a:r>
                  <a:endParaRPr lang="en-US" sz="1600" b="1" dirty="0"/>
                </a:p>
              </p:txBody>
            </p:sp>
            <p:sp>
              <p:nvSpPr>
                <p:cNvPr id="79" name="TextBox 78"/>
                <p:cNvSpPr txBox="1"/>
                <p:nvPr/>
              </p:nvSpPr>
              <p:spPr>
                <a:xfrm>
                  <a:off x="1447800" y="3200400"/>
                  <a:ext cx="4114800" cy="2743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defRPr/>
                  </a:pPr>
                  <a:r>
                    <a:rPr lang="en-US" sz="1400" b="1" dirty="0" smtClean="0"/>
                    <a:t>Whether Order u/s 73(2)  has been passed </a:t>
                  </a:r>
                  <a:r>
                    <a:rPr lang="en-US" sz="1400" dirty="0" smtClean="0"/>
                    <a:t>?</a:t>
                  </a:r>
                  <a:endParaRPr lang="en-US" sz="1400" dirty="0"/>
                </a:p>
              </p:txBody>
            </p:sp>
            <p:sp>
              <p:nvSpPr>
                <p:cNvPr id="80" name="Down Arrow 79"/>
                <p:cNvSpPr/>
                <p:nvPr/>
              </p:nvSpPr>
              <p:spPr>
                <a:xfrm>
                  <a:off x="1981200" y="2880852"/>
                  <a:ext cx="990600" cy="258096"/>
                </a:xfrm>
                <a:prstGeom prst="downArrow">
                  <a:avLst>
                    <a:gd name="adj1" fmla="val 72581"/>
                    <a:gd name="adj2" fmla="val 35185"/>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t>Yes</a:t>
                  </a:r>
                  <a:endParaRPr lang="en-US" sz="1600" b="1" dirty="0"/>
                </a:p>
              </p:txBody>
            </p:sp>
          </p:grpSp>
          <p:sp>
            <p:nvSpPr>
              <p:cNvPr id="87" name="TextBox 86"/>
              <p:cNvSpPr txBox="1"/>
              <p:nvPr/>
            </p:nvSpPr>
            <p:spPr>
              <a:xfrm>
                <a:off x="6248400" y="1752600"/>
                <a:ext cx="2362200" cy="1261884"/>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b="1" dirty="0" smtClean="0"/>
                  <a:t>Max. Penalty </a:t>
                </a:r>
              </a:p>
              <a:p>
                <a:pPr algn="ctr"/>
                <a:r>
                  <a:rPr lang="en-US" sz="1600" b="1" dirty="0" smtClean="0"/>
                  <a:t>=</a:t>
                </a:r>
              </a:p>
              <a:p>
                <a:pPr algn="ctr"/>
                <a:r>
                  <a:rPr lang="en-US" sz="1600" b="1" dirty="0" smtClean="0"/>
                  <a:t>50% of ST </a:t>
                </a:r>
              </a:p>
              <a:p>
                <a:pPr algn="ctr"/>
                <a:r>
                  <a:rPr lang="en-US" sz="1400" dirty="0" smtClean="0">
                    <a:solidFill>
                      <a:srgbClr val="0070C0"/>
                    </a:solidFill>
                  </a:rPr>
                  <a:t>(Earlier it was 25% in the deleted section 73(4A)</a:t>
                </a:r>
                <a:endParaRPr lang="en-US" sz="1400" dirty="0">
                  <a:solidFill>
                    <a:srgbClr val="0070C0"/>
                  </a:solidFill>
                </a:endParaRPr>
              </a:p>
            </p:txBody>
          </p:sp>
          <p:cxnSp>
            <p:nvCxnSpPr>
              <p:cNvPr id="91" name="Shape 48"/>
              <p:cNvCxnSpPr/>
              <p:nvPr/>
            </p:nvCxnSpPr>
            <p:spPr>
              <a:xfrm flipV="1">
                <a:off x="228600" y="2163096"/>
                <a:ext cx="5943600" cy="1418304"/>
              </a:xfrm>
              <a:prstGeom prst="bentConnector3">
                <a:avLst>
                  <a:gd name="adj1" fmla="val 91687"/>
                </a:avLst>
              </a:prstGeom>
              <a:ln w="76200">
                <a:tailEnd type="arrow"/>
              </a:ln>
            </p:spPr>
            <p:style>
              <a:lnRef idx="1">
                <a:schemeClr val="accent1"/>
              </a:lnRef>
              <a:fillRef idx="0">
                <a:schemeClr val="accent1"/>
              </a:fillRef>
              <a:effectRef idx="0">
                <a:schemeClr val="accent1"/>
              </a:effectRef>
              <a:fontRef idx="minor">
                <a:schemeClr val="tx1"/>
              </a:fontRef>
            </p:style>
          </p:cxnSp>
        </p:grpSp>
      </p:grpSp>
      <p:sp>
        <p:nvSpPr>
          <p:cNvPr id="36" name="TextBox 35"/>
          <p:cNvSpPr txBox="1"/>
          <p:nvPr/>
        </p:nvSpPr>
        <p:spPr>
          <a:xfrm>
            <a:off x="60960" y="929148"/>
            <a:ext cx="1463040" cy="31269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b="1" dirty="0" err="1" smtClean="0"/>
              <a:t>Contd</a:t>
            </a:r>
            <a:r>
              <a:rPr lang="en-US" sz="1400" b="1" dirty="0" smtClean="0"/>
              <a:t>/-……..</a:t>
            </a:r>
            <a:endParaRPr lang="en-US" sz="1400" b="1" dirty="0">
              <a:effectLst>
                <a:outerShdw blurRad="38100" dist="38100" dir="2700000" algn="tl">
                  <a:srgbClr val="000000">
                    <a:alpha val="43137"/>
                  </a:srgbClr>
                </a:outerShdw>
              </a:effectLst>
            </a:endParaRPr>
          </a:p>
        </p:txBody>
      </p:sp>
      <p:sp>
        <p:nvSpPr>
          <p:cNvPr id="46" name="Double Wave 45"/>
          <p:cNvSpPr/>
          <p:nvPr/>
        </p:nvSpPr>
        <p:spPr>
          <a:xfrm>
            <a:off x="137652" y="6553200"/>
            <a:ext cx="8595360" cy="304800"/>
          </a:xfrm>
          <a:prstGeom prst="doubleWave">
            <a:avLst>
              <a:gd name="adj1" fmla="val 2794"/>
              <a:gd name="adj2" fmla="val 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050" b="1" dirty="0" smtClean="0">
                <a:solidFill>
                  <a:srgbClr val="0070C0"/>
                </a:solidFill>
              </a:rPr>
              <a:t>Simply means that it has retrospective effect for all pending cases where no order u/s 73(2) has been passed by CEO.</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p:cNvGraphicFramePr>
            <a:graphicFrameLocks noGrp="1"/>
          </p:cNvGraphicFramePr>
          <p:nvPr/>
        </p:nvGraphicFramePr>
        <p:xfrm>
          <a:off x="137652" y="381000"/>
          <a:ext cx="8595360" cy="640080"/>
        </p:xfrm>
        <a:graphic>
          <a:graphicData uri="http://schemas.openxmlformats.org/drawingml/2006/table">
            <a:tbl>
              <a:tblPr firstRow="1" bandRow="1">
                <a:tableStyleId>{5C22544A-7EE6-4342-B048-85BDC9FD1C3A}</a:tableStyleId>
              </a:tblPr>
              <a:tblGrid>
                <a:gridCol w="716280"/>
                <a:gridCol w="716280"/>
                <a:gridCol w="716280"/>
                <a:gridCol w="716280"/>
                <a:gridCol w="716280"/>
                <a:gridCol w="716280"/>
                <a:gridCol w="716280"/>
                <a:gridCol w="716280"/>
                <a:gridCol w="716280"/>
                <a:gridCol w="716280"/>
                <a:gridCol w="716280"/>
                <a:gridCol w="716280"/>
              </a:tblGrid>
              <a:tr h="274320">
                <a:tc>
                  <a:txBody>
                    <a:bodyPr/>
                    <a:lstStyle/>
                    <a:p>
                      <a:r>
                        <a:rPr lang="en-US" sz="1800" dirty="0" smtClean="0"/>
                        <a:t>Sec. 65B</a:t>
                      </a:r>
                      <a:endParaRPr lang="en-US" sz="1800"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 66B</a:t>
                      </a:r>
                    </a:p>
                  </a:txBody>
                  <a:tcPr>
                    <a:solidFill>
                      <a:schemeClr val="bg1">
                        <a:lumMod val="85000"/>
                      </a:schemeClr>
                    </a:solidFill>
                  </a:tcPr>
                </a:tc>
                <a:tc>
                  <a:txBody>
                    <a:bodyPr/>
                    <a:lstStyle/>
                    <a:p>
                      <a:r>
                        <a:rPr lang="en-US" sz="1800" dirty="0" smtClean="0"/>
                        <a:t>Sec. 66D</a:t>
                      </a:r>
                      <a:endParaRPr lang="en-US" sz="1800" dirty="0"/>
                    </a:p>
                  </a:txBody>
                  <a:tcPr>
                    <a:solidFill>
                      <a:schemeClr val="bg1">
                        <a:lumMod val="85000"/>
                      </a:schemeClr>
                    </a:solidFill>
                  </a:tcPr>
                </a:tc>
                <a:tc>
                  <a:txBody>
                    <a:bodyPr/>
                    <a:lstStyle/>
                    <a:p>
                      <a:r>
                        <a:rPr lang="en-US" sz="1800" dirty="0" smtClean="0"/>
                        <a:t>Sec. </a:t>
                      </a:r>
                      <a:r>
                        <a:rPr lang="en-US" sz="1800" dirty="0" smtClean="0"/>
                        <a:t>66F</a:t>
                      </a:r>
                      <a:endParaRPr lang="en-US" sz="1800" dirty="0"/>
                    </a:p>
                  </a:txBody>
                  <a:tcPr>
                    <a:solidFill>
                      <a:schemeClr val="bg1">
                        <a:lumMod val="85000"/>
                      </a:schemeClr>
                    </a:solidFill>
                  </a:tcPr>
                </a:tc>
                <a:tc>
                  <a:txBody>
                    <a:bodyPr/>
                    <a:lstStyle/>
                    <a:p>
                      <a:r>
                        <a:rPr lang="en-US" sz="1800" dirty="0" smtClean="0"/>
                        <a:t>Sec. 67</a:t>
                      </a:r>
                      <a:endParaRPr lang="en-US" sz="1800" dirty="0"/>
                    </a:p>
                  </a:txBody>
                  <a:tcPr>
                    <a:solidFill>
                      <a:schemeClr val="bg1">
                        <a:lumMod val="85000"/>
                      </a:schemeClr>
                    </a:solidFill>
                  </a:tcPr>
                </a:tc>
                <a:tc>
                  <a:txBody>
                    <a:bodyPr/>
                    <a:lstStyle/>
                    <a:p>
                      <a:r>
                        <a:rPr lang="en-US" sz="1800" dirty="0" smtClean="0"/>
                        <a:t>Sec. 73</a:t>
                      </a:r>
                      <a:endParaRPr lang="en-US" sz="1800" dirty="0"/>
                    </a:p>
                  </a:txBody>
                  <a:tcPr>
                    <a:solidFill>
                      <a:schemeClr val="bg1">
                        <a:lumMod val="85000"/>
                      </a:schemeClr>
                    </a:solidFill>
                  </a:tcPr>
                </a:tc>
                <a:tc>
                  <a:txBody>
                    <a:bodyPr/>
                    <a:lstStyle/>
                    <a:p>
                      <a:r>
                        <a:rPr lang="en-US" sz="1800" dirty="0" smtClean="0"/>
                        <a:t>Sec. 86</a:t>
                      </a:r>
                      <a:endParaRPr lang="en-US" sz="1800" dirty="0"/>
                    </a:p>
                  </a:txBody>
                  <a:tcPr>
                    <a:solidFill>
                      <a:schemeClr val="bg1">
                        <a:lumMod val="85000"/>
                      </a:schemeClr>
                    </a:solidFill>
                  </a:tcPr>
                </a:tc>
                <a:tc>
                  <a:txBody>
                    <a:bodyPr/>
                    <a:lstStyle/>
                    <a:p>
                      <a:r>
                        <a:rPr lang="en-US" sz="1800" dirty="0" smtClean="0"/>
                        <a:t>Sec. 94</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76</a:t>
                      </a:r>
                      <a:endParaRPr lang="en-US" sz="1800" dirty="0"/>
                    </a:p>
                  </a:txBody>
                  <a:tcP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r>
                        <a:rPr lang="en-US" sz="1800" dirty="0" smtClean="0"/>
                        <a:t>Sec. 78</a:t>
                      </a:r>
                      <a:endParaRPr lang="en-US" sz="1800" dirty="0"/>
                    </a:p>
                  </a:txBody>
                  <a:tcP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78B</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r>
                        <a:rPr lang="en-US" sz="1800" dirty="0" smtClean="0"/>
                        <a:t>Sec. 80</a:t>
                      </a:r>
                      <a:endParaRPr lang="en-US" sz="1800" dirty="0"/>
                    </a:p>
                  </a:txBody>
                  <a:tcPr>
                    <a:lnL w="12700" cap="flat" cmpd="sng" algn="ctr">
                      <a:solidFill>
                        <a:schemeClr val="tx1"/>
                      </a:solidFill>
                      <a:prstDash val="solid"/>
                      <a:round/>
                      <a:headEnd type="none" w="med" len="med"/>
                      <a:tailEnd type="none" w="med" len="med"/>
                    </a:lnL>
                    <a:solidFill>
                      <a:schemeClr val="accent1"/>
                    </a:solidFill>
                  </a:tcPr>
                </a:tc>
              </a:tr>
            </a:tbl>
          </a:graphicData>
        </a:graphic>
      </p:graphicFrame>
      <p:sp>
        <p:nvSpPr>
          <p:cNvPr id="18" name="TextBox 17"/>
          <p:cNvSpPr txBox="1"/>
          <p:nvPr/>
        </p:nvSpPr>
        <p:spPr>
          <a:xfrm>
            <a:off x="4957428" y="14748"/>
            <a:ext cx="374904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In Chapter V of Finance Act, 1994</a:t>
            </a:r>
            <a:endParaRPr lang="en-US" sz="1600" b="1" dirty="0">
              <a:effectLst>
                <a:outerShdw blurRad="38100" dist="38100" dir="2700000" algn="tl">
                  <a:srgbClr val="000000">
                    <a:alpha val="43137"/>
                  </a:srgbClr>
                </a:outerShdw>
              </a:effectLst>
            </a:endParaRPr>
          </a:p>
        </p:txBody>
      </p:sp>
      <p:sp>
        <p:nvSpPr>
          <p:cNvPr id="10" name="TextBox 9"/>
          <p:cNvSpPr txBox="1"/>
          <p:nvPr/>
        </p:nvSpPr>
        <p:spPr>
          <a:xfrm>
            <a:off x="105696" y="1173480"/>
            <a:ext cx="8595360"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US" sz="1600" b="1" dirty="0" smtClean="0"/>
              <a:t>Sec. 80 : Penalty not to be imposed in certain cases</a:t>
            </a:r>
            <a:endParaRPr lang="en-US" sz="1500" b="1" dirty="0">
              <a:solidFill>
                <a:srgbClr val="0070C0"/>
              </a:solidFill>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47</a:t>
            </a:fld>
            <a:endParaRPr lang="en-US" dirty="0"/>
          </a:p>
        </p:txBody>
      </p:sp>
      <p:graphicFrame>
        <p:nvGraphicFramePr>
          <p:cNvPr id="37" name="Table 36"/>
          <p:cNvGraphicFramePr>
            <a:graphicFrameLocks noGrp="1"/>
          </p:cNvGraphicFramePr>
          <p:nvPr/>
        </p:nvGraphicFramePr>
        <p:xfrm>
          <a:off x="152400" y="1600200"/>
          <a:ext cx="8534400" cy="822960"/>
        </p:xfrm>
        <a:graphic>
          <a:graphicData uri="http://schemas.openxmlformats.org/drawingml/2006/table">
            <a:tbl>
              <a:tblPr firstRow="1" bandRow="1">
                <a:tableStyleId>{5C22544A-7EE6-4342-B048-85BDC9FD1C3A}</a:tableStyleId>
              </a:tblPr>
              <a:tblGrid>
                <a:gridCol w="8534400"/>
              </a:tblGrid>
              <a:tr h="370840">
                <a:tc>
                  <a:txBody>
                    <a:bodyPr/>
                    <a:lstStyle/>
                    <a:p>
                      <a:r>
                        <a:rPr lang="en-US" sz="1600" dirty="0" smtClean="0">
                          <a:solidFill>
                            <a:schemeClr val="tx1"/>
                          </a:solidFill>
                        </a:rPr>
                        <a:t>Earlier,</a:t>
                      </a:r>
                      <a:r>
                        <a:rPr lang="en-US" sz="1600" baseline="0" dirty="0" smtClean="0">
                          <a:solidFill>
                            <a:schemeClr val="tx1"/>
                          </a:solidFill>
                        </a:rPr>
                        <a:t> </a:t>
                      </a:r>
                      <a:r>
                        <a:rPr lang="en-US" sz="1600" dirty="0" smtClean="0">
                          <a:solidFill>
                            <a:schemeClr val="tx1"/>
                          </a:solidFill>
                        </a:rPr>
                        <a:t>No Penalty</a:t>
                      </a:r>
                      <a:r>
                        <a:rPr lang="en-US" sz="1600" baseline="0" dirty="0" smtClean="0">
                          <a:solidFill>
                            <a:schemeClr val="tx1"/>
                          </a:solidFill>
                        </a:rPr>
                        <a:t> u/s 76,77 shall be imposed  if –</a:t>
                      </a:r>
                    </a:p>
                    <a:p>
                      <a:endParaRPr lang="en-US" sz="1600" baseline="0" dirty="0" smtClean="0">
                        <a:solidFill>
                          <a:schemeClr val="tx1"/>
                        </a:solidFill>
                      </a:endParaRPr>
                    </a:p>
                    <a:p>
                      <a:pPr marL="117475" indent="0">
                        <a:buFont typeface="Wingdings" pitchFamily="2" charset="2"/>
                        <a:buChar char="q"/>
                      </a:pPr>
                      <a:r>
                        <a:rPr lang="en-US" sz="1600" baseline="0" dirty="0" smtClean="0">
                          <a:solidFill>
                            <a:schemeClr val="tx1"/>
                          </a:solidFill>
                        </a:rPr>
                        <a:t>Assesses proves that there was reasonable cause for the failure u/s 76,77</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9" name="Down Arrow 38"/>
          <p:cNvSpPr/>
          <p:nvPr/>
        </p:nvSpPr>
        <p:spPr>
          <a:xfrm>
            <a:off x="3810000" y="2438400"/>
            <a:ext cx="533400" cy="1143000"/>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0" name="Double Wave 39"/>
          <p:cNvSpPr/>
          <p:nvPr/>
        </p:nvSpPr>
        <p:spPr>
          <a:xfrm>
            <a:off x="152400" y="3657600"/>
            <a:ext cx="8534400" cy="533400"/>
          </a:xfrm>
          <a:prstGeom prst="doubleWave">
            <a:avLst>
              <a:gd name="adj1" fmla="val 2794"/>
              <a:gd name="adj2" fmla="val 0"/>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solidFill>
                  <a:schemeClr val="bg1"/>
                </a:solidFill>
              </a:rPr>
              <a:t>Now, this relaxation has been omitted.</a:t>
            </a:r>
          </a:p>
        </p:txBody>
      </p:sp>
      <p:grpSp>
        <p:nvGrpSpPr>
          <p:cNvPr id="43" name="Group 42"/>
          <p:cNvGrpSpPr/>
          <p:nvPr/>
        </p:nvGrpSpPr>
        <p:grpSpPr>
          <a:xfrm>
            <a:off x="1600200" y="4191001"/>
            <a:ext cx="6162675" cy="2667000"/>
            <a:chOff x="5147802" y="4448175"/>
            <a:chExt cx="2615073" cy="2090277"/>
          </a:xfrm>
        </p:grpSpPr>
        <p:pic>
          <p:nvPicPr>
            <p:cNvPr id="1026" name="Picture 2"/>
            <p:cNvPicPr>
              <a:picLocks noChangeAspect="1" noChangeArrowheads="1"/>
            </p:cNvPicPr>
            <p:nvPr/>
          </p:nvPicPr>
          <p:blipFill>
            <a:blip r:embed="rId3"/>
            <a:srcRect/>
            <a:stretch>
              <a:fillRect/>
            </a:stretch>
          </p:blipFill>
          <p:spPr bwMode="auto">
            <a:xfrm>
              <a:off x="6096000" y="4448175"/>
              <a:ext cx="1666875" cy="1876425"/>
            </a:xfrm>
            <a:prstGeom prst="rect">
              <a:avLst/>
            </a:prstGeom>
            <a:noFill/>
            <a:ln w="9525">
              <a:noFill/>
              <a:miter lim="800000"/>
              <a:headEnd/>
              <a:tailEnd/>
            </a:ln>
            <a:effectLst>
              <a:softEdge rad="127000"/>
            </a:effectLst>
          </p:spPr>
        </p:pic>
        <p:pic>
          <p:nvPicPr>
            <p:cNvPr id="41" name="Picture 40" descr="Sec 80.png"/>
            <p:cNvPicPr>
              <a:picLocks noChangeAspect="1"/>
            </p:cNvPicPr>
            <p:nvPr/>
          </p:nvPicPr>
          <p:blipFill>
            <a:blip r:embed="rId4"/>
            <a:stretch>
              <a:fillRect/>
            </a:stretch>
          </p:blipFill>
          <p:spPr>
            <a:xfrm>
              <a:off x="5147802" y="4562817"/>
              <a:ext cx="1238250" cy="1975635"/>
            </a:xfrm>
            <a:prstGeom prst="rect">
              <a:avLst/>
            </a:prstGeom>
            <a:effectLst>
              <a:softEdge rad="63500"/>
            </a:effectLst>
          </p:spPr>
        </p:pic>
      </p:gr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6324600" y="14748"/>
            <a:ext cx="2381868"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Other Amendments</a:t>
            </a:r>
            <a:endParaRPr lang="en-US" sz="1600" b="1" dirty="0">
              <a:effectLst>
                <a:outerShdw blurRad="38100" dist="38100" dir="2700000" algn="tl">
                  <a:srgbClr val="000000">
                    <a:alpha val="43137"/>
                  </a:srgbClr>
                </a:outerShdw>
              </a:effectLst>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48</a:t>
            </a:fld>
            <a:endParaRPr lang="en-US" dirty="0"/>
          </a:p>
        </p:txBody>
      </p:sp>
      <p:graphicFrame>
        <p:nvGraphicFramePr>
          <p:cNvPr id="13" name="Table 12"/>
          <p:cNvGraphicFramePr>
            <a:graphicFrameLocks noGrp="1"/>
          </p:cNvGraphicFramePr>
          <p:nvPr/>
        </p:nvGraphicFramePr>
        <p:xfrm>
          <a:off x="152400" y="990600"/>
          <a:ext cx="8610600" cy="5867400"/>
        </p:xfrm>
        <a:graphic>
          <a:graphicData uri="http://schemas.openxmlformats.org/drawingml/2006/table">
            <a:tbl>
              <a:tblPr firstRow="1" bandRow="1">
                <a:tableStyleId>{5C22544A-7EE6-4342-B048-85BDC9FD1C3A}</a:tableStyleId>
              </a:tblPr>
              <a:tblGrid>
                <a:gridCol w="7162800"/>
                <a:gridCol w="1447800"/>
              </a:tblGrid>
              <a:tr h="381000">
                <a:tc>
                  <a:txBody>
                    <a:bodyPr/>
                    <a:lstStyle/>
                    <a:p>
                      <a:pPr algn="ctr"/>
                      <a:r>
                        <a:rPr lang="en-US" sz="1800" baseline="0" dirty="0" smtClean="0"/>
                        <a:t>Amendments in STR, 1994</a:t>
                      </a:r>
                      <a:endParaRPr lang="en-US" sz="1800" dirty="0"/>
                    </a:p>
                  </a:txBody>
                  <a:tcPr/>
                </a:tc>
                <a:tc>
                  <a:txBody>
                    <a:bodyPr/>
                    <a:lstStyle/>
                    <a:p>
                      <a:pPr algn="ctr"/>
                      <a:r>
                        <a:rPr lang="en-US" sz="1800" dirty="0" smtClean="0"/>
                        <a:t>Remarks</a:t>
                      </a:r>
                      <a:endParaRPr lang="en-US" sz="1800" dirty="0"/>
                    </a:p>
                  </a:txBody>
                  <a:tcPr/>
                </a:tc>
              </a:tr>
              <a:tr h="542525">
                <a:tc>
                  <a:txBody>
                    <a:bodyPr/>
                    <a:lstStyle/>
                    <a:p>
                      <a:pPr>
                        <a:buFont typeface="Wingdings" pitchFamily="2" charset="2"/>
                        <a:buChar char="q"/>
                      </a:pPr>
                      <a:r>
                        <a:rPr lang="en-US" sz="1400" dirty="0" smtClean="0"/>
                        <a:t>New Definition</a:t>
                      </a:r>
                      <a:r>
                        <a:rPr lang="en-US" sz="1400" baseline="0" dirty="0" smtClean="0"/>
                        <a:t> Inserted [under Rule 2(1) of STR, 1994]</a:t>
                      </a:r>
                    </a:p>
                    <a:p>
                      <a:r>
                        <a:rPr lang="en-US" sz="1400" dirty="0" smtClean="0"/>
                        <a:t>   (</a:t>
                      </a:r>
                      <a:r>
                        <a:rPr lang="en-US" sz="1400" dirty="0" err="1" smtClean="0"/>
                        <a:t>aa</a:t>
                      </a:r>
                      <a:r>
                        <a:rPr lang="en-US" sz="1400" dirty="0" smtClean="0"/>
                        <a:t>) </a:t>
                      </a:r>
                      <a:r>
                        <a:rPr kumimoji="0" lang="en-US" sz="1400" kern="1200" baseline="0" dirty="0" smtClean="0">
                          <a:solidFill>
                            <a:schemeClr val="dk1"/>
                          </a:solidFill>
                          <a:latin typeface="+mn-lt"/>
                          <a:ea typeface="+mn-ea"/>
                          <a:cs typeface="+mn-cs"/>
                        </a:rPr>
                        <a:t>Aggregator</a:t>
                      </a:r>
                    </a:p>
                    <a:p>
                      <a:r>
                        <a:rPr kumimoji="0" lang="en-US" sz="1400" kern="1200" baseline="0" dirty="0" smtClean="0">
                          <a:solidFill>
                            <a:schemeClr val="dk1"/>
                          </a:solidFill>
                          <a:latin typeface="+mn-lt"/>
                          <a:ea typeface="+mn-ea"/>
                          <a:cs typeface="+mn-cs"/>
                        </a:rPr>
                        <a:t>   (</a:t>
                      </a:r>
                      <a:r>
                        <a:rPr kumimoji="0" lang="en-US" sz="1400" kern="1200" baseline="0" dirty="0" err="1" smtClean="0">
                          <a:solidFill>
                            <a:schemeClr val="dk1"/>
                          </a:solidFill>
                          <a:latin typeface="+mn-lt"/>
                          <a:ea typeface="+mn-ea"/>
                          <a:cs typeface="+mn-cs"/>
                        </a:rPr>
                        <a:t>bca</a:t>
                      </a:r>
                      <a:r>
                        <a:rPr kumimoji="0" lang="en-US" sz="1400" kern="1200" baseline="0" dirty="0" smtClean="0">
                          <a:solidFill>
                            <a:schemeClr val="dk1"/>
                          </a:solidFill>
                          <a:latin typeface="+mn-lt"/>
                          <a:ea typeface="+mn-ea"/>
                          <a:cs typeface="+mn-cs"/>
                        </a:rPr>
                        <a:t>) brand name or trade name</a:t>
                      </a:r>
                    </a:p>
                    <a:p>
                      <a:endParaRPr kumimoji="0" lang="en-US" sz="1400" kern="1200" baseline="0" dirty="0" smtClean="0">
                        <a:solidFill>
                          <a:schemeClr val="dk1"/>
                        </a:solidFill>
                        <a:latin typeface="+mn-lt"/>
                        <a:ea typeface="+mn-ea"/>
                        <a:cs typeface="+mn-cs"/>
                      </a:endParaRPr>
                    </a:p>
                    <a:p>
                      <a:pPr>
                        <a:buFont typeface="Wingdings" pitchFamily="2" charset="2"/>
                        <a:buChar char="q"/>
                      </a:pPr>
                      <a:r>
                        <a:rPr kumimoji="0" lang="en-US" sz="1400" kern="1200" baseline="0" dirty="0" smtClean="0">
                          <a:solidFill>
                            <a:schemeClr val="dk1"/>
                          </a:solidFill>
                          <a:latin typeface="+mn-lt"/>
                          <a:ea typeface="+mn-ea"/>
                          <a:cs typeface="+mn-cs"/>
                        </a:rPr>
                        <a:t>New Persons liable for paying Service Tax under RCM has been defined,</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   [under Rule 2(1)(d)(</a:t>
                      </a:r>
                      <a:r>
                        <a:rPr lang="en-US" sz="1400" baseline="0" dirty="0" err="1" smtClean="0"/>
                        <a:t>i</a:t>
                      </a:r>
                      <a:r>
                        <a:rPr lang="en-US" sz="1400" baseline="0" dirty="0" smtClean="0"/>
                        <a:t>) of STR, 1994]</a:t>
                      </a:r>
                    </a:p>
                    <a:p>
                      <a:r>
                        <a:rPr lang="en-US" sz="1400" b="1" dirty="0" smtClean="0"/>
                        <a:t>   (AAA)</a:t>
                      </a:r>
                      <a:r>
                        <a:rPr lang="en-US" sz="1400" dirty="0" smtClean="0"/>
                        <a:t> </a:t>
                      </a:r>
                      <a:r>
                        <a:rPr kumimoji="0" lang="en-US" sz="1400" kern="1200" baseline="0" dirty="0" smtClean="0">
                          <a:solidFill>
                            <a:schemeClr val="dk1"/>
                          </a:solidFill>
                          <a:latin typeface="+mn-lt"/>
                          <a:ea typeface="+mn-ea"/>
                          <a:cs typeface="+mn-cs"/>
                        </a:rPr>
                        <a:t>the aggregator of the service</a:t>
                      </a:r>
                      <a:endParaRPr lang="en-US" sz="1100" dirty="0" smtClean="0"/>
                    </a:p>
                    <a:p>
                      <a:r>
                        <a:rPr lang="en-US" sz="1400" b="1" dirty="0" smtClean="0"/>
                        <a:t>   </a:t>
                      </a:r>
                    </a:p>
                    <a:p>
                      <a:pPr marL="117475" indent="0"/>
                      <a:r>
                        <a:rPr lang="en-US" sz="1400" b="1" dirty="0" smtClean="0"/>
                        <a:t>(EEA) </a:t>
                      </a:r>
                      <a:r>
                        <a:rPr lang="en-US" sz="1400" b="0" dirty="0" smtClean="0"/>
                        <a:t>Mutual Fund</a:t>
                      </a:r>
                      <a:r>
                        <a:rPr lang="en-US" sz="1400" b="0" baseline="0" dirty="0" smtClean="0"/>
                        <a:t> or Assets Management Company</a:t>
                      </a:r>
                      <a:endParaRPr lang="en-US" sz="1400" b="1" dirty="0" smtClean="0"/>
                    </a:p>
                    <a:p>
                      <a:pPr marL="117475" indent="0"/>
                      <a:r>
                        <a:rPr lang="en-US" sz="1400" b="1" dirty="0" smtClean="0"/>
                        <a:t>(EEB) </a:t>
                      </a:r>
                      <a:r>
                        <a:rPr lang="en-US" sz="1400" b="0" dirty="0" smtClean="0"/>
                        <a:t>Lottery</a:t>
                      </a:r>
                      <a:r>
                        <a:rPr lang="en-US" sz="1400" b="0" baseline="0" dirty="0" smtClean="0"/>
                        <a:t> Distributer/Selling Agent.</a:t>
                      </a:r>
                      <a:endParaRPr lang="en-US" sz="1400" b="1" dirty="0"/>
                    </a:p>
                  </a:txBody>
                  <a:tcPr/>
                </a:tc>
                <a:tc>
                  <a:txBody>
                    <a:bodyPr/>
                    <a:lstStyle/>
                    <a:p>
                      <a:pPr algn="ctr"/>
                      <a:r>
                        <a:rPr lang="en-US" sz="1500" dirty="0" smtClean="0">
                          <a:hlinkClick r:id="rId3" action="ppaction://hlinksldjump"/>
                        </a:rPr>
                        <a:t>Already</a:t>
                      </a:r>
                      <a:r>
                        <a:rPr lang="en-US" sz="1500" baseline="0" dirty="0" smtClean="0">
                          <a:hlinkClick r:id="rId3" action="ppaction://hlinksldjump"/>
                        </a:rPr>
                        <a:t> Discussed with RCM </a:t>
                      </a:r>
                      <a:endParaRPr lang="en-US" sz="1500" dirty="0"/>
                    </a:p>
                  </a:txBody>
                  <a:tcPr anchor="ctr"/>
                </a:tc>
              </a:tr>
              <a:tr h="670560">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endParaRPr lang="en-US" sz="14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sz="1400" dirty="0" smtClean="0"/>
                        <a:t>New Rule 4C : </a:t>
                      </a:r>
                      <a:r>
                        <a:rPr kumimoji="0" lang="en-US" sz="1400" kern="1200" baseline="0" dirty="0" smtClean="0">
                          <a:solidFill>
                            <a:schemeClr val="dk1"/>
                          </a:solidFill>
                          <a:latin typeface="+mn-lt"/>
                          <a:ea typeface="+mn-ea"/>
                          <a:cs typeface="+mn-cs"/>
                        </a:rPr>
                        <a:t>Authentication by digital signature</a:t>
                      </a:r>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en-US" sz="1400" kern="1200" baseline="0" dirty="0" smtClean="0">
                          <a:solidFill>
                            <a:schemeClr val="dk1"/>
                          </a:solidFill>
                          <a:latin typeface="+mn-lt"/>
                          <a:ea typeface="+mn-ea"/>
                          <a:cs typeface="+mn-cs"/>
                        </a:rPr>
                        <a:t>New Rule 5(3) &amp; 5(4) has been added in corresponding to New Rule 4C</a:t>
                      </a:r>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endParaRPr lang="en-US" sz="1400" dirty="0" smtClean="0"/>
                    </a:p>
                  </a:txBody>
                  <a:tcPr/>
                </a:tc>
                <a:tc>
                  <a:txBody>
                    <a:bodyPr/>
                    <a:lstStyle/>
                    <a:p>
                      <a:pPr marL="58738" indent="0" algn="ctr"/>
                      <a:r>
                        <a:rPr lang="en-US" sz="1500" dirty="0" smtClean="0"/>
                        <a:t> To </a:t>
                      </a:r>
                    </a:p>
                    <a:p>
                      <a:pPr marL="58738" indent="0" algn="ctr"/>
                      <a:r>
                        <a:rPr lang="en-US" sz="1500" dirty="0" smtClean="0"/>
                        <a:t>be </a:t>
                      </a:r>
                    </a:p>
                    <a:p>
                      <a:pPr marL="58738" indent="0" algn="ctr"/>
                      <a:r>
                        <a:rPr lang="en-US" sz="1500" dirty="0" smtClean="0"/>
                        <a:t>Discussed</a:t>
                      </a:r>
                      <a:endParaRPr lang="en-US" sz="1500" dirty="0"/>
                    </a:p>
                  </a:txBody>
                  <a:tcPr/>
                </a:tc>
              </a:tr>
              <a:tr h="640080">
                <a:tc>
                  <a:txBody>
                    <a:bodyPr/>
                    <a:lstStyle/>
                    <a:p>
                      <a:pPr>
                        <a:buFont typeface="Wingdings" pitchFamily="2" charset="2"/>
                        <a:buChar char="q"/>
                      </a:pPr>
                      <a:r>
                        <a:rPr lang="en-US" sz="1400" b="1" u="sng" dirty="0" smtClean="0"/>
                        <a:t>Rule 6:</a:t>
                      </a:r>
                      <a:r>
                        <a:rPr lang="en-US" sz="1400" b="1" u="sng" baseline="0" dirty="0" smtClean="0"/>
                        <a:t> Payment of Service Tax</a:t>
                      </a:r>
                    </a:p>
                    <a:p>
                      <a:pPr>
                        <a:buFont typeface="Wingdings" pitchFamily="2" charset="2"/>
                        <a:buNone/>
                      </a:pPr>
                      <a:r>
                        <a:rPr lang="en-US" sz="1400" baseline="0" dirty="0" smtClean="0"/>
                        <a:t>    </a:t>
                      </a:r>
                      <a:r>
                        <a:rPr lang="en-US" sz="1400" baseline="0" dirty="0" err="1" smtClean="0"/>
                        <a:t>Subrule</a:t>
                      </a:r>
                      <a:r>
                        <a:rPr lang="en-US" sz="1400" baseline="0" dirty="0" smtClean="0"/>
                        <a:t> (6A)- omitted, Now same provision incorporated u/s 73(1B)</a:t>
                      </a:r>
                      <a:endParaRPr lang="en-US" sz="1400" dirty="0"/>
                    </a:p>
                  </a:txBody>
                  <a:tcPr/>
                </a:tc>
                <a:tc>
                  <a:txBody>
                    <a:bodyPr/>
                    <a:lstStyle/>
                    <a:p>
                      <a:pPr marL="0" indent="0" algn="ctr"/>
                      <a:r>
                        <a:rPr lang="en-US" sz="1500" dirty="0" smtClean="0">
                          <a:hlinkClick r:id="rId4" action="ppaction://hlinksldjump"/>
                        </a:rPr>
                        <a:t>Already</a:t>
                      </a:r>
                      <a:r>
                        <a:rPr lang="en-US" sz="1500" baseline="0" dirty="0" smtClean="0">
                          <a:hlinkClick r:id="rId4" action="ppaction://hlinksldjump"/>
                        </a:rPr>
                        <a:t> </a:t>
                      </a:r>
                    </a:p>
                    <a:p>
                      <a:pPr marL="0" indent="0" algn="ctr"/>
                      <a:r>
                        <a:rPr lang="en-US" sz="1500" baseline="0" dirty="0" smtClean="0">
                          <a:hlinkClick r:id="rId4" action="ppaction://hlinksldjump"/>
                        </a:rPr>
                        <a:t>Discussed</a:t>
                      </a:r>
                      <a:endParaRPr lang="en-US" sz="1500" dirty="0"/>
                    </a:p>
                  </a:txBody>
                  <a:tcPr/>
                </a:tc>
              </a:tr>
              <a:tr h="542525">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sz="1400" b="1" u="sng" dirty="0" smtClean="0"/>
                        <a:t>Rule 6:</a:t>
                      </a:r>
                      <a:r>
                        <a:rPr lang="en-US" sz="1400" b="1" u="sng" baseline="0" dirty="0" smtClean="0"/>
                        <a:t> Payment of Service Tax</a:t>
                      </a:r>
                    </a:p>
                    <a:p>
                      <a:pPr marL="176213" indent="0"/>
                      <a:r>
                        <a:rPr lang="en-US" sz="1400" dirty="0" smtClean="0"/>
                        <a:t>Due</a:t>
                      </a:r>
                      <a:r>
                        <a:rPr lang="en-US" sz="1400" baseline="0" dirty="0" smtClean="0"/>
                        <a:t> to Revision in ST Rate (From 12% to 14% ), </a:t>
                      </a:r>
                      <a:r>
                        <a:rPr lang="en-US" sz="1400" dirty="0" smtClean="0"/>
                        <a:t>Special</a:t>
                      </a:r>
                      <a:r>
                        <a:rPr lang="en-US" sz="1400" baseline="0" dirty="0" smtClean="0"/>
                        <a:t> o</a:t>
                      </a:r>
                      <a:r>
                        <a:rPr lang="en-US" sz="1400" dirty="0" smtClean="0"/>
                        <a:t>ptional Rate of ST </a:t>
                      </a:r>
                      <a:r>
                        <a:rPr lang="en-US" sz="1400" baseline="0" dirty="0" smtClean="0"/>
                        <a:t>under sub-rule (7), (7A), (7B) and (7C) </a:t>
                      </a:r>
                      <a:r>
                        <a:rPr lang="en-US" sz="1400" dirty="0" smtClean="0"/>
                        <a:t>has also been </a:t>
                      </a:r>
                      <a:r>
                        <a:rPr lang="en-US" sz="1400" baseline="0" dirty="0" smtClean="0"/>
                        <a:t>changed.</a:t>
                      </a: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t> To be discussed</a:t>
                      </a:r>
                    </a:p>
                  </a:txBody>
                  <a:tcPr/>
                </a:tc>
              </a:tr>
              <a:tr h="542525">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sz="1400" b="1" u="sng" dirty="0" smtClean="0"/>
                        <a:t>Rule 6:</a:t>
                      </a:r>
                      <a:r>
                        <a:rPr lang="en-US" sz="1400" b="1" u="sng" baseline="0" dirty="0" smtClean="0"/>
                        <a:t> Payment of Service Tax</a:t>
                      </a:r>
                    </a:p>
                    <a:p>
                      <a:pPr marL="176213" indent="0" algn="just"/>
                      <a:r>
                        <a:rPr lang="en-US" sz="1400" dirty="0" smtClean="0"/>
                        <a:t>Explanation</a:t>
                      </a:r>
                      <a:r>
                        <a:rPr lang="en-US" sz="1400" baseline="0" dirty="0" smtClean="0"/>
                        <a:t> (</a:t>
                      </a:r>
                      <a:r>
                        <a:rPr lang="en-US" sz="1400" baseline="0" dirty="0" err="1" smtClean="0"/>
                        <a:t>i</a:t>
                      </a:r>
                      <a:r>
                        <a:rPr lang="en-US" sz="1400" baseline="0" dirty="0" smtClean="0"/>
                        <a:t>) to </a:t>
                      </a:r>
                      <a:r>
                        <a:rPr lang="en-US" sz="1400" baseline="0" dirty="0" err="1" smtClean="0"/>
                        <a:t>subrule</a:t>
                      </a:r>
                      <a:r>
                        <a:rPr lang="en-US" sz="1400" baseline="0" dirty="0" smtClean="0"/>
                        <a:t> (7C) of Rule 6: Definition of </a:t>
                      </a:r>
                      <a:r>
                        <a:rPr lang="en-US" sz="1400" b="1" i="1" baseline="0" dirty="0" smtClean="0"/>
                        <a:t>“</a:t>
                      </a:r>
                      <a:r>
                        <a:rPr lang="en-US" sz="1400" b="1" i="1" dirty="0" smtClean="0"/>
                        <a:t>Lottery Distributor or Selling Agent”</a:t>
                      </a:r>
                      <a:r>
                        <a:rPr lang="en-US" sz="1400" baseline="0" dirty="0" smtClean="0"/>
                        <a:t> has been omitted and same has been added within the section 65B (31A).</a:t>
                      </a:r>
                      <a:endParaRPr lang="en-US" sz="1400" b="1" i="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smtClean="0">
                          <a:hlinkClick r:id="rId5" action="ppaction://hlinksldjump"/>
                        </a:rPr>
                        <a:t>Already</a:t>
                      </a:r>
                      <a:r>
                        <a:rPr lang="en-US" sz="1500" baseline="0" dirty="0" smtClean="0">
                          <a:hlinkClick r:id="rId5" action="ppaction://hlinksldjump"/>
                        </a:rPr>
                        <a:t> Discussed</a:t>
                      </a:r>
                      <a:endParaRPr lang="en-US" sz="1500" dirty="0" smtClean="0"/>
                    </a:p>
                    <a:p>
                      <a:pPr algn="ctr"/>
                      <a:endParaRPr lang="en-US" sz="1500" dirty="0"/>
                    </a:p>
                  </a:txBody>
                  <a:tcPr/>
                </a:tc>
              </a:tr>
            </a:tbl>
          </a:graphicData>
        </a:graphic>
      </p:graphicFrame>
      <p:sp>
        <p:nvSpPr>
          <p:cNvPr id="7" name="Double Wave 6"/>
          <p:cNvSpPr/>
          <p:nvPr/>
        </p:nvSpPr>
        <p:spPr>
          <a:xfrm>
            <a:off x="3124200" y="1600200"/>
            <a:ext cx="1920240" cy="457200"/>
          </a:xfrm>
          <a:prstGeom prst="doubleWave">
            <a:avLst>
              <a:gd name="adj1" fmla="val 6250"/>
              <a:gd name="adj2" fmla="val 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rgbClr val="0070C0"/>
                </a:solidFill>
              </a:rPr>
              <a:t>w.e.f</a:t>
            </a:r>
            <a:r>
              <a:rPr lang="en-US" sz="1600" b="1" dirty="0" smtClean="0">
                <a:solidFill>
                  <a:srgbClr val="0070C0"/>
                </a:solidFill>
              </a:rPr>
              <a:t>. 01.03.2015</a:t>
            </a:r>
          </a:p>
        </p:txBody>
      </p:sp>
      <p:sp>
        <p:nvSpPr>
          <p:cNvPr id="8" name="Double Wave 7"/>
          <p:cNvSpPr/>
          <p:nvPr/>
        </p:nvSpPr>
        <p:spPr>
          <a:xfrm>
            <a:off x="3352800" y="2590800"/>
            <a:ext cx="1920240" cy="274320"/>
          </a:xfrm>
          <a:prstGeom prst="doubleWave">
            <a:avLst>
              <a:gd name="adj1" fmla="val 6250"/>
              <a:gd name="adj2" fmla="val 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rgbClr val="0070C0"/>
                </a:solidFill>
              </a:rPr>
              <a:t>w.e.f</a:t>
            </a:r>
            <a:r>
              <a:rPr lang="en-US" sz="1600" b="1" dirty="0" smtClean="0">
                <a:solidFill>
                  <a:srgbClr val="0070C0"/>
                </a:solidFill>
              </a:rPr>
              <a:t>. 01.03.2015</a:t>
            </a:r>
          </a:p>
        </p:txBody>
      </p:sp>
      <p:sp>
        <p:nvSpPr>
          <p:cNvPr id="9" name="Double Wave 8"/>
          <p:cNvSpPr/>
          <p:nvPr/>
        </p:nvSpPr>
        <p:spPr>
          <a:xfrm>
            <a:off x="4953000" y="3124200"/>
            <a:ext cx="1920240" cy="533400"/>
          </a:xfrm>
          <a:prstGeom prst="doubleWave">
            <a:avLst>
              <a:gd name="adj1" fmla="val 6250"/>
              <a:gd name="adj2" fmla="val 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rgbClr val="0070C0"/>
                </a:solidFill>
              </a:rPr>
              <a:t>w.e.f</a:t>
            </a:r>
            <a:r>
              <a:rPr lang="en-US" sz="1600" b="1" dirty="0" smtClean="0">
                <a:solidFill>
                  <a:srgbClr val="0070C0"/>
                </a:solidFill>
              </a:rPr>
              <a:t>. 01.</a:t>
            </a:r>
            <a:r>
              <a:rPr lang="en-US" sz="1600" b="1" dirty="0" smtClean="0">
                <a:solidFill>
                  <a:schemeClr val="tx1"/>
                </a:solidFill>
              </a:rPr>
              <a:t>04</a:t>
            </a:r>
            <a:r>
              <a:rPr lang="en-US" sz="1600" b="1" dirty="0" smtClean="0">
                <a:solidFill>
                  <a:srgbClr val="0070C0"/>
                </a:solidFill>
              </a:rPr>
              <a:t>.2015</a:t>
            </a:r>
          </a:p>
        </p:txBody>
      </p:sp>
      <p:sp>
        <p:nvSpPr>
          <p:cNvPr id="10" name="Double Wave 9"/>
          <p:cNvSpPr/>
          <p:nvPr/>
        </p:nvSpPr>
        <p:spPr>
          <a:xfrm>
            <a:off x="6294120" y="3810000"/>
            <a:ext cx="1097280" cy="548640"/>
          </a:xfrm>
          <a:prstGeom prst="doubleWave">
            <a:avLst>
              <a:gd name="adj1" fmla="val 6250"/>
              <a:gd name="adj2" fmla="val 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smtClean="0">
                <a:solidFill>
                  <a:srgbClr val="0070C0"/>
                </a:solidFill>
              </a:rPr>
              <a:t>w.e.f</a:t>
            </a:r>
            <a:r>
              <a:rPr lang="en-US" sz="1400" b="1" dirty="0" smtClean="0">
                <a:solidFill>
                  <a:srgbClr val="0070C0"/>
                </a:solidFill>
              </a:rPr>
              <a:t>. 01.03.2015</a:t>
            </a:r>
          </a:p>
        </p:txBody>
      </p:sp>
      <p:sp>
        <p:nvSpPr>
          <p:cNvPr id="11" name="Double Wave 10"/>
          <p:cNvSpPr/>
          <p:nvPr/>
        </p:nvSpPr>
        <p:spPr>
          <a:xfrm>
            <a:off x="3352800" y="4526280"/>
            <a:ext cx="4023360" cy="274320"/>
          </a:xfrm>
          <a:prstGeom prst="doubleWave">
            <a:avLst>
              <a:gd name="adj1" fmla="val 6250"/>
              <a:gd name="adj2" fmla="val 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0070C0"/>
                </a:solidFill>
              </a:rPr>
              <a:t>Date FB, 15 Receive the President Assent</a:t>
            </a:r>
          </a:p>
        </p:txBody>
      </p:sp>
      <p:sp>
        <p:nvSpPr>
          <p:cNvPr id="12" name="Double Wave 11"/>
          <p:cNvSpPr/>
          <p:nvPr/>
        </p:nvSpPr>
        <p:spPr>
          <a:xfrm>
            <a:off x="4998720" y="5669280"/>
            <a:ext cx="2011680" cy="274320"/>
          </a:xfrm>
          <a:prstGeom prst="doubleWave">
            <a:avLst>
              <a:gd name="adj1" fmla="val 6250"/>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0070C0"/>
                </a:solidFill>
              </a:rPr>
              <a:t>Date to be notify</a:t>
            </a:r>
          </a:p>
        </p:txBody>
      </p:sp>
      <p:sp>
        <p:nvSpPr>
          <p:cNvPr id="14" name="Double Wave 13"/>
          <p:cNvSpPr/>
          <p:nvPr/>
        </p:nvSpPr>
        <p:spPr>
          <a:xfrm>
            <a:off x="3352800" y="6629400"/>
            <a:ext cx="4023360" cy="274320"/>
          </a:xfrm>
          <a:prstGeom prst="doubleWave">
            <a:avLst>
              <a:gd name="adj1" fmla="val 6250"/>
              <a:gd name="adj2" fmla="val 0"/>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0070C0"/>
                </a:solidFill>
              </a:rPr>
              <a:t>Date FB, 15 Receive the President Assent</a:t>
            </a:r>
          </a:p>
        </p:txBody>
      </p:sp>
      <p:graphicFrame>
        <p:nvGraphicFramePr>
          <p:cNvPr id="20" name="Table 19"/>
          <p:cNvGraphicFramePr>
            <a:graphicFrameLocks noGrp="1"/>
          </p:cNvGraphicFramePr>
          <p:nvPr/>
        </p:nvGraphicFramePr>
        <p:xfrm>
          <a:off x="137652" y="381000"/>
          <a:ext cx="8549148" cy="579120"/>
        </p:xfrm>
        <a:graphic>
          <a:graphicData uri="http://schemas.openxmlformats.org/drawingml/2006/table">
            <a:tbl>
              <a:tblPr firstRow="1" bandRow="1">
                <a:tableStyleId>{5C22544A-7EE6-4342-B048-85BDC9FD1C3A}</a:tableStyleId>
              </a:tblPr>
              <a:tblGrid>
                <a:gridCol w="2849716"/>
                <a:gridCol w="2849716"/>
                <a:gridCol w="2849716"/>
              </a:tblGrid>
              <a:tr h="533400">
                <a:tc>
                  <a:txBody>
                    <a:bodyPr/>
                    <a:lstStyle/>
                    <a:p>
                      <a:r>
                        <a:rPr lang="en-US" sz="1600" dirty="0" smtClean="0"/>
                        <a:t>N/No.</a:t>
                      </a:r>
                      <a:r>
                        <a:rPr lang="en-US" sz="1600" baseline="0" dirty="0"/>
                        <a:t> </a:t>
                      </a:r>
                      <a:r>
                        <a:rPr lang="en-US" sz="1600" baseline="0" dirty="0" smtClean="0"/>
                        <a:t>05/2015-ST, dated 01-03-2015</a:t>
                      </a:r>
                      <a:endParaRPr lang="en-US" sz="1600" dirty="0" smtClean="0"/>
                    </a:p>
                  </a:txBody>
                  <a:tcPr>
                    <a:solidFill>
                      <a:schemeClr val="accent1"/>
                    </a:solidFill>
                  </a:tcPr>
                </a:tc>
                <a:tc>
                  <a:txBody>
                    <a:bodyPr/>
                    <a:lstStyle/>
                    <a:p>
                      <a:r>
                        <a:rPr lang="en-US" sz="1600" dirty="0" smtClean="0"/>
                        <a:t>N/No.</a:t>
                      </a:r>
                      <a:r>
                        <a:rPr lang="en-US" sz="1600" baseline="0" dirty="0" smtClean="0"/>
                        <a:t> 09/2015-ST, dated 01-03-2015</a:t>
                      </a:r>
                      <a:endParaRPr lang="en-US" sz="1600" dirty="0" smtClean="0"/>
                    </a:p>
                  </a:txBody>
                  <a:tcPr>
                    <a:solidFill>
                      <a:schemeClr val="bg1">
                        <a:lumMod val="85000"/>
                      </a:schemeClr>
                    </a:solidFill>
                  </a:tcPr>
                </a:tc>
                <a:tc>
                  <a:txBody>
                    <a:bodyPr/>
                    <a:lstStyle/>
                    <a:p>
                      <a:r>
                        <a:rPr lang="en-US" sz="1600" dirty="0" smtClean="0"/>
                        <a:t>N/No.</a:t>
                      </a:r>
                      <a:r>
                        <a:rPr lang="en-US" sz="1600" baseline="0" dirty="0" smtClean="0"/>
                        <a:t> 04/2015-ST, dated 01-03-2015</a:t>
                      </a:r>
                      <a:endParaRPr lang="en-US" sz="1600" dirty="0" smtClean="0"/>
                    </a:p>
                  </a:txBody>
                  <a:tcPr>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6324600" y="14748"/>
            <a:ext cx="2381868"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Other Amendments</a:t>
            </a:r>
            <a:endParaRPr lang="en-US" sz="1600" b="1" dirty="0">
              <a:effectLst>
                <a:outerShdw blurRad="38100" dist="38100" dir="2700000" algn="tl">
                  <a:srgbClr val="000000">
                    <a:alpha val="43137"/>
                  </a:srgbClr>
                </a:outerShdw>
              </a:effectLst>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49</a:t>
            </a:fld>
            <a:endParaRPr lang="en-US" dirty="0"/>
          </a:p>
        </p:txBody>
      </p:sp>
      <p:graphicFrame>
        <p:nvGraphicFramePr>
          <p:cNvPr id="13" name="Table 12"/>
          <p:cNvGraphicFramePr>
            <a:graphicFrameLocks noGrp="1"/>
          </p:cNvGraphicFramePr>
          <p:nvPr/>
        </p:nvGraphicFramePr>
        <p:xfrm>
          <a:off x="152400" y="990600"/>
          <a:ext cx="8686800" cy="5750560"/>
        </p:xfrm>
        <a:graphic>
          <a:graphicData uri="http://schemas.openxmlformats.org/drawingml/2006/table">
            <a:tbl>
              <a:tblPr firstRow="1" bandRow="1">
                <a:tableStyleId>{5C22544A-7EE6-4342-B048-85BDC9FD1C3A}</a:tableStyleId>
              </a:tblPr>
              <a:tblGrid>
                <a:gridCol w="8686800"/>
              </a:tblGrid>
              <a:tr h="381000">
                <a:tc>
                  <a:txBody>
                    <a:bodyPr/>
                    <a:lstStyle/>
                    <a:p>
                      <a:pPr algn="l"/>
                      <a:r>
                        <a:rPr lang="en-US" sz="1800" baseline="0" dirty="0" smtClean="0"/>
                        <a:t>Rule 4C : </a:t>
                      </a:r>
                      <a:r>
                        <a:rPr kumimoji="0" lang="en-US" sz="1800" b="1" kern="1200" baseline="0" dirty="0" smtClean="0">
                          <a:solidFill>
                            <a:schemeClr val="lt1"/>
                          </a:solidFill>
                          <a:latin typeface="+mn-lt"/>
                          <a:ea typeface="+mn-ea"/>
                          <a:cs typeface="+mn-cs"/>
                        </a:rPr>
                        <a:t>Authentication by Digital Signature</a:t>
                      </a:r>
                      <a:endParaRPr lang="en-US" sz="1800" dirty="0"/>
                    </a:p>
                  </a:txBody>
                  <a:tcPr/>
                </a:tc>
              </a:tr>
              <a:tr h="542525">
                <a:tc>
                  <a:txBody>
                    <a:bodyPr/>
                    <a:lstStyle/>
                    <a:p>
                      <a:pPr marL="342900" indent="-342900">
                        <a:buAutoNum type="arabicParenBoth"/>
                      </a:pPr>
                      <a:r>
                        <a:rPr kumimoji="0" lang="en-US" sz="1600" kern="1200" baseline="0" dirty="0" smtClean="0">
                          <a:solidFill>
                            <a:schemeClr val="dk1"/>
                          </a:solidFill>
                          <a:latin typeface="+mn-lt"/>
                          <a:ea typeface="+mn-ea"/>
                          <a:cs typeface="+mn-cs"/>
                        </a:rPr>
                        <a:t>Any invoice, Bill or </a:t>
                      </a:r>
                      <a:r>
                        <a:rPr kumimoji="0" lang="en-US" sz="1600" kern="1200" baseline="0" dirty="0" err="1" smtClean="0">
                          <a:solidFill>
                            <a:schemeClr val="dk1"/>
                          </a:solidFill>
                          <a:latin typeface="+mn-lt"/>
                          <a:ea typeface="+mn-ea"/>
                          <a:cs typeface="+mn-cs"/>
                        </a:rPr>
                        <a:t>Challan</a:t>
                      </a:r>
                      <a:r>
                        <a:rPr kumimoji="0" lang="en-US" sz="1600" kern="1200" baseline="30000" dirty="0" smtClean="0">
                          <a:solidFill>
                            <a:schemeClr val="dk1"/>
                          </a:solidFill>
                          <a:latin typeface="+mn-lt"/>
                          <a:ea typeface="+mn-ea"/>
                          <a:cs typeface="+mn-cs"/>
                        </a:rPr>
                        <a:t> issued under rule 4A </a:t>
                      </a:r>
                      <a:r>
                        <a:rPr kumimoji="0" lang="en-US" sz="1600" kern="1200" baseline="0" dirty="0" smtClean="0">
                          <a:solidFill>
                            <a:schemeClr val="dk1"/>
                          </a:solidFill>
                          <a:latin typeface="+mn-lt"/>
                          <a:ea typeface="+mn-ea"/>
                          <a:cs typeface="+mn-cs"/>
                        </a:rPr>
                        <a:t>or </a:t>
                      </a:r>
                    </a:p>
                    <a:p>
                      <a:pPr marL="342900" indent="-61913">
                        <a:buNone/>
                      </a:pPr>
                      <a:r>
                        <a:rPr kumimoji="0" lang="en-US" sz="1600" kern="1200" baseline="0" dirty="0" smtClean="0">
                          <a:solidFill>
                            <a:schemeClr val="dk1"/>
                          </a:solidFill>
                          <a:latin typeface="+mn-lt"/>
                          <a:ea typeface="+mn-ea"/>
                          <a:cs typeface="+mn-cs"/>
                        </a:rPr>
                        <a:t>Consignment note </a:t>
                      </a:r>
                      <a:r>
                        <a:rPr kumimoji="0" lang="en-US" sz="1600" kern="1200" baseline="30000" dirty="0" smtClean="0">
                          <a:solidFill>
                            <a:schemeClr val="dk1"/>
                          </a:solidFill>
                          <a:latin typeface="+mn-lt"/>
                          <a:ea typeface="+mn-ea"/>
                          <a:cs typeface="+mn-cs"/>
                        </a:rPr>
                        <a:t>issued under rule 4B </a:t>
                      </a:r>
                    </a:p>
                    <a:p>
                      <a:pPr marL="342900" indent="-61913">
                        <a:buNone/>
                      </a:pPr>
                      <a:endParaRPr kumimoji="0" lang="en-US" sz="1600" kern="1200" baseline="0" dirty="0" smtClean="0">
                        <a:solidFill>
                          <a:schemeClr val="dk1"/>
                        </a:solidFill>
                        <a:latin typeface="+mn-lt"/>
                        <a:ea typeface="+mn-ea"/>
                        <a:cs typeface="+mn-cs"/>
                      </a:endParaRPr>
                    </a:p>
                    <a:p>
                      <a:pPr marL="342900" indent="-61913">
                        <a:buNone/>
                      </a:pPr>
                      <a:r>
                        <a:rPr kumimoji="0" lang="en-US" sz="1600" kern="1200" baseline="0" dirty="0" smtClean="0">
                          <a:solidFill>
                            <a:schemeClr val="dk1"/>
                          </a:solidFill>
                          <a:latin typeface="+mn-lt"/>
                          <a:ea typeface="+mn-ea"/>
                          <a:cs typeface="+mn-cs"/>
                        </a:rPr>
                        <a:t>May be authenticated by means of a DIGITAL SIGNATURE.</a:t>
                      </a:r>
                    </a:p>
                    <a:p>
                      <a:endParaRPr kumimoji="0" lang="en-US" sz="1600" kern="1200" baseline="0" dirty="0" smtClean="0">
                        <a:solidFill>
                          <a:schemeClr val="dk1"/>
                        </a:solidFill>
                        <a:latin typeface="+mn-lt"/>
                        <a:ea typeface="+mn-ea"/>
                        <a:cs typeface="+mn-cs"/>
                      </a:endParaRPr>
                    </a:p>
                    <a:p>
                      <a:pPr marL="280988" indent="-280988"/>
                      <a:r>
                        <a:rPr kumimoji="0" lang="en-US" sz="1600" kern="1200" baseline="0" dirty="0" smtClean="0">
                          <a:solidFill>
                            <a:schemeClr val="dk1"/>
                          </a:solidFill>
                          <a:latin typeface="+mn-lt"/>
                          <a:ea typeface="+mn-ea"/>
                          <a:cs typeface="+mn-cs"/>
                        </a:rPr>
                        <a:t>(2)The Board may, </a:t>
                      </a:r>
                      <a:r>
                        <a:rPr kumimoji="0" lang="en-US" sz="1600" kern="1200" baseline="30000" dirty="0" smtClean="0">
                          <a:solidFill>
                            <a:schemeClr val="dk1"/>
                          </a:solidFill>
                          <a:latin typeface="+mn-lt"/>
                          <a:ea typeface="+mn-ea"/>
                          <a:cs typeface="+mn-cs"/>
                        </a:rPr>
                        <a:t>by notification, </a:t>
                      </a:r>
                      <a:r>
                        <a:rPr kumimoji="0" lang="en-US" sz="1600" kern="1200" baseline="0" dirty="0" smtClean="0">
                          <a:solidFill>
                            <a:schemeClr val="dk1"/>
                          </a:solidFill>
                          <a:latin typeface="+mn-lt"/>
                          <a:ea typeface="+mn-ea"/>
                          <a:cs typeface="+mn-cs"/>
                        </a:rPr>
                        <a:t>specify the conditions, safeguards and procedure to be followed by any person issuing digitally signed invoices.</a:t>
                      </a:r>
                    </a:p>
                  </a:txBody>
                  <a:tcPr/>
                </a:tc>
              </a:tr>
              <a:tr h="187960">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n-US" sz="600" dirty="0" smtClean="0"/>
                    </a:p>
                  </a:txBody>
                  <a:tcPr>
                    <a:solidFill>
                      <a:schemeClr val="bg1"/>
                    </a:solidFill>
                  </a:tcPr>
                </a:tc>
              </a:tr>
              <a:tr h="356635">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US" sz="1800" b="1" baseline="0" dirty="0" smtClean="0">
                          <a:solidFill>
                            <a:schemeClr val="bg1"/>
                          </a:solidFill>
                        </a:rPr>
                        <a:t>Rule  5: Records</a:t>
                      </a:r>
                      <a:endParaRPr lang="en-US" sz="1400" dirty="0"/>
                    </a:p>
                  </a:txBody>
                  <a:tcPr>
                    <a:solidFill>
                      <a:schemeClr val="accent1"/>
                    </a:solidFill>
                  </a:tcPr>
                </a:tc>
              </a:tr>
              <a:tr h="542525">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sz="1600" b="1" kern="1200" baseline="0" dirty="0" smtClean="0">
                          <a:solidFill>
                            <a:schemeClr val="tx1"/>
                          </a:solidFill>
                          <a:latin typeface="+mn-lt"/>
                          <a:ea typeface="+mn-ea"/>
                          <a:cs typeface="+mn-cs"/>
                        </a:rPr>
                        <a:t>Sub-rule (4)</a:t>
                      </a:r>
                      <a:endParaRPr kumimoji="0" lang="en-US" sz="1000" b="1" kern="1200" baseline="0" dirty="0" smtClean="0">
                        <a:solidFill>
                          <a:schemeClr val="dk1"/>
                        </a:solidFill>
                        <a:latin typeface="+mn-lt"/>
                        <a:ea typeface="+mn-ea"/>
                        <a:cs typeface="+mn-cs"/>
                      </a:endParaRPr>
                    </a:p>
                    <a:p>
                      <a:pPr>
                        <a:buFont typeface="Wingdings" pitchFamily="2" charset="2"/>
                        <a:buChar char="q"/>
                      </a:pPr>
                      <a:r>
                        <a:rPr kumimoji="0" lang="en-US" sz="1400" b="1" u="sng" kern="1200" baseline="0" dirty="0" smtClean="0">
                          <a:solidFill>
                            <a:schemeClr val="dk1"/>
                          </a:solidFill>
                          <a:latin typeface="+mn-lt"/>
                          <a:ea typeface="+mn-ea"/>
                          <a:cs typeface="+mn-cs"/>
                        </a:rPr>
                        <a:t>Records</a:t>
                      </a:r>
                      <a:r>
                        <a:rPr kumimoji="0" lang="en-US" sz="1400" kern="1200" baseline="0" dirty="0" smtClean="0">
                          <a:solidFill>
                            <a:schemeClr val="dk1"/>
                          </a:solidFill>
                          <a:latin typeface="+mn-lt"/>
                          <a:ea typeface="+mn-ea"/>
                          <a:cs typeface="+mn-cs"/>
                        </a:rPr>
                        <a:t> under this rule may be preserved in </a:t>
                      </a:r>
                      <a:r>
                        <a:rPr kumimoji="0" lang="en-US" sz="1400" b="1" u="sng" kern="1200" baseline="0" dirty="0" smtClean="0">
                          <a:solidFill>
                            <a:schemeClr val="dk1"/>
                          </a:solidFill>
                          <a:latin typeface="+mn-lt"/>
                          <a:ea typeface="+mn-ea"/>
                          <a:cs typeface="+mn-cs"/>
                        </a:rPr>
                        <a:t>Electronic Form </a:t>
                      </a:r>
                      <a:r>
                        <a:rPr kumimoji="0" lang="en-US" sz="1400" kern="1200" baseline="0" dirty="0" smtClean="0">
                          <a:solidFill>
                            <a:schemeClr val="dk1"/>
                          </a:solidFill>
                          <a:latin typeface="+mn-lt"/>
                          <a:ea typeface="+mn-ea"/>
                          <a:cs typeface="+mn-cs"/>
                        </a:rPr>
                        <a:t>and </a:t>
                      </a:r>
                    </a:p>
                    <a:p>
                      <a:pPr>
                        <a:buFont typeface="Wingdings" pitchFamily="2" charset="2"/>
                        <a:buChar char="q"/>
                      </a:pPr>
                      <a:r>
                        <a:rPr kumimoji="0" lang="en-US" sz="1400" b="1" u="sng" kern="1200" baseline="0" dirty="0" smtClean="0">
                          <a:solidFill>
                            <a:schemeClr val="dk1"/>
                          </a:solidFill>
                          <a:latin typeface="+mn-lt"/>
                          <a:ea typeface="+mn-ea"/>
                          <a:cs typeface="+mn-cs"/>
                        </a:rPr>
                        <a:t>Every page of the record so preserved </a:t>
                      </a:r>
                      <a:r>
                        <a:rPr kumimoji="0" lang="en-US" sz="1400" kern="1200" baseline="0" dirty="0" smtClean="0">
                          <a:solidFill>
                            <a:schemeClr val="dk1"/>
                          </a:solidFill>
                          <a:latin typeface="+mn-lt"/>
                          <a:ea typeface="+mn-ea"/>
                          <a:cs typeface="+mn-cs"/>
                        </a:rPr>
                        <a:t>shall be authenticated by means of a </a:t>
                      </a:r>
                      <a:r>
                        <a:rPr kumimoji="0" lang="en-US" sz="1400" b="1" u="sng" kern="1200" baseline="0" dirty="0" smtClean="0">
                          <a:solidFill>
                            <a:schemeClr val="dk1"/>
                          </a:solidFill>
                          <a:latin typeface="+mn-lt"/>
                          <a:ea typeface="+mn-ea"/>
                          <a:cs typeface="+mn-cs"/>
                        </a:rPr>
                        <a:t>Digital Signature</a:t>
                      </a:r>
                      <a:r>
                        <a:rPr kumimoji="0" lang="en-US" sz="1400" kern="1200" baseline="0" dirty="0" smtClean="0">
                          <a:solidFill>
                            <a:schemeClr val="dk1"/>
                          </a:solidFill>
                          <a:latin typeface="+mn-lt"/>
                          <a:ea typeface="+mn-ea"/>
                          <a:cs typeface="+mn-cs"/>
                        </a:rPr>
                        <a:t>.</a:t>
                      </a:r>
                      <a:endParaRPr lang="en-US" sz="1100" dirty="0"/>
                    </a:p>
                  </a:txBody>
                  <a:tcPr/>
                </a:tc>
              </a:tr>
              <a:tr h="542525">
                <a:tc>
                  <a:txBody>
                    <a:bodyPr/>
                    <a:lstStyle/>
                    <a:p>
                      <a:endParaRPr kumimoji="0" lang="en-US" sz="1600" b="1" kern="1200" baseline="0" dirty="0" smtClean="0">
                        <a:solidFill>
                          <a:schemeClr val="dk1"/>
                        </a:solidFill>
                        <a:latin typeface="+mn-lt"/>
                        <a:ea typeface="+mn-ea"/>
                        <a:cs typeface="+mn-cs"/>
                      </a:endParaRPr>
                    </a:p>
                    <a:p>
                      <a:r>
                        <a:rPr kumimoji="0" lang="en-US" sz="1600" b="1" kern="1200" baseline="0" dirty="0" smtClean="0">
                          <a:solidFill>
                            <a:schemeClr val="dk1"/>
                          </a:solidFill>
                          <a:latin typeface="+mn-lt"/>
                          <a:ea typeface="+mn-ea"/>
                          <a:cs typeface="+mn-cs"/>
                        </a:rPr>
                        <a:t>Sub-rule (5) :</a:t>
                      </a:r>
                    </a:p>
                    <a:p>
                      <a:pPr algn="just"/>
                      <a:r>
                        <a:rPr kumimoji="0" lang="en-US" sz="1400" kern="1200" baseline="0" dirty="0" smtClean="0">
                          <a:solidFill>
                            <a:schemeClr val="dk1"/>
                          </a:solidFill>
                          <a:latin typeface="+mn-lt"/>
                          <a:ea typeface="+mn-ea"/>
                          <a:cs typeface="+mn-cs"/>
                        </a:rPr>
                        <a:t>The Board may, </a:t>
                      </a:r>
                      <a:r>
                        <a:rPr kumimoji="0" lang="en-US" sz="1400" kern="1200" baseline="30000" dirty="0" smtClean="0">
                          <a:solidFill>
                            <a:schemeClr val="dk1"/>
                          </a:solidFill>
                          <a:latin typeface="+mn-lt"/>
                          <a:ea typeface="+mn-ea"/>
                          <a:cs typeface="+mn-cs"/>
                        </a:rPr>
                        <a:t>by notification</a:t>
                      </a:r>
                      <a:r>
                        <a:rPr kumimoji="0" lang="en-US" sz="1400" kern="1200" baseline="0" dirty="0" smtClean="0">
                          <a:solidFill>
                            <a:schemeClr val="dk1"/>
                          </a:solidFill>
                          <a:latin typeface="+mn-lt"/>
                          <a:ea typeface="+mn-ea"/>
                          <a:cs typeface="+mn-cs"/>
                        </a:rPr>
                        <a:t>, specify the conditions, safeguards and procedure to be followed by an </a:t>
                      </a:r>
                      <a:r>
                        <a:rPr kumimoji="0" lang="en-US" sz="1400" kern="1200" baseline="0" dirty="0" err="1" smtClean="0">
                          <a:solidFill>
                            <a:schemeClr val="dk1"/>
                          </a:solidFill>
                          <a:latin typeface="+mn-lt"/>
                          <a:ea typeface="+mn-ea"/>
                          <a:cs typeface="+mn-cs"/>
                        </a:rPr>
                        <a:t>assessee</a:t>
                      </a:r>
                      <a:r>
                        <a:rPr kumimoji="0" lang="en-US" sz="1400" kern="1200" baseline="0" dirty="0" smtClean="0">
                          <a:solidFill>
                            <a:schemeClr val="dk1"/>
                          </a:solidFill>
                          <a:latin typeface="+mn-lt"/>
                          <a:ea typeface="+mn-ea"/>
                          <a:cs typeface="+mn-cs"/>
                        </a:rPr>
                        <a:t> preserving digitally signed records. </a:t>
                      </a:r>
                    </a:p>
                    <a:p>
                      <a:pPr algn="just"/>
                      <a:endParaRPr kumimoji="0" lang="en-US" sz="1400" kern="1200" baseline="0" dirty="0" smtClean="0">
                        <a:solidFill>
                          <a:schemeClr val="dk1"/>
                        </a:solidFill>
                        <a:latin typeface="+mn-lt"/>
                        <a:ea typeface="+mn-ea"/>
                        <a:cs typeface="+mn-cs"/>
                      </a:endParaRPr>
                    </a:p>
                    <a:p>
                      <a:pPr algn="just"/>
                      <a:r>
                        <a:rPr kumimoji="0" lang="en-US" sz="1600" kern="1200" baseline="0" dirty="0" smtClean="0">
                          <a:solidFill>
                            <a:schemeClr val="dk1"/>
                          </a:solidFill>
                          <a:latin typeface="+mn-lt"/>
                          <a:ea typeface="+mn-ea"/>
                          <a:cs typeface="+mn-cs"/>
                        </a:rPr>
                        <a:t>Explanation – For the purposes of rule 4C and sub-rule (4) and (5) of this rule,-</a:t>
                      </a:r>
                    </a:p>
                    <a:p>
                      <a:pPr algn="just"/>
                      <a:endParaRPr kumimoji="0" lang="en-US" sz="700" kern="1200" baseline="0" dirty="0" smtClean="0">
                        <a:solidFill>
                          <a:schemeClr val="dk1"/>
                        </a:solidFill>
                        <a:latin typeface="+mn-lt"/>
                        <a:ea typeface="+mn-ea"/>
                        <a:cs typeface="+mn-cs"/>
                      </a:endParaRPr>
                    </a:p>
                    <a:p>
                      <a:pPr algn="just"/>
                      <a:r>
                        <a:rPr kumimoji="0" lang="en-US" sz="1500" kern="1200" baseline="0" dirty="0" smtClean="0">
                          <a:solidFill>
                            <a:schemeClr val="dk1"/>
                          </a:solidFill>
                          <a:latin typeface="+mn-lt"/>
                          <a:ea typeface="+mn-ea"/>
                          <a:cs typeface="+mn-cs"/>
                        </a:rPr>
                        <a:t>(</a:t>
                      </a:r>
                      <a:r>
                        <a:rPr kumimoji="0" lang="en-US" sz="1500" kern="1200" baseline="0" dirty="0" err="1" smtClean="0">
                          <a:solidFill>
                            <a:schemeClr val="dk1"/>
                          </a:solidFill>
                          <a:latin typeface="+mn-lt"/>
                          <a:ea typeface="+mn-ea"/>
                          <a:cs typeface="+mn-cs"/>
                        </a:rPr>
                        <a:t>i</a:t>
                      </a:r>
                      <a:r>
                        <a:rPr kumimoji="0" lang="en-US" sz="1500" kern="1200" baseline="0" dirty="0" smtClean="0">
                          <a:solidFill>
                            <a:schemeClr val="dk1"/>
                          </a:solidFill>
                          <a:latin typeface="+mn-lt"/>
                          <a:ea typeface="+mn-ea"/>
                          <a:cs typeface="+mn-cs"/>
                        </a:rPr>
                        <a:t>) The expression “authenticate” shall have the same meaning as assigned in the IT Act, 2000.</a:t>
                      </a:r>
                    </a:p>
                    <a:p>
                      <a:pPr marL="236538" indent="-236538" algn="just"/>
                      <a:r>
                        <a:rPr kumimoji="0" lang="en-US" sz="1500" kern="1200" baseline="0" dirty="0" smtClean="0">
                          <a:solidFill>
                            <a:schemeClr val="dk1"/>
                          </a:solidFill>
                          <a:latin typeface="+mn-lt"/>
                          <a:ea typeface="+mn-ea"/>
                          <a:cs typeface="+mn-cs"/>
                        </a:rPr>
                        <a:t>(ii)The expression “digital signature” shall have the meaning as defined in the IT Act, 2000  and the expression “digitally signed” shall be construed accordingly.”</a:t>
                      </a:r>
                      <a:endParaRPr lang="en-US" sz="1500" b="1" i="1" dirty="0"/>
                    </a:p>
                  </a:txBody>
                  <a:tcPr/>
                </a:tc>
              </a:tr>
            </a:tbl>
          </a:graphicData>
        </a:graphic>
      </p:graphicFrame>
      <p:graphicFrame>
        <p:nvGraphicFramePr>
          <p:cNvPr id="9" name="Table 8"/>
          <p:cNvGraphicFramePr>
            <a:graphicFrameLocks noGrp="1"/>
          </p:cNvGraphicFramePr>
          <p:nvPr/>
        </p:nvGraphicFramePr>
        <p:xfrm>
          <a:off x="137652" y="381000"/>
          <a:ext cx="8549148" cy="579120"/>
        </p:xfrm>
        <a:graphic>
          <a:graphicData uri="http://schemas.openxmlformats.org/drawingml/2006/table">
            <a:tbl>
              <a:tblPr firstRow="1" bandRow="1">
                <a:tableStyleId>{5C22544A-7EE6-4342-B048-85BDC9FD1C3A}</a:tableStyleId>
              </a:tblPr>
              <a:tblGrid>
                <a:gridCol w="2849716"/>
                <a:gridCol w="2849716"/>
                <a:gridCol w="2849716"/>
              </a:tblGrid>
              <a:tr h="533400">
                <a:tc>
                  <a:txBody>
                    <a:bodyPr/>
                    <a:lstStyle/>
                    <a:p>
                      <a:r>
                        <a:rPr lang="en-US" sz="1600" dirty="0" smtClean="0"/>
                        <a:t>N/No.</a:t>
                      </a:r>
                      <a:r>
                        <a:rPr lang="en-US" sz="1600" baseline="0" dirty="0"/>
                        <a:t> </a:t>
                      </a:r>
                      <a:r>
                        <a:rPr lang="en-US" sz="1600" baseline="0" dirty="0" smtClean="0"/>
                        <a:t>05/2015-ST, dated 01-03-2015</a:t>
                      </a:r>
                      <a:endParaRPr lang="en-US" sz="1600" dirty="0" smtClean="0"/>
                    </a:p>
                  </a:txBody>
                  <a:tcPr>
                    <a:solidFill>
                      <a:schemeClr val="accent1"/>
                    </a:solidFill>
                  </a:tcPr>
                </a:tc>
                <a:tc>
                  <a:txBody>
                    <a:bodyPr/>
                    <a:lstStyle/>
                    <a:p>
                      <a:r>
                        <a:rPr lang="en-US" sz="1600" dirty="0" smtClean="0"/>
                        <a:t>N/No.</a:t>
                      </a:r>
                      <a:r>
                        <a:rPr lang="en-US" sz="1600" baseline="0" dirty="0" smtClean="0"/>
                        <a:t> 09/2015-ST, dated 01-03-2015</a:t>
                      </a:r>
                      <a:endParaRPr lang="en-US" sz="1600" dirty="0" smtClean="0"/>
                    </a:p>
                  </a:txBody>
                  <a:tcPr>
                    <a:solidFill>
                      <a:schemeClr val="bg1">
                        <a:lumMod val="85000"/>
                      </a:schemeClr>
                    </a:solidFill>
                  </a:tcPr>
                </a:tc>
                <a:tc>
                  <a:txBody>
                    <a:bodyPr/>
                    <a:lstStyle/>
                    <a:p>
                      <a:r>
                        <a:rPr lang="en-US" sz="1600" dirty="0" smtClean="0"/>
                        <a:t>N/No.</a:t>
                      </a:r>
                      <a:r>
                        <a:rPr lang="en-US" sz="1600" baseline="0" dirty="0" smtClean="0"/>
                        <a:t> 04/2015-ST, dated 01-03-2015</a:t>
                      </a:r>
                      <a:endParaRPr lang="en-US" sz="1600" dirty="0" smtClean="0"/>
                    </a:p>
                  </a:txBody>
                  <a:tcPr>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4987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kern="1200" baseline="0" dirty="0" smtClean="0">
                <a:latin typeface="+mj-lt"/>
              </a:rPr>
              <a:t>Serial No. 2</a:t>
            </a:r>
            <a:endParaRPr lang="en-US" b="0" dirty="0" smtClean="0"/>
          </a:p>
        </p:txBody>
      </p:sp>
      <p:sp>
        <p:nvSpPr>
          <p:cNvPr id="13" name="Rounded Rectangle 12"/>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15" name="Rectangle 14"/>
          <p:cNvSpPr/>
          <p:nvPr/>
        </p:nvSpPr>
        <p:spPr>
          <a:xfrm>
            <a:off x="228600" y="1828800"/>
            <a:ext cx="8382000" cy="3139321"/>
          </a:xfrm>
          <a:prstGeom prst="rect">
            <a:avLst/>
          </a:prstGeom>
        </p:spPr>
        <p:txBody>
          <a:bodyPr wrap="square">
            <a:sp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16" name="Table 15"/>
          <p:cNvGraphicFramePr>
            <a:graphicFrameLocks noGrp="1"/>
          </p:cNvGraphicFramePr>
          <p:nvPr/>
        </p:nvGraphicFramePr>
        <p:xfrm>
          <a:off x="228600" y="1828800"/>
          <a:ext cx="8382000" cy="2382214"/>
        </p:xfrm>
        <a:graphic>
          <a:graphicData uri="http://schemas.openxmlformats.org/drawingml/2006/table">
            <a:tbl>
              <a:tblPr firstRow="1" bandRow="1">
                <a:tableStyleId>{21E4AEA4-8DFA-4A89-87EB-49C32662AFE0}</a:tableStyleId>
              </a:tblPr>
              <a:tblGrid>
                <a:gridCol w="4191000"/>
                <a:gridCol w="4191000"/>
              </a:tblGrid>
              <a:tr h="457199">
                <a:tc>
                  <a:txBody>
                    <a:bodyPr/>
                    <a:lstStyle/>
                    <a:p>
                      <a:pPr algn="ctr"/>
                      <a:r>
                        <a:rPr lang="en-US" sz="2000" dirty="0" smtClean="0"/>
                        <a:t>Old Provisions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New /Amended Provisions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10615">
                <a:tc>
                  <a:txBody>
                    <a:bodyPr/>
                    <a:lstStyle/>
                    <a:p>
                      <a:pPr algn="just"/>
                      <a:r>
                        <a:rPr kumimoji="0" lang="en-US" sz="1800" kern="1200" baseline="0" dirty="0" smtClean="0">
                          <a:solidFill>
                            <a:schemeClr val="dk1"/>
                          </a:solidFill>
                          <a:latin typeface="+mn-lt"/>
                          <a:ea typeface="+mn-ea"/>
                          <a:cs typeface="+mn-cs"/>
                        </a:rPr>
                        <a:t>Health care services by a clinical establishment, an authorised medical</a:t>
                      </a:r>
                    </a:p>
                    <a:p>
                      <a:pPr algn="just"/>
                      <a:r>
                        <a:rPr kumimoji="0" lang="en-US" sz="1800" kern="1200" baseline="0" dirty="0" smtClean="0">
                          <a:solidFill>
                            <a:schemeClr val="dk1"/>
                          </a:solidFill>
                          <a:latin typeface="+mn-lt"/>
                          <a:ea typeface="+mn-ea"/>
                          <a:cs typeface="+mn-cs"/>
                        </a:rPr>
                        <a:t>practitioner or para-medics;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kumimoji="0" lang="en-US" sz="1800" kern="1200" baseline="0" dirty="0" smtClean="0">
                          <a:solidFill>
                            <a:schemeClr val="dk1"/>
                          </a:solidFill>
                          <a:latin typeface="+mn-lt"/>
                          <a:ea typeface="+mn-ea"/>
                          <a:cs typeface="+mn-cs"/>
                        </a:rPr>
                        <a:t>1. Health care services by a clinical establishment, an authorised medical</a:t>
                      </a:r>
                    </a:p>
                    <a:p>
                      <a:pPr algn="just"/>
                      <a:r>
                        <a:rPr kumimoji="0" lang="en-US" sz="1800" kern="1200" baseline="0" dirty="0" smtClean="0">
                          <a:solidFill>
                            <a:schemeClr val="dk1"/>
                          </a:solidFill>
                          <a:latin typeface="+mn-lt"/>
                          <a:ea typeface="+mn-ea"/>
                          <a:cs typeface="+mn-cs"/>
                        </a:rPr>
                        <a:t>practitioner or para-medics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89584">
                <a:tc>
                  <a:txBody>
                    <a:bodyPr/>
                    <a:lstStyle/>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b="1" dirty="0" smtClean="0"/>
                        <a:t>2. Services provided by way of transportation of a patient in an ambulance other than</a:t>
                      </a:r>
                      <a:r>
                        <a:rPr lang="en-US" b="1" baseline="0" dirty="0" smtClean="0"/>
                        <a:t> above</a:t>
                      </a:r>
                      <a:endParaRPr lang="en-US"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FC74"/>
                    </a:solidFill>
                  </a:tcPr>
                </a:tc>
              </a:tr>
            </a:tbl>
          </a:graphicData>
        </a:graphic>
      </p:graphicFrame>
      <p:sp>
        <p:nvSpPr>
          <p:cNvPr id="9" name="6-Point Star 8"/>
          <p:cNvSpPr/>
          <p:nvPr/>
        </p:nvSpPr>
        <p:spPr>
          <a:xfrm>
            <a:off x="7391400" y="3962400"/>
            <a:ext cx="1600200" cy="1295400"/>
          </a:xfrm>
          <a:prstGeom prst="star6">
            <a:avLst>
              <a:gd name="adj" fmla="val 37611"/>
              <a:gd name="hf" fmla="val 11547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New</a:t>
            </a:r>
          </a:p>
          <a:p>
            <a:pPr algn="ctr"/>
            <a:r>
              <a:rPr lang="en-US" b="1" dirty="0" smtClean="0"/>
              <a:t>W.E.F. 01.04.2015</a:t>
            </a:r>
            <a:endParaRPr lang="en-US" b="1" dirty="0"/>
          </a:p>
        </p:txBody>
      </p:sp>
      <p:sp>
        <p:nvSpPr>
          <p:cNvPr id="11" name="Rectangle 10"/>
          <p:cNvSpPr/>
          <p:nvPr/>
        </p:nvSpPr>
        <p:spPr>
          <a:xfrm>
            <a:off x="0" y="4953000"/>
            <a:ext cx="7391400" cy="1200329"/>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t>Effect:</a:t>
            </a:r>
          </a:p>
          <a:p>
            <a:pPr algn="just"/>
            <a:r>
              <a:rPr lang="en-US" dirty="0" smtClean="0"/>
              <a:t>Earlier only ambulance services provided by a clinical establishment etc. were tax free but now all ambulance services have been exempted from tax. 	</a:t>
            </a:r>
          </a:p>
        </p:txBody>
      </p:sp>
      <p:sp>
        <p:nvSpPr>
          <p:cNvPr id="12"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14" name="Slide Number Placeholder 13"/>
          <p:cNvSpPr>
            <a:spLocks noGrp="1"/>
          </p:cNvSpPr>
          <p:nvPr>
            <p:ph type="sldNum" sz="quarter" idx="15"/>
          </p:nvPr>
        </p:nvSpPr>
        <p:spPr/>
        <p:txBody>
          <a:bodyPr/>
          <a:lstStyle/>
          <a:p>
            <a:fld id="{6838B910-9BB3-41C6-B4B2-4CCB556C6DAE}" type="slidenum">
              <a:rPr lang="en-US" smtClean="0"/>
              <a:pPr/>
              <a:t>5</a:t>
            </a:fld>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6324600" y="14748"/>
            <a:ext cx="2381868"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Other Amendments</a:t>
            </a:r>
            <a:endParaRPr lang="en-US" sz="1600" b="1" dirty="0">
              <a:effectLst>
                <a:outerShdw blurRad="38100" dist="38100" dir="2700000" algn="tl">
                  <a:srgbClr val="000000">
                    <a:alpha val="43137"/>
                  </a:srgbClr>
                </a:outerShdw>
              </a:effectLst>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50</a:t>
            </a:fld>
            <a:endParaRPr lang="en-US" dirty="0"/>
          </a:p>
        </p:txBody>
      </p:sp>
      <p:graphicFrame>
        <p:nvGraphicFramePr>
          <p:cNvPr id="13" name="Table 12"/>
          <p:cNvGraphicFramePr>
            <a:graphicFrameLocks noGrp="1"/>
          </p:cNvGraphicFramePr>
          <p:nvPr/>
        </p:nvGraphicFramePr>
        <p:xfrm>
          <a:off x="228600" y="990600"/>
          <a:ext cx="8534399" cy="2316480"/>
        </p:xfrm>
        <a:graphic>
          <a:graphicData uri="http://schemas.openxmlformats.org/drawingml/2006/table">
            <a:tbl>
              <a:tblPr firstRow="1" bandRow="1">
                <a:tableStyleId>{5C22544A-7EE6-4342-B048-85BDC9FD1C3A}</a:tableStyleId>
              </a:tblPr>
              <a:tblGrid>
                <a:gridCol w="844990"/>
                <a:gridCol w="3574610"/>
                <a:gridCol w="1828800"/>
                <a:gridCol w="2285999"/>
              </a:tblGrid>
              <a:tr h="320040">
                <a:tc rowSpan="2">
                  <a:txBody>
                    <a:bodyPr/>
                    <a:lstStyle/>
                    <a:p>
                      <a:pPr algn="l"/>
                      <a:r>
                        <a:rPr lang="en-US" sz="1800" dirty="0" smtClean="0"/>
                        <a:t>Rule</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l"/>
                      <a:r>
                        <a:rPr lang="en-US" sz="1800" dirty="0" smtClean="0"/>
                        <a:t>Service </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sz="1800" dirty="0" smtClean="0"/>
                        <a:t>Specified Rate </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a:endParaRPr lang="en-US" sz="1800" dirty="0"/>
                    </a:p>
                  </a:txBody>
                  <a:tcPr/>
                </a:tc>
              </a:tr>
              <a:tr h="320040">
                <a:tc vMerge="1">
                  <a:txBody>
                    <a:bodyPr/>
                    <a:lstStyle/>
                    <a:p>
                      <a:endParaRPr lang="en-US"/>
                    </a:p>
                  </a:txBody>
                  <a:tcPr/>
                </a:tc>
                <a:tc vMerge="1">
                  <a:txBody>
                    <a:bodyPr/>
                    <a:lstStyle/>
                    <a:p>
                      <a:endParaRPr lang="en-US"/>
                    </a:p>
                  </a:txBody>
                  <a:tcPr/>
                </a:tc>
                <a:tc>
                  <a:txBody>
                    <a:bodyPr/>
                    <a:lstStyle/>
                    <a:p>
                      <a:pPr algn="ctr"/>
                      <a:r>
                        <a:rPr lang="en-US" sz="1800" dirty="0" smtClean="0"/>
                        <a:t>Old </a:t>
                      </a:r>
                    </a:p>
                    <a:p>
                      <a:pPr algn="ctr"/>
                      <a:r>
                        <a:rPr lang="en-US" sz="1200" dirty="0" smtClean="0"/>
                        <a:t>(EC &amp; SHEC Extra)</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US" sz="1800" dirty="0" smtClean="0"/>
                        <a:t>New</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542525">
                <a:tc>
                  <a:txBody>
                    <a:bodyPr/>
                    <a:lstStyle/>
                    <a:p>
                      <a:pPr marL="280988" indent="-280988"/>
                      <a:r>
                        <a:rPr kumimoji="0" lang="en-US" sz="1600" b="1" kern="1200" baseline="0" dirty="0" smtClean="0">
                          <a:solidFill>
                            <a:schemeClr val="dk1"/>
                          </a:solidFill>
                          <a:latin typeface="+mn-lt"/>
                          <a:ea typeface="+mn-ea"/>
                          <a:cs typeface="+mn-cs"/>
                        </a:rPr>
                        <a:t>Rule </a:t>
                      </a:r>
                    </a:p>
                    <a:p>
                      <a:pPr marL="280988" indent="-280988"/>
                      <a:r>
                        <a:rPr kumimoji="0" lang="en-US" sz="1600" b="1" kern="1200" baseline="0" dirty="0" smtClean="0">
                          <a:solidFill>
                            <a:schemeClr val="dk1"/>
                          </a:solidFill>
                          <a:latin typeface="+mn-lt"/>
                          <a:ea typeface="+mn-ea"/>
                          <a:cs typeface="+mn-cs"/>
                        </a:rPr>
                        <a:t>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0988" indent="-280988"/>
                      <a:r>
                        <a:rPr kumimoji="0" lang="en-US" sz="1600" kern="1200" baseline="0" dirty="0" smtClean="0">
                          <a:solidFill>
                            <a:schemeClr val="dk1"/>
                          </a:solidFill>
                          <a:latin typeface="+mn-lt"/>
                          <a:ea typeface="+mn-ea"/>
                          <a:cs typeface="+mn-cs"/>
                        </a:rPr>
                        <a:t>Service by Air Travel Agent:</a:t>
                      </a:r>
                    </a:p>
                    <a:p>
                      <a:pPr marL="280988" indent="-280988">
                        <a:buFont typeface="Wingdings" pitchFamily="2" charset="2"/>
                        <a:buChar char="§"/>
                      </a:pPr>
                      <a:r>
                        <a:rPr kumimoji="0" lang="en-US" sz="1600" kern="1200" baseline="0" dirty="0" smtClean="0">
                          <a:solidFill>
                            <a:schemeClr val="dk1"/>
                          </a:solidFill>
                          <a:latin typeface="+mn-lt"/>
                          <a:ea typeface="+mn-ea"/>
                          <a:cs typeface="+mn-cs"/>
                        </a:rPr>
                        <a:t>Domestic Bookings</a:t>
                      </a:r>
                    </a:p>
                    <a:p>
                      <a:pPr marL="280988" indent="-280988">
                        <a:buFont typeface="Wingdings" pitchFamily="2" charset="2"/>
                        <a:buChar char="§"/>
                      </a:pPr>
                      <a:r>
                        <a:rPr kumimoji="0" lang="en-US" sz="1600" kern="1200" baseline="0" dirty="0" smtClean="0">
                          <a:solidFill>
                            <a:schemeClr val="dk1"/>
                          </a:solidFill>
                          <a:latin typeface="+mn-lt"/>
                          <a:ea typeface="+mn-ea"/>
                          <a:cs typeface="+mn-cs"/>
                        </a:rPr>
                        <a:t>International Bookings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0988" indent="-280988" algn="ctr"/>
                      <a:endParaRPr kumimoji="0" lang="en-US" sz="1600" b="1" kern="1200" baseline="0" dirty="0" smtClean="0">
                        <a:solidFill>
                          <a:schemeClr val="dk1"/>
                        </a:solidFill>
                        <a:latin typeface="+mn-lt"/>
                        <a:ea typeface="+mn-ea"/>
                        <a:cs typeface="+mn-cs"/>
                      </a:endParaRPr>
                    </a:p>
                    <a:p>
                      <a:pPr marL="280988" indent="-280988" algn="ctr"/>
                      <a:r>
                        <a:rPr kumimoji="0" lang="en-US" sz="1600" b="1" kern="1200" baseline="0" dirty="0" smtClean="0">
                          <a:solidFill>
                            <a:schemeClr val="dk1"/>
                          </a:solidFill>
                          <a:latin typeface="+mn-lt"/>
                          <a:ea typeface="+mn-ea"/>
                          <a:cs typeface="+mn-cs"/>
                        </a:rPr>
                        <a:t>0.60%</a:t>
                      </a:r>
                    </a:p>
                    <a:p>
                      <a:pPr marL="280988" indent="-280988" algn="ctr"/>
                      <a:r>
                        <a:rPr kumimoji="0" lang="en-US" sz="1600" b="1" kern="1200" baseline="0" dirty="0" smtClean="0">
                          <a:solidFill>
                            <a:schemeClr val="dk1"/>
                          </a:solidFill>
                          <a:latin typeface="+mn-lt"/>
                          <a:ea typeface="+mn-ea"/>
                          <a:cs typeface="+mn-cs"/>
                        </a:rPr>
                        <a:t>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0988" indent="-280988" algn="ctr"/>
                      <a:endParaRPr kumimoji="0" lang="en-US" sz="1600" b="1" kern="1200" baseline="0" dirty="0" smtClean="0">
                        <a:solidFill>
                          <a:schemeClr val="dk1"/>
                        </a:solidFill>
                        <a:latin typeface="+mn-lt"/>
                        <a:ea typeface="+mn-ea"/>
                        <a:cs typeface="+mn-cs"/>
                      </a:endParaRPr>
                    </a:p>
                    <a:p>
                      <a:pPr marL="280988" indent="-280988" algn="ctr"/>
                      <a:r>
                        <a:rPr kumimoji="0" lang="en-US" sz="1600" b="1" kern="1200" baseline="0" dirty="0" smtClean="0">
                          <a:solidFill>
                            <a:schemeClr val="dk1"/>
                          </a:solidFill>
                          <a:latin typeface="+mn-lt"/>
                          <a:ea typeface="+mn-ea"/>
                          <a:cs typeface="+mn-cs"/>
                        </a:rPr>
                        <a:t>0.70%</a:t>
                      </a:r>
                    </a:p>
                    <a:p>
                      <a:pPr marL="280988" indent="-280988" algn="ctr"/>
                      <a:r>
                        <a:rPr kumimoji="0" lang="en-US" sz="1600" b="1" kern="1200" baseline="0" dirty="0" smtClean="0">
                          <a:solidFill>
                            <a:schemeClr val="dk1"/>
                          </a:solidFill>
                          <a:latin typeface="+mn-lt"/>
                          <a:ea typeface="+mn-ea"/>
                          <a:cs typeface="+mn-cs"/>
                        </a:rPr>
                        <a:t>1.40%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2525">
                <a:tc>
                  <a:txBody>
                    <a:bodyPr/>
                    <a:lstStyle/>
                    <a:p>
                      <a:pPr marL="280988" indent="-280988"/>
                      <a:r>
                        <a:rPr kumimoji="0" lang="en-US" sz="1400" b="1" kern="1200" baseline="0" dirty="0" smtClean="0">
                          <a:solidFill>
                            <a:schemeClr val="dk1"/>
                          </a:solidFill>
                          <a:latin typeface="+mn-lt"/>
                          <a:ea typeface="+mn-ea"/>
                          <a:cs typeface="+mn-cs"/>
                        </a:rPr>
                        <a:t>Rule </a:t>
                      </a:r>
                    </a:p>
                    <a:p>
                      <a:pPr marL="280988" indent="-280988"/>
                      <a:r>
                        <a:rPr kumimoji="0" lang="en-US" sz="1400" b="1" kern="1200" baseline="0" dirty="0" smtClean="0">
                          <a:solidFill>
                            <a:schemeClr val="dk1"/>
                          </a:solidFill>
                          <a:latin typeface="+mn-lt"/>
                          <a:ea typeface="+mn-ea"/>
                          <a:cs typeface="+mn-cs"/>
                        </a:rPr>
                        <a:t>6(7A)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Font typeface="Wingdings" pitchFamily="2" charset="2"/>
                        <a:buNone/>
                      </a:pPr>
                      <a:r>
                        <a:rPr lang="en-US" sz="1400" dirty="0" smtClean="0"/>
                        <a:t>Insurer –</a:t>
                      </a:r>
                    </a:p>
                    <a:p>
                      <a:pPr>
                        <a:buFont typeface="Wingdings" pitchFamily="2" charset="2"/>
                        <a:buNone/>
                      </a:pPr>
                      <a:r>
                        <a:rPr lang="en-US" sz="1400" dirty="0" smtClean="0"/>
                        <a:t>Carrying Life Insurance Business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Font typeface="Wingdings" pitchFamily="2" charset="2"/>
                        <a:buNone/>
                      </a:pPr>
                      <a:r>
                        <a:rPr lang="en-US" sz="1600" b="1" dirty="0" smtClean="0"/>
                        <a:t>3.00% </a:t>
                      </a:r>
                      <a:r>
                        <a:rPr lang="en-US" sz="1400" b="1" dirty="0" smtClean="0"/>
                        <a:t>First Year</a:t>
                      </a:r>
                      <a:endParaRPr lang="en-US" sz="1600" b="1" dirty="0" smtClean="0"/>
                    </a:p>
                    <a:p>
                      <a:pPr algn="l">
                        <a:buFont typeface="Wingdings" pitchFamily="2" charset="2"/>
                        <a:buNone/>
                      </a:pPr>
                      <a:r>
                        <a:rPr lang="en-US" sz="1600" b="1" dirty="0" smtClean="0"/>
                        <a:t>1.50% </a:t>
                      </a:r>
                      <a:r>
                        <a:rPr lang="en-US" sz="1400" b="1" dirty="0" smtClean="0"/>
                        <a:t>Later Year</a:t>
                      </a:r>
                      <a:endParaRPr lang="en-US" sz="1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buFont typeface="Wingdings" pitchFamily="2" charset="2"/>
                        <a:buNone/>
                      </a:pPr>
                      <a:r>
                        <a:rPr lang="en-US" sz="1600" b="1" dirty="0" smtClean="0"/>
                        <a:t>3.50%  </a:t>
                      </a:r>
                    </a:p>
                    <a:p>
                      <a:pPr algn="ctr">
                        <a:buFont typeface="Wingdings" pitchFamily="2" charset="2"/>
                        <a:buNone/>
                      </a:pPr>
                      <a:r>
                        <a:rPr lang="en-US" sz="1600" b="1" dirty="0" smtClean="0"/>
                        <a:t>1.75%</a:t>
                      </a:r>
                      <a:endParaRPr lang="en-US" sz="1600" b="1"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nvGraphicFramePr>
        <p:xfrm>
          <a:off x="228600" y="3352800"/>
          <a:ext cx="8534399" cy="3368040"/>
        </p:xfrm>
        <a:graphic>
          <a:graphicData uri="http://schemas.openxmlformats.org/drawingml/2006/table">
            <a:tbl>
              <a:tblPr firstRow="1" bandRow="1">
                <a:tableStyleId>{5C22544A-7EE6-4342-B048-85BDC9FD1C3A}</a:tableStyleId>
              </a:tblPr>
              <a:tblGrid>
                <a:gridCol w="844990"/>
                <a:gridCol w="3574610"/>
                <a:gridCol w="1828800"/>
                <a:gridCol w="2285999"/>
              </a:tblGrid>
              <a:tr h="533400">
                <a:tc rowSpan="4">
                  <a:txBody>
                    <a:bodyPr/>
                    <a:lstStyle/>
                    <a:p>
                      <a:pPr marL="280988" indent="-280988"/>
                      <a:r>
                        <a:rPr kumimoji="0" lang="en-US" sz="1400" b="1" kern="1200" baseline="0" dirty="0" smtClean="0">
                          <a:solidFill>
                            <a:schemeClr val="dk1"/>
                          </a:solidFill>
                          <a:latin typeface="+mn-lt"/>
                          <a:ea typeface="+mn-ea"/>
                          <a:cs typeface="+mn-cs"/>
                        </a:rPr>
                        <a:t>Rule </a:t>
                      </a:r>
                    </a:p>
                    <a:p>
                      <a:pPr marL="280988" indent="-280988"/>
                      <a:r>
                        <a:rPr kumimoji="0" lang="en-US" sz="1400" b="1" kern="1200" baseline="0" dirty="0" smtClean="0">
                          <a:solidFill>
                            <a:schemeClr val="dk1"/>
                          </a:solidFill>
                          <a:latin typeface="+mn-lt"/>
                          <a:ea typeface="+mn-ea"/>
                          <a:cs typeface="+mn-cs"/>
                        </a:rPr>
                        <a:t>6(7B)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b="1" kern="1200" baseline="0" dirty="0" smtClean="0">
                          <a:solidFill>
                            <a:schemeClr val="dk1"/>
                          </a:solidFill>
                          <a:latin typeface="+mn-lt"/>
                          <a:ea typeface="+mn-ea"/>
                          <a:cs typeface="+mn-cs"/>
                        </a:rPr>
                        <a:t>Currency Sale or Purchase (Transaction Amount)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1400" dirty="0" smtClean="0">
                          <a:solidFill>
                            <a:schemeClr val="tx1"/>
                          </a:solidFill>
                        </a:rPr>
                        <a:t>Old Rate</a:t>
                      </a:r>
                    </a:p>
                    <a:p>
                      <a:pPr algn="ctr"/>
                      <a:r>
                        <a:rPr lang="en-US" sz="1100" dirty="0" smtClean="0">
                          <a:solidFill>
                            <a:schemeClr val="tx1"/>
                          </a:solidFill>
                        </a:rPr>
                        <a:t>(EC &amp; SHEC Extra)</a:t>
                      </a:r>
                      <a:endParaRPr lang="en-US"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1400" smtClean="0">
                          <a:solidFill>
                            <a:schemeClr val="tx1"/>
                          </a:solidFill>
                        </a:rPr>
                        <a:t>New Rate</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274320">
                <a:tc vMerge="1">
                  <a:txBody>
                    <a:bodyPr/>
                    <a:lstStyle/>
                    <a:p>
                      <a:pPr>
                        <a:buFont typeface="Wingdings" pitchFamily="2" charset="2"/>
                        <a:buNone/>
                      </a:pPr>
                      <a:endParaRPr lang="en-US" sz="1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buFont typeface="Wingdings" pitchFamily="2" charset="2"/>
                        <a:buNone/>
                      </a:pPr>
                      <a:r>
                        <a:rPr lang="en-US" sz="1400" dirty="0" smtClean="0"/>
                        <a:t>(a) Up to Rs. 1,00,000/- </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36538" indent="-236538" algn="ctr"/>
                      <a:r>
                        <a:rPr lang="en-US" sz="1400" b="1" i="1" dirty="0" smtClean="0"/>
                        <a:t>0.12 % </a:t>
                      </a:r>
                    </a:p>
                    <a:p>
                      <a:pPr marL="236538" indent="-236538" algn="ctr"/>
                      <a:r>
                        <a:rPr lang="en-US" sz="1400" b="1" i="1" dirty="0" smtClean="0"/>
                        <a:t>(Min Rs. 30)</a:t>
                      </a:r>
                      <a:endParaRPr lang="en-US" sz="14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36538" indent="-236538" algn="ctr"/>
                      <a:r>
                        <a:rPr lang="en-US" sz="1400" b="1" i="1" dirty="0" smtClean="0"/>
                        <a:t>0.14% </a:t>
                      </a:r>
                    </a:p>
                    <a:p>
                      <a:pPr marL="236538" indent="-236538" algn="ctr"/>
                      <a:r>
                        <a:rPr lang="en-US" sz="1400" b="1" i="1" dirty="0" smtClean="0"/>
                        <a:t>(Min Rs. 35)</a:t>
                      </a:r>
                      <a:endParaRPr lang="en-US" sz="14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4320">
                <a:tc vMerge="1">
                  <a:txBody>
                    <a:bodyPr/>
                    <a:lstStyle/>
                    <a:p>
                      <a:pPr>
                        <a:buFont typeface="Wingdings" pitchFamily="2" charset="2"/>
                        <a:buNone/>
                      </a:pPr>
                      <a:endParaRPr lang="en-US" sz="1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buFont typeface="Wingdings" pitchFamily="2" charset="2"/>
                        <a:buNone/>
                      </a:pPr>
                      <a:r>
                        <a:rPr lang="en-US" sz="1400" baseline="0" dirty="0" smtClean="0"/>
                        <a:t>(b) Exceeding Rs. 1 Lac</a:t>
                      </a:r>
                    </a:p>
                    <a:p>
                      <a:pPr>
                        <a:buFont typeface="Wingdings" pitchFamily="2" charset="2"/>
                        <a:buNone/>
                      </a:pPr>
                      <a:r>
                        <a:rPr lang="en-US" sz="1400" baseline="0" dirty="0" smtClean="0"/>
                        <a:t>     Up to Rs. 10 </a:t>
                      </a:r>
                      <a:r>
                        <a:rPr lang="en-US" sz="1400" baseline="0" dirty="0" err="1" smtClean="0"/>
                        <a:t>Lacs</a:t>
                      </a:r>
                      <a:r>
                        <a:rPr lang="en-US" sz="1400" baseline="0" dirty="0" smtClean="0"/>
                        <a:t> </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36538" indent="-236538" algn="ctr"/>
                      <a:r>
                        <a:rPr lang="en-US" sz="1400" b="1" i="1" dirty="0" smtClean="0"/>
                        <a:t>Rs. 120 + 0.06 %</a:t>
                      </a:r>
                      <a:endParaRPr lang="en-US" sz="14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36538" indent="-236538" algn="ctr"/>
                      <a:r>
                        <a:rPr lang="en-US" sz="1400" b="1" i="1" dirty="0" smtClean="0"/>
                        <a:t>Rs</a:t>
                      </a:r>
                      <a:r>
                        <a:rPr lang="en-US" sz="1400" b="1" i="1" smtClean="0"/>
                        <a:t>. 140 + 0.07 </a:t>
                      </a:r>
                      <a:r>
                        <a:rPr lang="en-US" sz="1400" b="1" i="1" dirty="0" smtClean="0"/>
                        <a:t>%</a:t>
                      </a:r>
                      <a:endParaRPr lang="en-US" sz="14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74320">
                <a:tc vMerge="1">
                  <a:txBody>
                    <a:bodyPr/>
                    <a:lstStyle/>
                    <a:p>
                      <a:pPr>
                        <a:buFont typeface="Wingdings" pitchFamily="2" charset="2"/>
                        <a:buNone/>
                      </a:pPr>
                      <a:endParaRPr lang="en-US" sz="1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buFont typeface="Wingdings" pitchFamily="2" charset="2"/>
                        <a:buNone/>
                      </a:pPr>
                      <a:r>
                        <a:rPr lang="en-US" sz="1400" baseline="0" dirty="0" smtClean="0"/>
                        <a:t>(c) Exceeding Rs. 10 </a:t>
                      </a:r>
                      <a:r>
                        <a:rPr lang="en-US" sz="1400" baseline="0" dirty="0" err="1" smtClean="0"/>
                        <a:t>Lacs</a:t>
                      </a:r>
                      <a:endParaRPr lang="en-US" sz="1400"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36538" indent="-236538" algn="ctr"/>
                      <a:r>
                        <a:rPr lang="en-US" sz="1400" b="1" i="1" dirty="0" smtClean="0"/>
                        <a:t>Rs. 660 + 0.012 % </a:t>
                      </a:r>
                    </a:p>
                    <a:p>
                      <a:pPr marL="236538" indent="-236538" algn="ctr"/>
                      <a:r>
                        <a:rPr lang="en-US" sz="1400" b="1" i="1" dirty="0" smtClean="0"/>
                        <a:t>(Max. Rs. 6,000)</a:t>
                      </a:r>
                      <a:endParaRPr lang="en-US" sz="14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36538" marR="0" indent="-236538" algn="ctr" defTabSz="914400" rtl="0" eaLnBrk="1" fontAlgn="auto" latinLnBrk="0" hangingPunct="1">
                        <a:lnSpc>
                          <a:spcPct val="100000"/>
                        </a:lnSpc>
                        <a:spcBef>
                          <a:spcPts val="0"/>
                        </a:spcBef>
                        <a:spcAft>
                          <a:spcPts val="0"/>
                        </a:spcAft>
                        <a:buClrTx/>
                        <a:buSzTx/>
                        <a:buFontTx/>
                        <a:buNone/>
                        <a:tabLst/>
                        <a:defRPr/>
                      </a:pPr>
                      <a:r>
                        <a:rPr lang="en-US" sz="1400" b="1" i="1" dirty="0" smtClean="0"/>
                        <a:t>Rs.770 + 0.014 % </a:t>
                      </a:r>
                    </a:p>
                    <a:p>
                      <a:pPr marL="236538" marR="0" indent="-236538" algn="ctr" defTabSz="914400" rtl="0" eaLnBrk="1" fontAlgn="auto" latinLnBrk="0" hangingPunct="1">
                        <a:lnSpc>
                          <a:spcPct val="100000"/>
                        </a:lnSpc>
                        <a:spcBef>
                          <a:spcPts val="0"/>
                        </a:spcBef>
                        <a:spcAft>
                          <a:spcPts val="0"/>
                        </a:spcAft>
                        <a:buClrTx/>
                        <a:buSzTx/>
                        <a:buFontTx/>
                        <a:buNone/>
                        <a:tabLst/>
                        <a:defRPr/>
                      </a:pPr>
                      <a:r>
                        <a:rPr lang="en-US" sz="1400" b="1" i="1" dirty="0" smtClean="0"/>
                        <a:t>(Max.</a:t>
                      </a:r>
                      <a:r>
                        <a:rPr lang="en-US" sz="1400" b="1" i="1" baseline="0" dirty="0" smtClean="0"/>
                        <a:t> Rs. 7,000)</a:t>
                      </a:r>
                      <a:endParaRPr lang="en-US" sz="1400" b="1"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42525">
                <a:tc>
                  <a:txBody>
                    <a:bodyPr/>
                    <a:lstStyle/>
                    <a:p>
                      <a:pPr marL="280988" indent="-280988"/>
                      <a:r>
                        <a:rPr kumimoji="0" lang="en-US" sz="1400" b="1" kern="1200" baseline="0" dirty="0" smtClean="0">
                          <a:solidFill>
                            <a:schemeClr val="dk1"/>
                          </a:solidFill>
                          <a:latin typeface="+mn-lt"/>
                          <a:ea typeface="+mn-ea"/>
                          <a:cs typeface="+mn-cs"/>
                        </a:rPr>
                        <a:t>Rule </a:t>
                      </a:r>
                    </a:p>
                    <a:p>
                      <a:pPr marL="280988" indent="-280988"/>
                      <a:r>
                        <a:rPr kumimoji="0" lang="en-US" sz="1400" b="1" kern="1200" baseline="0" dirty="0" smtClean="0">
                          <a:solidFill>
                            <a:schemeClr val="dk1"/>
                          </a:solidFill>
                          <a:latin typeface="+mn-lt"/>
                          <a:ea typeface="+mn-ea"/>
                          <a:cs typeface="+mn-cs"/>
                        </a:rPr>
                        <a:t>6(7C)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buFont typeface="Wingdings" pitchFamily="2" charset="2"/>
                        <a:buNone/>
                      </a:pPr>
                      <a:r>
                        <a:rPr lang="en-US" sz="1400" b="1" u="sng" dirty="0" smtClean="0"/>
                        <a:t>Lottery</a:t>
                      </a:r>
                      <a:r>
                        <a:rPr lang="en-US" sz="1400" b="1" u="sng" baseline="0" dirty="0" smtClean="0"/>
                        <a:t> Tickets: </a:t>
                      </a:r>
                    </a:p>
                    <a:p>
                      <a:pPr>
                        <a:buFont typeface="Wingdings" pitchFamily="2" charset="2"/>
                        <a:buNone/>
                      </a:pPr>
                      <a:r>
                        <a:rPr lang="en-US" sz="1400" baseline="0" dirty="0" smtClean="0"/>
                        <a:t>Where Guarantee Prize more than 80%</a:t>
                      </a:r>
                      <a:endParaRPr lang="en-US" sz="1200" baseline="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US" sz="1400" baseline="0" dirty="0" smtClean="0"/>
                        <a:t>Where Guarantee Prize less than 80%</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36538" indent="-236538" algn="ctr"/>
                      <a:endParaRPr lang="en-US" sz="1400" b="1" i="1" dirty="0" smtClean="0"/>
                    </a:p>
                    <a:p>
                      <a:pPr marL="236538" indent="-236538" algn="ctr"/>
                      <a:r>
                        <a:rPr lang="en-US" sz="1400" b="1" i="1" dirty="0" smtClean="0"/>
                        <a:t>Rs. 7,000/-</a:t>
                      </a:r>
                    </a:p>
                    <a:p>
                      <a:pPr marL="236538" indent="-236538" algn="ctr"/>
                      <a:r>
                        <a:rPr lang="en-US" sz="1400" b="1" i="1" dirty="0" smtClean="0"/>
                        <a:t>Rs. 11,000/-</a:t>
                      </a:r>
                      <a:endParaRPr lang="en-US" sz="14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36538" indent="-236538" algn="ctr"/>
                      <a:endParaRPr lang="en-US" sz="1400" b="1" i="1" dirty="0" smtClean="0"/>
                    </a:p>
                    <a:p>
                      <a:pPr marL="236538" indent="-236538" algn="ctr"/>
                      <a:r>
                        <a:rPr lang="en-US" sz="1400" b="1" i="1" dirty="0" smtClean="0"/>
                        <a:t>Rs. 8,200/-</a:t>
                      </a:r>
                    </a:p>
                    <a:p>
                      <a:pPr marL="236538" indent="-236538" algn="ctr"/>
                      <a:r>
                        <a:rPr lang="en-US" sz="1400" b="1" i="1" dirty="0" smtClean="0"/>
                        <a:t>Rs. 12,800/-</a:t>
                      </a:r>
                      <a:endParaRPr lang="en-US" sz="14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1000">
                <a:tc gridSpan="4">
                  <a:txBody>
                    <a:bodyPr/>
                    <a:lstStyle/>
                    <a:p>
                      <a:pPr marL="280988" indent="-280988">
                        <a:lnSpc>
                          <a:spcPct val="150000"/>
                        </a:lnSpc>
                      </a:pPr>
                      <a:r>
                        <a:rPr kumimoji="0" lang="en-US" sz="2000" b="1" kern="1200" baseline="0" dirty="0" smtClean="0">
                          <a:solidFill>
                            <a:schemeClr val="dk1"/>
                          </a:solidFill>
                          <a:latin typeface="+mn-lt"/>
                          <a:ea typeface="+mn-ea"/>
                          <a:cs typeface="+mn-cs"/>
                        </a:rPr>
                        <a:t>Simply,</a:t>
                      </a:r>
                      <a:endParaRPr kumimoji="0" lang="en-US" sz="1800" b="1" kern="1200" baseline="-250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hMerge="1">
                  <a:txBody>
                    <a:bodyPr/>
                    <a:lstStyle/>
                    <a:p>
                      <a:pPr marL="236538" indent="-236538" algn="ctr"/>
                      <a:endParaRPr lang="en-US" sz="14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hMerge="1">
                  <a:txBody>
                    <a:bodyPr/>
                    <a:lstStyle/>
                    <a:p>
                      <a:pPr marL="236538" indent="-236538" algn="ctr"/>
                      <a:endParaRPr lang="en-US" sz="14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r>
            </a:tbl>
          </a:graphicData>
        </a:graphic>
      </p:graphicFrame>
      <p:sp>
        <p:nvSpPr>
          <p:cNvPr id="8" name="Double Wave 7"/>
          <p:cNvSpPr/>
          <p:nvPr/>
        </p:nvSpPr>
        <p:spPr>
          <a:xfrm>
            <a:off x="6629400" y="1630680"/>
            <a:ext cx="2011680" cy="274320"/>
          </a:xfrm>
          <a:prstGeom prst="doubleWave">
            <a:avLst>
              <a:gd name="adj1" fmla="val 6250"/>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0070C0"/>
                </a:solidFill>
              </a:rPr>
              <a:t>Date to be notify</a:t>
            </a:r>
          </a:p>
        </p:txBody>
      </p:sp>
      <p:sp>
        <p:nvSpPr>
          <p:cNvPr id="9" name="Double Wave 8"/>
          <p:cNvSpPr/>
          <p:nvPr/>
        </p:nvSpPr>
        <p:spPr>
          <a:xfrm>
            <a:off x="6629400" y="3611880"/>
            <a:ext cx="2011680" cy="274320"/>
          </a:xfrm>
          <a:prstGeom prst="doubleWave">
            <a:avLst>
              <a:gd name="adj1" fmla="val 6250"/>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0070C0"/>
                </a:solidFill>
              </a:rPr>
              <a:t>Date to be notify</a:t>
            </a:r>
          </a:p>
        </p:txBody>
      </p:sp>
      <p:graphicFrame>
        <p:nvGraphicFramePr>
          <p:cNvPr id="14" name="Table 13"/>
          <p:cNvGraphicFramePr>
            <a:graphicFrameLocks noGrp="1"/>
          </p:cNvGraphicFramePr>
          <p:nvPr/>
        </p:nvGraphicFramePr>
        <p:xfrm>
          <a:off x="137652" y="381000"/>
          <a:ext cx="8549148" cy="579120"/>
        </p:xfrm>
        <a:graphic>
          <a:graphicData uri="http://schemas.openxmlformats.org/drawingml/2006/table">
            <a:tbl>
              <a:tblPr firstRow="1" bandRow="1">
                <a:tableStyleId>{5C22544A-7EE6-4342-B048-85BDC9FD1C3A}</a:tableStyleId>
              </a:tblPr>
              <a:tblGrid>
                <a:gridCol w="2849716"/>
                <a:gridCol w="2849716"/>
                <a:gridCol w="2849716"/>
              </a:tblGrid>
              <a:tr h="533400">
                <a:tc>
                  <a:txBody>
                    <a:bodyPr/>
                    <a:lstStyle/>
                    <a:p>
                      <a:r>
                        <a:rPr lang="en-US" sz="1600" dirty="0" smtClean="0"/>
                        <a:t>N/No.</a:t>
                      </a:r>
                      <a:r>
                        <a:rPr lang="en-US" sz="1600" baseline="0" dirty="0"/>
                        <a:t> </a:t>
                      </a:r>
                      <a:r>
                        <a:rPr lang="en-US" sz="1600" baseline="0" dirty="0" smtClean="0"/>
                        <a:t>05/2015-ST, dated 01-03-2015</a:t>
                      </a:r>
                      <a:endParaRPr lang="en-US" sz="1600" dirty="0" smtClean="0"/>
                    </a:p>
                  </a:txBody>
                  <a:tcPr>
                    <a:solidFill>
                      <a:schemeClr val="accent1"/>
                    </a:solidFill>
                  </a:tcPr>
                </a:tc>
                <a:tc>
                  <a:txBody>
                    <a:bodyPr/>
                    <a:lstStyle/>
                    <a:p>
                      <a:r>
                        <a:rPr lang="en-US" sz="1600" dirty="0" smtClean="0"/>
                        <a:t>N/No.</a:t>
                      </a:r>
                      <a:r>
                        <a:rPr lang="en-US" sz="1600" baseline="0" dirty="0" smtClean="0"/>
                        <a:t> 09/2015-ST, dated 01-03-2015</a:t>
                      </a:r>
                      <a:endParaRPr lang="en-US" sz="1600" dirty="0" smtClean="0"/>
                    </a:p>
                  </a:txBody>
                  <a:tcPr>
                    <a:solidFill>
                      <a:schemeClr val="bg1">
                        <a:lumMod val="85000"/>
                      </a:schemeClr>
                    </a:solidFill>
                  </a:tcPr>
                </a:tc>
                <a:tc>
                  <a:txBody>
                    <a:bodyPr/>
                    <a:lstStyle/>
                    <a:p>
                      <a:r>
                        <a:rPr lang="en-US" sz="1600" dirty="0" smtClean="0"/>
                        <a:t>N/No.</a:t>
                      </a:r>
                      <a:r>
                        <a:rPr lang="en-US" sz="1600" baseline="0" dirty="0" smtClean="0"/>
                        <a:t> 04/2015-ST, dated 01-03-2015</a:t>
                      </a:r>
                      <a:endParaRPr lang="en-US" sz="1600" dirty="0" smtClean="0"/>
                    </a:p>
                  </a:txBody>
                  <a:tcPr>
                    <a:solidFill>
                      <a:schemeClr val="bg1">
                        <a:lumMod val="85000"/>
                      </a:schemeClr>
                    </a:solidFill>
                  </a:tcPr>
                </a:tc>
              </a:tr>
            </a:tbl>
          </a:graphicData>
        </a:graphic>
      </p:graphicFrame>
      <p:grpSp>
        <p:nvGrpSpPr>
          <p:cNvPr id="21" name="Group 20"/>
          <p:cNvGrpSpPr/>
          <p:nvPr/>
        </p:nvGrpSpPr>
        <p:grpSpPr>
          <a:xfrm>
            <a:off x="1341120" y="6201696"/>
            <a:ext cx="2834640" cy="457200"/>
            <a:chOff x="685308" y="5011992"/>
            <a:chExt cx="2834640" cy="457200"/>
          </a:xfrm>
        </p:grpSpPr>
        <p:sp>
          <p:nvSpPr>
            <p:cNvPr id="16" name="Double Wave 15"/>
            <p:cNvSpPr/>
            <p:nvPr/>
          </p:nvSpPr>
          <p:spPr>
            <a:xfrm>
              <a:off x="685308" y="5011992"/>
              <a:ext cx="2834640" cy="457200"/>
            </a:xfrm>
            <a:prstGeom prst="doubleWave">
              <a:avLst>
                <a:gd name="adj1" fmla="val 0"/>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600" b="1" dirty="0" smtClean="0">
                  <a:solidFill>
                    <a:srgbClr val="0070C0"/>
                  </a:solidFill>
                </a:rPr>
                <a:t>New Rate = Old Rate </a:t>
              </a:r>
              <a:r>
                <a:rPr lang="en-US" sz="2800" b="1" baseline="-24000" dirty="0" smtClean="0">
                  <a:solidFill>
                    <a:srgbClr val="0070C0"/>
                  </a:solidFill>
                </a:rPr>
                <a:t>*</a:t>
              </a:r>
              <a:endParaRPr lang="en-US" sz="1600" b="1" baseline="-24000" dirty="0" smtClean="0">
                <a:solidFill>
                  <a:srgbClr val="0070C0"/>
                </a:solidFill>
              </a:endParaRPr>
            </a:p>
          </p:txBody>
        </p:sp>
        <p:sp>
          <p:nvSpPr>
            <p:cNvPr id="20" name="Double Wave 19"/>
            <p:cNvSpPr/>
            <p:nvPr/>
          </p:nvSpPr>
          <p:spPr>
            <a:xfrm>
              <a:off x="3139440" y="5058696"/>
              <a:ext cx="319548" cy="365760"/>
            </a:xfrm>
            <a:prstGeom prst="doubleWave">
              <a:avLst>
                <a:gd name="adj1" fmla="val 0"/>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smtClean="0">
                  <a:solidFill>
                    <a:srgbClr val="0070C0"/>
                  </a:solidFill>
                </a:rPr>
                <a:t>7</a:t>
              </a:r>
            </a:p>
            <a:p>
              <a:pPr algn="ctr"/>
              <a:r>
                <a:rPr lang="en-US" sz="1600" b="1" dirty="0" smtClean="0">
                  <a:solidFill>
                    <a:srgbClr val="0070C0"/>
                  </a:solidFill>
                </a:rPr>
                <a:t>6</a:t>
              </a:r>
            </a:p>
          </p:txBody>
        </p:sp>
      </p:grpSp>
      <p:grpSp>
        <p:nvGrpSpPr>
          <p:cNvPr id="22" name="Group 21"/>
          <p:cNvGrpSpPr/>
          <p:nvPr/>
        </p:nvGrpSpPr>
        <p:grpSpPr>
          <a:xfrm>
            <a:off x="4176252" y="6201696"/>
            <a:ext cx="3519948" cy="457200"/>
            <a:chOff x="685308" y="5011992"/>
            <a:chExt cx="2834640" cy="457200"/>
          </a:xfrm>
        </p:grpSpPr>
        <p:sp>
          <p:nvSpPr>
            <p:cNvPr id="23" name="Double Wave 22"/>
            <p:cNvSpPr/>
            <p:nvPr/>
          </p:nvSpPr>
          <p:spPr>
            <a:xfrm>
              <a:off x="685308" y="5011992"/>
              <a:ext cx="2834640" cy="457200"/>
            </a:xfrm>
            <a:prstGeom prst="doubleWave">
              <a:avLst>
                <a:gd name="adj1" fmla="val 0"/>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600" b="1" dirty="0" smtClean="0">
                  <a:solidFill>
                    <a:schemeClr val="tx1"/>
                  </a:solidFill>
                </a:rPr>
                <a:t>Or</a:t>
              </a:r>
              <a:r>
                <a:rPr lang="en-US" sz="1600" b="1" dirty="0" smtClean="0">
                  <a:solidFill>
                    <a:srgbClr val="0070C0"/>
                  </a:solidFill>
                </a:rPr>
                <a:t>  New Rate = Old Rate </a:t>
              </a:r>
              <a:r>
                <a:rPr lang="en-US" sz="2800" b="1" baseline="-24000" dirty="0" smtClean="0">
                  <a:solidFill>
                    <a:srgbClr val="0070C0"/>
                  </a:solidFill>
                </a:rPr>
                <a:t>*</a:t>
              </a:r>
              <a:endParaRPr lang="en-US" sz="1600" b="1" baseline="-24000" dirty="0" smtClean="0">
                <a:solidFill>
                  <a:srgbClr val="0070C0"/>
                </a:solidFill>
              </a:endParaRPr>
            </a:p>
          </p:txBody>
        </p:sp>
        <p:sp>
          <p:nvSpPr>
            <p:cNvPr id="24" name="Double Wave 23"/>
            <p:cNvSpPr/>
            <p:nvPr/>
          </p:nvSpPr>
          <p:spPr>
            <a:xfrm>
              <a:off x="2971027" y="5073936"/>
              <a:ext cx="368728" cy="365760"/>
            </a:xfrm>
            <a:prstGeom prst="doubleWave">
              <a:avLst>
                <a:gd name="adj1" fmla="val 0"/>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smtClean="0">
                  <a:solidFill>
                    <a:srgbClr val="0070C0"/>
                  </a:solidFill>
                </a:rPr>
                <a:t>14</a:t>
              </a:r>
            </a:p>
            <a:p>
              <a:pPr algn="ctr"/>
              <a:r>
                <a:rPr lang="en-US" sz="1600" b="1" dirty="0" smtClean="0">
                  <a:solidFill>
                    <a:srgbClr val="0070C0"/>
                  </a:solidFill>
                </a:rPr>
                <a:t>12</a:t>
              </a:r>
            </a:p>
          </p:txBody>
        </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6324600" y="14748"/>
            <a:ext cx="2381868"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Other Amendments</a:t>
            </a:r>
            <a:endParaRPr lang="en-US" sz="1600" b="1" dirty="0">
              <a:effectLst>
                <a:outerShdw blurRad="38100" dist="38100" dir="2700000" algn="tl">
                  <a:srgbClr val="000000">
                    <a:alpha val="43137"/>
                  </a:srgbClr>
                </a:outerShdw>
              </a:effectLst>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51</a:t>
            </a:fld>
            <a:endParaRPr lang="en-US" dirty="0"/>
          </a:p>
        </p:txBody>
      </p:sp>
      <p:graphicFrame>
        <p:nvGraphicFramePr>
          <p:cNvPr id="7" name="Table 6"/>
          <p:cNvGraphicFramePr>
            <a:graphicFrameLocks noGrp="1"/>
          </p:cNvGraphicFramePr>
          <p:nvPr/>
        </p:nvGraphicFramePr>
        <p:xfrm>
          <a:off x="228600" y="990600"/>
          <a:ext cx="8534400" cy="5066714"/>
        </p:xfrm>
        <a:graphic>
          <a:graphicData uri="http://schemas.openxmlformats.org/drawingml/2006/table">
            <a:tbl>
              <a:tblPr firstRow="1" bandRow="1">
                <a:tableStyleId>{5C22544A-7EE6-4342-B048-85BDC9FD1C3A}</a:tableStyleId>
              </a:tblPr>
              <a:tblGrid>
                <a:gridCol w="5908431"/>
                <a:gridCol w="2625969"/>
              </a:tblGrid>
              <a:tr h="331812">
                <a:tc gridSpan="2">
                  <a:txBody>
                    <a:bodyPr/>
                    <a:lstStyle/>
                    <a:p>
                      <a:pPr marL="280988" indent="-280988"/>
                      <a:r>
                        <a:rPr kumimoji="0" lang="en-US" sz="1600" b="1" kern="1200" baseline="0" dirty="0" smtClean="0">
                          <a:solidFill>
                            <a:schemeClr val="bg1"/>
                          </a:solidFill>
                          <a:latin typeface="+mn-lt"/>
                          <a:ea typeface="+mn-ea"/>
                          <a:cs typeface="+mn-cs"/>
                        </a:rPr>
                        <a:t>SECTION 96A OF CHAPTER VA &lt;ADVANCE RULINGS&gt;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236538" indent="-236538" algn="ctr"/>
                      <a:endParaRPr lang="en-US" sz="1400" b="1"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8931">
                <a:tc gridSpan="2">
                  <a:txBody>
                    <a:bodyPr/>
                    <a:lstStyle/>
                    <a:p>
                      <a:pPr marL="280988" indent="-280988"/>
                      <a:r>
                        <a:rPr kumimoji="0" lang="en-US" sz="1400" b="1" kern="1200" baseline="0" dirty="0" smtClean="0">
                          <a:solidFill>
                            <a:schemeClr val="tx1"/>
                          </a:solidFill>
                          <a:latin typeface="+mn-lt"/>
                          <a:ea typeface="+mn-ea"/>
                          <a:cs typeface="+mn-cs"/>
                        </a:rPr>
                        <a:t>Clause (b) “applicant” means-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236538" indent="-236538" algn="ctr"/>
                      <a:endParaRPr lang="en-US" sz="14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8931">
                <a:tc gridSpan="2">
                  <a:txBody>
                    <a:bodyPr/>
                    <a:lstStyle/>
                    <a:p>
                      <a:pPr marL="280988" indent="-280988"/>
                      <a:r>
                        <a:rPr kumimoji="0" lang="en-US" sz="1400" b="1" kern="1200" baseline="0" dirty="0" smtClean="0">
                          <a:solidFill>
                            <a:schemeClr val="tx1"/>
                          </a:solidFill>
                          <a:latin typeface="+mn-lt"/>
                          <a:ea typeface="+mn-ea"/>
                          <a:cs typeface="+mn-cs"/>
                        </a:rPr>
                        <a:t>(</a:t>
                      </a:r>
                      <a:r>
                        <a:rPr kumimoji="0" lang="en-US" sz="1400" b="1" kern="1200" baseline="0" dirty="0" err="1" smtClean="0">
                          <a:solidFill>
                            <a:schemeClr val="tx1"/>
                          </a:solidFill>
                          <a:latin typeface="+mn-lt"/>
                          <a:ea typeface="+mn-ea"/>
                          <a:cs typeface="+mn-cs"/>
                        </a:rPr>
                        <a:t>i</a:t>
                      </a:r>
                      <a:r>
                        <a:rPr kumimoji="0" lang="en-US" sz="1400" b="1" kern="1200" baseline="0" dirty="0" smtClean="0">
                          <a:solidFill>
                            <a:schemeClr val="tx1"/>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36538" indent="-236538" algn="ctr"/>
                      <a:endParaRPr lang="en-US" sz="14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08931">
                <a:tc gridSpan="2">
                  <a:txBody>
                    <a:bodyPr/>
                    <a:lstStyle/>
                    <a:p>
                      <a:pPr marL="280988" indent="-280988"/>
                      <a:r>
                        <a:rPr kumimoji="0" lang="en-US" sz="1400" b="1" kern="1200" baseline="0" dirty="0" smtClean="0">
                          <a:solidFill>
                            <a:schemeClr val="tx1"/>
                          </a:solidFill>
                          <a:latin typeface="+mn-lt"/>
                          <a:ea typeface="+mn-ea"/>
                          <a:cs typeface="+mn-cs"/>
                        </a:rPr>
                        <a:t>(ii)………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36538" indent="-236538" algn="ctr"/>
                      <a:endParaRPr lang="en-US" sz="14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23954">
                <a:tc gridSpan="2">
                  <a:txBody>
                    <a:bodyPr/>
                    <a:lstStyle/>
                    <a:p>
                      <a:pPr marL="280988" indent="-280988"/>
                      <a:r>
                        <a:rPr kumimoji="0" lang="en-US" sz="1400" b="1" kern="1200" baseline="0" dirty="0" smtClean="0">
                          <a:solidFill>
                            <a:schemeClr val="tx1"/>
                          </a:solidFill>
                          <a:latin typeface="+mn-lt"/>
                          <a:ea typeface="+mn-ea"/>
                          <a:cs typeface="+mn-cs"/>
                        </a:rPr>
                        <a:t>(iii) CG may specify the class or category of a RESIDENT</a:t>
                      </a:r>
                    </a:p>
                    <a:p>
                      <a:pPr marL="398463" marR="0" indent="0" algn="l" defTabSz="914400" rtl="0" eaLnBrk="1" fontAlgn="auto" latinLnBrk="0" hangingPunct="1">
                        <a:lnSpc>
                          <a:spcPct val="100000"/>
                        </a:lnSpc>
                        <a:spcBef>
                          <a:spcPts val="0"/>
                        </a:spcBef>
                        <a:spcAft>
                          <a:spcPts val="0"/>
                        </a:spcAft>
                        <a:buClrTx/>
                        <a:buSzTx/>
                        <a:buFontTx/>
                        <a:buNone/>
                        <a:tabLst/>
                        <a:defRPr/>
                      </a:pPr>
                      <a:r>
                        <a:rPr kumimoji="0" lang="en-US" sz="1400" b="0" kern="1200" baseline="0" dirty="0" smtClean="0">
                          <a:solidFill>
                            <a:schemeClr val="tx1"/>
                          </a:solidFill>
                          <a:latin typeface="+mn-lt"/>
                          <a:ea typeface="+mn-ea"/>
                          <a:cs typeface="+mn-cs"/>
                        </a:rPr>
                        <a:t>And CG has time to time notify the class of resident as “applicant” for Advance Ruling in this regard as follows:</a:t>
                      </a:r>
                      <a:endParaRPr kumimoji="0" lang="en-US" sz="1400" b="1" kern="1200" baseline="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236538" indent="-236538" algn="ctr"/>
                      <a:endParaRPr lang="en-US" sz="14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12801">
                <a:tc>
                  <a:txBody>
                    <a:bodyPr/>
                    <a:lstStyle/>
                    <a:p>
                      <a:pPr marL="398463" indent="0">
                        <a:buNone/>
                      </a:pPr>
                      <a:r>
                        <a:rPr kumimoji="0" lang="en-US" sz="1400" b="0" kern="1200" baseline="0" dirty="0" smtClean="0">
                          <a:solidFill>
                            <a:schemeClr val="tx1"/>
                          </a:solidFill>
                          <a:latin typeface="+mn-lt"/>
                          <a:ea typeface="+mn-ea"/>
                          <a:cs typeface="+mn-cs"/>
                        </a:rPr>
                        <a:t>“Resident Public Limited Company”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r>
                        <a:rPr lang="en-US" sz="1400" b="0" i="1" dirty="0" smtClean="0">
                          <a:solidFill>
                            <a:schemeClr val="tx1"/>
                          </a:solidFill>
                        </a:rPr>
                        <a:t>N/No. 4/2013-ST, </a:t>
                      </a:r>
                    </a:p>
                    <a:p>
                      <a:pPr marL="0" indent="0" algn="ctr"/>
                      <a:r>
                        <a:rPr lang="en-US" sz="1400" b="0" i="1" dirty="0" smtClean="0">
                          <a:solidFill>
                            <a:schemeClr val="tx1"/>
                          </a:solidFill>
                        </a:rPr>
                        <a:t>dated 01-03-2013</a:t>
                      </a:r>
                      <a:endParaRPr lang="en-US" sz="1400"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12801">
                <a:tc>
                  <a:txBody>
                    <a:bodyPr/>
                    <a:lstStyle/>
                    <a:p>
                      <a:pPr marL="400050" indent="-1588">
                        <a:buNone/>
                      </a:pPr>
                      <a:r>
                        <a:rPr kumimoji="0" lang="en-US" sz="1400" b="0" kern="1200" baseline="0" dirty="0" smtClean="0">
                          <a:solidFill>
                            <a:schemeClr val="tx1"/>
                          </a:solidFill>
                          <a:latin typeface="+mn-lt"/>
                          <a:ea typeface="+mn-ea"/>
                          <a:cs typeface="+mn-cs"/>
                        </a:rPr>
                        <a:t>“Resident Private Limited Company”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r>
                        <a:rPr lang="en-US" sz="1400" b="0" i="1" dirty="0" smtClean="0">
                          <a:solidFill>
                            <a:schemeClr val="tx1"/>
                          </a:solidFill>
                        </a:rPr>
                        <a:t>N/No.15/2014-ST, </a:t>
                      </a:r>
                    </a:p>
                    <a:p>
                      <a:pPr marL="0" indent="0" algn="ctr"/>
                      <a:r>
                        <a:rPr lang="en-US" sz="1400" b="0" i="1" dirty="0" smtClean="0">
                          <a:solidFill>
                            <a:schemeClr val="tx1"/>
                          </a:solidFill>
                        </a:rPr>
                        <a:t>dated 11-07-2014</a:t>
                      </a:r>
                      <a:endParaRPr lang="en-US" sz="1400"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73130">
                <a:tc>
                  <a:txBody>
                    <a:bodyPr/>
                    <a:lstStyle/>
                    <a:p>
                      <a:pPr marL="398463" marR="0" indent="0" algn="l" defTabSz="914400" rtl="0" eaLnBrk="1" fontAlgn="auto" latinLnBrk="0" hangingPunct="1">
                        <a:lnSpc>
                          <a:spcPct val="100000"/>
                        </a:lnSpc>
                        <a:spcBef>
                          <a:spcPts val="0"/>
                        </a:spcBef>
                        <a:spcAft>
                          <a:spcPts val="0"/>
                        </a:spcAft>
                        <a:buClrTx/>
                        <a:buSzTx/>
                        <a:buFontTx/>
                        <a:buNone/>
                        <a:tabLst/>
                        <a:defRPr/>
                      </a:pPr>
                      <a:r>
                        <a:rPr kumimoji="0" lang="en-US" sz="1600" b="1" kern="1200" baseline="0" dirty="0" smtClean="0">
                          <a:solidFill>
                            <a:schemeClr val="tx1"/>
                          </a:solidFill>
                          <a:latin typeface="+mn-lt"/>
                          <a:ea typeface="+mn-ea"/>
                          <a:cs typeface="+mn-cs"/>
                        </a:rPr>
                        <a:t>“Resident Firm”</a:t>
                      </a:r>
                    </a:p>
                    <a:p>
                      <a:pPr marL="280988" indent="-280988"/>
                      <a:endParaRPr kumimoji="0" lang="en-US" sz="1600" b="1" kern="1200" baseline="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r>
                        <a:rPr lang="en-US" sz="1600" b="1" i="1" dirty="0" smtClean="0">
                          <a:solidFill>
                            <a:schemeClr val="tx1"/>
                          </a:solidFill>
                        </a:rPr>
                        <a:t>N/No.9/2014-ST, </a:t>
                      </a:r>
                    </a:p>
                    <a:p>
                      <a:pPr marL="0" indent="0" algn="ctr"/>
                      <a:r>
                        <a:rPr lang="en-US" sz="1600" b="1" i="1" dirty="0" smtClean="0">
                          <a:solidFill>
                            <a:schemeClr val="tx1"/>
                          </a:solidFill>
                        </a:rPr>
                        <a:t>dated 01-03-2015</a:t>
                      </a:r>
                      <a:endParaRPr lang="en-US" sz="16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35107">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1" kern="1200" baseline="0" dirty="0" smtClean="0">
                          <a:solidFill>
                            <a:schemeClr val="tx1"/>
                          </a:solidFill>
                          <a:latin typeface="+mn-lt"/>
                          <a:ea typeface="+mn-ea"/>
                          <a:cs typeface="+mn-cs"/>
                        </a:rPr>
                        <a:t>Meaning of Firm means Partnership Firm and includes:</a:t>
                      </a:r>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en-US" sz="1400" b="1" kern="1200" baseline="0" dirty="0" smtClean="0">
                          <a:solidFill>
                            <a:schemeClr val="tx1"/>
                          </a:solidFill>
                          <a:latin typeface="+mn-lt"/>
                          <a:ea typeface="+mn-ea"/>
                          <a:cs typeface="+mn-cs"/>
                        </a:rPr>
                        <a:t>LLP</a:t>
                      </a:r>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en-US" sz="1400" b="1" kern="1200" baseline="0" dirty="0" smtClean="0">
                          <a:solidFill>
                            <a:schemeClr val="tx1"/>
                          </a:solidFill>
                          <a:latin typeface="+mn-lt"/>
                          <a:ea typeface="+mn-ea"/>
                          <a:cs typeface="+mn-cs"/>
                        </a:rPr>
                        <a:t>Sole Proprietorship</a:t>
                      </a:r>
                    </a:p>
                    <a:p>
                      <a:pPr marL="0" indent="0">
                        <a:buFont typeface="Wingdings" pitchFamily="2" charset="2"/>
                        <a:buChar char="q"/>
                      </a:pPr>
                      <a:r>
                        <a:rPr kumimoji="0" lang="en-US" sz="1400" b="1" kern="1200" baseline="0" dirty="0" smtClean="0">
                          <a:solidFill>
                            <a:schemeClr val="tx1"/>
                          </a:solidFill>
                          <a:latin typeface="+mn-lt"/>
                          <a:ea typeface="+mn-ea"/>
                          <a:cs typeface="+mn-cs"/>
                        </a:rPr>
                        <a:t>OPC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236538" indent="-236538" algn="ctr"/>
                      <a:endParaRPr lang="en-US" sz="14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2801">
                <a:tc gridSpan="2">
                  <a:txBody>
                    <a:bodyPr/>
                    <a:lstStyle/>
                    <a:p>
                      <a:pPr marL="0" indent="0">
                        <a:buNone/>
                      </a:pPr>
                      <a:r>
                        <a:rPr kumimoji="0" lang="en-US" sz="1400" b="1" kern="1200" baseline="0" dirty="0" smtClean="0">
                          <a:solidFill>
                            <a:schemeClr val="tx1"/>
                          </a:solidFill>
                          <a:latin typeface="+mn-lt"/>
                          <a:ea typeface="+mn-ea"/>
                          <a:cs typeface="+mn-cs"/>
                        </a:rPr>
                        <a:t>“Resident” Meaning as defined under sec 2(42) of Income Tax Act, 1961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marL="236538" indent="-236538" algn="ctr"/>
                      <a:endParaRPr lang="en-US" sz="14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0" name="Table 9"/>
          <p:cNvGraphicFramePr>
            <a:graphicFrameLocks noGrp="1"/>
          </p:cNvGraphicFramePr>
          <p:nvPr/>
        </p:nvGraphicFramePr>
        <p:xfrm>
          <a:off x="137652" y="381000"/>
          <a:ext cx="8549148" cy="579120"/>
        </p:xfrm>
        <a:graphic>
          <a:graphicData uri="http://schemas.openxmlformats.org/drawingml/2006/table">
            <a:tbl>
              <a:tblPr firstRow="1" bandRow="1">
                <a:tableStyleId>{5C22544A-7EE6-4342-B048-85BDC9FD1C3A}</a:tableStyleId>
              </a:tblPr>
              <a:tblGrid>
                <a:gridCol w="2849716"/>
                <a:gridCol w="2849716"/>
                <a:gridCol w="2849716"/>
              </a:tblGrid>
              <a:tr h="533400">
                <a:tc>
                  <a:txBody>
                    <a:bodyPr/>
                    <a:lstStyle/>
                    <a:p>
                      <a:r>
                        <a:rPr lang="en-US" sz="1600" dirty="0" smtClean="0"/>
                        <a:t>N/No.</a:t>
                      </a:r>
                      <a:r>
                        <a:rPr lang="en-US" sz="1600" baseline="0" dirty="0"/>
                        <a:t> </a:t>
                      </a:r>
                      <a:r>
                        <a:rPr lang="en-US" sz="1600" baseline="0" dirty="0" smtClean="0"/>
                        <a:t>05/2015-ST, dated 01-03-2015</a:t>
                      </a:r>
                      <a:endParaRPr lang="en-US" sz="1600" dirty="0" smtClean="0"/>
                    </a:p>
                  </a:txBody>
                  <a:tcPr>
                    <a:solidFill>
                      <a:schemeClr val="bg1">
                        <a:lumMod val="85000"/>
                      </a:schemeClr>
                    </a:solidFill>
                  </a:tcPr>
                </a:tc>
                <a:tc>
                  <a:txBody>
                    <a:bodyPr/>
                    <a:lstStyle/>
                    <a:p>
                      <a:r>
                        <a:rPr lang="en-US" sz="1600" dirty="0" smtClean="0"/>
                        <a:t>N/No.</a:t>
                      </a:r>
                      <a:r>
                        <a:rPr lang="en-US" sz="1600" baseline="0" dirty="0" smtClean="0"/>
                        <a:t> 09/2015-ST, dated 01-03-2015</a:t>
                      </a:r>
                      <a:endParaRPr lang="en-US" sz="1600" dirty="0" smtClean="0"/>
                    </a:p>
                  </a:txBody>
                  <a:tcPr>
                    <a:solidFill>
                      <a:schemeClr val="accent1"/>
                    </a:solidFill>
                  </a:tcPr>
                </a:tc>
                <a:tc>
                  <a:txBody>
                    <a:bodyPr/>
                    <a:lstStyle/>
                    <a:p>
                      <a:r>
                        <a:rPr lang="en-US" sz="1600" dirty="0" smtClean="0"/>
                        <a:t>N/No.</a:t>
                      </a:r>
                      <a:r>
                        <a:rPr lang="en-US" sz="1600" baseline="0" dirty="0" smtClean="0"/>
                        <a:t> 04/2015-ST, dated 01-03-2015</a:t>
                      </a:r>
                      <a:endParaRPr lang="en-US" sz="1600" dirty="0" smtClean="0"/>
                    </a:p>
                  </a:txBody>
                  <a:tcPr>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6324600" y="14748"/>
            <a:ext cx="2381868" cy="338554"/>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en-US" sz="1600" b="1" dirty="0" smtClean="0">
                <a:effectLst>
                  <a:outerShdw blurRad="38100" dist="38100" dir="2700000" algn="tl">
                    <a:srgbClr val="000000">
                      <a:alpha val="43137"/>
                    </a:srgbClr>
                  </a:outerShdw>
                </a:effectLst>
              </a:rPr>
              <a:t>Other Amendments</a:t>
            </a:r>
            <a:endParaRPr lang="en-US" sz="1600" b="1" dirty="0">
              <a:effectLst>
                <a:outerShdw blurRad="38100" dist="38100" dir="2700000" algn="tl">
                  <a:srgbClr val="000000">
                    <a:alpha val="43137"/>
                  </a:srgbClr>
                </a:outerShdw>
              </a:effectLst>
            </a:endParaRPr>
          </a:p>
        </p:txBody>
      </p:sp>
      <p:sp>
        <p:nvSpPr>
          <p:cNvPr id="17" name="Slide Number Placeholder 16"/>
          <p:cNvSpPr>
            <a:spLocks noGrp="1"/>
          </p:cNvSpPr>
          <p:nvPr>
            <p:ph type="sldNum" sz="quarter" idx="15"/>
          </p:nvPr>
        </p:nvSpPr>
        <p:spPr/>
        <p:txBody>
          <a:bodyPr/>
          <a:lstStyle/>
          <a:p>
            <a:fld id="{6838B910-9BB3-41C6-B4B2-4CCB556C6DAE}" type="slidenum">
              <a:rPr lang="en-US" smtClean="0"/>
              <a:pPr/>
              <a:t>52</a:t>
            </a:fld>
            <a:endParaRPr lang="en-US" dirty="0"/>
          </a:p>
        </p:txBody>
      </p:sp>
      <p:graphicFrame>
        <p:nvGraphicFramePr>
          <p:cNvPr id="15" name="Table 14"/>
          <p:cNvGraphicFramePr>
            <a:graphicFrameLocks noGrp="1"/>
          </p:cNvGraphicFramePr>
          <p:nvPr/>
        </p:nvGraphicFramePr>
        <p:xfrm>
          <a:off x="137652" y="381000"/>
          <a:ext cx="8549148" cy="579120"/>
        </p:xfrm>
        <a:graphic>
          <a:graphicData uri="http://schemas.openxmlformats.org/drawingml/2006/table">
            <a:tbl>
              <a:tblPr firstRow="1" bandRow="1">
                <a:tableStyleId>{5C22544A-7EE6-4342-B048-85BDC9FD1C3A}</a:tableStyleId>
              </a:tblPr>
              <a:tblGrid>
                <a:gridCol w="2849716"/>
                <a:gridCol w="2849716"/>
                <a:gridCol w="2849716"/>
              </a:tblGrid>
              <a:tr h="533400">
                <a:tc>
                  <a:txBody>
                    <a:bodyPr/>
                    <a:lstStyle/>
                    <a:p>
                      <a:r>
                        <a:rPr lang="en-US" sz="1600" dirty="0" smtClean="0"/>
                        <a:t>N/No.</a:t>
                      </a:r>
                      <a:r>
                        <a:rPr lang="en-US" sz="1600" baseline="0" dirty="0"/>
                        <a:t> </a:t>
                      </a:r>
                      <a:r>
                        <a:rPr lang="en-US" sz="1600" baseline="0" dirty="0" smtClean="0"/>
                        <a:t>05/2015-ST, dated 01-03-2015</a:t>
                      </a:r>
                      <a:endParaRPr lang="en-US" sz="1600" dirty="0" smtClean="0"/>
                    </a:p>
                  </a:txBody>
                  <a:tcPr>
                    <a:solidFill>
                      <a:schemeClr val="bg1">
                        <a:lumMod val="85000"/>
                      </a:schemeClr>
                    </a:solidFill>
                  </a:tcPr>
                </a:tc>
                <a:tc>
                  <a:txBody>
                    <a:bodyPr/>
                    <a:lstStyle/>
                    <a:p>
                      <a:r>
                        <a:rPr lang="en-US" sz="1600" dirty="0" smtClean="0"/>
                        <a:t>N/No.</a:t>
                      </a:r>
                      <a:r>
                        <a:rPr lang="en-US" sz="1600" baseline="0" dirty="0" smtClean="0"/>
                        <a:t> 09/2015-ST, dated 01-03-2015</a:t>
                      </a:r>
                      <a:endParaRPr lang="en-US" sz="1600" dirty="0" smtClean="0"/>
                    </a:p>
                  </a:txBody>
                  <a:tcPr>
                    <a:solidFill>
                      <a:schemeClr val="bg1">
                        <a:lumMod val="85000"/>
                      </a:schemeClr>
                    </a:solidFill>
                  </a:tcPr>
                </a:tc>
                <a:tc>
                  <a:txBody>
                    <a:bodyPr/>
                    <a:lstStyle/>
                    <a:p>
                      <a:r>
                        <a:rPr lang="en-US" sz="1600" dirty="0" smtClean="0"/>
                        <a:t>N/No.</a:t>
                      </a:r>
                      <a:r>
                        <a:rPr lang="en-US" sz="1600" baseline="0" dirty="0" smtClean="0"/>
                        <a:t> 04/2015-ST, dated 01-03-2015</a:t>
                      </a:r>
                      <a:endParaRPr lang="en-US" sz="1600" dirty="0" smtClean="0"/>
                    </a:p>
                  </a:txBody>
                  <a:tcPr>
                    <a:solidFill>
                      <a:schemeClr val="accent1"/>
                    </a:solidFill>
                  </a:tcPr>
                </a:tc>
              </a:tr>
            </a:tbl>
          </a:graphicData>
        </a:graphic>
      </p:graphicFrame>
      <p:graphicFrame>
        <p:nvGraphicFramePr>
          <p:cNvPr id="9" name="Table 8"/>
          <p:cNvGraphicFramePr>
            <a:graphicFrameLocks noGrp="1"/>
          </p:cNvGraphicFramePr>
          <p:nvPr/>
        </p:nvGraphicFramePr>
        <p:xfrm>
          <a:off x="228600" y="990600"/>
          <a:ext cx="8531352" cy="4983480"/>
        </p:xfrm>
        <a:graphic>
          <a:graphicData uri="http://schemas.openxmlformats.org/drawingml/2006/table">
            <a:tbl>
              <a:tblPr firstRow="1" bandRow="1">
                <a:tableStyleId>{5C22544A-7EE6-4342-B048-85BDC9FD1C3A}</a:tableStyleId>
              </a:tblPr>
              <a:tblGrid>
                <a:gridCol w="2057400"/>
                <a:gridCol w="2819400"/>
                <a:gridCol w="1905000"/>
                <a:gridCol w="1749552"/>
              </a:tblGrid>
              <a:tr h="420914">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N/No. 31/2012-ST, dated 20-06-2012</a:t>
                      </a:r>
                      <a:r>
                        <a:rPr lang="en-US" sz="1800" b="1" baseline="0" dirty="0" smtClean="0"/>
                        <a:t> </a:t>
                      </a:r>
                      <a:r>
                        <a:rPr lang="en-US" sz="1800" b="1" dirty="0" smtClean="0"/>
                        <a:t>as amended by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N/No. 04/2015-ST, dated 01-03-2015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tcPr>
                </a:tc>
                <a:tc hMerge="1">
                  <a:txBody>
                    <a:bodyPr/>
                    <a:lstStyle/>
                    <a:p>
                      <a:endParaRPr lang="en-US" dirty="0"/>
                    </a:p>
                  </a:txBody>
                  <a:tcPr>
                    <a:lnT w="12700" cap="flat" cmpd="sng" algn="ctr">
                      <a:solidFill>
                        <a:schemeClr val="tx1"/>
                      </a:solidFill>
                      <a:prstDash val="solid"/>
                      <a:round/>
                      <a:headEnd type="none" w="med" len="med"/>
                      <a:tailEnd type="none" w="med" len="med"/>
                    </a:lnT>
                  </a:tcPr>
                </a:tc>
                <a:tc hMerge="1">
                  <a:txBody>
                    <a:bodyPr/>
                    <a:lstStyle/>
                    <a:p>
                      <a:endParaRPr lang="en-US" dirty="0"/>
                    </a:p>
                  </a:txBody>
                  <a:tcPr>
                    <a:lnT w="12700" cap="flat" cmpd="sng" algn="ctr">
                      <a:solidFill>
                        <a:schemeClr val="tx1"/>
                      </a:solidFill>
                      <a:prstDash val="solid"/>
                      <a:round/>
                      <a:headEnd type="none" w="med" len="med"/>
                      <a:tailEnd type="none" w="med" len="med"/>
                    </a:lnT>
                  </a:tcPr>
                </a:tc>
                <a:tc hMerge="1">
                  <a:txBody>
                    <a:bodyPr/>
                    <a:lstStyle/>
                    <a:p>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426720">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u="sng" dirty="0" smtClean="0"/>
                        <a:t>Service</a:t>
                      </a:r>
                      <a:r>
                        <a:rPr lang="en-US" sz="1400" b="1" u="sng" baseline="0" dirty="0" smtClean="0"/>
                        <a:t> of Transport of Goods by GTA  to an Exporter </a:t>
                      </a:r>
                      <a:endParaRPr lang="en-US" sz="1400" b="1" u="sng"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1400" b="1" dirty="0" smtClean="0"/>
                    </a:p>
                  </a:txBody>
                  <a:tcPr>
                    <a:lnL w="12700" cap="flat" cmpd="sng" algn="ctr">
                      <a:noFill/>
                      <a:prstDash val="solid"/>
                      <a:round/>
                      <a:headEnd type="none" w="med" len="med"/>
                      <a:tailEnd type="none" w="med" len="med"/>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B w="12700" cap="flat" cmpd="sng" algn="ctr">
                      <a:solidFill>
                        <a:schemeClr val="tx1"/>
                      </a:solidFill>
                      <a:prstDash val="solid"/>
                      <a:round/>
                      <a:headEnd type="none" w="med" len="med"/>
                      <a:tailEnd type="none" w="med" len="med"/>
                    </a:lnB>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txBody>
                  <a:tcP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mpd="sng">
                      <a:noFill/>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624840">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b="1" dirty="0" smtClean="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Font typeface="Wingdings" pitchFamily="2" charset="2"/>
                        <a:buChar char="ü"/>
                      </a:pPr>
                      <a:endParaRPr lang="en-US" sz="1800" b="1" dirty="0" smtClean="0">
                        <a:solidFill>
                          <a:srgbClr val="0070C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371600">
                <a:tc gridSpan="4">
                  <a:txBody>
                    <a:bodyPr/>
                    <a:lstStyle/>
                    <a:p>
                      <a:endParaRPr lang="en-US" dirty="0" smtClean="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800" b="1" dirty="0">
                        <a:solidFill>
                          <a:srgbClr val="0070C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r>
              <a:tr h="420914">
                <a:tc>
                  <a:txBody>
                    <a:bodyPr/>
                    <a:lstStyle/>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en-US" sz="1400" dirty="0" smtClean="0"/>
                    </a:p>
                    <a:p>
                      <a:endParaRPr lang="en-US" dirty="0" smtClean="0"/>
                    </a:p>
                    <a:p>
                      <a:endParaRPr lang="en-US" dirty="0" smtClean="0"/>
                    </a:p>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474618">
                <a:tc gridSpan="4">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1800" b="0" kern="1200" dirty="0" smtClean="0">
                          <a:solidFill>
                            <a:schemeClr val="dk1"/>
                          </a:solidFill>
                          <a:latin typeface="+mn-lt"/>
                          <a:ea typeface="+mn-ea"/>
                          <a:cs typeface="+mn-cs"/>
                        </a:rPr>
                        <a:t>Transport of goods for export by road from the factory/CFS/ICD to a </a:t>
                      </a:r>
                      <a:r>
                        <a:rPr kumimoji="0" lang="en-US" sz="2000" b="1" kern="1200" dirty="0" smtClean="0">
                          <a:solidFill>
                            <a:schemeClr val="dk1"/>
                          </a:solidFill>
                          <a:latin typeface="+mn-lt"/>
                          <a:ea typeface="+mn-ea"/>
                          <a:cs typeface="+mn-cs"/>
                        </a:rPr>
                        <a:t>LAND CUSTOMS STATION (LCS)</a:t>
                      </a:r>
                      <a:r>
                        <a:rPr kumimoji="0" lang="en-US" sz="1800" b="0" kern="1200" dirty="0" smtClean="0">
                          <a:solidFill>
                            <a:schemeClr val="dk1"/>
                          </a:solidFill>
                          <a:latin typeface="+mn-lt"/>
                          <a:ea typeface="+mn-ea"/>
                          <a:cs typeface="+mn-cs"/>
                        </a:rPr>
                        <a:t> is being exempted.</a:t>
                      </a:r>
                      <a:endParaRPr lang="en-US"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r>
            </a:tbl>
          </a:graphicData>
        </a:graphic>
      </p:graphicFrame>
      <p:grpSp>
        <p:nvGrpSpPr>
          <p:cNvPr id="14" name="Group 13"/>
          <p:cNvGrpSpPr/>
          <p:nvPr/>
        </p:nvGrpSpPr>
        <p:grpSpPr>
          <a:xfrm rot="19197330">
            <a:off x="4283747" y="3484361"/>
            <a:ext cx="1388128" cy="639905"/>
            <a:chOff x="3352800" y="2043244"/>
            <a:chExt cx="1828800" cy="1086096"/>
          </a:xfrm>
        </p:grpSpPr>
        <p:cxnSp>
          <p:nvCxnSpPr>
            <p:cNvPr id="12" name="Straight Arrow Connector 11"/>
            <p:cNvCxnSpPr/>
            <p:nvPr/>
          </p:nvCxnSpPr>
          <p:spPr>
            <a:xfrm>
              <a:off x="3352800" y="3127752"/>
              <a:ext cx="1828800" cy="1588"/>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084320" y="2043244"/>
              <a:ext cx="304800" cy="626859"/>
            </a:xfrm>
            <a:prstGeom prst="rect">
              <a:avLst/>
            </a:prstGeom>
            <a:noFill/>
          </p:spPr>
          <p:txBody>
            <a:bodyPr wrap="square" rtlCol="0">
              <a:spAutoFit/>
            </a:bodyPr>
            <a:lstStyle/>
            <a:p>
              <a:endParaRPr lang="en-US" b="1" dirty="0"/>
            </a:p>
          </p:txBody>
        </p:sp>
      </p:grpSp>
      <p:cxnSp>
        <p:nvCxnSpPr>
          <p:cNvPr id="20" name="Straight Arrow Connector 19"/>
          <p:cNvCxnSpPr/>
          <p:nvPr/>
        </p:nvCxnSpPr>
        <p:spPr>
          <a:xfrm>
            <a:off x="1600200" y="2209800"/>
            <a:ext cx="3962400" cy="12192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33400" y="2514600"/>
            <a:ext cx="1828800" cy="14478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pic>
        <p:nvPicPr>
          <p:cNvPr id="35" name="Picture 34" descr="truck.png"/>
          <p:cNvPicPr>
            <a:picLocks noChangeAspect="1"/>
          </p:cNvPicPr>
          <p:nvPr/>
        </p:nvPicPr>
        <p:blipFill>
          <a:blip r:embed="rId3"/>
          <a:stretch>
            <a:fillRect/>
          </a:stretch>
        </p:blipFill>
        <p:spPr>
          <a:xfrm rot="1043919">
            <a:off x="2614298" y="2267518"/>
            <a:ext cx="1986595" cy="467596"/>
          </a:xfrm>
          <a:prstGeom prst="rect">
            <a:avLst/>
          </a:prstGeom>
        </p:spPr>
      </p:pic>
      <p:pic>
        <p:nvPicPr>
          <p:cNvPr id="40" name="Picture 39" descr="truck.png"/>
          <p:cNvPicPr>
            <a:picLocks noChangeAspect="1"/>
          </p:cNvPicPr>
          <p:nvPr/>
        </p:nvPicPr>
        <p:blipFill>
          <a:blip r:embed="rId3"/>
          <a:stretch>
            <a:fillRect/>
          </a:stretch>
        </p:blipFill>
        <p:spPr>
          <a:xfrm rot="2132800">
            <a:off x="1246878" y="3136857"/>
            <a:ext cx="1671087" cy="458730"/>
          </a:xfrm>
          <a:prstGeom prst="rect">
            <a:avLst/>
          </a:prstGeom>
        </p:spPr>
      </p:pic>
      <p:sp>
        <p:nvSpPr>
          <p:cNvPr id="30" name="TextBox 29"/>
          <p:cNvSpPr txBox="1"/>
          <p:nvPr/>
        </p:nvSpPr>
        <p:spPr>
          <a:xfrm>
            <a:off x="5715000" y="3048000"/>
            <a:ext cx="2971800" cy="9144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fontAlgn="t">
              <a:buFont typeface="Wingdings" pitchFamily="2" charset="2"/>
              <a:buChar char="ü"/>
            </a:pPr>
            <a:r>
              <a:rPr lang="en-US" dirty="0" smtClean="0"/>
              <a:t>Port</a:t>
            </a:r>
          </a:p>
          <a:p>
            <a:pPr fontAlgn="t">
              <a:buFont typeface="Wingdings" pitchFamily="2" charset="2"/>
              <a:buChar char="ü"/>
            </a:pPr>
            <a:r>
              <a:rPr lang="en-US" dirty="0" smtClean="0"/>
              <a:t>Airport</a:t>
            </a:r>
          </a:p>
          <a:p>
            <a:pPr>
              <a:buFont typeface="Wingdings" pitchFamily="2" charset="2"/>
              <a:buChar char="ü"/>
            </a:pPr>
            <a:r>
              <a:rPr lang="en-US" b="1" dirty="0" smtClean="0">
                <a:solidFill>
                  <a:srgbClr val="0070C0"/>
                </a:solidFill>
              </a:rPr>
              <a:t>Land Custom Station</a:t>
            </a:r>
            <a:endParaRPr lang="en-US" dirty="0"/>
          </a:p>
        </p:txBody>
      </p:sp>
      <p:sp>
        <p:nvSpPr>
          <p:cNvPr id="26" name="Wave 25"/>
          <p:cNvSpPr/>
          <p:nvPr/>
        </p:nvSpPr>
        <p:spPr>
          <a:xfrm>
            <a:off x="7391400" y="3276600"/>
            <a:ext cx="1203960" cy="381000"/>
          </a:xfrm>
          <a:prstGeom prst="wave">
            <a:avLst>
              <a:gd name="adj1" fmla="val 6048"/>
              <a:gd name="adj2" fmla="val 849"/>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b="1" spc="300" dirty="0" smtClean="0"/>
              <a:t>NEW</a:t>
            </a:r>
            <a:endParaRPr lang="en-US" b="1" spc="300" dirty="0"/>
          </a:p>
        </p:txBody>
      </p:sp>
      <p:sp>
        <p:nvSpPr>
          <p:cNvPr id="43" name="TextBox 42"/>
          <p:cNvSpPr txBox="1"/>
          <p:nvPr/>
        </p:nvSpPr>
        <p:spPr>
          <a:xfrm rot="20477385">
            <a:off x="69454" y="2301122"/>
            <a:ext cx="2057400" cy="3810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fontAlgn="t"/>
            <a:r>
              <a:rPr lang="en-US" dirty="0" smtClean="0"/>
              <a:t>Place of Removal</a:t>
            </a:r>
            <a:endParaRPr lang="en-US" dirty="0"/>
          </a:p>
        </p:txBody>
      </p:sp>
      <p:sp>
        <p:nvSpPr>
          <p:cNvPr id="45" name="TextBox 44"/>
          <p:cNvSpPr txBox="1"/>
          <p:nvPr/>
        </p:nvSpPr>
        <p:spPr>
          <a:xfrm>
            <a:off x="1981200" y="4001869"/>
            <a:ext cx="30480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smtClean="0"/>
              <a:t>CFS </a:t>
            </a:r>
            <a:r>
              <a:rPr lang="en-US" sz="1400" dirty="0" smtClean="0"/>
              <a:t>(Container Freight Station)</a:t>
            </a:r>
            <a:endParaRPr lang="en-US" sz="2000" dirty="0" smtClean="0"/>
          </a:p>
          <a:p>
            <a:r>
              <a:rPr lang="en-US" dirty="0" smtClean="0"/>
              <a:t>ICD </a:t>
            </a:r>
            <a:r>
              <a:rPr lang="en-US" sz="1400" dirty="0" smtClean="0"/>
              <a:t>(Inland Container Depot)</a:t>
            </a:r>
            <a:endParaRPr lang="en-US" sz="1400" dirty="0">
              <a:solidFill>
                <a:srgbClr val="0070C0"/>
              </a:solidFill>
            </a:endParaRPr>
          </a:p>
        </p:txBody>
      </p:sp>
      <p:sp>
        <p:nvSpPr>
          <p:cNvPr id="48" name="Rectangle 47"/>
          <p:cNvSpPr/>
          <p:nvPr/>
        </p:nvSpPr>
        <p:spPr>
          <a:xfrm>
            <a:off x="5638800" y="2709446"/>
            <a:ext cx="3092513" cy="307777"/>
          </a:xfrm>
          <a:prstGeom prst="rect">
            <a:avLst/>
          </a:prstGeom>
        </p:spPr>
        <p:txBody>
          <a:bodyPr wrap="none">
            <a:spAutoFit/>
          </a:bodyPr>
          <a:lstStyle/>
          <a:p>
            <a:r>
              <a:rPr lang="en-US" sz="1400" dirty="0" smtClean="0">
                <a:solidFill>
                  <a:srgbClr val="0070C0"/>
                </a:solidFill>
              </a:rPr>
              <a:t>(From here the goods are exported)</a:t>
            </a:r>
            <a:endParaRPr lang="en-US" sz="1400" dirty="0"/>
          </a:p>
        </p:txBody>
      </p:sp>
      <p:sp>
        <p:nvSpPr>
          <p:cNvPr id="49" name="Rectangle 48"/>
          <p:cNvSpPr/>
          <p:nvPr/>
        </p:nvSpPr>
        <p:spPr>
          <a:xfrm>
            <a:off x="1936687" y="4615727"/>
            <a:ext cx="3092513" cy="307777"/>
          </a:xfrm>
          <a:prstGeom prst="rect">
            <a:avLst/>
          </a:prstGeom>
        </p:spPr>
        <p:txBody>
          <a:bodyPr wrap="none">
            <a:spAutoFit/>
          </a:bodyPr>
          <a:lstStyle/>
          <a:p>
            <a:r>
              <a:rPr lang="en-US" sz="1400" dirty="0" smtClean="0">
                <a:solidFill>
                  <a:srgbClr val="0070C0"/>
                </a:solidFill>
              </a:rPr>
              <a:t>(From here the goods are exported)</a:t>
            </a:r>
            <a:endParaRPr lang="en-US" sz="1400" dirty="0"/>
          </a:p>
        </p:txBody>
      </p:sp>
      <p:sp>
        <p:nvSpPr>
          <p:cNvPr id="50" name="Wave 49"/>
          <p:cNvSpPr/>
          <p:nvPr/>
        </p:nvSpPr>
        <p:spPr>
          <a:xfrm>
            <a:off x="7069392" y="3991896"/>
            <a:ext cx="1600200" cy="762000"/>
          </a:xfrm>
          <a:prstGeom prst="wave">
            <a:avLst>
              <a:gd name="adj1" fmla="val 6048"/>
              <a:gd name="adj2" fmla="val 849"/>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b="1" dirty="0" smtClean="0"/>
              <a:t>W.E.F</a:t>
            </a:r>
          </a:p>
          <a:p>
            <a:pPr algn="ctr"/>
            <a:r>
              <a:rPr lang="en-US" b="1" dirty="0" smtClean="0"/>
              <a:t>01-04-2015</a:t>
            </a:r>
            <a:endParaRPr lang="en-US" b="1"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5"/>
          </p:nvPr>
        </p:nvSpPr>
        <p:spPr/>
        <p:txBody>
          <a:bodyPr/>
          <a:lstStyle/>
          <a:p>
            <a:fld id="{6838B910-9BB3-41C6-B4B2-4CCB556C6DAE}" type="slidenum">
              <a:rPr lang="en-US" smtClean="0"/>
              <a:pPr/>
              <a:t>53</a:t>
            </a:fld>
            <a:endParaRPr lang="en-US" dirty="0"/>
          </a:p>
        </p:txBody>
      </p:sp>
      <p:pic>
        <p:nvPicPr>
          <p:cNvPr id="7" name="Picture 6" descr="thank-you.gif"/>
          <p:cNvPicPr>
            <a:picLocks noChangeAspect="1"/>
          </p:cNvPicPr>
          <p:nvPr/>
        </p:nvPicPr>
        <p:blipFill>
          <a:blip r:embed="rId2"/>
          <a:stretch>
            <a:fillRect/>
          </a:stretch>
        </p:blipFill>
        <p:spPr>
          <a:xfrm>
            <a:off x="0" y="0"/>
            <a:ext cx="4286250" cy="4286250"/>
          </a:xfrm>
          <a:prstGeom prst="rect">
            <a:avLst/>
          </a:prstGeom>
          <a:noFill/>
          <a:ln>
            <a:solidFill>
              <a:schemeClr val="accent1"/>
            </a:solidFill>
          </a:ln>
          <a:effectLst>
            <a:softEdge rad="317500"/>
          </a:effectLst>
        </p:spPr>
      </p:pic>
      <p:sp>
        <p:nvSpPr>
          <p:cNvPr id="8" name="TextBox 7"/>
          <p:cNvSpPr txBox="1"/>
          <p:nvPr/>
        </p:nvSpPr>
        <p:spPr>
          <a:xfrm>
            <a:off x="152400" y="5486400"/>
            <a:ext cx="4038600" cy="1261884"/>
          </a:xfrm>
          <a:prstGeom prst="rect">
            <a:avLst/>
          </a:prstGeom>
          <a:noFill/>
        </p:spPr>
        <p:txBody>
          <a:bodyPr wrap="square" rtlCol="0">
            <a:spAutoFit/>
          </a:bodyPr>
          <a:lstStyle/>
          <a:p>
            <a:r>
              <a:rPr lang="en-US" dirty="0" smtClean="0">
                <a:latin typeface="Aharoni" pitchFamily="2" charset="-79"/>
                <a:cs typeface="Aharoni" pitchFamily="2" charset="-79"/>
              </a:rPr>
              <a:t>CA. </a:t>
            </a:r>
            <a:r>
              <a:rPr lang="en-US" dirty="0" err="1" smtClean="0">
                <a:latin typeface="Aharoni" pitchFamily="2" charset="-79"/>
                <a:cs typeface="Aharoni" pitchFamily="2" charset="-79"/>
              </a:rPr>
              <a:t>Ankit</a:t>
            </a:r>
            <a:r>
              <a:rPr lang="en-US" dirty="0" smtClean="0">
                <a:latin typeface="Aharoni" pitchFamily="2" charset="-79"/>
                <a:cs typeface="Aharoni" pitchFamily="2" charset="-79"/>
              </a:rPr>
              <a:t> Agarwal</a:t>
            </a:r>
          </a:p>
          <a:p>
            <a:r>
              <a:rPr lang="en-US" sz="1600" dirty="0" err="1" smtClean="0">
                <a:latin typeface="Aharoni" pitchFamily="2" charset="-79"/>
                <a:cs typeface="Aharoni" pitchFamily="2" charset="-79"/>
              </a:rPr>
              <a:t>B.Com</a:t>
            </a:r>
            <a:r>
              <a:rPr lang="en-US" sz="1600" dirty="0" smtClean="0">
                <a:latin typeface="Aharoni" pitchFamily="2" charset="-79"/>
                <a:cs typeface="Aharoni" pitchFamily="2" charset="-79"/>
              </a:rPr>
              <a:t>., LL.B., ACA</a:t>
            </a:r>
          </a:p>
          <a:p>
            <a:r>
              <a:rPr lang="en-US" sz="2400" dirty="0" smtClean="0">
                <a:latin typeface="Aharoni" pitchFamily="2" charset="-79"/>
                <a:cs typeface="Aharoni" pitchFamily="2" charset="-79"/>
              </a:rPr>
              <a:t>+ 91 92191 34346</a:t>
            </a:r>
          </a:p>
          <a:p>
            <a:r>
              <a:rPr lang="en-US" dirty="0" smtClean="0">
                <a:latin typeface="Arial Rounded MT Bold" pitchFamily="34" charset="0"/>
                <a:cs typeface="Aharoni" pitchFamily="2" charset="-79"/>
              </a:rPr>
              <a:t>caankitagarwalji@gmail.com</a:t>
            </a:r>
            <a:endParaRPr lang="en-US" dirty="0">
              <a:latin typeface="Arial Rounded MT Bold" pitchFamily="34" charset="0"/>
              <a:cs typeface="Aharoni" pitchFamily="2" charset="-79"/>
            </a:endParaRPr>
          </a:p>
        </p:txBody>
      </p:sp>
      <p:sp>
        <p:nvSpPr>
          <p:cNvPr id="10" name="Rectangle 9"/>
          <p:cNvSpPr/>
          <p:nvPr/>
        </p:nvSpPr>
        <p:spPr>
          <a:xfrm>
            <a:off x="4191000" y="3276600"/>
            <a:ext cx="4495800" cy="35394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400" dirty="0" smtClean="0"/>
              <a:t>[Disclaimer: This publication does not constitute professional advice The entire contents of this document have been prepared on the basis of relevant provisions and as per the information existing at the time of the preparation. Though utmost efforts have made to provide authentic information, it is suggested that to have better understanding and to avoid any doubt, the reader should cross-check all the  relevant facts, law and contents of the document/publication with Government’s original publication or notifications. Every efforts has been made to avoid error or omission while preparing this document. In spite of this, error may creep in. Author/ Firm will not to be responsible for any damage or loss of action to any one, of any kind, in any manner, there-from.]</a:t>
            </a:r>
            <a:endParaRPr lang="en-US" sz="1400" dirty="0"/>
          </a:p>
        </p:txBody>
      </p:sp>
      <p:cxnSp>
        <p:nvCxnSpPr>
          <p:cNvPr id="12" name="Straight Connector 11"/>
          <p:cNvCxnSpPr/>
          <p:nvPr/>
        </p:nvCxnSpPr>
        <p:spPr>
          <a:xfrm>
            <a:off x="1219200" y="152400"/>
            <a:ext cx="2468880" cy="0"/>
          </a:xfrm>
          <a:prstGeom prst="line">
            <a:avLst/>
          </a:prstGeom>
          <a:ln w="1905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3" name="Picture 12" descr="_20141203_092721.JPG"/>
          <p:cNvPicPr>
            <a:picLocks noChangeAspect="1"/>
          </p:cNvPicPr>
          <p:nvPr/>
        </p:nvPicPr>
        <p:blipFill>
          <a:blip r:embed="rId3" cstate="print"/>
          <a:srcRect l="29897" t="11111" r="29896" b="51111"/>
          <a:stretch>
            <a:fillRect/>
          </a:stretch>
        </p:blipFill>
        <p:spPr>
          <a:xfrm>
            <a:off x="2362200" y="4724400"/>
            <a:ext cx="1828800" cy="17272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4987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kern="1200" baseline="0" dirty="0" smtClean="0">
                <a:latin typeface="+mj-lt"/>
              </a:rPr>
              <a:t>Serial No. 16</a:t>
            </a:r>
            <a:endParaRPr lang="en-US" b="0" dirty="0" smtClean="0"/>
          </a:p>
        </p:txBody>
      </p:sp>
      <p:sp>
        <p:nvSpPr>
          <p:cNvPr id="15" name="Rectangle 14"/>
          <p:cNvSpPr/>
          <p:nvPr/>
        </p:nvSpPr>
        <p:spPr>
          <a:xfrm>
            <a:off x="228600" y="1828801"/>
            <a:ext cx="8412480" cy="2377440"/>
          </a:xfrm>
          <a:prstGeom prst="rect">
            <a:avLst/>
          </a:prstGeom>
        </p:spPr>
        <p:txBody>
          <a:bodyPr wrap="square">
            <a:sp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16" name="Table 15"/>
          <p:cNvGraphicFramePr>
            <a:graphicFrameLocks noGrp="1"/>
          </p:cNvGraphicFramePr>
          <p:nvPr/>
        </p:nvGraphicFramePr>
        <p:xfrm>
          <a:off x="228600" y="1828800"/>
          <a:ext cx="8412480" cy="4560709"/>
        </p:xfrm>
        <a:graphic>
          <a:graphicData uri="http://schemas.openxmlformats.org/drawingml/2006/table">
            <a:tbl>
              <a:tblPr firstRow="1" bandRow="1">
                <a:tableStyleId>{21E4AEA4-8DFA-4A89-87EB-49C32662AFE0}</a:tableStyleId>
              </a:tblPr>
              <a:tblGrid>
                <a:gridCol w="4206240"/>
                <a:gridCol w="4206240"/>
              </a:tblGrid>
              <a:tr h="399132">
                <a:tc>
                  <a:txBody>
                    <a:bodyPr/>
                    <a:lstStyle/>
                    <a:p>
                      <a:pPr algn="ctr"/>
                      <a:r>
                        <a:rPr lang="en-US" sz="2000" dirty="0" smtClean="0"/>
                        <a:t>Old Provisions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New /Amended Provisions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12314">
                <a:tc>
                  <a:txBody>
                    <a:bodyPr/>
                    <a:lstStyle/>
                    <a:p>
                      <a:r>
                        <a:rPr lang="en-US" sz="1600" b="1" i="0" u="none" dirty="0" smtClean="0">
                          <a:solidFill>
                            <a:srgbClr val="000000"/>
                          </a:solidFill>
                          <a:latin typeface="Georgia"/>
                        </a:rPr>
                        <a:t>Services by a performing artist </a:t>
                      </a:r>
                    </a:p>
                    <a:p>
                      <a:endParaRPr lang="en-US" b="0" i="0" dirty="0" smtClean="0">
                        <a:solidFill>
                          <a:srgbClr val="000000"/>
                        </a:solidFill>
                        <a:latin typeface="Georgia"/>
                      </a:endParaRPr>
                    </a:p>
                    <a:p>
                      <a:r>
                        <a:rPr lang="en-US" b="0" i="0" dirty="0" smtClean="0">
                          <a:solidFill>
                            <a:srgbClr val="000000"/>
                          </a:solidFill>
                          <a:latin typeface="Georgia"/>
                        </a:rPr>
                        <a:t>In folk or classical art forms of </a:t>
                      </a:r>
                    </a:p>
                    <a:p>
                      <a:pPr marL="342900" indent="-342900">
                        <a:buAutoNum type="romanLcParenBoth"/>
                      </a:pPr>
                      <a:r>
                        <a:rPr lang="en-US" b="0" i="0" dirty="0" smtClean="0">
                          <a:solidFill>
                            <a:srgbClr val="000000"/>
                          </a:solidFill>
                          <a:latin typeface="Georgia"/>
                        </a:rPr>
                        <a:t>Music/(ii) dance/(iii) theatre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0" lang="en-US" sz="1600" b="1" u="none" kern="1200" baseline="0" dirty="0" smtClean="0">
                          <a:solidFill>
                            <a:schemeClr val="dk1"/>
                          </a:solidFill>
                          <a:latin typeface="+mn-lt"/>
                          <a:ea typeface="+mn-ea"/>
                          <a:cs typeface="+mn-cs"/>
                        </a:rPr>
                        <a:t>Services by </a:t>
                      </a:r>
                      <a:r>
                        <a:rPr kumimoji="0" lang="en-US" sz="1600" b="1" u="sng" kern="1200" baseline="0" dirty="0" smtClean="0">
                          <a:solidFill>
                            <a:schemeClr val="dk1"/>
                          </a:solidFill>
                          <a:latin typeface="+mn-lt"/>
                          <a:ea typeface="+mn-ea"/>
                          <a:cs typeface="+mn-cs"/>
                        </a:rPr>
                        <a:t>an artist</a:t>
                      </a:r>
                      <a:r>
                        <a:rPr kumimoji="0" lang="en-US" sz="1600" b="1" u="none" kern="1200" baseline="0" dirty="0" smtClean="0">
                          <a:solidFill>
                            <a:schemeClr val="dk1"/>
                          </a:solidFill>
                          <a:latin typeface="+mn-lt"/>
                          <a:ea typeface="+mn-ea"/>
                          <a:cs typeface="+mn-cs"/>
                        </a:rPr>
                        <a:t> by way of a performance </a:t>
                      </a:r>
                    </a:p>
                    <a:p>
                      <a:r>
                        <a:rPr kumimoji="0" lang="en-US" sz="1800" kern="1200" baseline="0" dirty="0" smtClean="0">
                          <a:solidFill>
                            <a:schemeClr val="dk1"/>
                          </a:solidFill>
                          <a:latin typeface="+mn-lt"/>
                          <a:ea typeface="+mn-ea"/>
                          <a:cs typeface="+mn-cs"/>
                        </a:rPr>
                        <a:t>In folk or classical art forms of </a:t>
                      </a:r>
                    </a:p>
                    <a:p>
                      <a:pPr marL="400050" marR="0" indent="-400050" algn="l" defTabSz="914400" rtl="0" eaLnBrk="1" fontAlgn="auto" latinLnBrk="0" hangingPunct="1">
                        <a:lnSpc>
                          <a:spcPct val="100000"/>
                        </a:lnSpc>
                        <a:spcBef>
                          <a:spcPts val="0"/>
                        </a:spcBef>
                        <a:spcAft>
                          <a:spcPts val="0"/>
                        </a:spcAft>
                        <a:buClrTx/>
                        <a:buSzTx/>
                        <a:buFontTx/>
                        <a:buNone/>
                        <a:tabLst/>
                        <a:defRPr/>
                      </a:pPr>
                      <a:r>
                        <a:rPr lang="en-US" b="0" i="0" dirty="0" smtClean="0">
                          <a:solidFill>
                            <a:srgbClr val="000000"/>
                          </a:solidFill>
                          <a:latin typeface="Georgia"/>
                        </a:rPr>
                        <a:t>(i) Music/(ii) dance/(iii) theatre, </a:t>
                      </a:r>
                      <a:endParaRPr kumimoji="0" lang="en-US" sz="1800" kern="1200" baseline="0" dirty="0" smtClean="0">
                        <a:solidFill>
                          <a:schemeClr val="dk1"/>
                        </a:solidFill>
                        <a:latin typeface="+mn-lt"/>
                        <a:ea typeface="+mn-ea"/>
                        <a:cs typeface="+mn-cs"/>
                      </a:endParaRPr>
                    </a:p>
                    <a:p>
                      <a:pPr marL="400050" indent="-400050">
                        <a:buNone/>
                      </a:pPr>
                      <a:endParaRPr kumimoji="0" lang="en-US" sz="1800" kern="1200" baseline="0" dirty="0" smtClean="0">
                        <a:solidFill>
                          <a:schemeClr val="dk1"/>
                        </a:solidFill>
                        <a:latin typeface="+mn-lt"/>
                        <a:ea typeface="+mn-ea"/>
                        <a:cs typeface="+mn-cs"/>
                      </a:endParaRPr>
                    </a:p>
                    <a:p>
                      <a:pPr marL="400050" indent="-400050">
                        <a:buNone/>
                      </a:pPr>
                      <a:endParaRPr kumimoji="0" lang="en-US" sz="1050" kern="1200" baseline="0" dirty="0" smtClean="0">
                        <a:solidFill>
                          <a:schemeClr val="dk1"/>
                        </a:solidFill>
                        <a:latin typeface="+mn-lt"/>
                        <a:ea typeface="+mn-ea"/>
                        <a:cs typeface="+mn-cs"/>
                      </a:endParaRPr>
                    </a:p>
                    <a:p>
                      <a:pPr marL="400050" indent="-400050">
                        <a:buNone/>
                      </a:pPr>
                      <a:endParaRPr kumimoji="0" lang="en-US" sz="1600" kern="1200" baseline="0" dirty="0" smtClean="0">
                        <a:solidFill>
                          <a:schemeClr val="dk1"/>
                        </a:solidFill>
                        <a:latin typeface="+mn-lt"/>
                        <a:ea typeface="+mn-ea"/>
                        <a:cs typeface="+mn-cs"/>
                      </a:endParaRPr>
                    </a:p>
                    <a:p>
                      <a:pPr marL="400050" indent="-400050">
                        <a:buNone/>
                      </a:pPr>
                      <a:endParaRPr kumimoji="0" lang="en-US" sz="1600"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03888">
                <a:tc>
                  <a:txBody>
                    <a:bodyPr/>
                    <a:lstStyle/>
                    <a:p>
                      <a:pPr marL="342900" indent="-342900">
                        <a:buFont typeface="+mj-lt"/>
                        <a:buNone/>
                      </a:pPr>
                      <a:endParaRPr kumimoji="0" lang="en-US" b="0" i="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kumimoji="0" lang="en-US" sz="1800" b="1" kern="1200" baseline="0" dirty="0" smtClean="0">
                          <a:solidFill>
                            <a:schemeClr val="dk1"/>
                          </a:solidFill>
                          <a:latin typeface="+mn-lt"/>
                          <a:ea typeface="+mn-ea"/>
                          <a:cs typeface="+mn-cs"/>
                        </a:rPr>
                        <a:t>If the consideration charged for </a:t>
                      </a:r>
                      <a:r>
                        <a:rPr kumimoji="0" lang="en-US" sz="1800" b="1" u="sng" kern="1200" baseline="0" dirty="0" smtClean="0">
                          <a:solidFill>
                            <a:schemeClr val="dk1"/>
                          </a:solidFill>
                          <a:latin typeface="+mn-lt"/>
                          <a:ea typeface="+mn-ea"/>
                          <a:cs typeface="+mn-cs"/>
                        </a:rPr>
                        <a:t>such performance</a:t>
                      </a:r>
                      <a:r>
                        <a:rPr kumimoji="0" lang="en-US" sz="1800" b="1" kern="1200" baseline="0" dirty="0" smtClean="0">
                          <a:solidFill>
                            <a:schemeClr val="dk1"/>
                          </a:solidFill>
                          <a:latin typeface="+mn-lt"/>
                          <a:ea typeface="+mn-ea"/>
                          <a:cs typeface="+mn-cs"/>
                        </a:rPr>
                        <a:t> is not more than Rs. 1,00,000/- </a:t>
                      </a:r>
                      <a:r>
                        <a:rPr kumimoji="0" lang="en-US" sz="1400" b="1" kern="1200" baseline="0" dirty="0" smtClean="0">
                          <a:solidFill>
                            <a:schemeClr val="dk1"/>
                          </a:solidFill>
                          <a:latin typeface="+mn-lt"/>
                          <a:ea typeface="+mn-ea"/>
                          <a:cs typeface="+mn-cs"/>
                        </a:rPr>
                        <a:t>(One lakh rupees</a:t>
                      </a:r>
                      <a:r>
                        <a:rPr kumimoji="0" lang="en-US" sz="1400" b="1" kern="1200" baseline="0" dirty="0" smtClean="0">
                          <a:solidFill>
                            <a:schemeClr val="dk1"/>
                          </a:solidFill>
                          <a:latin typeface="+mn-lt"/>
                          <a:ea typeface="+mn-ea"/>
                          <a:cs typeface="+mn-cs"/>
                          <a:sym typeface="Wingdings" pitchFamily="2" charset="2"/>
                        </a:rPr>
                        <a:t>)</a:t>
                      </a:r>
                      <a:r>
                        <a:rPr kumimoji="0" lang="en-US" sz="1800" b="1" kern="1200" baseline="0" dirty="0" smtClean="0">
                          <a:solidFill>
                            <a:schemeClr val="dk1"/>
                          </a:solidFill>
                          <a:latin typeface="+mn-lt"/>
                          <a:ea typeface="+mn-ea"/>
                          <a:cs typeface="+mn-cs"/>
                          <a:sym typeface="Wingdings" pitchFamily="2" charset="2"/>
                        </a:rPr>
                        <a:t>.</a:t>
                      </a:r>
                      <a:endParaRPr kumimoji="0" lang="en-US" sz="1800" b="1"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1197397">
                <a:tc>
                  <a:txBody>
                    <a:bodyPr/>
                    <a:lstStyle/>
                    <a:p>
                      <a:pPr marL="0" marR="0" indent="1588" algn="just" defTabSz="914400" rtl="0" eaLnBrk="1" fontAlgn="auto" latinLnBrk="0" hangingPunct="1">
                        <a:lnSpc>
                          <a:spcPct val="100000"/>
                        </a:lnSpc>
                        <a:spcBef>
                          <a:spcPts val="0"/>
                        </a:spcBef>
                        <a:spcAft>
                          <a:spcPts val="0"/>
                        </a:spcAft>
                        <a:buClrTx/>
                        <a:buSzTx/>
                        <a:buFont typeface="+mj-lt"/>
                        <a:buNone/>
                        <a:tabLst/>
                        <a:defRPr/>
                      </a:pPr>
                      <a:r>
                        <a:rPr lang="en-US" b="1" i="0" dirty="0" smtClean="0">
                          <a:solidFill>
                            <a:srgbClr val="000000"/>
                          </a:solidFill>
                          <a:latin typeface="Georgia"/>
                        </a:rPr>
                        <a:t>Services provided by such</a:t>
                      </a:r>
                      <a:r>
                        <a:rPr lang="en-US" b="1" i="0" baseline="0" dirty="0" smtClean="0">
                          <a:solidFill>
                            <a:srgbClr val="000000"/>
                          </a:solidFill>
                          <a:latin typeface="Georgia"/>
                        </a:rPr>
                        <a:t> </a:t>
                      </a:r>
                      <a:r>
                        <a:rPr lang="en-US" b="1" i="0" dirty="0" smtClean="0">
                          <a:solidFill>
                            <a:srgbClr val="000000"/>
                          </a:solidFill>
                          <a:latin typeface="Georgia"/>
                        </a:rPr>
                        <a:t>artist as </a:t>
                      </a:r>
                      <a:r>
                        <a:rPr lang="en-US" b="1" i="0" u="sng" dirty="0" smtClean="0">
                          <a:solidFill>
                            <a:srgbClr val="000000"/>
                          </a:solidFill>
                          <a:latin typeface="Georgia"/>
                        </a:rPr>
                        <a:t>A Brand Ambassador</a:t>
                      </a:r>
                      <a:r>
                        <a:rPr lang="en-US" b="1" i="0" u="sng" baseline="0" dirty="0" smtClean="0">
                          <a:solidFill>
                            <a:srgbClr val="000000"/>
                          </a:solidFill>
                          <a:latin typeface="Georgia"/>
                        </a:rPr>
                        <a:t> </a:t>
                      </a:r>
                      <a:r>
                        <a:rPr lang="en-US" b="1" i="0" baseline="0" dirty="0" smtClean="0">
                          <a:solidFill>
                            <a:srgbClr val="000000"/>
                          </a:solidFill>
                          <a:latin typeface="Georgia"/>
                        </a:rPr>
                        <a:t>shall not be exempt.</a:t>
                      </a:r>
                      <a:endParaRPr kumimoji="0" lang="en-US" sz="1800" b="1" i="0" kern="1200" dirty="0" smtClean="0">
                        <a:solidFill>
                          <a:schemeClr val="dk1"/>
                        </a:solidFill>
                        <a:latin typeface="+mn-lt"/>
                        <a:ea typeface="+mn-ea"/>
                        <a:cs typeface="+mn-cs"/>
                      </a:endParaRPr>
                    </a:p>
                    <a:p>
                      <a:pPr marL="342900" indent="-342900">
                        <a:buFont typeface="+mj-lt"/>
                        <a:buAutoNum type="alphaLcPeriod"/>
                      </a:pPr>
                      <a:endParaRPr kumimoji="0" lang="en-US" b="0" i="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1588" algn="just" defTabSz="914400" rtl="0" eaLnBrk="1" fontAlgn="auto" latinLnBrk="0" hangingPunct="1">
                        <a:lnSpc>
                          <a:spcPct val="100000"/>
                        </a:lnSpc>
                        <a:spcBef>
                          <a:spcPts val="0"/>
                        </a:spcBef>
                        <a:spcAft>
                          <a:spcPts val="0"/>
                        </a:spcAft>
                        <a:buClrTx/>
                        <a:buSzTx/>
                        <a:buFont typeface="+mj-lt"/>
                        <a:buNone/>
                        <a:tabLst/>
                        <a:defRPr/>
                      </a:pPr>
                      <a:r>
                        <a:rPr lang="en-US" b="1" i="0" dirty="0" smtClean="0">
                          <a:solidFill>
                            <a:srgbClr val="000000"/>
                          </a:solidFill>
                          <a:latin typeface="Georgia"/>
                        </a:rPr>
                        <a:t>Services provided by such</a:t>
                      </a:r>
                      <a:r>
                        <a:rPr lang="en-US" b="1" i="0" baseline="0" dirty="0" smtClean="0">
                          <a:solidFill>
                            <a:srgbClr val="000000"/>
                          </a:solidFill>
                          <a:latin typeface="Georgia"/>
                        </a:rPr>
                        <a:t> </a:t>
                      </a:r>
                      <a:r>
                        <a:rPr lang="en-US" b="1" i="0" dirty="0" smtClean="0">
                          <a:solidFill>
                            <a:srgbClr val="000000"/>
                          </a:solidFill>
                          <a:latin typeface="Georgia"/>
                        </a:rPr>
                        <a:t>artist as </a:t>
                      </a:r>
                      <a:r>
                        <a:rPr lang="en-US" b="1" i="0" u="sng" dirty="0" smtClean="0">
                          <a:solidFill>
                            <a:srgbClr val="000000"/>
                          </a:solidFill>
                          <a:latin typeface="Georgia"/>
                        </a:rPr>
                        <a:t>A Brand Ambassador</a:t>
                      </a:r>
                      <a:r>
                        <a:rPr lang="en-US" b="1" i="0" u="sng" baseline="0" dirty="0" smtClean="0">
                          <a:solidFill>
                            <a:srgbClr val="000000"/>
                          </a:solidFill>
                          <a:latin typeface="Georgia"/>
                        </a:rPr>
                        <a:t> </a:t>
                      </a:r>
                      <a:r>
                        <a:rPr lang="en-US" b="1" i="0" baseline="0" dirty="0" smtClean="0">
                          <a:solidFill>
                            <a:srgbClr val="000000"/>
                          </a:solidFill>
                          <a:latin typeface="Georgia"/>
                        </a:rPr>
                        <a:t>shall not be exempt.</a:t>
                      </a:r>
                      <a:endParaRPr kumimoji="0" lang="en-US" sz="1800" b="1" i="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1" name="6-Point Star 10"/>
          <p:cNvSpPr/>
          <p:nvPr/>
        </p:nvSpPr>
        <p:spPr>
          <a:xfrm>
            <a:off x="7452360" y="3276600"/>
            <a:ext cx="1463040" cy="1066800"/>
          </a:xfrm>
          <a:prstGeom prst="star6">
            <a:avLst>
              <a:gd name="adj" fmla="val 37611"/>
              <a:gd name="hf" fmla="val 115470"/>
            </a:avLst>
          </a:prstGeom>
        </p:spPr>
        <p:style>
          <a:lnRef idx="2">
            <a:schemeClr val="accent6"/>
          </a:lnRef>
          <a:fillRef idx="1">
            <a:schemeClr val="lt1"/>
          </a:fillRef>
          <a:effectRef idx="0">
            <a:schemeClr val="accent6"/>
          </a:effectRef>
          <a:fontRef idx="minor">
            <a:schemeClr val="dk1"/>
          </a:fontRef>
        </p:style>
        <p:txBody>
          <a:bodyPr rtlCol="0" anchor="b"/>
          <a:lstStyle/>
          <a:p>
            <a:pPr algn="ctr"/>
            <a:r>
              <a:rPr lang="en-US" sz="1600" b="1" dirty="0" smtClean="0"/>
              <a:t>New</a:t>
            </a:r>
          </a:p>
          <a:p>
            <a:pPr algn="ctr"/>
            <a:r>
              <a:rPr lang="en-US" sz="1600" b="1" dirty="0" smtClean="0"/>
              <a:t>W.E.F. 01.04.2015</a:t>
            </a:r>
            <a:endParaRPr lang="en-US" sz="1600" b="1" dirty="0"/>
          </a:p>
        </p:txBody>
      </p:sp>
      <p:sp>
        <p:nvSpPr>
          <p:cNvPr id="9"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12" name="Rounded Rectangle 11"/>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8" name="Slide Number Placeholder 7"/>
          <p:cNvSpPr>
            <a:spLocks noGrp="1"/>
          </p:cNvSpPr>
          <p:nvPr>
            <p:ph type="sldNum" sz="quarter" idx="15"/>
          </p:nvPr>
        </p:nvSpPr>
        <p:spPr/>
        <p:txBody>
          <a:bodyPr/>
          <a:lstStyle/>
          <a:p>
            <a:fld id="{6838B910-9BB3-41C6-B4B2-4CCB556C6DAE}" type="slidenum">
              <a:rPr lang="en-US" smtClean="0"/>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4987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kern="1200" baseline="0" dirty="0" smtClean="0">
                <a:latin typeface="+mj-lt"/>
              </a:rPr>
              <a:t>Serial No. 26A</a:t>
            </a:r>
            <a:endParaRPr lang="en-US" b="0" dirty="0" smtClean="0"/>
          </a:p>
        </p:txBody>
      </p:sp>
      <p:sp>
        <p:nvSpPr>
          <p:cNvPr id="15" name="Rectangle 14"/>
          <p:cNvSpPr/>
          <p:nvPr/>
        </p:nvSpPr>
        <p:spPr>
          <a:xfrm>
            <a:off x="228600" y="1828801"/>
            <a:ext cx="8412480" cy="2377440"/>
          </a:xfrm>
          <a:prstGeom prst="rect">
            <a:avLst/>
          </a:prstGeom>
        </p:spPr>
        <p:txBody>
          <a:bodyPr wrap="square">
            <a:sp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16" name="Table 15"/>
          <p:cNvGraphicFramePr>
            <a:graphicFrameLocks noGrp="1"/>
          </p:cNvGraphicFramePr>
          <p:nvPr/>
        </p:nvGraphicFramePr>
        <p:xfrm>
          <a:off x="228600" y="1828800"/>
          <a:ext cx="8382000" cy="2286000"/>
        </p:xfrm>
        <a:graphic>
          <a:graphicData uri="http://schemas.openxmlformats.org/drawingml/2006/table">
            <a:tbl>
              <a:tblPr firstRow="1" bandRow="1">
                <a:tableStyleId>{21E4AEA4-8DFA-4A89-87EB-49C32662AFE0}</a:tableStyleId>
              </a:tblPr>
              <a:tblGrid>
                <a:gridCol w="4114800"/>
                <a:gridCol w="4267200"/>
              </a:tblGrid>
              <a:tr h="457199">
                <a:tc>
                  <a:txBody>
                    <a:bodyPr/>
                    <a:lstStyle/>
                    <a:p>
                      <a:pPr algn="ctr"/>
                      <a:r>
                        <a:rPr lang="en-US" sz="2000" dirty="0" smtClean="0"/>
                        <a:t>Old Provisions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smtClean="0"/>
                        <a:t>New /Amended Provisions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62001">
                <a:tc>
                  <a:txBody>
                    <a:bodyPr/>
                    <a:lstStyle/>
                    <a:p>
                      <a:r>
                        <a:rPr kumimoji="0" lang="en-US" sz="1800" b="0" i="0" kern="1200" dirty="0" smtClean="0">
                          <a:solidFill>
                            <a:schemeClr val="dk1"/>
                          </a:solidFill>
                          <a:latin typeface="+mn-lt"/>
                          <a:ea typeface="+mn-ea"/>
                          <a:cs typeface="+mn-cs"/>
                        </a:rPr>
                        <a:t> Services of life insurance business provided under following schemes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0" lang="en-US" sz="1800" b="0" i="0" kern="1200" dirty="0" smtClean="0">
                          <a:solidFill>
                            <a:schemeClr val="dk1"/>
                          </a:solidFill>
                          <a:latin typeface="+mn-lt"/>
                          <a:ea typeface="+mn-ea"/>
                          <a:cs typeface="+mn-cs"/>
                        </a:rPr>
                        <a:t>Services of life insurance business provided under following schemes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89584">
                <a:tc>
                  <a:txBody>
                    <a:bodyPr/>
                    <a:lstStyle/>
                    <a:p>
                      <a:pPr marL="342900" indent="-342900">
                        <a:buFont typeface="+mj-lt"/>
                        <a:buAutoNum type="alphaLcPeriod"/>
                      </a:pPr>
                      <a:r>
                        <a:rPr kumimoji="0" lang="en-US" sz="1800" b="0" i="0" kern="1200" dirty="0" smtClean="0">
                          <a:solidFill>
                            <a:schemeClr val="dk1"/>
                          </a:solidFill>
                          <a:latin typeface="+mn-lt"/>
                          <a:ea typeface="+mn-ea"/>
                          <a:cs typeface="+mn-cs"/>
                        </a:rPr>
                        <a:t>Janashree Bima Yojana (JBY); or</a:t>
                      </a:r>
                      <a:endParaRPr kumimoji="0" lang="en-US" b="0" i="0" kern="1200" dirty="0" smtClean="0">
                        <a:solidFill>
                          <a:schemeClr val="dk1"/>
                        </a:solidFill>
                        <a:latin typeface="+mn-lt"/>
                        <a:ea typeface="+mn-ea"/>
                        <a:cs typeface="+mn-cs"/>
                      </a:endParaRPr>
                    </a:p>
                    <a:p>
                      <a:pPr marL="342900" indent="-342900">
                        <a:buFont typeface="+mj-lt"/>
                        <a:buAutoNum type="alphaLcPeriod"/>
                      </a:pPr>
                      <a:r>
                        <a:rPr kumimoji="0" lang="en-US" sz="1800" b="0" i="0" kern="1200" dirty="0" smtClean="0">
                          <a:solidFill>
                            <a:schemeClr val="dk1"/>
                          </a:solidFill>
                          <a:latin typeface="+mn-lt"/>
                          <a:ea typeface="+mn-ea"/>
                          <a:cs typeface="+mn-cs"/>
                        </a:rPr>
                        <a:t>Aam Aadmi Bima Yojana (AABY)</a:t>
                      </a:r>
                      <a:endParaRPr kumimoji="0" lang="en-US" b="0" i="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mj-lt"/>
                        <a:buAutoNum type="alphaLcPeriod"/>
                      </a:pPr>
                      <a:r>
                        <a:rPr kumimoji="0" lang="en-US" sz="1800" b="0" i="0" kern="1200" dirty="0" smtClean="0">
                          <a:solidFill>
                            <a:schemeClr val="dk1"/>
                          </a:solidFill>
                          <a:latin typeface="+mn-lt"/>
                          <a:ea typeface="+mn-ea"/>
                          <a:cs typeface="+mn-cs"/>
                        </a:rPr>
                        <a:t>Janashree Bima Yojana (JBY); or</a:t>
                      </a:r>
                      <a:endParaRPr kumimoji="0" lang="en-US" b="0" i="0" kern="1200" dirty="0" smtClean="0">
                        <a:solidFill>
                          <a:schemeClr val="dk1"/>
                        </a:solidFill>
                        <a:latin typeface="+mn-lt"/>
                        <a:ea typeface="+mn-ea"/>
                        <a:cs typeface="+mn-cs"/>
                      </a:endParaRPr>
                    </a:p>
                    <a:p>
                      <a:pPr marL="342900" indent="-342900">
                        <a:buFont typeface="+mj-lt"/>
                        <a:buAutoNum type="alphaLcPeriod"/>
                      </a:pPr>
                      <a:r>
                        <a:rPr kumimoji="0" lang="en-US" sz="1800" b="0" i="0" kern="1200" dirty="0" smtClean="0">
                          <a:solidFill>
                            <a:schemeClr val="dk1"/>
                          </a:solidFill>
                          <a:latin typeface="+mn-lt"/>
                          <a:ea typeface="+mn-ea"/>
                          <a:cs typeface="+mn-cs"/>
                        </a:rPr>
                        <a:t>Aam Aadmi Bima Yojana (AABY)</a:t>
                      </a:r>
                      <a:endParaRPr kumimoji="0" lang="en-US" b="0" i="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6720">
                <a:tc>
                  <a:txBody>
                    <a:bodyPr/>
                    <a:lstStyle/>
                    <a:p>
                      <a:pPr marL="342900" indent="-342900">
                        <a:buFont typeface="+mj-lt"/>
                        <a:buAutoNum type="alphaLcPeriod"/>
                      </a:pPr>
                      <a:endParaRPr kumimoji="0" lang="en-US" b="0" i="0" kern="1200" dirty="0" smtClean="0">
                        <a:solidFill>
                          <a:schemeClr val="dk1"/>
                        </a:solidFill>
                        <a:latin typeface="+mn-lt"/>
                        <a:ea typeface="+mn-ea"/>
                        <a:cs typeface="+mn-cs"/>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342900" indent="-342900">
                        <a:buFont typeface="+mj-lt"/>
                        <a:buNone/>
                      </a:pPr>
                      <a:r>
                        <a:rPr kumimoji="0" lang="en-US" b="1" i="0" kern="1200" dirty="0" smtClean="0">
                          <a:solidFill>
                            <a:schemeClr val="dk1"/>
                          </a:solidFill>
                          <a:latin typeface="+mn-lt"/>
                          <a:ea typeface="+mn-ea"/>
                          <a:cs typeface="+mn-cs"/>
                        </a:rPr>
                        <a:t>c.</a:t>
                      </a:r>
                      <a:r>
                        <a:rPr kumimoji="0" lang="en-US" b="1" i="0" kern="1200" baseline="0" dirty="0" smtClean="0">
                          <a:solidFill>
                            <a:schemeClr val="dk1"/>
                          </a:solidFill>
                          <a:latin typeface="+mn-lt"/>
                          <a:ea typeface="+mn-ea"/>
                          <a:cs typeface="+mn-cs"/>
                        </a:rPr>
                        <a:t>   </a:t>
                      </a:r>
                      <a:r>
                        <a:rPr kumimoji="0" lang="en-US" sz="1600" b="1" kern="1200" baseline="0" dirty="0" smtClean="0">
                          <a:solidFill>
                            <a:schemeClr val="dk1"/>
                          </a:solidFill>
                          <a:latin typeface="+mn-lt"/>
                          <a:ea typeface="+mn-ea"/>
                          <a:cs typeface="+mn-cs"/>
                        </a:rPr>
                        <a:t>Varishtha Pension Bima Yojana</a:t>
                      </a:r>
                      <a:endParaRPr kumimoji="0" lang="en-US" b="1" i="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EFC74"/>
                    </a:solidFill>
                  </a:tcPr>
                </a:tc>
              </a:tr>
            </a:tbl>
          </a:graphicData>
        </a:graphic>
      </p:graphicFrame>
      <p:sp>
        <p:nvSpPr>
          <p:cNvPr id="11" name="6-Point Star 10"/>
          <p:cNvSpPr/>
          <p:nvPr/>
        </p:nvSpPr>
        <p:spPr>
          <a:xfrm>
            <a:off x="7391400" y="3962400"/>
            <a:ext cx="1600200" cy="1295400"/>
          </a:xfrm>
          <a:prstGeom prst="star6">
            <a:avLst>
              <a:gd name="adj" fmla="val 37611"/>
              <a:gd name="hf" fmla="val 11547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New</a:t>
            </a:r>
          </a:p>
          <a:p>
            <a:pPr algn="ctr"/>
            <a:r>
              <a:rPr lang="en-US" b="1" dirty="0" smtClean="0"/>
              <a:t>W.E.F. 01.04.2015</a:t>
            </a:r>
            <a:endParaRPr lang="en-US" b="1" dirty="0"/>
          </a:p>
        </p:txBody>
      </p:sp>
      <p:sp>
        <p:nvSpPr>
          <p:cNvPr id="12" name="Rounded Rectangle 11"/>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14"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8" name="Slide Number Placeholder 7"/>
          <p:cNvSpPr>
            <a:spLocks noGrp="1"/>
          </p:cNvSpPr>
          <p:nvPr>
            <p:ph type="sldNum" sz="quarter" idx="15"/>
          </p:nvPr>
        </p:nvSpPr>
        <p:spPr/>
        <p:txBody>
          <a:bodyPr/>
          <a:lstStyle/>
          <a:p>
            <a:fld id="{6838B910-9BB3-41C6-B4B2-4CCB556C6DAE}" type="slidenum">
              <a:rPr lang="en-US" smtClean="0"/>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4987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kern="1200" baseline="0" dirty="0" smtClean="0">
                <a:latin typeface="+mj-lt"/>
              </a:rPr>
              <a:t>New</a:t>
            </a:r>
            <a:r>
              <a:rPr lang="en-US" b="1" kern="1200" dirty="0" smtClean="0">
                <a:latin typeface="+mj-lt"/>
              </a:rPr>
              <a:t> S</a:t>
            </a:r>
            <a:r>
              <a:rPr lang="en-US" b="1" kern="1200" baseline="0" dirty="0" smtClean="0">
                <a:latin typeface="+mj-lt"/>
              </a:rPr>
              <a:t>erial No. 43,</a:t>
            </a:r>
            <a:r>
              <a:rPr lang="en-US" b="1" kern="1200" dirty="0" smtClean="0">
                <a:latin typeface="+mj-lt"/>
              </a:rPr>
              <a:t> 44, 45, 46</a:t>
            </a:r>
            <a:endParaRPr lang="en-US" b="0" dirty="0" smtClean="0"/>
          </a:p>
        </p:txBody>
      </p:sp>
      <p:sp>
        <p:nvSpPr>
          <p:cNvPr id="15" name="Rectangle 14"/>
          <p:cNvSpPr/>
          <p:nvPr/>
        </p:nvSpPr>
        <p:spPr>
          <a:xfrm>
            <a:off x="228600" y="1828801"/>
            <a:ext cx="8412480" cy="2377440"/>
          </a:xfrm>
          <a:prstGeom prst="rect">
            <a:avLst/>
          </a:prstGeom>
        </p:spPr>
        <p:txBody>
          <a:bodyPr wrap="square">
            <a:sp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16" name="Table 15"/>
          <p:cNvGraphicFramePr>
            <a:graphicFrameLocks noGrp="1"/>
          </p:cNvGraphicFramePr>
          <p:nvPr/>
        </p:nvGraphicFramePr>
        <p:xfrm>
          <a:off x="228600" y="1828800"/>
          <a:ext cx="8610600" cy="4023360"/>
        </p:xfrm>
        <a:graphic>
          <a:graphicData uri="http://schemas.openxmlformats.org/drawingml/2006/table">
            <a:tbl>
              <a:tblPr firstRow="1" bandRow="1">
                <a:tableStyleId>{21E4AEA4-8DFA-4A89-87EB-49C32662AFE0}</a:tableStyleId>
              </a:tblPr>
              <a:tblGrid>
                <a:gridCol w="775730"/>
                <a:gridCol w="7834870"/>
              </a:tblGrid>
              <a:tr h="457199">
                <a:tc>
                  <a:txBody>
                    <a:bodyPr/>
                    <a:lstStyle/>
                    <a:p>
                      <a:pPr algn="ctr"/>
                      <a:r>
                        <a:rPr lang="en-US" sz="1800" dirty="0" smtClean="0">
                          <a:latin typeface="+mn-lt"/>
                        </a:rPr>
                        <a:t>New Sl.</a:t>
                      </a:r>
                      <a:r>
                        <a:rPr lang="en-US" sz="1800" baseline="0" dirty="0" smtClean="0">
                          <a:latin typeface="+mn-lt"/>
                        </a:rPr>
                        <a:t> No. </a:t>
                      </a:r>
                      <a:endParaRPr lang="en-US" sz="18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mn-lt"/>
                        </a:rPr>
                        <a:t>New Exemption</a:t>
                      </a:r>
                      <a:endParaRPr lang="en-US" sz="18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09600">
                <a:tc>
                  <a:txBody>
                    <a:bodyPr/>
                    <a:lstStyle/>
                    <a:p>
                      <a:pPr algn="l"/>
                      <a:r>
                        <a:rPr kumimoji="0" lang="en-US" sz="1800" b="0" i="0" kern="1200" dirty="0" smtClean="0">
                          <a:solidFill>
                            <a:schemeClr val="dk1"/>
                          </a:solidFill>
                          <a:latin typeface="+mn-lt"/>
                          <a:ea typeface="+mn-ea"/>
                          <a:cs typeface="+mn-cs"/>
                        </a:rPr>
                        <a:t>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800" baseline="0" dirty="0" smtClean="0">
                          <a:latin typeface="+mn-lt"/>
                        </a:rPr>
                        <a:t>Services by operator of Common Effluent Treatment Plant by way of treatment of effluent;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2001">
                <a:tc>
                  <a:txBody>
                    <a:bodyPr/>
                    <a:lstStyle/>
                    <a:p>
                      <a:pPr algn="l"/>
                      <a:r>
                        <a:rPr kumimoji="0" lang="en-US" sz="1800" b="0" i="0" kern="1200" dirty="0" smtClean="0">
                          <a:solidFill>
                            <a:schemeClr val="dk1"/>
                          </a:solidFill>
                          <a:latin typeface="+mn-lt"/>
                          <a:ea typeface="+mn-ea"/>
                          <a:cs typeface="+mn-cs"/>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latin typeface="+mn-lt"/>
                        </a:rPr>
                        <a:t>Services by way of pre-conditioning, pre-cooling, ripening, waxing, retail packing, labelling </a:t>
                      </a:r>
                      <a:r>
                        <a:rPr lang="en-US" sz="1800" b="0" baseline="0" dirty="0" smtClean="0">
                          <a:latin typeface="+mn-lt"/>
                        </a:rPr>
                        <a:t>of </a:t>
                      </a:r>
                      <a:r>
                        <a:rPr lang="en-US" sz="1800" b="1" baseline="0" dirty="0" smtClean="0">
                          <a:latin typeface="+mn-lt"/>
                        </a:rPr>
                        <a:t>fruits and vegetables </a:t>
                      </a:r>
                      <a:r>
                        <a:rPr lang="en-US" sz="1800" baseline="0" dirty="0" smtClean="0">
                          <a:latin typeface="+mn-lt"/>
                        </a:rPr>
                        <a:t>which do not change or alter the essential characteristics of the said fruits or vegetables;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79120">
                <a:tc>
                  <a:txBody>
                    <a:bodyPr/>
                    <a:lstStyle/>
                    <a:p>
                      <a:pPr algn="l"/>
                      <a:r>
                        <a:rPr kumimoji="0" lang="en-US" sz="1800" b="0" i="0" kern="1200" dirty="0" smtClean="0">
                          <a:solidFill>
                            <a:schemeClr val="dk1"/>
                          </a:solidFill>
                          <a:latin typeface="+mn-lt"/>
                          <a:ea typeface="+mn-ea"/>
                          <a:cs typeface="+mn-cs"/>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latin typeface="+mn-lt"/>
                        </a:rPr>
                        <a:t>Services by way of admission to a museum, national park, wildlife sanctuary, tiger reserve or zoo;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2001">
                <a:tc>
                  <a:txBody>
                    <a:bodyPr/>
                    <a:lstStyle/>
                    <a:p>
                      <a:pPr algn="l"/>
                      <a:r>
                        <a:rPr kumimoji="0" lang="en-US" sz="1800" b="0" i="0" kern="1200" dirty="0" smtClean="0">
                          <a:solidFill>
                            <a:schemeClr val="dk1"/>
                          </a:solidFill>
                          <a:latin typeface="+mn-lt"/>
                          <a:ea typeface="+mn-ea"/>
                          <a:cs typeface="+mn-cs"/>
                        </a:rPr>
                        <a:t>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latin typeface="+mn-lt"/>
                        </a:rPr>
                        <a:t>Service provided by way of exhibition of movie by an exhibitor to the distributor or an association of persons consisting of the exhibitor as one of its members.</a:t>
                      </a:r>
                      <a:endParaRPr kumimoji="0" lang="en-US" sz="1800" b="0" i="0" kern="120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1" name="6-Point Star 10"/>
          <p:cNvSpPr/>
          <p:nvPr/>
        </p:nvSpPr>
        <p:spPr>
          <a:xfrm>
            <a:off x="6858000" y="838200"/>
            <a:ext cx="1828800" cy="1447800"/>
          </a:xfrm>
          <a:prstGeom prst="star6">
            <a:avLst>
              <a:gd name="adj" fmla="val 37611"/>
              <a:gd name="hf" fmla="val 11547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 New</a:t>
            </a:r>
          </a:p>
          <a:p>
            <a:pPr algn="ctr"/>
            <a:r>
              <a:rPr lang="en-US" sz="1600" b="1" dirty="0" smtClean="0">
                <a:solidFill>
                  <a:schemeClr val="tx1"/>
                </a:solidFill>
              </a:rPr>
              <a:t>W.E.F.</a:t>
            </a:r>
            <a:r>
              <a:rPr lang="en-US" b="1" dirty="0" smtClean="0">
                <a:solidFill>
                  <a:schemeClr val="tx1"/>
                </a:solidFill>
              </a:rPr>
              <a:t> </a:t>
            </a:r>
          </a:p>
          <a:p>
            <a:pPr algn="ctr"/>
            <a:r>
              <a:rPr lang="en-US" sz="1600" b="1" i="1" dirty="0" smtClean="0">
                <a:solidFill>
                  <a:schemeClr val="tx1"/>
                </a:solidFill>
              </a:rPr>
              <a:t>01.04.2015</a:t>
            </a:r>
            <a:endParaRPr lang="en-US" b="1" i="1" dirty="0">
              <a:solidFill>
                <a:schemeClr val="tx1"/>
              </a:solidFill>
            </a:endParaRPr>
          </a:p>
        </p:txBody>
      </p:sp>
      <p:sp>
        <p:nvSpPr>
          <p:cNvPr id="12" name="Rounded Rectangle 11"/>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14"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8" name="Slide Number Placeholder 7"/>
          <p:cNvSpPr>
            <a:spLocks noGrp="1"/>
          </p:cNvSpPr>
          <p:nvPr>
            <p:ph type="sldNum" sz="quarter" idx="15"/>
          </p:nvPr>
        </p:nvSpPr>
        <p:spPr/>
        <p:txBody>
          <a:bodyPr/>
          <a:lstStyle/>
          <a:p>
            <a:fld id="{6838B910-9BB3-41C6-B4B2-4CCB556C6DAE}" type="slidenum">
              <a:rPr lang="en-US" smtClean="0"/>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4"/>
          <p:cNvSpPr/>
          <p:nvPr/>
        </p:nvSpPr>
        <p:spPr>
          <a:xfrm>
            <a:off x="121170" y="1498750"/>
            <a:ext cx="8595360" cy="330050"/>
          </a:xfrm>
          <a:prstGeom prst="rect">
            <a:avLst/>
          </a:prstGeom>
          <a:solidFill>
            <a:schemeClr val="bg2"/>
          </a:solidFill>
        </p:spPr>
        <p:style>
          <a:lnRef idx="0">
            <a:scrgbClr r="0" g="0" b="0"/>
          </a:lnRef>
          <a:fillRef idx="0">
            <a:scrgbClr r="0" g="0" b="0"/>
          </a:fillRef>
          <a:effectRef idx="0">
            <a:scrgbClr r="0" g="0" b="0"/>
          </a:effectRef>
          <a:fontRef idx="minor">
            <a:schemeClr val="dk1"/>
          </a:fontRef>
        </p:style>
        <p:txBody>
          <a:bodyPr spcFirstLastPara="0" vert="horz" wrap="square" lIns="171450" tIns="171450" rIns="171450" bIns="171450" numCol="1" spcCol="1270" anchor="ctr" anchorCtr="0">
            <a:noAutofit/>
          </a:bodyPr>
          <a:lstStyle/>
          <a:p>
            <a:pPr algn="ctr" defTabSz="2000250">
              <a:lnSpc>
                <a:spcPct val="90000"/>
              </a:lnSpc>
              <a:spcBef>
                <a:spcPct val="0"/>
              </a:spcBef>
              <a:spcAft>
                <a:spcPct val="35000"/>
              </a:spcAft>
            </a:pPr>
            <a:r>
              <a:rPr lang="en-US" b="1" kern="1200" baseline="0" dirty="0" smtClean="0">
                <a:latin typeface="+mj-lt"/>
              </a:rPr>
              <a:t>New</a:t>
            </a:r>
            <a:r>
              <a:rPr lang="en-US" b="1" kern="1200" dirty="0" smtClean="0">
                <a:latin typeface="+mj-lt"/>
              </a:rPr>
              <a:t> S</a:t>
            </a:r>
            <a:r>
              <a:rPr lang="en-US" b="1" kern="1200" baseline="0" dirty="0" smtClean="0">
                <a:latin typeface="+mj-lt"/>
              </a:rPr>
              <a:t>erial No. 47</a:t>
            </a:r>
            <a:endParaRPr lang="en-US" b="0" dirty="0" smtClean="0"/>
          </a:p>
        </p:txBody>
      </p:sp>
      <p:sp>
        <p:nvSpPr>
          <p:cNvPr id="15" name="Rectangle 14"/>
          <p:cNvSpPr/>
          <p:nvPr/>
        </p:nvSpPr>
        <p:spPr>
          <a:xfrm>
            <a:off x="228600" y="1828801"/>
            <a:ext cx="8412480" cy="2377440"/>
          </a:xfrm>
          <a:prstGeom prst="rect">
            <a:avLst/>
          </a:prstGeom>
        </p:spPr>
        <p:txBody>
          <a:bodyPr wrap="square">
            <a:spAutoFit/>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16" name="Table 15"/>
          <p:cNvGraphicFramePr>
            <a:graphicFrameLocks noGrp="1"/>
          </p:cNvGraphicFramePr>
          <p:nvPr/>
        </p:nvGraphicFramePr>
        <p:xfrm>
          <a:off x="152400" y="1828800"/>
          <a:ext cx="8595360" cy="4937760"/>
        </p:xfrm>
        <a:graphic>
          <a:graphicData uri="http://schemas.openxmlformats.org/drawingml/2006/table">
            <a:tbl>
              <a:tblPr firstRow="1" bandRow="1">
                <a:tableStyleId>{21E4AEA4-8DFA-4A89-87EB-49C32662AFE0}</a:tableStyleId>
              </a:tblPr>
              <a:tblGrid>
                <a:gridCol w="684586"/>
                <a:gridCol w="4107517"/>
                <a:gridCol w="3803257"/>
              </a:tblGrid>
              <a:tr h="401804">
                <a:tc gridSpan="2">
                  <a:txBody>
                    <a:bodyPr/>
                    <a:lstStyle/>
                    <a:p>
                      <a:pPr algn="ctr"/>
                      <a:r>
                        <a:rPr lang="en-US" sz="2000" dirty="0" smtClean="0">
                          <a:latin typeface="+mj-lt"/>
                        </a:rPr>
                        <a:t>New Exemption</a:t>
                      </a:r>
                      <a:endParaRPr lang="en-US" sz="20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0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en-US" sz="2000" dirty="0" smtClean="0">
                          <a:latin typeface="+mj-lt"/>
                        </a:rPr>
                        <a:t>Condition</a:t>
                      </a:r>
                      <a:r>
                        <a:rPr lang="en-US" sz="2000" baseline="0" dirty="0" smtClean="0">
                          <a:latin typeface="+mj-lt"/>
                        </a:rPr>
                        <a:t> for Exemption</a:t>
                      </a:r>
                      <a:endParaRPr lang="en-US" sz="2000"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96">
                <a:tc gridSpan="2">
                  <a:txBody>
                    <a:bodyPr/>
                    <a:lstStyle/>
                    <a:p>
                      <a:pPr algn="l"/>
                      <a:r>
                        <a:rPr lang="en-US" sz="1800" baseline="0" dirty="0" smtClean="0">
                          <a:latin typeface="+mn-lt"/>
                        </a:rPr>
                        <a:t>Services by way of right to admission 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a:endParaRPr lang="en-US" sz="2000" baseline="0" dirty="0" smtClean="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l"/>
                      <a:endParaRPr lang="en-US" sz="1800" baseline="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761757">
                <a:tc>
                  <a:txBody>
                    <a:bodyPr/>
                    <a:lstStyle/>
                    <a:p>
                      <a:pPr algn="ctr"/>
                      <a:r>
                        <a:rPr kumimoji="0" lang="en-US" sz="1800" kern="1200" baseline="0" dirty="0" smtClean="0">
                          <a:solidFill>
                            <a:schemeClr val="dk1"/>
                          </a:solidFill>
                          <a:latin typeface="+mn-lt"/>
                          <a:ea typeface="+mn-ea"/>
                          <a:cs typeface="+mn-cs"/>
                        </a:rPr>
                        <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14350" marR="0" indent="-514350" algn="just" defTabSz="914400" rtl="0" eaLnBrk="1" fontAlgn="auto" latinLnBrk="0" hangingPunct="1">
                        <a:lnSpc>
                          <a:spcPct val="100000"/>
                        </a:lnSpc>
                        <a:spcBef>
                          <a:spcPts val="0"/>
                        </a:spcBef>
                        <a:spcAft>
                          <a:spcPts val="0"/>
                        </a:spcAft>
                        <a:buClrTx/>
                        <a:buSzTx/>
                        <a:buFontTx/>
                        <a:buNone/>
                        <a:tabLst/>
                        <a:defRPr/>
                      </a:pPr>
                      <a:r>
                        <a:rPr lang="en-US" sz="1800" u="sng" baseline="0" dirty="0" smtClean="0">
                          <a:latin typeface="+mn-lt"/>
                        </a:rPr>
                        <a:t>Exhibition of </a:t>
                      </a:r>
                      <a:r>
                        <a:rPr lang="en-US" sz="1800" baseline="0" dirty="0" smtClean="0">
                          <a:latin typeface="+mn-lt"/>
                        </a:rPr>
                        <a:t>:</a:t>
                      </a:r>
                    </a:p>
                    <a:p>
                      <a:pPr marL="233363" marR="0" indent="-169863"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800" baseline="0" dirty="0" smtClean="0">
                          <a:latin typeface="+mn-lt"/>
                        </a:rPr>
                        <a:t>Cinematographic film,</a:t>
                      </a:r>
                    </a:p>
                    <a:p>
                      <a:pPr marL="233363" marR="0" indent="-169863"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800" baseline="0" dirty="0" smtClean="0">
                          <a:latin typeface="+mn-lt"/>
                        </a:rPr>
                        <a:t>Circus, </a:t>
                      </a:r>
                    </a:p>
                    <a:p>
                      <a:pPr marL="233363" marR="0" indent="-169863"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800" baseline="0" dirty="0" smtClean="0">
                          <a:latin typeface="+mn-lt"/>
                        </a:rPr>
                        <a:t>Dance, or    </a:t>
                      </a:r>
                    </a:p>
                    <a:p>
                      <a:pPr marL="233363" marR="0" indent="-169863"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800" baseline="0" dirty="0" smtClean="0">
                          <a:latin typeface="+mn-lt"/>
                        </a:rPr>
                        <a:t>Theatrical performance including drama or ballet;</a:t>
                      </a:r>
                      <a:endParaRPr lang="en-US" sz="1600" baseline="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3175" algn="just" defTabSz="914400" rtl="0" eaLnBrk="1" fontAlgn="auto" latinLnBrk="0" hangingPunct="1">
                        <a:lnSpc>
                          <a:spcPct val="100000"/>
                        </a:lnSpc>
                        <a:spcBef>
                          <a:spcPts val="0"/>
                        </a:spcBef>
                        <a:spcAft>
                          <a:spcPts val="0"/>
                        </a:spcAft>
                        <a:buClrTx/>
                        <a:buSzTx/>
                        <a:buFont typeface="Arial" pitchFamily="34" charset="0"/>
                        <a:buNone/>
                        <a:tabLst/>
                        <a:defRPr/>
                      </a:pPr>
                      <a:r>
                        <a:rPr lang="en-US" sz="1400" b="1" u="none" dirty="0" smtClean="0">
                          <a:solidFill>
                            <a:schemeClr val="dk1"/>
                          </a:solidFill>
                        </a:rPr>
                        <a:t>Exemption</a:t>
                      </a:r>
                      <a:r>
                        <a:rPr lang="en-US" sz="1400" b="1" u="none" baseline="0" dirty="0" smtClean="0">
                          <a:solidFill>
                            <a:schemeClr val="dk1"/>
                          </a:solidFill>
                        </a:rPr>
                        <a:t> w</a:t>
                      </a:r>
                      <a:r>
                        <a:rPr lang="en-US" sz="1400" b="1" u="none" dirty="0" smtClean="0">
                          <a:solidFill>
                            <a:schemeClr val="dk1"/>
                          </a:solidFill>
                        </a:rPr>
                        <a:t>ithout any limit</a:t>
                      </a:r>
                      <a:r>
                        <a:rPr lang="en-US" sz="1400" b="1" u="none" baseline="0" dirty="0" smtClean="0">
                          <a:solidFill>
                            <a:schemeClr val="dk1"/>
                          </a:solidFill>
                        </a:rPr>
                        <a:t> i.r.t. entry fee.</a:t>
                      </a:r>
                      <a:endParaRPr lang="en-US" sz="1400" b="1" u="none" dirty="0" smtClean="0">
                        <a:solidFill>
                          <a:schemeClr val="dk1"/>
                        </a:solidFill>
                      </a:endParaRPr>
                    </a:p>
                    <a:p>
                      <a:pPr marL="233363" marR="0" indent="-169863" algn="just" defTabSz="914400" rtl="0" eaLnBrk="1" fontAlgn="auto" latinLnBrk="0" hangingPunct="1">
                        <a:lnSpc>
                          <a:spcPct val="100000"/>
                        </a:lnSpc>
                        <a:spcBef>
                          <a:spcPts val="0"/>
                        </a:spcBef>
                        <a:spcAft>
                          <a:spcPts val="0"/>
                        </a:spcAft>
                        <a:buClrTx/>
                        <a:buSzTx/>
                        <a:buFont typeface="Arial" pitchFamily="34" charset="0"/>
                        <a:buNone/>
                        <a:tabLst/>
                        <a:defRPr/>
                      </a:pPr>
                      <a:endParaRPr lang="en-US" sz="1600" baseline="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8725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800" kern="1200" baseline="0" dirty="0" smtClean="0">
                          <a:solidFill>
                            <a:schemeClr val="dk1"/>
                          </a:solidFill>
                          <a:latin typeface="+mn-lt"/>
                          <a:ea typeface="+mn-ea"/>
                          <a:cs typeface="+mn-cs"/>
                        </a:rPr>
                        <a:t>(ii)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b="0" baseline="0" dirty="0" smtClean="0">
                          <a:latin typeface="+mn-lt"/>
                        </a:rPr>
                        <a:t>recognised sporting event;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3175" algn="just" defTabSz="914400" rtl="0" eaLnBrk="1" fontAlgn="auto" latinLnBrk="0" hangingPunct="1">
                        <a:lnSpc>
                          <a:spcPct val="100000"/>
                        </a:lnSpc>
                        <a:spcBef>
                          <a:spcPts val="0"/>
                        </a:spcBef>
                        <a:spcAft>
                          <a:spcPts val="0"/>
                        </a:spcAft>
                        <a:buClrTx/>
                        <a:buSzTx/>
                        <a:buFont typeface="Arial" pitchFamily="34" charset="0"/>
                        <a:buNone/>
                        <a:tabLst/>
                        <a:defRPr/>
                      </a:pPr>
                      <a:r>
                        <a:rPr lang="en-US" sz="1400" b="1" u="none" dirty="0" smtClean="0">
                          <a:solidFill>
                            <a:schemeClr val="dk1"/>
                          </a:solidFill>
                        </a:rPr>
                        <a:t>Exemption</a:t>
                      </a:r>
                      <a:r>
                        <a:rPr lang="en-US" sz="1400" b="1" u="none" baseline="0" dirty="0" smtClean="0">
                          <a:solidFill>
                            <a:schemeClr val="dk1"/>
                          </a:solidFill>
                        </a:rPr>
                        <a:t> w</a:t>
                      </a:r>
                      <a:r>
                        <a:rPr lang="en-US" sz="1400" b="1" u="none" dirty="0" smtClean="0">
                          <a:solidFill>
                            <a:schemeClr val="dk1"/>
                          </a:solidFill>
                        </a:rPr>
                        <a:t>ithout any limit</a:t>
                      </a:r>
                      <a:r>
                        <a:rPr lang="en-US" sz="1400" b="1" u="none" baseline="0" dirty="0" smtClean="0">
                          <a:solidFill>
                            <a:schemeClr val="dk1"/>
                          </a:solidFill>
                        </a:rPr>
                        <a:t> i.r.t. entry fee.</a:t>
                      </a:r>
                      <a:endParaRPr lang="en-US" sz="1400" b="1" u="none" dirty="0" smtClean="0">
                        <a:solidFill>
                          <a:schemeClr val="dk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16051">
                <a:tc>
                  <a:txBody>
                    <a:bodyPr/>
                    <a:lstStyle/>
                    <a:p>
                      <a:pPr marL="263525" marR="0" indent="-263525"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800" kern="1200" baseline="0" dirty="0" smtClean="0">
                          <a:solidFill>
                            <a:schemeClr val="dk1"/>
                          </a:solidFill>
                          <a:latin typeface="+mn-lt"/>
                          <a:ea typeface="+mn-ea"/>
                          <a:cs typeface="+mn-cs"/>
                        </a:rPr>
                        <a:t>(iii)</a:t>
                      </a:r>
                    </a:p>
                    <a:p>
                      <a:pPr marL="263525" marR="0" indent="-263525" algn="ctr"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1800" b="1"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4625" marR="0" indent="-1587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800" baseline="0" dirty="0" smtClean="0">
                          <a:latin typeface="+mn-lt"/>
                        </a:rPr>
                        <a:t>Award function, </a:t>
                      </a:r>
                    </a:p>
                    <a:p>
                      <a:pPr marL="174625" marR="0" indent="-1587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800" baseline="0" dirty="0" smtClean="0">
                          <a:latin typeface="+mn-lt"/>
                        </a:rPr>
                        <a:t>Concert, </a:t>
                      </a:r>
                    </a:p>
                    <a:p>
                      <a:pPr marL="174625" marR="0" indent="-1587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800" baseline="0" dirty="0" smtClean="0">
                          <a:latin typeface="+mn-lt"/>
                        </a:rPr>
                        <a:t>Pageant, </a:t>
                      </a:r>
                    </a:p>
                    <a:p>
                      <a:pPr marL="174625" marR="0" indent="-1587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800" baseline="0" dirty="0" smtClean="0">
                          <a:latin typeface="+mn-lt"/>
                        </a:rPr>
                        <a:t>Musical performance or</a:t>
                      </a:r>
                    </a:p>
                    <a:p>
                      <a:pPr marL="174625" marR="0" indent="-1587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800" baseline="0" dirty="0" smtClean="0">
                          <a:latin typeface="+mn-lt"/>
                        </a:rPr>
                        <a:t>Any sporting event other than a </a:t>
                      </a:r>
                      <a:r>
                        <a:rPr lang="en-US" sz="1800" b="0" baseline="0" dirty="0" smtClean="0">
                          <a:latin typeface="+mn-lt"/>
                        </a:rPr>
                        <a:t>recognised sporting event, </a:t>
                      </a:r>
                      <a:endParaRPr kumimoji="0" lang="en-US" sz="1800" b="0"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4625" marR="0" indent="-158750" algn="just"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1800" b="0"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2" name="6-Point Star 11"/>
          <p:cNvSpPr/>
          <p:nvPr/>
        </p:nvSpPr>
        <p:spPr>
          <a:xfrm>
            <a:off x="6096000" y="533400"/>
            <a:ext cx="2667000" cy="1219200"/>
          </a:xfrm>
          <a:prstGeom prst="star6">
            <a:avLst>
              <a:gd name="adj" fmla="val 37611"/>
              <a:gd name="hf" fmla="val 11547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 </a:t>
            </a:r>
            <a:r>
              <a:rPr lang="en-US" b="1" u="sng" dirty="0" smtClean="0"/>
              <a:t>New Exemptions</a:t>
            </a:r>
          </a:p>
          <a:p>
            <a:pPr algn="ctr"/>
            <a:r>
              <a:rPr lang="en-US" sz="1600" b="1" i="1" dirty="0" smtClean="0">
                <a:solidFill>
                  <a:srgbClr val="0070C0"/>
                </a:solidFill>
              </a:rPr>
              <a:t>(Date to be notify)</a:t>
            </a:r>
            <a:endParaRPr lang="en-US" b="1" i="1" dirty="0">
              <a:solidFill>
                <a:srgbClr val="0070C0"/>
              </a:solidFill>
            </a:endParaRPr>
          </a:p>
        </p:txBody>
      </p:sp>
      <p:pic>
        <p:nvPicPr>
          <p:cNvPr id="14" name="Picture 13" descr="500.jpg"/>
          <p:cNvPicPr>
            <a:picLocks noChangeAspect="1"/>
          </p:cNvPicPr>
          <p:nvPr/>
        </p:nvPicPr>
        <p:blipFill>
          <a:blip r:embed="rId3"/>
          <a:stretch>
            <a:fillRect/>
          </a:stretch>
        </p:blipFill>
        <p:spPr>
          <a:xfrm>
            <a:off x="4984248" y="4970700"/>
            <a:ext cx="2102352" cy="822960"/>
          </a:xfrm>
          <a:prstGeom prst="rect">
            <a:avLst/>
          </a:prstGeom>
        </p:spPr>
      </p:pic>
      <p:pic>
        <p:nvPicPr>
          <p:cNvPr id="17" name="Picture 16" descr="Person.jpg"/>
          <p:cNvPicPr>
            <a:picLocks noChangeAspect="1"/>
          </p:cNvPicPr>
          <p:nvPr/>
        </p:nvPicPr>
        <p:blipFill>
          <a:blip r:embed="rId4"/>
          <a:srcRect l="31372" r="29412"/>
          <a:stretch>
            <a:fillRect/>
          </a:stretch>
        </p:blipFill>
        <p:spPr>
          <a:xfrm>
            <a:off x="7073154" y="4906296"/>
            <a:ext cx="394446" cy="1005840"/>
          </a:xfrm>
          <a:prstGeom prst="rect">
            <a:avLst/>
          </a:prstGeom>
          <a:effectLst>
            <a:softEdge rad="63500"/>
          </a:effectLst>
        </p:spPr>
      </p:pic>
      <p:sp>
        <p:nvSpPr>
          <p:cNvPr id="11" name="TextBox 10"/>
          <p:cNvSpPr txBox="1"/>
          <p:nvPr/>
        </p:nvSpPr>
        <p:spPr>
          <a:xfrm>
            <a:off x="4984464" y="5797659"/>
            <a:ext cx="3749040" cy="907941"/>
          </a:xfrm>
          <a:prstGeom prst="rect">
            <a:avLst/>
          </a:prstGeom>
          <a:solidFill>
            <a:schemeClr val="bg2"/>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defRPr/>
            </a:pPr>
            <a:r>
              <a:rPr lang="en-US" sz="1100" b="1" u="sng" dirty="0" smtClean="0">
                <a:solidFill>
                  <a:schemeClr val="dk1"/>
                </a:solidFill>
              </a:rPr>
              <a:t>CONDITION FOR EXEMPTION:</a:t>
            </a:r>
          </a:p>
          <a:p>
            <a:pPr algn="just">
              <a:defRPr/>
            </a:pPr>
            <a:r>
              <a:rPr lang="en-US" sz="1400" i="1" dirty="0" smtClean="0">
                <a:solidFill>
                  <a:schemeClr val="dk1"/>
                </a:solidFill>
              </a:rPr>
              <a:t>Where Consideration for admission (may be called as entry fees) is not more than Rs. 500 per person.</a:t>
            </a:r>
            <a:endParaRPr lang="en-US" sz="1400" i="1" dirty="0"/>
          </a:p>
        </p:txBody>
      </p:sp>
      <p:sp>
        <p:nvSpPr>
          <p:cNvPr id="20" name="Rounded Rectangle 19"/>
          <p:cNvSpPr/>
          <p:nvPr/>
        </p:nvSpPr>
        <p:spPr>
          <a:xfrm>
            <a:off x="0" y="457200"/>
            <a:ext cx="2362200" cy="274320"/>
          </a:xfrm>
          <a:prstGeom prst="roundRect">
            <a:avLst/>
          </a:prstGeom>
        </p:spPr>
        <p:style>
          <a:lnRef idx="2">
            <a:schemeClr val="accent1"/>
          </a:lnRef>
          <a:fillRef idx="1">
            <a:schemeClr val="lt1"/>
          </a:fillRef>
          <a:effectRef idx="0">
            <a:schemeClr val="accent1"/>
          </a:effectRef>
          <a:fontRef idx="minor">
            <a:schemeClr val="dk1"/>
          </a:fontRef>
        </p:style>
        <p:txBody>
          <a:bodyPr/>
          <a:lstStyle/>
          <a:p>
            <a:r>
              <a:rPr lang="en-US" sz="1400" b="1" spc="300" dirty="0" smtClean="0"/>
              <a:t>N/No. 06/2015-ST</a:t>
            </a:r>
            <a:endParaRPr lang="en-US" sz="1400" b="1" spc="300" dirty="0"/>
          </a:p>
        </p:txBody>
      </p:sp>
      <p:sp>
        <p:nvSpPr>
          <p:cNvPr id="21" name="Title 1"/>
          <p:cNvSpPr txBox="1">
            <a:spLocks/>
          </p:cNvSpPr>
          <p:nvPr/>
        </p:nvSpPr>
        <p:spPr>
          <a:xfrm>
            <a:off x="0" y="0"/>
            <a:ext cx="2362200" cy="457199"/>
          </a:xfrm>
          <a:prstGeom prst="rect">
            <a:avLst/>
          </a:prstGeom>
          <a:solidFill>
            <a:schemeClr val="accent1"/>
          </a:solidFill>
          <a:ln>
            <a:solidFill>
              <a:schemeClr val="accent1"/>
            </a:solidFill>
          </a:ln>
        </p:spPr>
        <p:txBody>
          <a:bodyPr vert="horz" anchor="ctr">
            <a:noAutofit/>
          </a:bodyPr>
          <a:lstStyle/>
          <a:p>
            <a:pPr algn="ctr"/>
            <a:r>
              <a:rPr lang="en-US" sz="1600" b="1" dirty="0" smtClean="0">
                <a:solidFill>
                  <a:schemeClr val="bg1"/>
                </a:solidFill>
              </a:rPr>
              <a:t>Mega Exemption Notification</a:t>
            </a:r>
            <a:endParaRPr lang="en-US" sz="1600" b="1" dirty="0">
              <a:solidFill>
                <a:schemeClr val="bg1"/>
              </a:solidFill>
            </a:endParaRPr>
          </a:p>
        </p:txBody>
      </p:sp>
      <p:sp>
        <p:nvSpPr>
          <p:cNvPr id="13" name="Slide Number Placeholder 12"/>
          <p:cNvSpPr>
            <a:spLocks noGrp="1"/>
          </p:cNvSpPr>
          <p:nvPr>
            <p:ph type="sldNum" sz="quarter" idx="15"/>
          </p:nvPr>
        </p:nvSpPr>
        <p:spPr/>
        <p:txBody>
          <a:bodyPr/>
          <a:lstStyle/>
          <a:p>
            <a:fld id="{6838B910-9BB3-41C6-B4B2-4CCB556C6DAE}" type="slidenum">
              <a:rPr lang="en-US" smtClean="0"/>
              <a:pPr/>
              <a:t>9</a:t>
            </a:fld>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3349</TotalTime>
  <Words>8760</Words>
  <Application>Microsoft Office PowerPoint</Application>
  <PresentationFormat>On-screen Show (4:3)</PresentationFormat>
  <Paragraphs>1669</Paragraphs>
  <Slides>53</Slides>
  <Notes>45</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Oriel</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Services provided by way of transportation of a patient in an ambulance</dc:title>
  <dc:creator>PMS</dc:creator>
  <cp:lastModifiedBy>PMS</cp:lastModifiedBy>
  <cp:revision>350</cp:revision>
  <dcterms:created xsi:type="dcterms:W3CDTF">2015-03-03T06:07:36Z</dcterms:created>
  <dcterms:modified xsi:type="dcterms:W3CDTF">2015-04-18T06:25:34Z</dcterms:modified>
</cp:coreProperties>
</file>