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015121F-F9BA-46F8-91CC-AB96E61ACF0A}" type="datetimeFigureOut">
              <a:rPr lang="en-US" smtClean="0"/>
              <a:t>12/26/2018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FA28EF5-76FE-4D1A-942D-320BAA371F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762000"/>
            <a:ext cx="73152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Forensic Audit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			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Sajal Jain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+91 999 67 77216</a:t>
            </a: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Sajalj42@gmail.com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Report: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830351"/>
            <a:ext cx="8382000" cy="3579849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Scope of audit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Limitations in conduct of audit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Background of the company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Details of promoters and majority shareholders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 position and reason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Trends analysis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 analysis of each item of Financial Statement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Observations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Modus-operandi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52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Pre-requites of forensic auditor: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828800"/>
            <a:ext cx="8382000" cy="3579849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Detailed knowledge of accounting principles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Detailed knowledge of auditing principles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Deep understanding of companies and other laws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understanding of ERP’s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Professional  skepticism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Analytical and questioning mind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558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10228"/>
            <a:ext cx="8686800" cy="377617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Collection of documents from banks, companies, MCA, other authorities Websites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 may or may not provide the financial records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 verify the information obtained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Detailed analysis of all the items appearing in financial statement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 sanction letter for all the loans outstanding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 where the amount of loan can be spent as per sanction letter/ Share issue document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 the Auditor’s certificate for utilization of loan amount required as per CARO,2016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 bank statement to see the real outflow of the funds</a:t>
            </a:r>
          </a:p>
          <a:p>
            <a:pPr marL="0" indent="0" algn="r"/>
            <a:r>
              <a:rPr lang="en-US" sz="20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endParaRPr lang="en-US" sz="2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544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382000" cy="4648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 verify each entry of the bank column of cash book with bank statement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parties to which the major payments were made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a list of related parties and group companies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key persons associates with these parties using different social engineering techniques (Suspected related parties)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 for any relationship between the these parties and payments made by the company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Apply the statutory audit procedure to the other Balance sheet items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Check and verify the value of inventory, debtors and other assets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 that all the properties are in the name of the company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company officials and visiting the sites, warehouse etc.</a:t>
            </a:r>
          </a:p>
          <a:p>
            <a:pPr algn="r">
              <a:buFont typeface="Wingdings" panose="05000000000000000000" pitchFamily="2" charset="2"/>
              <a:buChar char="Ø"/>
            </a:pPr>
            <a:r>
              <a:rPr lang="en-US" sz="200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234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points: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610600" cy="3852372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 all the documents available with ROC through MCA 21 Portal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Detailed understanding of minutes of board meeting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Detailed understanding of terms of sanction letter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Comprehensive analysis of bank statement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Detailed working for identification of suspected related party transaction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Surprise visit to check the working of the organization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 of each and every observation given in report is required to be mentioned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audit and reconsideration of authorizations may be recommended</a:t>
            </a:r>
          </a:p>
        </p:txBody>
      </p:sp>
    </p:spTree>
    <p:extLst>
      <p:ext uri="{BB962C8B-B14F-4D97-AF65-F5344CB8AC3E}">
        <p14:creationId xmlns:p14="http://schemas.microsoft.com/office/powerpoint/2010/main" val="17514276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Involvement of bank officials: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amount of loan given under consortium agreement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Drastic decline in value of securities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Disbursement of loan without complying with the terms of sanction letter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Disbursement of subsequent installments when borrower has failed to repay initial installments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Substantial increase in moratorium period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Failure to generate projected cash flows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Giving loan in excess of value of security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 compliance with terms of sanction letter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Political connections of the company</a:t>
            </a:r>
          </a:p>
        </p:txBody>
      </p:sp>
    </p:spTree>
    <p:extLst>
      <p:ext uri="{BB962C8B-B14F-4D97-AF65-F5344CB8AC3E}">
        <p14:creationId xmlns:p14="http://schemas.microsoft.com/office/powerpoint/2010/main" val="745346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 of forensic audit: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Forensic Audit is an examination </a:t>
            </a: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evaluation of </a:t>
            </a:r>
            <a:r>
              <a:rPr lang="en-US" sz="2800" b="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company’s financial records to </a:t>
            </a: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whether fraud has taken place and to derive </a:t>
            </a:r>
            <a:r>
              <a:rPr lang="en-US" sz="2800" b="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evidence which can be used in a court of law or legal proceeding.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8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28600"/>
            <a:ext cx="7520940" cy="85344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Forensic audit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diligence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382000" cy="4038600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diligence is conducted before giving any loan or entering in to any potential agreement to the  check accounting, tax an legal compliances.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(It is pro-active in nature)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Investigation is conducted once existence of fraud has been determined to gather evidences and identify the persons behind the fraud.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reactive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nature)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Forensic audit is the combination of both.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may be pro-active as well as reactive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nature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92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 forensic audit: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752600"/>
            <a:ext cx="8153400" cy="3579849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identify the white collar crimes/window dressing.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Demand is increasing due to increasing cases of bankruptcy and insolvency. </a:t>
            </a:r>
            <a:r>
              <a:rPr 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(10.35 lakhs crores NPA as on 31</a:t>
            </a:r>
            <a:r>
              <a:rPr lang="en-US" sz="2800" b="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March, 2018)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identify the real persons behind the corporate frauds/ lifting the corporate veil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Latest examples of frauds : </a:t>
            </a:r>
            <a:r>
              <a:rPr lang="en-US" sz="2800" b="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Nirav</a:t>
            </a: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Modi</a:t>
            </a: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b="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Gitanjali</a:t>
            </a: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jewells</a:t>
            </a: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Kingfisher Airlines, </a:t>
            </a:r>
            <a:r>
              <a:rPr lang="en-US" sz="2800" b="0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Moserbaer</a:t>
            </a:r>
            <a:r>
              <a:rPr lang="en-US" sz="2800" b="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Satyam, etc.</a:t>
            </a:r>
            <a:endParaRPr lang="en-US" sz="2800" b="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72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 of frauds: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37260" y="1981200"/>
            <a:ext cx="7520940" cy="35798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market frauds. (Issue of share capital at excessively high price to the public)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 frauds (Diversion of funds)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PSU Frauds (Non Compliance of proprietary principle)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 Frauds ( Transaction in tax heavens)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Money Laundering (Rotation of funds)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91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Ways to commit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frauds: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828800"/>
            <a:ext cx="8610600" cy="4309572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Fictitious cheque issued to show as promoters contribution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Bonus issued out of revaluation reserve and shown as </a:t>
            </a:r>
            <a:r>
              <a:rPr lang="en-US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promoters </a:t>
            </a: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Sales of shares at high price by wrong valuation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Diversion of funds to sister concerns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Obtaining excessive loan the inflating value of securities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Raising credit on fictitious bills.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Fictitious debtors/ deposits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Rotation </a:t>
            </a:r>
            <a:r>
              <a:rPr lang="en-US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funds to </a:t>
            </a: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foreign concerns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52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Symptoms of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frauds: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22960" y="1786428"/>
            <a:ext cx="7520940" cy="41571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Frequent revisions in return/forms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Delay in submission of return/forms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Sudden increase in payables and receivables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 in investments in group companies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Shortage of cash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Non-payment of salaries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Declining business of the organization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16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en-US" dirty="0" smtClean="0"/>
              <a:t>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 call for forensic audit: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Banks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MCA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Tax Authorities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Financial institutes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57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Process:</a:t>
            </a:r>
            <a:endParaRPr lang="en-US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 the theory of the case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 the sources of information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Procure documents and data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Interrogate key persons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Assess the evidences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violation of law</a:t>
            </a:r>
            <a:endParaRPr lang="en-US" sz="28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3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204</TotalTime>
  <Words>782</Words>
  <Application>Microsoft Office PowerPoint</Application>
  <PresentationFormat>On-screen Show (4:3)</PresentationFormat>
  <Paragraphs>122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PowerPoint Presentation</vt:lpstr>
      <vt:lpstr>Meaning of forensic audit:</vt:lpstr>
      <vt:lpstr>Forensic audit Vs. Due diligence Vs. Investigation</vt:lpstr>
      <vt:lpstr>Why forensic audit:</vt:lpstr>
      <vt:lpstr>Types of frauds:</vt:lpstr>
      <vt:lpstr>Ways to commit frauds:</vt:lpstr>
      <vt:lpstr>Symptoms of frauds:</vt:lpstr>
      <vt:lpstr>Who can call for forensic audit:</vt:lpstr>
      <vt:lpstr>Process:</vt:lpstr>
      <vt:lpstr>Report:</vt:lpstr>
      <vt:lpstr>Pre-requites of forensic auditor:</vt:lpstr>
      <vt:lpstr>Process:</vt:lpstr>
      <vt:lpstr>Process:</vt:lpstr>
      <vt:lpstr>Key points:</vt:lpstr>
      <vt:lpstr>Involvement of bank officials: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23</cp:revision>
  <dcterms:created xsi:type="dcterms:W3CDTF">2018-12-25T09:26:02Z</dcterms:created>
  <dcterms:modified xsi:type="dcterms:W3CDTF">2018-12-26T05:25:10Z</dcterms:modified>
</cp:coreProperties>
</file>