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12" r:id="rId2"/>
    <p:sldMasterId id="2147483724" r:id="rId3"/>
    <p:sldMasterId id="2147483787" r:id="rId4"/>
  </p:sldMasterIdLst>
  <p:sldIdLst>
    <p:sldId id="256" r:id="rId5"/>
    <p:sldId id="257" r:id="rId6"/>
    <p:sldId id="258" r:id="rId7"/>
    <p:sldId id="259" r:id="rId8"/>
    <p:sldId id="263" r:id="rId9"/>
    <p:sldId id="264" r:id="rId10"/>
    <p:sldId id="265" r:id="rId11"/>
    <p:sldId id="266" r:id="rId12"/>
    <p:sldId id="261" r:id="rId13"/>
    <p:sldId id="267" r:id="rId14"/>
    <p:sldId id="268" r:id="rId15"/>
    <p:sldId id="269" r:id="rId16"/>
    <p:sldId id="270" r:id="rId17"/>
    <p:sldId id="271" r:id="rId18"/>
    <p:sldId id="272" r:id="rId19"/>
    <p:sldId id="274" r:id="rId20"/>
    <p:sldId id="273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7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94E67F-7680-42CE-80DB-A847D6D43C11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157C3078-B354-48B6-A063-9E78D0D44382}">
      <dgm:prSet phldrT="[Text]"/>
      <dgm:spPr/>
      <dgm:t>
        <a:bodyPr/>
        <a:lstStyle/>
        <a:p>
          <a:r>
            <a:rPr lang="en-US" dirty="0" smtClean="0"/>
            <a:t>First levied on 15 July 1994</a:t>
          </a:r>
          <a:endParaRPr lang="en-IN" dirty="0"/>
        </a:p>
      </dgm:t>
    </dgm:pt>
    <dgm:pt modelId="{B021C362-C8E7-4A7E-AFB3-49AB10C7E0A1}" type="parTrans" cxnId="{054AD7CD-7D8C-4086-8FB6-1A59B981BD64}">
      <dgm:prSet/>
      <dgm:spPr/>
      <dgm:t>
        <a:bodyPr/>
        <a:lstStyle/>
        <a:p>
          <a:endParaRPr lang="en-IN"/>
        </a:p>
      </dgm:t>
    </dgm:pt>
    <dgm:pt modelId="{F923F788-F094-4612-B41A-4A54A3496C06}" type="sibTrans" cxnId="{054AD7CD-7D8C-4086-8FB6-1A59B981BD64}">
      <dgm:prSet/>
      <dgm:spPr/>
      <dgm:t>
        <a:bodyPr/>
        <a:lstStyle/>
        <a:p>
          <a:endParaRPr lang="en-IN"/>
        </a:p>
      </dgm:t>
    </dgm:pt>
    <dgm:pt modelId="{D27BF446-9270-406F-B838-2DE174889B98}">
      <dgm:prSet phldrT="[Text]"/>
      <dgm:spPr/>
      <dgm:t>
        <a:bodyPr/>
        <a:lstStyle/>
        <a:p>
          <a:r>
            <a:rPr lang="en-US" dirty="0" smtClean="0"/>
            <a:t>Firstly, it was applicable for three sectors : telephone, insurance and broker</a:t>
          </a:r>
          <a:endParaRPr lang="en-IN" dirty="0"/>
        </a:p>
      </dgm:t>
    </dgm:pt>
    <dgm:pt modelId="{803FC115-CA75-42DC-80EC-E1AB5437C113}" type="parTrans" cxnId="{95790954-B61B-497F-BE87-AD7F9A441A5F}">
      <dgm:prSet/>
      <dgm:spPr/>
      <dgm:t>
        <a:bodyPr/>
        <a:lstStyle/>
        <a:p>
          <a:endParaRPr lang="en-IN"/>
        </a:p>
      </dgm:t>
    </dgm:pt>
    <dgm:pt modelId="{691C21C1-4EEB-46F5-8F40-060E32DDB76C}" type="sibTrans" cxnId="{95790954-B61B-497F-BE87-AD7F9A441A5F}">
      <dgm:prSet/>
      <dgm:spPr/>
      <dgm:t>
        <a:bodyPr/>
        <a:lstStyle/>
        <a:p>
          <a:endParaRPr lang="en-IN"/>
        </a:p>
      </dgm:t>
    </dgm:pt>
    <dgm:pt modelId="{10140195-7B8D-4D69-8864-F86EAE6084A2}">
      <dgm:prSet phldrT="[Text]"/>
      <dgm:spPr/>
      <dgm:t>
        <a:bodyPr/>
        <a:lstStyle/>
        <a:p>
          <a:r>
            <a:rPr lang="en-US" dirty="0" smtClean="0"/>
            <a:t>Selective Approach</a:t>
          </a:r>
          <a:endParaRPr lang="en-IN" dirty="0"/>
        </a:p>
      </dgm:t>
    </dgm:pt>
    <dgm:pt modelId="{4D45DD32-EBCF-40EC-8658-D07FBF764F7C}" type="parTrans" cxnId="{44AA7B56-4646-4B34-9AEE-5617C3A84EC8}">
      <dgm:prSet/>
      <dgm:spPr/>
      <dgm:t>
        <a:bodyPr/>
        <a:lstStyle/>
        <a:p>
          <a:endParaRPr lang="en-IN"/>
        </a:p>
      </dgm:t>
    </dgm:pt>
    <dgm:pt modelId="{512859F3-DF49-4266-9E17-5CA65A0C0055}" type="sibTrans" cxnId="{44AA7B56-4646-4B34-9AEE-5617C3A84EC8}">
      <dgm:prSet/>
      <dgm:spPr/>
      <dgm:t>
        <a:bodyPr/>
        <a:lstStyle/>
        <a:p>
          <a:endParaRPr lang="en-IN"/>
        </a:p>
      </dgm:t>
    </dgm:pt>
    <dgm:pt modelId="{34DBDF51-53D7-4E66-9CFE-13031A6037D2}" type="pres">
      <dgm:prSet presAssocID="{7E94E67F-7680-42CE-80DB-A847D6D43C11}" presName="compositeShape" presStyleCnt="0">
        <dgm:presLayoutVars>
          <dgm:dir/>
          <dgm:resizeHandles/>
        </dgm:presLayoutVars>
      </dgm:prSet>
      <dgm:spPr/>
    </dgm:pt>
    <dgm:pt modelId="{A42D2FDF-7F26-4878-8443-00C1B63C21C1}" type="pres">
      <dgm:prSet presAssocID="{7E94E67F-7680-42CE-80DB-A847D6D43C11}" presName="pyramid" presStyleLbl="node1" presStyleIdx="0" presStyleCnt="1" custLinFactNeighborX="56847" custLinFactNeighborY="-4375"/>
      <dgm:spPr/>
    </dgm:pt>
    <dgm:pt modelId="{A7B57F40-2A3D-4EDC-A4B1-36DAF2DCE5BB}" type="pres">
      <dgm:prSet presAssocID="{7E94E67F-7680-42CE-80DB-A847D6D43C11}" presName="theList" presStyleCnt="0"/>
      <dgm:spPr/>
    </dgm:pt>
    <dgm:pt modelId="{AD7101BA-E501-4F3E-9406-148AE51F1DB2}" type="pres">
      <dgm:prSet presAssocID="{157C3078-B354-48B6-A063-9E78D0D44382}" presName="aNode" presStyleLbl="fgAcc1" presStyleIdx="0" presStyleCnt="3" custLinFactNeighborX="-2885" custLinFactNeighborY="19308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D61B87D-86DC-4712-BDEF-01338CDF940E}" type="pres">
      <dgm:prSet presAssocID="{157C3078-B354-48B6-A063-9E78D0D44382}" presName="aSpace" presStyleCnt="0"/>
      <dgm:spPr/>
    </dgm:pt>
    <dgm:pt modelId="{277C6863-CC77-4610-BDD2-482060A3BADB}" type="pres">
      <dgm:prSet presAssocID="{D27BF446-9270-406F-B838-2DE174889B98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19D80DF-70A6-4E28-A09E-F80A59C69459}" type="pres">
      <dgm:prSet presAssocID="{D27BF446-9270-406F-B838-2DE174889B98}" presName="aSpace" presStyleCnt="0"/>
      <dgm:spPr/>
    </dgm:pt>
    <dgm:pt modelId="{019D8A12-CC32-4EF2-9073-77508A7FCE41}" type="pres">
      <dgm:prSet presAssocID="{10140195-7B8D-4D69-8864-F86EAE6084A2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E315EAA-EE03-44C8-A249-CED892A9F745}" type="pres">
      <dgm:prSet presAssocID="{10140195-7B8D-4D69-8864-F86EAE6084A2}" presName="aSpace" presStyleCnt="0"/>
      <dgm:spPr/>
    </dgm:pt>
  </dgm:ptLst>
  <dgm:cxnLst>
    <dgm:cxn modelId="{44AA7B56-4646-4B34-9AEE-5617C3A84EC8}" srcId="{7E94E67F-7680-42CE-80DB-A847D6D43C11}" destId="{10140195-7B8D-4D69-8864-F86EAE6084A2}" srcOrd="2" destOrd="0" parTransId="{4D45DD32-EBCF-40EC-8658-D07FBF764F7C}" sibTransId="{512859F3-DF49-4266-9E17-5CA65A0C0055}"/>
    <dgm:cxn modelId="{054AD7CD-7D8C-4086-8FB6-1A59B981BD64}" srcId="{7E94E67F-7680-42CE-80DB-A847D6D43C11}" destId="{157C3078-B354-48B6-A063-9E78D0D44382}" srcOrd="0" destOrd="0" parTransId="{B021C362-C8E7-4A7E-AFB3-49AB10C7E0A1}" sibTransId="{F923F788-F094-4612-B41A-4A54A3496C06}"/>
    <dgm:cxn modelId="{95790954-B61B-497F-BE87-AD7F9A441A5F}" srcId="{7E94E67F-7680-42CE-80DB-A847D6D43C11}" destId="{D27BF446-9270-406F-B838-2DE174889B98}" srcOrd="1" destOrd="0" parTransId="{803FC115-CA75-42DC-80EC-E1AB5437C113}" sibTransId="{691C21C1-4EEB-46F5-8F40-060E32DDB76C}"/>
    <dgm:cxn modelId="{56C58EC8-078F-4FBD-9C6C-0BAF68325466}" type="presOf" srcId="{157C3078-B354-48B6-A063-9E78D0D44382}" destId="{AD7101BA-E501-4F3E-9406-148AE51F1DB2}" srcOrd="0" destOrd="0" presId="urn:microsoft.com/office/officeart/2005/8/layout/pyramid2"/>
    <dgm:cxn modelId="{7BB86B68-4829-4E9B-810E-F2DF46B6B1BB}" type="presOf" srcId="{7E94E67F-7680-42CE-80DB-A847D6D43C11}" destId="{34DBDF51-53D7-4E66-9CFE-13031A6037D2}" srcOrd="0" destOrd="0" presId="urn:microsoft.com/office/officeart/2005/8/layout/pyramid2"/>
    <dgm:cxn modelId="{06A8408B-0979-45AD-9F70-503F342CFA7E}" type="presOf" srcId="{D27BF446-9270-406F-B838-2DE174889B98}" destId="{277C6863-CC77-4610-BDD2-482060A3BADB}" srcOrd="0" destOrd="0" presId="urn:microsoft.com/office/officeart/2005/8/layout/pyramid2"/>
    <dgm:cxn modelId="{C8881EFD-C8B6-4A44-84B0-991B8EA3B38B}" type="presOf" srcId="{10140195-7B8D-4D69-8864-F86EAE6084A2}" destId="{019D8A12-CC32-4EF2-9073-77508A7FCE41}" srcOrd="0" destOrd="0" presId="urn:microsoft.com/office/officeart/2005/8/layout/pyramid2"/>
    <dgm:cxn modelId="{77F41106-3017-468D-984E-784147483456}" type="presParOf" srcId="{34DBDF51-53D7-4E66-9CFE-13031A6037D2}" destId="{A42D2FDF-7F26-4878-8443-00C1B63C21C1}" srcOrd="0" destOrd="0" presId="urn:microsoft.com/office/officeart/2005/8/layout/pyramid2"/>
    <dgm:cxn modelId="{62CD5F35-C751-4B7D-BAF0-8EB7925FA142}" type="presParOf" srcId="{34DBDF51-53D7-4E66-9CFE-13031A6037D2}" destId="{A7B57F40-2A3D-4EDC-A4B1-36DAF2DCE5BB}" srcOrd="1" destOrd="0" presId="urn:microsoft.com/office/officeart/2005/8/layout/pyramid2"/>
    <dgm:cxn modelId="{A190B2F0-36A7-436D-B45F-DC8910D32659}" type="presParOf" srcId="{A7B57F40-2A3D-4EDC-A4B1-36DAF2DCE5BB}" destId="{AD7101BA-E501-4F3E-9406-148AE51F1DB2}" srcOrd="0" destOrd="0" presId="urn:microsoft.com/office/officeart/2005/8/layout/pyramid2"/>
    <dgm:cxn modelId="{DB6F3F65-05BC-4E1A-A0DA-FA7514F63C68}" type="presParOf" srcId="{A7B57F40-2A3D-4EDC-A4B1-36DAF2DCE5BB}" destId="{DD61B87D-86DC-4712-BDEF-01338CDF940E}" srcOrd="1" destOrd="0" presId="urn:microsoft.com/office/officeart/2005/8/layout/pyramid2"/>
    <dgm:cxn modelId="{CCCDBCD0-C878-4BA4-B586-24EAE24E99CB}" type="presParOf" srcId="{A7B57F40-2A3D-4EDC-A4B1-36DAF2DCE5BB}" destId="{277C6863-CC77-4610-BDD2-482060A3BADB}" srcOrd="2" destOrd="0" presId="urn:microsoft.com/office/officeart/2005/8/layout/pyramid2"/>
    <dgm:cxn modelId="{7F26F661-AB80-4682-9E06-25FBBDECE36B}" type="presParOf" srcId="{A7B57F40-2A3D-4EDC-A4B1-36DAF2DCE5BB}" destId="{819D80DF-70A6-4E28-A09E-F80A59C69459}" srcOrd="3" destOrd="0" presId="urn:microsoft.com/office/officeart/2005/8/layout/pyramid2"/>
    <dgm:cxn modelId="{91486FD9-B311-4C2A-9C3E-8B4F2A841322}" type="presParOf" srcId="{A7B57F40-2A3D-4EDC-A4B1-36DAF2DCE5BB}" destId="{019D8A12-CC32-4EF2-9073-77508A7FCE41}" srcOrd="4" destOrd="0" presId="urn:microsoft.com/office/officeart/2005/8/layout/pyramid2"/>
    <dgm:cxn modelId="{28343D56-9FA1-4C1E-8EE0-69DEFD8A2C35}" type="presParOf" srcId="{A7B57F40-2A3D-4EDC-A4B1-36DAF2DCE5BB}" destId="{8E315EAA-EE03-44C8-A249-CED892A9F745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9BB96DF-7645-47D5-9111-735E312BFA9D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8E85D7D2-790C-49BA-8A92-69085E2F13D8}">
      <dgm:prSet phldrT="[Text]"/>
      <dgm:spPr/>
      <dgm:t>
        <a:bodyPr/>
        <a:lstStyle/>
        <a:p>
          <a:r>
            <a:rPr lang="en-US" dirty="0" smtClean="0"/>
            <a:t>Comprehensive approach</a:t>
          </a:r>
          <a:endParaRPr lang="en-IN" dirty="0"/>
        </a:p>
      </dgm:t>
    </dgm:pt>
    <dgm:pt modelId="{0BC6099F-C0A0-4118-9B7A-52CDB6A96CA4}" type="parTrans" cxnId="{8C0A8425-C73A-4980-8A93-BF7D2D599F7A}">
      <dgm:prSet/>
      <dgm:spPr/>
      <dgm:t>
        <a:bodyPr/>
        <a:lstStyle/>
        <a:p>
          <a:endParaRPr lang="en-IN"/>
        </a:p>
      </dgm:t>
    </dgm:pt>
    <dgm:pt modelId="{5B846E7F-DEBE-4EC4-B461-12B38CFADBAF}" type="sibTrans" cxnId="{8C0A8425-C73A-4980-8A93-BF7D2D599F7A}">
      <dgm:prSet/>
      <dgm:spPr/>
      <dgm:t>
        <a:bodyPr/>
        <a:lstStyle/>
        <a:p>
          <a:endParaRPr lang="en-IN"/>
        </a:p>
      </dgm:t>
    </dgm:pt>
    <dgm:pt modelId="{23806986-7CD9-4B3E-B326-10A322DF81C1}">
      <dgm:prSet phldrT="[Text]"/>
      <dgm:spPr/>
      <dgm:t>
        <a:bodyPr/>
        <a:lstStyle/>
        <a:p>
          <a:r>
            <a:rPr lang="en-US" dirty="0" smtClean="0"/>
            <a:t>More than 60% of GDP</a:t>
          </a:r>
          <a:endParaRPr lang="en-IN" dirty="0"/>
        </a:p>
      </dgm:t>
    </dgm:pt>
    <dgm:pt modelId="{67E44477-2CA4-4E75-BEB1-84616F978740}" type="parTrans" cxnId="{FD7D5C4F-C560-430B-807F-07AFF3748C29}">
      <dgm:prSet/>
      <dgm:spPr/>
      <dgm:t>
        <a:bodyPr/>
        <a:lstStyle/>
        <a:p>
          <a:endParaRPr lang="en-IN"/>
        </a:p>
      </dgm:t>
    </dgm:pt>
    <dgm:pt modelId="{EAC1F668-8A48-46ED-90E4-D3C5407B2A00}" type="sibTrans" cxnId="{FD7D5C4F-C560-430B-807F-07AFF3748C29}">
      <dgm:prSet/>
      <dgm:spPr/>
      <dgm:t>
        <a:bodyPr/>
        <a:lstStyle/>
        <a:p>
          <a:endParaRPr lang="en-IN"/>
        </a:p>
      </dgm:t>
    </dgm:pt>
    <dgm:pt modelId="{234FF713-61C5-47BA-BC65-E4D7FB5C706F}">
      <dgm:prSet phldrT="[Text]"/>
      <dgm:spPr/>
      <dgm:t>
        <a:bodyPr/>
        <a:lstStyle/>
        <a:p>
          <a:r>
            <a:rPr lang="en-US" dirty="0" smtClean="0"/>
            <a:t>Wide area coverage</a:t>
          </a:r>
          <a:endParaRPr lang="en-IN" dirty="0"/>
        </a:p>
      </dgm:t>
    </dgm:pt>
    <dgm:pt modelId="{DC5F2465-CC2A-435D-9C3B-9188A4D6D9FE}" type="parTrans" cxnId="{F98AB56D-2C82-4DFA-A436-75C608006063}">
      <dgm:prSet/>
      <dgm:spPr/>
      <dgm:t>
        <a:bodyPr/>
        <a:lstStyle/>
        <a:p>
          <a:endParaRPr lang="en-IN"/>
        </a:p>
      </dgm:t>
    </dgm:pt>
    <dgm:pt modelId="{0A4AE8C5-E20E-493F-971B-214AADB28824}" type="sibTrans" cxnId="{F98AB56D-2C82-4DFA-A436-75C608006063}">
      <dgm:prSet/>
      <dgm:spPr/>
      <dgm:t>
        <a:bodyPr/>
        <a:lstStyle/>
        <a:p>
          <a:endParaRPr lang="en-IN"/>
        </a:p>
      </dgm:t>
    </dgm:pt>
    <dgm:pt modelId="{EB38F036-0486-4F05-A001-5330EEC7E461}" type="pres">
      <dgm:prSet presAssocID="{19BB96DF-7645-47D5-9111-735E312BFA9D}" presName="compositeShape" presStyleCnt="0">
        <dgm:presLayoutVars>
          <dgm:dir/>
          <dgm:resizeHandles/>
        </dgm:presLayoutVars>
      </dgm:prSet>
      <dgm:spPr/>
    </dgm:pt>
    <dgm:pt modelId="{050703C5-1B0E-43C7-8B81-99307E913750}" type="pres">
      <dgm:prSet presAssocID="{19BB96DF-7645-47D5-9111-735E312BFA9D}" presName="pyramid" presStyleLbl="node1" presStyleIdx="0" presStyleCnt="1"/>
      <dgm:spPr/>
    </dgm:pt>
    <dgm:pt modelId="{3F6EEFDD-6178-435D-B251-CBC5EEC128DF}" type="pres">
      <dgm:prSet presAssocID="{19BB96DF-7645-47D5-9111-735E312BFA9D}" presName="theList" presStyleCnt="0"/>
      <dgm:spPr/>
    </dgm:pt>
    <dgm:pt modelId="{DBD2625D-C841-4275-A8D7-738D5B7F6C26}" type="pres">
      <dgm:prSet presAssocID="{8E85D7D2-790C-49BA-8A92-69085E2F13D8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A6625B7-1A05-47B5-99F8-F0D6F67A429B}" type="pres">
      <dgm:prSet presAssocID="{8E85D7D2-790C-49BA-8A92-69085E2F13D8}" presName="aSpace" presStyleCnt="0"/>
      <dgm:spPr/>
    </dgm:pt>
    <dgm:pt modelId="{8B10B957-F6E7-4DC0-8614-DD88F408A9F4}" type="pres">
      <dgm:prSet presAssocID="{23806986-7CD9-4B3E-B326-10A322DF81C1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AC6FD01-1D2B-4549-9066-5AAFCEC46B5D}" type="pres">
      <dgm:prSet presAssocID="{23806986-7CD9-4B3E-B326-10A322DF81C1}" presName="aSpace" presStyleCnt="0"/>
      <dgm:spPr/>
    </dgm:pt>
    <dgm:pt modelId="{64B7EB8D-5D82-4697-B0DE-371BE96ABA79}" type="pres">
      <dgm:prSet presAssocID="{234FF713-61C5-47BA-BC65-E4D7FB5C706F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E0A05C9-AD20-4452-A112-ED005CF2F157}" type="pres">
      <dgm:prSet presAssocID="{234FF713-61C5-47BA-BC65-E4D7FB5C706F}" presName="aSpace" presStyleCnt="0"/>
      <dgm:spPr/>
    </dgm:pt>
  </dgm:ptLst>
  <dgm:cxnLst>
    <dgm:cxn modelId="{DDEDD24A-9653-4798-A354-55F41CC6041C}" type="presOf" srcId="{8E85D7D2-790C-49BA-8A92-69085E2F13D8}" destId="{DBD2625D-C841-4275-A8D7-738D5B7F6C26}" srcOrd="0" destOrd="0" presId="urn:microsoft.com/office/officeart/2005/8/layout/pyramid2"/>
    <dgm:cxn modelId="{FD7D5C4F-C560-430B-807F-07AFF3748C29}" srcId="{19BB96DF-7645-47D5-9111-735E312BFA9D}" destId="{23806986-7CD9-4B3E-B326-10A322DF81C1}" srcOrd="1" destOrd="0" parTransId="{67E44477-2CA4-4E75-BEB1-84616F978740}" sibTransId="{EAC1F668-8A48-46ED-90E4-D3C5407B2A00}"/>
    <dgm:cxn modelId="{F98AB56D-2C82-4DFA-A436-75C608006063}" srcId="{19BB96DF-7645-47D5-9111-735E312BFA9D}" destId="{234FF713-61C5-47BA-BC65-E4D7FB5C706F}" srcOrd="2" destOrd="0" parTransId="{DC5F2465-CC2A-435D-9C3B-9188A4D6D9FE}" sibTransId="{0A4AE8C5-E20E-493F-971B-214AADB28824}"/>
    <dgm:cxn modelId="{6B3638FD-71FB-417C-87C8-15CE56DC57FA}" type="presOf" srcId="{234FF713-61C5-47BA-BC65-E4D7FB5C706F}" destId="{64B7EB8D-5D82-4697-B0DE-371BE96ABA79}" srcOrd="0" destOrd="0" presId="urn:microsoft.com/office/officeart/2005/8/layout/pyramid2"/>
    <dgm:cxn modelId="{F0BF84CD-D6A5-420A-B01F-56D5C3CDA396}" type="presOf" srcId="{23806986-7CD9-4B3E-B326-10A322DF81C1}" destId="{8B10B957-F6E7-4DC0-8614-DD88F408A9F4}" srcOrd="0" destOrd="0" presId="urn:microsoft.com/office/officeart/2005/8/layout/pyramid2"/>
    <dgm:cxn modelId="{8C0A8425-C73A-4980-8A93-BF7D2D599F7A}" srcId="{19BB96DF-7645-47D5-9111-735E312BFA9D}" destId="{8E85D7D2-790C-49BA-8A92-69085E2F13D8}" srcOrd="0" destOrd="0" parTransId="{0BC6099F-C0A0-4118-9B7A-52CDB6A96CA4}" sibTransId="{5B846E7F-DEBE-4EC4-B461-12B38CFADBAF}"/>
    <dgm:cxn modelId="{BE313C3B-ECE1-421B-B0CB-0324DE78F7EB}" type="presOf" srcId="{19BB96DF-7645-47D5-9111-735E312BFA9D}" destId="{EB38F036-0486-4F05-A001-5330EEC7E461}" srcOrd="0" destOrd="0" presId="urn:microsoft.com/office/officeart/2005/8/layout/pyramid2"/>
    <dgm:cxn modelId="{82F5FBE9-5010-47A7-ADA8-02F28DF11683}" type="presParOf" srcId="{EB38F036-0486-4F05-A001-5330EEC7E461}" destId="{050703C5-1B0E-43C7-8B81-99307E913750}" srcOrd="0" destOrd="0" presId="urn:microsoft.com/office/officeart/2005/8/layout/pyramid2"/>
    <dgm:cxn modelId="{6B45538C-BE74-4701-829E-3BA133BBCB03}" type="presParOf" srcId="{EB38F036-0486-4F05-A001-5330EEC7E461}" destId="{3F6EEFDD-6178-435D-B251-CBC5EEC128DF}" srcOrd="1" destOrd="0" presId="urn:microsoft.com/office/officeart/2005/8/layout/pyramid2"/>
    <dgm:cxn modelId="{10332EBC-5196-4177-9624-703AB4568754}" type="presParOf" srcId="{3F6EEFDD-6178-435D-B251-CBC5EEC128DF}" destId="{DBD2625D-C841-4275-A8D7-738D5B7F6C26}" srcOrd="0" destOrd="0" presId="urn:microsoft.com/office/officeart/2005/8/layout/pyramid2"/>
    <dgm:cxn modelId="{149D51E9-14F8-4F75-8E2B-572B07B97ECC}" type="presParOf" srcId="{3F6EEFDD-6178-435D-B251-CBC5EEC128DF}" destId="{EA6625B7-1A05-47B5-99F8-F0D6F67A429B}" srcOrd="1" destOrd="0" presId="urn:microsoft.com/office/officeart/2005/8/layout/pyramid2"/>
    <dgm:cxn modelId="{97701126-573D-4541-B994-7BA926843FBA}" type="presParOf" srcId="{3F6EEFDD-6178-435D-B251-CBC5EEC128DF}" destId="{8B10B957-F6E7-4DC0-8614-DD88F408A9F4}" srcOrd="2" destOrd="0" presId="urn:microsoft.com/office/officeart/2005/8/layout/pyramid2"/>
    <dgm:cxn modelId="{D210BEAD-C6D0-4051-A088-97E2B35779B4}" type="presParOf" srcId="{3F6EEFDD-6178-435D-B251-CBC5EEC128DF}" destId="{CAC6FD01-1D2B-4549-9066-5AAFCEC46B5D}" srcOrd="3" destOrd="0" presId="urn:microsoft.com/office/officeart/2005/8/layout/pyramid2"/>
    <dgm:cxn modelId="{EED082DE-1EB8-4865-B353-65A859D49F92}" type="presParOf" srcId="{3F6EEFDD-6178-435D-B251-CBC5EEC128DF}" destId="{64B7EB8D-5D82-4697-B0DE-371BE96ABA79}" srcOrd="4" destOrd="0" presId="urn:microsoft.com/office/officeart/2005/8/layout/pyramid2"/>
    <dgm:cxn modelId="{6357F5A8-AD31-4001-80B5-8CE7A675D530}" type="presParOf" srcId="{3F6EEFDD-6178-435D-B251-CBC5EEC128DF}" destId="{EE0A05C9-AD20-4452-A112-ED005CF2F157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2D2FDF-7F26-4878-8443-00C1B63C21C1}">
      <dsp:nvSpPr>
        <dsp:cNvPr id="0" name=""/>
        <dsp:cNvSpPr/>
      </dsp:nvSpPr>
      <dsp:spPr>
        <a:xfrm>
          <a:off x="3098799" y="0"/>
          <a:ext cx="4064000" cy="406400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7101BA-E501-4F3E-9406-148AE51F1DB2}">
      <dsp:nvSpPr>
        <dsp:cNvPr id="0" name=""/>
        <dsp:cNvSpPr/>
      </dsp:nvSpPr>
      <dsp:spPr>
        <a:xfrm>
          <a:off x="3200389" y="431801"/>
          <a:ext cx="2641600" cy="9620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First levied on 15 July 1994</a:t>
          </a:r>
          <a:endParaRPr lang="en-IN" sz="1400" kern="1200" dirty="0"/>
        </a:p>
      </dsp:txBody>
      <dsp:txXfrm>
        <a:off x="3247351" y="478763"/>
        <a:ext cx="2547676" cy="868101"/>
      </dsp:txXfrm>
    </dsp:sp>
    <dsp:sp modelId="{277C6863-CC77-4610-BDD2-482060A3BADB}">
      <dsp:nvSpPr>
        <dsp:cNvPr id="0" name=""/>
        <dsp:cNvSpPr/>
      </dsp:nvSpPr>
      <dsp:spPr>
        <a:xfrm>
          <a:off x="3276599" y="1490860"/>
          <a:ext cx="2641600" cy="9620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Firstly, it was applicable for three sectors : telephone, insurance and broker</a:t>
          </a:r>
          <a:endParaRPr lang="en-IN" sz="1400" kern="1200" dirty="0"/>
        </a:p>
      </dsp:txBody>
      <dsp:txXfrm>
        <a:off x="3323561" y="1537822"/>
        <a:ext cx="2547676" cy="868101"/>
      </dsp:txXfrm>
    </dsp:sp>
    <dsp:sp modelId="{019D8A12-CC32-4EF2-9073-77508A7FCE41}">
      <dsp:nvSpPr>
        <dsp:cNvPr id="0" name=""/>
        <dsp:cNvSpPr/>
      </dsp:nvSpPr>
      <dsp:spPr>
        <a:xfrm>
          <a:off x="3276599" y="2573139"/>
          <a:ext cx="2641600" cy="9620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Selective Approach</a:t>
          </a:r>
          <a:endParaRPr lang="en-IN" sz="1400" kern="1200" dirty="0"/>
        </a:p>
      </dsp:txBody>
      <dsp:txXfrm>
        <a:off x="3323561" y="2620101"/>
        <a:ext cx="2547676" cy="8681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0703C5-1B0E-43C7-8B81-99307E913750}">
      <dsp:nvSpPr>
        <dsp:cNvPr id="0" name=""/>
        <dsp:cNvSpPr/>
      </dsp:nvSpPr>
      <dsp:spPr>
        <a:xfrm>
          <a:off x="1512371" y="0"/>
          <a:ext cx="4525962" cy="4525962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D2625D-C841-4275-A8D7-738D5B7F6C26}">
      <dsp:nvSpPr>
        <dsp:cNvPr id="0" name=""/>
        <dsp:cNvSpPr/>
      </dsp:nvSpPr>
      <dsp:spPr>
        <a:xfrm>
          <a:off x="3775352" y="455027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Comprehensive approach</a:t>
          </a:r>
          <a:endParaRPr lang="en-IN" sz="2200" kern="1200" dirty="0"/>
        </a:p>
      </dsp:txBody>
      <dsp:txXfrm>
        <a:off x="3827652" y="507327"/>
        <a:ext cx="2837275" cy="966780"/>
      </dsp:txXfrm>
    </dsp:sp>
    <dsp:sp modelId="{8B10B957-F6E7-4DC0-8614-DD88F408A9F4}">
      <dsp:nvSpPr>
        <dsp:cNvPr id="0" name=""/>
        <dsp:cNvSpPr/>
      </dsp:nvSpPr>
      <dsp:spPr>
        <a:xfrm>
          <a:off x="3775352" y="1660329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More than 60% of GDP</a:t>
          </a:r>
          <a:endParaRPr lang="en-IN" sz="2200" kern="1200" dirty="0"/>
        </a:p>
      </dsp:txBody>
      <dsp:txXfrm>
        <a:off x="3827652" y="1712629"/>
        <a:ext cx="2837275" cy="966780"/>
      </dsp:txXfrm>
    </dsp:sp>
    <dsp:sp modelId="{64B7EB8D-5D82-4697-B0DE-371BE96ABA79}">
      <dsp:nvSpPr>
        <dsp:cNvPr id="0" name=""/>
        <dsp:cNvSpPr/>
      </dsp:nvSpPr>
      <dsp:spPr>
        <a:xfrm>
          <a:off x="3775352" y="2865632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Wide area coverage</a:t>
          </a:r>
          <a:endParaRPr lang="en-IN" sz="2200" kern="1200" dirty="0"/>
        </a:p>
      </dsp:txBody>
      <dsp:txXfrm>
        <a:off x="3827652" y="2917932"/>
        <a:ext cx="2837275" cy="9667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36C22-A1C5-4091-B5DD-68031B0BD6A8}" type="datetimeFigureOut">
              <a:rPr lang="en-IN" smtClean="0"/>
              <a:t>27-06-2014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418AA-3CA1-48E8-AB48-5DB19253896E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05EF-6168-407F-8025-E41839E12504}" type="datetimeFigureOut">
              <a:rPr lang="en-US" smtClean="0"/>
              <a:pPr/>
              <a:t>6/27/2014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05EF-6168-407F-8025-E41839E12504}" type="datetimeFigureOut">
              <a:rPr lang="en-US" smtClean="0"/>
              <a:pPr/>
              <a:t>6/27/2014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05EF-6168-407F-8025-E41839E12504}" type="datetimeFigureOut">
              <a:rPr lang="en-US" smtClean="0"/>
              <a:pPr/>
              <a:t>6/27/2014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05EF-6168-407F-8025-E41839E12504}" type="datetimeFigureOut">
              <a:rPr lang="en-US" smtClean="0"/>
              <a:pPr/>
              <a:t>6/27/2014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05EF-6168-407F-8025-E41839E12504}" type="datetimeFigureOut">
              <a:rPr lang="en-US" smtClean="0"/>
              <a:pPr/>
              <a:t>6/27/2014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DB0C2-1F3D-4594-BC97-D21C5CE96C4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6/27/2014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A5C28-A9AF-48F7-A492-117CD84F551A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36C22-A1C5-4091-B5DD-68031B0BD6A8}" type="datetimeFigureOut">
              <a:rPr lang="en-IN" smtClean="0"/>
              <a:t>27-06-2014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418AA-3CA1-48E8-AB48-5DB19253896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183253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9FDB0C2-1F3D-4594-BC97-D21C5CE96C4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48A5C28-A9AF-48F7-A492-117CD84F551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436C22-A1C5-4091-B5DD-68031B0BD6A8}" type="datetimeFigureOut">
              <a:rPr lang="en-IN" smtClean="0"/>
              <a:t>27-06-2014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7418AA-3CA1-48E8-AB48-5DB19253896E}" type="slidenum">
              <a:rPr lang="en-IN" smtClean="0"/>
              <a:t>‹#›</a:t>
            </a:fld>
            <a:endParaRPr lang="en-IN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9FDB0C2-1F3D-4594-BC97-D21C5CE96C4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8A5C28-A9AF-48F7-A492-117CD84F551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36C22-A1C5-4091-B5DD-68031B0BD6A8}" type="datetimeFigureOut">
              <a:rPr lang="en-IN" smtClean="0"/>
              <a:t>27-06-2014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418AA-3CA1-48E8-AB48-5DB19253896E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9FDB0C2-1F3D-4594-BC97-D21C5CE96C4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8A5C28-A9AF-48F7-A492-117CD84F551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9FDB0C2-1F3D-4594-BC97-D21C5CE96C4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8A5C28-A9AF-48F7-A492-117CD84F551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9FDB0C2-1F3D-4594-BC97-D21C5CE96C4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8A5C28-A9AF-48F7-A492-117CD84F551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9FDB0C2-1F3D-4594-BC97-D21C5CE96C4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8A5C28-A9AF-48F7-A492-117CD84F551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09FDB0C2-1F3D-4594-BC97-D21C5CE96C4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8A5C28-A9AF-48F7-A492-117CD84F551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9FDB0C2-1F3D-4594-BC97-D21C5CE96C4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48A5C28-A9AF-48F7-A492-117CD84F551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9FDB0C2-1F3D-4594-BC97-D21C5CE96C4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8A5C28-A9AF-48F7-A492-117CD84F551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9FDB0C2-1F3D-4594-BC97-D21C5CE96C4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8A5C28-A9AF-48F7-A492-117CD84F551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36C22-A1C5-4091-B5DD-68031B0BD6A8}" type="datetimeFigureOut">
              <a:rPr lang="en-IN" smtClean="0"/>
              <a:t>27-06-2014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418AA-3CA1-48E8-AB48-5DB19253896E}" type="slidenum">
              <a:rPr lang="en-IN" smtClean="0"/>
              <a:t>‹#›</a:t>
            </a:fld>
            <a:endParaRPr lang="en-IN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05EF-6168-407F-8025-E41839E12504}" type="datetimeFigureOut">
              <a:rPr lang="en-US" smtClean="0"/>
              <a:pPr/>
              <a:t>6/27/2014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05EF-6168-407F-8025-E41839E12504}" type="datetimeFigureOut">
              <a:rPr lang="en-US" smtClean="0"/>
              <a:pPr/>
              <a:t>6/27/2014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05EF-6168-407F-8025-E41839E12504}" type="datetimeFigureOut">
              <a:rPr lang="en-US" smtClean="0"/>
              <a:pPr/>
              <a:t>6/27/2014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05EF-6168-407F-8025-E41839E12504}" type="datetimeFigureOut">
              <a:rPr lang="en-US" smtClean="0"/>
              <a:pPr/>
              <a:t>6/27/2014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05EF-6168-407F-8025-E41839E12504}" type="datetimeFigureOut">
              <a:rPr lang="en-US" smtClean="0"/>
              <a:pPr/>
              <a:t>6/27/2014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05EF-6168-407F-8025-E41839E12504}" type="datetimeFigureOut">
              <a:rPr lang="en-US" smtClean="0"/>
              <a:pPr/>
              <a:t>6/27/2014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436C22-A1C5-4091-B5DD-68031B0BD6A8}" type="datetimeFigureOut">
              <a:rPr lang="en-IN" smtClean="0"/>
              <a:t>27-06-2014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7418AA-3CA1-48E8-AB48-5DB19253896E}" type="slidenum">
              <a:rPr lang="en-IN" smtClean="0"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F05EF-6168-407F-8025-E41839E12504}" type="datetimeFigureOut">
              <a:rPr lang="en-US" smtClean="0"/>
              <a:pPr/>
              <a:t>6/27/2014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FDB0C2-1F3D-4594-BC97-D21C5CE96C4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6/27/2014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8A5C28-A9AF-48F7-A492-117CD84F551A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5" r:id="rId1"/>
    <p:sldLayoutId id="2147483738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C436C22-A1C5-4091-B5DD-68031B0BD6A8}" type="datetimeFigureOut">
              <a:rPr lang="en-IN" smtClean="0"/>
              <a:t>27-06-2014</a:t>
            </a:fld>
            <a:endParaRPr lang="en-IN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17418AA-3CA1-48E8-AB48-5DB19253896E}" type="slidenum">
              <a:rPr lang="en-IN" smtClean="0"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  <p:sldLayoutId id="2147483798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lideshare.net/DipendraPrasadPoudel" TargetMode="External"/><Relationship Id="rId2" Type="http://schemas.openxmlformats.org/officeDocument/2006/relationships/hyperlink" Target="mailto:mailfordipendra@gmail.com" TargetMode="External"/><Relationship Id="rId1" Type="http://schemas.openxmlformats.org/officeDocument/2006/relationships/slideLayout" Target="../slideLayouts/slideLayout23.xml"/><Relationship Id="rId4" Type="http://schemas.openxmlformats.org/officeDocument/2006/relationships/hyperlink" Target="http://www.facebook.com/infodipen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09800"/>
            <a:ext cx="7772400" cy="1829761"/>
          </a:xfrm>
        </p:spPr>
        <p:txBody>
          <a:bodyPr>
            <a:normAutofit/>
          </a:bodyPr>
          <a:lstStyle/>
          <a:p>
            <a:r>
              <a:rPr lang="en-US" sz="4400" dirty="0" smtClean="0"/>
              <a:t>General overview in Service Tax</a:t>
            </a:r>
            <a:endParaRPr lang="en-IN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3962400"/>
            <a:ext cx="7772400" cy="1199704"/>
          </a:xfrm>
        </p:spPr>
        <p:txBody>
          <a:bodyPr>
            <a:normAutofit/>
          </a:bodyPr>
          <a:lstStyle/>
          <a:p>
            <a:r>
              <a:rPr lang="en-US" sz="2400" dirty="0" smtClean="0"/>
              <a:t>Introduction, Negative list and Point of Taxation</a:t>
            </a:r>
            <a:endParaRPr lang="en-IN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501" y="0"/>
            <a:ext cx="2895600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7665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Payment is entered in the book of accounts </a:t>
            </a:r>
          </a:p>
          <a:p>
            <a:pPr marL="109728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or</a:t>
            </a:r>
          </a:p>
          <a:p>
            <a:r>
              <a:rPr lang="en-US" dirty="0" smtClean="0"/>
              <a:t>Date on which new payment is credited</a:t>
            </a:r>
          </a:p>
          <a:p>
            <a:endParaRPr lang="en-US" dirty="0"/>
          </a:p>
          <a:p>
            <a:pPr marL="109728" indent="0">
              <a:buNone/>
            </a:pPr>
            <a:r>
              <a:rPr lang="en-US" dirty="0" smtClean="0"/>
              <a:t>                  </a:t>
            </a:r>
            <a:r>
              <a:rPr lang="en-US" b="1" u="sng" dirty="0" smtClean="0"/>
              <a:t> whichever is earlier</a:t>
            </a:r>
          </a:p>
          <a:p>
            <a:pPr marL="109728" indent="0">
              <a:buNone/>
            </a:pPr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POT Rule 2A : Date of payment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975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09728" indent="0">
              <a:buNone/>
            </a:pPr>
            <a:r>
              <a:rPr lang="en-US" b="1" u="sng" dirty="0" smtClean="0"/>
              <a:t>1</a:t>
            </a:r>
            <a:r>
              <a:rPr lang="en-US" b="1" u="sng" baseline="30000" dirty="0" smtClean="0"/>
              <a:t>st</a:t>
            </a:r>
            <a:r>
              <a:rPr lang="en-US" b="1" u="sng" dirty="0" smtClean="0"/>
              <a:t> case</a:t>
            </a:r>
          </a:p>
          <a:p>
            <a:pPr marL="109728" indent="0">
              <a:buNone/>
            </a:pPr>
            <a:endParaRPr lang="en-US" dirty="0"/>
          </a:p>
          <a:p>
            <a:pPr marL="109728" indent="0">
              <a:buNone/>
            </a:pPr>
            <a:r>
              <a:rPr lang="en-US" dirty="0" smtClean="0"/>
              <a:t>If invoice </a:t>
            </a:r>
            <a:r>
              <a:rPr lang="en-US" b="1" dirty="0" smtClean="0"/>
              <a:t>issued within 30 days </a:t>
            </a:r>
            <a:r>
              <a:rPr lang="en-US" dirty="0" smtClean="0"/>
              <a:t>of completion of service</a:t>
            </a:r>
          </a:p>
          <a:p>
            <a:r>
              <a:rPr lang="en-US" dirty="0" smtClean="0"/>
              <a:t>DOP or DOI        Whichever is earlier</a:t>
            </a:r>
          </a:p>
          <a:p>
            <a:pPr marL="109728" indent="0">
              <a:buNone/>
            </a:pPr>
            <a:endParaRPr lang="en-US" dirty="0"/>
          </a:p>
          <a:p>
            <a:pPr marL="109728" indent="0">
              <a:buNone/>
            </a:pPr>
            <a:r>
              <a:rPr lang="en-US" b="1" u="sng" dirty="0" smtClean="0"/>
              <a:t>2</a:t>
            </a:r>
            <a:r>
              <a:rPr lang="en-US" b="1" u="sng" baseline="30000" dirty="0" smtClean="0"/>
              <a:t>nd</a:t>
            </a:r>
            <a:r>
              <a:rPr lang="en-US" b="1" u="sng" dirty="0" smtClean="0"/>
              <a:t> case</a:t>
            </a:r>
          </a:p>
          <a:p>
            <a:pPr marL="109728" indent="0">
              <a:buNone/>
            </a:pPr>
            <a:endParaRPr lang="en-US" b="1" u="sng" dirty="0" smtClean="0"/>
          </a:p>
          <a:p>
            <a:pPr marL="109728" indent="0">
              <a:buNone/>
            </a:pPr>
            <a:r>
              <a:rPr lang="en-US" dirty="0" smtClean="0"/>
              <a:t>If invoice is </a:t>
            </a:r>
            <a:r>
              <a:rPr lang="en-US" b="1" dirty="0" smtClean="0"/>
              <a:t>not issued within 30 days </a:t>
            </a:r>
            <a:r>
              <a:rPr lang="en-US" dirty="0" smtClean="0"/>
              <a:t>of completion of service</a:t>
            </a:r>
          </a:p>
          <a:p>
            <a:r>
              <a:rPr lang="en-US" dirty="0" smtClean="0"/>
              <a:t>DOP or Date of completion       Whichever is</a:t>
            </a:r>
          </a:p>
          <a:p>
            <a:pPr marL="109728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                    earlier</a:t>
            </a:r>
            <a:endParaRPr lang="en-US" u="sng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Rule 3: Determination of POT</a:t>
            </a:r>
            <a:endParaRPr lang="en-IN" dirty="0"/>
          </a:p>
        </p:txBody>
      </p:sp>
      <p:sp>
        <p:nvSpPr>
          <p:cNvPr id="4" name="Right Arrow 3"/>
          <p:cNvSpPr/>
          <p:nvPr/>
        </p:nvSpPr>
        <p:spPr>
          <a:xfrm>
            <a:off x="2819400" y="2879678"/>
            <a:ext cx="533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Right Arrow 4"/>
          <p:cNvSpPr/>
          <p:nvPr/>
        </p:nvSpPr>
        <p:spPr>
          <a:xfrm>
            <a:off x="5142931" y="4953000"/>
            <a:ext cx="533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Rounded Rectangle 5"/>
          <p:cNvSpPr/>
          <p:nvPr/>
        </p:nvSpPr>
        <p:spPr>
          <a:xfrm>
            <a:off x="762000" y="5638800"/>
            <a:ext cx="78486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Note :The limit is 45 days for bank and financial institution</a:t>
            </a:r>
            <a:endParaRPr lang="en-IN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08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4078" indent="-514350">
              <a:buFont typeface="+mj-lt"/>
              <a:buAutoNum type="alphaLcParenR"/>
            </a:pPr>
            <a:r>
              <a:rPr lang="en-US" b="1" dirty="0" smtClean="0"/>
              <a:t>Service provided before change in rate</a:t>
            </a:r>
          </a:p>
          <a:p>
            <a:pPr marL="681228" indent="-571500">
              <a:buAutoNum type="romanLcParenBoth"/>
            </a:pPr>
            <a:r>
              <a:rPr lang="en-US" u="sng" dirty="0" smtClean="0">
                <a:solidFill>
                  <a:srgbClr val="FF0000"/>
                </a:solidFill>
              </a:rPr>
              <a:t>After change invoice issued and payment</a:t>
            </a:r>
          </a:p>
          <a:p>
            <a:pPr marL="109728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     </a:t>
            </a:r>
            <a:r>
              <a:rPr lang="en-US" u="sng" dirty="0" smtClean="0">
                <a:solidFill>
                  <a:srgbClr val="FF0000"/>
                </a:solidFill>
              </a:rPr>
              <a:t>received</a:t>
            </a:r>
            <a:r>
              <a:rPr lang="en-US" dirty="0" smtClean="0"/>
              <a:t>     DOI or DOP whichever is earlier</a:t>
            </a:r>
          </a:p>
          <a:p>
            <a:pPr marL="109728" indent="0">
              <a:buNone/>
            </a:pPr>
            <a:endParaRPr lang="en-US" dirty="0" smtClean="0"/>
          </a:p>
          <a:p>
            <a:pPr marL="681228" indent="-571500">
              <a:buAutoNum type="romanLcParenBoth" startAt="2"/>
            </a:pPr>
            <a:r>
              <a:rPr lang="en-US" u="sng" dirty="0" smtClean="0">
                <a:solidFill>
                  <a:srgbClr val="FF0000"/>
                </a:solidFill>
              </a:rPr>
              <a:t>Invoice before change but payment</a:t>
            </a:r>
          </a:p>
          <a:p>
            <a:pPr marL="109728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     </a:t>
            </a:r>
            <a:r>
              <a:rPr lang="en-US" u="sng" dirty="0" smtClean="0">
                <a:solidFill>
                  <a:srgbClr val="FF0000"/>
                </a:solidFill>
              </a:rPr>
              <a:t>received after change</a:t>
            </a:r>
            <a:r>
              <a:rPr lang="en-US" dirty="0" smtClean="0"/>
              <a:t>      Date of invoice</a:t>
            </a:r>
          </a:p>
          <a:p>
            <a:pPr marL="109728" indent="0">
              <a:buNone/>
            </a:pPr>
            <a:endParaRPr lang="en-US" dirty="0" smtClean="0"/>
          </a:p>
          <a:p>
            <a:pPr marL="681228" indent="-571500">
              <a:buFont typeface="+mj-lt"/>
              <a:buAutoNum type="romanLcPeriod" startAt="3"/>
            </a:pPr>
            <a:r>
              <a:rPr lang="en-US" dirty="0" smtClean="0"/>
              <a:t> </a:t>
            </a:r>
            <a:r>
              <a:rPr lang="en-US" u="sng" dirty="0" smtClean="0">
                <a:solidFill>
                  <a:srgbClr val="FF0000"/>
                </a:solidFill>
              </a:rPr>
              <a:t>Payment received before change but</a:t>
            </a:r>
          </a:p>
          <a:p>
            <a:pPr marL="109728" indent="0">
              <a:buNone/>
            </a:pP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     </a:t>
            </a:r>
            <a:r>
              <a:rPr lang="en-US" u="sng" dirty="0" smtClean="0">
                <a:solidFill>
                  <a:srgbClr val="FF0000"/>
                </a:solidFill>
              </a:rPr>
              <a:t>invoice after change</a:t>
            </a:r>
            <a:r>
              <a:rPr lang="en-US" dirty="0" smtClean="0"/>
              <a:t>       Date of Payment </a:t>
            </a:r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Rule 4: Changes in effective rate of service tax</a:t>
            </a:r>
            <a:endParaRPr lang="en-IN" dirty="0"/>
          </a:p>
        </p:txBody>
      </p:sp>
      <p:sp>
        <p:nvSpPr>
          <p:cNvPr id="4" name="Right Arrow 3"/>
          <p:cNvSpPr/>
          <p:nvPr/>
        </p:nvSpPr>
        <p:spPr>
          <a:xfrm>
            <a:off x="2667000" y="2476500"/>
            <a:ext cx="3810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Right Arrow 4"/>
          <p:cNvSpPr/>
          <p:nvPr/>
        </p:nvSpPr>
        <p:spPr>
          <a:xfrm>
            <a:off x="4937646" y="3924300"/>
            <a:ext cx="3810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Right Arrow 5"/>
          <p:cNvSpPr/>
          <p:nvPr/>
        </p:nvSpPr>
        <p:spPr>
          <a:xfrm>
            <a:off x="4906938" y="5315243"/>
            <a:ext cx="3810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01344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016691"/>
          </a:xfrm>
        </p:spPr>
        <p:txBody>
          <a:bodyPr/>
          <a:lstStyle/>
          <a:p>
            <a:pPr marL="624078" indent="-514350">
              <a:buFont typeface="+mj-lt"/>
              <a:buAutoNum type="alphaLcParenR" startAt="2"/>
            </a:pPr>
            <a:r>
              <a:rPr lang="en-US" b="1" u="sng" dirty="0" smtClean="0"/>
              <a:t>Service provided after change</a:t>
            </a:r>
          </a:p>
          <a:p>
            <a:pPr marL="681228" indent="-571500">
              <a:buFont typeface="+mj-lt"/>
              <a:buAutoNum type="romanUcPeriod"/>
            </a:pPr>
            <a:r>
              <a:rPr lang="en-US" u="sng" dirty="0" smtClean="0">
                <a:solidFill>
                  <a:srgbClr val="FF0000"/>
                </a:solidFill>
              </a:rPr>
              <a:t>Invoice before change but payment received after change</a:t>
            </a:r>
            <a:r>
              <a:rPr lang="en-US" dirty="0" smtClean="0"/>
              <a:t>      Date of payment</a:t>
            </a:r>
          </a:p>
          <a:p>
            <a:pPr marL="109728" indent="0">
              <a:buNone/>
            </a:pPr>
            <a:endParaRPr lang="en-US" dirty="0" smtClean="0"/>
          </a:p>
          <a:p>
            <a:pPr marL="681228" indent="-571500">
              <a:buFont typeface="+mj-lt"/>
              <a:buAutoNum type="romanUcPeriod" startAt="2"/>
            </a:pPr>
            <a:r>
              <a:rPr lang="en-US" u="sng" dirty="0" smtClean="0">
                <a:solidFill>
                  <a:srgbClr val="FF0000"/>
                </a:solidFill>
              </a:rPr>
              <a:t>Before change invoice issued and payment received</a:t>
            </a:r>
            <a:r>
              <a:rPr lang="en-US" dirty="0" smtClean="0"/>
              <a:t>       DOI or DOP whichever is earlier</a:t>
            </a:r>
          </a:p>
          <a:p>
            <a:pPr marL="681228" indent="-571500">
              <a:buFont typeface="+mj-lt"/>
              <a:buAutoNum type="romanUcPeriod" startAt="2"/>
            </a:pPr>
            <a:endParaRPr lang="en-US" dirty="0" smtClean="0"/>
          </a:p>
          <a:p>
            <a:pPr marL="681228" indent="-571500">
              <a:buFont typeface="+mj-lt"/>
              <a:buAutoNum type="romanUcPeriod" startAt="2"/>
            </a:pPr>
            <a:r>
              <a:rPr lang="en-US" u="sng" dirty="0" smtClean="0">
                <a:solidFill>
                  <a:srgbClr val="FF0000"/>
                </a:solidFill>
              </a:rPr>
              <a:t>Payment received before change but invoice after change</a:t>
            </a:r>
            <a:r>
              <a:rPr lang="en-US" dirty="0" smtClean="0"/>
              <a:t>       Date of Invoice</a:t>
            </a:r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1905000" cy="639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Cont’d</a:t>
            </a:r>
            <a:endParaRPr lang="en-IN" dirty="0"/>
          </a:p>
        </p:txBody>
      </p:sp>
      <p:sp>
        <p:nvSpPr>
          <p:cNvPr id="4" name="Right Arrow 3"/>
          <p:cNvSpPr/>
          <p:nvPr/>
        </p:nvSpPr>
        <p:spPr>
          <a:xfrm>
            <a:off x="3421038" y="2019300"/>
            <a:ext cx="465161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Right Arrow 4"/>
          <p:cNvSpPr/>
          <p:nvPr/>
        </p:nvSpPr>
        <p:spPr>
          <a:xfrm>
            <a:off x="2743200" y="3276600"/>
            <a:ext cx="465161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Right Arrow 5"/>
          <p:cNvSpPr/>
          <p:nvPr/>
        </p:nvSpPr>
        <p:spPr>
          <a:xfrm>
            <a:off x="3430704" y="4648200"/>
            <a:ext cx="465161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79563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Before becoming taxable, invoice issued and payment received</a:t>
            </a:r>
          </a:p>
          <a:p>
            <a:pPr marL="109728" indent="0">
              <a:buNone/>
            </a:pPr>
            <a:r>
              <a:rPr lang="en-US" dirty="0"/>
              <a:t> </a:t>
            </a:r>
            <a:r>
              <a:rPr lang="en-US" dirty="0" smtClean="0"/>
              <a:t>  - No tax payable</a:t>
            </a:r>
          </a:p>
          <a:p>
            <a:pPr marL="109728" indent="0">
              <a:buNone/>
            </a:pPr>
            <a:endParaRPr lang="en-US" dirty="0"/>
          </a:p>
          <a:p>
            <a:r>
              <a:rPr lang="en-US" dirty="0" smtClean="0"/>
              <a:t>Payment received before tax and invoice issued in 14 days of the date when service is taxed for the first time</a:t>
            </a:r>
          </a:p>
          <a:p>
            <a:pPr marL="109728" indent="0">
              <a:buNone/>
            </a:pPr>
            <a:r>
              <a:rPr lang="en-US" dirty="0"/>
              <a:t> </a:t>
            </a:r>
            <a:r>
              <a:rPr lang="en-US" dirty="0" smtClean="0"/>
              <a:t>  - No tax payable</a:t>
            </a:r>
          </a:p>
          <a:p>
            <a:pPr marL="109728" indent="0">
              <a:buNone/>
            </a:pPr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Rule 5: New service taxable for first time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740725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date on which payment is made</a:t>
            </a:r>
          </a:p>
          <a:p>
            <a:endParaRPr lang="en-US" dirty="0"/>
          </a:p>
          <a:p>
            <a:pPr marL="109728" indent="0">
              <a:buNone/>
            </a:pPr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Rule 7: In case of reverse charge</a:t>
            </a:r>
            <a:endParaRPr lang="en-IN" dirty="0"/>
          </a:p>
        </p:txBody>
      </p:sp>
      <p:sp>
        <p:nvSpPr>
          <p:cNvPr id="4" name="TextBox 3"/>
          <p:cNvSpPr txBox="1"/>
          <p:nvPr/>
        </p:nvSpPr>
        <p:spPr>
          <a:xfrm>
            <a:off x="533400" y="2438400"/>
            <a:ext cx="815340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Rule 8: </a:t>
            </a:r>
            <a:r>
              <a:rPr lang="en-US" sz="2800" b="1" dirty="0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Copyrights, </a:t>
            </a:r>
            <a:r>
              <a:rPr lang="en-US" sz="28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P</a:t>
            </a:r>
            <a:r>
              <a:rPr lang="en-US" sz="2800" b="1" dirty="0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atents and Trademark</a:t>
            </a:r>
            <a:endParaRPr lang="en-US" sz="2800" b="1" dirty="0"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endParaRPr lang="en-US" dirty="0"/>
          </a:p>
          <a:p>
            <a:r>
              <a:rPr lang="en-US" dirty="0" smtClean="0"/>
              <a:t>In such consideration arises by the use of such rights.</a:t>
            </a:r>
          </a:p>
          <a:p>
            <a:endParaRPr lang="en-US" dirty="0"/>
          </a:p>
          <a:p>
            <a:r>
              <a:rPr lang="en-US" b="1" dirty="0" smtClean="0"/>
              <a:t>Each time when payment is received or invoice is issued whichever is earlier</a:t>
            </a:r>
            <a:r>
              <a:rPr lang="en-US" dirty="0" smtClean="0"/>
              <a:t>.</a:t>
            </a:r>
            <a:endParaRPr lang="en-IN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4495800"/>
            <a:ext cx="79248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Rule 8A : Determination of Point of Taxation</a:t>
            </a:r>
          </a:p>
          <a:p>
            <a:endParaRPr lang="en-US" dirty="0"/>
          </a:p>
          <a:p>
            <a:r>
              <a:rPr lang="en-US" dirty="0" smtClean="0"/>
              <a:t>If point of taxation can’t be determined then Central Excise Officer shall determine the point of taxation to the best of his </a:t>
            </a:r>
            <a:r>
              <a:rPr lang="en-US" dirty="0" err="1" smtClean="0"/>
              <a:t>judgement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37338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209800" y="838200"/>
            <a:ext cx="5486400" cy="6096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Payment of Service Tax</a:t>
            </a:r>
            <a:endParaRPr lang="en-IN" sz="4000" b="1" dirty="0"/>
          </a:p>
        </p:txBody>
      </p:sp>
      <p:cxnSp>
        <p:nvCxnSpPr>
          <p:cNvPr id="4" name="Straight Arrow Connector 3"/>
          <p:cNvCxnSpPr>
            <a:stCxn id="2" idx="2"/>
          </p:cNvCxnSpPr>
          <p:nvPr/>
        </p:nvCxnSpPr>
        <p:spPr>
          <a:xfrm>
            <a:off x="4953000" y="1447800"/>
            <a:ext cx="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2438400" y="1752600"/>
            <a:ext cx="48768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2438400" y="1752600"/>
            <a:ext cx="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7315200" y="1752600"/>
            <a:ext cx="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600200" y="2133600"/>
            <a:ext cx="2133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Individual or Firm</a:t>
            </a:r>
          </a:p>
          <a:p>
            <a:r>
              <a:rPr lang="en-US" b="1" dirty="0" smtClean="0"/>
              <a:t>5</a:t>
            </a:r>
            <a:r>
              <a:rPr lang="en-US" b="1" baseline="30000" dirty="0" smtClean="0"/>
              <a:t>th</a:t>
            </a:r>
            <a:r>
              <a:rPr lang="en-US" b="1" dirty="0" smtClean="0"/>
              <a:t> of the following quarter</a:t>
            </a:r>
            <a:endParaRPr lang="en-IN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477000" y="2133600"/>
            <a:ext cx="1752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      Others</a:t>
            </a:r>
          </a:p>
          <a:p>
            <a:r>
              <a:rPr lang="en-US" b="1" dirty="0" smtClean="0"/>
              <a:t>5</a:t>
            </a:r>
            <a:r>
              <a:rPr lang="en-US" b="1" baseline="30000" dirty="0" smtClean="0"/>
              <a:t>th</a:t>
            </a:r>
            <a:r>
              <a:rPr lang="en-US" b="1" dirty="0" smtClean="0"/>
              <a:t> of the following calendar month</a:t>
            </a:r>
            <a:endParaRPr lang="en-IN" b="1" dirty="0"/>
          </a:p>
        </p:txBody>
      </p:sp>
      <p:sp>
        <p:nvSpPr>
          <p:cNvPr id="13" name="Rectangle 12"/>
          <p:cNvSpPr/>
          <p:nvPr/>
        </p:nvSpPr>
        <p:spPr>
          <a:xfrm>
            <a:off x="1676400" y="3333929"/>
            <a:ext cx="6019800" cy="5334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r>
              <a:rPr lang="en-US" sz="2400" b="1" baseline="30000" dirty="0" smtClean="0"/>
              <a:t>th</a:t>
            </a:r>
            <a:r>
              <a:rPr lang="en-US" sz="2400" b="1" dirty="0" smtClean="0"/>
              <a:t> If paid electronically in both the cases</a:t>
            </a:r>
            <a:endParaRPr lang="en-IN" b="1" dirty="0"/>
          </a:p>
        </p:txBody>
      </p:sp>
      <p:sp>
        <p:nvSpPr>
          <p:cNvPr id="14" name="Rounded Rectangle 13"/>
          <p:cNvSpPr/>
          <p:nvPr/>
        </p:nvSpPr>
        <p:spPr>
          <a:xfrm>
            <a:off x="1219200" y="4267200"/>
            <a:ext cx="7315200" cy="9144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Assesse who has service tax of 10 lakhs or more shall deposit the tax electronically </a:t>
            </a:r>
            <a:endParaRPr lang="en-IN" sz="2400" b="1" dirty="0"/>
          </a:p>
        </p:txBody>
      </p:sp>
    </p:spTree>
    <p:extLst>
      <p:ext uri="{BB962C8B-B14F-4D97-AF65-F5344CB8AC3E}">
        <p14:creationId xmlns:p14="http://schemas.microsoft.com/office/powerpoint/2010/main" val="1271002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2716859"/>
            <a:ext cx="6858000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    </a:t>
            </a:r>
            <a:r>
              <a:rPr lang="en-US" dirty="0" smtClean="0"/>
              <a:t>                         </a:t>
            </a:r>
            <a:r>
              <a:rPr lang="en-US" b="1" dirty="0" smtClean="0"/>
              <a:t>Thank </a:t>
            </a:r>
            <a:r>
              <a:rPr lang="en-US" b="1" dirty="0" smtClean="0"/>
              <a:t>You</a:t>
            </a:r>
          </a:p>
          <a:p>
            <a:r>
              <a:rPr lang="en-US" dirty="0" smtClean="0"/>
              <a:t>		Dipendra </a:t>
            </a:r>
            <a:r>
              <a:rPr lang="en-US" dirty="0" smtClean="0"/>
              <a:t>Prasad Poudel</a:t>
            </a:r>
          </a:p>
          <a:p>
            <a:r>
              <a:rPr lang="en-US" dirty="0" smtClean="0"/>
              <a:t>		Article </a:t>
            </a:r>
            <a:r>
              <a:rPr lang="en-US" dirty="0" smtClean="0"/>
              <a:t>Assistant (Audit</a:t>
            </a:r>
            <a:r>
              <a:rPr lang="en-US" dirty="0" smtClean="0"/>
              <a:t>)</a:t>
            </a:r>
          </a:p>
          <a:p>
            <a:r>
              <a:rPr lang="en-US" dirty="0"/>
              <a:t> </a:t>
            </a:r>
            <a:r>
              <a:rPr lang="en-US" dirty="0" smtClean="0"/>
              <a:t>                       </a:t>
            </a:r>
            <a:r>
              <a:rPr lang="en-US" dirty="0" smtClean="0">
                <a:hlinkClick r:id="rId2"/>
              </a:rPr>
              <a:t>mailfordipendra@gmail.com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          Click the below </a:t>
            </a:r>
            <a:r>
              <a:rPr lang="en-US" dirty="0" err="1" smtClean="0">
                <a:solidFill>
                  <a:schemeClr val="bg2">
                    <a:lumMod val="75000"/>
                  </a:schemeClr>
                </a:solidFill>
              </a:rPr>
              <a:t>Slideshare</a:t>
            </a:r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  </a:t>
            </a:r>
            <a:r>
              <a:rPr lang="en-US" dirty="0" smtClean="0">
                <a:solidFill>
                  <a:schemeClr val="tx2"/>
                </a:solidFill>
              </a:rPr>
              <a:t>for more presentations.</a:t>
            </a:r>
          </a:p>
          <a:p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                                   </a:t>
            </a:r>
          </a:p>
          <a:p>
            <a:pPr lvl="0"/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                                </a:t>
            </a:r>
            <a:r>
              <a:rPr lang="en-US" sz="2800" b="1" dirty="0" smtClean="0">
                <a:solidFill>
                  <a:prstClr val="black"/>
                </a:solidFill>
                <a:hlinkClick r:id="rId3"/>
              </a:rPr>
              <a:t>SLIDESHARE</a:t>
            </a:r>
            <a:endParaRPr lang="en-US" sz="2800" b="1" dirty="0" smtClean="0">
              <a:solidFill>
                <a:prstClr val="black"/>
              </a:solidFill>
            </a:endParaRPr>
          </a:p>
          <a:p>
            <a:pPr lvl="0"/>
            <a:r>
              <a:rPr lang="en-US" sz="2800" b="1" dirty="0">
                <a:solidFill>
                  <a:prstClr val="black"/>
                </a:solidFill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</a:rPr>
              <a:t>                    </a:t>
            </a:r>
            <a:r>
              <a:rPr lang="en-US" sz="2800" b="1" dirty="0" smtClean="0">
                <a:solidFill>
                  <a:prstClr val="black"/>
                </a:solidFill>
                <a:hlinkClick r:id="rId4"/>
              </a:rPr>
              <a:t>Facebook</a:t>
            </a:r>
            <a:endParaRPr lang="en-US" sz="2800" b="1" dirty="0">
              <a:solidFill>
                <a:prstClr val="black"/>
              </a:solidFill>
            </a:endParaRPr>
          </a:p>
          <a:p>
            <a:endParaRPr lang="en-US" dirty="0" smtClean="0">
              <a:solidFill>
                <a:schemeClr val="bg2">
                  <a:lumMod val="75000"/>
                </a:schemeClr>
              </a:solidFill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2514600" y="5479322"/>
            <a:ext cx="4076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  Happy </a:t>
            </a:r>
            <a:r>
              <a:rPr lang="en-US" sz="3600" b="1" dirty="0" smtClean="0">
                <a:solidFill>
                  <a:srgbClr val="FF0000"/>
                </a:solidFill>
              </a:rPr>
              <a:t>Reading</a:t>
            </a:r>
            <a:endParaRPr lang="en-IN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1691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Evolution of Service Tax in India</a:t>
            </a:r>
            <a:endParaRPr lang="en-IN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788218744"/>
              </p:ext>
            </p:extLst>
          </p:nvPr>
        </p:nvGraphicFramePr>
        <p:xfrm>
          <a:off x="1524000" y="1397000"/>
          <a:ext cx="71628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788091"/>
          </a:xfrm>
        </p:spPr>
        <p:txBody>
          <a:bodyPr/>
          <a:lstStyle/>
          <a:p>
            <a:pPr marL="109728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95066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4492319"/>
              </p:ext>
            </p:extLst>
          </p:nvPr>
        </p:nvGraphicFramePr>
        <p:xfrm>
          <a:off x="457200" y="14811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Present Scenario of Service tax</a:t>
            </a:r>
            <a:br>
              <a:rPr lang="en-US" dirty="0" smtClean="0"/>
            </a:b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55041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n-US" sz="7200" dirty="0" smtClean="0"/>
              <a:t>“Service” means </a:t>
            </a:r>
            <a:r>
              <a:rPr lang="en-US" sz="7200" b="1" dirty="0" smtClean="0"/>
              <a:t>any activity carried </a:t>
            </a:r>
            <a:r>
              <a:rPr lang="en-US" sz="7200" dirty="0" smtClean="0"/>
              <a:t>out by a </a:t>
            </a:r>
            <a:r>
              <a:rPr lang="en-US" sz="7200" b="1" dirty="0" smtClean="0"/>
              <a:t>person for consideration</a:t>
            </a:r>
            <a:r>
              <a:rPr lang="en-US" sz="7200" dirty="0" smtClean="0"/>
              <a:t> and includes declared service, but </a:t>
            </a:r>
            <a:r>
              <a:rPr lang="en-US" sz="7200" b="1" dirty="0" smtClean="0">
                <a:solidFill>
                  <a:srgbClr val="FF0000"/>
                </a:solidFill>
              </a:rPr>
              <a:t>shall not include</a:t>
            </a:r>
            <a:r>
              <a:rPr lang="en-US" sz="7200" dirty="0" smtClean="0"/>
              <a:t>:</a:t>
            </a:r>
          </a:p>
          <a:p>
            <a:endParaRPr lang="en-US" sz="7200" dirty="0" smtClean="0"/>
          </a:p>
          <a:p>
            <a:pPr marL="109728" indent="0">
              <a:buNone/>
            </a:pPr>
            <a:r>
              <a:rPr lang="en-US" sz="7200" dirty="0"/>
              <a:t> </a:t>
            </a:r>
            <a:r>
              <a:rPr lang="en-US" sz="7200" dirty="0" smtClean="0"/>
              <a:t>(a) an activity which constitutes merely,</a:t>
            </a:r>
          </a:p>
          <a:p>
            <a:pPr marL="109728" indent="0">
              <a:buNone/>
            </a:pPr>
            <a:endParaRPr lang="en-US" sz="7200" dirty="0" smtClean="0"/>
          </a:p>
          <a:p>
            <a:pPr marL="109728" indent="0">
              <a:buNone/>
            </a:pPr>
            <a:r>
              <a:rPr lang="en-US" sz="7200" dirty="0"/>
              <a:t> </a:t>
            </a:r>
            <a:r>
              <a:rPr lang="en-US" sz="7200" dirty="0" smtClean="0"/>
              <a:t>     (i) </a:t>
            </a:r>
            <a:r>
              <a:rPr lang="en-US" sz="7200" b="1" dirty="0" smtClean="0"/>
              <a:t>a transfer of title in goods or immovable property</a:t>
            </a:r>
            <a:r>
              <a:rPr lang="en-US" sz="7200" dirty="0" smtClean="0"/>
              <a:t>, by way of</a:t>
            </a:r>
          </a:p>
          <a:p>
            <a:pPr marL="109728" indent="0">
              <a:buNone/>
            </a:pPr>
            <a:r>
              <a:rPr lang="en-US" sz="7200" dirty="0"/>
              <a:t> </a:t>
            </a:r>
            <a:r>
              <a:rPr lang="en-US" sz="7200" dirty="0" smtClean="0"/>
              <a:t>      sale, gift or in any other manner ; or</a:t>
            </a:r>
          </a:p>
          <a:p>
            <a:pPr marL="109728" indent="0">
              <a:buNone/>
            </a:pPr>
            <a:endParaRPr lang="en-US" sz="7200" dirty="0" smtClean="0"/>
          </a:p>
          <a:p>
            <a:pPr marL="109728" indent="0" algn="just">
              <a:buNone/>
            </a:pPr>
            <a:r>
              <a:rPr lang="en-US" sz="7200" dirty="0"/>
              <a:t> </a:t>
            </a:r>
            <a:r>
              <a:rPr lang="en-US" sz="7200" dirty="0" smtClean="0"/>
              <a:t>     (</a:t>
            </a:r>
            <a:r>
              <a:rPr lang="en-US" sz="7200" dirty="0" err="1" smtClean="0"/>
              <a:t>ia</a:t>
            </a:r>
            <a:r>
              <a:rPr lang="en-US" sz="7200" dirty="0" smtClean="0"/>
              <a:t>) such transfer, delivery or supply of any</a:t>
            </a:r>
            <a:r>
              <a:rPr lang="en-US" sz="7200" dirty="0"/>
              <a:t> </a:t>
            </a:r>
            <a:r>
              <a:rPr lang="en-US" sz="7200" dirty="0" smtClean="0"/>
              <a:t> goods which is</a:t>
            </a:r>
          </a:p>
          <a:p>
            <a:pPr marL="109728" indent="0" algn="just">
              <a:buNone/>
            </a:pPr>
            <a:r>
              <a:rPr lang="en-US" sz="7200" dirty="0"/>
              <a:t> </a:t>
            </a:r>
            <a:r>
              <a:rPr lang="en-US" sz="7200" dirty="0" smtClean="0"/>
              <a:t>     deemed to be a sale </a:t>
            </a:r>
            <a:r>
              <a:rPr lang="en-US" sz="7200" b="1" dirty="0" smtClean="0"/>
              <a:t>within a meaning of clause 29(A) of articles</a:t>
            </a:r>
          </a:p>
          <a:p>
            <a:pPr marL="109728" indent="0" algn="just">
              <a:buNone/>
            </a:pPr>
            <a:r>
              <a:rPr lang="en-US" sz="7200" b="1" dirty="0"/>
              <a:t> </a:t>
            </a:r>
            <a:r>
              <a:rPr lang="en-US" sz="7200" b="1" dirty="0" smtClean="0"/>
              <a:t>      366 of the constitution </a:t>
            </a:r>
            <a:r>
              <a:rPr lang="en-US" sz="7200" dirty="0" smtClean="0"/>
              <a:t>; or </a:t>
            </a:r>
          </a:p>
          <a:p>
            <a:pPr marL="109728" indent="0">
              <a:buNone/>
            </a:pPr>
            <a:endParaRPr lang="en-US" sz="7200" dirty="0" smtClean="0"/>
          </a:p>
          <a:p>
            <a:pPr marL="109728" indent="0" algn="just">
              <a:buNone/>
            </a:pPr>
            <a:r>
              <a:rPr lang="en-US" sz="7200" dirty="0" smtClean="0"/>
              <a:t>       (ii) </a:t>
            </a:r>
            <a:r>
              <a:rPr lang="en-US" sz="7200" b="1" dirty="0" smtClean="0"/>
              <a:t>a transaction in money or actionable claim</a:t>
            </a:r>
          </a:p>
          <a:p>
            <a:pPr marL="109728" indent="0" algn="just">
              <a:buNone/>
            </a:pPr>
            <a:endParaRPr lang="en-US" sz="7200" dirty="0" smtClean="0"/>
          </a:p>
          <a:p>
            <a:pPr marL="109728" indent="0" algn="just">
              <a:buNone/>
            </a:pPr>
            <a:r>
              <a:rPr lang="en-US" sz="7200" dirty="0" smtClean="0"/>
              <a:t>(b) In case there </a:t>
            </a:r>
            <a:r>
              <a:rPr lang="en-US" sz="7200" b="1" dirty="0" smtClean="0"/>
              <a:t>is employee-employer </a:t>
            </a:r>
            <a:r>
              <a:rPr lang="en-US" sz="7200" dirty="0" smtClean="0"/>
              <a:t>relationship</a:t>
            </a:r>
          </a:p>
          <a:p>
            <a:pPr marL="109728" indent="0" algn="just">
              <a:buNone/>
            </a:pPr>
            <a:endParaRPr lang="en-US" sz="7200" dirty="0" smtClean="0"/>
          </a:p>
          <a:p>
            <a:pPr marL="109728" indent="0" algn="just">
              <a:buNone/>
            </a:pPr>
            <a:r>
              <a:rPr lang="en-US" sz="7200" dirty="0" smtClean="0"/>
              <a:t>(c)  </a:t>
            </a:r>
            <a:r>
              <a:rPr lang="en-US" sz="7200" b="1" dirty="0" smtClean="0"/>
              <a:t>Fees taken in any court or tribunal </a:t>
            </a:r>
            <a:r>
              <a:rPr lang="en-US" sz="7200" dirty="0" smtClean="0"/>
              <a:t>established under any law</a:t>
            </a:r>
          </a:p>
          <a:p>
            <a:pPr marL="109728" indent="0">
              <a:buNone/>
            </a:pPr>
            <a:endParaRPr lang="en-US" sz="7200" dirty="0" smtClean="0"/>
          </a:p>
          <a:p>
            <a:pPr marL="109728" indent="0">
              <a:buNone/>
            </a:pPr>
            <a:endParaRPr lang="en-US" sz="7200" dirty="0" smtClean="0"/>
          </a:p>
          <a:p>
            <a:pPr marL="109728" indent="0" algn="ctr">
              <a:buNone/>
            </a:pPr>
            <a:r>
              <a:rPr lang="en-US" dirty="0" smtClean="0"/>
              <a:t> </a:t>
            </a:r>
          </a:p>
          <a:p>
            <a:pPr marL="109728" indent="0">
              <a:buNone/>
            </a:pPr>
            <a:endParaRPr lang="en-US" dirty="0" smtClean="0"/>
          </a:p>
          <a:p>
            <a:pPr marL="109728" indent="0">
              <a:buNone/>
            </a:pPr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Definition of service</a:t>
            </a:r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147839"/>
            <a:ext cx="3048000" cy="1299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592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Not defined in Finance Act 2012</a:t>
            </a:r>
          </a:p>
          <a:p>
            <a:pPr marL="109728" indent="0">
              <a:buNone/>
            </a:pPr>
            <a:r>
              <a:rPr lang="en-US" b="1" dirty="0" smtClean="0"/>
              <a:t>                         Education Guide </a:t>
            </a:r>
            <a:endParaRPr lang="en-US" dirty="0" smtClean="0"/>
          </a:p>
          <a:p>
            <a:r>
              <a:rPr lang="en-US" dirty="0" smtClean="0"/>
              <a:t>“the word activity would include an act done, a deed done, an operation carried out, execution of an act, provision of facility etc. It is a term with very wide connotation.</a:t>
            </a:r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‘Activity’?</a:t>
            </a:r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228600"/>
            <a:ext cx="2598761" cy="1807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42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‘Consideration’ </a:t>
            </a:r>
            <a:r>
              <a:rPr lang="en-US" b="1" dirty="0" smtClean="0"/>
              <a:t>means everything received or recoverable</a:t>
            </a:r>
            <a:r>
              <a:rPr lang="en-US" dirty="0" smtClean="0"/>
              <a:t> in return for a provision of service which includes monetary payment and any consideration of a non-monetary nature or deferred consideration as well as recharges between establishments located in a non-taxable territory and taxable territory in another hand.</a:t>
            </a:r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Consideration  </a:t>
            </a:r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52400"/>
            <a:ext cx="4048125" cy="144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579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Tax @ </a:t>
            </a:r>
            <a:r>
              <a:rPr lang="en-US" b="1" dirty="0" smtClean="0"/>
              <a:t>12% </a:t>
            </a:r>
          </a:p>
          <a:p>
            <a:r>
              <a:rPr lang="en-US" b="1" dirty="0" smtClean="0"/>
              <a:t>2%</a:t>
            </a:r>
            <a:r>
              <a:rPr lang="en-US" dirty="0" smtClean="0"/>
              <a:t> education </a:t>
            </a:r>
            <a:r>
              <a:rPr lang="en-US" dirty="0" err="1" smtClean="0"/>
              <a:t>cess</a:t>
            </a:r>
            <a:r>
              <a:rPr lang="en-US" dirty="0" smtClean="0"/>
              <a:t> and </a:t>
            </a:r>
            <a:r>
              <a:rPr lang="en-US" b="1" dirty="0" smtClean="0"/>
              <a:t>1% </a:t>
            </a:r>
            <a:r>
              <a:rPr lang="en-US" dirty="0" smtClean="0"/>
              <a:t>SHEC charge.</a:t>
            </a:r>
          </a:p>
          <a:p>
            <a:pPr marL="109728" indent="0">
              <a:buNone/>
            </a:pPr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Rate of Service Tax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61694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Consideration in money         Gross amount</a:t>
            </a:r>
          </a:p>
          <a:p>
            <a:pPr marL="109728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                 charged</a:t>
            </a:r>
          </a:p>
          <a:p>
            <a:r>
              <a:rPr lang="en-US" dirty="0" smtClean="0"/>
              <a:t>Consideration in Kind             Market Value</a:t>
            </a:r>
          </a:p>
          <a:p>
            <a:pPr marL="109728" indent="0">
              <a:buNone/>
            </a:pPr>
            <a:endParaRPr lang="en-US" dirty="0" smtClean="0"/>
          </a:p>
          <a:p>
            <a:r>
              <a:rPr lang="en-US" sz="2400" dirty="0" smtClean="0"/>
              <a:t>Consideration not ascertainable       Rules framed  </a:t>
            </a:r>
          </a:p>
          <a:p>
            <a:pPr marL="109728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                                                         by </a:t>
            </a:r>
            <a:r>
              <a:rPr lang="en-US" sz="2400" dirty="0" err="1" smtClean="0"/>
              <a:t>govt</a:t>
            </a:r>
            <a:endParaRPr lang="en-IN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Valuation of Taxable Service</a:t>
            </a:r>
            <a:endParaRPr lang="en-IN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5029200" y="1752600"/>
            <a:ext cx="6096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5024651" y="2590800"/>
            <a:ext cx="6096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5634251" y="3505200"/>
            <a:ext cx="6096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9873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Applicable From         1.4.2011</a:t>
            </a:r>
          </a:p>
          <a:p>
            <a:r>
              <a:rPr lang="en-US" dirty="0" smtClean="0"/>
              <a:t>Definition : </a:t>
            </a:r>
          </a:p>
          <a:p>
            <a:pPr marL="109728" indent="0">
              <a:buNone/>
            </a:pPr>
            <a:r>
              <a:rPr lang="en-US" dirty="0"/>
              <a:t> </a:t>
            </a:r>
            <a:r>
              <a:rPr lang="en-US" dirty="0" smtClean="0"/>
              <a:t>  “Point of taxation means the time when</a:t>
            </a:r>
          </a:p>
          <a:p>
            <a:pPr marL="109728" indent="0">
              <a:buNone/>
            </a:pPr>
            <a:r>
              <a:rPr lang="en-US" dirty="0"/>
              <a:t> </a:t>
            </a:r>
            <a:r>
              <a:rPr lang="en-US" dirty="0" smtClean="0"/>
              <a:t>   service shall be deemed to have been</a:t>
            </a:r>
          </a:p>
          <a:p>
            <a:pPr marL="109728" indent="0">
              <a:buNone/>
            </a:pPr>
            <a:r>
              <a:rPr lang="en-US" dirty="0"/>
              <a:t> </a:t>
            </a:r>
            <a:r>
              <a:rPr lang="en-US" dirty="0" smtClean="0"/>
              <a:t>   provided”</a:t>
            </a:r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Point of taxation rules</a:t>
            </a:r>
            <a:endParaRPr lang="en-IN" dirty="0"/>
          </a:p>
        </p:txBody>
      </p:sp>
      <p:sp>
        <p:nvSpPr>
          <p:cNvPr id="4" name="Right Arrow 3"/>
          <p:cNvSpPr/>
          <p:nvPr/>
        </p:nvSpPr>
        <p:spPr>
          <a:xfrm flipV="1">
            <a:off x="3719015" y="1600200"/>
            <a:ext cx="6096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5803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TS010338265</Template>
  <TotalTime>419</TotalTime>
  <Words>724</Words>
  <Application>Microsoft Office PowerPoint</Application>
  <PresentationFormat>On-screen Show (4:3)</PresentationFormat>
  <Paragraphs>123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1_Office Theme</vt:lpstr>
      <vt:lpstr>Office Theme</vt:lpstr>
      <vt:lpstr>8_Office Theme</vt:lpstr>
      <vt:lpstr>Concourse</vt:lpstr>
      <vt:lpstr>General overview in Service Tax</vt:lpstr>
      <vt:lpstr>Evolution of Service Tax in India</vt:lpstr>
      <vt:lpstr>Present Scenario of Service tax </vt:lpstr>
      <vt:lpstr>Definition of service</vt:lpstr>
      <vt:lpstr>What is ‘Activity’?</vt:lpstr>
      <vt:lpstr>Consideration  </vt:lpstr>
      <vt:lpstr>Rate of Service Tax</vt:lpstr>
      <vt:lpstr>Valuation of Taxable Service</vt:lpstr>
      <vt:lpstr>Point of taxation rules</vt:lpstr>
      <vt:lpstr>POT Rule 2A : Date of payment</vt:lpstr>
      <vt:lpstr>Rule 3: Determination of POT</vt:lpstr>
      <vt:lpstr>Rule 4: Changes in effective rate of service tax</vt:lpstr>
      <vt:lpstr>Cont’d</vt:lpstr>
      <vt:lpstr>Rule 5: New service taxable for first time</vt:lpstr>
      <vt:lpstr>Rule 7: In case of reverse charge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DIPENDRA</dc:creator>
  <cp:lastModifiedBy>DIPENDRA</cp:lastModifiedBy>
  <cp:revision>55</cp:revision>
  <dcterms:created xsi:type="dcterms:W3CDTF">2014-06-19T08:59:30Z</dcterms:created>
  <dcterms:modified xsi:type="dcterms:W3CDTF">2014-06-27T05:42:49Z</dcterms:modified>
</cp:coreProperties>
</file>