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Default Extension="docm" ContentType="application/vnd.ms-word.document.macroEnabled.12"/>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handoutMasterIdLst>
    <p:handoutMasterId r:id="rId55"/>
  </p:handoutMasterIdLst>
  <p:sldIdLst>
    <p:sldId id="301" r:id="rId2"/>
    <p:sldId id="256" r:id="rId3"/>
    <p:sldId id="257" r:id="rId4"/>
    <p:sldId id="258" r:id="rId5"/>
    <p:sldId id="259" r:id="rId6"/>
    <p:sldId id="261" r:id="rId7"/>
    <p:sldId id="260" r:id="rId8"/>
    <p:sldId id="303" r:id="rId9"/>
    <p:sldId id="302" r:id="rId10"/>
    <p:sldId id="262" r:id="rId11"/>
    <p:sldId id="263" r:id="rId12"/>
    <p:sldId id="304" r:id="rId13"/>
    <p:sldId id="305" r:id="rId14"/>
    <p:sldId id="264" r:id="rId15"/>
    <p:sldId id="307" r:id="rId16"/>
    <p:sldId id="306" r:id="rId17"/>
    <p:sldId id="308" r:id="rId18"/>
    <p:sldId id="309" r:id="rId19"/>
    <p:sldId id="265" r:id="rId20"/>
    <p:sldId id="266" r:id="rId21"/>
    <p:sldId id="267" r:id="rId22"/>
    <p:sldId id="268" r:id="rId23"/>
    <p:sldId id="270" r:id="rId24"/>
    <p:sldId id="269" r:id="rId25"/>
    <p:sldId id="271" r:id="rId26"/>
    <p:sldId id="272" r:id="rId27"/>
    <p:sldId id="273" r:id="rId28"/>
    <p:sldId id="274" r:id="rId29"/>
    <p:sldId id="279" r:id="rId30"/>
    <p:sldId id="277" r:id="rId31"/>
    <p:sldId id="275" r:id="rId32"/>
    <p:sldId id="282" r:id="rId33"/>
    <p:sldId id="283" r:id="rId34"/>
    <p:sldId id="284" r:id="rId35"/>
    <p:sldId id="285" r:id="rId36"/>
    <p:sldId id="281" r:id="rId37"/>
    <p:sldId id="286" r:id="rId38"/>
    <p:sldId id="287" r:id="rId39"/>
    <p:sldId id="288" r:id="rId40"/>
    <p:sldId id="289" r:id="rId41"/>
    <p:sldId id="290" r:id="rId42"/>
    <p:sldId id="291" r:id="rId43"/>
    <p:sldId id="280" r:id="rId44"/>
    <p:sldId id="292" r:id="rId45"/>
    <p:sldId id="293" r:id="rId46"/>
    <p:sldId id="310" r:id="rId47"/>
    <p:sldId id="311" r:id="rId48"/>
    <p:sldId id="295" r:id="rId49"/>
    <p:sldId id="296" r:id="rId50"/>
    <p:sldId id="297" r:id="rId51"/>
    <p:sldId id="298" r:id="rId52"/>
    <p:sldId id="30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0000CC"/>
    <a:srgbClr val="2A08B8"/>
    <a:srgbClr val="006600"/>
    <a:srgbClr val="00153E"/>
    <a:srgbClr val="00FF00"/>
    <a:srgbClr val="078313"/>
    <a:srgbClr val="CCCC00"/>
    <a:srgbClr val="FF6600"/>
    <a:srgbClr val="CE2402"/>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98C473-DA68-41A1-8CA0-4408F581E80B}" type="datetimeFigureOut">
              <a:rPr lang="en-US" smtClean="0"/>
              <a:pPr/>
              <a:t>8/23/2010</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470D8F-3A88-4DFB-A004-82A4585FE555}"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3ECE80-337B-4730-B49C-A305CCC38474}" type="datetimeFigureOut">
              <a:rPr lang="en-US" smtClean="0"/>
              <a:pPr/>
              <a:t>8/23/2010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1E5A15-8685-433F-8639-001382AFAA6C}"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51E5A15-8685-433F-8639-001382AFAA6C}" type="slidenum">
              <a:rPr lang="en-IN" smtClean="0"/>
              <a:pPr/>
              <a:t>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37512CF-E985-4974-82C4-5368779CC322}" type="datetimeFigureOut">
              <a:rPr lang="en-US" smtClean="0"/>
              <a:pPr/>
              <a:t>8/23/2010</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1F112E75-184D-4820-96C0-5D7455AB0B48}"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7512CF-E985-4974-82C4-5368779CC322}" type="datetimeFigureOut">
              <a:rPr lang="en-US" smtClean="0"/>
              <a:pPr/>
              <a:t>8/23/2010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112E75-184D-4820-96C0-5D7455AB0B48}" type="slidenum">
              <a:rPr lang="en-IN" smtClean="0"/>
              <a:pPr/>
              <a:t>‹#›</a:t>
            </a:fld>
            <a:endParaRPr lang="en-IN"/>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7512CF-E985-4974-82C4-5368779CC322}" type="datetimeFigureOut">
              <a:rPr lang="en-US" smtClean="0"/>
              <a:pPr/>
              <a:t>8/23/2010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112E75-184D-4820-96C0-5D7455AB0B48}" type="slidenum">
              <a:rPr lang="en-IN" smtClean="0"/>
              <a:pPr/>
              <a:t>‹#›</a:t>
            </a:fld>
            <a:endParaRPr lang="en-IN"/>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37512CF-E985-4974-82C4-5368779CC322}" type="datetimeFigureOut">
              <a:rPr lang="en-US" smtClean="0"/>
              <a:pPr/>
              <a:t>8/23/2010</a:t>
            </a:fld>
            <a:endParaRPr lang="en-IN"/>
          </a:p>
        </p:txBody>
      </p:sp>
      <p:sp>
        <p:nvSpPr>
          <p:cNvPr id="9" name="Slide Number Placeholder 8"/>
          <p:cNvSpPr>
            <a:spLocks noGrp="1"/>
          </p:cNvSpPr>
          <p:nvPr>
            <p:ph type="sldNum" sz="quarter" idx="15"/>
          </p:nvPr>
        </p:nvSpPr>
        <p:spPr/>
        <p:txBody>
          <a:bodyPr rtlCol="0"/>
          <a:lstStyle/>
          <a:p>
            <a:fld id="{1F112E75-184D-4820-96C0-5D7455AB0B48}"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37512CF-E985-4974-82C4-5368779CC322}" type="datetimeFigureOut">
              <a:rPr lang="en-US" smtClean="0"/>
              <a:pPr/>
              <a:t>8/23/2010</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1F112E75-184D-4820-96C0-5D7455AB0B48}"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37512CF-E985-4974-82C4-5368779CC322}" type="datetimeFigureOut">
              <a:rPr lang="en-US" smtClean="0"/>
              <a:pPr/>
              <a:t>8/23/2010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F112E75-184D-4820-96C0-5D7455AB0B48}"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37512CF-E985-4974-82C4-5368779CC322}" type="datetimeFigureOut">
              <a:rPr lang="en-US" smtClean="0"/>
              <a:pPr/>
              <a:t>8/23/2010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F112E75-184D-4820-96C0-5D7455AB0B48}"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37512CF-E985-4974-82C4-5368779CC322}" type="datetimeFigureOut">
              <a:rPr lang="en-US" smtClean="0"/>
              <a:pPr/>
              <a:t>8/23/2010</a:t>
            </a:fld>
            <a:endParaRPr lang="en-IN"/>
          </a:p>
        </p:txBody>
      </p:sp>
      <p:sp>
        <p:nvSpPr>
          <p:cNvPr id="7" name="Slide Number Placeholder 6"/>
          <p:cNvSpPr>
            <a:spLocks noGrp="1"/>
          </p:cNvSpPr>
          <p:nvPr>
            <p:ph type="sldNum" sz="quarter" idx="11"/>
          </p:nvPr>
        </p:nvSpPr>
        <p:spPr/>
        <p:txBody>
          <a:bodyPr rtlCol="0"/>
          <a:lstStyle/>
          <a:p>
            <a:fld id="{1F112E75-184D-4820-96C0-5D7455AB0B48}"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7512CF-E985-4974-82C4-5368779CC322}" type="datetimeFigureOut">
              <a:rPr lang="en-US" smtClean="0"/>
              <a:pPr/>
              <a:t>8/23/2010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F112E75-184D-4820-96C0-5D7455AB0B48}" type="slidenum">
              <a:rPr lang="en-IN" smtClean="0"/>
              <a:pPr/>
              <a:t>‹#›</a:t>
            </a:fld>
            <a:endParaRPr lang="en-IN"/>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37512CF-E985-4974-82C4-5368779CC322}" type="datetimeFigureOut">
              <a:rPr lang="en-US" smtClean="0"/>
              <a:pPr/>
              <a:t>8/23/2010</a:t>
            </a:fld>
            <a:endParaRPr lang="en-IN"/>
          </a:p>
        </p:txBody>
      </p:sp>
      <p:sp>
        <p:nvSpPr>
          <p:cNvPr id="22" name="Slide Number Placeholder 21"/>
          <p:cNvSpPr>
            <a:spLocks noGrp="1"/>
          </p:cNvSpPr>
          <p:nvPr>
            <p:ph type="sldNum" sz="quarter" idx="15"/>
          </p:nvPr>
        </p:nvSpPr>
        <p:spPr/>
        <p:txBody>
          <a:bodyPr rtlCol="0"/>
          <a:lstStyle/>
          <a:p>
            <a:fld id="{1F112E75-184D-4820-96C0-5D7455AB0B48}"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37512CF-E985-4974-82C4-5368779CC322}" type="datetimeFigureOut">
              <a:rPr lang="en-US" smtClean="0"/>
              <a:pPr/>
              <a:t>8/23/2010</a:t>
            </a:fld>
            <a:endParaRPr lang="en-IN"/>
          </a:p>
        </p:txBody>
      </p:sp>
      <p:sp>
        <p:nvSpPr>
          <p:cNvPr id="18" name="Slide Number Placeholder 17"/>
          <p:cNvSpPr>
            <a:spLocks noGrp="1"/>
          </p:cNvSpPr>
          <p:nvPr>
            <p:ph type="sldNum" sz="quarter" idx="11"/>
          </p:nvPr>
        </p:nvSpPr>
        <p:spPr/>
        <p:txBody>
          <a:bodyPr rtlCol="0"/>
          <a:lstStyle/>
          <a:p>
            <a:fld id="{1F112E75-184D-4820-96C0-5D7455AB0B48}"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37512CF-E985-4974-82C4-5368779CC322}" type="datetimeFigureOut">
              <a:rPr lang="en-US" smtClean="0"/>
              <a:pPr/>
              <a:t>8/23/2010</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F112E75-184D-4820-96C0-5D7455AB0B4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Office_Word_Macro-Enabled_Document6.docm"/><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1.xml.rels><?xml version="1.0" encoding="UTF-8" standalone="yes"?>
<Relationships xmlns="http://schemas.openxmlformats.org/package/2006/relationships"><Relationship Id="rId2" Type="http://schemas.openxmlformats.org/officeDocument/2006/relationships/hyperlink" Target="http://www.aces.gov.i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aces.gov.i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package" Target="../embeddings/Microsoft_Office_Word_Document7.doc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Office_Word_Document8.doc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Office_Word_Document9.docx"/><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package" Target="../embeddings/Microsoft_Office_Word_Document2.docx"/><Relationship Id="rId4" Type="http://schemas.openxmlformats.org/officeDocument/2006/relationships/package" Target="../embeddings/Microsoft_Office_Word_Document1.docx"/></Relationships>
</file>

<file path=ppt/slides/_rels/slide30.xml.rels><?xml version="1.0" encoding="UTF-8" standalone="yes"?>
<Relationships xmlns="http://schemas.openxmlformats.org/package/2006/relationships"><Relationship Id="rId3" Type="http://schemas.openxmlformats.org/officeDocument/2006/relationships/hyperlink" Target="http://www.aces.gov.in/" TargetMode="External"/><Relationship Id="rId2" Type="http://schemas.openxmlformats.org/officeDocument/2006/relationships/hyperlink" Target="http://exciseandservicetax.nic.i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ces.gov.in/" TargetMode="Externa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package" Target="../embeddings/Microsoft_Office_Word_Document12.docx"/><Relationship Id="rId5" Type="http://schemas.openxmlformats.org/officeDocument/2006/relationships/package" Target="../embeddings/Microsoft_Office_Word_Document11.docx"/><Relationship Id="rId4" Type="http://schemas.openxmlformats.org/officeDocument/2006/relationships/package" Target="../embeddings/Microsoft_Office_Word_Document10.docx"/></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Office_Word_Document3.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Word_Document4.docx"/></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cbec.nsdl.com/EST/" TargetMode="External"/><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package" Target="../embeddings/Microsoft_Office_Word_Document13.docx"/></Relationships>
</file>

<file path=ppt/slides/_rels/slide45.xml.rels><?xml version="1.0" encoding="UTF-8" standalone="yes"?>
<Relationships xmlns="http://schemas.openxmlformats.org/package/2006/relationships"><Relationship Id="rId3" Type="http://schemas.openxmlformats.org/officeDocument/2006/relationships/hyperlink" Target="https://cbec.nsdl.com/EST/" TargetMode="External"/><Relationship Id="rId2" Type="http://schemas.openxmlformats.org/officeDocument/2006/relationships/hyperlink" Target="http://www.aces.gov.i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Office_Word_Document5.doc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80" y="0"/>
            <a:ext cx="7429520" cy="1500174"/>
          </a:xfrm>
        </p:spPr>
        <p:style>
          <a:lnRef idx="2">
            <a:schemeClr val="accent4"/>
          </a:lnRef>
          <a:fillRef idx="1">
            <a:schemeClr val="lt1"/>
          </a:fillRef>
          <a:effectRef idx="0">
            <a:schemeClr val="accent4"/>
          </a:effectRef>
          <a:fontRef idx="minor">
            <a:schemeClr val="dk1"/>
          </a:fontRef>
        </p:style>
        <p:txBody>
          <a:bodyPr>
            <a:noAutofit/>
          </a:bodyPr>
          <a:lstStyle/>
          <a:p>
            <a:r>
              <a:rPr lang="en-US" sz="36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Procedural aspects </a:t>
            </a:r>
            <a:br>
              <a:rPr lang="en-US" sz="36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br>
            <a:r>
              <a:rPr lang="en-US" sz="36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under service tax</a:t>
            </a:r>
            <a:endParaRPr lang="en-US" sz="36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endParaRPr>
          </a:p>
        </p:txBody>
      </p:sp>
      <p:pic>
        <p:nvPicPr>
          <p:cNvPr id="6" name="Picture 5" descr="logo.GIF"/>
          <p:cNvPicPr>
            <a:picLocks noChangeAspect="1"/>
          </p:cNvPicPr>
          <p:nvPr/>
        </p:nvPicPr>
        <p:blipFill>
          <a:blip r:embed="rId2" cstate="print"/>
          <a:stretch>
            <a:fillRect/>
          </a:stretch>
        </p:blipFill>
        <p:spPr>
          <a:xfrm>
            <a:off x="142844" y="0"/>
            <a:ext cx="1606692" cy="1500174"/>
          </a:xfrm>
          <a:prstGeom prst="rect">
            <a:avLst/>
          </a:prstGeom>
          <a:solidFill>
            <a:schemeClr val="bg1"/>
          </a:solidFill>
        </p:spPr>
      </p:pic>
      <p:pic>
        <p:nvPicPr>
          <p:cNvPr id="34818" name="Picture 2" descr="C:\Users\CA K.S.CHAUHAN\Pictures\My Pictures\Logo\CA_logo_icai.jpg"/>
          <p:cNvPicPr>
            <a:picLocks noChangeAspect="1" noChangeArrowheads="1"/>
          </p:cNvPicPr>
          <p:nvPr/>
        </p:nvPicPr>
        <p:blipFill>
          <a:blip r:embed="rId3" cstate="print"/>
          <a:srcRect/>
          <a:stretch>
            <a:fillRect/>
          </a:stretch>
        </p:blipFill>
        <p:spPr bwMode="auto">
          <a:xfrm>
            <a:off x="7286644" y="214290"/>
            <a:ext cx="1714512" cy="1244480"/>
          </a:xfrm>
          <a:prstGeom prst="rect">
            <a:avLst/>
          </a:prstGeom>
          <a:noFill/>
        </p:spPr>
      </p:pic>
      <p:sp>
        <p:nvSpPr>
          <p:cNvPr id="8" name="Flowchart: Punched Tape 7"/>
          <p:cNvSpPr/>
          <p:nvPr/>
        </p:nvSpPr>
        <p:spPr>
          <a:xfrm>
            <a:off x="2357422" y="3000372"/>
            <a:ext cx="6500858" cy="285752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dirty="0" smtClean="0">
              <a:ln>
                <a:prstDash val="solid"/>
              </a:ln>
              <a:solidFill>
                <a:srgbClr val="CE2402"/>
              </a:solidFill>
              <a:effectLst>
                <a:outerShdw blurRad="88000" dist="50800" dir="5040000" algn="tl">
                  <a:schemeClr val="accent4">
                    <a:tint val="80000"/>
                    <a:satMod val="250000"/>
                    <a:alpha val="45000"/>
                  </a:schemeClr>
                </a:outerShdw>
              </a:effectLst>
              <a:latin typeface="Harlow Solid Italic" pitchFamily="82" charset="0"/>
              <a:cs typeface="Arial" pitchFamily="34" charset="0"/>
            </a:endParaRPr>
          </a:p>
          <a:p>
            <a:r>
              <a:rPr lang="en-US" sz="3600" b="1" dirty="0" smtClean="0">
                <a:ln>
                  <a:prstDash val="solid"/>
                </a:ln>
                <a:solidFill>
                  <a:srgbClr val="00FF00"/>
                </a:solidFill>
                <a:effectLst>
                  <a:outerShdw blurRad="38100" dist="38100" dir="2700000" algn="tl">
                    <a:srgbClr val="000000">
                      <a:alpha val="43137"/>
                    </a:srgbClr>
                  </a:outerShdw>
                </a:effectLst>
                <a:latin typeface="Bradley Hand ITC" pitchFamily="66" charset="0"/>
                <a:cs typeface="Arial" pitchFamily="34" charset="0"/>
              </a:rPr>
              <a:t> Presented by:</a:t>
            </a:r>
          </a:p>
          <a:p>
            <a:r>
              <a:rPr lang="en-US" sz="4800" b="1" dirty="0" smtClean="0">
                <a:ln>
                  <a:prstDash val="solid"/>
                </a:ln>
                <a:solidFill>
                  <a:srgbClr val="00FF00"/>
                </a:solidFill>
                <a:effectLst>
                  <a:outerShdw blurRad="38100" dist="38100" dir="2700000" algn="tl">
                    <a:srgbClr val="000000">
                      <a:alpha val="43137"/>
                    </a:srgbClr>
                  </a:outerShdw>
                </a:effectLst>
                <a:latin typeface="Bradley Hand ITC" pitchFamily="66" charset="0"/>
                <a:cs typeface="Arial" pitchFamily="34" charset="0"/>
              </a:rPr>
              <a:t> CA. Kamlesh Chauh</a:t>
            </a:r>
            <a:r>
              <a:rPr lang="en-US" sz="3600" b="1" dirty="0" smtClean="0">
                <a:ln>
                  <a:prstDash val="solid"/>
                </a:ln>
                <a:solidFill>
                  <a:srgbClr val="00FF00"/>
                </a:solidFill>
                <a:effectLst>
                  <a:outerShdw blurRad="38100" dist="38100" dir="2700000" algn="tl">
                    <a:srgbClr val="000000">
                      <a:alpha val="43137"/>
                    </a:srgbClr>
                  </a:outerShdw>
                </a:effectLst>
                <a:latin typeface="Bradley Hand ITC" pitchFamily="66" charset="0"/>
                <a:cs typeface="Arial" pitchFamily="34" charset="0"/>
              </a:rPr>
              <a:t>an</a:t>
            </a:r>
          </a:p>
          <a:p>
            <a:r>
              <a:rPr lang="en-US" sz="2800" b="1" dirty="0" smtClean="0">
                <a:ln>
                  <a:prstDash val="solid"/>
                </a:ln>
                <a:solidFill>
                  <a:srgbClr val="00FF00"/>
                </a:solidFill>
                <a:effectLst>
                  <a:outerShdw blurRad="38100" dist="38100" dir="2700000" algn="tl">
                    <a:srgbClr val="000000">
                      <a:alpha val="43137"/>
                    </a:srgbClr>
                  </a:outerShdw>
                </a:effectLst>
                <a:latin typeface="Bradley Hand ITC" pitchFamily="66" charset="0"/>
                <a:cs typeface="Arial" pitchFamily="34" charset="0"/>
              </a:rPr>
              <a:t>  B Sc, LL B, FCA, ISA(ICA)</a:t>
            </a:r>
          </a:p>
          <a:p>
            <a:endParaRPr lang="en-US" sz="3600" dirty="0">
              <a:ln>
                <a:prstDash val="solid"/>
              </a:ln>
              <a:solidFill>
                <a:srgbClr val="CE2402"/>
              </a:solidFill>
              <a:effectLst>
                <a:outerShdw blurRad="88000" dist="50800" dir="5040000" algn="tl">
                  <a:schemeClr val="accent4">
                    <a:tint val="80000"/>
                    <a:satMod val="250000"/>
                    <a:alpha val="45000"/>
                  </a:schemeClr>
                </a:outerShdw>
              </a:effectLst>
              <a:latin typeface="Harlow Solid Italic" pitchFamily="82" charset="0"/>
              <a:cs typeface="Arial" pitchFamily="34" charset="0"/>
            </a:endParaRPr>
          </a:p>
        </p:txBody>
      </p:sp>
      <p:pic>
        <p:nvPicPr>
          <p:cNvPr id="7" name="Picture 7" descr="flag"/>
          <p:cNvPicPr>
            <a:picLocks noChangeAspect="1" noChangeArrowheads="1"/>
          </p:cNvPicPr>
          <p:nvPr/>
        </p:nvPicPr>
        <p:blipFill>
          <a:blip r:embed="rId4" cstate="print"/>
          <a:srcRect/>
          <a:stretch>
            <a:fillRect/>
          </a:stretch>
        </p:blipFill>
        <p:spPr bwMode="auto">
          <a:xfrm>
            <a:off x="785786" y="3786190"/>
            <a:ext cx="990600" cy="6604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REGISTRATION PROCEDURE</a:t>
            </a:r>
            <a:endParaRPr lang="en-IN" sz="3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buNone/>
            </a:pPr>
            <a:r>
              <a:rPr lang="en-US" b="1" dirty="0" smtClean="0">
                <a:solidFill>
                  <a:srgbClr val="00153E"/>
                </a:solidFill>
              </a:rPr>
              <a:t>IMPORTANT ANNOUNCEMENT:</a:t>
            </a:r>
          </a:p>
          <a:p>
            <a:pPr>
              <a:lnSpc>
                <a:spcPct val="150000"/>
              </a:lnSpc>
              <a:buFont typeface="Wingdings" pitchFamily="2" charset="2"/>
              <a:buChar char="v"/>
            </a:pPr>
            <a:r>
              <a:rPr lang="en-US" b="1" dirty="0" smtClean="0">
                <a:solidFill>
                  <a:srgbClr val="00153E"/>
                </a:solidFill>
              </a:rPr>
              <a:t>On-line registration has been made </a:t>
            </a:r>
            <a:r>
              <a:rPr lang="en-US" b="1" dirty="0" smtClean="0">
                <a:solidFill>
                  <a:srgbClr val="9900CC"/>
                </a:solidFill>
              </a:rPr>
              <a:t>mandatory for all kind of assessees </a:t>
            </a:r>
            <a:r>
              <a:rPr lang="en-US" b="1" dirty="0" smtClean="0">
                <a:solidFill>
                  <a:srgbClr val="00153E"/>
                </a:solidFill>
              </a:rPr>
              <a:t>w.e.f. 30-09-2009 vide Trade Notice Number 14/ST/2009 dated 17-09-2009.</a:t>
            </a:r>
          </a:p>
          <a:p>
            <a:pPr>
              <a:lnSpc>
                <a:spcPct val="150000"/>
              </a:lnSpc>
              <a:buFont typeface="Wingdings" pitchFamily="2" charset="2"/>
              <a:buChar char="v"/>
            </a:pPr>
            <a:r>
              <a:rPr lang="en-US" b="1" dirty="0" smtClean="0">
                <a:solidFill>
                  <a:srgbClr val="00153E"/>
                </a:solidFill>
              </a:rPr>
              <a:t>Software application is called Automation of Central Excise and Service Tax (ACES).</a:t>
            </a:r>
          </a:p>
          <a:p>
            <a:pPr>
              <a:lnSpc>
                <a:spcPct val="150000"/>
              </a:lnSpc>
              <a:buFont typeface="Wingdings" pitchFamily="2" charset="2"/>
              <a:buChar char="v"/>
            </a:pPr>
            <a:r>
              <a:rPr lang="en-US" b="1" dirty="0" smtClean="0">
                <a:solidFill>
                  <a:srgbClr val="00153E"/>
                </a:solidFill>
              </a:rPr>
              <a:t>Related site: </a:t>
            </a:r>
            <a:r>
              <a:rPr lang="en-US" b="1" dirty="0" smtClean="0">
                <a:solidFill>
                  <a:srgbClr val="2A08B8"/>
                </a:solidFill>
              </a:rPr>
              <a:t>http://www.aces.gov.in</a:t>
            </a:r>
            <a:endParaRPr lang="en-IN" b="1" dirty="0">
              <a:solidFill>
                <a:srgbClr val="2A08B8"/>
              </a:solidFill>
            </a:endParaRPr>
          </a:p>
        </p:txBody>
      </p:sp>
      <p:graphicFrame>
        <p:nvGraphicFramePr>
          <p:cNvPr id="6" name="Object 5"/>
          <p:cNvGraphicFramePr>
            <a:graphicFrameLocks noChangeAspect="1"/>
          </p:cNvGraphicFramePr>
          <p:nvPr/>
        </p:nvGraphicFramePr>
        <p:xfrm>
          <a:off x="7000892" y="5572140"/>
          <a:ext cx="914400" cy="771525"/>
        </p:xfrm>
        <a:graphic>
          <a:graphicData uri="http://schemas.openxmlformats.org/presentationml/2006/ole">
            <p:oleObj spid="_x0000_s3077" name="Macro-Enabled Template" showAsIcon="1" r:id="rId3" imgW="914400" imgH="771480" progId="Word.DocumentMacroEnabled.12">
              <p:embed/>
            </p:oleObj>
          </a:graphicData>
        </a:graphic>
      </p:graphicFrame>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296974"/>
          </a:xfrm>
        </p:spPr>
        <p:txBody>
          <a:bodyPr>
            <a:no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a:t>
            </a:r>
            <a:endParaRPr lang="en-IN"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a:xfrm>
            <a:off x="457200" y="2000240"/>
            <a:ext cx="7467600" cy="4473712"/>
          </a:xfrm>
        </p:spPr>
        <p:txBody>
          <a:bodyPr>
            <a:normAutofit lnSpcReduction="10000"/>
          </a:bodyPr>
          <a:lstStyle/>
          <a:p>
            <a:pPr>
              <a:lnSpc>
                <a:spcPct val="150000"/>
              </a:lnSpc>
            </a:pPr>
            <a:r>
              <a:rPr lang="en-US" b="1" dirty="0" smtClean="0">
                <a:solidFill>
                  <a:srgbClr val="00153E"/>
                </a:solidFill>
              </a:rPr>
              <a:t>Log on through internet at </a:t>
            </a:r>
            <a:r>
              <a:rPr lang="en-US" b="1" dirty="0" smtClean="0">
                <a:hlinkClick r:id="rId2"/>
              </a:rPr>
              <a:t>http://www.aces.gov.in</a:t>
            </a:r>
            <a:endParaRPr lang="en-US" b="1" dirty="0" smtClean="0"/>
          </a:p>
          <a:p>
            <a:pPr>
              <a:lnSpc>
                <a:spcPct val="150000"/>
              </a:lnSpc>
            </a:pPr>
            <a:r>
              <a:rPr lang="en-US" b="1" dirty="0" smtClean="0">
                <a:solidFill>
                  <a:srgbClr val="00153E"/>
                </a:solidFill>
              </a:rPr>
              <a:t>Choose Service Tax and click “New Users”.</a:t>
            </a:r>
          </a:p>
          <a:p>
            <a:pPr>
              <a:lnSpc>
                <a:spcPct val="150000"/>
              </a:lnSpc>
            </a:pPr>
            <a:r>
              <a:rPr lang="en-US" b="1" dirty="0" smtClean="0">
                <a:solidFill>
                  <a:srgbClr val="9900CC"/>
                </a:solidFill>
              </a:rPr>
              <a:t>Register yourself: </a:t>
            </a:r>
            <a:r>
              <a:rPr lang="en-US" b="1" dirty="0" smtClean="0">
                <a:solidFill>
                  <a:srgbClr val="00153E"/>
                </a:solidFill>
              </a:rPr>
              <a:t>Fill the chosen User-ID and Email-ID.</a:t>
            </a:r>
          </a:p>
          <a:p>
            <a:pPr>
              <a:lnSpc>
                <a:spcPct val="150000"/>
              </a:lnSpc>
            </a:pPr>
            <a:r>
              <a:rPr lang="en-US" b="1" dirty="0" smtClean="0">
                <a:solidFill>
                  <a:srgbClr val="00153E"/>
                </a:solidFill>
              </a:rPr>
              <a:t>The system, ACES, will check the availability of chosen User-ID and generate password, if available.</a:t>
            </a:r>
            <a:endParaRPr lang="en-IN" b="1" dirty="0">
              <a:solidFill>
                <a:srgbClr val="00153E"/>
              </a:solidFill>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04800" y="-99986"/>
            <a:ext cx="9753600" cy="7315200"/>
          </a:xfrm>
          <a:prstGeom prst="rect">
            <a:avLst/>
          </a:prstGeom>
          <a:noFill/>
          <a:ln w="9525">
            <a:noFill/>
            <a:miter lim="800000"/>
            <a:headEnd/>
            <a:tailEnd/>
          </a:ln>
          <a:effectLst/>
        </p:spPr>
      </p:pic>
      <p:cxnSp>
        <p:nvCxnSpPr>
          <p:cNvPr id="3" name="Elbow Connector 2"/>
          <p:cNvCxnSpPr/>
          <p:nvPr/>
        </p:nvCxnSpPr>
        <p:spPr>
          <a:xfrm>
            <a:off x="1142976" y="4643446"/>
            <a:ext cx="2857500" cy="500062"/>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000496" y="4929199"/>
            <a:ext cx="4000528" cy="369332"/>
          </a:xfrm>
          <a:prstGeom prst="rect">
            <a:avLst/>
          </a:prstGeom>
        </p:spPr>
        <p:txBody>
          <a:bodyPr wrap="square">
            <a:spAutoFit/>
          </a:bodyPr>
          <a:lstStyle/>
          <a:p>
            <a:r>
              <a:rPr lang="en-US" b="1" dirty="0" smtClean="0"/>
              <a:t>Login for Service Tax Assessee</a:t>
            </a:r>
            <a:endParaRPr lang="en-US" b="1"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1143000"/>
          </a:xfrm>
        </p:spPr>
        <p:txBody>
          <a:bodyPr>
            <a:normAutofit fontScale="90000"/>
          </a:bodyPr>
          <a:lstStyle/>
          <a:p>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entury Schoolbook" pitchFamily="18" charset="0"/>
              </a:rPr>
              <a:t>Facilities  available to Assessee</a:t>
            </a: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pitchFamily="34" charset="0"/>
              </a:rPr>
              <a:t/>
            </a:r>
            <a:b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pitchFamily="34" charset="0"/>
              </a:rPr>
            </a:br>
            <a:endParaRPr lang="en-IN" sz="3200" dirty="0"/>
          </a:p>
        </p:txBody>
      </p:sp>
      <p:sp>
        <p:nvSpPr>
          <p:cNvPr id="3" name="Content Placeholder 2"/>
          <p:cNvSpPr>
            <a:spLocks noGrp="1"/>
          </p:cNvSpPr>
          <p:nvPr>
            <p:ph sz="quarter" idx="1"/>
          </p:nvPr>
        </p:nvSpPr>
        <p:spPr>
          <a:xfrm>
            <a:off x="0" y="1357298"/>
            <a:ext cx="8686800" cy="5114948"/>
          </a:xfrm>
        </p:spPr>
        <p:txBody>
          <a:bodyPr/>
          <a:lstStyle/>
          <a:p>
            <a:pPr>
              <a:buNone/>
            </a:pPr>
            <a:r>
              <a:rPr lang="en-US" dirty="0" smtClean="0"/>
              <a:t> *</a:t>
            </a:r>
            <a:endParaRPr lang="en-IN" dirty="0"/>
          </a:p>
        </p:txBody>
      </p:sp>
      <p:sp>
        <p:nvSpPr>
          <p:cNvPr id="4" name="Rectangle 3"/>
          <p:cNvSpPr>
            <a:spLocks noChangeArrowheads="1"/>
          </p:cNvSpPr>
          <p:nvPr/>
        </p:nvSpPr>
        <p:spPr bwMode="auto">
          <a:xfrm>
            <a:off x="2057400" y="3733800"/>
            <a:ext cx="1143000" cy="228600"/>
          </a:xfrm>
          <a:prstGeom prst="rect">
            <a:avLst/>
          </a:prstGeom>
          <a:solidFill>
            <a:schemeClr val="bg1"/>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bg1"/>
            </a:extrusionClr>
          </a:sp3d>
        </p:spPr>
        <p:txBody>
          <a:bodyPr wrap="none" anchor="ctr">
            <a:flatTx/>
          </a:bodyPr>
          <a:lstStyle/>
          <a:p>
            <a:pPr algn="ctr"/>
            <a:r>
              <a:rPr lang="en-US" sz="1400" b="1" dirty="0">
                <a:latin typeface="Garamond" pitchFamily="18" charset="0"/>
                <a:cs typeface="Arial" charset="0"/>
              </a:rPr>
              <a:t>Registration</a:t>
            </a:r>
          </a:p>
        </p:txBody>
      </p:sp>
      <p:grpSp>
        <p:nvGrpSpPr>
          <p:cNvPr id="5" name="Group 26"/>
          <p:cNvGrpSpPr>
            <a:grpSpLocks/>
          </p:cNvGrpSpPr>
          <p:nvPr/>
        </p:nvGrpSpPr>
        <p:grpSpPr bwMode="auto">
          <a:xfrm>
            <a:off x="76200" y="2819400"/>
            <a:ext cx="1828800" cy="1371600"/>
            <a:chOff x="48" y="1776"/>
            <a:chExt cx="1152" cy="864"/>
          </a:xfrm>
        </p:grpSpPr>
        <p:sp>
          <p:nvSpPr>
            <p:cNvPr id="6" name="Text Box 27"/>
            <p:cNvSpPr txBox="1">
              <a:spLocks noChangeArrowheads="1"/>
            </p:cNvSpPr>
            <p:nvPr/>
          </p:nvSpPr>
          <p:spPr bwMode="auto">
            <a:xfrm>
              <a:off x="48" y="2399"/>
              <a:ext cx="725" cy="241"/>
            </a:xfrm>
            <a:prstGeom prst="rect">
              <a:avLst/>
            </a:prstGeom>
            <a:noFill/>
            <a:ln w="15875">
              <a:solidFill>
                <a:srgbClr val="339966"/>
              </a:solidFill>
              <a:miter lim="800000"/>
              <a:headEnd/>
              <a:tailEnd type="none" w="med" len="lg"/>
            </a:ln>
          </p:spPr>
          <p:txBody>
            <a:bodyPr wrap="none">
              <a:spAutoFit/>
            </a:bodyPr>
            <a:lstStyle/>
            <a:p>
              <a:r>
                <a:rPr lang="en-US" sz="1800" b="1">
                  <a:latin typeface="Garamond" pitchFamily="18" charset="0"/>
                  <a:cs typeface="Arial" charset="0"/>
                </a:rPr>
                <a:t>Assessees</a:t>
              </a:r>
            </a:p>
          </p:txBody>
        </p:sp>
        <p:sp>
          <p:nvSpPr>
            <p:cNvPr id="7" name="Line 28"/>
            <p:cNvSpPr>
              <a:spLocks noChangeShapeType="1"/>
            </p:cNvSpPr>
            <p:nvPr/>
          </p:nvSpPr>
          <p:spPr bwMode="auto">
            <a:xfrm>
              <a:off x="624" y="2352"/>
              <a:ext cx="576" cy="0"/>
            </a:xfrm>
            <a:prstGeom prst="line">
              <a:avLst/>
            </a:prstGeom>
            <a:noFill/>
            <a:ln w="15875">
              <a:solidFill>
                <a:schemeClr val="tx1"/>
              </a:solidFill>
              <a:round/>
              <a:headEnd/>
              <a:tailEnd type="stealth" w="med" len="lg"/>
            </a:ln>
          </p:spPr>
          <p:txBody>
            <a:bodyPr/>
            <a:lstStyle/>
            <a:p>
              <a:endParaRPr lang="en-IN"/>
            </a:p>
          </p:txBody>
        </p:sp>
        <p:pic>
          <p:nvPicPr>
            <p:cNvPr id="8" name="Picture 29" descr="bd05537_"/>
            <p:cNvPicPr>
              <a:picLocks noChangeAspect="1" noChangeArrowheads="1"/>
            </p:cNvPicPr>
            <p:nvPr/>
          </p:nvPicPr>
          <p:blipFill>
            <a:blip r:embed="rId2" cstate="print"/>
            <a:srcRect/>
            <a:stretch>
              <a:fillRect/>
            </a:stretch>
          </p:blipFill>
          <p:spPr bwMode="auto">
            <a:xfrm>
              <a:off x="144" y="1776"/>
              <a:ext cx="501" cy="654"/>
            </a:xfrm>
            <a:prstGeom prst="rect">
              <a:avLst/>
            </a:prstGeom>
            <a:noFill/>
            <a:ln w="9525">
              <a:noFill/>
              <a:miter lim="800000"/>
              <a:headEnd/>
              <a:tailEnd/>
            </a:ln>
          </p:spPr>
        </p:pic>
      </p:grpSp>
      <p:grpSp>
        <p:nvGrpSpPr>
          <p:cNvPr id="9" name="Group 4"/>
          <p:cNvGrpSpPr>
            <a:grpSpLocks/>
          </p:cNvGrpSpPr>
          <p:nvPr/>
        </p:nvGrpSpPr>
        <p:grpSpPr bwMode="auto">
          <a:xfrm>
            <a:off x="2667000" y="1752600"/>
            <a:ext cx="6400800" cy="4038600"/>
            <a:chOff x="1680" y="912"/>
            <a:chExt cx="4032" cy="2544"/>
          </a:xfrm>
        </p:grpSpPr>
        <p:sp>
          <p:nvSpPr>
            <p:cNvPr id="10" name="Rectangle 5"/>
            <p:cNvSpPr>
              <a:spLocks noChangeArrowheads="1"/>
            </p:cNvSpPr>
            <p:nvPr/>
          </p:nvSpPr>
          <p:spPr bwMode="auto">
            <a:xfrm>
              <a:off x="1680" y="1488"/>
              <a:ext cx="720" cy="144"/>
            </a:xfrm>
            <a:prstGeom prst="rect">
              <a:avLst/>
            </a:prstGeom>
            <a:solidFill>
              <a:srgbClr val="0099CC"/>
            </a:solidFill>
            <a:ln w="9525">
              <a:miter lim="800000"/>
              <a:headEnd/>
              <a:tailEnd/>
            </a:ln>
            <a:scene3d>
              <a:camera prst="legacyObliqueTopLeft"/>
              <a:lightRig rig="legacyFlat3" dir="t"/>
            </a:scene3d>
            <a:sp3d extrusionH="430200" prstMaterial="legacyMatte">
              <a:bevelT w="13500" h="13500" prst="angle"/>
              <a:bevelB w="13500" h="13500" prst="angle"/>
              <a:extrusionClr>
                <a:srgbClr val="0099CC"/>
              </a:extrusionClr>
            </a:sp3d>
          </p:spPr>
          <p:txBody>
            <a:bodyPr wrap="none" anchor="ctr">
              <a:flatTx/>
            </a:bodyPr>
            <a:lstStyle/>
            <a:p>
              <a:pPr algn="ctr"/>
              <a:r>
                <a:rPr lang="en-US" sz="1400" b="1">
                  <a:solidFill>
                    <a:schemeClr val="bg1"/>
                  </a:solidFill>
                  <a:latin typeface="Garamond" pitchFamily="18" charset="0"/>
                  <a:cs typeface="Arial" charset="0"/>
                </a:rPr>
                <a:t>File returns</a:t>
              </a:r>
            </a:p>
          </p:txBody>
        </p:sp>
        <p:sp>
          <p:nvSpPr>
            <p:cNvPr id="11" name="Rectangle 6"/>
            <p:cNvSpPr>
              <a:spLocks noChangeArrowheads="1"/>
            </p:cNvSpPr>
            <p:nvPr/>
          </p:nvSpPr>
          <p:spPr bwMode="auto">
            <a:xfrm>
              <a:off x="1968" y="912"/>
              <a:ext cx="864" cy="336"/>
            </a:xfrm>
            <a:prstGeom prst="rect">
              <a:avLst/>
            </a:prstGeom>
            <a:solidFill>
              <a:srgbClr val="66CCFF"/>
            </a:solidFill>
            <a:ln w="9525">
              <a:miter lim="800000"/>
              <a:headEnd/>
              <a:tailEnd/>
            </a:ln>
            <a:scene3d>
              <a:camera prst="legacyObliqueTopLeft"/>
              <a:lightRig rig="legacyFlat3" dir="t"/>
            </a:scene3d>
            <a:sp3d extrusionH="430200" prstMaterial="legacyMatte">
              <a:bevelT w="13500" h="13500" prst="angle"/>
              <a:bevelB w="13500" h="13500" prst="angle"/>
              <a:extrusionClr>
                <a:srgbClr val="66CCFF"/>
              </a:extrusionClr>
            </a:sp3d>
          </p:spPr>
          <p:txBody>
            <a:bodyPr wrap="none" anchor="ctr">
              <a:flatTx/>
            </a:bodyPr>
            <a:lstStyle/>
            <a:p>
              <a:pPr algn="ctr"/>
              <a:r>
                <a:rPr lang="en-US" sz="1400" b="1">
                  <a:solidFill>
                    <a:schemeClr val="bg1"/>
                  </a:solidFill>
                  <a:latin typeface="Garamond" pitchFamily="18" charset="0"/>
                  <a:cs typeface="Arial" charset="0"/>
                </a:rPr>
                <a:t>View ledger </a:t>
              </a:r>
            </a:p>
            <a:p>
              <a:pPr algn="ctr"/>
              <a:r>
                <a:rPr lang="en-US" sz="1400" b="1">
                  <a:solidFill>
                    <a:schemeClr val="bg1"/>
                  </a:solidFill>
                  <a:latin typeface="Garamond" pitchFamily="18" charset="0"/>
                  <a:cs typeface="Arial" charset="0"/>
                </a:rPr>
                <a:t>account details</a:t>
              </a:r>
            </a:p>
          </p:txBody>
        </p:sp>
        <p:sp>
          <p:nvSpPr>
            <p:cNvPr id="12" name="Rectangle 7"/>
            <p:cNvSpPr>
              <a:spLocks noChangeArrowheads="1"/>
            </p:cNvSpPr>
            <p:nvPr/>
          </p:nvSpPr>
          <p:spPr bwMode="auto">
            <a:xfrm>
              <a:off x="2592" y="2688"/>
              <a:ext cx="672" cy="384"/>
            </a:xfrm>
            <a:prstGeom prst="rect">
              <a:avLst/>
            </a:prstGeom>
            <a:solidFill>
              <a:srgbClr val="00CC99"/>
            </a:solidFill>
            <a:ln w="9525">
              <a:miter lim="800000"/>
              <a:headEnd/>
              <a:tailEnd/>
            </a:ln>
            <a:scene3d>
              <a:camera prst="legacyObliqueTopLeft"/>
              <a:lightRig rig="legacyFlat3" dir="t"/>
            </a:scene3d>
            <a:sp3d extrusionH="430200" prstMaterial="legacyMatte">
              <a:bevelT w="13500" h="13500" prst="angle"/>
              <a:bevelB w="13500" h="13500" prst="angle"/>
              <a:extrusionClr>
                <a:srgbClr val="00CC99"/>
              </a:extrusionClr>
            </a:sp3d>
          </p:spPr>
          <p:txBody>
            <a:bodyPr wrap="none" anchor="ctr">
              <a:flatTx/>
            </a:bodyPr>
            <a:lstStyle/>
            <a:p>
              <a:pPr algn="ctr"/>
              <a:r>
                <a:rPr lang="en-US" sz="1400" b="1">
                  <a:solidFill>
                    <a:schemeClr val="bg1"/>
                  </a:solidFill>
                  <a:latin typeface="Garamond" pitchFamily="18" charset="0"/>
                  <a:cs typeface="Arial" charset="0"/>
                </a:rPr>
                <a:t>Provisional </a:t>
              </a:r>
            </a:p>
            <a:p>
              <a:pPr algn="ctr"/>
              <a:r>
                <a:rPr lang="en-US" sz="1400" b="1">
                  <a:solidFill>
                    <a:schemeClr val="bg1"/>
                  </a:solidFill>
                  <a:latin typeface="Garamond" pitchFamily="18" charset="0"/>
                  <a:cs typeface="Arial" charset="0"/>
                </a:rPr>
                <a:t>assessment </a:t>
              </a:r>
            </a:p>
            <a:p>
              <a:pPr algn="ctr"/>
              <a:r>
                <a:rPr lang="en-US" sz="1400" b="1">
                  <a:solidFill>
                    <a:schemeClr val="bg1"/>
                  </a:solidFill>
                  <a:latin typeface="Garamond" pitchFamily="18" charset="0"/>
                  <a:cs typeface="Arial" charset="0"/>
                </a:rPr>
                <a:t>requests</a:t>
              </a:r>
            </a:p>
          </p:txBody>
        </p:sp>
        <p:sp>
          <p:nvSpPr>
            <p:cNvPr id="13" name="Rectangle 8"/>
            <p:cNvSpPr>
              <a:spLocks noChangeArrowheads="1"/>
            </p:cNvSpPr>
            <p:nvPr/>
          </p:nvSpPr>
          <p:spPr bwMode="auto">
            <a:xfrm>
              <a:off x="4992" y="2160"/>
              <a:ext cx="720" cy="192"/>
            </a:xfrm>
            <a:prstGeom prst="rect">
              <a:avLst/>
            </a:prstGeom>
            <a:solidFill>
              <a:srgbClr val="009999"/>
            </a:solidFill>
            <a:ln w="9525">
              <a:miter lim="800000"/>
              <a:headEnd/>
              <a:tailEnd/>
            </a:ln>
            <a:scene3d>
              <a:camera prst="legacyObliqueTopLeft"/>
              <a:lightRig rig="legacyFlat3" dir="t"/>
            </a:scene3d>
            <a:sp3d extrusionH="430200" prstMaterial="legacyMatte">
              <a:bevelT w="13500" h="13500" prst="angle"/>
              <a:bevelB w="13500" h="13500" prst="angle"/>
              <a:extrusionClr>
                <a:srgbClr val="009999"/>
              </a:extrusionClr>
            </a:sp3d>
          </p:spPr>
          <p:txBody>
            <a:bodyPr wrap="none" anchor="ctr">
              <a:flatTx/>
            </a:bodyPr>
            <a:lstStyle/>
            <a:p>
              <a:pPr algn="ctr"/>
              <a:r>
                <a:rPr lang="en-US" sz="1400" b="1">
                  <a:solidFill>
                    <a:schemeClr val="bg1"/>
                  </a:solidFill>
                  <a:latin typeface="Garamond" pitchFamily="18" charset="0"/>
                  <a:cs typeface="Arial" charset="0"/>
                </a:rPr>
                <a:t>File appeals</a:t>
              </a:r>
            </a:p>
          </p:txBody>
        </p:sp>
        <p:sp>
          <p:nvSpPr>
            <p:cNvPr id="14" name="Rectangle 9"/>
            <p:cNvSpPr>
              <a:spLocks noChangeArrowheads="1"/>
            </p:cNvSpPr>
            <p:nvPr/>
          </p:nvSpPr>
          <p:spPr bwMode="auto">
            <a:xfrm>
              <a:off x="3696" y="2400"/>
              <a:ext cx="1200" cy="192"/>
            </a:xfrm>
            <a:prstGeom prst="rect">
              <a:avLst/>
            </a:prstGeom>
            <a:solidFill>
              <a:srgbClr val="FFFF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FF00"/>
              </a:extrusionClr>
            </a:sp3d>
          </p:spPr>
          <p:txBody>
            <a:bodyPr wrap="none" anchor="ctr">
              <a:flatTx/>
            </a:bodyPr>
            <a:lstStyle/>
            <a:p>
              <a:pPr algn="ctr"/>
              <a:r>
                <a:rPr lang="en-US" sz="1400" b="1">
                  <a:latin typeface="Garamond" pitchFamily="18" charset="0"/>
                  <a:cs typeface="Arial" charset="0"/>
                </a:rPr>
                <a:t>File export documents</a:t>
              </a:r>
            </a:p>
          </p:txBody>
        </p:sp>
        <p:sp>
          <p:nvSpPr>
            <p:cNvPr id="15" name="Rectangle 10"/>
            <p:cNvSpPr>
              <a:spLocks noChangeArrowheads="1"/>
            </p:cNvSpPr>
            <p:nvPr/>
          </p:nvSpPr>
          <p:spPr bwMode="auto">
            <a:xfrm>
              <a:off x="4272" y="1248"/>
              <a:ext cx="960" cy="192"/>
            </a:xfrm>
            <a:prstGeom prst="rect">
              <a:avLst/>
            </a:prstGeom>
            <a:solidFill>
              <a:schemeClr val="hlink"/>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hlink"/>
              </a:extrusionClr>
            </a:sp3d>
          </p:spPr>
          <p:txBody>
            <a:bodyPr wrap="none" anchor="ctr">
              <a:flatTx/>
            </a:bodyPr>
            <a:lstStyle/>
            <a:p>
              <a:pPr algn="ctr"/>
              <a:r>
                <a:rPr lang="en-US" sz="1400" b="1">
                  <a:solidFill>
                    <a:schemeClr val="bg1"/>
                  </a:solidFill>
                  <a:latin typeface="Garamond" pitchFamily="18" charset="0"/>
                  <a:cs typeface="Arial" charset="0"/>
                </a:rPr>
                <a:t>File refund claims</a:t>
              </a:r>
            </a:p>
          </p:txBody>
        </p:sp>
        <p:sp>
          <p:nvSpPr>
            <p:cNvPr id="16" name="Rectangle 11"/>
            <p:cNvSpPr>
              <a:spLocks noChangeArrowheads="1"/>
            </p:cNvSpPr>
            <p:nvPr/>
          </p:nvSpPr>
          <p:spPr bwMode="auto">
            <a:xfrm>
              <a:off x="3696" y="2736"/>
              <a:ext cx="912" cy="240"/>
            </a:xfrm>
            <a:prstGeom prst="rect">
              <a:avLst/>
            </a:prstGeom>
            <a:solidFill>
              <a:srgbClr val="FF00FF"/>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00FF"/>
              </a:extrusionClr>
            </a:sp3d>
          </p:spPr>
          <p:txBody>
            <a:bodyPr wrap="none" anchor="ctr">
              <a:flatTx/>
            </a:bodyPr>
            <a:lstStyle/>
            <a:p>
              <a:pPr algn="ctr"/>
              <a:r>
                <a:rPr lang="en-US" sz="1400" b="1">
                  <a:solidFill>
                    <a:schemeClr val="bg1"/>
                  </a:solidFill>
                  <a:latin typeface="Garamond" pitchFamily="18" charset="0"/>
                  <a:cs typeface="Arial" charset="0"/>
                </a:rPr>
                <a:t>Respond to show</a:t>
              </a:r>
            </a:p>
            <a:p>
              <a:pPr algn="ctr"/>
              <a:r>
                <a:rPr lang="en-US" sz="1400" b="1">
                  <a:solidFill>
                    <a:schemeClr val="bg1"/>
                  </a:solidFill>
                  <a:latin typeface="Garamond" pitchFamily="18" charset="0"/>
                  <a:cs typeface="Arial" charset="0"/>
                </a:rPr>
                <a:t>cause notices</a:t>
              </a:r>
            </a:p>
          </p:txBody>
        </p:sp>
        <p:sp>
          <p:nvSpPr>
            <p:cNvPr id="17" name="Rectangle 12"/>
            <p:cNvSpPr>
              <a:spLocks noChangeArrowheads="1"/>
            </p:cNvSpPr>
            <p:nvPr/>
          </p:nvSpPr>
          <p:spPr bwMode="auto">
            <a:xfrm>
              <a:off x="2976" y="1008"/>
              <a:ext cx="960" cy="288"/>
            </a:xfrm>
            <a:prstGeom prst="rect">
              <a:avLst/>
            </a:prstGeom>
            <a:solidFill>
              <a:srgbClr val="CCFFCC"/>
            </a:solidFill>
            <a:ln w="9525">
              <a:miter lim="800000"/>
              <a:headEnd/>
              <a:tailEnd/>
            </a:ln>
            <a:scene3d>
              <a:camera prst="legacyObliqueTopLeft"/>
              <a:lightRig rig="legacyFlat3" dir="t"/>
            </a:scene3d>
            <a:sp3d extrusionH="430200" prstMaterial="legacyMatte">
              <a:bevelT w="13500" h="13500" prst="angle"/>
              <a:bevelB w="13500" h="13500" prst="angle"/>
              <a:extrusionClr>
                <a:srgbClr val="CCFFCC"/>
              </a:extrusionClr>
            </a:sp3d>
          </p:spPr>
          <p:txBody>
            <a:bodyPr wrap="none" anchor="ctr">
              <a:flatTx/>
            </a:bodyPr>
            <a:lstStyle/>
            <a:p>
              <a:pPr algn="ctr"/>
              <a:r>
                <a:rPr lang="en-US" sz="1400" b="1">
                  <a:latin typeface="Garamond" pitchFamily="18" charset="0"/>
                  <a:cs typeface="Arial" charset="0"/>
                </a:rPr>
                <a:t>Amend registration </a:t>
              </a:r>
            </a:p>
            <a:p>
              <a:pPr algn="ctr"/>
              <a:r>
                <a:rPr lang="en-US" sz="1400" b="1">
                  <a:latin typeface="Garamond" pitchFamily="18" charset="0"/>
                  <a:cs typeface="Arial" charset="0"/>
                </a:rPr>
                <a:t>details</a:t>
              </a:r>
            </a:p>
          </p:txBody>
        </p:sp>
        <p:sp>
          <p:nvSpPr>
            <p:cNvPr id="18" name="Rectangle 13"/>
            <p:cNvSpPr>
              <a:spLocks noChangeArrowheads="1"/>
            </p:cNvSpPr>
            <p:nvPr/>
          </p:nvSpPr>
          <p:spPr bwMode="auto">
            <a:xfrm>
              <a:off x="3600" y="1728"/>
              <a:ext cx="1056" cy="336"/>
            </a:xfrm>
            <a:prstGeom prst="rect">
              <a:avLst/>
            </a:prstGeom>
            <a:solidFill>
              <a:srgbClr val="CC99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CC9900"/>
              </a:extrusionClr>
            </a:sp3d>
          </p:spPr>
          <p:txBody>
            <a:bodyPr wrap="none" anchor="ctr">
              <a:flatTx/>
            </a:bodyPr>
            <a:lstStyle/>
            <a:p>
              <a:pPr algn="ctr"/>
              <a:r>
                <a:rPr lang="en-US" sz="1400" b="1">
                  <a:solidFill>
                    <a:schemeClr val="bg1"/>
                  </a:solidFill>
                  <a:latin typeface="Garamond" pitchFamily="18" charset="0"/>
                  <a:cs typeface="Arial" charset="0"/>
                </a:rPr>
                <a:t>Intimations and </a:t>
              </a:r>
            </a:p>
            <a:p>
              <a:pPr algn="ctr"/>
              <a:r>
                <a:rPr lang="en-US" sz="1400" b="1">
                  <a:solidFill>
                    <a:schemeClr val="bg1"/>
                  </a:solidFill>
                  <a:latin typeface="Garamond" pitchFamily="18" charset="0"/>
                  <a:cs typeface="Arial" charset="0"/>
                </a:rPr>
                <a:t>sundry applications</a:t>
              </a:r>
            </a:p>
          </p:txBody>
        </p:sp>
        <p:sp>
          <p:nvSpPr>
            <p:cNvPr id="19" name="Rectangle 14"/>
            <p:cNvSpPr>
              <a:spLocks noChangeArrowheads="1"/>
            </p:cNvSpPr>
            <p:nvPr/>
          </p:nvSpPr>
          <p:spPr bwMode="auto">
            <a:xfrm>
              <a:off x="2112" y="3264"/>
              <a:ext cx="1008" cy="192"/>
            </a:xfrm>
            <a:prstGeom prst="rect">
              <a:avLst/>
            </a:prstGeom>
            <a:solidFill>
              <a:srgbClr val="FF9900"/>
            </a:solidFill>
            <a:ln w="9525">
              <a:miter lim="800000"/>
              <a:headEnd/>
              <a:tailEnd/>
            </a:ln>
            <a:scene3d>
              <a:camera prst="legacyObliqueTopLeft"/>
              <a:lightRig rig="legacyFlat3" dir="t"/>
            </a:scene3d>
            <a:sp3d extrusionH="430200" prstMaterial="legacyMatte">
              <a:bevelT w="13500" h="13500" prst="angle"/>
              <a:bevelB w="13500" h="13500" prst="angle"/>
              <a:extrusionClr>
                <a:srgbClr val="FF9900"/>
              </a:extrusionClr>
            </a:sp3d>
          </p:spPr>
          <p:txBody>
            <a:bodyPr wrap="none" anchor="ctr">
              <a:flatTx/>
            </a:bodyPr>
            <a:lstStyle/>
            <a:p>
              <a:pPr algn="ctr"/>
              <a:r>
                <a:rPr lang="en-US" sz="1400" b="1">
                  <a:solidFill>
                    <a:schemeClr val="bg1"/>
                  </a:solidFill>
                  <a:latin typeface="Garamond" pitchFamily="18" charset="0"/>
                  <a:cs typeface="Arial" charset="0"/>
                </a:rPr>
                <a:t>View audit reports</a:t>
              </a:r>
            </a:p>
          </p:txBody>
        </p:sp>
        <p:sp>
          <p:nvSpPr>
            <p:cNvPr id="20" name="Line 15"/>
            <p:cNvSpPr>
              <a:spLocks noChangeShapeType="1"/>
            </p:cNvSpPr>
            <p:nvPr/>
          </p:nvSpPr>
          <p:spPr bwMode="auto">
            <a:xfrm flipV="1">
              <a:off x="2016" y="2208"/>
              <a:ext cx="2880" cy="0"/>
            </a:xfrm>
            <a:prstGeom prst="line">
              <a:avLst/>
            </a:prstGeom>
            <a:noFill/>
            <a:ln w="15875">
              <a:solidFill>
                <a:schemeClr val="tx1"/>
              </a:solidFill>
              <a:round/>
              <a:headEnd/>
              <a:tailEnd type="stealth" w="med" len="lg"/>
            </a:ln>
          </p:spPr>
          <p:txBody>
            <a:bodyPr/>
            <a:lstStyle/>
            <a:p>
              <a:endParaRPr lang="en-IN"/>
            </a:p>
          </p:txBody>
        </p:sp>
        <p:sp>
          <p:nvSpPr>
            <p:cNvPr id="21" name="Line 16"/>
            <p:cNvSpPr>
              <a:spLocks noChangeShapeType="1"/>
            </p:cNvSpPr>
            <p:nvPr/>
          </p:nvSpPr>
          <p:spPr bwMode="auto">
            <a:xfrm>
              <a:off x="2017" y="2205"/>
              <a:ext cx="478" cy="530"/>
            </a:xfrm>
            <a:prstGeom prst="line">
              <a:avLst/>
            </a:prstGeom>
            <a:noFill/>
            <a:ln w="15875">
              <a:solidFill>
                <a:schemeClr val="tx1"/>
              </a:solidFill>
              <a:round/>
              <a:headEnd/>
              <a:tailEnd type="stealth" w="med" len="lg"/>
            </a:ln>
          </p:spPr>
          <p:txBody>
            <a:bodyPr/>
            <a:lstStyle/>
            <a:p>
              <a:endParaRPr lang="en-IN"/>
            </a:p>
          </p:txBody>
        </p:sp>
        <p:sp>
          <p:nvSpPr>
            <p:cNvPr id="22" name="Line 17"/>
            <p:cNvSpPr>
              <a:spLocks noChangeShapeType="1"/>
            </p:cNvSpPr>
            <p:nvPr/>
          </p:nvSpPr>
          <p:spPr bwMode="auto">
            <a:xfrm>
              <a:off x="2017" y="2205"/>
              <a:ext cx="478" cy="530"/>
            </a:xfrm>
            <a:prstGeom prst="line">
              <a:avLst/>
            </a:prstGeom>
            <a:noFill/>
            <a:ln w="15875">
              <a:solidFill>
                <a:schemeClr val="tx1"/>
              </a:solidFill>
              <a:round/>
              <a:headEnd/>
              <a:tailEnd type="stealth" w="med" len="lg"/>
            </a:ln>
          </p:spPr>
          <p:txBody>
            <a:bodyPr/>
            <a:lstStyle/>
            <a:p>
              <a:endParaRPr lang="en-IN"/>
            </a:p>
          </p:txBody>
        </p:sp>
        <p:sp>
          <p:nvSpPr>
            <p:cNvPr id="23" name="Line 18"/>
            <p:cNvSpPr>
              <a:spLocks noChangeShapeType="1"/>
            </p:cNvSpPr>
            <p:nvPr/>
          </p:nvSpPr>
          <p:spPr bwMode="auto">
            <a:xfrm>
              <a:off x="2016" y="2208"/>
              <a:ext cx="336" cy="912"/>
            </a:xfrm>
            <a:prstGeom prst="line">
              <a:avLst/>
            </a:prstGeom>
            <a:noFill/>
            <a:ln w="15875">
              <a:solidFill>
                <a:schemeClr val="tx1"/>
              </a:solidFill>
              <a:round/>
              <a:headEnd/>
              <a:tailEnd type="stealth" w="med" len="lg"/>
            </a:ln>
          </p:spPr>
          <p:txBody>
            <a:bodyPr/>
            <a:lstStyle/>
            <a:p>
              <a:endParaRPr lang="en-IN"/>
            </a:p>
          </p:txBody>
        </p:sp>
        <p:sp>
          <p:nvSpPr>
            <p:cNvPr id="24" name="Line 19"/>
            <p:cNvSpPr>
              <a:spLocks noChangeShapeType="1"/>
            </p:cNvSpPr>
            <p:nvPr/>
          </p:nvSpPr>
          <p:spPr bwMode="auto">
            <a:xfrm>
              <a:off x="2016" y="2208"/>
              <a:ext cx="1584" cy="144"/>
            </a:xfrm>
            <a:prstGeom prst="line">
              <a:avLst/>
            </a:prstGeom>
            <a:noFill/>
            <a:ln w="15875">
              <a:solidFill>
                <a:schemeClr val="tx1"/>
              </a:solidFill>
              <a:round/>
              <a:headEnd/>
              <a:tailEnd type="stealth" w="med" len="lg"/>
            </a:ln>
          </p:spPr>
          <p:txBody>
            <a:bodyPr/>
            <a:lstStyle/>
            <a:p>
              <a:endParaRPr lang="en-IN"/>
            </a:p>
          </p:txBody>
        </p:sp>
        <p:sp>
          <p:nvSpPr>
            <p:cNvPr id="25" name="Line 20"/>
            <p:cNvSpPr>
              <a:spLocks noChangeShapeType="1"/>
            </p:cNvSpPr>
            <p:nvPr/>
          </p:nvSpPr>
          <p:spPr bwMode="auto">
            <a:xfrm>
              <a:off x="2016" y="2208"/>
              <a:ext cx="1584" cy="432"/>
            </a:xfrm>
            <a:prstGeom prst="line">
              <a:avLst/>
            </a:prstGeom>
            <a:noFill/>
            <a:ln w="15875">
              <a:solidFill>
                <a:schemeClr val="tx1"/>
              </a:solidFill>
              <a:round/>
              <a:headEnd/>
              <a:tailEnd type="stealth" w="med" len="lg"/>
            </a:ln>
          </p:spPr>
          <p:txBody>
            <a:bodyPr/>
            <a:lstStyle/>
            <a:p>
              <a:endParaRPr lang="en-IN"/>
            </a:p>
          </p:txBody>
        </p:sp>
        <p:sp>
          <p:nvSpPr>
            <p:cNvPr id="26" name="Line 21"/>
            <p:cNvSpPr>
              <a:spLocks noChangeShapeType="1"/>
            </p:cNvSpPr>
            <p:nvPr/>
          </p:nvSpPr>
          <p:spPr bwMode="auto">
            <a:xfrm flipV="1">
              <a:off x="2016" y="1920"/>
              <a:ext cx="1488" cy="288"/>
            </a:xfrm>
            <a:prstGeom prst="line">
              <a:avLst/>
            </a:prstGeom>
            <a:noFill/>
            <a:ln w="15875">
              <a:solidFill>
                <a:schemeClr val="tx1"/>
              </a:solidFill>
              <a:round/>
              <a:headEnd/>
              <a:tailEnd type="stealth" w="med" len="lg"/>
            </a:ln>
          </p:spPr>
          <p:txBody>
            <a:bodyPr/>
            <a:lstStyle/>
            <a:p>
              <a:endParaRPr lang="en-IN"/>
            </a:p>
          </p:txBody>
        </p:sp>
        <p:sp>
          <p:nvSpPr>
            <p:cNvPr id="27" name="Line 22"/>
            <p:cNvSpPr>
              <a:spLocks noChangeShapeType="1"/>
            </p:cNvSpPr>
            <p:nvPr/>
          </p:nvSpPr>
          <p:spPr bwMode="auto">
            <a:xfrm flipV="1">
              <a:off x="2016" y="1296"/>
              <a:ext cx="2160" cy="912"/>
            </a:xfrm>
            <a:prstGeom prst="line">
              <a:avLst/>
            </a:prstGeom>
            <a:noFill/>
            <a:ln w="15875">
              <a:solidFill>
                <a:schemeClr val="tx1"/>
              </a:solidFill>
              <a:round/>
              <a:headEnd/>
              <a:tailEnd type="stealth" w="med" len="lg"/>
            </a:ln>
          </p:spPr>
          <p:txBody>
            <a:bodyPr/>
            <a:lstStyle/>
            <a:p>
              <a:endParaRPr lang="en-IN"/>
            </a:p>
          </p:txBody>
        </p:sp>
        <p:sp>
          <p:nvSpPr>
            <p:cNvPr id="28" name="Line 23"/>
            <p:cNvSpPr>
              <a:spLocks noChangeShapeType="1"/>
            </p:cNvSpPr>
            <p:nvPr/>
          </p:nvSpPr>
          <p:spPr bwMode="auto">
            <a:xfrm flipV="1">
              <a:off x="2016" y="1296"/>
              <a:ext cx="1200" cy="912"/>
            </a:xfrm>
            <a:prstGeom prst="line">
              <a:avLst/>
            </a:prstGeom>
            <a:noFill/>
            <a:ln w="15875">
              <a:solidFill>
                <a:schemeClr val="tx1"/>
              </a:solidFill>
              <a:round/>
              <a:headEnd/>
              <a:tailEnd type="stealth" w="med" len="lg"/>
            </a:ln>
          </p:spPr>
          <p:txBody>
            <a:bodyPr/>
            <a:lstStyle/>
            <a:p>
              <a:endParaRPr lang="en-IN"/>
            </a:p>
          </p:txBody>
        </p:sp>
        <p:sp>
          <p:nvSpPr>
            <p:cNvPr id="29" name="Line 24"/>
            <p:cNvSpPr>
              <a:spLocks noChangeShapeType="1"/>
            </p:cNvSpPr>
            <p:nvPr/>
          </p:nvSpPr>
          <p:spPr bwMode="auto">
            <a:xfrm flipV="1">
              <a:off x="2016" y="1632"/>
              <a:ext cx="240" cy="576"/>
            </a:xfrm>
            <a:prstGeom prst="line">
              <a:avLst/>
            </a:prstGeom>
            <a:noFill/>
            <a:ln w="15875">
              <a:solidFill>
                <a:schemeClr val="tx1"/>
              </a:solidFill>
              <a:round/>
              <a:headEnd/>
              <a:tailEnd type="stealth" w="med" len="lg"/>
            </a:ln>
          </p:spPr>
          <p:txBody>
            <a:bodyPr/>
            <a:lstStyle/>
            <a:p>
              <a:endParaRPr lang="en-IN"/>
            </a:p>
          </p:txBody>
        </p:sp>
        <p:sp>
          <p:nvSpPr>
            <p:cNvPr id="30" name="Line 25"/>
            <p:cNvSpPr>
              <a:spLocks noChangeShapeType="1"/>
            </p:cNvSpPr>
            <p:nvPr/>
          </p:nvSpPr>
          <p:spPr bwMode="auto">
            <a:xfrm flipV="1">
              <a:off x="2016" y="1248"/>
              <a:ext cx="720" cy="960"/>
            </a:xfrm>
            <a:prstGeom prst="line">
              <a:avLst/>
            </a:prstGeom>
            <a:noFill/>
            <a:ln w="15875">
              <a:solidFill>
                <a:schemeClr val="tx1"/>
              </a:solidFill>
              <a:round/>
              <a:headEnd/>
              <a:tailEnd type="stealth" w="med" len="lg"/>
            </a:ln>
          </p:spPr>
          <p:txBody>
            <a:bodyPr/>
            <a:lstStyle/>
            <a:p>
              <a:endParaRPr lang="en-IN"/>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9"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 	contd.</a:t>
            </a:r>
            <a:endParaRPr lang="en-IN"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lnSpcReduction="10000"/>
          </a:bodyPr>
          <a:lstStyle/>
          <a:p>
            <a:pPr>
              <a:lnSpc>
                <a:spcPct val="150000"/>
              </a:lnSpc>
            </a:pPr>
            <a:r>
              <a:rPr lang="en-US" b="1" dirty="0" smtClean="0">
                <a:solidFill>
                  <a:srgbClr val="00153E"/>
                </a:solidFill>
              </a:rPr>
              <a:t>The system, ACES, will send the User-ID and password at user’s Email.</a:t>
            </a:r>
          </a:p>
          <a:p>
            <a:pPr>
              <a:lnSpc>
                <a:spcPct val="150000"/>
              </a:lnSpc>
            </a:pPr>
            <a:r>
              <a:rPr lang="en-US" b="1" dirty="0" smtClean="0">
                <a:solidFill>
                  <a:srgbClr val="00153E"/>
                </a:solidFill>
              </a:rPr>
              <a:t>The user will, then, </a:t>
            </a:r>
            <a:r>
              <a:rPr lang="en-US" b="1" dirty="0" err="1" smtClean="0">
                <a:solidFill>
                  <a:srgbClr val="00153E"/>
                </a:solidFill>
              </a:rPr>
              <a:t>relog</a:t>
            </a:r>
            <a:r>
              <a:rPr lang="en-US" b="1" dirty="0" smtClean="0">
                <a:solidFill>
                  <a:srgbClr val="00153E"/>
                </a:solidFill>
              </a:rPr>
              <a:t>  </a:t>
            </a:r>
            <a:r>
              <a:rPr lang="en-US" b="1" dirty="0" smtClean="0">
                <a:hlinkClick r:id="rId2"/>
              </a:rPr>
              <a:t>http://www.aces.gov.in</a:t>
            </a:r>
            <a:endParaRPr lang="en-US" b="1" dirty="0" smtClean="0"/>
          </a:p>
          <a:p>
            <a:pPr>
              <a:lnSpc>
                <a:spcPct val="150000"/>
              </a:lnSpc>
            </a:pPr>
            <a:r>
              <a:rPr lang="en-US" b="1" dirty="0" smtClean="0">
                <a:solidFill>
                  <a:srgbClr val="00153E"/>
                </a:solidFill>
              </a:rPr>
              <a:t>Click service tax button, login using the User-ID and password provided at user’s Email, </a:t>
            </a:r>
            <a:r>
              <a:rPr lang="en-US" b="1" dirty="0" smtClean="0">
                <a:solidFill>
                  <a:srgbClr val="9900CC"/>
                </a:solidFill>
              </a:rPr>
              <a:t>click </a:t>
            </a:r>
            <a:r>
              <a:rPr lang="en-US" b="1" dirty="0" smtClean="0">
                <a:solidFill>
                  <a:srgbClr val="0000CC"/>
                </a:solidFill>
              </a:rPr>
              <a:t>‘</a:t>
            </a:r>
            <a:r>
              <a:rPr lang="en-US" b="1" dirty="0" err="1" smtClean="0">
                <a:solidFill>
                  <a:srgbClr val="0000CC"/>
                </a:solidFill>
              </a:rPr>
              <a:t>Reg</a:t>
            </a:r>
            <a:r>
              <a:rPr lang="en-US" b="1" dirty="0" smtClean="0">
                <a:solidFill>
                  <a:srgbClr val="0000CC"/>
                </a:solidFill>
              </a:rPr>
              <a:t>’ </a:t>
            </a:r>
            <a:r>
              <a:rPr lang="en-US" b="1" dirty="0" smtClean="0">
                <a:solidFill>
                  <a:srgbClr val="9900CC"/>
                </a:solidFill>
              </a:rPr>
              <a:t>button </a:t>
            </a:r>
            <a:r>
              <a:rPr lang="en-US" b="1" dirty="0" smtClean="0">
                <a:solidFill>
                  <a:srgbClr val="00153E"/>
                </a:solidFill>
              </a:rPr>
              <a:t>in the </a:t>
            </a:r>
            <a:r>
              <a:rPr lang="en-US" b="1" dirty="0" smtClean="0">
                <a:solidFill>
                  <a:srgbClr val="9900CC"/>
                </a:solidFill>
              </a:rPr>
              <a:t>menu bar </a:t>
            </a:r>
            <a:r>
              <a:rPr lang="en-US" b="1" dirty="0" smtClean="0">
                <a:solidFill>
                  <a:srgbClr val="00153E"/>
                </a:solidFill>
              </a:rPr>
              <a:t>appearing at the top of the screen, select new registration.</a:t>
            </a:r>
          </a:p>
          <a:p>
            <a:pPr>
              <a:lnSpc>
                <a:spcPct val="150000"/>
              </a:lnSpc>
            </a:pPr>
            <a:endParaRPr lang="en-IN" b="1" dirty="0" smtClean="0"/>
          </a:p>
          <a:p>
            <a:pPr>
              <a:lnSpc>
                <a:spcPct val="150000"/>
              </a:lnSpc>
            </a:pPr>
            <a:endParaRPr lang="en-IN"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47688" y="785813"/>
            <a:ext cx="8048625" cy="5429250"/>
          </a:xfrm>
          <a:prstGeom prst="rect">
            <a:avLst/>
          </a:prstGeom>
          <a:noFill/>
          <a:ln w="9525">
            <a:noFill/>
            <a:miter lim="800000"/>
            <a:headEnd/>
            <a:tailEnd/>
          </a:ln>
        </p:spPr>
      </p:pic>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642918"/>
            <a:ext cx="9144000" cy="6858000"/>
          </a:xfrm>
          <a:prstGeom prst="rect">
            <a:avLst/>
          </a:prstGeom>
          <a:noFill/>
          <a:ln w="9525">
            <a:noFill/>
            <a:miter lim="800000"/>
            <a:headEnd/>
            <a:tailEnd/>
          </a:ln>
          <a:effectLst/>
        </p:spPr>
      </p:pic>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USER NAME CREATION IN ACES</a:t>
            </a:r>
            <a:endParaRPr lang="en-IN"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 name="Picture 2"/>
          <p:cNvPicPr>
            <a:picLocks noGrp="1" noChangeAspect="1" noChangeArrowheads="1"/>
          </p:cNvPicPr>
          <p:nvPr>
            <p:ph sz="quarter" idx="1"/>
          </p:nvPr>
        </p:nvPicPr>
        <p:blipFill>
          <a:blip r:embed="rId2" cstate="print"/>
          <a:srcRect/>
          <a:stretch>
            <a:fillRect/>
          </a:stretch>
        </p:blipFill>
        <p:spPr bwMode="auto">
          <a:xfrm>
            <a:off x="721640" y="1600200"/>
            <a:ext cx="6938720" cy="4873625"/>
          </a:xfrm>
          <a:prstGeom prst="rect">
            <a:avLst/>
          </a:prstGeom>
          <a:noFill/>
          <a:ln w="9525">
            <a:noFill/>
            <a:miter lim="800000"/>
            <a:headEnd/>
            <a:tailEnd/>
          </a:ln>
        </p:spPr>
      </p:pic>
      <p:sp>
        <p:nvSpPr>
          <p:cNvPr id="5" name="Rectangle 4"/>
          <p:cNvSpPr/>
          <p:nvPr/>
        </p:nvSpPr>
        <p:spPr>
          <a:xfrm>
            <a:off x="785786" y="1571612"/>
            <a:ext cx="4286280" cy="276999"/>
          </a:xfrm>
          <a:prstGeom prst="rect">
            <a:avLst/>
          </a:prstGeom>
        </p:spPr>
        <p:txBody>
          <a:bodyPr wrap="square">
            <a:spAutoFit/>
          </a:bodyPr>
          <a:lstStyle/>
          <a:p>
            <a:r>
              <a:rPr lang="en-US" sz="1200" b="1" dirty="0" smtClean="0"/>
              <a:t>Alphanumeric Name coined / given by the User</a:t>
            </a:r>
            <a:endParaRPr lang="en-US" sz="1200" b="1" dirty="0"/>
          </a:p>
        </p:txBody>
      </p:sp>
      <p:sp>
        <p:nvSpPr>
          <p:cNvPr id="6" name="Rectangle 5"/>
          <p:cNvSpPr/>
          <p:nvPr/>
        </p:nvSpPr>
        <p:spPr>
          <a:xfrm>
            <a:off x="1000100" y="5715015"/>
            <a:ext cx="5000660" cy="285753"/>
          </a:xfrm>
          <a:prstGeom prst="rect">
            <a:avLst/>
          </a:prstGeom>
        </p:spPr>
        <p:txBody>
          <a:bodyPr wrap="square">
            <a:spAutoFit/>
          </a:bodyPr>
          <a:lstStyle/>
          <a:p>
            <a:r>
              <a:rPr lang="en-US" sz="1200" b="1" dirty="0" smtClean="0"/>
              <a:t>Email Id of the User for future correspondence from ACES</a:t>
            </a:r>
            <a:endParaRPr lang="en-US" sz="1200" b="1" dirty="0"/>
          </a:p>
        </p:txBody>
      </p:sp>
      <p:cxnSp>
        <p:nvCxnSpPr>
          <p:cNvPr id="7" name="Straight Arrow Connector 6"/>
          <p:cNvCxnSpPr/>
          <p:nvPr/>
        </p:nvCxnSpPr>
        <p:spPr>
          <a:xfrm>
            <a:off x="1000100" y="1857364"/>
            <a:ext cx="2928938" cy="12858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642914" y="4214818"/>
            <a:ext cx="2214575" cy="92869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052"/>
          <p:cNvPicPr>
            <a:picLocks noChangeAspect="1" noChangeArrowheads="1"/>
          </p:cNvPicPr>
          <p:nvPr/>
        </p:nvPicPr>
        <p:blipFill>
          <a:blip r:embed="rId2" cstate="print"/>
          <a:srcRect/>
          <a:stretch>
            <a:fillRect/>
          </a:stretch>
        </p:blipFill>
        <p:spPr bwMode="auto">
          <a:xfrm>
            <a:off x="-219075" y="0"/>
            <a:ext cx="9363075" cy="6858000"/>
          </a:xfrm>
          <a:prstGeom prst="rect">
            <a:avLst/>
          </a:prstGeom>
          <a:noFill/>
          <a:ln w="9525">
            <a:noFill/>
            <a:miter lim="800000"/>
            <a:headEnd/>
            <a:tailEnd/>
          </a:ln>
          <a:effectLst/>
        </p:spPr>
      </p:pic>
    </p:spTree>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 	contd.</a:t>
            </a:r>
            <a:endParaRPr lang="en-IN"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a:xfrm>
            <a:off x="457200" y="1600200"/>
            <a:ext cx="8258204" cy="4873752"/>
          </a:xfrm>
        </p:spPr>
        <p:txBody>
          <a:bodyPr/>
          <a:lstStyle/>
          <a:p>
            <a:pPr>
              <a:lnSpc>
                <a:spcPct val="150000"/>
              </a:lnSpc>
            </a:pPr>
            <a:r>
              <a:rPr lang="en-US" b="1" dirty="0" smtClean="0">
                <a:solidFill>
                  <a:srgbClr val="00153E"/>
                </a:solidFill>
              </a:rPr>
              <a:t>Fill up the Form ‘ST-1’ displayed therein, verify all the content and press ‘Submit’ button. </a:t>
            </a:r>
          </a:p>
          <a:p>
            <a:pPr>
              <a:lnSpc>
                <a:spcPct val="150000"/>
              </a:lnSpc>
            </a:pPr>
            <a:r>
              <a:rPr lang="en-US" b="1" dirty="0" smtClean="0">
                <a:solidFill>
                  <a:srgbClr val="00153E"/>
                </a:solidFill>
              </a:rPr>
              <a:t>Assessee will instantly get acknowledgement of submission  of ‘ST-1’ mentioned therein the acknowledgement number.</a:t>
            </a:r>
          </a:p>
          <a:p>
            <a:pPr>
              <a:lnSpc>
                <a:spcPct val="150000"/>
              </a:lnSpc>
            </a:pPr>
            <a:r>
              <a:rPr lang="en-US" b="1" dirty="0" smtClean="0">
                <a:solidFill>
                  <a:srgbClr val="00153E"/>
                </a:solidFill>
              </a:rPr>
              <a:t>Assessee is now required to submit to the </a:t>
            </a:r>
            <a:r>
              <a:rPr lang="en-US" b="1" dirty="0" err="1" smtClean="0">
                <a:solidFill>
                  <a:srgbClr val="00153E"/>
                </a:solidFill>
              </a:rPr>
              <a:t>deptt</a:t>
            </a:r>
            <a:r>
              <a:rPr lang="en-US" b="1" dirty="0" smtClean="0">
                <a:solidFill>
                  <a:srgbClr val="00153E"/>
                </a:solidFill>
              </a:rPr>
              <a:t>. hard copy of ‘ST-1’  submitted online along with acknowledgement and </a:t>
            </a:r>
            <a:r>
              <a:rPr lang="en-US" b="1" dirty="0" err="1" smtClean="0">
                <a:solidFill>
                  <a:srgbClr val="00153E"/>
                </a:solidFill>
              </a:rPr>
              <a:t>annexures</a:t>
            </a:r>
            <a:r>
              <a:rPr lang="en-US" b="1" dirty="0" smtClean="0"/>
              <a:t>.</a:t>
            </a:r>
            <a:endParaRPr lang="en-IN" b="1" dirty="0"/>
          </a:p>
        </p:txBody>
      </p:sp>
      <p:graphicFrame>
        <p:nvGraphicFramePr>
          <p:cNvPr id="4" name="Object 3"/>
          <p:cNvGraphicFramePr>
            <a:graphicFrameLocks noChangeAspect="1"/>
          </p:cNvGraphicFramePr>
          <p:nvPr/>
        </p:nvGraphicFramePr>
        <p:xfrm>
          <a:off x="6072198" y="5786454"/>
          <a:ext cx="2349500" cy="685800"/>
        </p:xfrm>
        <a:graphic>
          <a:graphicData uri="http://schemas.openxmlformats.org/presentationml/2006/ole">
            <p:oleObj spid="_x0000_s20482" name="Packager Shell Object" showAsIcon="1" r:id="rId3" imgW="2350080" imgH="685800" progId="Package">
              <p:embed/>
            </p:oleObj>
          </a:graphicData>
        </a:graphic>
      </p:graphicFrame>
      <p:graphicFrame>
        <p:nvGraphicFramePr>
          <p:cNvPr id="5" name="Object 4"/>
          <p:cNvGraphicFramePr>
            <a:graphicFrameLocks noChangeAspect="1"/>
          </p:cNvGraphicFramePr>
          <p:nvPr/>
        </p:nvGraphicFramePr>
        <p:xfrm>
          <a:off x="7429520" y="3857628"/>
          <a:ext cx="914400" cy="771525"/>
        </p:xfrm>
        <a:graphic>
          <a:graphicData uri="http://schemas.openxmlformats.org/presentationml/2006/ole">
            <p:oleObj spid="_x0000_s20483" name="Document" showAsIcon="1" r:id="rId4" imgW="914400" imgH="771480" progId="Word.Document.12">
              <p:embed/>
            </p:oleObj>
          </a:graphicData>
        </a:graphic>
      </p:graphicFrame>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4546" y="500042"/>
            <a:ext cx="6429420" cy="1143008"/>
          </a:xfrm>
        </p:spPr>
        <p:txBody>
          <a:bodyPr>
            <a:normAutofit/>
          </a:bodyPr>
          <a:lstStyle/>
          <a:p>
            <a:pPr algn="ctr"/>
            <a:r>
              <a:rPr lang="en-US"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SERVICE TAX PROCEDURES</a:t>
            </a:r>
            <a:r>
              <a:rPr lang="en-US" dirty="0" smtClean="0">
                <a:solidFill>
                  <a:srgbClr val="C00000"/>
                </a:solidFill>
              </a:rPr>
              <a:t/>
            </a:r>
            <a:br>
              <a:rPr lang="en-US" dirty="0" smtClean="0">
                <a:solidFill>
                  <a:srgbClr val="C00000"/>
                </a:solidFill>
              </a:rPr>
            </a:br>
            <a:r>
              <a:rPr lang="en-US" dirty="0" smtClean="0">
                <a:solidFill>
                  <a:srgbClr val="078313"/>
                </a:solidFill>
              </a:rPr>
              <a:t>TODAY’S COVERAGE</a:t>
            </a:r>
            <a:endParaRPr lang="en-IN" dirty="0">
              <a:solidFill>
                <a:srgbClr val="078313"/>
              </a:solidFill>
            </a:endParaRPr>
          </a:p>
        </p:txBody>
      </p:sp>
      <p:sp>
        <p:nvSpPr>
          <p:cNvPr id="3" name="Subtitle 2"/>
          <p:cNvSpPr>
            <a:spLocks noGrp="1"/>
          </p:cNvSpPr>
          <p:nvPr>
            <p:ph type="subTitle" idx="1"/>
          </p:nvPr>
        </p:nvSpPr>
        <p:spPr>
          <a:xfrm>
            <a:off x="2286000" y="2143116"/>
            <a:ext cx="6172200" cy="4231806"/>
          </a:xfrm>
        </p:spPr>
        <p:txBody>
          <a:bodyPr/>
          <a:lstStyle/>
          <a:p>
            <a:pPr>
              <a:lnSpc>
                <a:spcPct val="150000"/>
              </a:lnSpc>
              <a:buFont typeface="Wingdings" pitchFamily="2" charset="2"/>
              <a:buChar char="ü"/>
            </a:pPr>
            <a:r>
              <a:rPr lang="en-US" sz="2200" dirty="0" smtClean="0">
                <a:solidFill>
                  <a:srgbClr val="58267E"/>
                </a:solidFill>
              </a:rPr>
              <a:t>ON-LINE:</a:t>
            </a:r>
          </a:p>
          <a:p>
            <a:pPr>
              <a:lnSpc>
                <a:spcPct val="150000"/>
              </a:lnSpc>
              <a:buFont typeface="Arial" pitchFamily="34" charset="0"/>
              <a:buChar char="•"/>
            </a:pPr>
            <a:r>
              <a:rPr lang="en-US" sz="2200" dirty="0" smtClean="0">
                <a:solidFill>
                  <a:srgbClr val="7030A0"/>
                </a:solidFill>
              </a:rPr>
              <a:t>   Registration</a:t>
            </a:r>
          </a:p>
          <a:p>
            <a:pPr>
              <a:lnSpc>
                <a:spcPct val="150000"/>
              </a:lnSpc>
              <a:buFont typeface="Arial" pitchFamily="34" charset="0"/>
              <a:buChar char="•"/>
            </a:pPr>
            <a:r>
              <a:rPr lang="en-US" sz="2200" dirty="0" smtClean="0">
                <a:solidFill>
                  <a:srgbClr val="7030A0"/>
                </a:solidFill>
              </a:rPr>
              <a:t>   Amendment in registration Certificate</a:t>
            </a:r>
          </a:p>
          <a:p>
            <a:pPr>
              <a:lnSpc>
                <a:spcPct val="150000"/>
              </a:lnSpc>
              <a:buFont typeface="Arial" pitchFamily="34" charset="0"/>
              <a:buChar char="•"/>
            </a:pPr>
            <a:r>
              <a:rPr lang="en-US" sz="2200" dirty="0" smtClean="0">
                <a:solidFill>
                  <a:srgbClr val="7030A0"/>
                </a:solidFill>
              </a:rPr>
              <a:t>   Surrender of Registration Certificate</a:t>
            </a:r>
          </a:p>
          <a:p>
            <a:pPr>
              <a:lnSpc>
                <a:spcPct val="150000"/>
              </a:lnSpc>
              <a:buFont typeface="Wingdings" pitchFamily="2" charset="2"/>
              <a:buChar char="ü"/>
            </a:pPr>
            <a:r>
              <a:rPr lang="en-US" sz="2200" dirty="0" smtClean="0">
                <a:solidFill>
                  <a:srgbClr val="001642"/>
                </a:solidFill>
              </a:rPr>
              <a:t>E-filing procedure:</a:t>
            </a:r>
          </a:p>
          <a:p>
            <a:pPr>
              <a:lnSpc>
                <a:spcPct val="150000"/>
              </a:lnSpc>
              <a:buFont typeface="Arial" pitchFamily="34" charset="0"/>
              <a:buChar char="•"/>
            </a:pPr>
            <a:r>
              <a:rPr lang="en-US" sz="2200" dirty="0" smtClean="0">
                <a:solidFill>
                  <a:srgbClr val="002060"/>
                </a:solidFill>
              </a:rPr>
              <a:t>  E-filing of ST-3 Return</a:t>
            </a:r>
          </a:p>
          <a:p>
            <a:pPr>
              <a:lnSpc>
                <a:spcPct val="150000"/>
              </a:lnSpc>
              <a:buFont typeface="Arial" pitchFamily="34" charset="0"/>
              <a:buChar char="•"/>
            </a:pPr>
            <a:r>
              <a:rPr lang="en-US" sz="2200" dirty="0" smtClean="0">
                <a:solidFill>
                  <a:srgbClr val="002060"/>
                </a:solidFill>
              </a:rPr>
              <a:t>  E-payment of Service Tax</a:t>
            </a:r>
          </a:p>
          <a:p>
            <a:pPr>
              <a:lnSpc>
                <a:spcPct val="150000"/>
              </a:lnSpc>
              <a:buFont typeface="Wingdings" pitchFamily="2" charset="2"/>
              <a:buChar char="ü"/>
            </a:pPr>
            <a:endParaRPr lang="en-US" sz="2200" dirty="0" smtClean="0">
              <a:solidFill>
                <a:srgbClr val="002060"/>
              </a:solidFill>
            </a:endParaRPr>
          </a:p>
          <a:p>
            <a:endParaRPr lang="en-IN" dirty="0">
              <a:solidFill>
                <a:schemeClr val="tx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lnSpcReduction="10000"/>
          </a:bodyPr>
          <a:lstStyle/>
          <a:p>
            <a:pPr>
              <a:lnSpc>
                <a:spcPct val="150000"/>
              </a:lnSpc>
            </a:pPr>
            <a:r>
              <a:rPr lang="en-US" b="1" dirty="0" smtClean="0">
                <a:solidFill>
                  <a:srgbClr val="00153E"/>
                </a:solidFill>
              </a:rPr>
              <a:t>Following documents are required to be annexed along with the duly signed hard copy;</a:t>
            </a:r>
          </a:p>
          <a:p>
            <a:pPr>
              <a:lnSpc>
                <a:spcPct val="150000"/>
              </a:lnSpc>
              <a:buFont typeface="Wingdings" pitchFamily="2" charset="2"/>
              <a:buChar char="Ø"/>
            </a:pPr>
            <a:r>
              <a:rPr lang="en-US" b="1" dirty="0" smtClean="0">
                <a:solidFill>
                  <a:srgbClr val="00153E"/>
                </a:solidFill>
              </a:rPr>
              <a:t>Copy of PAN card of the assessee,</a:t>
            </a:r>
          </a:p>
          <a:p>
            <a:pPr>
              <a:lnSpc>
                <a:spcPct val="150000"/>
              </a:lnSpc>
              <a:buFont typeface="Wingdings" pitchFamily="2" charset="2"/>
              <a:buChar char="Ø"/>
            </a:pPr>
            <a:r>
              <a:rPr lang="en-US" b="1" dirty="0" smtClean="0">
                <a:solidFill>
                  <a:srgbClr val="00153E"/>
                </a:solidFill>
              </a:rPr>
              <a:t>Residential address of Proprietor/partners,</a:t>
            </a:r>
          </a:p>
          <a:p>
            <a:pPr>
              <a:lnSpc>
                <a:spcPct val="150000"/>
              </a:lnSpc>
              <a:buFont typeface="Wingdings" pitchFamily="2" charset="2"/>
              <a:buChar char="Ø"/>
            </a:pPr>
            <a:r>
              <a:rPr lang="en-US" b="1" dirty="0" smtClean="0">
                <a:solidFill>
                  <a:srgbClr val="00153E"/>
                </a:solidFill>
              </a:rPr>
              <a:t>MOA, AOA &amp; COI in case of company and Partnership Deed in case of partnership firm,</a:t>
            </a:r>
          </a:p>
          <a:p>
            <a:pPr>
              <a:buNone/>
            </a:pPr>
            <a:r>
              <a:rPr lang="en-US" b="1" dirty="0" smtClean="0"/>
              <a:t> </a:t>
            </a:r>
            <a:endParaRPr lang="en-IN" b="1" dirty="0"/>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buFont typeface="Wingdings" pitchFamily="2" charset="2"/>
              <a:buChar char="Ø"/>
            </a:pPr>
            <a:r>
              <a:rPr lang="en-US" b="1" dirty="0" smtClean="0">
                <a:solidFill>
                  <a:srgbClr val="00153E"/>
                </a:solidFill>
              </a:rPr>
              <a:t>Power of attorney/Board Resolution for company’s authorized signatory, his name and address,</a:t>
            </a:r>
          </a:p>
          <a:p>
            <a:pPr>
              <a:lnSpc>
                <a:spcPct val="150000"/>
              </a:lnSpc>
              <a:buFont typeface="Wingdings" pitchFamily="2" charset="2"/>
              <a:buChar char="Ø"/>
            </a:pPr>
            <a:r>
              <a:rPr lang="en-US" b="1" dirty="0" smtClean="0">
                <a:solidFill>
                  <a:srgbClr val="00153E"/>
                </a:solidFill>
              </a:rPr>
              <a:t>Proof of address of premises for which single/centralized registration is sought. (Refer Trade Notice No. 15/ST/2009, dated 22-09-2009 as modified </a:t>
            </a:r>
            <a:r>
              <a:rPr lang="en-US" b="1" dirty="0" err="1" smtClean="0">
                <a:solidFill>
                  <a:srgbClr val="00153E"/>
                </a:solidFill>
              </a:rPr>
              <a:t>dt</a:t>
            </a:r>
            <a:r>
              <a:rPr lang="en-US" b="1" dirty="0" smtClean="0">
                <a:solidFill>
                  <a:srgbClr val="00153E"/>
                </a:solidFill>
              </a:rPr>
              <a:t>. 06-10-2009) </a:t>
            </a:r>
          </a:p>
          <a:p>
            <a:pPr>
              <a:lnSpc>
                <a:spcPct val="150000"/>
              </a:lnSpc>
            </a:pPr>
            <a:endParaRPr lang="en-US" b="1" dirty="0" smtClean="0"/>
          </a:p>
          <a:p>
            <a:endParaRPr lang="en-IN" dirty="0"/>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ON-LINE REGISTRATION PROCEDURE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buFont typeface="Wingdings" pitchFamily="2" charset="2"/>
              <a:buChar char="Ø"/>
            </a:pPr>
            <a:r>
              <a:rPr lang="en-US" b="1" dirty="0" smtClean="0">
                <a:solidFill>
                  <a:srgbClr val="00153E"/>
                </a:solidFill>
              </a:rPr>
              <a:t>Without receipt of pre-submitted hardcopy of  ‘ST-1” along with the required </a:t>
            </a:r>
            <a:r>
              <a:rPr lang="en-US" b="1" dirty="0" err="1" smtClean="0">
                <a:solidFill>
                  <a:srgbClr val="00153E"/>
                </a:solidFill>
              </a:rPr>
              <a:t>annexures</a:t>
            </a:r>
            <a:r>
              <a:rPr lang="en-US" b="1" dirty="0" smtClean="0">
                <a:solidFill>
                  <a:srgbClr val="00153E"/>
                </a:solidFill>
              </a:rPr>
              <a:t>, the pre-submitted ‘ST-1’ on ACES shall be deemed not to be received. (Refer Trade Notice Number 17/ST/2009 dated 10-09-2009)</a:t>
            </a:r>
          </a:p>
          <a:p>
            <a:pPr>
              <a:lnSpc>
                <a:spcPct val="150000"/>
              </a:lnSpc>
              <a:buFont typeface="Wingdings" pitchFamily="2" charset="2"/>
              <a:buChar char="Ø"/>
            </a:pPr>
            <a:r>
              <a:rPr lang="en-US" b="1" dirty="0" smtClean="0">
                <a:solidFill>
                  <a:srgbClr val="00153E"/>
                </a:solidFill>
              </a:rPr>
              <a:t>Once Registration procedure is completed, obtain from department Form ‘ST-2’.</a:t>
            </a:r>
            <a:endParaRPr lang="en-IN" b="1" dirty="0">
              <a:solidFill>
                <a:srgbClr val="00153E"/>
              </a:solidFill>
            </a:endParaRPr>
          </a:p>
        </p:txBody>
      </p:sp>
      <p:graphicFrame>
        <p:nvGraphicFramePr>
          <p:cNvPr id="5" name="Object 4"/>
          <p:cNvGraphicFramePr>
            <a:graphicFrameLocks noChangeAspect="1"/>
          </p:cNvGraphicFramePr>
          <p:nvPr/>
        </p:nvGraphicFramePr>
        <p:xfrm>
          <a:off x="6786578" y="5572140"/>
          <a:ext cx="914400" cy="771525"/>
        </p:xfrm>
        <a:graphic>
          <a:graphicData uri="http://schemas.openxmlformats.org/presentationml/2006/ole">
            <p:oleObj spid="_x0000_s23555" name="Document" showAsIcon="1" r:id="rId3" imgW="914400" imgH="771480" progId="Word.Document.12">
              <p:embed/>
            </p:oleObj>
          </a:graphicData>
        </a:graphic>
      </p:graphicFrame>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AMMENDMENT IN ‘ST-2’</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US" b="1" dirty="0" smtClean="0">
                <a:solidFill>
                  <a:srgbClr val="00153E"/>
                </a:solidFill>
              </a:rPr>
              <a:t>Amendment to ‘ST-2’ is required in following circumstances;</a:t>
            </a:r>
          </a:p>
          <a:p>
            <a:pPr>
              <a:lnSpc>
                <a:spcPct val="150000"/>
              </a:lnSpc>
              <a:buFont typeface="Wingdings" pitchFamily="2" charset="2"/>
              <a:buChar char="Ø"/>
            </a:pPr>
            <a:r>
              <a:rPr lang="en-US" b="1" dirty="0" smtClean="0">
                <a:solidFill>
                  <a:srgbClr val="00153E"/>
                </a:solidFill>
              </a:rPr>
              <a:t>Addition/deletion of any service,</a:t>
            </a:r>
          </a:p>
          <a:p>
            <a:pPr>
              <a:lnSpc>
                <a:spcPct val="150000"/>
              </a:lnSpc>
              <a:buFont typeface="Wingdings" pitchFamily="2" charset="2"/>
              <a:buChar char="Ø"/>
            </a:pPr>
            <a:r>
              <a:rPr lang="en-US" b="1" dirty="0" smtClean="0">
                <a:solidFill>
                  <a:srgbClr val="00153E"/>
                </a:solidFill>
              </a:rPr>
              <a:t>Change of address of registered premises, etc.</a:t>
            </a:r>
          </a:p>
          <a:p>
            <a:pPr>
              <a:lnSpc>
                <a:spcPct val="150000"/>
              </a:lnSpc>
            </a:pPr>
            <a:r>
              <a:rPr lang="en-US" b="1" dirty="0" smtClean="0">
                <a:solidFill>
                  <a:srgbClr val="00153E"/>
                </a:solidFill>
              </a:rPr>
              <a:t>Now the process of amendment of ‘ST-2’ is also made online.</a:t>
            </a:r>
          </a:p>
          <a:p>
            <a:pPr>
              <a:lnSpc>
                <a:spcPct val="150000"/>
              </a:lnSpc>
              <a:buFont typeface="Wingdings" pitchFamily="2" charset="2"/>
              <a:buChar char="Ø"/>
            </a:pPr>
            <a:endParaRPr lang="en-IN" b="1" dirty="0"/>
          </a:p>
        </p:txBody>
      </p:sp>
    </p:spTree>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AMMENDMENT IN ‘ST-2’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US" b="1" dirty="0" smtClean="0">
                <a:solidFill>
                  <a:srgbClr val="00153E"/>
                </a:solidFill>
              </a:rPr>
              <a:t>Contact department, submit request seeking amendment in ST-2, they will revert back online through your Email sending TPIN number and an appropriate link to reach directly to ACES site. </a:t>
            </a:r>
          </a:p>
          <a:p>
            <a:pPr>
              <a:lnSpc>
                <a:spcPct val="150000"/>
              </a:lnSpc>
            </a:pPr>
            <a:r>
              <a:rPr lang="en-US" b="1" dirty="0" smtClean="0">
                <a:solidFill>
                  <a:srgbClr val="00153E"/>
                </a:solidFill>
              </a:rPr>
              <a:t>Click ‘</a:t>
            </a:r>
            <a:r>
              <a:rPr lang="en-US" b="1" dirty="0" err="1" smtClean="0">
                <a:solidFill>
                  <a:srgbClr val="00153E"/>
                </a:solidFill>
              </a:rPr>
              <a:t>Reg</a:t>
            </a:r>
            <a:r>
              <a:rPr lang="en-US" b="1" dirty="0" smtClean="0">
                <a:solidFill>
                  <a:srgbClr val="00153E"/>
                </a:solidFill>
              </a:rPr>
              <a:t>’ button in the menu bar appearing at the top of the screen, select amend registration, fill it and submit it.</a:t>
            </a:r>
          </a:p>
          <a:p>
            <a:pPr>
              <a:lnSpc>
                <a:spcPct val="150000"/>
              </a:lnSpc>
            </a:pPr>
            <a:endParaRPr lang="en-US" b="1" dirty="0" smtClean="0"/>
          </a:p>
          <a:p>
            <a:pPr>
              <a:lnSpc>
                <a:spcPct val="150000"/>
              </a:lnSpc>
            </a:pPr>
            <a:endParaRPr lang="en-IN" b="1" dirty="0"/>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AMMENDMENT IN ‘ST-2’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a:xfrm>
            <a:off x="500034" y="2214554"/>
            <a:ext cx="7467600" cy="3929090"/>
          </a:xfrm>
        </p:spPr>
        <p:txBody>
          <a:bodyPr/>
          <a:lstStyle/>
          <a:p>
            <a:pPr>
              <a:lnSpc>
                <a:spcPct val="150000"/>
              </a:lnSpc>
            </a:pPr>
            <a:r>
              <a:rPr lang="en-US" b="1" dirty="0" smtClean="0">
                <a:solidFill>
                  <a:srgbClr val="00153E"/>
                </a:solidFill>
              </a:rPr>
              <a:t>Submit duly signed hard copy of acknowledgement and form generated by ACES to the department.</a:t>
            </a:r>
          </a:p>
          <a:p>
            <a:pPr>
              <a:lnSpc>
                <a:spcPct val="150000"/>
              </a:lnSpc>
            </a:pPr>
            <a:r>
              <a:rPr lang="en-US" b="1" dirty="0" smtClean="0">
                <a:solidFill>
                  <a:srgbClr val="00153E"/>
                </a:solidFill>
              </a:rPr>
              <a:t>Obtain amended ‘ST-2 from department i.e. Registration Certificate.</a:t>
            </a:r>
            <a:endParaRPr lang="en-IN" b="1" dirty="0">
              <a:solidFill>
                <a:srgbClr val="00153E"/>
              </a:solidFill>
            </a:endParaRPr>
          </a:p>
        </p:txBody>
      </p:sp>
      <p:graphicFrame>
        <p:nvGraphicFramePr>
          <p:cNvPr id="4" name="Object 3"/>
          <p:cNvGraphicFramePr>
            <a:graphicFrameLocks noChangeAspect="1"/>
          </p:cNvGraphicFramePr>
          <p:nvPr/>
        </p:nvGraphicFramePr>
        <p:xfrm>
          <a:off x="6715140" y="5143512"/>
          <a:ext cx="914400" cy="771525"/>
        </p:xfrm>
        <a:graphic>
          <a:graphicData uri="http://schemas.openxmlformats.org/presentationml/2006/ole">
            <p:oleObj spid="_x0000_s22530" name="Document" showAsIcon="1" r:id="rId3" imgW="914400" imgH="771480" progId="Word.Document.12">
              <p:embed/>
            </p:oleObj>
          </a:graphicData>
        </a:graphic>
      </p:graphicFrame>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SURRENDER OF ST-2</a:t>
            </a:r>
            <a:endParaRPr lang="en-IN"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US" b="1" dirty="0" smtClean="0">
                <a:solidFill>
                  <a:srgbClr val="00153E"/>
                </a:solidFill>
              </a:rPr>
              <a:t>Surrender of ‘ST-2’ is required in following circumstances;</a:t>
            </a:r>
          </a:p>
          <a:p>
            <a:pPr>
              <a:lnSpc>
                <a:spcPct val="150000"/>
              </a:lnSpc>
              <a:buFont typeface="Wingdings" pitchFamily="2" charset="2"/>
              <a:buChar char="Ø"/>
            </a:pPr>
            <a:r>
              <a:rPr lang="en-US" b="1" dirty="0" smtClean="0">
                <a:solidFill>
                  <a:srgbClr val="00153E"/>
                </a:solidFill>
              </a:rPr>
              <a:t>When assessee closed business operations,</a:t>
            </a:r>
          </a:p>
          <a:p>
            <a:pPr>
              <a:lnSpc>
                <a:spcPct val="150000"/>
              </a:lnSpc>
              <a:buFont typeface="Wingdings" pitchFamily="2" charset="2"/>
              <a:buChar char="Ø"/>
            </a:pPr>
            <a:r>
              <a:rPr lang="en-US" b="1" dirty="0" smtClean="0">
                <a:solidFill>
                  <a:srgbClr val="00153E"/>
                </a:solidFill>
              </a:rPr>
              <a:t>When ‘ST-2’ obtained as Input Service Distributer is no more required,</a:t>
            </a:r>
          </a:p>
          <a:p>
            <a:pPr>
              <a:lnSpc>
                <a:spcPct val="150000"/>
              </a:lnSpc>
              <a:buFont typeface="Wingdings" pitchFamily="2" charset="2"/>
              <a:buChar char="Ø"/>
            </a:pPr>
            <a:r>
              <a:rPr lang="en-US" b="1" dirty="0" smtClean="0">
                <a:solidFill>
                  <a:srgbClr val="00153E"/>
                </a:solidFill>
              </a:rPr>
              <a:t>When his gross value of rendering services is less then Rs. 9 </a:t>
            </a:r>
            <a:r>
              <a:rPr lang="en-US" b="1" dirty="0" err="1" smtClean="0">
                <a:solidFill>
                  <a:srgbClr val="00153E"/>
                </a:solidFill>
              </a:rPr>
              <a:t>lacs</a:t>
            </a:r>
            <a:r>
              <a:rPr lang="en-US" b="1" dirty="0" smtClean="0">
                <a:solidFill>
                  <a:srgbClr val="00153E"/>
                </a:solidFill>
              </a:rPr>
              <a:t>, which is cut-off limit to obtain and retain or surrender ‘ST-2’.</a:t>
            </a:r>
            <a:endParaRPr lang="en-IN" b="1" dirty="0">
              <a:solidFill>
                <a:srgbClr val="00153E"/>
              </a:solidFill>
            </a:endParaRPr>
          </a:p>
        </p:txBody>
      </p:sp>
    </p:spTree>
  </p:cSld>
  <p:clrMapOvr>
    <a:masterClrMapping/>
  </p:clrMapOvr>
  <p:transition>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SURRENDER OF ST-2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a:bodyPr>
          <a:lstStyle/>
          <a:p>
            <a:pPr>
              <a:lnSpc>
                <a:spcPct val="150000"/>
              </a:lnSpc>
            </a:pPr>
            <a:r>
              <a:rPr lang="en-US" b="1" dirty="0" smtClean="0">
                <a:solidFill>
                  <a:srgbClr val="00153E"/>
                </a:solidFill>
              </a:rPr>
              <a:t>Now the process of surrender of ‘ST-2’ has been also made online.</a:t>
            </a:r>
          </a:p>
          <a:p>
            <a:pPr>
              <a:lnSpc>
                <a:spcPct val="150000"/>
              </a:lnSpc>
            </a:pPr>
            <a:r>
              <a:rPr lang="en-US" b="1" dirty="0" smtClean="0">
                <a:solidFill>
                  <a:srgbClr val="00153E"/>
                </a:solidFill>
              </a:rPr>
              <a:t>Contact department in writing, submit request seeking surrender of ST-2, they will revert back online through your Email sending TPIN number and an appropriate link to reach directly to ACES site. </a:t>
            </a:r>
          </a:p>
          <a:p>
            <a:pPr>
              <a:lnSpc>
                <a:spcPct val="150000"/>
              </a:lnSpc>
            </a:pPr>
            <a:endParaRPr lang="en-US" b="1" dirty="0" smtClean="0"/>
          </a:p>
          <a:p>
            <a:endParaRPr lang="en-IN" dirty="0"/>
          </a:p>
        </p:txBody>
      </p:sp>
    </p:spTree>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SURRENDER OF ST-2 contd.</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US" b="1" dirty="0" smtClean="0">
                <a:solidFill>
                  <a:srgbClr val="00153E"/>
                </a:solidFill>
              </a:rPr>
              <a:t>Click ‘</a:t>
            </a:r>
            <a:r>
              <a:rPr lang="en-US" b="1" dirty="0" err="1" smtClean="0">
                <a:solidFill>
                  <a:srgbClr val="00153E"/>
                </a:solidFill>
              </a:rPr>
              <a:t>Reg</a:t>
            </a:r>
            <a:r>
              <a:rPr lang="en-US" b="1" dirty="0" smtClean="0">
                <a:solidFill>
                  <a:srgbClr val="00153E"/>
                </a:solidFill>
              </a:rPr>
              <a:t>’ button in the menu bar appearing at the top of the screen, select surrender registration, fill it and submit it.</a:t>
            </a:r>
          </a:p>
          <a:p>
            <a:pPr>
              <a:lnSpc>
                <a:spcPct val="150000"/>
              </a:lnSpc>
            </a:pPr>
            <a:r>
              <a:rPr lang="en-US" b="1" dirty="0" smtClean="0">
                <a:solidFill>
                  <a:srgbClr val="00153E"/>
                </a:solidFill>
              </a:rPr>
              <a:t>Submit duly signed hard copy of acknowledgement and form generated by ACES annexing therewith all the due ‘ST-3’ returns to the department.</a:t>
            </a:r>
          </a:p>
          <a:p>
            <a:pPr>
              <a:lnSpc>
                <a:spcPct val="150000"/>
              </a:lnSpc>
            </a:pPr>
            <a:r>
              <a:rPr lang="en-US" b="1" dirty="0" smtClean="0">
                <a:solidFill>
                  <a:srgbClr val="00153E"/>
                </a:solidFill>
              </a:rPr>
              <a:t>After due process, </a:t>
            </a:r>
            <a:r>
              <a:rPr lang="en-US" b="1" dirty="0" err="1" smtClean="0">
                <a:solidFill>
                  <a:srgbClr val="00153E"/>
                </a:solidFill>
              </a:rPr>
              <a:t>deptt</a:t>
            </a:r>
            <a:r>
              <a:rPr lang="en-US" b="1" dirty="0" smtClean="0">
                <a:solidFill>
                  <a:srgbClr val="00153E"/>
                </a:solidFill>
              </a:rPr>
              <a:t>. will cancel ‘ST-2’. </a:t>
            </a:r>
          </a:p>
        </p:txBody>
      </p:sp>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r>
              <a:rPr lang="en-IN" b="1" dirty="0" smtClean="0">
                <a:solidFill>
                  <a:srgbClr val="00153E"/>
                </a:solidFill>
              </a:rPr>
              <a:t>Notification No. 01/2010-ST dated 19.02.2010 makes it mandatory for assessees who have paid total Service Tax of </a:t>
            </a:r>
            <a:r>
              <a:rPr lang="en-IN" b="1" dirty="0" smtClean="0">
                <a:solidFill>
                  <a:srgbClr val="00B0F0"/>
                </a:solidFill>
              </a:rPr>
              <a:t>rupees ten lacs or more </a:t>
            </a:r>
            <a:r>
              <a:rPr lang="en-IN" b="1" dirty="0" smtClean="0">
                <a:solidFill>
                  <a:srgbClr val="00153E"/>
                </a:solidFill>
              </a:rPr>
              <a:t>including the amount of tax paid by utilization of CENVAT credit in the preceding financial year to file the half-yearly return (ST-3), electronically under Rule 7(2) of the Service Tax Rules, 1994 and deposit the service Tax liable to be paid, electronically, through internet banking under Rule 6(2) of the Service Tax Rules, 1994.</a:t>
            </a:r>
          </a:p>
          <a:p>
            <a:endParaRPr lang="en-IN"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36"/>
            <a:ext cx="8186766"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a:t>
            </a:r>
            <a:endParaRPr lang="en-IN"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457200" y="1857364"/>
            <a:ext cx="7467600" cy="4616588"/>
          </a:xfrm>
        </p:spPr>
        <p:txBody>
          <a:bodyPr/>
          <a:lstStyle/>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FAQ: </a:t>
            </a:r>
            <a:r>
              <a:rPr lang="en-US" b="1" dirty="0" smtClean="0">
                <a:solidFill>
                  <a:srgbClr val="00153E"/>
                </a:solidFill>
              </a:rPr>
              <a:t>Who needs Service Tax Registration?</a:t>
            </a:r>
          </a:p>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Answer:</a:t>
            </a:r>
            <a:r>
              <a:rPr lang="en-US" b="1" dirty="0" smtClean="0"/>
              <a:t> </a:t>
            </a:r>
            <a:r>
              <a:rPr lang="en-US" b="1" dirty="0" smtClean="0">
                <a:solidFill>
                  <a:srgbClr val="00153E"/>
                </a:solidFill>
              </a:rPr>
              <a:t>Every person liable to pay service tax needs Service Tax Registration. Further, ‘Input Service Distributor’ is also required to obtain Service Tax Registration.</a:t>
            </a:r>
          </a:p>
        </p:txBody>
      </p:sp>
      <p:graphicFrame>
        <p:nvGraphicFramePr>
          <p:cNvPr id="5" name="Object 4"/>
          <p:cNvGraphicFramePr>
            <a:graphicFrameLocks noChangeAspect="1"/>
          </p:cNvGraphicFramePr>
          <p:nvPr/>
        </p:nvGraphicFramePr>
        <p:xfrm>
          <a:off x="5715008" y="5643578"/>
          <a:ext cx="914400" cy="771525"/>
        </p:xfrm>
        <a:graphic>
          <a:graphicData uri="http://schemas.openxmlformats.org/presentationml/2006/ole">
            <p:oleObj spid="_x0000_s2051" name="Document" showAsIcon="1" r:id="rId4" imgW="914400" imgH="771480" progId="Word.Document.12">
              <p:embed/>
            </p:oleObj>
          </a:graphicData>
        </a:graphic>
      </p:graphicFrame>
      <p:graphicFrame>
        <p:nvGraphicFramePr>
          <p:cNvPr id="6" name="Object 5"/>
          <p:cNvGraphicFramePr>
            <a:graphicFrameLocks noChangeAspect="1"/>
          </p:cNvGraphicFramePr>
          <p:nvPr/>
        </p:nvGraphicFramePr>
        <p:xfrm>
          <a:off x="6929454" y="5572140"/>
          <a:ext cx="914400" cy="771525"/>
        </p:xfrm>
        <a:graphic>
          <a:graphicData uri="http://schemas.openxmlformats.org/presentationml/2006/ole">
            <p:oleObj spid="_x0000_s2052" name="Document" showAsIcon="1" r:id="rId5" imgW="914400" imgH="771480" progId="Word.Document.12">
              <p:embed/>
            </p:oleObj>
          </a:graphicData>
        </a:graphic>
      </p:graphicFrame>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lnSpcReduction="10000"/>
          </a:bodyPr>
          <a:lstStyle/>
          <a:p>
            <a:pPr>
              <a:lnSpc>
                <a:spcPct val="150000"/>
              </a:lnSpc>
            </a:pPr>
            <a:r>
              <a:rPr lang="en-IN" b="1" dirty="0" smtClean="0">
                <a:solidFill>
                  <a:srgbClr val="00153E"/>
                </a:solidFill>
              </a:rPr>
              <a:t>The facility of e-filing of returns on the website </a:t>
            </a:r>
            <a:r>
              <a:rPr lang="en-IN" b="1" u="sng" dirty="0" smtClean="0">
                <a:hlinkClick r:id="rId2"/>
              </a:rPr>
              <a:t>(http://exciseandservicetax.nic.in)</a:t>
            </a:r>
            <a:r>
              <a:rPr lang="en-IN" b="1" dirty="0" smtClean="0"/>
              <a:t>, </a:t>
            </a:r>
            <a:r>
              <a:rPr lang="en-IN" b="1" dirty="0" smtClean="0">
                <a:solidFill>
                  <a:srgbClr val="00153E"/>
                </a:solidFill>
              </a:rPr>
              <a:t>as provided in the CBEC Circular No.791/24/2004-CX.  dated 1.6.2004, has been withdrawn and the assessees are required to file their returns online or by uploading the downloadable off-line return utilities to the new ACES website. </a:t>
            </a:r>
            <a:r>
              <a:rPr lang="en-IN" b="1" u="sng" dirty="0" smtClean="0">
                <a:hlinkClick r:id="rId3"/>
              </a:rPr>
              <a:t>(http://www.aces.gov.in)</a:t>
            </a:r>
            <a:r>
              <a:rPr lang="en-IN" b="1" dirty="0" smtClean="0"/>
              <a:t>    </a:t>
            </a:r>
          </a:p>
          <a:p>
            <a:endParaRPr lang="en-IN" dirty="0"/>
          </a:p>
        </p:txBody>
      </p:sp>
    </p:spTree>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US" b="1" dirty="0" smtClean="0">
                <a:solidFill>
                  <a:srgbClr val="00153E"/>
                </a:solidFill>
              </a:rPr>
              <a:t>Log on through internet at </a:t>
            </a:r>
            <a:r>
              <a:rPr lang="en-US" b="1" dirty="0" smtClean="0">
                <a:hlinkClick r:id="rId3"/>
              </a:rPr>
              <a:t>http://www.aces.gov.in</a:t>
            </a:r>
            <a:endParaRPr lang="en-US" b="1" dirty="0" smtClean="0"/>
          </a:p>
          <a:p>
            <a:pPr>
              <a:lnSpc>
                <a:spcPct val="150000"/>
              </a:lnSpc>
            </a:pPr>
            <a:r>
              <a:rPr lang="en-US" b="1" dirty="0" smtClean="0">
                <a:solidFill>
                  <a:srgbClr val="00153E"/>
                </a:solidFill>
              </a:rPr>
              <a:t>Download from the site of ACES ‘ST-3’ Excel utility.</a:t>
            </a:r>
          </a:p>
          <a:p>
            <a:pPr>
              <a:lnSpc>
                <a:spcPct val="150000"/>
              </a:lnSpc>
            </a:pPr>
            <a:r>
              <a:rPr lang="en-US" b="1" dirty="0" smtClean="0">
                <a:solidFill>
                  <a:srgbClr val="00153E"/>
                </a:solidFill>
              </a:rPr>
              <a:t>Fill it for each service, complete it offline and submit it online after duly log-in using Customer ID and Password.</a:t>
            </a:r>
            <a:endParaRPr lang="en-IN" b="1" dirty="0">
              <a:solidFill>
                <a:srgbClr val="00153E"/>
              </a:solidFill>
            </a:endParaRPr>
          </a:p>
        </p:txBody>
      </p:sp>
      <p:graphicFrame>
        <p:nvGraphicFramePr>
          <p:cNvPr id="4" name="Object 3"/>
          <p:cNvGraphicFramePr>
            <a:graphicFrameLocks noChangeAspect="1"/>
          </p:cNvGraphicFramePr>
          <p:nvPr/>
        </p:nvGraphicFramePr>
        <p:xfrm>
          <a:off x="6643702" y="5572140"/>
          <a:ext cx="914400" cy="771525"/>
        </p:xfrm>
        <a:graphic>
          <a:graphicData uri="http://schemas.openxmlformats.org/presentationml/2006/ole">
            <p:oleObj spid="_x0000_s24578" name="Document" showAsIcon="1" r:id="rId4" imgW="914400" imgH="771480" progId="Word.Document.12">
              <p:embed/>
            </p:oleObj>
          </a:graphicData>
        </a:graphic>
      </p:graphicFrame>
      <p:graphicFrame>
        <p:nvGraphicFramePr>
          <p:cNvPr id="15" name="Object 14"/>
          <p:cNvGraphicFramePr>
            <a:graphicFrameLocks noChangeAspect="1"/>
          </p:cNvGraphicFramePr>
          <p:nvPr/>
        </p:nvGraphicFramePr>
        <p:xfrm>
          <a:off x="3929058" y="5715016"/>
          <a:ext cx="914400" cy="771525"/>
        </p:xfrm>
        <a:graphic>
          <a:graphicData uri="http://schemas.openxmlformats.org/presentationml/2006/ole">
            <p:oleObj spid="_x0000_s24586" name="Document" showAsIcon="1" r:id="rId5" imgW="914400" imgH="771480" progId="Word.Document.12">
              <p:embed/>
            </p:oleObj>
          </a:graphicData>
        </a:graphic>
      </p:graphicFrame>
      <p:graphicFrame>
        <p:nvGraphicFramePr>
          <p:cNvPr id="6" name="Object 5"/>
          <p:cNvGraphicFramePr>
            <a:graphicFrameLocks noChangeAspect="1"/>
          </p:cNvGraphicFramePr>
          <p:nvPr/>
        </p:nvGraphicFramePr>
        <p:xfrm>
          <a:off x="5357818" y="5643578"/>
          <a:ext cx="914400" cy="771525"/>
        </p:xfrm>
        <a:graphic>
          <a:graphicData uri="http://schemas.openxmlformats.org/presentationml/2006/ole">
            <p:oleObj spid="_x0000_s24587" name="Document" showAsIcon="1" r:id="rId6" imgW="914400" imgH="771480" progId="Word.Document.12">
              <p:embed/>
            </p:oleObj>
          </a:graphicData>
        </a:graphic>
      </p:graphicFrame>
    </p:spTree>
  </p:cSld>
  <p:clrMapOvr>
    <a:masterClrMapping/>
  </p:clrMapOvr>
  <p:transition>
    <p:dissolv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IN" b="1" dirty="0" smtClean="0">
                <a:solidFill>
                  <a:srgbClr val="00153E"/>
                </a:solidFill>
              </a:rPr>
              <a:t>The excel utility can be used for creating the XML file for e-filing of your returns. The E-filling Excel Utility is an Excel Workbook that consists of one worksheet. </a:t>
            </a:r>
          </a:p>
          <a:p>
            <a:pPr>
              <a:lnSpc>
                <a:spcPct val="150000"/>
              </a:lnSpc>
            </a:pPr>
            <a:r>
              <a:rPr lang="en-IN" b="1" dirty="0" smtClean="0">
                <a:solidFill>
                  <a:srgbClr val="00153E"/>
                </a:solidFill>
              </a:rPr>
              <a:t>E-filing consist of two sub process </a:t>
            </a:r>
            <a:r>
              <a:rPr lang="en-IN" b="1" dirty="0" smtClean="0">
                <a:solidFill>
                  <a:srgbClr val="00B0F0"/>
                </a:solidFill>
              </a:rPr>
              <a:t>firstly </a:t>
            </a:r>
            <a:r>
              <a:rPr lang="en-IN" b="1" dirty="0" smtClean="0">
                <a:solidFill>
                  <a:srgbClr val="00153E"/>
                </a:solidFill>
              </a:rPr>
              <a:t>generation of XML file of the ST3 Return, and </a:t>
            </a:r>
            <a:r>
              <a:rPr lang="en-IN" b="1" dirty="0" smtClean="0">
                <a:solidFill>
                  <a:srgbClr val="00B0F0"/>
                </a:solidFill>
              </a:rPr>
              <a:t>then</a:t>
            </a:r>
            <a:r>
              <a:rPr lang="en-IN" b="1" dirty="0" smtClean="0">
                <a:solidFill>
                  <a:srgbClr val="00153E"/>
                </a:solidFill>
              </a:rPr>
              <a:t> upload of generated xml file to ACES application. </a:t>
            </a:r>
            <a:endParaRPr lang="en-IN" b="1" dirty="0">
              <a:solidFill>
                <a:srgbClr val="00153E"/>
              </a:solidFill>
            </a:endParaRPr>
          </a:p>
        </p:txBody>
      </p:sp>
    </p:spTree>
  </p:cSld>
  <p:clrMapOvr>
    <a:masterClrMapping/>
  </p:clrMapOvr>
  <p:transition>
    <p:dissolv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fontScale="85000" lnSpcReduction="20000"/>
          </a:bodyPr>
          <a:lstStyle/>
          <a:p>
            <a:pPr>
              <a:lnSpc>
                <a:spcPct val="150000"/>
              </a:lnSpc>
            </a:pPr>
            <a:r>
              <a:rPr lang="en-IN" b="1" dirty="0" smtClean="0">
                <a:solidFill>
                  <a:srgbClr val="00153E"/>
                </a:solidFill>
              </a:rPr>
              <a:t>Make sure that you have downloaded the latest Excel Utility from ACES application to your system. </a:t>
            </a:r>
          </a:p>
          <a:p>
            <a:pPr>
              <a:lnSpc>
                <a:spcPct val="150000"/>
              </a:lnSpc>
            </a:pPr>
            <a:r>
              <a:rPr lang="en-IN" b="1" dirty="0" smtClean="0">
                <a:solidFill>
                  <a:srgbClr val="00153E"/>
                </a:solidFill>
              </a:rPr>
              <a:t>Please enable the Macros (if disabled) as per the following instructions, so that all the functionalities of E-filling Utility will work fine.</a:t>
            </a:r>
          </a:p>
          <a:p>
            <a:pPr>
              <a:lnSpc>
                <a:spcPct val="150000"/>
              </a:lnSpc>
              <a:buFont typeface="Wingdings" pitchFamily="2" charset="2"/>
              <a:buChar char="Ø"/>
            </a:pPr>
            <a:r>
              <a:rPr lang="en-IN" b="1" dirty="0" smtClean="0">
                <a:solidFill>
                  <a:srgbClr val="00153E"/>
                </a:solidFill>
              </a:rPr>
              <a:t>On the Tools menu, point to Macro, and then click Security.</a:t>
            </a:r>
          </a:p>
          <a:p>
            <a:pPr>
              <a:lnSpc>
                <a:spcPct val="150000"/>
              </a:lnSpc>
              <a:buFont typeface="Wingdings" pitchFamily="2" charset="2"/>
              <a:buChar char="Ø"/>
            </a:pPr>
            <a:r>
              <a:rPr lang="en-IN" b="1" dirty="0" smtClean="0">
                <a:solidFill>
                  <a:srgbClr val="00153E"/>
                </a:solidFill>
              </a:rPr>
              <a:t>Click on either Medium or Low to select the 'Security Level'. </a:t>
            </a:r>
          </a:p>
          <a:p>
            <a:pPr>
              <a:lnSpc>
                <a:spcPct val="150000"/>
              </a:lnSpc>
              <a:buFont typeface="Wingdings" pitchFamily="2" charset="2"/>
              <a:buChar char="Ø"/>
            </a:pPr>
            <a:r>
              <a:rPr lang="en-IN" b="1" dirty="0" smtClean="0">
                <a:solidFill>
                  <a:srgbClr val="00153E"/>
                </a:solidFill>
              </a:rPr>
              <a:t>On the Trusted Publishers tab, select the Trust all installed add-ins and templates check box. </a:t>
            </a:r>
            <a:endParaRPr lang="en-IN" b="1" dirty="0">
              <a:solidFill>
                <a:srgbClr val="00153E"/>
              </a:solidFill>
            </a:endParaRPr>
          </a:p>
        </p:txBody>
      </p:sp>
    </p:spTree>
  </p:cSld>
  <p:clrMapOvr>
    <a:masterClrMapping/>
  </p:clrMapOvr>
  <p:transition>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fontScale="85000" lnSpcReduction="10000"/>
          </a:bodyPr>
          <a:lstStyle/>
          <a:p>
            <a:pPr>
              <a:lnSpc>
                <a:spcPct val="150000"/>
              </a:lnSpc>
            </a:pPr>
            <a:r>
              <a:rPr lang="en-IN" b="1" dirty="0" smtClean="0">
                <a:solidFill>
                  <a:srgbClr val="00153E"/>
                </a:solidFill>
              </a:rPr>
              <a:t>E-filling ST3 consists of one worksheet initially i.e. "Return" name of which is displayed in the tab at the bottom of the worksheet. </a:t>
            </a:r>
          </a:p>
          <a:p>
            <a:pPr>
              <a:lnSpc>
                <a:spcPct val="150000"/>
              </a:lnSpc>
            </a:pPr>
            <a:r>
              <a:rPr lang="en-IN" b="1" dirty="0" smtClean="0">
                <a:solidFill>
                  <a:srgbClr val="00153E"/>
                </a:solidFill>
              </a:rPr>
              <a:t>The sheets for entering services payable data are added dynamically by the excel utility. The sheets  are named as "Payable-Service (1)", "Payable-Service1 (2)" etc. The Utility will add new payable sheet when you select 'Taxable Service Provided' from the dropdown on sheet "Return". At the same time, the utility will add new sheets for Paid-Service, </a:t>
            </a:r>
            <a:r>
              <a:rPr lang="en-IN" b="1" dirty="0" err="1" smtClean="0">
                <a:solidFill>
                  <a:srgbClr val="00153E"/>
                </a:solidFill>
              </a:rPr>
              <a:t>Challan</a:t>
            </a:r>
            <a:r>
              <a:rPr lang="en-IN" b="1" dirty="0" smtClean="0">
                <a:solidFill>
                  <a:srgbClr val="00153E"/>
                </a:solidFill>
              </a:rPr>
              <a:t>-Service, CENVAT, Distributor etc. </a:t>
            </a:r>
            <a:endParaRPr lang="en-IN" b="1" dirty="0">
              <a:solidFill>
                <a:srgbClr val="00153E"/>
              </a:solidFill>
            </a:endParaRPr>
          </a:p>
        </p:txBody>
      </p:sp>
    </p:spTree>
  </p:cSld>
  <p:clrMapOvr>
    <a:masterClrMapping/>
  </p:clrMapOvr>
  <p:transition>
    <p:dissolv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Autofit/>
          </a:bodyPr>
          <a:lstStyle/>
          <a:p>
            <a:pPr>
              <a:lnSpc>
                <a:spcPct val="150000"/>
              </a:lnSpc>
            </a:pPr>
            <a:r>
              <a:rPr lang="en-IN" sz="2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Validating Sheets: </a:t>
            </a:r>
            <a:r>
              <a:rPr lang="en-IN" sz="2100" b="1" dirty="0" smtClean="0">
                <a:solidFill>
                  <a:srgbClr val="00153E"/>
                </a:solidFill>
              </a:rPr>
              <a:t>Click on the ''Validate this sheet"  button to ensure that the sheet has been properly filled and also data has been furnished in proper format. If there are some errors on the sheet, E-filing Utility will prompt you about the same. </a:t>
            </a:r>
          </a:p>
          <a:p>
            <a:pPr>
              <a:lnSpc>
                <a:spcPct val="150000"/>
              </a:lnSpc>
            </a:pPr>
            <a:r>
              <a:rPr lang="en-IN" sz="21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Generate XML: </a:t>
            </a:r>
            <a:r>
              <a:rPr lang="en-IN" sz="2100" b="1" dirty="0" smtClean="0">
                <a:solidFill>
                  <a:srgbClr val="00153E"/>
                </a:solidFill>
              </a:rPr>
              <a:t>After all the required fields have been filled properly and validated, clicking on ''Validate Return and Submit'' button will recheck all the sheets and XML will be generated. </a:t>
            </a:r>
            <a:endParaRPr lang="en-IN" sz="2100" b="1" dirty="0">
              <a:solidFill>
                <a:srgbClr val="00153E"/>
              </a:solidFill>
            </a:endParaRPr>
          </a:p>
        </p:txBody>
      </p:sp>
    </p:spTree>
  </p:cSld>
  <p:clrMapOvr>
    <a:masterClrMapping/>
  </p:clrMapOvr>
  <p:transition>
    <p:dissolv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UPLOADING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IN"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Upload XML file to ACES application: </a:t>
            </a:r>
            <a:r>
              <a:rPr lang="en-IN" b="1" dirty="0" smtClean="0">
                <a:solidFill>
                  <a:srgbClr val="00153E"/>
                </a:solidFill>
              </a:rPr>
              <a:t>For uploading the XML generated by the </a:t>
            </a:r>
          </a:p>
          <a:p>
            <a:pPr>
              <a:lnSpc>
                <a:spcPct val="150000"/>
              </a:lnSpc>
              <a:buNone/>
            </a:pPr>
            <a:r>
              <a:rPr lang="en-IN" b="1" dirty="0" smtClean="0">
                <a:solidFill>
                  <a:srgbClr val="00153E"/>
                </a:solidFill>
              </a:rPr>
              <a:t>	E-filling Utility, login to ACES application and access menu option to upload generated XML file of Return. On Upload screen provide the required information and browse to select XML file and submit the form. </a:t>
            </a:r>
            <a:endParaRPr lang="en-IN" b="1" dirty="0">
              <a:solidFill>
                <a:srgbClr val="00153E"/>
              </a:solidFill>
            </a:endParaRPr>
          </a:p>
        </p:txBody>
      </p:sp>
    </p:spTree>
  </p:cSld>
  <p:clrMapOvr>
    <a:masterClrMapping/>
  </p:clrMapOvr>
  <p:transition>
    <p:dissolv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UPLOADING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a:xfrm>
            <a:off x="500034" y="1571612"/>
            <a:ext cx="7467600" cy="4873752"/>
          </a:xfrm>
        </p:spPr>
        <p:txBody>
          <a:bodyPr/>
          <a:lstStyle/>
          <a:p>
            <a:pPr marL="457200" indent="-457200">
              <a:lnSpc>
                <a:spcPct val="150000"/>
              </a:lnSpc>
              <a:buNone/>
            </a:pPr>
            <a:r>
              <a:rPr lang="en-IN" b="1" dirty="0" smtClean="0">
                <a:solidFill>
                  <a:srgbClr val="00153E"/>
                </a:solidFill>
              </a:rPr>
              <a:t>1.	Login to ACES application and access menu option to upload generated xml file of ST3 Return. </a:t>
            </a:r>
          </a:p>
          <a:p>
            <a:pPr marL="457200" indent="-457200">
              <a:lnSpc>
                <a:spcPct val="150000"/>
              </a:lnSpc>
              <a:buNone/>
            </a:pPr>
            <a:r>
              <a:rPr lang="en-IN" b="1" dirty="0" smtClean="0">
                <a:solidFill>
                  <a:srgbClr val="00153E"/>
                </a:solidFill>
              </a:rPr>
              <a:t>2.	On Upload screen fill in all the required fields like Return Month, Year and Return Type as ST3. </a:t>
            </a:r>
          </a:p>
          <a:p>
            <a:pPr marL="457200" indent="-457200">
              <a:lnSpc>
                <a:spcPct val="150000"/>
              </a:lnSpc>
              <a:buNone/>
            </a:pPr>
            <a:r>
              <a:rPr lang="en-IN" b="1" dirty="0" smtClean="0">
                <a:solidFill>
                  <a:srgbClr val="00153E"/>
                </a:solidFill>
              </a:rPr>
              <a:t>3.	Click on browse to select XML file and submit the form. </a:t>
            </a:r>
          </a:p>
          <a:p>
            <a:pPr marL="457200" indent="-457200">
              <a:buAutoNum type="arabicPeriod"/>
            </a:pPr>
            <a:endParaRPr lang="en-IN" dirty="0"/>
          </a:p>
        </p:txBody>
      </p:sp>
    </p:spTree>
  </p:cSld>
  <p:clrMapOvr>
    <a:masterClrMapping/>
  </p:clrMapOvr>
  <p:transition>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UPLOADING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a:bodyPr>
          <a:lstStyle/>
          <a:p>
            <a:pPr>
              <a:lnSpc>
                <a:spcPct val="150000"/>
              </a:lnSpc>
              <a:buNone/>
            </a:pPr>
            <a:r>
              <a:rPr lang="en-IN" b="1" dirty="0" smtClean="0">
                <a:solidFill>
                  <a:srgbClr val="00153E"/>
                </a:solidFill>
              </a:rPr>
              <a:t>4. After upload, system will validate the data. If data are found to be intact, the XML is successfully uploaded. In case the files are found corrupted, Application will reject the XML at the time of uploading itself. </a:t>
            </a:r>
          </a:p>
          <a:p>
            <a:pPr>
              <a:lnSpc>
                <a:spcPct val="150000"/>
              </a:lnSpc>
              <a:buNone/>
            </a:pPr>
            <a:r>
              <a:rPr lang="en-IN" b="1" dirty="0" smtClean="0">
                <a:solidFill>
                  <a:srgbClr val="00153E"/>
                </a:solidFill>
              </a:rPr>
              <a:t>5. After validating the data, system will process the xml and upload the XML data into ACES database. </a:t>
            </a:r>
            <a:endParaRPr lang="en-IN" b="1" dirty="0">
              <a:solidFill>
                <a:srgbClr val="00153E"/>
              </a:solidFill>
            </a:endParaRPr>
          </a:p>
        </p:txBody>
      </p:sp>
    </p:spTree>
  </p:cSld>
  <p:clrMapOvr>
    <a:masterClrMapping/>
  </p:clrMapOvr>
  <p:transition>
    <p:dissolv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UPLOADING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fontScale="92500" lnSpcReduction="10000"/>
          </a:bodyPr>
          <a:lstStyle/>
          <a:p>
            <a:pPr>
              <a:lnSpc>
                <a:spcPct val="150000"/>
              </a:lnSpc>
              <a:buNone/>
            </a:pPr>
            <a:r>
              <a:rPr lang="en-IN" b="1" dirty="0" smtClean="0">
                <a:solidFill>
                  <a:srgbClr val="00153E"/>
                </a:solidFill>
              </a:rPr>
              <a:t>6. The Confirmation view will be provided with Save, Submit and Modify buttons. Return with SAVE button option will not be treated as FILED and you can save the Return for a particular period multiple times, until any other Return is submitted for the same period for any of the premises. In case if you have saved the Return multiple times for the same period, the details of last data only will be considered for further Return processing.</a:t>
            </a:r>
            <a:r>
              <a:rPr lang="en-IN" b="1" dirty="0" smtClean="0"/>
              <a:t> </a:t>
            </a:r>
          </a:p>
          <a:p>
            <a:pPr>
              <a:lnSpc>
                <a:spcPct val="150000"/>
              </a:lnSpc>
            </a:pPr>
            <a:endParaRPr lang="en-IN" b="1" dirty="0"/>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1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 </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Contd.</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normAutofit fontScale="92500"/>
          </a:bodyPr>
          <a:lstStyle/>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FAQ:</a:t>
            </a:r>
            <a:r>
              <a:rPr lang="en-US" b="1" dirty="0" smtClean="0">
                <a:solidFill>
                  <a:srgbClr val="FF0000"/>
                </a:solidFill>
              </a:rPr>
              <a:t> </a:t>
            </a:r>
            <a:r>
              <a:rPr lang="en-US" b="1" dirty="0" smtClean="0">
                <a:solidFill>
                  <a:srgbClr val="00153E"/>
                </a:solidFill>
              </a:rPr>
              <a:t>Who is liable to pay service tax?</a:t>
            </a:r>
          </a:p>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Answer:</a:t>
            </a:r>
            <a:r>
              <a:rPr lang="en-US" b="1" dirty="0" smtClean="0"/>
              <a:t> </a:t>
            </a:r>
            <a:r>
              <a:rPr lang="en-US" b="1" dirty="0" smtClean="0">
                <a:solidFill>
                  <a:srgbClr val="00153E"/>
                </a:solidFill>
              </a:rPr>
              <a:t>Followings are liable to pay Service Tax;</a:t>
            </a:r>
          </a:p>
          <a:p>
            <a:pPr marL="457200" indent="-457200">
              <a:lnSpc>
                <a:spcPct val="150000"/>
              </a:lnSpc>
              <a:buNone/>
            </a:pPr>
            <a:r>
              <a:rPr lang="en-US" b="1" dirty="0" smtClean="0"/>
              <a:t>1.	</a:t>
            </a:r>
            <a:r>
              <a:rPr lang="en-US" b="1" dirty="0" smtClean="0">
                <a:solidFill>
                  <a:srgbClr val="078313"/>
                </a:solidFill>
              </a:rPr>
              <a:t>Service   provider</a:t>
            </a:r>
            <a:r>
              <a:rPr lang="en-US" b="1" dirty="0" smtClean="0"/>
              <a:t>,</a:t>
            </a:r>
          </a:p>
          <a:p>
            <a:pPr marL="457200" indent="-457200">
              <a:lnSpc>
                <a:spcPct val="150000"/>
              </a:lnSpc>
              <a:buNone/>
            </a:pPr>
            <a:r>
              <a:rPr lang="en-US" b="1" dirty="0" smtClean="0"/>
              <a:t>2.	</a:t>
            </a:r>
            <a:r>
              <a:rPr lang="en-US" b="1" dirty="0" smtClean="0">
                <a:solidFill>
                  <a:srgbClr val="00CC66"/>
                </a:solidFill>
              </a:rPr>
              <a:t>Service receiver under reverse charge</a:t>
            </a:r>
            <a:r>
              <a:rPr lang="en-US" b="1" dirty="0" smtClean="0"/>
              <a:t> </a:t>
            </a:r>
            <a:r>
              <a:rPr lang="en-US" b="1" dirty="0" smtClean="0">
                <a:solidFill>
                  <a:srgbClr val="00153E"/>
                </a:solidFill>
              </a:rPr>
              <a:t>[Importer of Service under Rule 2(1)(d) of the Service Tax Rules, 1994],</a:t>
            </a:r>
          </a:p>
          <a:p>
            <a:pPr marL="457200" indent="-457200">
              <a:lnSpc>
                <a:spcPct val="150000"/>
              </a:lnSpc>
              <a:buNone/>
            </a:pPr>
            <a:r>
              <a:rPr lang="en-US" b="1" dirty="0" smtClean="0"/>
              <a:t>3.	</a:t>
            </a:r>
            <a:r>
              <a:rPr lang="en-US" b="1" dirty="0" smtClean="0">
                <a:solidFill>
                  <a:srgbClr val="00FF00"/>
                </a:solidFill>
              </a:rPr>
              <a:t>Service receiver in case of </a:t>
            </a:r>
            <a:r>
              <a:rPr lang="en-US" b="1" dirty="0" smtClean="0">
                <a:solidFill>
                  <a:srgbClr val="00153E"/>
                </a:solidFill>
              </a:rPr>
              <a:t>(vide notification number 36/2004);</a:t>
            </a:r>
          </a:p>
          <a:p>
            <a:pPr>
              <a:buNone/>
            </a:pPr>
            <a:endParaRPr lang="en-IN" b="1" dirty="0"/>
          </a:p>
        </p:txBody>
      </p:sp>
      <p:graphicFrame>
        <p:nvGraphicFramePr>
          <p:cNvPr id="4" name="Object 3"/>
          <p:cNvGraphicFramePr>
            <a:graphicFrameLocks noChangeAspect="1"/>
          </p:cNvGraphicFramePr>
          <p:nvPr/>
        </p:nvGraphicFramePr>
        <p:xfrm>
          <a:off x="6715140" y="5572140"/>
          <a:ext cx="914400" cy="771525"/>
        </p:xfrm>
        <a:graphic>
          <a:graphicData uri="http://schemas.openxmlformats.org/presentationml/2006/ole">
            <p:oleObj spid="_x0000_s1026" name="Document" showAsIcon="1" r:id="rId3" imgW="914400" imgH="771480" progId="Word.Document.12">
              <p:embed/>
            </p:oleObj>
          </a:graphicData>
        </a:graphic>
      </p:graphicFrame>
      <p:graphicFrame>
        <p:nvGraphicFramePr>
          <p:cNvPr id="5" name="Object 4"/>
          <p:cNvGraphicFramePr>
            <a:graphicFrameLocks noChangeAspect="1"/>
          </p:cNvGraphicFramePr>
          <p:nvPr/>
        </p:nvGraphicFramePr>
        <p:xfrm>
          <a:off x="5643570" y="5572140"/>
          <a:ext cx="914400" cy="771525"/>
        </p:xfrm>
        <a:graphic>
          <a:graphicData uri="http://schemas.openxmlformats.org/presentationml/2006/ole">
            <p:oleObj spid="_x0000_s1027" name="Document" showAsIcon="1" r:id="rId4" imgW="914400" imgH="771480" progId="Word.Document.12">
              <p:embed/>
            </p:oleObj>
          </a:graphicData>
        </a:graphic>
      </p:graphicFrame>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VIEWING STATUS OF </a:t>
            </a:r>
            <a:b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a:bodyPr>
          <a:lstStyle/>
          <a:p>
            <a:pPr>
              <a:lnSpc>
                <a:spcPct val="150000"/>
              </a:lnSpc>
              <a:buNone/>
            </a:pPr>
            <a:r>
              <a:rPr lang="en-IN" b="1" dirty="0" smtClean="0">
                <a:solidFill>
                  <a:srgbClr val="00153E"/>
                </a:solidFill>
              </a:rPr>
              <a:t>7. You can view the status of your E-filing return by accessing the  menu E-filing, Status. There are three status: </a:t>
            </a:r>
          </a:p>
          <a:p>
            <a:pPr>
              <a:lnSpc>
                <a:spcPct val="150000"/>
              </a:lnSpc>
              <a:buNone/>
            </a:pPr>
            <a:r>
              <a:rPr lang="en-IN" b="1" dirty="0" smtClean="0"/>
              <a:t>a. </a:t>
            </a:r>
            <a:r>
              <a:rPr lang="en-IN"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UPLOADED:</a:t>
            </a:r>
            <a:r>
              <a:rPr lang="en-IN" b="1" dirty="0" smtClean="0"/>
              <a:t> </a:t>
            </a:r>
            <a:r>
              <a:rPr lang="en-IN" b="1" dirty="0" smtClean="0">
                <a:solidFill>
                  <a:srgbClr val="00153E"/>
                </a:solidFill>
              </a:rPr>
              <a:t>denotes that return is uploaded and under processing. Please view after sometime.  </a:t>
            </a:r>
          </a:p>
          <a:p>
            <a:pPr>
              <a:lnSpc>
                <a:spcPct val="150000"/>
              </a:lnSpc>
              <a:buNone/>
            </a:pPr>
            <a:r>
              <a:rPr lang="en-IN" b="1" dirty="0" smtClean="0"/>
              <a:t>b.</a:t>
            </a:r>
            <a:r>
              <a:rPr lang="en-IN" b="1" dirty="0" smtClean="0">
                <a:solidFill>
                  <a:srgbClr val="FF0000"/>
                </a:solidFill>
              </a:rPr>
              <a:t> </a:t>
            </a:r>
            <a:r>
              <a:rPr lang="en-IN"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FILED: </a:t>
            </a:r>
            <a:r>
              <a:rPr lang="en-IN" b="1" dirty="0" smtClean="0">
                <a:solidFill>
                  <a:srgbClr val="00153E"/>
                </a:solidFill>
              </a:rPr>
              <a:t>denotes that uploaded return is accepted by system. </a:t>
            </a:r>
          </a:p>
        </p:txBody>
      </p:sp>
    </p:spTree>
  </p:cSld>
  <p:clrMapOvr>
    <a:masterClrMapping/>
  </p:clrMapOvr>
  <p:transition>
    <p:dissolv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VIEWING STATUS OF </a:t>
            </a:r>
            <a:b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buNone/>
            </a:pPr>
            <a:r>
              <a:rPr lang="en-IN" b="1" dirty="0" smtClean="0"/>
              <a:t>c. </a:t>
            </a:r>
            <a:r>
              <a:rPr lang="en-IN"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REJECTED:</a:t>
            </a:r>
            <a:r>
              <a:rPr lang="en-IN" b="1" dirty="0" smtClean="0">
                <a:solidFill>
                  <a:srgbClr val="00153E"/>
                </a:solidFill>
              </a:rPr>
              <a:t> denotes that return could not be processed due to errors. This return needs to be corrected and uploaded again. If your Return is rejected than there will be hyperlink appearing to your Return number and you can see the errors by clicking the hyperlink. </a:t>
            </a:r>
          </a:p>
          <a:p>
            <a:endParaRPr lang="en-IN" dirty="0">
              <a:solidFill>
                <a:srgbClr val="00153E"/>
              </a:solidFill>
            </a:endParaRPr>
          </a:p>
        </p:txBody>
      </p:sp>
    </p:spTree>
  </p:cSld>
  <p:clrMapOvr>
    <a:masterClrMapping/>
  </p:clrMapOvr>
  <p:transition>
    <p:dissolv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REVISION OF ‘ST-3’ RTURN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lstStyle/>
          <a:p>
            <a:pPr>
              <a:lnSpc>
                <a:spcPct val="150000"/>
              </a:lnSpc>
            </a:pPr>
            <a:r>
              <a:rPr lang="en-IN" b="1" dirty="0" smtClean="0">
                <a:solidFill>
                  <a:srgbClr val="00153E"/>
                </a:solidFill>
              </a:rPr>
              <a:t>ST3 can be modified within 90 days of filing the Return. You will be allowed to change the Return only once after you have submitted it. In case of Revision, Confirmation view will be provided with Submit only. </a:t>
            </a:r>
            <a:endParaRPr lang="en-IN" b="1" dirty="0">
              <a:solidFill>
                <a:srgbClr val="00153E"/>
              </a:solidFill>
            </a:endParaRPr>
          </a:p>
        </p:txBody>
      </p:sp>
    </p:spTree>
  </p:cSld>
  <p:clrMapOvr>
    <a:masterClrMapping/>
  </p:clrMapOvr>
  <p:transition>
    <p:dissolv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E-FILLING OF ‘ST-3’ RETURN</a:t>
            </a:r>
            <a:endParaRPr lang="en-IN"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sz="quarter" idx="1"/>
          </p:nvPr>
        </p:nvSpPr>
        <p:spPr/>
        <p:txBody>
          <a:bodyPr>
            <a:normAutofit lnSpcReduction="10000"/>
          </a:bodyPr>
          <a:lstStyle/>
          <a:p>
            <a:pPr>
              <a:lnSpc>
                <a:spcPct val="150000"/>
              </a:lnSpc>
            </a:pPr>
            <a:r>
              <a:rPr lang="en-IN" b="1" dirty="0" smtClean="0">
                <a:solidFill>
                  <a:srgbClr val="00153E"/>
                </a:solidFill>
              </a:rPr>
              <a:t>Central Board of Excise &amp; Customs has entered into a Memorandum of Understanding (MOU) with the Institute of Chartered Accountants of India (ICAI) on 31st March, 2010 to set up ACES Certified Facilitation Centres (CFCs) across the country. These Centres will be setup by the Members of ICAI, who have valid certificate of practice issued by the ICAI. </a:t>
            </a:r>
            <a:endParaRPr lang="en-IN" b="1" dirty="0">
              <a:solidFill>
                <a:srgbClr val="00153E"/>
              </a:solidFill>
            </a:endParaRPr>
          </a:p>
        </p:txBody>
      </p:sp>
    </p:spTree>
  </p:cSld>
  <p:clrMapOvr>
    <a:masterClrMapping/>
  </p:clrMapOvr>
  <p:transition>
    <p:dissolv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lstStyle/>
          <a:p>
            <a:pPr>
              <a:lnSpc>
                <a:spcPct val="150000"/>
              </a:lnSpc>
            </a:pPr>
            <a:r>
              <a:rPr lang="en-IN" b="1" dirty="0" smtClean="0">
                <a:solidFill>
                  <a:srgbClr val="002060"/>
                </a:solidFill>
              </a:rPr>
              <a:t>For e-payment, assessees should open a net banking account with one of the authorized banks (currently there are 28 banks), list of which is available on the EASIEST (Electronic Accounting System in Excise and Service Tax) website of CBEC, maintained by NSDL </a:t>
            </a:r>
            <a:r>
              <a:rPr lang="en-IN" b="1" dirty="0" smtClean="0">
                <a:hlinkClick r:id="rId3"/>
              </a:rPr>
              <a:t>(https://cbec.nsdl.com/EST/)</a:t>
            </a:r>
            <a:r>
              <a:rPr lang="en-IN" b="1" dirty="0" smtClean="0"/>
              <a:t>. </a:t>
            </a:r>
            <a:endParaRPr lang="en-IN" b="1" dirty="0"/>
          </a:p>
        </p:txBody>
      </p:sp>
      <p:graphicFrame>
        <p:nvGraphicFramePr>
          <p:cNvPr id="4" name="Object 3"/>
          <p:cNvGraphicFramePr>
            <a:graphicFrameLocks noChangeAspect="1"/>
          </p:cNvGraphicFramePr>
          <p:nvPr/>
        </p:nvGraphicFramePr>
        <p:xfrm>
          <a:off x="7215206" y="5572140"/>
          <a:ext cx="914400" cy="771525"/>
        </p:xfrm>
        <a:graphic>
          <a:graphicData uri="http://schemas.openxmlformats.org/presentationml/2006/ole">
            <p:oleObj spid="_x0000_s38914" name="Document" showAsIcon="1" r:id="rId4" imgW="914400" imgH="771480" progId="Word.Document.12">
              <p:embed/>
            </p:oleObj>
          </a:graphicData>
        </a:graphic>
      </p:graphicFrame>
    </p:spTree>
  </p:cSld>
  <p:clrMapOvr>
    <a:masterClrMapping/>
  </p:clrMapOvr>
  <p:transition>
    <p:dissolv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lstStyle/>
          <a:p>
            <a:pPr>
              <a:lnSpc>
                <a:spcPct val="150000"/>
              </a:lnSpc>
            </a:pPr>
            <a:r>
              <a:rPr lang="en-IN" b="1" dirty="0" smtClean="0">
                <a:solidFill>
                  <a:srgbClr val="00153E"/>
                </a:solidFill>
              </a:rPr>
              <a:t>For effecting payment, assessees can access the ACES website </a:t>
            </a:r>
            <a:r>
              <a:rPr lang="en-IN" b="1" dirty="0" smtClean="0">
                <a:hlinkClick r:id="rId2"/>
              </a:rPr>
              <a:t>(http://www.aces.gov.in/)</a:t>
            </a:r>
            <a:r>
              <a:rPr lang="en-IN" b="1" dirty="0" smtClean="0"/>
              <a:t> </a:t>
            </a:r>
            <a:r>
              <a:rPr lang="en-IN" b="1" dirty="0" smtClean="0">
                <a:solidFill>
                  <a:srgbClr val="00153E"/>
                </a:solidFill>
              </a:rPr>
              <a:t>and click on the e-payment link that will take them to the EASIEST portal </a:t>
            </a:r>
            <a:r>
              <a:rPr lang="en-IN" b="1" dirty="0" smtClean="0">
                <a:hlinkClick r:id="rId3"/>
              </a:rPr>
              <a:t>(https://cbec.nsdl.com/EST/)</a:t>
            </a:r>
            <a:r>
              <a:rPr lang="en-IN" b="1" dirty="0" smtClean="0"/>
              <a:t> </a:t>
            </a:r>
            <a:r>
              <a:rPr lang="en-IN" b="1" dirty="0" smtClean="0">
                <a:solidFill>
                  <a:srgbClr val="00153E"/>
                </a:solidFill>
              </a:rPr>
              <a:t>or they can directly visit the EASIEST portal.</a:t>
            </a:r>
            <a:endParaRPr lang="en-IN" b="1" dirty="0">
              <a:solidFill>
                <a:srgbClr val="00153E"/>
              </a:solidFill>
            </a:endParaRPr>
          </a:p>
        </p:txBody>
      </p:sp>
    </p:spTree>
  </p:cSld>
  <p:clrMapOvr>
    <a:masterClrMapping/>
  </p:clrMapOvr>
  <p:transition>
    <p:dissolv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Schoolbook" pitchFamily="18" charset="0"/>
              </a:rPr>
              <a:t>List of Banks for e-Payment</a:t>
            </a:r>
            <a:endParaRPr lang="en-IN" sz="36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Schoolbook" pitchFamily="18" charset="0"/>
            </a:endParaRPr>
          </a:p>
        </p:txBody>
      </p:sp>
      <p:pic>
        <p:nvPicPr>
          <p:cNvPr id="5" name="Picture 3"/>
          <p:cNvPicPr>
            <a:picLocks noGrp="1" noChangeAspect="1" noChangeArrowheads="1"/>
          </p:cNvPicPr>
          <p:nvPr>
            <p:ph sz="quarter" idx="1"/>
          </p:nvPr>
        </p:nvPicPr>
        <p:blipFill>
          <a:blip r:embed="rId2" cstate="print"/>
          <a:srcRect/>
          <a:stretch>
            <a:fillRect/>
          </a:stretch>
        </p:blipFill>
        <p:spPr bwMode="auto">
          <a:xfrm>
            <a:off x="941916" y="1600200"/>
            <a:ext cx="6498167" cy="4873625"/>
          </a:xfrm>
          <a:prstGeom prst="rect">
            <a:avLst/>
          </a:prstGeom>
          <a:noFill/>
          <a:ln w="9525">
            <a:noFill/>
            <a:miter lim="800000"/>
            <a:headEnd/>
            <a:tailEnd/>
          </a:ln>
          <a:effectLst/>
        </p:spPr>
      </p:pic>
    </p:spTree>
  </p:cSld>
  <p:clrMapOvr>
    <a:masterClrMapping/>
  </p:clrMapOvr>
  <p:transition>
    <p:dissolv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04800" y="-228600"/>
            <a:ext cx="9753600" cy="7315200"/>
          </a:xfrm>
          <a:prstGeom prst="rect">
            <a:avLst/>
          </a:prstGeom>
          <a:noFill/>
          <a:ln w="9525">
            <a:noFill/>
            <a:miter lim="800000"/>
            <a:headEnd/>
            <a:tailEnd/>
          </a:ln>
          <a:effectLst/>
        </p:spPr>
      </p:pic>
    </p:spTree>
  </p:cSld>
  <p:clrMapOvr>
    <a:masterClrMapping/>
  </p:clrMapOvr>
  <p:transition>
    <p:dissolv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normAutofit fontScale="92500" lnSpcReduction="20000"/>
          </a:bodyPr>
          <a:lstStyle/>
          <a:p>
            <a:pPr>
              <a:lnSpc>
                <a:spcPct val="150000"/>
              </a:lnSpc>
              <a:buNone/>
            </a:pPr>
            <a:r>
              <a:rPr lang="en-IN" b="1" dirty="0" smtClean="0">
                <a:solidFill>
                  <a:srgbClr val="00153E"/>
                </a:solidFill>
              </a:rPr>
              <a:t>1. Enter the 15 digit Assessee Code allotted by the department under erstwhile SACER/SAPS or the current application ACES.     </a:t>
            </a:r>
          </a:p>
          <a:p>
            <a:pPr>
              <a:lnSpc>
                <a:spcPct val="150000"/>
              </a:lnSpc>
              <a:buNone/>
            </a:pPr>
            <a:r>
              <a:rPr lang="en-IN" b="1" dirty="0" smtClean="0">
                <a:solidFill>
                  <a:srgbClr val="00153E"/>
                </a:solidFill>
              </a:rPr>
              <a:t>2. There will be an online check on the validity of the Assessee Code entered.     </a:t>
            </a:r>
          </a:p>
          <a:p>
            <a:pPr>
              <a:lnSpc>
                <a:spcPct val="150000"/>
              </a:lnSpc>
              <a:buNone/>
            </a:pPr>
            <a:r>
              <a:rPr lang="en-IN" b="1" dirty="0" smtClean="0">
                <a:solidFill>
                  <a:srgbClr val="00153E"/>
                </a:solidFill>
              </a:rPr>
              <a:t>3. If the Assessee code is valid, then corresponding assessee details like name, address, Commissionerate Code etc. as present in the Assessee Code Master will be displayed.     </a:t>
            </a:r>
            <a:endParaRPr lang="en-IN" b="1" dirty="0">
              <a:solidFill>
                <a:srgbClr val="00153E"/>
              </a:solidFill>
            </a:endParaRPr>
          </a:p>
        </p:txBody>
      </p:sp>
    </p:spTree>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normAutofit lnSpcReduction="10000"/>
          </a:bodyPr>
          <a:lstStyle/>
          <a:p>
            <a:pPr>
              <a:lnSpc>
                <a:spcPct val="150000"/>
              </a:lnSpc>
              <a:buNone/>
            </a:pPr>
            <a:r>
              <a:rPr lang="en-IN" b="1" dirty="0" smtClean="0">
                <a:solidFill>
                  <a:srgbClr val="00153E"/>
                </a:solidFill>
              </a:rPr>
              <a:t>4. Based on the Assessee Code, Service Tax to be paid will be automatically selected.     </a:t>
            </a:r>
          </a:p>
          <a:p>
            <a:pPr>
              <a:lnSpc>
                <a:spcPct val="150000"/>
              </a:lnSpc>
              <a:buNone/>
            </a:pPr>
            <a:r>
              <a:rPr lang="en-IN" b="1" dirty="0" smtClean="0">
                <a:solidFill>
                  <a:srgbClr val="00153E"/>
                </a:solidFill>
              </a:rPr>
              <a:t>5.The assessee is required to select the type of duty / tax to be paid by clicking on Select Accounting Codes for Service Tax, depending on the type of duty / tax to be paid.     </a:t>
            </a:r>
          </a:p>
          <a:p>
            <a:pPr>
              <a:lnSpc>
                <a:spcPct val="150000"/>
              </a:lnSpc>
              <a:buNone/>
            </a:pPr>
            <a:r>
              <a:rPr lang="en-IN" b="1" dirty="0" smtClean="0">
                <a:solidFill>
                  <a:srgbClr val="00153E"/>
                </a:solidFill>
              </a:rPr>
              <a:t>6. At a time the assessee can select up to six Accounting Codes. </a:t>
            </a:r>
          </a:p>
          <a:p>
            <a:endParaRPr lang="en-IN" dirty="0"/>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43890" cy="11430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 					        Contd.</a:t>
            </a:r>
            <a:endParaRPr lang="en-IN"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457200" y="1698520"/>
            <a:ext cx="7467600" cy="4873752"/>
          </a:xfrm>
        </p:spPr>
        <p:txBody>
          <a:bodyPr>
            <a:normAutofit fontScale="62500" lnSpcReduction="20000"/>
          </a:bodyPr>
          <a:lstStyle/>
          <a:p>
            <a:pPr marL="457200" indent="-457200">
              <a:lnSpc>
                <a:spcPct val="170000"/>
              </a:lnSpc>
              <a:buNone/>
            </a:pPr>
            <a:r>
              <a:rPr lang="en-US" sz="3400" b="1" dirty="0" smtClean="0">
                <a:solidFill>
                  <a:srgbClr val="00153E"/>
                </a:solidFill>
              </a:rPr>
              <a:t>(a)	General Insurance or Life Insurance Business</a:t>
            </a:r>
          </a:p>
          <a:p>
            <a:pPr marL="457200" indent="-457200">
              <a:lnSpc>
                <a:spcPct val="170000"/>
              </a:lnSpc>
              <a:buNone/>
            </a:pPr>
            <a:r>
              <a:rPr lang="en-US" sz="3400" b="1" dirty="0" smtClean="0">
                <a:solidFill>
                  <a:srgbClr val="00153E"/>
                </a:solidFill>
              </a:rPr>
              <a:t>       w.r.t. Insurance Auxiliary Service  (rendered</a:t>
            </a:r>
          </a:p>
          <a:p>
            <a:pPr marL="457200" indent="-457200">
              <a:lnSpc>
                <a:spcPct val="170000"/>
              </a:lnSpc>
              <a:buNone/>
            </a:pPr>
            <a:r>
              <a:rPr lang="en-US" sz="3400" b="1" dirty="0" smtClean="0">
                <a:solidFill>
                  <a:srgbClr val="00153E"/>
                </a:solidFill>
              </a:rPr>
              <a:t>       by agent)</a:t>
            </a:r>
            <a:endParaRPr lang="en-IN" sz="3400" b="1" dirty="0" smtClean="0">
              <a:solidFill>
                <a:srgbClr val="00153E"/>
              </a:solidFill>
            </a:endParaRPr>
          </a:p>
          <a:p>
            <a:pPr marL="457200" indent="-457200">
              <a:lnSpc>
                <a:spcPct val="170000"/>
              </a:lnSpc>
              <a:buNone/>
            </a:pPr>
            <a:r>
              <a:rPr lang="en-US" sz="3400" b="1" dirty="0" smtClean="0">
                <a:solidFill>
                  <a:srgbClr val="00153E"/>
                </a:solidFill>
              </a:rPr>
              <a:t>(b)	Mutual Funds (rendered by agents w.e.f. </a:t>
            </a:r>
          </a:p>
          <a:p>
            <a:pPr marL="457200" indent="-457200">
              <a:lnSpc>
                <a:spcPct val="170000"/>
              </a:lnSpc>
              <a:buNone/>
            </a:pPr>
            <a:r>
              <a:rPr lang="en-US" sz="3400" b="1" dirty="0" smtClean="0">
                <a:solidFill>
                  <a:srgbClr val="00153E"/>
                </a:solidFill>
              </a:rPr>
              <a:t>      1-3-2005)</a:t>
            </a:r>
          </a:p>
          <a:p>
            <a:pPr marL="457200" indent="-457200">
              <a:lnSpc>
                <a:spcPct val="170000"/>
              </a:lnSpc>
              <a:buNone/>
            </a:pPr>
            <a:r>
              <a:rPr lang="en-US" sz="3400" b="1" dirty="0" smtClean="0">
                <a:solidFill>
                  <a:srgbClr val="00153E"/>
                </a:solidFill>
              </a:rPr>
              <a:t>(c) Asset Management Service  (rendered by agent)</a:t>
            </a:r>
            <a:endParaRPr lang="en-IN" sz="3400" b="1" dirty="0" smtClean="0">
              <a:solidFill>
                <a:srgbClr val="00153E"/>
              </a:solidFill>
            </a:endParaRPr>
          </a:p>
          <a:p>
            <a:pPr marL="457200" indent="-457200">
              <a:lnSpc>
                <a:spcPct val="170000"/>
              </a:lnSpc>
              <a:buNone/>
            </a:pPr>
            <a:r>
              <a:rPr lang="en-US" sz="3400" b="1" dirty="0" smtClean="0">
                <a:solidFill>
                  <a:srgbClr val="00153E"/>
                </a:solidFill>
              </a:rPr>
              <a:t>(d) Sponsorship service provided to Body corporate or firm ( F. No. 334/4/2006-TRU, dt-28-02-2006)               </a:t>
            </a:r>
          </a:p>
          <a:p>
            <a:pPr marL="457200" indent="-457200">
              <a:lnSpc>
                <a:spcPct val="160000"/>
              </a:lnSpc>
              <a:buNone/>
            </a:pPr>
            <a:r>
              <a:rPr lang="en-US" b="1" dirty="0" smtClean="0">
                <a:solidFill>
                  <a:srgbClr val="00153E"/>
                </a:solidFill>
              </a:rPr>
              <a:t>	</a:t>
            </a:r>
            <a:endParaRPr lang="en-IN" b="1" dirty="0">
              <a:solidFill>
                <a:srgbClr val="00153E"/>
              </a:solidFill>
            </a:endParaRPr>
          </a:p>
        </p:txBody>
      </p:sp>
    </p:spTree>
  </p:cSld>
  <p:clrMapOvr>
    <a:masterClrMapping/>
  </p:clrMapOvr>
  <p:transition>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lstStyle/>
          <a:p>
            <a:pPr>
              <a:lnSpc>
                <a:spcPct val="150000"/>
              </a:lnSpc>
              <a:buNone/>
            </a:pPr>
            <a:r>
              <a:rPr lang="en-IN" b="1" dirty="0" smtClean="0">
                <a:solidFill>
                  <a:srgbClr val="00153E"/>
                </a:solidFill>
              </a:rPr>
              <a:t>7. The assessee should also select the bank through which payment is to be made.     </a:t>
            </a:r>
          </a:p>
          <a:p>
            <a:pPr>
              <a:lnSpc>
                <a:spcPct val="150000"/>
              </a:lnSpc>
              <a:buNone/>
            </a:pPr>
            <a:r>
              <a:rPr lang="en-IN" b="1" dirty="0" smtClean="0">
                <a:solidFill>
                  <a:srgbClr val="00153E"/>
                </a:solidFill>
              </a:rPr>
              <a:t>8. On submission of data entered, a confirmation screen will be displayed. If the taxpayer confirms the data entered in the screen, it will be directed to the net-banking site of the bank selected.     </a:t>
            </a:r>
          </a:p>
          <a:p>
            <a:endParaRPr lang="en-IN" dirty="0"/>
          </a:p>
        </p:txBody>
      </p:sp>
    </p:spTree>
  </p:cSld>
  <p:clrMapOvr>
    <a:masterClrMapping/>
  </p:clrMapOvr>
  <p:transition>
    <p:dissolv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7858180" cy="1143000"/>
          </a:xfrm>
        </p:spPr>
        <p:txBody>
          <a:bodyPr>
            <a:normAutofit/>
          </a:bodyPr>
          <a:lstStyle/>
          <a:p>
            <a:pPr algn="ctr"/>
            <a:r>
              <a:rPr lang="en-US" sz="3400" b="1" cap="none"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E-PAYMENT OF SERVICE TAX</a:t>
            </a:r>
            <a:endParaRPr lang="en-IN" sz="3400" b="1" cap="none"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Content Placeholder 2"/>
          <p:cNvSpPr>
            <a:spLocks noGrp="1"/>
          </p:cNvSpPr>
          <p:nvPr>
            <p:ph sz="quarter" idx="1"/>
          </p:nvPr>
        </p:nvSpPr>
        <p:spPr/>
        <p:txBody>
          <a:bodyPr>
            <a:normAutofit fontScale="92500"/>
          </a:bodyPr>
          <a:lstStyle/>
          <a:p>
            <a:pPr>
              <a:lnSpc>
                <a:spcPct val="150000"/>
              </a:lnSpc>
              <a:buNone/>
            </a:pPr>
            <a:r>
              <a:rPr lang="en-IN" b="1" dirty="0" smtClean="0">
                <a:solidFill>
                  <a:srgbClr val="00153E"/>
                </a:solidFill>
              </a:rPr>
              <a:t>9. The taxpayer will login to the net-banking site with the User ID/ Password, provided by the bank for net-banking purpose, and will enter payment details at the bank site.     </a:t>
            </a:r>
          </a:p>
          <a:p>
            <a:pPr>
              <a:lnSpc>
                <a:spcPct val="150000"/>
              </a:lnSpc>
              <a:buNone/>
            </a:pPr>
            <a:r>
              <a:rPr lang="en-IN" b="1" dirty="0" smtClean="0">
                <a:solidFill>
                  <a:srgbClr val="00153E"/>
                </a:solidFill>
              </a:rPr>
              <a:t>10.On successful payment, a challan counterfoil will be displayed containing CIN, payment details and bank name through which e-payment has been made. This counterfoil is proof of payment made.    </a:t>
            </a:r>
            <a:r>
              <a:rPr lang="en-IN" dirty="0" smtClean="0">
                <a:solidFill>
                  <a:srgbClr val="00153E"/>
                </a:solidFill>
              </a:rPr>
              <a:t> </a:t>
            </a:r>
          </a:p>
          <a:p>
            <a:endParaRPr lang="en-IN" dirty="0"/>
          </a:p>
        </p:txBody>
      </p:sp>
    </p:spTree>
  </p:cSld>
  <p:clrMapOvr>
    <a:masterClrMapping/>
  </p:clrMapOvr>
  <p:transition>
    <p:dissolv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0"/>
            <a:ext cx="7786710" cy="1285860"/>
          </a:xfrm>
        </p:spPr>
        <p:style>
          <a:lnRef idx="2">
            <a:schemeClr val="accent4"/>
          </a:lnRef>
          <a:fillRef idx="1">
            <a:schemeClr val="lt1"/>
          </a:fillRef>
          <a:effectRef idx="0">
            <a:schemeClr val="accent4"/>
          </a:effectRef>
          <a:fontRef idx="minor">
            <a:schemeClr val="dk1"/>
          </a:fontRef>
        </p:style>
        <p:txBody>
          <a:bodyPr>
            <a:noAutofit/>
          </a:bodyPr>
          <a:lstStyle/>
          <a:p>
            <a:pPr fontAlgn="auto">
              <a:spcAft>
                <a:spcPts val="0"/>
              </a:spcAft>
              <a:defRPr/>
            </a:pPr>
            <a:r>
              <a:rPr lang="en-US" sz="38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 Procedural aspects </a:t>
            </a:r>
            <a:br>
              <a:rPr lang="en-US" sz="38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br>
            <a:r>
              <a:rPr lang="en-US" sz="38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 under service tax</a:t>
            </a:r>
            <a:endParaRPr lang="en-US" sz="38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Text Placeholder 2"/>
          <p:cNvSpPr>
            <a:spLocks noGrp="1"/>
          </p:cNvSpPr>
          <p:nvPr>
            <p:ph type="body" idx="1"/>
          </p:nvPr>
        </p:nvSpPr>
        <p:spPr>
          <a:xfrm>
            <a:off x="2209800" y="2743200"/>
            <a:ext cx="6553200" cy="3810000"/>
          </a:xfrm>
        </p:spPr>
        <p:txBody>
          <a:bodyPr>
            <a:normAutofit fontScale="92500" lnSpcReduction="1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fontAlgn="auto">
              <a:spcAft>
                <a:spcPts val="0"/>
              </a:spcAft>
              <a:buFont typeface="Wingdings"/>
              <a:buNone/>
              <a:defRPr/>
            </a:pPr>
            <a:endParaRPr lang="en-US" sz="32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pitchFamily="34" charset="0"/>
              <a:cs typeface="Arial" pitchFamily="34" charset="0"/>
            </a:endParaRPr>
          </a:p>
          <a:p>
            <a:pPr fontAlgn="auto">
              <a:spcAft>
                <a:spcPts val="0"/>
              </a:spcAft>
              <a:buFont typeface="Wingdings"/>
              <a:buNone/>
              <a:defRPr/>
            </a:pPr>
            <a:endParaRPr lang="en-US" sz="400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Comic Sans MS" pitchFamily="66" charset="0"/>
              <a:cs typeface="Arial" pitchFamily="34" charset="0"/>
            </a:endParaRPr>
          </a:p>
          <a:p>
            <a:pPr fontAlgn="auto">
              <a:spcAft>
                <a:spcPts val="0"/>
              </a:spcAft>
              <a:buFont typeface="Wingdings"/>
              <a:buNone/>
              <a:defRPr/>
            </a:pPr>
            <a:endParaRPr lang="en-US" sz="400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Comic Sans MS" pitchFamily="66" charset="0"/>
              <a:cs typeface="Arial" pitchFamily="34" charset="0"/>
            </a:endParaRPr>
          </a:p>
          <a:p>
            <a:pPr fontAlgn="auto">
              <a:spcAft>
                <a:spcPts val="0"/>
              </a:spcAft>
              <a:buFont typeface="Wingdings"/>
              <a:buNone/>
              <a:defRPr/>
            </a:pPr>
            <a:endParaRPr lang="en-US" sz="400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Comic Sans MS" pitchFamily="66" charset="0"/>
              <a:cs typeface="Arial" pitchFamily="34" charset="0"/>
            </a:endParaRPr>
          </a:p>
          <a:p>
            <a:pPr fontAlgn="auto">
              <a:spcAft>
                <a:spcPts val="0"/>
              </a:spcAft>
              <a:buFont typeface="Wingdings"/>
              <a:buNone/>
              <a:defRPr/>
            </a:pPr>
            <a:r>
              <a:rPr lang="en-US" sz="3200" dirty="0" smtClean="0">
                <a:ln w="19050">
                  <a:solidFill>
                    <a:schemeClr val="tx2">
                      <a:tint val="1000"/>
                    </a:schemeClr>
                  </a:solidFill>
                  <a:prstDash val="solid"/>
                </a:ln>
                <a:solidFill>
                  <a:srgbClr val="00FF00"/>
                </a:solidFill>
                <a:effectLst>
                  <a:outerShdw blurRad="50000" dist="50800" dir="7500000" algn="tl">
                    <a:srgbClr val="000000">
                      <a:shade val="5000"/>
                      <a:alpha val="35000"/>
                    </a:srgbClr>
                  </a:outerShdw>
                </a:effectLst>
                <a:latin typeface="Comic Sans MS" pitchFamily="66" charset="0"/>
                <a:cs typeface="Arial" pitchFamily="34" charset="0"/>
              </a:rPr>
              <a:t>Presented by:</a:t>
            </a:r>
          </a:p>
          <a:p>
            <a:pPr fontAlgn="auto">
              <a:spcAft>
                <a:spcPts val="0"/>
              </a:spcAft>
              <a:buFont typeface="Wingdings"/>
              <a:buNone/>
              <a:defRPr/>
            </a:pPr>
            <a:r>
              <a:rPr lang="en-US" sz="4000" dirty="0" smtClean="0">
                <a:ln w="19050">
                  <a:solidFill>
                    <a:schemeClr val="tx2">
                      <a:tint val="1000"/>
                    </a:schemeClr>
                  </a:solidFill>
                  <a:prstDash val="solid"/>
                </a:ln>
                <a:solidFill>
                  <a:srgbClr val="00FF00"/>
                </a:solidFill>
                <a:effectLst>
                  <a:outerShdw blurRad="50000" dist="50800" dir="7500000" algn="tl">
                    <a:srgbClr val="000000">
                      <a:shade val="5000"/>
                      <a:alpha val="35000"/>
                    </a:srgbClr>
                  </a:outerShdw>
                </a:effectLst>
                <a:latin typeface="Comic Sans MS" pitchFamily="66" charset="0"/>
                <a:cs typeface="Arial" pitchFamily="34" charset="0"/>
              </a:rPr>
              <a:t>CA. Kamlesh Chauhan</a:t>
            </a:r>
          </a:p>
          <a:p>
            <a:pPr fontAlgn="auto">
              <a:spcAft>
                <a:spcPts val="0"/>
              </a:spcAft>
              <a:buFont typeface="Wingdings"/>
              <a:buNone/>
              <a:defRPr/>
            </a:pPr>
            <a:r>
              <a:rPr lang="en-US" sz="3000" dirty="0" smtClean="0">
                <a:ln w="19050">
                  <a:solidFill>
                    <a:schemeClr val="tx2">
                      <a:tint val="1000"/>
                    </a:schemeClr>
                  </a:solidFill>
                  <a:prstDash val="solid"/>
                </a:ln>
                <a:solidFill>
                  <a:srgbClr val="00FF00"/>
                </a:solidFill>
                <a:effectLst>
                  <a:outerShdw blurRad="50000" dist="50800" dir="7500000" algn="tl">
                    <a:srgbClr val="000000">
                      <a:shade val="5000"/>
                      <a:alpha val="35000"/>
                    </a:srgbClr>
                  </a:outerShdw>
                </a:effectLst>
                <a:latin typeface="Comic Sans MS" pitchFamily="66" charset="0"/>
                <a:cs typeface="Arial" pitchFamily="34" charset="0"/>
              </a:rPr>
              <a:t>B Sc, LL B, FCA, ISA(ICA)</a:t>
            </a:r>
            <a:endParaRPr lang="en-US" sz="3000" dirty="0">
              <a:ln w="19050">
                <a:solidFill>
                  <a:schemeClr val="tx2">
                    <a:tint val="1000"/>
                  </a:schemeClr>
                </a:solidFill>
                <a:prstDash val="solid"/>
              </a:ln>
              <a:solidFill>
                <a:srgbClr val="00FF00"/>
              </a:solidFill>
              <a:effectLst>
                <a:outerShdw blurRad="50000" dist="50800" dir="7500000" algn="tl">
                  <a:srgbClr val="000000">
                    <a:shade val="5000"/>
                    <a:alpha val="35000"/>
                  </a:srgbClr>
                </a:outerShdw>
              </a:effectLst>
              <a:latin typeface="Comic Sans MS" pitchFamily="66" charset="0"/>
              <a:cs typeface="Arial" pitchFamily="34" charset="0"/>
            </a:endParaRPr>
          </a:p>
        </p:txBody>
      </p:sp>
      <p:pic>
        <p:nvPicPr>
          <p:cNvPr id="53252" name="Picture 5" descr="logo.GIF"/>
          <p:cNvPicPr>
            <a:picLocks noChangeAspect="1"/>
          </p:cNvPicPr>
          <p:nvPr/>
        </p:nvPicPr>
        <p:blipFill>
          <a:blip r:embed="rId2" cstate="print"/>
          <a:srcRect/>
          <a:stretch>
            <a:fillRect/>
          </a:stretch>
        </p:blipFill>
        <p:spPr bwMode="auto">
          <a:xfrm>
            <a:off x="0" y="0"/>
            <a:ext cx="1371600" cy="1281113"/>
          </a:xfrm>
          <a:prstGeom prst="rect">
            <a:avLst/>
          </a:prstGeom>
          <a:solidFill>
            <a:schemeClr val="bg1"/>
          </a:solidFill>
          <a:ln w="9525">
            <a:noFill/>
            <a:miter lim="800000"/>
            <a:headEnd/>
            <a:tailEnd/>
          </a:ln>
        </p:spPr>
      </p:pic>
      <p:sp>
        <p:nvSpPr>
          <p:cNvPr id="9" name="Horizontal Scroll 8"/>
          <p:cNvSpPr/>
          <p:nvPr/>
        </p:nvSpPr>
        <p:spPr>
          <a:xfrm>
            <a:off x="2362200" y="2819400"/>
            <a:ext cx="4724400" cy="1676400"/>
          </a:xfrm>
          <a:prstGeom prst="horizontalScroll">
            <a:avLst>
              <a:gd name="adj" fmla="val 25000"/>
            </a:avLst>
          </a:prstGeom>
        </p:spPr>
        <p:style>
          <a:lnRef idx="0">
            <a:schemeClr val="accent4"/>
          </a:lnRef>
          <a:fillRef idx="3">
            <a:schemeClr val="accent4"/>
          </a:fillRef>
          <a:effectRef idx="3">
            <a:schemeClr val="accent4"/>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5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Bradley Hand ITC" pitchFamily="66" charset="0"/>
              </a:rPr>
              <a:t>THANX</a:t>
            </a:r>
          </a:p>
        </p:txBody>
      </p:sp>
      <p:sp>
        <p:nvSpPr>
          <p:cNvPr id="6" name="Horizontal Scroll 5"/>
          <p:cNvSpPr/>
          <p:nvPr/>
        </p:nvSpPr>
        <p:spPr>
          <a:xfrm>
            <a:off x="2357422" y="2857496"/>
            <a:ext cx="4724400" cy="1676400"/>
          </a:xfrm>
          <a:prstGeom prst="horizontalScroll">
            <a:avLst>
              <a:gd name="adj" fmla="val 25000"/>
            </a:avLst>
          </a:prstGeom>
        </p:spPr>
        <p:style>
          <a:lnRef idx="0">
            <a:schemeClr val="accent4"/>
          </a:lnRef>
          <a:fillRef idx="3">
            <a:schemeClr val="accent4"/>
          </a:fillRef>
          <a:effectRef idx="3">
            <a:schemeClr val="accent4"/>
          </a:effectRef>
          <a:fontRef idx="minor">
            <a:schemeClr val="lt1"/>
          </a:fontRef>
        </p:style>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5000" b="1" dirty="0">
                <a:ln w="11430"/>
                <a:solidFill>
                  <a:srgbClr val="CCCC00"/>
                </a:solidFill>
                <a:effectLst>
                  <a:outerShdw blurRad="80000" dist="40000" dir="5040000" algn="tl">
                    <a:srgbClr val="000000">
                      <a:alpha val="30000"/>
                    </a:srgbClr>
                  </a:outerShdw>
                </a:effectLst>
                <a:latin typeface="Bradley Hand ITC" pitchFamily="66" charset="0"/>
              </a:rPr>
              <a:t>THANX</a:t>
            </a:r>
          </a:p>
        </p:txBody>
      </p:sp>
      <p:pic>
        <p:nvPicPr>
          <p:cNvPr id="7" name="Picture 2" descr="C:\Users\CA K.S.CHAUHAN\Pictures\My Pictures\Logo\CA_logo_icai.jpg"/>
          <p:cNvPicPr>
            <a:picLocks noChangeAspect="1" noChangeArrowheads="1"/>
          </p:cNvPicPr>
          <p:nvPr/>
        </p:nvPicPr>
        <p:blipFill>
          <a:blip r:embed="rId3" cstate="print"/>
          <a:srcRect/>
          <a:stretch>
            <a:fillRect/>
          </a:stretch>
        </p:blipFill>
        <p:spPr bwMode="auto">
          <a:xfrm>
            <a:off x="7500958" y="103707"/>
            <a:ext cx="1500198" cy="1088920"/>
          </a:xfrm>
          <a:prstGeom prst="rect">
            <a:avLst/>
          </a:prstGeom>
          <a:noFill/>
        </p:spPr>
      </p:pic>
      <p:pic>
        <p:nvPicPr>
          <p:cNvPr id="8" name="Picture 7" descr="flag"/>
          <p:cNvPicPr>
            <a:picLocks noChangeAspect="1" noChangeArrowheads="1"/>
          </p:cNvPicPr>
          <p:nvPr/>
        </p:nvPicPr>
        <p:blipFill>
          <a:blip r:embed="rId4" cstate="print"/>
          <a:srcRect/>
          <a:stretch>
            <a:fillRect/>
          </a:stretch>
        </p:blipFill>
        <p:spPr bwMode="auto">
          <a:xfrm>
            <a:off x="785786" y="3714752"/>
            <a:ext cx="990600" cy="6604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 </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Contd.</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normAutofit/>
          </a:bodyPr>
          <a:lstStyle/>
          <a:p>
            <a:pPr marL="457200" indent="-457200">
              <a:lnSpc>
                <a:spcPct val="150000"/>
              </a:lnSpc>
              <a:buNone/>
            </a:pPr>
            <a:r>
              <a:rPr lang="en-US" b="1" dirty="0" smtClean="0">
                <a:solidFill>
                  <a:srgbClr val="00153E"/>
                </a:solidFill>
              </a:rPr>
              <a:t>4. Goods Transport Agency Service:</a:t>
            </a:r>
          </a:p>
          <a:p>
            <a:pPr marL="457200" indent="-457200">
              <a:lnSpc>
                <a:spcPct val="150000"/>
              </a:lnSpc>
              <a:buNone/>
            </a:pPr>
            <a:r>
              <a:rPr lang="en-US" b="1" dirty="0" smtClean="0">
                <a:solidFill>
                  <a:srgbClr val="00153E"/>
                </a:solidFill>
              </a:rPr>
              <a:t>(a) Who paid freight if consigner or consignee is covered under notification number 36/2004,</a:t>
            </a:r>
          </a:p>
          <a:p>
            <a:pPr>
              <a:lnSpc>
                <a:spcPct val="150000"/>
              </a:lnSpc>
              <a:buNone/>
            </a:pPr>
            <a:r>
              <a:rPr lang="en-US" b="1" dirty="0" smtClean="0">
                <a:solidFill>
                  <a:srgbClr val="00153E"/>
                </a:solidFill>
              </a:rPr>
              <a:t>(b) GTA if service receiver is (</a:t>
            </a:r>
            <a:r>
              <a:rPr lang="en-US" b="1" dirty="0" err="1" smtClean="0">
                <a:solidFill>
                  <a:srgbClr val="00153E"/>
                </a:solidFill>
              </a:rPr>
              <a:t>i</a:t>
            </a:r>
            <a:r>
              <a:rPr lang="en-US" b="1" dirty="0" smtClean="0">
                <a:solidFill>
                  <a:srgbClr val="00153E"/>
                </a:solidFill>
              </a:rPr>
              <a:t>) unregistered individual trader (b) factory not governed under Factory Act, 1948 (c) Government / any of its department.</a:t>
            </a:r>
            <a:endParaRPr lang="en-IN" b="1" dirty="0">
              <a:solidFill>
                <a:srgbClr val="00153E"/>
              </a:solidFill>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FREQUENTLY ASKED QUESTIONS </a:t>
            </a:r>
            <a:r>
              <a:rPr lang="en-US" b="1" dirty="0" smtClean="0"/>
              <a:t>						   </a:t>
            </a:r>
            <a:endParaRPr lang="en-IN" dirty="0"/>
          </a:p>
        </p:txBody>
      </p:sp>
      <p:sp>
        <p:nvSpPr>
          <p:cNvPr id="3" name="Content Placeholder 2"/>
          <p:cNvSpPr>
            <a:spLocks noGrp="1"/>
          </p:cNvSpPr>
          <p:nvPr>
            <p:ph sz="quarter" idx="1"/>
          </p:nvPr>
        </p:nvSpPr>
        <p:spPr/>
        <p:txBody>
          <a:bodyPr/>
          <a:lstStyle/>
          <a:p>
            <a:pPr>
              <a:lnSpc>
                <a:spcPct val="150000"/>
              </a:lnSpc>
              <a:buNone/>
            </a:pPr>
            <a:r>
              <a:rPr lang="en-US" b="1" dirty="0" smtClean="0"/>
              <a:t>FAQ: </a:t>
            </a:r>
            <a:r>
              <a:rPr lang="en-US" dirty="0" smtClean="0">
                <a:solidFill>
                  <a:srgbClr val="00153E"/>
                </a:solidFill>
              </a:rPr>
              <a:t>Whether every service provider is required to obtain service tax registration?</a:t>
            </a:r>
          </a:p>
          <a:p>
            <a:pPr>
              <a:lnSpc>
                <a:spcPct val="150000"/>
              </a:lnSpc>
              <a:buNone/>
            </a:pPr>
            <a:r>
              <a:rPr lang="en-US" b="1" dirty="0" err="1" smtClean="0"/>
              <a:t>Ans</a:t>
            </a:r>
            <a:r>
              <a:rPr lang="en-US" b="1" dirty="0" smtClean="0"/>
              <a:t>: </a:t>
            </a:r>
            <a:r>
              <a:rPr lang="en-US" b="1" dirty="0" smtClean="0">
                <a:solidFill>
                  <a:srgbClr val="00153E"/>
                </a:solidFill>
              </a:rPr>
              <a:t>No, </a:t>
            </a:r>
            <a:r>
              <a:rPr lang="en-US" dirty="0" smtClean="0">
                <a:solidFill>
                  <a:srgbClr val="00153E"/>
                </a:solidFill>
              </a:rPr>
              <a:t>Small service providers are exempted;</a:t>
            </a:r>
            <a:endParaRPr lang="en-IN" b="1" dirty="0">
              <a:solidFill>
                <a:srgbClr val="00153E"/>
              </a:solidFill>
            </a:endParaRPr>
          </a:p>
        </p:txBody>
      </p:sp>
      <p:graphicFrame>
        <p:nvGraphicFramePr>
          <p:cNvPr id="4" name="Table 3"/>
          <p:cNvGraphicFramePr>
            <a:graphicFrameLocks noGrp="1"/>
          </p:cNvGraphicFramePr>
          <p:nvPr/>
        </p:nvGraphicFramePr>
        <p:xfrm>
          <a:off x="785786" y="3571876"/>
          <a:ext cx="6786610" cy="2672080"/>
        </p:xfrm>
        <a:graphic>
          <a:graphicData uri="http://schemas.openxmlformats.org/drawingml/2006/table">
            <a:tbl>
              <a:tblPr firstRow="1" bandRow="1">
                <a:tableStyleId>{5C22544A-7EE6-4342-B048-85BDC9FD1C3A}</a:tableStyleId>
              </a:tblPr>
              <a:tblGrid>
                <a:gridCol w="857256"/>
                <a:gridCol w="2428892"/>
                <a:gridCol w="1785950"/>
                <a:gridCol w="1714512"/>
              </a:tblGrid>
              <a:tr h="370840">
                <a:tc>
                  <a:txBody>
                    <a:bodyPr/>
                    <a:lstStyle/>
                    <a:p>
                      <a:r>
                        <a:rPr lang="en-US" dirty="0" err="1" smtClean="0"/>
                        <a:t>S.No</a:t>
                      </a:r>
                      <a:r>
                        <a:rPr lang="en-US" dirty="0" smtClean="0"/>
                        <a:t>.</a:t>
                      </a:r>
                      <a:endParaRPr lang="en-IN" dirty="0"/>
                    </a:p>
                  </a:txBody>
                  <a:tcPr/>
                </a:tc>
                <a:tc>
                  <a:txBody>
                    <a:bodyPr/>
                    <a:lstStyle/>
                    <a:p>
                      <a:r>
                        <a:rPr lang="en-US" dirty="0" smtClean="0"/>
                        <a:t>Period</a:t>
                      </a:r>
                      <a:endParaRPr lang="en-IN" dirty="0"/>
                    </a:p>
                  </a:txBody>
                  <a:tcPr/>
                </a:tc>
                <a:tc>
                  <a:txBody>
                    <a:bodyPr/>
                    <a:lstStyle/>
                    <a:p>
                      <a:r>
                        <a:rPr lang="en-US" dirty="0" smtClean="0"/>
                        <a:t>Service Tax  exemption limit (Rs.)</a:t>
                      </a:r>
                      <a:endParaRPr lang="en-IN" dirty="0"/>
                    </a:p>
                  </a:txBody>
                  <a:tcPr/>
                </a:tc>
                <a:tc>
                  <a:txBody>
                    <a:bodyPr/>
                    <a:lstStyle/>
                    <a:p>
                      <a:r>
                        <a:rPr lang="en-US" dirty="0" smtClean="0"/>
                        <a:t>ST Registration exemption limit (Rs.)</a:t>
                      </a:r>
                      <a:endParaRPr lang="en-IN" dirty="0"/>
                    </a:p>
                  </a:txBody>
                  <a:tcPr/>
                </a:tc>
              </a:tr>
              <a:tr h="370840">
                <a:tc>
                  <a:txBody>
                    <a:bodyPr/>
                    <a:lstStyle/>
                    <a:p>
                      <a:r>
                        <a:rPr lang="en-US" b="1" dirty="0" smtClean="0"/>
                        <a:t>1</a:t>
                      </a:r>
                      <a:endParaRPr lang="en-IN" b="1" dirty="0"/>
                    </a:p>
                  </a:txBody>
                  <a:tcPr/>
                </a:tc>
                <a:tc>
                  <a:txBody>
                    <a:bodyPr/>
                    <a:lstStyle/>
                    <a:p>
                      <a:r>
                        <a:rPr lang="en-US" b="1" dirty="0" smtClean="0"/>
                        <a:t>1/7/94 to 31/3/05</a:t>
                      </a:r>
                      <a:endParaRPr lang="en-IN" b="1" dirty="0"/>
                    </a:p>
                  </a:txBody>
                  <a:tcPr/>
                </a:tc>
                <a:tc>
                  <a:txBody>
                    <a:bodyPr/>
                    <a:lstStyle/>
                    <a:p>
                      <a:r>
                        <a:rPr lang="en-US" b="1" dirty="0" smtClean="0"/>
                        <a:t>Nil</a:t>
                      </a:r>
                      <a:endParaRPr lang="en-IN" b="1" dirty="0"/>
                    </a:p>
                  </a:txBody>
                  <a:tcPr/>
                </a:tc>
                <a:tc>
                  <a:txBody>
                    <a:bodyPr/>
                    <a:lstStyle/>
                    <a:p>
                      <a:r>
                        <a:rPr lang="en-US" b="1" dirty="0" smtClean="0"/>
                        <a:t>Nil</a:t>
                      </a:r>
                      <a:endParaRPr lang="en-IN" b="1" dirty="0"/>
                    </a:p>
                  </a:txBody>
                  <a:tcPr/>
                </a:tc>
              </a:tr>
              <a:tr h="370840">
                <a:tc>
                  <a:txBody>
                    <a:bodyPr/>
                    <a:lstStyle/>
                    <a:p>
                      <a:r>
                        <a:rPr lang="en-US" b="1" dirty="0" smtClean="0"/>
                        <a:t>2</a:t>
                      </a:r>
                      <a:endParaRPr lang="en-IN" b="1" dirty="0"/>
                    </a:p>
                  </a:txBody>
                  <a:tcPr/>
                </a:tc>
                <a:tc>
                  <a:txBody>
                    <a:bodyPr/>
                    <a:lstStyle/>
                    <a:p>
                      <a:r>
                        <a:rPr lang="en-US" b="1" dirty="0" smtClean="0"/>
                        <a:t>1/4/05 to 31/3/07</a:t>
                      </a:r>
                      <a:endParaRPr lang="en-IN" b="1" dirty="0"/>
                    </a:p>
                  </a:txBody>
                  <a:tcPr/>
                </a:tc>
                <a:tc>
                  <a:txBody>
                    <a:bodyPr/>
                    <a:lstStyle/>
                    <a:p>
                      <a:r>
                        <a:rPr lang="en-US" b="1" dirty="0" smtClean="0"/>
                        <a:t>4 </a:t>
                      </a:r>
                      <a:r>
                        <a:rPr lang="en-US" b="1" dirty="0" err="1" smtClean="0"/>
                        <a:t>Lacs</a:t>
                      </a:r>
                      <a:endParaRPr lang="en-IN" b="1" dirty="0"/>
                    </a:p>
                  </a:txBody>
                  <a:tcPr/>
                </a:tc>
                <a:tc>
                  <a:txBody>
                    <a:bodyPr/>
                    <a:lstStyle/>
                    <a:p>
                      <a:r>
                        <a:rPr lang="en-US" b="1" dirty="0" smtClean="0"/>
                        <a:t>3 </a:t>
                      </a:r>
                      <a:r>
                        <a:rPr lang="en-US" b="1" dirty="0" err="1" smtClean="0"/>
                        <a:t>Lacs</a:t>
                      </a:r>
                      <a:endParaRPr lang="en-IN" b="1" dirty="0"/>
                    </a:p>
                  </a:txBody>
                  <a:tcPr/>
                </a:tc>
              </a:tr>
              <a:tr h="370840">
                <a:tc>
                  <a:txBody>
                    <a:bodyPr/>
                    <a:lstStyle/>
                    <a:p>
                      <a:r>
                        <a:rPr lang="en-US" b="1" dirty="0" smtClean="0"/>
                        <a:t>3</a:t>
                      </a:r>
                      <a:endParaRPr lang="en-IN" b="1" dirty="0"/>
                    </a:p>
                  </a:txBody>
                  <a:tcPr/>
                </a:tc>
                <a:tc>
                  <a:txBody>
                    <a:bodyPr/>
                    <a:lstStyle/>
                    <a:p>
                      <a:r>
                        <a:rPr lang="en-US" b="1" dirty="0" smtClean="0"/>
                        <a:t>1/4/07 to 31/3/08</a:t>
                      </a:r>
                      <a:endParaRPr lang="en-IN" b="1" dirty="0"/>
                    </a:p>
                  </a:txBody>
                  <a:tcPr/>
                </a:tc>
                <a:tc>
                  <a:txBody>
                    <a:bodyPr/>
                    <a:lstStyle/>
                    <a:p>
                      <a:r>
                        <a:rPr lang="en-US" b="1" dirty="0" smtClean="0"/>
                        <a:t>8 </a:t>
                      </a:r>
                      <a:r>
                        <a:rPr lang="en-US" b="1" dirty="0" err="1" smtClean="0"/>
                        <a:t>Lacs</a:t>
                      </a:r>
                      <a:endParaRPr lang="en-IN" b="1" dirty="0"/>
                    </a:p>
                  </a:txBody>
                  <a:tcPr/>
                </a:tc>
                <a:tc>
                  <a:txBody>
                    <a:bodyPr/>
                    <a:lstStyle/>
                    <a:p>
                      <a:r>
                        <a:rPr lang="en-US" b="1" dirty="0" smtClean="0"/>
                        <a:t>7 </a:t>
                      </a:r>
                      <a:r>
                        <a:rPr lang="en-US" b="1" dirty="0" err="1" smtClean="0"/>
                        <a:t>Lacs</a:t>
                      </a:r>
                      <a:endParaRPr lang="en-IN" b="1" dirty="0"/>
                    </a:p>
                  </a:txBody>
                  <a:tcPr/>
                </a:tc>
              </a:tr>
              <a:tr h="370840">
                <a:tc>
                  <a:txBody>
                    <a:bodyPr/>
                    <a:lstStyle/>
                    <a:p>
                      <a:r>
                        <a:rPr lang="en-US" b="1" dirty="0" smtClean="0"/>
                        <a:t>4</a:t>
                      </a:r>
                      <a:endParaRPr lang="en-IN" b="1" dirty="0"/>
                    </a:p>
                  </a:txBody>
                  <a:tcPr/>
                </a:tc>
                <a:tc>
                  <a:txBody>
                    <a:bodyPr/>
                    <a:lstStyle/>
                    <a:p>
                      <a:r>
                        <a:rPr lang="en-US" b="1" dirty="0" smtClean="0"/>
                        <a:t>1/4/08 onwards</a:t>
                      </a:r>
                      <a:endParaRPr lang="en-IN" b="1" dirty="0"/>
                    </a:p>
                  </a:txBody>
                  <a:tcPr/>
                </a:tc>
                <a:tc>
                  <a:txBody>
                    <a:bodyPr/>
                    <a:lstStyle/>
                    <a:p>
                      <a:r>
                        <a:rPr lang="en-US" b="1" dirty="0" smtClean="0"/>
                        <a:t>10 </a:t>
                      </a:r>
                      <a:r>
                        <a:rPr lang="en-US" b="1" dirty="0" err="1" smtClean="0"/>
                        <a:t>Lacs</a:t>
                      </a:r>
                      <a:endParaRPr lang="en-IN" b="1" dirty="0"/>
                    </a:p>
                  </a:txBody>
                  <a:tcPr/>
                </a:tc>
                <a:tc>
                  <a:txBody>
                    <a:bodyPr/>
                    <a:lstStyle/>
                    <a:p>
                      <a:r>
                        <a:rPr lang="en-US" b="1" dirty="0" smtClean="0"/>
                        <a:t>9 </a:t>
                      </a:r>
                      <a:r>
                        <a:rPr lang="en-US" b="1" dirty="0" err="1" smtClean="0"/>
                        <a:t>Lacs</a:t>
                      </a:r>
                      <a:endParaRPr lang="en-IN" b="1" dirty="0"/>
                    </a:p>
                  </a:txBody>
                  <a:tcPr/>
                </a:tc>
              </a:tr>
            </a:tbl>
          </a:graphicData>
        </a:graphic>
      </p:graphicFrame>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 </a:t>
            </a:r>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Contd.</a:t>
            </a:r>
            <a:endParaRPr lang="en-IN"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500034" y="1500174"/>
            <a:ext cx="7467600" cy="4873752"/>
          </a:xfrm>
        </p:spPr>
        <p:txBody>
          <a:bodyPr>
            <a:normAutofit lnSpcReduction="10000"/>
          </a:bodyPr>
          <a:lstStyle/>
          <a:p>
            <a:pPr>
              <a:lnSpc>
                <a:spcPct val="150000"/>
              </a:lnSpc>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FAQ: </a:t>
            </a:r>
            <a:r>
              <a:rPr lang="en-US" b="1" dirty="0" smtClean="0">
                <a:solidFill>
                  <a:srgbClr val="00153E"/>
                </a:solidFill>
              </a:rPr>
              <a:t>Whether assessee, in case of rendering a (continuous) service, can postpone billing indefinitely so as to manage/avoid himself from falling into taxable ambit/limit?</a:t>
            </a:r>
          </a:p>
          <a:p>
            <a:pPr>
              <a:lnSpc>
                <a:spcPct val="150000"/>
              </a:lnSpc>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Answer:</a:t>
            </a:r>
            <a:r>
              <a:rPr lang="en-US" b="1" dirty="0" smtClean="0"/>
              <a:t> </a:t>
            </a:r>
            <a:r>
              <a:rPr lang="en-US" b="1" dirty="0" smtClean="0">
                <a:solidFill>
                  <a:srgbClr val="9900CC"/>
                </a:solidFill>
              </a:rPr>
              <a:t>No,</a:t>
            </a:r>
            <a:r>
              <a:rPr lang="en-US" b="1" dirty="0" smtClean="0"/>
              <a:t> </a:t>
            </a:r>
            <a:r>
              <a:rPr lang="en-US" b="1" dirty="0" smtClean="0">
                <a:solidFill>
                  <a:srgbClr val="00153E"/>
                </a:solidFill>
              </a:rPr>
              <a:t>Under Rule 4A(1) of Service Tax Rules, 1994 is required to issue an invoice / bill / challan </a:t>
            </a:r>
            <a:r>
              <a:rPr lang="en-US" b="1" dirty="0" smtClean="0">
                <a:solidFill>
                  <a:srgbClr val="9900CC"/>
                </a:solidFill>
              </a:rPr>
              <a:t>within 14 days </a:t>
            </a:r>
            <a:r>
              <a:rPr lang="en-US" b="1" dirty="0" smtClean="0">
                <a:solidFill>
                  <a:srgbClr val="00153E"/>
                </a:solidFill>
              </a:rPr>
              <a:t>from completion of taxable service or receipt of consideration towards such service.</a:t>
            </a:r>
            <a:endParaRPr lang="en-IN" b="1" dirty="0">
              <a:solidFill>
                <a:srgbClr val="00153E"/>
              </a:solidFill>
            </a:endParaRPr>
          </a:p>
        </p:txBody>
      </p:sp>
      <p:graphicFrame>
        <p:nvGraphicFramePr>
          <p:cNvPr id="4" name="Object 3"/>
          <p:cNvGraphicFramePr>
            <a:graphicFrameLocks noChangeAspect="1"/>
          </p:cNvGraphicFramePr>
          <p:nvPr/>
        </p:nvGraphicFramePr>
        <p:xfrm>
          <a:off x="7143768" y="5786454"/>
          <a:ext cx="914400" cy="771525"/>
        </p:xfrm>
        <a:graphic>
          <a:graphicData uri="http://schemas.openxmlformats.org/presentationml/2006/ole">
            <p:oleObj spid="_x0000_s18433" name="Document" showAsIcon="1" r:id="rId3" imgW="914400" imgH="771480" progId="Word.Document.12">
              <p:embed/>
            </p:oleObj>
          </a:graphicData>
        </a:graphic>
      </p:graphicFrame>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FREQUENTLY ASKED QUESTIONS 						   Contd.</a:t>
            </a:r>
            <a:endParaRPr lang="en-IN"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p:txBody>
          <a:bodyPr/>
          <a:lstStyle/>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FAQ: </a:t>
            </a:r>
            <a:r>
              <a:rPr lang="en-US" b="1" dirty="0" smtClean="0">
                <a:solidFill>
                  <a:srgbClr val="00153E"/>
                </a:solidFill>
              </a:rPr>
              <a:t>When should an prospective assessee should obtain registration?</a:t>
            </a:r>
          </a:p>
          <a:p>
            <a:pPr>
              <a:lnSpc>
                <a:spcPct val="150000"/>
              </a:lnSpc>
              <a:buNone/>
            </a:pP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Answer: </a:t>
            </a:r>
            <a:r>
              <a:rPr lang="en-US" b="1" dirty="0" smtClean="0">
                <a:solidFill>
                  <a:srgbClr val="00153E"/>
                </a:solidFill>
              </a:rPr>
              <a:t>Application for registration should be made </a:t>
            </a:r>
            <a:r>
              <a:rPr lang="en-US" b="1" dirty="0" smtClean="0">
                <a:solidFill>
                  <a:srgbClr val="9900CC"/>
                </a:solidFill>
              </a:rPr>
              <a:t>within 30 days </a:t>
            </a:r>
            <a:r>
              <a:rPr lang="en-US" b="1" dirty="0" smtClean="0">
                <a:solidFill>
                  <a:srgbClr val="00153E"/>
                </a:solidFill>
              </a:rPr>
              <a:t>from the date on which Service Tax is levied or within 30 days from the date of commencement of business whichever is later.</a:t>
            </a:r>
            <a:endParaRPr lang="en-IN" b="1" dirty="0">
              <a:solidFill>
                <a:srgbClr val="00153E"/>
              </a:solidFill>
            </a:endParaRPr>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851</TotalTime>
  <Words>2370</Words>
  <Application>Microsoft Office PowerPoint</Application>
  <PresentationFormat>On-screen Show (4:3)</PresentationFormat>
  <Paragraphs>216</Paragraphs>
  <Slides>52</Slides>
  <Notes>1</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52</vt:i4>
      </vt:variant>
    </vt:vector>
  </HeadingPairs>
  <TitlesOfParts>
    <vt:vector size="56" baseType="lpstr">
      <vt:lpstr>Oriel</vt:lpstr>
      <vt:lpstr>Document</vt:lpstr>
      <vt:lpstr>Macro-Enabled Template</vt:lpstr>
      <vt:lpstr>Packager Shell Object</vt:lpstr>
      <vt:lpstr>Procedural aspects  under service tax</vt:lpstr>
      <vt:lpstr>SERVICE TAX PROCEDURES TODAY’S COVERAGE</vt:lpstr>
      <vt:lpstr>FREQUENTLY ASKED QUESTIONS</vt:lpstr>
      <vt:lpstr>FREQUENTLY ASKED QUESTIONS          Contd.</vt:lpstr>
      <vt:lpstr>FREQUENTLY ASKED QUESTIONS              Contd.</vt:lpstr>
      <vt:lpstr>FREQUENTLY ASKED QUESTIONS            Contd.</vt:lpstr>
      <vt:lpstr>FREQUENTLY ASKED QUESTIONS          </vt:lpstr>
      <vt:lpstr>FREQUENTLY ASKED QUESTIONS          Contd.</vt:lpstr>
      <vt:lpstr>FREQUENTLY ASKED QUESTIONS          Contd.</vt:lpstr>
      <vt:lpstr>REGISTRATION PROCEDURE</vt:lpstr>
      <vt:lpstr>ON-LINE REGISTRATION PROCEDURE</vt:lpstr>
      <vt:lpstr>Slide 12</vt:lpstr>
      <vt:lpstr>Facilities  available to Assessee </vt:lpstr>
      <vt:lpstr>ON-LINE REGISTRATION PROCEDURE  contd.</vt:lpstr>
      <vt:lpstr>Slide 15</vt:lpstr>
      <vt:lpstr>Slide 16</vt:lpstr>
      <vt:lpstr>USER NAME CREATION IN ACES</vt:lpstr>
      <vt:lpstr>Slide 18</vt:lpstr>
      <vt:lpstr>ON-LINE REGISTRATION PROCEDURE  contd.</vt:lpstr>
      <vt:lpstr>ON-LINE REGISTRATION PROCEDURE  contd.</vt:lpstr>
      <vt:lpstr>ON-LINE REGISTRATION PROCEDURE  contd.</vt:lpstr>
      <vt:lpstr>ON-LINE REGISTRATION PROCEDURE  contd.</vt:lpstr>
      <vt:lpstr>AMMENDMENT IN ‘ST-2’</vt:lpstr>
      <vt:lpstr>AMMENDMENT IN ‘ST-2’ contd.</vt:lpstr>
      <vt:lpstr>AMMENDMENT IN ‘ST-2’ contd.</vt:lpstr>
      <vt:lpstr>SURRENDER OF ST-2</vt:lpstr>
      <vt:lpstr>SURRENDER OF ST-2 contd.</vt:lpstr>
      <vt:lpstr>SURRENDER OF ST-2 contd.</vt:lpstr>
      <vt:lpstr>E-FILLING OF ‘ST-3’ RETURN</vt:lpstr>
      <vt:lpstr>E-FILLING OF ‘ST-3’ RETURN</vt:lpstr>
      <vt:lpstr>E-FILLING OF ‘ST-3’ RETURN</vt:lpstr>
      <vt:lpstr>E-FILLING OF ‘ST-3’ RETURN</vt:lpstr>
      <vt:lpstr>E-FILLING OF ‘ST-3’ RETURN</vt:lpstr>
      <vt:lpstr>E-FILLING OF ‘ST-3’ RETURN</vt:lpstr>
      <vt:lpstr>E-FILLING OF ‘ST-3’ RETURN</vt:lpstr>
      <vt:lpstr>UPLOADING ‘ST-3’ RETURN</vt:lpstr>
      <vt:lpstr>UPLOADING ‘ST-3’ RETURN</vt:lpstr>
      <vt:lpstr>UPLOADING ‘ST-3’ RETURN</vt:lpstr>
      <vt:lpstr>UPLOADING ‘ST-3’ RETURN</vt:lpstr>
      <vt:lpstr>VIEWING STATUS OF  ‘ST-3’ RETURN</vt:lpstr>
      <vt:lpstr>VIEWING STATUS OF  ‘ST-3’ RETURN</vt:lpstr>
      <vt:lpstr>REVISION OF ‘ST-3’ RTURN</vt:lpstr>
      <vt:lpstr>E-FILLING OF ‘ST-3’ RETURN</vt:lpstr>
      <vt:lpstr>E-PAYMENT OF SERVICE TAX</vt:lpstr>
      <vt:lpstr>E-PAYMENT OF SERVICE TAX</vt:lpstr>
      <vt:lpstr>List of Banks for e-Payment</vt:lpstr>
      <vt:lpstr>Slide 47</vt:lpstr>
      <vt:lpstr>E-PAYMENT OF SERVICE TAX</vt:lpstr>
      <vt:lpstr>E-PAYMENT OF SERVICE TAX</vt:lpstr>
      <vt:lpstr>E-PAYMENT OF SERVICE TAX</vt:lpstr>
      <vt:lpstr>E-PAYMENT OF SERVICE TAX</vt:lpstr>
      <vt:lpstr> Procedural aspects   under service tax</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 PROCEDURES</dc:title>
  <dc:creator>CA K.S.CHAUHAN</dc:creator>
  <cp:lastModifiedBy>CA K.S.CHAUHAN</cp:lastModifiedBy>
  <cp:revision>112</cp:revision>
  <dcterms:created xsi:type="dcterms:W3CDTF">2010-08-14T15:19:12Z</dcterms:created>
  <dcterms:modified xsi:type="dcterms:W3CDTF">2010-08-23T02:07:45Z</dcterms:modified>
</cp:coreProperties>
</file>