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7"/>
  </p:notesMasterIdLst>
  <p:sldIdLst>
    <p:sldId id="256" r:id="rId2"/>
    <p:sldId id="259" r:id="rId3"/>
    <p:sldId id="260" r:id="rId4"/>
    <p:sldId id="257" r:id="rId5"/>
    <p:sldId id="261" r:id="rId6"/>
    <p:sldId id="262" r:id="rId7"/>
    <p:sldId id="263" r:id="rId8"/>
    <p:sldId id="264" r:id="rId9"/>
    <p:sldId id="265" r:id="rId10"/>
    <p:sldId id="266" r:id="rId11"/>
    <p:sldId id="267" r:id="rId12"/>
    <p:sldId id="268" r:id="rId13"/>
    <p:sldId id="269" r:id="rId14"/>
    <p:sldId id="270" r:id="rId15"/>
    <p:sldId id="27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ipendra Poudel" initials="DP" lastIdx="1" clrIdx="0">
    <p:extLst>
      <p:ext uri="{19B8F6BF-5375-455C-9EA6-DF929625EA0E}">
        <p15:presenceInfo xmlns:p15="http://schemas.microsoft.com/office/powerpoint/2012/main" userId="da04c50580abc20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4E62A"/>
    <a:srgbClr val="5B9BD5"/>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6" d="100"/>
          <a:sy n="76" d="100"/>
        </p:scale>
        <p:origin x="54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4DC34E-B908-4FC1-A3A9-670FFE3863C4}" type="datetimeFigureOut">
              <a:rPr lang="en-US" smtClean="0"/>
              <a:t>4/16/2015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83EC88-77B4-4ECC-83CC-912C39C1A41B}" type="slidenum">
              <a:rPr lang="en-US" smtClean="0"/>
              <a:t>‹#›</a:t>
            </a:fld>
            <a:endParaRPr lang="en-US"/>
          </a:p>
        </p:txBody>
      </p:sp>
    </p:spTree>
    <p:extLst>
      <p:ext uri="{BB962C8B-B14F-4D97-AF65-F5344CB8AC3E}">
        <p14:creationId xmlns:p14="http://schemas.microsoft.com/office/powerpoint/2010/main" val="34813108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583EC88-77B4-4ECC-83CC-912C39C1A41B}" type="slidenum">
              <a:rPr lang="en-US" smtClean="0"/>
              <a:t>4</a:t>
            </a:fld>
            <a:endParaRPr lang="en-US"/>
          </a:p>
        </p:txBody>
      </p:sp>
    </p:spTree>
    <p:extLst>
      <p:ext uri="{BB962C8B-B14F-4D97-AF65-F5344CB8AC3E}">
        <p14:creationId xmlns:p14="http://schemas.microsoft.com/office/powerpoint/2010/main" val="11626473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583EC88-77B4-4ECC-83CC-912C39C1A41B}" type="slidenum">
              <a:rPr lang="en-US" smtClean="0"/>
              <a:t>13</a:t>
            </a:fld>
            <a:endParaRPr lang="en-US"/>
          </a:p>
        </p:txBody>
      </p:sp>
    </p:spTree>
    <p:extLst>
      <p:ext uri="{BB962C8B-B14F-4D97-AF65-F5344CB8AC3E}">
        <p14:creationId xmlns:p14="http://schemas.microsoft.com/office/powerpoint/2010/main" val="35368719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583EC88-77B4-4ECC-83CC-912C39C1A41B}" type="slidenum">
              <a:rPr lang="en-US" smtClean="0"/>
              <a:t>14</a:t>
            </a:fld>
            <a:endParaRPr lang="en-US"/>
          </a:p>
        </p:txBody>
      </p:sp>
    </p:spTree>
    <p:extLst>
      <p:ext uri="{BB962C8B-B14F-4D97-AF65-F5344CB8AC3E}">
        <p14:creationId xmlns:p14="http://schemas.microsoft.com/office/powerpoint/2010/main" val="11618094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583EC88-77B4-4ECC-83CC-912C39C1A41B}" type="slidenum">
              <a:rPr lang="en-US" smtClean="0"/>
              <a:t>5</a:t>
            </a:fld>
            <a:endParaRPr lang="en-US"/>
          </a:p>
        </p:txBody>
      </p:sp>
    </p:spTree>
    <p:extLst>
      <p:ext uri="{BB962C8B-B14F-4D97-AF65-F5344CB8AC3E}">
        <p14:creationId xmlns:p14="http://schemas.microsoft.com/office/powerpoint/2010/main" val="18196600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583EC88-77B4-4ECC-83CC-912C39C1A41B}" type="slidenum">
              <a:rPr lang="en-US" smtClean="0"/>
              <a:t>6</a:t>
            </a:fld>
            <a:endParaRPr lang="en-US"/>
          </a:p>
        </p:txBody>
      </p:sp>
    </p:spTree>
    <p:extLst>
      <p:ext uri="{BB962C8B-B14F-4D97-AF65-F5344CB8AC3E}">
        <p14:creationId xmlns:p14="http://schemas.microsoft.com/office/powerpoint/2010/main" val="12578313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583EC88-77B4-4ECC-83CC-912C39C1A41B}" type="slidenum">
              <a:rPr lang="en-US" smtClean="0"/>
              <a:t>7</a:t>
            </a:fld>
            <a:endParaRPr lang="en-US"/>
          </a:p>
        </p:txBody>
      </p:sp>
    </p:spTree>
    <p:extLst>
      <p:ext uri="{BB962C8B-B14F-4D97-AF65-F5344CB8AC3E}">
        <p14:creationId xmlns:p14="http://schemas.microsoft.com/office/powerpoint/2010/main" val="26501604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583EC88-77B4-4ECC-83CC-912C39C1A41B}" type="slidenum">
              <a:rPr lang="en-US" smtClean="0"/>
              <a:t>8</a:t>
            </a:fld>
            <a:endParaRPr lang="en-US"/>
          </a:p>
        </p:txBody>
      </p:sp>
    </p:spTree>
    <p:extLst>
      <p:ext uri="{BB962C8B-B14F-4D97-AF65-F5344CB8AC3E}">
        <p14:creationId xmlns:p14="http://schemas.microsoft.com/office/powerpoint/2010/main" val="15816227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583EC88-77B4-4ECC-83CC-912C39C1A41B}" type="slidenum">
              <a:rPr lang="en-US" smtClean="0"/>
              <a:t>9</a:t>
            </a:fld>
            <a:endParaRPr lang="en-US"/>
          </a:p>
        </p:txBody>
      </p:sp>
    </p:spTree>
    <p:extLst>
      <p:ext uri="{BB962C8B-B14F-4D97-AF65-F5344CB8AC3E}">
        <p14:creationId xmlns:p14="http://schemas.microsoft.com/office/powerpoint/2010/main" val="3910425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583EC88-77B4-4ECC-83CC-912C39C1A41B}" type="slidenum">
              <a:rPr lang="en-US" smtClean="0"/>
              <a:t>10</a:t>
            </a:fld>
            <a:endParaRPr lang="en-US"/>
          </a:p>
        </p:txBody>
      </p:sp>
    </p:spTree>
    <p:extLst>
      <p:ext uri="{BB962C8B-B14F-4D97-AF65-F5344CB8AC3E}">
        <p14:creationId xmlns:p14="http://schemas.microsoft.com/office/powerpoint/2010/main" val="31781347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583EC88-77B4-4ECC-83CC-912C39C1A41B}" type="slidenum">
              <a:rPr lang="en-US" smtClean="0"/>
              <a:t>11</a:t>
            </a:fld>
            <a:endParaRPr lang="en-US"/>
          </a:p>
        </p:txBody>
      </p:sp>
    </p:spTree>
    <p:extLst>
      <p:ext uri="{BB962C8B-B14F-4D97-AF65-F5344CB8AC3E}">
        <p14:creationId xmlns:p14="http://schemas.microsoft.com/office/powerpoint/2010/main" val="24014201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583EC88-77B4-4ECC-83CC-912C39C1A41B}" type="slidenum">
              <a:rPr lang="en-US" smtClean="0"/>
              <a:t>12</a:t>
            </a:fld>
            <a:endParaRPr lang="en-US"/>
          </a:p>
        </p:txBody>
      </p:sp>
    </p:spTree>
    <p:extLst>
      <p:ext uri="{BB962C8B-B14F-4D97-AF65-F5344CB8AC3E}">
        <p14:creationId xmlns:p14="http://schemas.microsoft.com/office/powerpoint/2010/main" val="16299508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a:xfrm>
            <a:off x="175365" y="112542"/>
            <a:ext cx="11799519" cy="6471138"/>
          </a:xfrm>
          <a:prstGeom prst="rect">
            <a:avLst/>
          </a:prstGeom>
          <a:ln w="38100">
            <a:solidFill>
              <a:schemeClr val="tx1"/>
            </a:solid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8" name="Rectangle 7"/>
          <p:cNvSpPr/>
          <p:nvPr userDrawn="1"/>
        </p:nvSpPr>
        <p:spPr>
          <a:xfrm>
            <a:off x="323557" y="267286"/>
            <a:ext cx="11493305" cy="6020972"/>
          </a:xfrm>
          <a:prstGeom prst="rect">
            <a:avLst/>
          </a:prstGeom>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Tree>
    <p:extLst>
      <p:ext uri="{BB962C8B-B14F-4D97-AF65-F5344CB8AC3E}">
        <p14:creationId xmlns:p14="http://schemas.microsoft.com/office/powerpoint/2010/main" val="3589367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Presented By: Dipendra Prasad Poudel</a:t>
            </a:r>
            <a:endParaRPr lang="en-US"/>
          </a:p>
        </p:txBody>
      </p:sp>
      <p:sp>
        <p:nvSpPr>
          <p:cNvPr id="6" name="Slide Number Placeholder 5"/>
          <p:cNvSpPr>
            <a:spLocks noGrp="1"/>
          </p:cNvSpPr>
          <p:nvPr>
            <p:ph type="sldNum" sz="quarter" idx="12"/>
          </p:nvPr>
        </p:nvSpPr>
        <p:spPr/>
        <p:txBody>
          <a:bodyPr/>
          <a:lstStyle/>
          <a:p>
            <a:fld id="{7B3A3F28-EE64-4431-B012-96C8FBC80511}" type="slidenum">
              <a:rPr lang="en-US" smtClean="0"/>
              <a:t>‹#›</a:t>
            </a:fld>
            <a:endParaRPr lang="en-US"/>
          </a:p>
        </p:txBody>
      </p:sp>
    </p:spTree>
    <p:extLst>
      <p:ext uri="{BB962C8B-B14F-4D97-AF65-F5344CB8AC3E}">
        <p14:creationId xmlns:p14="http://schemas.microsoft.com/office/powerpoint/2010/main" val="38085004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Presented By: Dipendra Prasad Poudel</a:t>
            </a:r>
            <a:endParaRPr lang="en-US"/>
          </a:p>
        </p:txBody>
      </p:sp>
      <p:sp>
        <p:nvSpPr>
          <p:cNvPr id="6" name="Slide Number Placeholder 5"/>
          <p:cNvSpPr>
            <a:spLocks noGrp="1"/>
          </p:cNvSpPr>
          <p:nvPr>
            <p:ph type="sldNum" sz="quarter" idx="12"/>
          </p:nvPr>
        </p:nvSpPr>
        <p:spPr/>
        <p:txBody>
          <a:bodyPr/>
          <a:lstStyle/>
          <a:p>
            <a:fld id="{7B3A3F28-EE64-4431-B012-96C8FBC80511}" type="slidenum">
              <a:rPr lang="en-US" smtClean="0"/>
              <a:t>‹#›</a:t>
            </a:fld>
            <a:endParaRPr lang="en-US"/>
          </a:p>
        </p:txBody>
      </p:sp>
    </p:spTree>
    <p:extLst>
      <p:ext uri="{BB962C8B-B14F-4D97-AF65-F5344CB8AC3E}">
        <p14:creationId xmlns:p14="http://schemas.microsoft.com/office/powerpoint/2010/main" val="13709552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1" y="6607666"/>
            <a:ext cx="2531012" cy="196947"/>
          </a:xfrm>
        </p:spPr>
        <p:txBody>
          <a:bodyPr/>
          <a:lstStyle/>
          <a:p>
            <a:r>
              <a:rPr lang="en-US" dirty="0" smtClean="0"/>
              <a:t>Presented By: Dipendra Prasad Poudel</a:t>
            </a:r>
            <a:endParaRPr lang="en-US" dirty="0"/>
          </a:p>
        </p:txBody>
      </p:sp>
      <p:sp>
        <p:nvSpPr>
          <p:cNvPr id="6" name="Slide Number Placeholder 5"/>
          <p:cNvSpPr>
            <a:spLocks noGrp="1"/>
          </p:cNvSpPr>
          <p:nvPr>
            <p:ph type="sldNum" sz="quarter" idx="12"/>
          </p:nvPr>
        </p:nvSpPr>
        <p:spPr>
          <a:xfrm>
            <a:off x="9336259" y="6596480"/>
            <a:ext cx="2743200" cy="208133"/>
          </a:xfrm>
        </p:spPr>
        <p:txBody>
          <a:bodyPr/>
          <a:lstStyle/>
          <a:p>
            <a:fld id="{7B3A3F28-EE64-4431-B012-96C8FBC80511}" type="slidenum">
              <a:rPr lang="en-US" smtClean="0"/>
              <a:t>‹#›</a:t>
            </a:fld>
            <a:endParaRPr lang="en-US" dirty="0"/>
          </a:p>
        </p:txBody>
      </p:sp>
      <p:sp>
        <p:nvSpPr>
          <p:cNvPr id="8" name="Rectangle 7"/>
          <p:cNvSpPr/>
          <p:nvPr userDrawn="1"/>
        </p:nvSpPr>
        <p:spPr>
          <a:xfrm>
            <a:off x="2" y="140679"/>
            <a:ext cx="12191999" cy="6358597"/>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9" name="Rectangle 8"/>
          <p:cNvSpPr/>
          <p:nvPr userDrawn="1"/>
        </p:nvSpPr>
        <p:spPr>
          <a:xfrm>
            <a:off x="98475" y="239153"/>
            <a:ext cx="1744395" cy="6147581"/>
          </a:xfrm>
          <a:prstGeom prst="rect">
            <a:avLst/>
          </a:prstGeom>
          <a:ln w="38100">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Tree>
    <p:extLst>
      <p:ext uri="{BB962C8B-B14F-4D97-AF65-F5344CB8AC3E}">
        <p14:creationId xmlns:p14="http://schemas.microsoft.com/office/powerpoint/2010/main" val="2072504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1" y="6607666"/>
            <a:ext cx="2531012" cy="196947"/>
          </a:xfrm>
        </p:spPr>
        <p:txBody>
          <a:bodyPr/>
          <a:lstStyle/>
          <a:p>
            <a:r>
              <a:rPr lang="en-US" dirty="0" smtClean="0"/>
              <a:t>Presented By: Dipendra Prasad Poudel</a:t>
            </a:r>
            <a:endParaRPr lang="en-US" dirty="0"/>
          </a:p>
        </p:txBody>
      </p:sp>
      <p:sp>
        <p:nvSpPr>
          <p:cNvPr id="6" name="Slide Number Placeholder 5"/>
          <p:cNvSpPr>
            <a:spLocks noGrp="1"/>
          </p:cNvSpPr>
          <p:nvPr>
            <p:ph type="sldNum" sz="quarter" idx="12"/>
          </p:nvPr>
        </p:nvSpPr>
        <p:spPr>
          <a:xfrm>
            <a:off x="9336259" y="6596480"/>
            <a:ext cx="2743200" cy="208133"/>
          </a:xfrm>
        </p:spPr>
        <p:txBody>
          <a:bodyPr/>
          <a:lstStyle/>
          <a:p>
            <a:fld id="{7B3A3F28-EE64-4431-B012-96C8FBC80511}" type="slidenum">
              <a:rPr lang="en-US" smtClean="0"/>
              <a:t>‹#›</a:t>
            </a:fld>
            <a:endParaRPr lang="en-US" dirty="0"/>
          </a:p>
        </p:txBody>
      </p:sp>
      <p:sp>
        <p:nvSpPr>
          <p:cNvPr id="8" name="Rectangle 7"/>
          <p:cNvSpPr/>
          <p:nvPr userDrawn="1"/>
        </p:nvSpPr>
        <p:spPr>
          <a:xfrm>
            <a:off x="2" y="154747"/>
            <a:ext cx="12191999" cy="6344529"/>
          </a:xfrm>
          <a:prstGeom prst="rect">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Tree>
    <p:extLst>
      <p:ext uri="{BB962C8B-B14F-4D97-AF65-F5344CB8AC3E}">
        <p14:creationId xmlns:p14="http://schemas.microsoft.com/office/powerpoint/2010/main" val="1811468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Presented By: Dipendra Prasad Poudel</a:t>
            </a:r>
            <a:endParaRPr lang="en-US"/>
          </a:p>
        </p:txBody>
      </p:sp>
      <p:sp>
        <p:nvSpPr>
          <p:cNvPr id="7" name="Slide Number Placeholder 6"/>
          <p:cNvSpPr>
            <a:spLocks noGrp="1"/>
          </p:cNvSpPr>
          <p:nvPr>
            <p:ph type="sldNum" sz="quarter" idx="12"/>
          </p:nvPr>
        </p:nvSpPr>
        <p:spPr/>
        <p:txBody>
          <a:bodyPr/>
          <a:lstStyle/>
          <a:p>
            <a:fld id="{7B3A3F28-EE64-4431-B012-96C8FBC80511}" type="slidenum">
              <a:rPr lang="en-US" smtClean="0"/>
              <a:t>‹#›</a:t>
            </a:fld>
            <a:endParaRPr lang="en-US"/>
          </a:p>
        </p:txBody>
      </p:sp>
    </p:spTree>
    <p:extLst>
      <p:ext uri="{BB962C8B-B14F-4D97-AF65-F5344CB8AC3E}">
        <p14:creationId xmlns:p14="http://schemas.microsoft.com/office/powerpoint/2010/main" val="23558859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r>
              <a:rPr lang="en-US" smtClean="0"/>
              <a:t>Presented By: Dipendra Prasad Poudel</a:t>
            </a:r>
            <a:endParaRPr lang="en-US"/>
          </a:p>
        </p:txBody>
      </p:sp>
      <p:sp>
        <p:nvSpPr>
          <p:cNvPr id="9" name="Slide Number Placeholder 8"/>
          <p:cNvSpPr>
            <a:spLocks noGrp="1"/>
          </p:cNvSpPr>
          <p:nvPr>
            <p:ph type="sldNum" sz="quarter" idx="12"/>
          </p:nvPr>
        </p:nvSpPr>
        <p:spPr/>
        <p:txBody>
          <a:bodyPr/>
          <a:lstStyle/>
          <a:p>
            <a:fld id="{7B3A3F28-EE64-4431-B012-96C8FBC80511}" type="slidenum">
              <a:rPr lang="en-US" smtClean="0"/>
              <a:t>‹#›</a:t>
            </a:fld>
            <a:endParaRPr lang="en-US"/>
          </a:p>
        </p:txBody>
      </p:sp>
    </p:spTree>
    <p:extLst>
      <p:ext uri="{BB962C8B-B14F-4D97-AF65-F5344CB8AC3E}">
        <p14:creationId xmlns:p14="http://schemas.microsoft.com/office/powerpoint/2010/main" val="11546990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smtClean="0"/>
              <a:t>Presented By: Dipendra Prasad Poudel</a:t>
            </a:r>
            <a:endParaRPr lang="en-US"/>
          </a:p>
        </p:txBody>
      </p:sp>
      <p:sp>
        <p:nvSpPr>
          <p:cNvPr id="5" name="Slide Number Placeholder 4"/>
          <p:cNvSpPr>
            <a:spLocks noGrp="1"/>
          </p:cNvSpPr>
          <p:nvPr>
            <p:ph type="sldNum" sz="quarter" idx="12"/>
          </p:nvPr>
        </p:nvSpPr>
        <p:spPr/>
        <p:txBody>
          <a:bodyPr/>
          <a:lstStyle/>
          <a:p>
            <a:fld id="{7B3A3F28-EE64-4431-B012-96C8FBC80511}" type="slidenum">
              <a:rPr lang="en-US" smtClean="0"/>
              <a:t>‹#›</a:t>
            </a:fld>
            <a:endParaRPr lang="en-US"/>
          </a:p>
        </p:txBody>
      </p:sp>
    </p:spTree>
    <p:extLst>
      <p:ext uri="{BB962C8B-B14F-4D97-AF65-F5344CB8AC3E}">
        <p14:creationId xmlns:p14="http://schemas.microsoft.com/office/powerpoint/2010/main" val="1251147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r>
              <a:rPr lang="en-US" smtClean="0"/>
              <a:t>Presented By: Dipendra Prasad Poudel</a:t>
            </a:r>
            <a:endParaRPr lang="en-US"/>
          </a:p>
        </p:txBody>
      </p:sp>
      <p:sp>
        <p:nvSpPr>
          <p:cNvPr id="4" name="Slide Number Placeholder 3"/>
          <p:cNvSpPr>
            <a:spLocks noGrp="1"/>
          </p:cNvSpPr>
          <p:nvPr>
            <p:ph type="sldNum" sz="quarter" idx="12"/>
          </p:nvPr>
        </p:nvSpPr>
        <p:spPr/>
        <p:txBody>
          <a:bodyPr/>
          <a:lstStyle/>
          <a:p>
            <a:fld id="{7B3A3F28-EE64-4431-B012-96C8FBC80511}" type="slidenum">
              <a:rPr lang="en-US" smtClean="0"/>
              <a:t>‹#›</a:t>
            </a:fld>
            <a:endParaRPr lang="en-US"/>
          </a:p>
        </p:txBody>
      </p:sp>
    </p:spTree>
    <p:extLst>
      <p:ext uri="{BB962C8B-B14F-4D97-AF65-F5344CB8AC3E}">
        <p14:creationId xmlns:p14="http://schemas.microsoft.com/office/powerpoint/2010/main" val="608278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Presented By: Dipendra Prasad Poudel</a:t>
            </a:r>
            <a:endParaRPr lang="en-US"/>
          </a:p>
        </p:txBody>
      </p:sp>
      <p:sp>
        <p:nvSpPr>
          <p:cNvPr id="7" name="Slide Number Placeholder 6"/>
          <p:cNvSpPr>
            <a:spLocks noGrp="1"/>
          </p:cNvSpPr>
          <p:nvPr>
            <p:ph type="sldNum" sz="quarter" idx="12"/>
          </p:nvPr>
        </p:nvSpPr>
        <p:spPr/>
        <p:txBody>
          <a:bodyPr/>
          <a:lstStyle/>
          <a:p>
            <a:fld id="{7B3A3F28-EE64-4431-B012-96C8FBC80511}" type="slidenum">
              <a:rPr lang="en-US" smtClean="0"/>
              <a:t>‹#›</a:t>
            </a:fld>
            <a:endParaRPr lang="en-US"/>
          </a:p>
        </p:txBody>
      </p:sp>
    </p:spTree>
    <p:extLst>
      <p:ext uri="{BB962C8B-B14F-4D97-AF65-F5344CB8AC3E}">
        <p14:creationId xmlns:p14="http://schemas.microsoft.com/office/powerpoint/2010/main" val="30630198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7"/>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Presented By: Dipendra Prasad Poudel</a:t>
            </a:r>
            <a:endParaRPr lang="en-US"/>
          </a:p>
        </p:txBody>
      </p:sp>
      <p:sp>
        <p:nvSpPr>
          <p:cNvPr id="7" name="Slide Number Placeholder 6"/>
          <p:cNvSpPr>
            <a:spLocks noGrp="1"/>
          </p:cNvSpPr>
          <p:nvPr>
            <p:ph type="sldNum" sz="quarter" idx="12"/>
          </p:nvPr>
        </p:nvSpPr>
        <p:spPr/>
        <p:txBody>
          <a:bodyPr/>
          <a:lstStyle/>
          <a:p>
            <a:fld id="{7B3A3F28-EE64-4431-B012-96C8FBC80511}" type="slidenum">
              <a:rPr lang="en-US" smtClean="0"/>
              <a:t>‹#›</a:t>
            </a:fld>
            <a:endParaRPr lang="en-US"/>
          </a:p>
        </p:txBody>
      </p:sp>
    </p:spTree>
    <p:extLst>
      <p:ext uri="{BB962C8B-B14F-4D97-AF65-F5344CB8AC3E}">
        <p14:creationId xmlns:p14="http://schemas.microsoft.com/office/powerpoint/2010/main" val="7294513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Presented By: Dipendra Prasad Poudel</a:t>
            </a:r>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3A3F28-EE64-4431-B012-96C8FBC80511}" type="slidenum">
              <a:rPr lang="en-US" smtClean="0"/>
              <a:t>‹#›</a:t>
            </a:fld>
            <a:endParaRPr lang="en-US"/>
          </a:p>
        </p:txBody>
      </p:sp>
    </p:spTree>
    <p:extLst>
      <p:ext uri="{BB962C8B-B14F-4D97-AF65-F5344CB8AC3E}">
        <p14:creationId xmlns:p14="http://schemas.microsoft.com/office/powerpoint/2010/main" val="27791634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slide" Target="slide4.xml"/><Relationship Id="rId7" Type="http://schemas.openxmlformats.org/officeDocument/2006/relationships/slide" Target="slide7.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slide" Target="slide8.xml"/><Relationship Id="rId11" Type="http://schemas.openxmlformats.org/officeDocument/2006/relationships/slide" Target="slide14.xml"/><Relationship Id="rId5" Type="http://schemas.openxmlformats.org/officeDocument/2006/relationships/slide" Target="slide6.xml"/><Relationship Id="rId10" Type="http://schemas.openxmlformats.org/officeDocument/2006/relationships/slide" Target="slide12.xml"/><Relationship Id="rId4" Type="http://schemas.openxmlformats.org/officeDocument/2006/relationships/slide" Target="slide5.xml"/><Relationship Id="rId9" Type="http://schemas.openxmlformats.org/officeDocument/2006/relationships/slide" Target="slide11.xml"/></Relationships>
</file>

<file path=ppt/slides/_rels/slide11.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slide" Target="slide4.xml"/><Relationship Id="rId7" Type="http://schemas.openxmlformats.org/officeDocument/2006/relationships/slide" Target="slide7.xml"/><Relationship Id="rId12" Type="http://schemas.openxmlformats.org/officeDocument/2006/relationships/slide" Target="slide14.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slide" Target="slide8.xml"/><Relationship Id="rId11" Type="http://schemas.openxmlformats.org/officeDocument/2006/relationships/slide" Target="slide13.xml"/><Relationship Id="rId5" Type="http://schemas.openxmlformats.org/officeDocument/2006/relationships/slide" Target="slide6.xml"/><Relationship Id="rId10" Type="http://schemas.openxmlformats.org/officeDocument/2006/relationships/slide" Target="slide12.xml"/><Relationship Id="rId4" Type="http://schemas.openxmlformats.org/officeDocument/2006/relationships/slide" Target="slide5.xml"/><Relationship Id="rId9" Type="http://schemas.openxmlformats.org/officeDocument/2006/relationships/slide" Target="slide10.xml"/></Relationships>
</file>

<file path=ppt/slides/_rels/slide12.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slide" Target="slide4.xml"/><Relationship Id="rId7" Type="http://schemas.openxmlformats.org/officeDocument/2006/relationships/slide" Target="slide7.xml"/><Relationship Id="rId12" Type="http://schemas.openxmlformats.org/officeDocument/2006/relationships/slide" Target="slide14.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slide" Target="slide8.xml"/><Relationship Id="rId11" Type="http://schemas.openxmlformats.org/officeDocument/2006/relationships/slide" Target="slide13.xml"/><Relationship Id="rId5" Type="http://schemas.openxmlformats.org/officeDocument/2006/relationships/slide" Target="slide6.xml"/><Relationship Id="rId10" Type="http://schemas.openxmlformats.org/officeDocument/2006/relationships/slide" Target="slide11.xml"/><Relationship Id="rId4" Type="http://schemas.openxmlformats.org/officeDocument/2006/relationships/slide" Target="slide5.xml"/><Relationship Id="rId9" Type="http://schemas.openxmlformats.org/officeDocument/2006/relationships/slide" Target="slide10.xml"/></Relationships>
</file>

<file path=ppt/slides/_rels/slide13.xml.rels><?xml version="1.0" encoding="UTF-8" standalone="yes"?>
<Relationships xmlns="http://schemas.openxmlformats.org/package/2006/relationships"><Relationship Id="rId8" Type="http://schemas.openxmlformats.org/officeDocument/2006/relationships/slide" Target="slide9.xml"/><Relationship Id="rId13" Type="http://schemas.openxmlformats.org/officeDocument/2006/relationships/hyperlink" Target="http://www.slideshare.net/DipendraPrasadPoudel/corporate-social-responsibility-2013" TargetMode="External"/><Relationship Id="rId3" Type="http://schemas.openxmlformats.org/officeDocument/2006/relationships/slide" Target="slide4.xml"/><Relationship Id="rId7" Type="http://schemas.openxmlformats.org/officeDocument/2006/relationships/slide" Target="slide7.xml"/><Relationship Id="rId12" Type="http://schemas.openxmlformats.org/officeDocument/2006/relationships/slide" Target="slide14.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slide" Target="slide8.xml"/><Relationship Id="rId11" Type="http://schemas.openxmlformats.org/officeDocument/2006/relationships/slide" Target="slide12.xml"/><Relationship Id="rId5" Type="http://schemas.openxmlformats.org/officeDocument/2006/relationships/slide" Target="slide6.xml"/><Relationship Id="rId10" Type="http://schemas.openxmlformats.org/officeDocument/2006/relationships/slide" Target="slide11.xml"/><Relationship Id="rId4" Type="http://schemas.openxmlformats.org/officeDocument/2006/relationships/slide" Target="slide5.xml"/><Relationship Id="rId9" Type="http://schemas.openxmlformats.org/officeDocument/2006/relationships/slide" Target="slide10.xml"/></Relationships>
</file>

<file path=ppt/slides/_rels/slide14.xml.rels><?xml version="1.0" encoding="UTF-8" standalone="yes"?>
<Relationships xmlns="http://schemas.openxmlformats.org/package/2006/relationships"><Relationship Id="rId8" Type="http://schemas.openxmlformats.org/officeDocument/2006/relationships/slide" Target="slide9.xml"/><Relationship Id="rId13" Type="http://schemas.openxmlformats.org/officeDocument/2006/relationships/slide" Target="slide14.xml"/><Relationship Id="rId3" Type="http://schemas.openxmlformats.org/officeDocument/2006/relationships/slide" Target="slide4.xml"/><Relationship Id="rId7" Type="http://schemas.openxmlformats.org/officeDocument/2006/relationships/slide" Target="slide7.xml"/><Relationship Id="rId12" Type="http://schemas.openxmlformats.org/officeDocument/2006/relationships/slide" Target="slide13.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slide" Target="slide8.xml"/><Relationship Id="rId11" Type="http://schemas.openxmlformats.org/officeDocument/2006/relationships/slide" Target="slide12.xml"/><Relationship Id="rId5" Type="http://schemas.openxmlformats.org/officeDocument/2006/relationships/slide" Target="slide6.xml"/><Relationship Id="rId10" Type="http://schemas.openxmlformats.org/officeDocument/2006/relationships/slide" Target="slide11.xml"/><Relationship Id="rId4" Type="http://schemas.openxmlformats.org/officeDocument/2006/relationships/slide" Target="slide5.xml"/><Relationship Id="rId9" Type="http://schemas.openxmlformats.org/officeDocument/2006/relationships/slide" Target="slide10.xml"/><Relationship Id="rId14" Type="http://schemas.openxmlformats.org/officeDocument/2006/relationships/hyperlink" Target="http://www.slideshare.net/DipendraPrasadPoudel/appointment-and-qualification-of-directors-along-with-relevant-rules?related=1"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s://in.pinterest.com/dipendrapoudel" TargetMode="External"/><Relationship Id="rId3" Type="http://schemas.openxmlformats.org/officeDocument/2006/relationships/hyperlink" Target="in.linkedin.com/in/dipendrapoudel" TargetMode="External"/><Relationship Id="rId7" Type="http://schemas.openxmlformats.org/officeDocument/2006/relationships/hyperlink" Target="https://plus.google.com/+dipendraprasadpoudel" TargetMode="External"/><Relationship Id="rId2" Type="http://schemas.openxmlformats.org/officeDocument/2006/relationships/hyperlink" Target="http://www.slideshare.net/DipendraPrasadPoudel" TargetMode="External"/><Relationship Id="rId1" Type="http://schemas.openxmlformats.org/officeDocument/2006/relationships/slideLayout" Target="../slideLayouts/slideLayout3.xml"/><Relationship Id="rId6" Type="http://schemas.openxmlformats.org/officeDocument/2006/relationships/hyperlink" Target="thusshare.blogspot.in" TargetMode="External"/><Relationship Id="rId5" Type="http://schemas.openxmlformats.org/officeDocument/2006/relationships/hyperlink" Target="https://twitter.com/infodipen" TargetMode="External"/><Relationship Id="rId4" Type="http://schemas.openxmlformats.org/officeDocument/2006/relationships/hyperlink" Target="https://www.facebook.com/infodipen" TargetMode="External"/><Relationship Id="rId9" Type="http://schemas.openxmlformats.org/officeDocument/2006/relationships/hyperlink" Target="http://www.quora.com/Dipendra-Prasad-Poudel" TargetMode="External"/></Relationships>
</file>

<file path=ppt/slides/_rels/slide2.xml.rels><?xml version="1.0" encoding="UTF-8" standalone="yes"?>
<Relationships xmlns="http://schemas.openxmlformats.org/package/2006/relationships"><Relationship Id="rId2" Type="http://schemas.openxmlformats.org/officeDocument/2006/relationships/slide" Target="slide1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slide" Target="slide10.xml"/><Relationship Id="rId13" Type="http://schemas.openxmlformats.org/officeDocument/2006/relationships/image" Target="../media/image3.jpg"/><Relationship Id="rId3" Type="http://schemas.openxmlformats.org/officeDocument/2006/relationships/slide" Target="slide5.xml"/><Relationship Id="rId7" Type="http://schemas.openxmlformats.org/officeDocument/2006/relationships/slide" Target="slide9.xml"/><Relationship Id="rId12"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slide" Target="slide7.xml"/><Relationship Id="rId11" Type="http://schemas.openxmlformats.org/officeDocument/2006/relationships/slide" Target="slide14.xml"/><Relationship Id="rId5" Type="http://schemas.openxmlformats.org/officeDocument/2006/relationships/slide" Target="slide8.xml"/><Relationship Id="rId15" Type="http://schemas.openxmlformats.org/officeDocument/2006/relationships/slide" Target="slide12.xml"/><Relationship Id="rId10" Type="http://schemas.openxmlformats.org/officeDocument/2006/relationships/slide" Target="slide13.xml"/><Relationship Id="rId4" Type="http://schemas.openxmlformats.org/officeDocument/2006/relationships/slide" Target="slide6.xml"/><Relationship Id="rId9" Type="http://schemas.openxmlformats.org/officeDocument/2006/relationships/slide" Target="slide11.xml"/><Relationship Id="rId14" Type="http://schemas.openxmlformats.org/officeDocument/2006/relationships/image" Target="../media/image4.jpg"/></Relationships>
</file>

<file path=ppt/slides/_rels/slide5.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slide" Target="slide4.xml"/><Relationship Id="rId7" Type="http://schemas.openxmlformats.org/officeDocument/2006/relationships/slide" Target="slide9.xml"/><Relationship Id="rId12" Type="http://schemas.openxmlformats.org/officeDocument/2006/relationships/slide" Target="slide1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slide" Target="slide7.xml"/><Relationship Id="rId11" Type="http://schemas.openxmlformats.org/officeDocument/2006/relationships/slide" Target="slide14.xml"/><Relationship Id="rId5" Type="http://schemas.openxmlformats.org/officeDocument/2006/relationships/slide" Target="slide8.xml"/><Relationship Id="rId10" Type="http://schemas.openxmlformats.org/officeDocument/2006/relationships/slide" Target="slide13.xml"/><Relationship Id="rId4" Type="http://schemas.openxmlformats.org/officeDocument/2006/relationships/slide" Target="slide6.xml"/><Relationship Id="rId9" Type="http://schemas.openxmlformats.org/officeDocument/2006/relationships/slide" Target="slide11.xml"/></Relationships>
</file>

<file path=ppt/slides/_rels/slide6.xml.rels><?xml version="1.0" encoding="UTF-8" standalone="yes"?>
<Relationships xmlns="http://schemas.openxmlformats.org/package/2006/relationships"><Relationship Id="rId8" Type="http://schemas.openxmlformats.org/officeDocument/2006/relationships/slide" Target="slide10.xml"/><Relationship Id="rId13" Type="http://schemas.openxmlformats.org/officeDocument/2006/relationships/slide" Target="slide12.xml"/><Relationship Id="rId3" Type="http://schemas.openxmlformats.org/officeDocument/2006/relationships/slide" Target="slide4.xml"/><Relationship Id="rId7" Type="http://schemas.openxmlformats.org/officeDocument/2006/relationships/slide" Target="slide9.xml"/><Relationship Id="rId12"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slide" Target="slide7.xml"/><Relationship Id="rId11" Type="http://schemas.openxmlformats.org/officeDocument/2006/relationships/slide" Target="slide14.xml"/><Relationship Id="rId5" Type="http://schemas.openxmlformats.org/officeDocument/2006/relationships/slide" Target="slide8.xml"/><Relationship Id="rId10" Type="http://schemas.openxmlformats.org/officeDocument/2006/relationships/slide" Target="slide13.xml"/><Relationship Id="rId4" Type="http://schemas.openxmlformats.org/officeDocument/2006/relationships/slide" Target="slide5.xml"/><Relationship Id="rId9" Type="http://schemas.openxmlformats.org/officeDocument/2006/relationships/slide" Target="slide11.xml"/></Relationships>
</file>

<file path=ppt/slides/_rels/slide7.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slide" Target="slide4.xml"/><Relationship Id="rId7" Type="http://schemas.openxmlformats.org/officeDocument/2006/relationships/slide" Target="slide9.xml"/><Relationship Id="rId12" Type="http://schemas.openxmlformats.org/officeDocument/2006/relationships/slide" Target="slide1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slide" Target="slide8.xml"/><Relationship Id="rId11" Type="http://schemas.openxmlformats.org/officeDocument/2006/relationships/slide" Target="slide14.xml"/><Relationship Id="rId5" Type="http://schemas.openxmlformats.org/officeDocument/2006/relationships/slide" Target="slide6.xml"/><Relationship Id="rId10" Type="http://schemas.openxmlformats.org/officeDocument/2006/relationships/slide" Target="slide13.xml"/><Relationship Id="rId4" Type="http://schemas.openxmlformats.org/officeDocument/2006/relationships/slide" Target="slide5.xml"/><Relationship Id="rId9" Type="http://schemas.openxmlformats.org/officeDocument/2006/relationships/slide" Target="slide11.xml"/></Relationships>
</file>

<file path=ppt/slides/_rels/slide8.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slide" Target="slide4.xml"/><Relationship Id="rId7" Type="http://schemas.openxmlformats.org/officeDocument/2006/relationships/slide" Target="slide9.xml"/><Relationship Id="rId12" Type="http://schemas.openxmlformats.org/officeDocument/2006/relationships/slide" Target="slide1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slide" Target="slide7.xml"/><Relationship Id="rId11" Type="http://schemas.openxmlformats.org/officeDocument/2006/relationships/slide" Target="slide14.xml"/><Relationship Id="rId5" Type="http://schemas.openxmlformats.org/officeDocument/2006/relationships/slide" Target="slide6.xml"/><Relationship Id="rId10" Type="http://schemas.openxmlformats.org/officeDocument/2006/relationships/slide" Target="slide13.xml"/><Relationship Id="rId4" Type="http://schemas.openxmlformats.org/officeDocument/2006/relationships/slide" Target="slide5.xml"/><Relationship Id="rId9" Type="http://schemas.openxmlformats.org/officeDocument/2006/relationships/slide" Target="slide11.xml"/></Relationships>
</file>

<file path=ppt/slides/_rels/slide9.xml.rels><?xml version="1.0" encoding="UTF-8" standalone="yes"?>
<Relationships xmlns="http://schemas.openxmlformats.org/package/2006/relationships"><Relationship Id="rId8" Type="http://schemas.openxmlformats.org/officeDocument/2006/relationships/slide" Target="slide10.xml"/><Relationship Id="rId13" Type="http://schemas.openxmlformats.org/officeDocument/2006/relationships/image" Target="../media/image5.png"/><Relationship Id="rId3" Type="http://schemas.openxmlformats.org/officeDocument/2006/relationships/slide" Target="slide4.xml"/><Relationship Id="rId7" Type="http://schemas.openxmlformats.org/officeDocument/2006/relationships/slide" Target="slide7.xml"/><Relationship Id="rId12" Type="http://schemas.openxmlformats.org/officeDocument/2006/relationships/slide" Target="slide1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slide" Target="slide8.xml"/><Relationship Id="rId11" Type="http://schemas.openxmlformats.org/officeDocument/2006/relationships/slide" Target="slide13.xml"/><Relationship Id="rId5" Type="http://schemas.openxmlformats.org/officeDocument/2006/relationships/slide" Target="slide6.xml"/><Relationship Id="rId10" Type="http://schemas.openxmlformats.org/officeDocument/2006/relationships/slide" Target="slide12.xml"/><Relationship Id="rId4" Type="http://schemas.openxmlformats.org/officeDocument/2006/relationships/slide" Target="slide5.xml"/><Relationship Id="rId9" Type="http://schemas.openxmlformats.org/officeDocument/2006/relationships/slide" Target="slide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98808" y="1223893"/>
            <a:ext cx="11085341" cy="830997"/>
          </a:xfrm>
          <a:prstGeom prst="rect">
            <a:avLst/>
          </a:prstGeom>
          <a:noFill/>
        </p:spPr>
        <p:txBody>
          <a:bodyPr wrap="square" rtlCol="0">
            <a:spAutoFit/>
          </a:bodyPr>
          <a:lstStyle/>
          <a:p>
            <a:r>
              <a:rPr lang="en-US" sz="4800" dirty="0">
                <a:solidFill>
                  <a:schemeClr val="bg1"/>
                </a:solidFill>
              </a:rPr>
              <a:t>Companies (Auditor’s  Report) Order 2015</a:t>
            </a:r>
          </a:p>
        </p:txBody>
      </p:sp>
      <p:sp>
        <p:nvSpPr>
          <p:cNvPr id="5" name="TextBox 4"/>
          <p:cNvSpPr txBox="1"/>
          <p:nvPr/>
        </p:nvSpPr>
        <p:spPr>
          <a:xfrm>
            <a:off x="4937763" y="2180496"/>
            <a:ext cx="2546252" cy="707886"/>
          </a:xfrm>
          <a:prstGeom prst="rect">
            <a:avLst/>
          </a:prstGeom>
          <a:noFill/>
        </p:spPr>
        <p:txBody>
          <a:bodyPr wrap="square" rtlCol="0">
            <a:spAutoFit/>
          </a:bodyPr>
          <a:lstStyle/>
          <a:p>
            <a:r>
              <a:rPr lang="en-US" sz="4000" dirty="0"/>
              <a:t>CARO 2015</a:t>
            </a:r>
          </a:p>
        </p:txBody>
      </p:sp>
      <p:sp>
        <p:nvSpPr>
          <p:cNvPr id="6" name="TextBox 5"/>
          <p:cNvSpPr txBox="1"/>
          <p:nvPr/>
        </p:nvSpPr>
        <p:spPr>
          <a:xfrm>
            <a:off x="8955845" y="5309971"/>
            <a:ext cx="4234376" cy="1200329"/>
          </a:xfrm>
          <a:prstGeom prst="rect">
            <a:avLst/>
          </a:prstGeom>
          <a:noFill/>
        </p:spPr>
        <p:txBody>
          <a:bodyPr wrap="square" rtlCol="0">
            <a:spAutoFit/>
          </a:bodyPr>
          <a:lstStyle/>
          <a:p>
            <a:r>
              <a:rPr lang="en-US" dirty="0">
                <a:solidFill>
                  <a:schemeClr val="bg1"/>
                </a:solidFill>
              </a:rPr>
              <a:t>Presented By:</a:t>
            </a:r>
          </a:p>
          <a:p>
            <a:r>
              <a:rPr lang="en-US" dirty="0">
                <a:solidFill>
                  <a:schemeClr val="bg1"/>
                </a:solidFill>
              </a:rPr>
              <a:t>Dipendra Prasad </a:t>
            </a:r>
            <a:r>
              <a:rPr lang="en-US" dirty="0" smtClean="0">
                <a:solidFill>
                  <a:schemeClr val="bg1"/>
                </a:solidFill>
              </a:rPr>
              <a:t>Poudel</a:t>
            </a:r>
          </a:p>
          <a:p>
            <a:r>
              <a:rPr lang="en-US" dirty="0" smtClean="0">
                <a:solidFill>
                  <a:schemeClr val="bg1"/>
                </a:solidFill>
              </a:rPr>
              <a:t>mailfordipendra@gmail.com</a:t>
            </a:r>
            <a:endParaRPr lang="en-US" dirty="0">
              <a:solidFill>
                <a:schemeClr val="bg1"/>
              </a:solidFill>
            </a:endParaRPr>
          </a:p>
          <a:p>
            <a:endParaRPr lang="en-US" dirty="0"/>
          </a:p>
        </p:txBody>
      </p:sp>
    </p:spTree>
    <p:extLst>
      <p:ext uri="{BB962C8B-B14F-4D97-AF65-F5344CB8AC3E}">
        <p14:creationId xmlns:p14="http://schemas.microsoft.com/office/powerpoint/2010/main" val="26847164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Presented By: Dipendra Prasad Poudel</a:t>
            </a:r>
            <a:endParaRPr lang="en-US" dirty="0"/>
          </a:p>
        </p:txBody>
      </p:sp>
      <p:sp>
        <p:nvSpPr>
          <p:cNvPr id="3" name="Rectangle 2"/>
          <p:cNvSpPr/>
          <p:nvPr/>
        </p:nvSpPr>
        <p:spPr>
          <a:xfrm>
            <a:off x="1866900" y="215900"/>
            <a:ext cx="10210800" cy="711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smtClean="0"/>
              <a:t>Matters to be </a:t>
            </a:r>
            <a:r>
              <a:rPr lang="en-US" sz="4000" dirty="0" smtClean="0">
                <a:solidFill>
                  <a:srgbClr val="FF0000"/>
                </a:solidFill>
              </a:rPr>
              <a:t>Included</a:t>
            </a:r>
            <a:r>
              <a:rPr lang="en-US" sz="4000" dirty="0" smtClean="0"/>
              <a:t> in Audit Report</a:t>
            </a:r>
            <a:endParaRPr lang="en-US" sz="4000" dirty="0"/>
          </a:p>
        </p:txBody>
      </p:sp>
      <p:sp>
        <p:nvSpPr>
          <p:cNvPr id="4" name="Rounded Rectangle 3">
            <a:hlinkClick r:id="rId3" action="ppaction://hlinksldjump"/>
          </p:cNvPr>
          <p:cNvSpPr/>
          <p:nvPr/>
        </p:nvSpPr>
        <p:spPr>
          <a:xfrm>
            <a:off x="139700" y="308614"/>
            <a:ext cx="1638300" cy="46990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Fixed Assets</a:t>
            </a:r>
            <a:endParaRPr lang="en-US" dirty="0"/>
          </a:p>
        </p:txBody>
      </p:sp>
      <p:sp>
        <p:nvSpPr>
          <p:cNvPr id="5" name="Rounded Rectangle 4">
            <a:hlinkClick r:id="rId4" action="ppaction://hlinksldjump"/>
          </p:cNvPr>
          <p:cNvSpPr/>
          <p:nvPr/>
        </p:nvSpPr>
        <p:spPr>
          <a:xfrm>
            <a:off x="139700" y="800989"/>
            <a:ext cx="1638300" cy="466937"/>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Inventory</a:t>
            </a:r>
          </a:p>
        </p:txBody>
      </p:sp>
      <p:sp>
        <p:nvSpPr>
          <p:cNvPr id="6" name="Rounded Rectangle 5">
            <a:hlinkClick r:id="rId5" action="ppaction://hlinksldjump"/>
          </p:cNvPr>
          <p:cNvSpPr/>
          <p:nvPr/>
        </p:nvSpPr>
        <p:spPr>
          <a:xfrm>
            <a:off x="139700" y="1310391"/>
            <a:ext cx="1638300" cy="60960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Loans to covered U/S 189</a:t>
            </a:r>
            <a:endParaRPr lang="en-US" sz="1600" dirty="0"/>
          </a:p>
        </p:txBody>
      </p:sp>
      <p:sp>
        <p:nvSpPr>
          <p:cNvPr id="7" name="Rounded Rectangle 6">
            <a:hlinkClick r:id="rId6" action="ppaction://hlinksldjump"/>
          </p:cNvPr>
          <p:cNvSpPr/>
          <p:nvPr/>
        </p:nvSpPr>
        <p:spPr>
          <a:xfrm>
            <a:off x="139700" y="2582001"/>
            <a:ext cx="1638300" cy="4898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Deposits</a:t>
            </a:r>
            <a:endParaRPr lang="en-US" dirty="0"/>
          </a:p>
        </p:txBody>
      </p:sp>
      <p:sp>
        <p:nvSpPr>
          <p:cNvPr id="8" name="Rounded Rectangle 7">
            <a:hlinkClick r:id="rId7" action="ppaction://hlinksldjump"/>
          </p:cNvPr>
          <p:cNvSpPr/>
          <p:nvPr/>
        </p:nvSpPr>
        <p:spPr>
          <a:xfrm>
            <a:off x="139700" y="1946196"/>
            <a:ext cx="1638300" cy="609600"/>
          </a:xfrm>
          <a:prstGeom prst="roundRect">
            <a:avLst>
              <a:gd name="adj" fmla="val 18750"/>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Internal Control System</a:t>
            </a:r>
            <a:endParaRPr lang="en-US" dirty="0"/>
          </a:p>
        </p:txBody>
      </p:sp>
      <p:sp>
        <p:nvSpPr>
          <p:cNvPr id="9" name="Rounded Rectangle 8">
            <a:hlinkClick r:id="rId8" action="ppaction://hlinksldjump"/>
          </p:cNvPr>
          <p:cNvSpPr/>
          <p:nvPr/>
        </p:nvSpPr>
        <p:spPr>
          <a:xfrm>
            <a:off x="139700" y="3101584"/>
            <a:ext cx="1638300" cy="431933"/>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Cost </a:t>
            </a:r>
            <a:r>
              <a:rPr lang="en-US" dirty="0" smtClean="0"/>
              <a:t>Records</a:t>
            </a:r>
            <a:endParaRPr lang="en-US" dirty="0"/>
          </a:p>
        </p:txBody>
      </p:sp>
      <p:sp>
        <p:nvSpPr>
          <p:cNvPr id="10" name="Rounded Rectangle 9"/>
          <p:cNvSpPr/>
          <p:nvPr/>
        </p:nvSpPr>
        <p:spPr>
          <a:xfrm>
            <a:off x="139700" y="3566653"/>
            <a:ext cx="1638300" cy="516612"/>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Statutory Dues</a:t>
            </a:r>
            <a:endParaRPr lang="en-US" dirty="0"/>
          </a:p>
        </p:txBody>
      </p:sp>
      <p:sp>
        <p:nvSpPr>
          <p:cNvPr id="11" name="Rounded Rectangle 10">
            <a:hlinkClick r:id="rId9" action="ppaction://hlinksldjump"/>
          </p:cNvPr>
          <p:cNvSpPr/>
          <p:nvPr/>
        </p:nvSpPr>
        <p:spPr>
          <a:xfrm>
            <a:off x="139700" y="4128020"/>
            <a:ext cx="1638300" cy="5274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Accumulated losses</a:t>
            </a:r>
            <a:endParaRPr lang="en-US" sz="1600" dirty="0"/>
          </a:p>
        </p:txBody>
      </p:sp>
      <p:sp>
        <p:nvSpPr>
          <p:cNvPr id="12" name="Rounded Rectangle 11">
            <a:hlinkClick r:id="rId10" action="ppaction://hlinksldjump"/>
          </p:cNvPr>
          <p:cNvSpPr/>
          <p:nvPr/>
        </p:nvSpPr>
        <p:spPr>
          <a:xfrm>
            <a:off x="139700" y="4710196"/>
            <a:ext cx="16383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Default and Guarantee of loan</a:t>
            </a:r>
            <a:endParaRPr lang="en-US" sz="1400" dirty="0"/>
          </a:p>
        </p:txBody>
      </p:sp>
      <p:sp>
        <p:nvSpPr>
          <p:cNvPr id="13" name="Rounded Rectangle 12">
            <a:hlinkClick r:id="rId10" action="ppaction://hlinksldjump"/>
          </p:cNvPr>
          <p:cNvSpPr/>
          <p:nvPr/>
        </p:nvSpPr>
        <p:spPr>
          <a:xfrm>
            <a:off x="139700" y="5357176"/>
            <a:ext cx="1638300" cy="4760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Usage of loan</a:t>
            </a:r>
            <a:endParaRPr lang="en-US" dirty="0"/>
          </a:p>
        </p:txBody>
      </p:sp>
      <p:sp>
        <p:nvSpPr>
          <p:cNvPr id="14" name="Rounded Rectangle 13">
            <a:hlinkClick r:id="rId11" action="ppaction://hlinksldjump"/>
          </p:cNvPr>
          <p:cNvSpPr/>
          <p:nvPr/>
        </p:nvSpPr>
        <p:spPr>
          <a:xfrm>
            <a:off x="139700" y="5870575"/>
            <a:ext cx="1638300" cy="4739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Fraud Reporting</a:t>
            </a:r>
            <a:endParaRPr lang="en-US" dirty="0"/>
          </a:p>
        </p:txBody>
      </p:sp>
      <p:sp>
        <p:nvSpPr>
          <p:cNvPr id="15" name="Rectangle 14"/>
          <p:cNvSpPr/>
          <p:nvPr/>
        </p:nvSpPr>
        <p:spPr>
          <a:xfrm>
            <a:off x="1934112" y="1034457"/>
            <a:ext cx="10143587" cy="203743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b="1" u="sng" dirty="0" smtClean="0">
                <a:solidFill>
                  <a:srgbClr val="FF0000"/>
                </a:solidFill>
              </a:rPr>
              <a:t>Undisputed Statutory Dues</a:t>
            </a:r>
            <a:r>
              <a:rPr lang="en-US" b="1" dirty="0" smtClean="0">
                <a:solidFill>
                  <a:srgbClr val="FF0000"/>
                </a:solidFill>
              </a:rPr>
              <a:t> : </a:t>
            </a:r>
            <a:r>
              <a:rPr lang="en-US" dirty="0" smtClean="0">
                <a:solidFill>
                  <a:schemeClr val="tx1"/>
                </a:solidFill>
              </a:rPr>
              <a:t>Is company regular in depositing all kind of statutory dues including provident fund, employees state insurance, income-tax, sales tax, wealth tax, service tax, duty of excise, VAT, </a:t>
            </a:r>
            <a:r>
              <a:rPr lang="en-US" dirty="0" err="1" smtClean="0">
                <a:solidFill>
                  <a:schemeClr val="tx1"/>
                </a:solidFill>
              </a:rPr>
              <a:t>cess</a:t>
            </a:r>
            <a:r>
              <a:rPr lang="en-US" dirty="0" smtClean="0">
                <a:solidFill>
                  <a:schemeClr val="tx1"/>
                </a:solidFill>
              </a:rPr>
              <a:t> and any other statutory dues as at </a:t>
            </a:r>
            <a:r>
              <a:rPr lang="en-US" u="sng" dirty="0" smtClean="0">
                <a:solidFill>
                  <a:srgbClr val="FF0000"/>
                </a:solidFill>
              </a:rPr>
              <a:t>the day of last day of financial year concerned for a period of more than six months of they become payable shall be indicated by the auditor</a:t>
            </a:r>
            <a:r>
              <a:rPr lang="en-US" dirty="0" smtClean="0">
                <a:solidFill>
                  <a:schemeClr val="tx1"/>
                </a:solidFill>
              </a:rPr>
              <a:t>. </a:t>
            </a:r>
            <a:endParaRPr lang="en-US" b="1" u="sng" dirty="0">
              <a:solidFill>
                <a:srgbClr val="FF0000"/>
              </a:solidFill>
            </a:endParaRPr>
          </a:p>
        </p:txBody>
      </p:sp>
      <p:sp>
        <p:nvSpPr>
          <p:cNvPr id="16" name="Rectangle 15"/>
          <p:cNvSpPr/>
          <p:nvPr/>
        </p:nvSpPr>
        <p:spPr>
          <a:xfrm>
            <a:off x="1934112" y="3173490"/>
            <a:ext cx="10143587" cy="153670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b="1" u="sng" dirty="0">
                <a:solidFill>
                  <a:srgbClr val="FF0000"/>
                </a:solidFill>
              </a:rPr>
              <a:t>D</a:t>
            </a:r>
            <a:r>
              <a:rPr lang="en-US" b="1" u="sng" dirty="0" smtClean="0">
                <a:solidFill>
                  <a:srgbClr val="FF0000"/>
                </a:solidFill>
              </a:rPr>
              <a:t>isputed Statutory Dues</a:t>
            </a:r>
            <a:r>
              <a:rPr lang="en-US" b="1" dirty="0" smtClean="0">
                <a:solidFill>
                  <a:srgbClr val="FF0000"/>
                </a:solidFill>
              </a:rPr>
              <a:t> : </a:t>
            </a:r>
            <a:r>
              <a:rPr lang="en-US" dirty="0"/>
              <a:t>I</a:t>
            </a:r>
            <a:r>
              <a:rPr lang="en-US" dirty="0" smtClean="0"/>
              <a:t>n </a:t>
            </a:r>
            <a:r>
              <a:rPr lang="en-US" dirty="0"/>
              <a:t>case dues of income tax or sales tax or wealth tax or service tax or duty of</a:t>
            </a:r>
          </a:p>
          <a:p>
            <a:r>
              <a:rPr lang="en-US" dirty="0"/>
              <a:t>customs or duty of excise or value added tax or </a:t>
            </a:r>
            <a:r>
              <a:rPr lang="en-US" dirty="0" err="1"/>
              <a:t>cess</a:t>
            </a:r>
            <a:r>
              <a:rPr lang="en-US" dirty="0"/>
              <a:t> have not been deposited </a:t>
            </a:r>
            <a:r>
              <a:rPr lang="en-US" dirty="0" smtClean="0"/>
              <a:t>on account </a:t>
            </a:r>
            <a:r>
              <a:rPr lang="en-US" dirty="0"/>
              <a:t>of any dispute, then the amount$ involved and the forum where dispute </a:t>
            </a:r>
            <a:r>
              <a:rPr lang="en-US" dirty="0" smtClean="0"/>
              <a:t>is pending </a:t>
            </a:r>
            <a:r>
              <a:rPr lang="en-US" dirty="0"/>
              <a:t>shall be mentioned. </a:t>
            </a:r>
            <a:r>
              <a:rPr lang="en-US" dirty="0">
                <a:solidFill>
                  <a:srgbClr val="FF0000"/>
                </a:solidFill>
              </a:rPr>
              <a:t>(A mere representation to the concerned </a:t>
            </a:r>
            <a:r>
              <a:rPr lang="en-US" dirty="0" smtClean="0">
                <a:solidFill>
                  <a:srgbClr val="FF0000"/>
                </a:solidFill>
              </a:rPr>
              <a:t>Department shall </a:t>
            </a:r>
            <a:r>
              <a:rPr lang="en-US" dirty="0">
                <a:solidFill>
                  <a:srgbClr val="FF0000"/>
                </a:solidFill>
              </a:rPr>
              <a:t>not constitute a dispute).</a:t>
            </a:r>
            <a:endParaRPr lang="en-US" b="1" dirty="0">
              <a:solidFill>
                <a:srgbClr val="FF0000"/>
              </a:solidFill>
            </a:endParaRPr>
          </a:p>
        </p:txBody>
      </p:sp>
      <p:sp>
        <p:nvSpPr>
          <p:cNvPr id="20" name="Rectangle 19"/>
          <p:cNvSpPr/>
          <p:nvPr/>
        </p:nvSpPr>
        <p:spPr>
          <a:xfrm>
            <a:off x="1934111" y="4807859"/>
            <a:ext cx="10143587" cy="153670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b="1" u="sng" dirty="0" smtClean="0">
                <a:solidFill>
                  <a:srgbClr val="FF0000"/>
                </a:solidFill>
              </a:rPr>
              <a:t>Transferred to investor education and protection fund</a:t>
            </a:r>
            <a:r>
              <a:rPr lang="en-US" b="1" dirty="0" smtClean="0">
                <a:solidFill>
                  <a:srgbClr val="FF0000"/>
                </a:solidFill>
              </a:rPr>
              <a:t> : </a:t>
            </a:r>
            <a:r>
              <a:rPr lang="en-US" dirty="0"/>
              <a:t>whether the amount required to be transferred to investor education </a:t>
            </a:r>
            <a:r>
              <a:rPr lang="en-US" dirty="0" smtClean="0"/>
              <a:t>and protection </a:t>
            </a:r>
            <a:r>
              <a:rPr lang="en-US" dirty="0"/>
              <a:t>fund in accordance with the relevant provisions of the Companies Act,</a:t>
            </a:r>
          </a:p>
          <a:p>
            <a:r>
              <a:rPr lang="en-US" dirty="0"/>
              <a:t>1956 (1 of 1956) and rules made thereunder has been transferred to such </a:t>
            </a:r>
            <a:r>
              <a:rPr lang="en-US" dirty="0" smtClean="0"/>
              <a:t>fund  within </a:t>
            </a:r>
            <a:r>
              <a:rPr lang="en-US" dirty="0"/>
              <a:t>time.</a:t>
            </a:r>
            <a:endParaRPr lang="en-US" b="1" dirty="0">
              <a:solidFill>
                <a:srgbClr val="FF0000"/>
              </a:solidFill>
            </a:endParaRPr>
          </a:p>
        </p:txBody>
      </p:sp>
    </p:spTree>
    <p:extLst>
      <p:ext uri="{BB962C8B-B14F-4D97-AF65-F5344CB8AC3E}">
        <p14:creationId xmlns:p14="http://schemas.microsoft.com/office/powerpoint/2010/main" val="19726498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Presented By: Dipendra Prasad Poudel</a:t>
            </a:r>
            <a:endParaRPr lang="en-US" dirty="0"/>
          </a:p>
        </p:txBody>
      </p:sp>
      <p:sp>
        <p:nvSpPr>
          <p:cNvPr id="3" name="Rectangle 2"/>
          <p:cNvSpPr/>
          <p:nvPr/>
        </p:nvSpPr>
        <p:spPr>
          <a:xfrm>
            <a:off x="1866900" y="215900"/>
            <a:ext cx="10210800" cy="711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smtClean="0"/>
              <a:t>Matters to be </a:t>
            </a:r>
            <a:r>
              <a:rPr lang="en-US" sz="4000" dirty="0" smtClean="0">
                <a:solidFill>
                  <a:srgbClr val="FF0000"/>
                </a:solidFill>
              </a:rPr>
              <a:t>Included</a:t>
            </a:r>
            <a:r>
              <a:rPr lang="en-US" sz="4000" dirty="0" smtClean="0"/>
              <a:t> in Audit Report</a:t>
            </a:r>
            <a:endParaRPr lang="en-US" sz="4000" dirty="0"/>
          </a:p>
        </p:txBody>
      </p:sp>
      <p:sp>
        <p:nvSpPr>
          <p:cNvPr id="4" name="Rounded Rectangle 3">
            <a:hlinkClick r:id="rId3" action="ppaction://hlinksldjump"/>
          </p:cNvPr>
          <p:cNvSpPr/>
          <p:nvPr/>
        </p:nvSpPr>
        <p:spPr>
          <a:xfrm>
            <a:off x="139700" y="308614"/>
            <a:ext cx="1638300" cy="46990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Fixed Assets</a:t>
            </a:r>
            <a:endParaRPr lang="en-US" dirty="0"/>
          </a:p>
        </p:txBody>
      </p:sp>
      <p:sp>
        <p:nvSpPr>
          <p:cNvPr id="5" name="Rounded Rectangle 4">
            <a:hlinkClick r:id="rId4" action="ppaction://hlinksldjump"/>
          </p:cNvPr>
          <p:cNvSpPr/>
          <p:nvPr/>
        </p:nvSpPr>
        <p:spPr>
          <a:xfrm>
            <a:off x="139700" y="800989"/>
            <a:ext cx="1638300" cy="466937"/>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Inventory</a:t>
            </a:r>
          </a:p>
        </p:txBody>
      </p:sp>
      <p:sp>
        <p:nvSpPr>
          <p:cNvPr id="6" name="Rounded Rectangle 5">
            <a:hlinkClick r:id="rId5" action="ppaction://hlinksldjump"/>
          </p:cNvPr>
          <p:cNvSpPr/>
          <p:nvPr/>
        </p:nvSpPr>
        <p:spPr>
          <a:xfrm>
            <a:off x="139700" y="1310391"/>
            <a:ext cx="1638300" cy="60960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Loans to covered U/S 189</a:t>
            </a:r>
            <a:endParaRPr lang="en-US" sz="1600" dirty="0"/>
          </a:p>
        </p:txBody>
      </p:sp>
      <p:sp>
        <p:nvSpPr>
          <p:cNvPr id="7" name="Rounded Rectangle 6">
            <a:hlinkClick r:id="rId6" action="ppaction://hlinksldjump"/>
          </p:cNvPr>
          <p:cNvSpPr/>
          <p:nvPr/>
        </p:nvSpPr>
        <p:spPr>
          <a:xfrm>
            <a:off x="139700" y="2582001"/>
            <a:ext cx="1638300" cy="4898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Deposits</a:t>
            </a:r>
            <a:endParaRPr lang="en-US" dirty="0"/>
          </a:p>
        </p:txBody>
      </p:sp>
      <p:sp>
        <p:nvSpPr>
          <p:cNvPr id="8" name="Rounded Rectangle 7">
            <a:hlinkClick r:id="rId7" action="ppaction://hlinksldjump"/>
          </p:cNvPr>
          <p:cNvSpPr/>
          <p:nvPr/>
        </p:nvSpPr>
        <p:spPr>
          <a:xfrm>
            <a:off x="139700" y="1946196"/>
            <a:ext cx="1638300" cy="609600"/>
          </a:xfrm>
          <a:prstGeom prst="roundRect">
            <a:avLst>
              <a:gd name="adj" fmla="val 18750"/>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Internal Control System</a:t>
            </a:r>
            <a:endParaRPr lang="en-US" dirty="0"/>
          </a:p>
        </p:txBody>
      </p:sp>
      <p:sp>
        <p:nvSpPr>
          <p:cNvPr id="9" name="Rounded Rectangle 8">
            <a:hlinkClick r:id="rId8" action="ppaction://hlinksldjump"/>
          </p:cNvPr>
          <p:cNvSpPr/>
          <p:nvPr/>
        </p:nvSpPr>
        <p:spPr>
          <a:xfrm>
            <a:off x="139700" y="3101584"/>
            <a:ext cx="1638300" cy="431933"/>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Cost </a:t>
            </a:r>
            <a:r>
              <a:rPr lang="en-US" dirty="0" smtClean="0"/>
              <a:t>Records</a:t>
            </a:r>
            <a:endParaRPr lang="en-US" dirty="0"/>
          </a:p>
        </p:txBody>
      </p:sp>
      <p:sp>
        <p:nvSpPr>
          <p:cNvPr id="10" name="Rounded Rectangle 9">
            <a:hlinkClick r:id="rId9" action="ppaction://hlinksldjump"/>
          </p:cNvPr>
          <p:cNvSpPr/>
          <p:nvPr/>
        </p:nvSpPr>
        <p:spPr>
          <a:xfrm>
            <a:off x="139700" y="3566653"/>
            <a:ext cx="1638300" cy="516612"/>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Statutory Dues</a:t>
            </a:r>
            <a:endParaRPr lang="en-US" dirty="0"/>
          </a:p>
        </p:txBody>
      </p:sp>
      <p:sp>
        <p:nvSpPr>
          <p:cNvPr id="11" name="Rounded Rectangle 10"/>
          <p:cNvSpPr/>
          <p:nvPr/>
        </p:nvSpPr>
        <p:spPr>
          <a:xfrm>
            <a:off x="139700" y="4128020"/>
            <a:ext cx="1638300" cy="527418"/>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Accumulated losses</a:t>
            </a:r>
            <a:endParaRPr lang="en-US" sz="1600" dirty="0"/>
          </a:p>
        </p:txBody>
      </p:sp>
      <p:sp>
        <p:nvSpPr>
          <p:cNvPr id="12" name="Rounded Rectangle 11">
            <a:hlinkClick r:id="rId10" action="ppaction://hlinksldjump"/>
          </p:cNvPr>
          <p:cNvSpPr/>
          <p:nvPr/>
        </p:nvSpPr>
        <p:spPr>
          <a:xfrm>
            <a:off x="139700" y="4710196"/>
            <a:ext cx="16383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Default and Guarantee of loan</a:t>
            </a:r>
            <a:endParaRPr lang="en-US" sz="1400" dirty="0"/>
          </a:p>
        </p:txBody>
      </p:sp>
      <p:sp>
        <p:nvSpPr>
          <p:cNvPr id="13" name="Rounded Rectangle 12">
            <a:hlinkClick r:id="rId11" action="ppaction://hlinksldjump"/>
          </p:cNvPr>
          <p:cNvSpPr/>
          <p:nvPr/>
        </p:nvSpPr>
        <p:spPr>
          <a:xfrm>
            <a:off x="139700" y="5357176"/>
            <a:ext cx="1638300" cy="4760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Usage of loan</a:t>
            </a:r>
            <a:endParaRPr lang="en-US" dirty="0"/>
          </a:p>
        </p:txBody>
      </p:sp>
      <p:sp>
        <p:nvSpPr>
          <p:cNvPr id="14" name="Rounded Rectangle 13">
            <a:hlinkClick r:id="rId12" action="ppaction://hlinksldjump"/>
          </p:cNvPr>
          <p:cNvSpPr/>
          <p:nvPr/>
        </p:nvSpPr>
        <p:spPr>
          <a:xfrm>
            <a:off x="139700" y="5870575"/>
            <a:ext cx="1638300" cy="4739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Fraud Reporting</a:t>
            </a:r>
            <a:endParaRPr lang="en-US" dirty="0"/>
          </a:p>
        </p:txBody>
      </p:sp>
      <p:sp>
        <p:nvSpPr>
          <p:cNvPr id="15" name="Rectangle 14"/>
          <p:cNvSpPr/>
          <p:nvPr/>
        </p:nvSpPr>
        <p:spPr>
          <a:xfrm>
            <a:off x="1934112" y="1034457"/>
            <a:ext cx="10143587" cy="66711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dirty="0" smtClean="0"/>
              <a:t>In case of those companies which has been </a:t>
            </a:r>
            <a:r>
              <a:rPr lang="en-US" b="1" dirty="0" smtClean="0"/>
              <a:t>registered</a:t>
            </a:r>
            <a:r>
              <a:rPr lang="en-US" dirty="0" smtClean="0"/>
              <a:t> for a period </a:t>
            </a:r>
            <a:r>
              <a:rPr lang="en-US" b="1" dirty="0" smtClean="0">
                <a:solidFill>
                  <a:srgbClr val="FF0000"/>
                </a:solidFill>
              </a:rPr>
              <a:t>not less than five years</a:t>
            </a:r>
            <a:endParaRPr lang="en-US" b="1" dirty="0">
              <a:solidFill>
                <a:srgbClr val="FF0000"/>
              </a:solidFill>
            </a:endParaRPr>
          </a:p>
        </p:txBody>
      </p:sp>
      <p:sp>
        <p:nvSpPr>
          <p:cNvPr id="16" name="Rectangle 15"/>
          <p:cNvSpPr/>
          <p:nvPr/>
        </p:nvSpPr>
        <p:spPr>
          <a:xfrm>
            <a:off x="1934111" y="1812793"/>
            <a:ext cx="10143587" cy="106653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dirty="0"/>
              <a:t>its </a:t>
            </a:r>
            <a:r>
              <a:rPr lang="en-US" dirty="0">
                <a:solidFill>
                  <a:srgbClr val="FF0000"/>
                </a:solidFill>
              </a:rPr>
              <a:t>accumulated losses </a:t>
            </a:r>
            <a:r>
              <a:rPr lang="en-US" dirty="0"/>
              <a:t>at </a:t>
            </a:r>
            <a:r>
              <a:rPr lang="en-US" dirty="0">
                <a:solidFill>
                  <a:srgbClr val="FF0000"/>
                </a:solidFill>
              </a:rPr>
              <a:t>the end of the financial year are not </a:t>
            </a:r>
            <a:r>
              <a:rPr lang="en-US" dirty="0" smtClean="0">
                <a:solidFill>
                  <a:srgbClr val="FF0000"/>
                </a:solidFill>
              </a:rPr>
              <a:t>less than </a:t>
            </a:r>
            <a:r>
              <a:rPr lang="en-US" dirty="0">
                <a:solidFill>
                  <a:srgbClr val="FF0000"/>
                </a:solidFill>
              </a:rPr>
              <a:t>fifty per cent of its net worth </a:t>
            </a:r>
            <a:r>
              <a:rPr lang="en-US" dirty="0"/>
              <a:t>and whether it has incurred </a:t>
            </a:r>
            <a:r>
              <a:rPr lang="en-US" u="sng" dirty="0"/>
              <a:t>cash losses in </a:t>
            </a:r>
            <a:r>
              <a:rPr lang="en-US" u="sng" dirty="0" smtClean="0"/>
              <a:t>such financial </a:t>
            </a:r>
            <a:r>
              <a:rPr lang="en-US" u="sng" dirty="0"/>
              <a:t>year and in the immediately preceding financial year</a:t>
            </a:r>
            <a:r>
              <a:rPr lang="en-US" dirty="0"/>
              <a:t>;</a:t>
            </a:r>
            <a:endParaRPr lang="en-US" b="1" dirty="0">
              <a:solidFill>
                <a:srgbClr val="FF0000"/>
              </a:solidFill>
            </a:endParaRPr>
          </a:p>
        </p:txBody>
      </p:sp>
    </p:spTree>
    <p:extLst>
      <p:ext uri="{BB962C8B-B14F-4D97-AF65-F5344CB8AC3E}">
        <p14:creationId xmlns:p14="http://schemas.microsoft.com/office/powerpoint/2010/main" val="26591755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Presented By: Dipendra Prasad Poudel</a:t>
            </a:r>
            <a:endParaRPr lang="en-US" dirty="0"/>
          </a:p>
        </p:txBody>
      </p:sp>
      <p:sp>
        <p:nvSpPr>
          <p:cNvPr id="3" name="Rectangle 2"/>
          <p:cNvSpPr/>
          <p:nvPr/>
        </p:nvSpPr>
        <p:spPr>
          <a:xfrm>
            <a:off x="1866900" y="215900"/>
            <a:ext cx="10210800" cy="711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smtClean="0"/>
              <a:t>Matters to be </a:t>
            </a:r>
            <a:r>
              <a:rPr lang="en-US" sz="4000" dirty="0" smtClean="0">
                <a:solidFill>
                  <a:srgbClr val="FF0000"/>
                </a:solidFill>
              </a:rPr>
              <a:t>Included</a:t>
            </a:r>
            <a:r>
              <a:rPr lang="en-US" sz="4000" dirty="0" smtClean="0"/>
              <a:t> in Audit Report</a:t>
            </a:r>
            <a:endParaRPr lang="en-US" sz="4000" dirty="0"/>
          </a:p>
        </p:txBody>
      </p:sp>
      <p:sp>
        <p:nvSpPr>
          <p:cNvPr id="4" name="Rounded Rectangle 3">
            <a:hlinkClick r:id="rId3" action="ppaction://hlinksldjump"/>
          </p:cNvPr>
          <p:cNvSpPr/>
          <p:nvPr/>
        </p:nvSpPr>
        <p:spPr>
          <a:xfrm>
            <a:off x="139700" y="308614"/>
            <a:ext cx="1638300" cy="46990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Fixed Assets</a:t>
            </a:r>
            <a:endParaRPr lang="en-US" dirty="0"/>
          </a:p>
        </p:txBody>
      </p:sp>
      <p:sp>
        <p:nvSpPr>
          <p:cNvPr id="5" name="Rounded Rectangle 4">
            <a:hlinkClick r:id="rId4" action="ppaction://hlinksldjump"/>
          </p:cNvPr>
          <p:cNvSpPr/>
          <p:nvPr/>
        </p:nvSpPr>
        <p:spPr>
          <a:xfrm>
            <a:off x="139700" y="800989"/>
            <a:ext cx="1638300" cy="466937"/>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Inventory</a:t>
            </a:r>
          </a:p>
        </p:txBody>
      </p:sp>
      <p:sp>
        <p:nvSpPr>
          <p:cNvPr id="6" name="Rounded Rectangle 5">
            <a:hlinkClick r:id="rId5" action="ppaction://hlinksldjump"/>
          </p:cNvPr>
          <p:cNvSpPr/>
          <p:nvPr/>
        </p:nvSpPr>
        <p:spPr>
          <a:xfrm>
            <a:off x="139700" y="1310391"/>
            <a:ext cx="1638300" cy="60960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Loans to covered U/S 189</a:t>
            </a:r>
            <a:endParaRPr lang="en-US" sz="1600" dirty="0"/>
          </a:p>
        </p:txBody>
      </p:sp>
      <p:sp>
        <p:nvSpPr>
          <p:cNvPr id="7" name="Rounded Rectangle 6">
            <a:hlinkClick r:id="rId6" action="ppaction://hlinksldjump"/>
          </p:cNvPr>
          <p:cNvSpPr/>
          <p:nvPr/>
        </p:nvSpPr>
        <p:spPr>
          <a:xfrm>
            <a:off x="139700" y="2582001"/>
            <a:ext cx="1638300" cy="4898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Deposits</a:t>
            </a:r>
            <a:endParaRPr lang="en-US" dirty="0"/>
          </a:p>
        </p:txBody>
      </p:sp>
      <p:sp>
        <p:nvSpPr>
          <p:cNvPr id="8" name="Rounded Rectangle 7">
            <a:hlinkClick r:id="rId7" action="ppaction://hlinksldjump"/>
          </p:cNvPr>
          <p:cNvSpPr/>
          <p:nvPr/>
        </p:nvSpPr>
        <p:spPr>
          <a:xfrm>
            <a:off x="139700" y="1946196"/>
            <a:ext cx="1638300" cy="609600"/>
          </a:xfrm>
          <a:prstGeom prst="roundRect">
            <a:avLst>
              <a:gd name="adj" fmla="val 18750"/>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Internal Control System</a:t>
            </a:r>
            <a:endParaRPr lang="en-US" dirty="0"/>
          </a:p>
        </p:txBody>
      </p:sp>
      <p:sp>
        <p:nvSpPr>
          <p:cNvPr id="9" name="Rounded Rectangle 8">
            <a:hlinkClick r:id="rId8" action="ppaction://hlinksldjump"/>
          </p:cNvPr>
          <p:cNvSpPr/>
          <p:nvPr/>
        </p:nvSpPr>
        <p:spPr>
          <a:xfrm>
            <a:off x="139700" y="3101584"/>
            <a:ext cx="1638300" cy="431933"/>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Cost </a:t>
            </a:r>
            <a:r>
              <a:rPr lang="en-US" dirty="0" smtClean="0"/>
              <a:t>Records</a:t>
            </a:r>
            <a:endParaRPr lang="en-US" dirty="0"/>
          </a:p>
        </p:txBody>
      </p:sp>
      <p:sp>
        <p:nvSpPr>
          <p:cNvPr id="10" name="Rounded Rectangle 9">
            <a:hlinkClick r:id="rId9" action="ppaction://hlinksldjump"/>
          </p:cNvPr>
          <p:cNvSpPr/>
          <p:nvPr/>
        </p:nvSpPr>
        <p:spPr>
          <a:xfrm>
            <a:off x="139700" y="3566653"/>
            <a:ext cx="1638300" cy="516612"/>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Statutory Dues</a:t>
            </a:r>
            <a:endParaRPr lang="en-US" dirty="0"/>
          </a:p>
        </p:txBody>
      </p:sp>
      <p:sp>
        <p:nvSpPr>
          <p:cNvPr id="11" name="Rounded Rectangle 10">
            <a:hlinkClick r:id="rId10" action="ppaction://hlinksldjump"/>
          </p:cNvPr>
          <p:cNvSpPr/>
          <p:nvPr/>
        </p:nvSpPr>
        <p:spPr>
          <a:xfrm>
            <a:off x="139700" y="4128020"/>
            <a:ext cx="1638300" cy="5274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Accumulated losses</a:t>
            </a:r>
            <a:endParaRPr lang="en-US" sz="1600" dirty="0"/>
          </a:p>
        </p:txBody>
      </p:sp>
      <p:sp>
        <p:nvSpPr>
          <p:cNvPr id="12" name="Rounded Rectangle 11"/>
          <p:cNvSpPr/>
          <p:nvPr/>
        </p:nvSpPr>
        <p:spPr>
          <a:xfrm>
            <a:off x="139700" y="4710196"/>
            <a:ext cx="1638300" cy="609600"/>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Default and Guarantee of loan</a:t>
            </a:r>
            <a:endParaRPr lang="en-US" sz="1400" dirty="0"/>
          </a:p>
        </p:txBody>
      </p:sp>
      <p:sp>
        <p:nvSpPr>
          <p:cNvPr id="13" name="Rounded Rectangle 12">
            <a:hlinkClick r:id="rId11" action="ppaction://hlinksldjump"/>
          </p:cNvPr>
          <p:cNvSpPr/>
          <p:nvPr/>
        </p:nvSpPr>
        <p:spPr>
          <a:xfrm>
            <a:off x="139700" y="5357176"/>
            <a:ext cx="1638300" cy="4760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Usage of loan</a:t>
            </a:r>
            <a:endParaRPr lang="en-US" dirty="0"/>
          </a:p>
        </p:txBody>
      </p:sp>
      <p:sp>
        <p:nvSpPr>
          <p:cNvPr id="14" name="Rounded Rectangle 13">
            <a:hlinkClick r:id="rId12" action="ppaction://hlinksldjump"/>
          </p:cNvPr>
          <p:cNvSpPr/>
          <p:nvPr/>
        </p:nvSpPr>
        <p:spPr>
          <a:xfrm>
            <a:off x="139700" y="5870575"/>
            <a:ext cx="1638300" cy="4739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Fraud Reporting</a:t>
            </a:r>
            <a:endParaRPr lang="en-US" dirty="0"/>
          </a:p>
        </p:txBody>
      </p:sp>
      <p:sp>
        <p:nvSpPr>
          <p:cNvPr id="15" name="Rectangle 14"/>
          <p:cNvSpPr/>
          <p:nvPr/>
        </p:nvSpPr>
        <p:spPr>
          <a:xfrm>
            <a:off x="1934112" y="1034457"/>
            <a:ext cx="10143587" cy="104834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dirty="0"/>
              <a:t>whether the company has </a:t>
            </a:r>
            <a:r>
              <a:rPr lang="en-US" dirty="0" smtClean="0"/>
              <a:t>defaulted </a:t>
            </a:r>
            <a:r>
              <a:rPr lang="en-US" dirty="0"/>
              <a:t>in repayment of dues to a </a:t>
            </a:r>
            <a:r>
              <a:rPr lang="en-US" dirty="0" smtClean="0"/>
              <a:t>financial institution </a:t>
            </a:r>
            <a:r>
              <a:rPr lang="en-US" dirty="0"/>
              <a:t>or bank or debenture holders? </a:t>
            </a:r>
            <a:r>
              <a:rPr lang="en-US" dirty="0" smtClean="0"/>
              <a:t>if </a:t>
            </a:r>
            <a:r>
              <a:rPr lang="en-US" dirty="0"/>
              <a:t>yes, the period and amount of default </a:t>
            </a:r>
            <a:r>
              <a:rPr lang="en-US" dirty="0" smtClean="0"/>
              <a:t>to be reported</a:t>
            </a:r>
            <a:r>
              <a:rPr lang="en-US" dirty="0"/>
              <a:t>:</a:t>
            </a:r>
          </a:p>
        </p:txBody>
      </p:sp>
      <p:sp>
        <p:nvSpPr>
          <p:cNvPr id="16" name="Rectangle 15"/>
          <p:cNvSpPr/>
          <p:nvPr/>
        </p:nvSpPr>
        <p:spPr>
          <a:xfrm>
            <a:off x="1934112" y="2250738"/>
            <a:ext cx="10143587" cy="115241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dirty="0"/>
              <a:t>whether the company has given any guarantee for loans taken by others </a:t>
            </a:r>
            <a:r>
              <a:rPr lang="en-US" dirty="0" smtClean="0"/>
              <a:t>from bank </a:t>
            </a:r>
            <a:r>
              <a:rPr lang="en-US" dirty="0"/>
              <a:t>or financial institutions, the terms and conditions whereof are </a:t>
            </a:r>
            <a:r>
              <a:rPr lang="en-US" dirty="0" smtClean="0"/>
              <a:t>prejudicial to the </a:t>
            </a:r>
            <a:r>
              <a:rPr lang="en-US" dirty="0"/>
              <a:t>interest of the company</a:t>
            </a:r>
            <a:endParaRPr lang="en-US" b="1" dirty="0">
              <a:solidFill>
                <a:srgbClr val="FF0000"/>
              </a:solidFill>
            </a:endParaRPr>
          </a:p>
        </p:txBody>
      </p:sp>
      <p:sp>
        <p:nvSpPr>
          <p:cNvPr id="18" name="Flowchart: Alternate Process 17"/>
          <p:cNvSpPr/>
          <p:nvPr/>
        </p:nvSpPr>
        <p:spPr>
          <a:xfrm>
            <a:off x="2520950" y="3877332"/>
            <a:ext cx="8902700" cy="1128076"/>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Please Note : Default and Guarantee of loan has been described under two separate paragraphs on document released by MCA. I have just merged it to utilize the space. </a:t>
            </a:r>
            <a:endParaRPr lang="en-US" dirty="0"/>
          </a:p>
        </p:txBody>
      </p:sp>
    </p:spTree>
    <p:extLst>
      <p:ext uri="{BB962C8B-B14F-4D97-AF65-F5344CB8AC3E}">
        <p14:creationId xmlns:p14="http://schemas.microsoft.com/office/powerpoint/2010/main" val="11964793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nip and Round Single Corner Rectangle 18"/>
          <p:cNvSpPr/>
          <p:nvPr/>
        </p:nvSpPr>
        <p:spPr>
          <a:xfrm>
            <a:off x="2209800" y="2324100"/>
            <a:ext cx="9626600" cy="1638300"/>
          </a:xfrm>
          <a:prstGeom prst="snip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Footer Placeholder 1"/>
          <p:cNvSpPr>
            <a:spLocks noGrp="1"/>
          </p:cNvSpPr>
          <p:nvPr>
            <p:ph type="ftr" sz="quarter" idx="11"/>
          </p:nvPr>
        </p:nvSpPr>
        <p:spPr/>
        <p:txBody>
          <a:bodyPr/>
          <a:lstStyle/>
          <a:p>
            <a:r>
              <a:rPr lang="en-US" smtClean="0"/>
              <a:t>Presented By: Dipendra Prasad Poudel</a:t>
            </a:r>
            <a:endParaRPr lang="en-US" dirty="0"/>
          </a:p>
        </p:txBody>
      </p:sp>
      <p:sp>
        <p:nvSpPr>
          <p:cNvPr id="3" name="Rectangle 2"/>
          <p:cNvSpPr/>
          <p:nvPr/>
        </p:nvSpPr>
        <p:spPr>
          <a:xfrm>
            <a:off x="1866900" y="215900"/>
            <a:ext cx="10210800" cy="711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smtClean="0"/>
              <a:t>Matters to be </a:t>
            </a:r>
            <a:r>
              <a:rPr lang="en-US" sz="4000" dirty="0" smtClean="0">
                <a:solidFill>
                  <a:srgbClr val="FF0000"/>
                </a:solidFill>
              </a:rPr>
              <a:t>Included</a:t>
            </a:r>
            <a:r>
              <a:rPr lang="en-US" sz="4000" dirty="0" smtClean="0"/>
              <a:t> in Audit Report</a:t>
            </a:r>
            <a:endParaRPr lang="en-US" sz="4000" dirty="0"/>
          </a:p>
        </p:txBody>
      </p:sp>
      <p:sp>
        <p:nvSpPr>
          <p:cNvPr id="4" name="Rounded Rectangle 3">
            <a:hlinkClick r:id="rId3" action="ppaction://hlinksldjump"/>
          </p:cNvPr>
          <p:cNvSpPr/>
          <p:nvPr/>
        </p:nvSpPr>
        <p:spPr>
          <a:xfrm>
            <a:off x="139700" y="308614"/>
            <a:ext cx="1638300" cy="46990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Fixed Assets</a:t>
            </a:r>
            <a:endParaRPr lang="en-US" dirty="0"/>
          </a:p>
        </p:txBody>
      </p:sp>
      <p:sp>
        <p:nvSpPr>
          <p:cNvPr id="5" name="Rounded Rectangle 4">
            <a:hlinkClick r:id="rId4" action="ppaction://hlinksldjump"/>
          </p:cNvPr>
          <p:cNvSpPr/>
          <p:nvPr/>
        </p:nvSpPr>
        <p:spPr>
          <a:xfrm>
            <a:off x="139700" y="800989"/>
            <a:ext cx="1638300" cy="466937"/>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Inventory</a:t>
            </a:r>
          </a:p>
        </p:txBody>
      </p:sp>
      <p:sp>
        <p:nvSpPr>
          <p:cNvPr id="6" name="Rounded Rectangle 5">
            <a:hlinkClick r:id="rId5" action="ppaction://hlinksldjump"/>
          </p:cNvPr>
          <p:cNvSpPr/>
          <p:nvPr/>
        </p:nvSpPr>
        <p:spPr>
          <a:xfrm>
            <a:off x="139700" y="1310391"/>
            <a:ext cx="1638300" cy="60960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Loans to covered U/S 189</a:t>
            </a:r>
            <a:endParaRPr lang="en-US" sz="1600" dirty="0"/>
          </a:p>
        </p:txBody>
      </p:sp>
      <p:sp>
        <p:nvSpPr>
          <p:cNvPr id="7" name="Rounded Rectangle 6">
            <a:hlinkClick r:id="rId6" action="ppaction://hlinksldjump"/>
          </p:cNvPr>
          <p:cNvSpPr/>
          <p:nvPr/>
        </p:nvSpPr>
        <p:spPr>
          <a:xfrm>
            <a:off x="139700" y="2582001"/>
            <a:ext cx="1638300" cy="4898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Deposits</a:t>
            </a:r>
            <a:endParaRPr lang="en-US" dirty="0"/>
          </a:p>
        </p:txBody>
      </p:sp>
      <p:sp>
        <p:nvSpPr>
          <p:cNvPr id="8" name="Rounded Rectangle 7">
            <a:hlinkClick r:id="rId7" action="ppaction://hlinksldjump"/>
          </p:cNvPr>
          <p:cNvSpPr/>
          <p:nvPr/>
        </p:nvSpPr>
        <p:spPr>
          <a:xfrm>
            <a:off x="139700" y="1946196"/>
            <a:ext cx="1638300" cy="609600"/>
          </a:xfrm>
          <a:prstGeom prst="roundRect">
            <a:avLst>
              <a:gd name="adj" fmla="val 18750"/>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Internal Control System</a:t>
            </a:r>
            <a:endParaRPr lang="en-US" dirty="0"/>
          </a:p>
        </p:txBody>
      </p:sp>
      <p:sp>
        <p:nvSpPr>
          <p:cNvPr id="9" name="Rounded Rectangle 8">
            <a:hlinkClick r:id="rId8" action="ppaction://hlinksldjump"/>
          </p:cNvPr>
          <p:cNvSpPr/>
          <p:nvPr/>
        </p:nvSpPr>
        <p:spPr>
          <a:xfrm>
            <a:off x="139700" y="3101584"/>
            <a:ext cx="1638300" cy="431933"/>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Cost </a:t>
            </a:r>
            <a:r>
              <a:rPr lang="en-US" dirty="0" smtClean="0"/>
              <a:t>Records</a:t>
            </a:r>
            <a:endParaRPr lang="en-US" dirty="0"/>
          </a:p>
        </p:txBody>
      </p:sp>
      <p:sp>
        <p:nvSpPr>
          <p:cNvPr id="10" name="Rounded Rectangle 9">
            <a:hlinkClick r:id="rId9" action="ppaction://hlinksldjump"/>
          </p:cNvPr>
          <p:cNvSpPr/>
          <p:nvPr/>
        </p:nvSpPr>
        <p:spPr>
          <a:xfrm>
            <a:off x="139700" y="3566653"/>
            <a:ext cx="1638300" cy="516612"/>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Statutory Dues</a:t>
            </a:r>
            <a:endParaRPr lang="en-US" dirty="0"/>
          </a:p>
        </p:txBody>
      </p:sp>
      <p:sp>
        <p:nvSpPr>
          <p:cNvPr id="11" name="Rounded Rectangle 10">
            <a:hlinkClick r:id="rId10" action="ppaction://hlinksldjump"/>
          </p:cNvPr>
          <p:cNvSpPr/>
          <p:nvPr/>
        </p:nvSpPr>
        <p:spPr>
          <a:xfrm>
            <a:off x="139700" y="4128020"/>
            <a:ext cx="1638300" cy="5274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Accumulated losses</a:t>
            </a:r>
            <a:endParaRPr lang="en-US" sz="1600" dirty="0"/>
          </a:p>
        </p:txBody>
      </p:sp>
      <p:sp>
        <p:nvSpPr>
          <p:cNvPr id="12" name="Rounded Rectangle 11">
            <a:hlinkClick r:id="rId11" action="ppaction://hlinksldjump"/>
          </p:cNvPr>
          <p:cNvSpPr/>
          <p:nvPr/>
        </p:nvSpPr>
        <p:spPr>
          <a:xfrm>
            <a:off x="139700" y="4710196"/>
            <a:ext cx="16383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Guarantee of loan</a:t>
            </a:r>
            <a:endParaRPr lang="en-US" sz="1600" dirty="0"/>
          </a:p>
        </p:txBody>
      </p:sp>
      <p:sp>
        <p:nvSpPr>
          <p:cNvPr id="13" name="Rounded Rectangle 12"/>
          <p:cNvSpPr/>
          <p:nvPr/>
        </p:nvSpPr>
        <p:spPr>
          <a:xfrm>
            <a:off x="139700" y="5357176"/>
            <a:ext cx="1638300" cy="476018"/>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Usage of loan</a:t>
            </a:r>
            <a:endParaRPr lang="en-US" dirty="0"/>
          </a:p>
        </p:txBody>
      </p:sp>
      <p:sp>
        <p:nvSpPr>
          <p:cNvPr id="14" name="Rounded Rectangle 13">
            <a:hlinkClick r:id="rId12" action="ppaction://hlinksldjump"/>
          </p:cNvPr>
          <p:cNvSpPr/>
          <p:nvPr/>
        </p:nvSpPr>
        <p:spPr>
          <a:xfrm>
            <a:off x="139700" y="5870575"/>
            <a:ext cx="1638300" cy="4739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Fraud Reporting</a:t>
            </a:r>
            <a:endParaRPr lang="en-US" dirty="0"/>
          </a:p>
        </p:txBody>
      </p:sp>
      <p:sp>
        <p:nvSpPr>
          <p:cNvPr id="15" name="Rectangle 14"/>
          <p:cNvSpPr/>
          <p:nvPr/>
        </p:nvSpPr>
        <p:spPr>
          <a:xfrm>
            <a:off x="1934112" y="1034457"/>
            <a:ext cx="10143587" cy="66711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a:t>whether term loans were applied for the purpose for which the loans were</a:t>
            </a:r>
          </a:p>
          <a:p>
            <a:r>
              <a:rPr lang="en-US"/>
              <a:t>obtained;</a:t>
            </a:r>
            <a:endParaRPr lang="en-US" dirty="0"/>
          </a:p>
        </p:txBody>
      </p:sp>
      <p:sp>
        <p:nvSpPr>
          <p:cNvPr id="18" name="TextBox 17"/>
          <p:cNvSpPr txBox="1"/>
          <p:nvPr/>
        </p:nvSpPr>
        <p:spPr>
          <a:xfrm>
            <a:off x="2209800" y="2832100"/>
            <a:ext cx="10083800" cy="523220"/>
          </a:xfrm>
          <a:prstGeom prst="rect">
            <a:avLst/>
          </a:prstGeom>
          <a:noFill/>
        </p:spPr>
        <p:txBody>
          <a:bodyPr wrap="square" rtlCol="0">
            <a:spAutoFit/>
          </a:bodyPr>
          <a:lstStyle/>
          <a:p>
            <a:r>
              <a:rPr lang="en-US" sz="2800" dirty="0" smtClean="0">
                <a:solidFill>
                  <a:srgbClr val="FFFF00"/>
                </a:solidFill>
                <a:hlinkClick r:id="rId13"/>
              </a:rPr>
              <a:t>You might be interested in CSR. Click here to view </a:t>
            </a:r>
            <a:r>
              <a:rPr lang="en-US" sz="2800" dirty="0" err="1" smtClean="0">
                <a:solidFill>
                  <a:srgbClr val="FFFF00"/>
                </a:solidFill>
                <a:hlinkClick r:id="rId13"/>
              </a:rPr>
              <a:t>SlideShare</a:t>
            </a:r>
            <a:endParaRPr lang="en-US" sz="2800" dirty="0">
              <a:solidFill>
                <a:srgbClr val="FFFF00"/>
              </a:solidFill>
            </a:endParaRPr>
          </a:p>
        </p:txBody>
      </p:sp>
    </p:spTree>
    <p:extLst>
      <p:ext uri="{BB962C8B-B14F-4D97-AF65-F5344CB8AC3E}">
        <p14:creationId xmlns:p14="http://schemas.microsoft.com/office/powerpoint/2010/main" val="37714721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Presented By: Dipendra Prasad Poudel</a:t>
            </a:r>
            <a:endParaRPr lang="en-US" dirty="0"/>
          </a:p>
        </p:txBody>
      </p:sp>
      <p:sp>
        <p:nvSpPr>
          <p:cNvPr id="3" name="Rectangle 2"/>
          <p:cNvSpPr/>
          <p:nvPr/>
        </p:nvSpPr>
        <p:spPr>
          <a:xfrm>
            <a:off x="1866900" y="215900"/>
            <a:ext cx="10210800" cy="711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smtClean="0"/>
              <a:t>Matters to be </a:t>
            </a:r>
            <a:r>
              <a:rPr lang="en-US" sz="4000" dirty="0" smtClean="0">
                <a:solidFill>
                  <a:srgbClr val="FF0000"/>
                </a:solidFill>
              </a:rPr>
              <a:t>Included</a:t>
            </a:r>
            <a:r>
              <a:rPr lang="en-US" sz="4000" dirty="0" smtClean="0"/>
              <a:t> in Audit Report</a:t>
            </a:r>
            <a:endParaRPr lang="en-US" sz="4000" dirty="0"/>
          </a:p>
        </p:txBody>
      </p:sp>
      <p:sp>
        <p:nvSpPr>
          <p:cNvPr id="4" name="Rounded Rectangle 3">
            <a:hlinkClick r:id="rId3" action="ppaction://hlinksldjump"/>
          </p:cNvPr>
          <p:cNvSpPr/>
          <p:nvPr/>
        </p:nvSpPr>
        <p:spPr>
          <a:xfrm>
            <a:off x="139700" y="308614"/>
            <a:ext cx="1638300" cy="46990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Fixed Assets</a:t>
            </a:r>
            <a:endParaRPr lang="en-US" dirty="0"/>
          </a:p>
        </p:txBody>
      </p:sp>
      <p:sp>
        <p:nvSpPr>
          <p:cNvPr id="5" name="Rounded Rectangle 4">
            <a:hlinkClick r:id="rId4" action="ppaction://hlinksldjump"/>
          </p:cNvPr>
          <p:cNvSpPr/>
          <p:nvPr/>
        </p:nvSpPr>
        <p:spPr>
          <a:xfrm>
            <a:off x="139700" y="800989"/>
            <a:ext cx="1638300" cy="466937"/>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Inventory</a:t>
            </a:r>
          </a:p>
        </p:txBody>
      </p:sp>
      <p:sp>
        <p:nvSpPr>
          <p:cNvPr id="6" name="Rounded Rectangle 5">
            <a:hlinkClick r:id="rId5" action="ppaction://hlinksldjump"/>
          </p:cNvPr>
          <p:cNvSpPr/>
          <p:nvPr/>
        </p:nvSpPr>
        <p:spPr>
          <a:xfrm>
            <a:off x="139700" y="1310391"/>
            <a:ext cx="1638300" cy="60960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Loans to covered U/S 189</a:t>
            </a:r>
            <a:endParaRPr lang="en-US" sz="1600" dirty="0"/>
          </a:p>
        </p:txBody>
      </p:sp>
      <p:sp>
        <p:nvSpPr>
          <p:cNvPr id="7" name="Rounded Rectangle 6">
            <a:hlinkClick r:id="rId6" action="ppaction://hlinksldjump"/>
          </p:cNvPr>
          <p:cNvSpPr/>
          <p:nvPr/>
        </p:nvSpPr>
        <p:spPr>
          <a:xfrm>
            <a:off x="139700" y="2582001"/>
            <a:ext cx="1638300" cy="4898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Deposits</a:t>
            </a:r>
            <a:endParaRPr lang="en-US" dirty="0"/>
          </a:p>
        </p:txBody>
      </p:sp>
      <p:sp>
        <p:nvSpPr>
          <p:cNvPr id="8" name="Rounded Rectangle 7">
            <a:hlinkClick r:id="rId7" action="ppaction://hlinksldjump"/>
          </p:cNvPr>
          <p:cNvSpPr/>
          <p:nvPr/>
        </p:nvSpPr>
        <p:spPr>
          <a:xfrm>
            <a:off x="139700" y="1946196"/>
            <a:ext cx="1638300" cy="609600"/>
          </a:xfrm>
          <a:prstGeom prst="roundRect">
            <a:avLst>
              <a:gd name="adj" fmla="val 18750"/>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Internal Control System</a:t>
            </a:r>
            <a:endParaRPr lang="en-US" dirty="0"/>
          </a:p>
        </p:txBody>
      </p:sp>
      <p:sp>
        <p:nvSpPr>
          <p:cNvPr id="9" name="Rounded Rectangle 8">
            <a:hlinkClick r:id="rId8" action="ppaction://hlinksldjump"/>
          </p:cNvPr>
          <p:cNvSpPr/>
          <p:nvPr/>
        </p:nvSpPr>
        <p:spPr>
          <a:xfrm>
            <a:off x="139700" y="3101584"/>
            <a:ext cx="1638300" cy="431933"/>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Cost </a:t>
            </a:r>
            <a:r>
              <a:rPr lang="en-US" dirty="0" smtClean="0"/>
              <a:t>Records</a:t>
            </a:r>
            <a:endParaRPr lang="en-US" dirty="0"/>
          </a:p>
        </p:txBody>
      </p:sp>
      <p:sp>
        <p:nvSpPr>
          <p:cNvPr id="10" name="Rounded Rectangle 9">
            <a:hlinkClick r:id="rId9" action="ppaction://hlinksldjump"/>
          </p:cNvPr>
          <p:cNvSpPr/>
          <p:nvPr/>
        </p:nvSpPr>
        <p:spPr>
          <a:xfrm>
            <a:off x="139700" y="3566653"/>
            <a:ext cx="1638300" cy="516612"/>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Statutory Dues</a:t>
            </a:r>
            <a:endParaRPr lang="en-US" dirty="0"/>
          </a:p>
        </p:txBody>
      </p:sp>
      <p:sp>
        <p:nvSpPr>
          <p:cNvPr id="11" name="Rounded Rectangle 10">
            <a:hlinkClick r:id="rId10" action="ppaction://hlinksldjump"/>
          </p:cNvPr>
          <p:cNvSpPr/>
          <p:nvPr/>
        </p:nvSpPr>
        <p:spPr>
          <a:xfrm>
            <a:off x="139700" y="4128020"/>
            <a:ext cx="1638300" cy="5274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Accumulated losses</a:t>
            </a:r>
            <a:endParaRPr lang="en-US" sz="1600" dirty="0"/>
          </a:p>
        </p:txBody>
      </p:sp>
      <p:sp>
        <p:nvSpPr>
          <p:cNvPr id="12" name="Rounded Rectangle 11">
            <a:hlinkClick r:id="rId11" action="ppaction://hlinksldjump"/>
          </p:cNvPr>
          <p:cNvSpPr/>
          <p:nvPr/>
        </p:nvSpPr>
        <p:spPr>
          <a:xfrm>
            <a:off x="139700" y="4710196"/>
            <a:ext cx="16383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Guarantee of loan</a:t>
            </a:r>
            <a:endParaRPr lang="en-US" sz="1600" dirty="0"/>
          </a:p>
        </p:txBody>
      </p:sp>
      <p:sp>
        <p:nvSpPr>
          <p:cNvPr id="13" name="Rounded Rectangle 12">
            <a:hlinkClick r:id="rId12" action="ppaction://hlinksldjump"/>
          </p:cNvPr>
          <p:cNvSpPr/>
          <p:nvPr/>
        </p:nvSpPr>
        <p:spPr>
          <a:xfrm>
            <a:off x="139700" y="5357176"/>
            <a:ext cx="1638300" cy="476018"/>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Usage of loan</a:t>
            </a:r>
            <a:endParaRPr lang="en-US" dirty="0"/>
          </a:p>
        </p:txBody>
      </p:sp>
      <p:sp>
        <p:nvSpPr>
          <p:cNvPr id="14" name="Rounded Rectangle 13">
            <a:hlinkClick r:id="rId13" action="ppaction://hlinksldjump"/>
          </p:cNvPr>
          <p:cNvSpPr/>
          <p:nvPr/>
        </p:nvSpPr>
        <p:spPr>
          <a:xfrm>
            <a:off x="139700" y="5870575"/>
            <a:ext cx="1638300" cy="473990"/>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Fraud Reporting</a:t>
            </a:r>
            <a:endParaRPr lang="en-US" dirty="0"/>
          </a:p>
        </p:txBody>
      </p:sp>
      <p:sp>
        <p:nvSpPr>
          <p:cNvPr id="16" name="Rectangle 15"/>
          <p:cNvSpPr/>
          <p:nvPr/>
        </p:nvSpPr>
        <p:spPr>
          <a:xfrm>
            <a:off x="1934111" y="2555796"/>
            <a:ext cx="10143587" cy="163870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b="1" dirty="0" smtClean="0">
                <a:solidFill>
                  <a:srgbClr val="FF0000"/>
                </a:solidFill>
              </a:rPr>
              <a:t> </a:t>
            </a:r>
            <a:r>
              <a:rPr lang="en-US" b="1" dirty="0" smtClean="0">
                <a:solidFill>
                  <a:srgbClr val="FF0000"/>
                </a:solidFill>
              </a:rPr>
              <a:t>More than 2000 people has gone through single presentation. </a:t>
            </a:r>
          </a:p>
          <a:p>
            <a:endParaRPr lang="en-US" b="1" dirty="0">
              <a:solidFill>
                <a:srgbClr val="FF0000"/>
              </a:solidFill>
            </a:endParaRPr>
          </a:p>
          <a:p>
            <a:r>
              <a:rPr lang="en-US" b="1" dirty="0" smtClean="0">
                <a:solidFill>
                  <a:srgbClr val="FF0000"/>
                </a:solidFill>
                <a:hlinkClick r:id="rId14"/>
              </a:rPr>
              <a:t>Click this link to read Appointment and Qualification of Directors.</a:t>
            </a:r>
            <a:endParaRPr lang="en-US" b="1" dirty="0">
              <a:solidFill>
                <a:srgbClr val="FF0000"/>
              </a:solidFill>
            </a:endParaRPr>
          </a:p>
        </p:txBody>
      </p:sp>
      <p:sp>
        <p:nvSpPr>
          <p:cNvPr id="17" name="Rectangle 16"/>
          <p:cNvSpPr/>
          <p:nvPr/>
        </p:nvSpPr>
        <p:spPr>
          <a:xfrm>
            <a:off x="1900506" y="1015658"/>
            <a:ext cx="10143587" cy="66711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dirty="0"/>
              <a:t>whether any fraud on or by the company has been noticed or reported </a:t>
            </a:r>
            <a:r>
              <a:rPr lang="en-US" dirty="0" smtClean="0"/>
              <a:t>during the </a:t>
            </a:r>
            <a:r>
              <a:rPr lang="en-US" dirty="0"/>
              <a:t>year; </a:t>
            </a:r>
            <a:r>
              <a:rPr lang="en-US" dirty="0" smtClean="0"/>
              <a:t>If yes</a:t>
            </a:r>
            <a:r>
              <a:rPr lang="en-US" dirty="0"/>
              <a:t>, the nature and the amount involved is to be indicated.</a:t>
            </a:r>
          </a:p>
        </p:txBody>
      </p:sp>
    </p:spTree>
    <p:extLst>
      <p:ext uri="{BB962C8B-B14F-4D97-AF65-F5344CB8AC3E}">
        <p14:creationId xmlns:p14="http://schemas.microsoft.com/office/powerpoint/2010/main" val="18217307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8547100" y="4004706"/>
            <a:ext cx="2921000" cy="139511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Rounded Rectangle 6"/>
          <p:cNvSpPr/>
          <p:nvPr/>
        </p:nvSpPr>
        <p:spPr>
          <a:xfrm>
            <a:off x="321213" y="4102100"/>
            <a:ext cx="3056988" cy="120032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Footer Placeholder 1"/>
          <p:cNvSpPr>
            <a:spLocks noGrp="1"/>
          </p:cNvSpPr>
          <p:nvPr>
            <p:ph type="ftr" sz="quarter" idx="11"/>
          </p:nvPr>
        </p:nvSpPr>
        <p:spPr/>
        <p:txBody>
          <a:bodyPr/>
          <a:lstStyle/>
          <a:p>
            <a:r>
              <a:rPr lang="en-US" smtClean="0"/>
              <a:t>Presented By: Dipendra Prasad Poudel</a:t>
            </a:r>
            <a:endParaRPr lang="en-US" dirty="0"/>
          </a:p>
        </p:txBody>
      </p:sp>
      <p:sp>
        <p:nvSpPr>
          <p:cNvPr id="3" name="Rectangle 2"/>
          <p:cNvSpPr/>
          <p:nvPr/>
        </p:nvSpPr>
        <p:spPr>
          <a:xfrm>
            <a:off x="800100" y="901700"/>
            <a:ext cx="11036300" cy="147320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8000" dirty="0" smtClean="0"/>
              <a:t>Thank You!!! </a:t>
            </a:r>
          </a:p>
          <a:p>
            <a:pPr algn="ctr"/>
            <a:r>
              <a:rPr lang="en-US" dirty="0" smtClean="0"/>
              <a:t>We are just a step away from being connected. Lets get connected in various social medias. </a:t>
            </a:r>
            <a:endParaRPr lang="en-US" dirty="0"/>
          </a:p>
        </p:txBody>
      </p:sp>
      <p:sp>
        <p:nvSpPr>
          <p:cNvPr id="4" name="Rectangle 3"/>
          <p:cNvSpPr/>
          <p:nvPr/>
        </p:nvSpPr>
        <p:spPr>
          <a:xfrm>
            <a:off x="1054100" y="2616200"/>
            <a:ext cx="10528300" cy="914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err="1" smtClean="0"/>
              <a:t>SlideShare</a:t>
            </a:r>
            <a:r>
              <a:rPr lang="en-US" dirty="0" smtClean="0"/>
              <a:t>- Loved the presentation. </a:t>
            </a:r>
            <a:r>
              <a:rPr lang="en-US" dirty="0" smtClean="0">
                <a:hlinkClick r:id="rId2"/>
              </a:rPr>
              <a:t>Click here to follow so that you will automatically get updates in your email address</a:t>
            </a:r>
            <a:endParaRPr lang="en-US" dirty="0"/>
          </a:p>
        </p:txBody>
      </p:sp>
      <p:sp>
        <p:nvSpPr>
          <p:cNvPr id="5" name="TextBox 4"/>
          <p:cNvSpPr txBox="1"/>
          <p:nvPr/>
        </p:nvSpPr>
        <p:spPr>
          <a:xfrm>
            <a:off x="706705" y="4102100"/>
            <a:ext cx="2527300" cy="1200329"/>
          </a:xfrm>
          <a:prstGeom prst="rect">
            <a:avLst/>
          </a:prstGeom>
          <a:noFill/>
        </p:spPr>
        <p:txBody>
          <a:bodyPr wrap="square" rtlCol="0">
            <a:spAutoFit/>
          </a:bodyPr>
          <a:lstStyle/>
          <a:p>
            <a:r>
              <a:rPr lang="en-US" dirty="0" err="1" smtClean="0">
                <a:hlinkClick r:id="rId3" action="ppaction://hlinkfile"/>
              </a:rPr>
              <a:t>Linkedin</a:t>
            </a:r>
            <a:endParaRPr lang="en-US" dirty="0" smtClean="0"/>
          </a:p>
          <a:p>
            <a:r>
              <a:rPr lang="en-US" dirty="0" smtClean="0">
                <a:hlinkClick r:id="rId4"/>
              </a:rPr>
              <a:t>Facebook</a:t>
            </a:r>
            <a:endParaRPr lang="en-US" dirty="0" smtClean="0"/>
          </a:p>
          <a:p>
            <a:r>
              <a:rPr lang="en-US" dirty="0" smtClean="0">
                <a:hlinkClick r:id="rId5"/>
              </a:rPr>
              <a:t>Twitter</a:t>
            </a:r>
            <a:endParaRPr lang="en-US" dirty="0" smtClean="0"/>
          </a:p>
          <a:p>
            <a:r>
              <a:rPr lang="en-US" dirty="0" smtClean="0"/>
              <a:t>Instagram @</a:t>
            </a:r>
            <a:r>
              <a:rPr lang="en-US" dirty="0" err="1" smtClean="0"/>
              <a:t>infodipen</a:t>
            </a:r>
            <a:endParaRPr lang="en-US" dirty="0" smtClean="0"/>
          </a:p>
        </p:txBody>
      </p:sp>
      <p:sp>
        <p:nvSpPr>
          <p:cNvPr id="6" name="TextBox 5"/>
          <p:cNvSpPr txBox="1"/>
          <p:nvPr/>
        </p:nvSpPr>
        <p:spPr>
          <a:xfrm>
            <a:off x="9105900" y="4102100"/>
            <a:ext cx="2070100" cy="1477328"/>
          </a:xfrm>
          <a:prstGeom prst="rect">
            <a:avLst/>
          </a:prstGeom>
          <a:noFill/>
        </p:spPr>
        <p:txBody>
          <a:bodyPr wrap="square" rtlCol="0">
            <a:spAutoFit/>
          </a:bodyPr>
          <a:lstStyle/>
          <a:p>
            <a:r>
              <a:rPr lang="en-US" dirty="0" smtClean="0">
                <a:hlinkClick r:id="rId6" action="ppaction://hlinkfile"/>
              </a:rPr>
              <a:t>Blog</a:t>
            </a:r>
            <a:endParaRPr lang="en-US" dirty="0" smtClean="0"/>
          </a:p>
          <a:p>
            <a:r>
              <a:rPr lang="en-US" dirty="0" err="1" smtClean="0">
                <a:hlinkClick r:id="rId7"/>
              </a:rPr>
              <a:t>GooglePlus</a:t>
            </a:r>
            <a:endParaRPr lang="en-US" dirty="0"/>
          </a:p>
          <a:p>
            <a:r>
              <a:rPr lang="en-US" dirty="0">
                <a:hlinkClick r:id="rId8"/>
              </a:rPr>
              <a:t>Pinterest</a:t>
            </a:r>
            <a:endParaRPr lang="en-US" dirty="0"/>
          </a:p>
          <a:p>
            <a:r>
              <a:rPr lang="en-US" dirty="0" err="1">
                <a:hlinkClick r:id="rId9"/>
              </a:rPr>
              <a:t>Quora</a:t>
            </a:r>
            <a:endParaRPr lang="en-US" dirty="0"/>
          </a:p>
          <a:p>
            <a:endParaRPr lang="en-US" dirty="0"/>
          </a:p>
        </p:txBody>
      </p:sp>
    </p:spTree>
    <p:extLst>
      <p:ext uri="{BB962C8B-B14F-4D97-AF65-F5344CB8AC3E}">
        <p14:creationId xmlns:p14="http://schemas.microsoft.com/office/powerpoint/2010/main" val="3445830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Presented By: Dipendra Prasad Poudel</a:t>
            </a:r>
            <a:endParaRPr lang="en-US" dirty="0"/>
          </a:p>
        </p:txBody>
      </p:sp>
      <p:sp>
        <p:nvSpPr>
          <p:cNvPr id="4" name="Rectangle 3"/>
          <p:cNvSpPr/>
          <p:nvPr/>
        </p:nvSpPr>
        <p:spPr>
          <a:xfrm>
            <a:off x="0" y="196947"/>
            <a:ext cx="12192000" cy="647115"/>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smtClean="0"/>
              <a:t>Direction to Readers</a:t>
            </a:r>
            <a:endParaRPr lang="en-US" dirty="0"/>
          </a:p>
        </p:txBody>
      </p:sp>
      <p:sp>
        <p:nvSpPr>
          <p:cNvPr id="3" name="TextBox 2"/>
          <p:cNvSpPr txBox="1"/>
          <p:nvPr/>
        </p:nvSpPr>
        <p:spPr>
          <a:xfrm>
            <a:off x="0" y="1524000"/>
            <a:ext cx="12192000" cy="4801314"/>
          </a:xfrm>
          <a:prstGeom prst="rect">
            <a:avLst/>
          </a:prstGeom>
          <a:noFill/>
        </p:spPr>
        <p:txBody>
          <a:bodyPr wrap="square" rtlCol="0">
            <a:spAutoFit/>
          </a:bodyPr>
          <a:lstStyle/>
          <a:p>
            <a:r>
              <a:rPr lang="en-US" dirty="0"/>
              <a:t>Dear Reader,</a:t>
            </a:r>
          </a:p>
          <a:p>
            <a:endParaRPr lang="en-US" dirty="0"/>
          </a:p>
          <a:p>
            <a:r>
              <a:rPr lang="en-US" dirty="0"/>
              <a:t>Thank you for choosing this </a:t>
            </a:r>
            <a:r>
              <a:rPr lang="en-US" dirty="0" err="1"/>
              <a:t>SlideShare</a:t>
            </a:r>
            <a:r>
              <a:rPr lang="en-US" dirty="0"/>
              <a:t>. </a:t>
            </a:r>
          </a:p>
          <a:p>
            <a:endParaRPr lang="en-US" dirty="0"/>
          </a:p>
          <a:p>
            <a:r>
              <a:rPr lang="en-US" dirty="0"/>
              <a:t>For better experience as well to save your time, I suggest you to download this PowerPoint and view this in full screen mode in your computer by pressing F5 because all the tab like fixed assets, inventory, deposits etc. </a:t>
            </a:r>
            <a:r>
              <a:rPr lang="en-US" dirty="0"/>
              <a:t>are hyperlinked and you can move up and down instantly simply by pressing the buttons rather than moving up and down. </a:t>
            </a:r>
            <a:endParaRPr lang="en-US" dirty="0" smtClean="0"/>
          </a:p>
          <a:p>
            <a:endParaRPr lang="en-US" dirty="0"/>
          </a:p>
          <a:p>
            <a:r>
              <a:rPr lang="en-US" dirty="0" smtClean="0"/>
              <a:t>In this presentation, you can find relevant extract from companies act 2013 as well which makes this as a full fledged single source of reading CARO 2015.</a:t>
            </a:r>
          </a:p>
          <a:p>
            <a:endParaRPr lang="en-US" dirty="0"/>
          </a:p>
          <a:p>
            <a:r>
              <a:rPr lang="en-US" dirty="0" smtClean="0"/>
              <a:t>Please pass your valuable suggestions and feedback so that I can give you better content material. </a:t>
            </a:r>
          </a:p>
          <a:p>
            <a:endParaRPr lang="en-US" dirty="0"/>
          </a:p>
          <a:p>
            <a:r>
              <a:rPr lang="en-US" dirty="0" smtClean="0"/>
              <a:t>Thanks and Regards</a:t>
            </a:r>
          </a:p>
          <a:p>
            <a:r>
              <a:rPr lang="en-US" dirty="0" smtClean="0"/>
              <a:t>Dipendra Prasad Poudel </a:t>
            </a:r>
            <a:endParaRPr lang="en-US" dirty="0"/>
          </a:p>
          <a:p>
            <a:endParaRPr lang="en-US" dirty="0"/>
          </a:p>
          <a:p>
            <a:r>
              <a:rPr lang="en-US" dirty="0"/>
              <a:t> </a:t>
            </a:r>
          </a:p>
        </p:txBody>
      </p:sp>
      <p:sp>
        <p:nvSpPr>
          <p:cNvPr id="6" name="Rounded Rectangle 5">
            <a:hlinkClick r:id="rId2" action="ppaction://hlinksldjump"/>
          </p:cNvPr>
          <p:cNvSpPr/>
          <p:nvPr/>
        </p:nvSpPr>
        <p:spPr>
          <a:xfrm>
            <a:off x="9766300" y="5563314"/>
            <a:ext cx="2324100" cy="762000"/>
          </a:xfrm>
          <a:prstGeom prst="roundRect">
            <a:avLst/>
          </a:prstGeom>
          <a:solidFill>
            <a:srgbClr val="F4E62A">
              <a:alpha val="6117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Click Here- Lets get connected in Social Medias </a:t>
            </a:r>
            <a:endParaRPr lang="en-US" dirty="0"/>
          </a:p>
        </p:txBody>
      </p:sp>
    </p:spTree>
    <p:extLst>
      <p:ext uri="{BB962C8B-B14F-4D97-AF65-F5344CB8AC3E}">
        <p14:creationId xmlns:p14="http://schemas.microsoft.com/office/powerpoint/2010/main" val="33936701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Presented By: Dipendra Prasad Poudel</a:t>
            </a:r>
            <a:endParaRPr lang="en-US" dirty="0"/>
          </a:p>
        </p:txBody>
      </p:sp>
      <p:sp>
        <p:nvSpPr>
          <p:cNvPr id="3" name="Rectangle 2"/>
          <p:cNvSpPr/>
          <p:nvPr/>
        </p:nvSpPr>
        <p:spPr>
          <a:xfrm>
            <a:off x="0" y="196947"/>
            <a:ext cx="12192000" cy="647115"/>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a:t>Applicability of CARO</a:t>
            </a:r>
          </a:p>
        </p:txBody>
      </p:sp>
      <p:sp>
        <p:nvSpPr>
          <p:cNvPr id="6" name="Rectangular Callout 5"/>
          <p:cNvSpPr/>
          <p:nvPr/>
        </p:nvSpPr>
        <p:spPr>
          <a:xfrm>
            <a:off x="126611" y="1012878"/>
            <a:ext cx="3066757" cy="1237956"/>
          </a:xfrm>
          <a:prstGeom prst="wedgeRectCallou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a:t>Applicable to every company including foreign company </a:t>
            </a:r>
          </a:p>
        </p:txBody>
      </p:sp>
      <p:sp>
        <p:nvSpPr>
          <p:cNvPr id="17" name="Rounded Rectangular Callout 16"/>
          <p:cNvSpPr/>
          <p:nvPr/>
        </p:nvSpPr>
        <p:spPr>
          <a:xfrm>
            <a:off x="3822700" y="1117600"/>
            <a:ext cx="8013700" cy="3314700"/>
          </a:xfrm>
          <a:prstGeom prst="wedgeRoundRectCallou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u="sng" dirty="0" smtClean="0"/>
              <a:t>Exceptions from Applicability of CARO 2015</a:t>
            </a:r>
          </a:p>
          <a:p>
            <a:pPr marL="342900" indent="-342900">
              <a:buAutoNum type="arabicParenR"/>
            </a:pPr>
            <a:r>
              <a:rPr lang="en-US" dirty="0" smtClean="0"/>
              <a:t>Banking Companies </a:t>
            </a:r>
          </a:p>
          <a:p>
            <a:pPr marL="342900" indent="-342900">
              <a:buAutoNum type="arabicParenR"/>
            </a:pPr>
            <a:r>
              <a:rPr lang="en-US" dirty="0" smtClean="0"/>
              <a:t>Insurance Companies</a:t>
            </a:r>
          </a:p>
          <a:p>
            <a:pPr marL="342900" indent="-342900">
              <a:buAutoNum type="arabicParenR"/>
            </a:pPr>
            <a:r>
              <a:rPr lang="en-US" dirty="0" smtClean="0"/>
              <a:t>Not for Profit Companies ( Section 8 Companies)</a:t>
            </a:r>
          </a:p>
          <a:p>
            <a:pPr marL="342900" indent="-342900">
              <a:buAutoNum type="arabicParenR"/>
            </a:pPr>
            <a:r>
              <a:rPr lang="en-US" dirty="0" smtClean="0"/>
              <a:t>One Person Companies</a:t>
            </a:r>
          </a:p>
          <a:p>
            <a:pPr marL="342900" indent="-342900">
              <a:buAutoNum type="arabicParenR"/>
            </a:pPr>
            <a:r>
              <a:rPr lang="en-US" dirty="0" smtClean="0"/>
              <a:t>A private limited companies with </a:t>
            </a:r>
          </a:p>
          <a:p>
            <a:pPr algn="just"/>
            <a:r>
              <a:rPr lang="en-US" dirty="0" smtClean="0"/>
              <a:t>              a) paid up capital and reserves not more than INR </a:t>
            </a:r>
            <a:r>
              <a:rPr lang="en-US" dirty="0" err="1" smtClean="0"/>
              <a:t>fity</a:t>
            </a:r>
            <a:r>
              <a:rPr lang="en-US" dirty="0" smtClean="0"/>
              <a:t> Lakhs and;</a:t>
            </a:r>
          </a:p>
          <a:p>
            <a:r>
              <a:rPr lang="en-US" dirty="0" smtClean="0"/>
              <a:t>              b) doesn’t have outstanding loan INR 25 Lakhs from any bank or financial      </a:t>
            </a:r>
          </a:p>
          <a:p>
            <a:r>
              <a:rPr lang="en-US" dirty="0"/>
              <a:t> </a:t>
            </a:r>
            <a:r>
              <a:rPr lang="en-US" dirty="0" smtClean="0"/>
              <a:t>                 institution and;</a:t>
            </a:r>
          </a:p>
          <a:p>
            <a:r>
              <a:rPr lang="en-US" dirty="0" smtClean="0"/>
              <a:t>              c) Doesn’t have turnover exceeding INR five crore during at any point</a:t>
            </a:r>
          </a:p>
          <a:p>
            <a:r>
              <a:rPr lang="en-US" dirty="0"/>
              <a:t> </a:t>
            </a:r>
            <a:r>
              <a:rPr lang="en-US" dirty="0" smtClean="0"/>
              <a:t>                 during FY  </a:t>
            </a:r>
            <a:endParaRPr lang="en-US" dirty="0"/>
          </a:p>
        </p:txBody>
      </p:sp>
      <p:pic>
        <p:nvPicPr>
          <p:cNvPr id="19" name="Picture 1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45100" y="4807439"/>
            <a:ext cx="850900" cy="1583632"/>
          </a:xfrm>
          <a:prstGeom prst="rect">
            <a:avLst/>
          </a:prstGeom>
        </p:spPr>
      </p:pic>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9400" y="2521439"/>
            <a:ext cx="850900" cy="1583632"/>
          </a:xfrm>
          <a:prstGeom prst="rect">
            <a:avLst/>
          </a:prstGeom>
        </p:spPr>
      </p:pic>
      <p:sp>
        <p:nvSpPr>
          <p:cNvPr id="21" name="Explosion 1 20"/>
          <p:cNvSpPr/>
          <p:nvPr/>
        </p:nvSpPr>
        <p:spPr>
          <a:xfrm>
            <a:off x="723900" y="4150010"/>
            <a:ext cx="3403600" cy="2241061"/>
          </a:xfrm>
          <a:prstGeom prst="irregularSeal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Applicable From 10</a:t>
            </a:r>
            <a:r>
              <a:rPr lang="en-US" baseline="30000" dirty="0" smtClean="0"/>
              <a:t>th</a:t>
            </a:r>
            <a:r>
              <a:rPr lang="en-US" dirty="0" smtClean="0"/>
              <a:t> April 2015</a:t>
            </a:r>
            <a:endParaRPr lang="en-US" dirty="0"/>
          </a:p>
        </p:txBody>
      </p:sp>
    </p:spTree>
    <p:extLst>
      <p:ext uri="{BB962C8B-B14F-4D97-AF65-F5344CB8AC3E}">
        <p14:creationId xmlns:p14="http://schemas.microsoft.com/office/powerpoint/2010/main" val="7469226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Presented By: Dipendra Prasad Poudel</a:t>
            </a:r>
            <a:endParaRPr lang="en-US" dirty="0"/>
          </a:p>
        </p:txBody>
      </p:sp>
      <p:sp>
        <p:nvSpPr>
          <p:cNvPr id="3" name="Rectangle 2"/>
          <p:cNvSpPr/>
          <p:nvPr/>
        </p:nvSpPr>
        <p:spPr>
          <a:xfrm>
            <a:off x="1866900" y="215900"/>
            <a:ext cx="10210800" cy="711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smtClean="0"/>
              <a:t>Matters to be </a:t>
            </a:r>
            <a:r>
              <a:rPr lang="en-US" sz="4000" dirty="0" smtClean="0">
                <a:solidFill>
                  <a:srgbClr val="FF0000"/>
                </a:solidFill>
              </a:rPr>
              <a:t>Included</a:t>
            </a:r>
            <a:r>
              <a:rPr lang="en-US" sz="4000" dirty="0" smtClean="0"/>
              <a:t> in Audit Report</a:t>
            </a:r>
            <a:endParaRPr lang="en-US" sz="4000" dirty="0"/>
          </a:p>
        </p:txBody>
      </p:sp>
      <p:sp>
        <p:nvSpPr>
          <p:cNvPr id="4" name="Rounded Rectangle 3"/>
          <p:cNvSpPr/>
          <p:nvPr/>
        </p:nvSpPr>
        <p:spPr>
          <a:xfrm>
            <a:off x="139700" y="308614"/>
            <a:ext cx="1638300" cy="469900"/>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Fixed Assets</a:t>
            </a:r>
            <a:endParaRPr lang="en-US" dirty="0"/>
          </a:p>
        </p:txBody>
      </p:sp>
      <p:sp>
        <p:nvSpPr>
          <p:cNvPr id="5" name="Rounded Rectangle 4">
            <a:hlinkClick r:id="rId3" action="ppaction://hlinksldjump"/>
          </p:cNvPr>
          <p:cNvSpPr/>
          <p:nvPr/>
        </p:nvSpPr>
        <p:spPr>
          <a:xfrm>
            <a:off x="139700" y="800989"/>
            <a:ext cx="1638300" cy="4669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Inventory</a:t>
            </a:r>
          </a:p>
        </p:txBody>
      </p:sp>
      <p:sp>
        <p:nvSpPr>
          <p:cNvPr id="6" name="Rounded Rectangle 5">
            <a:hlinkClick r:id="rId4" action="ppaction://hlinksldjump"/>
          </p:cNvPr>
          <p:cNvSpPr/>
          <p:nvPr/>
        </p:nvSpPr>
        <p:spPr>
          <a:xfrm>
            <a:off x="139700" y="1310391"/>
            <a:ext cx="16383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Loans to covered U/S 189</a:t>
            </a:r>
            <a:endParaRPr lang="en-US" sz="1600" dirty="0"/>
          </a:p>
        </p:txBody>
      </p:sp>
      <p:sp>
        <p:nvSpPr>
          <p:cNvPr id="7" name="Rounded Rectangle 6">
            <a:hlinkClick r:id="rId5" action="ppaction://hlinksldjump"/>
          </p:cNvPr>
          <p:cNvSpPr/>
          <p:nvPr/>
        </p:nvSpPr>
        <p:spPr>
          <a:xfrm>
            <a:off x="139700" y="2582001"/>
            <a:ext cx="1638300" cy="4898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Deposits</a:t>
            </a:r>
            <a:endParaRPr lang="en-US" dirty="0"/>
          </a:p>
        </p:txBody>
      </p:sp>
      <p:sp>
        <p:nvSpPr>
          <p:cNvPr id="8" name="Rounded Rectangle 7">
            <a:hlinkClick r:id="rId6" action="ppaction://hlinksldjump"/>
          </p:cNvPr>
          <p:cNvSpPr/>
          <p:nvPr/>
        </p:nvSpPr>
        <p:spPr>
          <a:xfrm>
            <a:off x="139700" y="1946196"/>
            <a:ext cx="1638300" cy="609600"/>
          </a:xfrm>
          <a:prstGeom prst="roundRect">
            <a:avLst>
              <a:gd name="adj" fmla="val 18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Internal Control System</a:t>
            </a:r>
            <a:endParaRPr lang="en-US" dirty="0"/>
          </a:p>
        </p:txBody>
      </p:sp>
      <p:sp>
        <p:nvSpPr>
          <p:cNvPr id="9" name="Rounded Rectangle 8">
            <a:hlinkClick r:id="rId7" action="ppaction://hlinksldjump"/>
          </p:cNvPr>
          <p:cNvSpPr/>
          <p:nvPr/>
        </p:nvSpPr>
        <p:spPr>
          <a:xfrm>
            <a:off x="139700" y="3101584"/>
            <a:ext cx="1638300" cy="4319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Cost Records</a:t>
            </a:r>
            <a:endParaRPr lang="en-US" dirty="0"/>
          </a:p>
        </p:txBody>
      </p:sp>
      <p:sp>
        <p:nvSpPr>
          <p:cNvPr id="10" name="Rounded Rectangle 9">
            <a:hlinkClick r:id="rId8" action="ppaction://hlinksldjump"/>
          </p:cNvPr>
          <p:cNvSpPr/>
          <p:nvPr/>
        </p:nvSpPr>
        <p:spPr>
          <a:xfrm>
            <a:off x="139700" y="3566653"/>
            <a:ext cx="1638300" cy="5166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Statutory Dues</a:t>
            </a:r>
            <a:endParaRPr lang="en-US" dirty="0"/>
          </a:p>
        </p:txBody>
      </p:sp>
      <p:sp>
        <p:nvSpPr>
          <p:cNvPr id="11" name="Rounded Rectangle 10">
            <a:hlinkClick r:id="rId9" action="ppaction://hlinksldjump"/>
          </p:cNvPr>
          <p:cNvSpPr/>
          <p:nvPr/>
        </p:nvSpPr>
        <p:spPr>
          <a:xfrm>
            <a:off x="139700" y="4128020"/>
            <a:ext cx="1638300" cy="5274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Accumulated losses</a:t>
            </a:r>
            <a:endParaRPr lang="en-US" sz="1600" dirty="0"/>
          </a:p>
        </p:txBody>
      </p:sp>
      <p:sp>
        <p:nvSpPr>
          <p:cNvPr id="13" name="Rounded Rectangle 12">
            <a:hlinkClick r:id="rId10" action="ppaction://hlinksldjump"/>
          </p:cNvPr>
          <p:cNvSpPr/>
          <p:nvPr/>
        </p:nvSpPr>
        <p:spPr>
          <a:xfrm>
            <a:off x="139700" y="5357176"/>
            <a:ext cx="1638300" cy="4760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Usage of loan</a:t>
            </a:r>
            <a:endParaRPr lang="en-US" dirty="0"/>
          </a:p>
        </p:txBody>
      </p:sp>
      <p:sp>
        <p:nvSpPr>
          <p:cNvPr id="14" name="Rounded Rectangle 13">
            <a:hlinkClick r:id="rId11" action="ppaction://hlinksldjump"/>
          </p:cNvPr>
          <p:cNvSpPr/>
          <p:nvPr/>
        </p:nvSpPr>
        <p:spPr>
          <a:xfrm>
            <a:off x="139700" y="5870575"/>
            <a:ext cx="1638300" cy="4739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Fraud Reporting</a:t>
            </a:r>
            <a:endParaRPr lang="en-US" dirty="0"/>
          </a:p>
        </p:txBody>
      </p:sp>
      <p:sp>
        <p:nvSpPr>
          <p:cNvPr id="15" name="Rectangle 14"/>
          <p:cNvSpPr/>
          <p:nvPr/>
        </p:nvSpPr>
        <p:spPr>
          <a:xfrm>
            <a:off x="1934112" y="1034457"/>
            <a:ext cx="10143587" cy="85297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dirty="0" smtClean="0"/>
              <a:t>Weather a company is maintaining proper records showing full particulars</a:t>
            </a:r>
            <a:r>
              <a:rPr lang="en-US" dirty="0"/>
              <a:t>, including quantitative details and situation of fixed </a:t>
            </a:r>
            <a:r>
              <a:rPr lang="en-US" dirty="0" smtClean="0"/>
              <a:t>assets</a:t>
            </a:r>
            <a:r>
              <a:rPr lang="en-US" dirty="0"/>
              <a:t>.</a:t>
            </a:r>
          </a:p>
        </p:txBody>
      </p:sp>
      <p:sp>
        <p:nvSpPr>
          <p:cNvPr id="16" name="Rectangle 15"/>
          <p:cNvSpPr/>
          <p:nvPr/>
        </p:nvSpPr>
        <p:spPr>
          <a:xfrm>
            <a:off x="1934112" y="1968716"/>
            <a:ext cx="10143587" cy="110317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dirty="0"/>
              <a:t>whether these fixed assets have been physically verified by the management </a:t>
            </a:r>
            <a:r>
              <a:rPr lang="en-US" dirty="0" smtClean="0"/>
              <a:t>at reasonable </a:t>
            </a:r>
            <a:r>
              <a:rPr lang="en-US" dirty="0"/>
              <a:t>intervals; whether any material discrepancies were noticed on </a:t>
            </a:r>
            <a:r>
              <a:rPr lang="en-US" dirty="0" smtClean="0"/>
              <a:t>such verification </a:t>
            </a:r>
            <a:r>
              <a:rPr lang="en-US" dirty="0"/>
              <a:t>and if so, whether the same have been properly dealt with in the </a:t>
            </a:r>
            <a:r>
              <a:rPr lang="en-US" dirty="0" smtClean="0"/>
              <a:t>books of account. </a:t>
            </a:r>
            <a:endParaRPr lang="en-US" dirty="0"/>
          </a:p>
        </p:txBody>
      </p:sp>
      <p:pic>
        <p:nvPicPr>
          <p:cNvPr id="17" name="Picture 16"/>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686300" y="3618647"/>
            <a:ext cx="2438400" cy="2438400"/>
          </a:xfrm>
          <a:prstGeom prst="rect">
            <a:avLst/>
          </a:prstGeom>
        </p:spPr>
      </p:pic>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108199" y="3443807"/>
            <a:ext cx="1368425" cy="1368425"/>
          </a:xfrm>
          <a:prstGeom prst="rect">
            <a:avLst/>
          </a:prstGeom>
        </p:spPr>
      </p:pic>
      <p:pic>
        <p:nvPicPr>
          <p:cNvPr id="19" name="Picture 18"/>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724900" y="3599382"/>
            <a:ext cx="2743200" cy="2743200"/>
          </a:xfrm>
          <a:prstGeom prst="rect">
            <a:avLst/>
          </a:prstGeom>
        </p:spPr>
      </p:pic>
      <p:sp>
        <p:nvSpPr>
          <p:cNvPr id="20" name="Rounded Rectangle 19">
            <a:hlinkClick r:id="rId15" action="ppaction://hlinksldjump"/>
          </p:cNvPr>
          <p:cNvSpPr/>
          <p:nvPr/>
        </p:nvSpPr>
        <p:spPr>
          <a:xfrm>
            <a:off x="139700" y="4710196"/>
            <a:ext cx="16383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smtClean="0"/>
          </a:p>
          <a:p>
            <a:pPr algn="ctr"/>
            <a:r>
              <a:rPr lang="en-US" sz="1400" dirty="0" smtClean="0"/>
              <a:t>Default and Guarantee of loan</a:t>
            </a:r>
          </a:p>
          <a:p>
            <a:pPr algn="ctr"/>
            <a:endParaRPr lang="en-US" sz="1600" dirty="0"/>
          </a:p>
        </p:txBody>
      </p:sp>
    </p:spTree>
    <p:extLst>
      <p:ext uri="{BB962C8B-B14F-4D97-AF65-F5344CB8AC3E}">
        <p14:creationId xmlns:p14="http://schemas.microsoft.com/office/powerpoint/2010/main" val="39636180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Presented By: Dipendra Prasad Poudel</a:t>
            </a:r>
            <a:endParaRPr lang="en-US" dirty="0"/>
          </a:p>
        </p:txBody>
      </p:sp>
      <p:sp>
        <p:nvSpPr>
          <p:cNvPr id="3" name="Rectangle 2"/>
          <p:cNvSpPr/>
          <p:nvPr/>
        </p:nvSpPr>
        <p:spPr>
          <a:xfrm>
            <a:off x="1866900" y="215900"/>
            <a:ext cx="10210800" cy="711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smtClean="0"/>
              <a:t>Matters to be </a:t>
            </a:r>
            <a:r>
              <a:rPr lang="en-US" sz="4000" dirty="0" smtClean="0">
                <a:solidFill>
                  <a:srgbClr val="FF0000"/>
                </a:solidFill>
              </a:rPr>
              <a:t>Included</a:t>
            </a:r>
            <a:r>
              <a:rPr lang="en-US" sz="4000" dirty="0" smtClean="0"/>
              <a:t> in Audit Report</a:t>
            </a:r>
            <a:endParaRPr lang="en-US" sz="4000" dirty="0"/>
          </a:p>
        </p:txBody>
      </p:sp>
      <p:sp>
        <p:nvSpPr>
          <p:cNvPr id="4" name="Rounded Rectangle 3">
            <a:hlinkClick r:id="rId3" action="ppaction://hlinksldjump"/>
          </p:cNvPr>
          <p:cNvSpPr/>
          <p:nvPr/>
        </p:nvSpPr>
        <p:spPr>
          <a:xfrm>
            <a:off x="139700" y="308614"/>
            <a:ext cx="1638300" cy="46990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Fixed Assets</a:t>
            </a:r>
            <a:endParaRPr lang="en-US" dirty="0"/>
          </a:p>
        </p:txBody>
      </p:sp>
      <p:sp>
        <p:nvSpPr>
          <p:cNvPr id="5" name="Rounded Rectangle 4"/>
          <p:cNvSpPr/>
          <p:nvPr/>
        </p:nvSpPr>
        <p:spPr>
          <a:xfrm>
            <a:off x="139700" y="800989"/>
            <a:ext cx="1638300" cy="466937"/>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Inventory</a:t>
            </a:r>
          </a:p>
        </p:txBody>
      </p:sp>
      <p:sp>
        <p:nvSpPr>
          <p:cNvPr id="6" name="Rounded Rectangle 5">
            <a:hlinkClick r:id="rId4" action="ppaction://hlinksldjump"/>
          </p:cNvPr>
          <p:cNvSpPr/>
          <p:nvPr/>
        </p:nvSpPr>
        <p:spPr>
          <a:xfrm>
            <a:off x="139700" y="1310391"/>
            <a:ext cx="16383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Loans to covered U/S 189</a:t>
            </a:r>
            <a:endParaRPr lang="en-US" sz="1600" dirty="0"/>
          </a:p>
        </p:txBody>
      </p:sp>
      <p:sp>
        <p:nvSpPr>
          <p:cNvPr id="7" name="Rounded Rectangle 6">
            <a:hlinkClick r:id="rId5" action="ppaction://hlinksldjump"/>
          </p:cNvPr>
          <p:cNvSpPr/>
          <p:nvPr/>
        </p:nvSpPr>
        <p:spPr>
          <a:xfrm>
            <a:off x="139700" y="2582001"/>
            <a:ext cx="1638300" cy="4898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Deposits</a:t>
            </a:r>
            <a:endParaRPr lang="en-US" dirty="0"/>
          </a:p>
        </p:txBody>
      </p:sp>
      <p:sp>
        <p:nvSpPr>
          <p:cNvPr id="8" name="Rounded Rectangle 7">
            <a:hlinkClick r:id="rId6" action="ppaction://hlinksldjump"/>
          </p:cNvPr>
          <p:cNvSpPr/>
          <p:nvPr/>
        </p:nvSpPr>
        <p:spPr>
          <a:xfrm>
            <a:off x="139700" y="1946196"/>
            <a:ext cx="1638300" cy="609600"/>
          </a:xfrm>
          <a:prstGeom prst="roundRect">
            <a:avLst>
              <a:gd name="adj" fmla="val 18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Internal Control System</a:t>
            </a:r>
            <a:endParaRPr lang="en-US" dirty="0"/>
          </a:p>
        </p:txBody>
      </p:sp>
      <p:sp>
        <p:nvSpPr>
          <p:cNvPr id="9" name="Rounded Rectangle 8">
            <a:hlinkClick r:id="rId7" action="ppaction://hlinksldjump"/>
          </p:cNvPr>
          <p:cNvSpPr/>
          <p:nvPr/>
        </p:nvSpPr>
        <p:spPr>
          <a:xfrm>
            <a:off x="139700" y="3101584"/>
            <a:ext cx="1638300" cy="4319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Cost Records</a:t>
            </a:r>
            <a:endParaRPr lang="en-US" dirty="0"/>
          </a:p>
        </p:txBody>
      </p:sp>
      <p:sp>
        <p:nvSpPr>
          <p:cNvPr id="10" name="Rounded Rectangle 9">
            <a:hlinkClick r:id="rId8" action="ppaction://hlinksldjump"/>
          </p:cNvPr>
          <p:cNvSpPr/>
          <p:nvPr/>
        </p:nvSpPr>
        <p:spPr>
          <a:xfrm>
            <a:off x="139700" y="3566653"/>
            <a:ext cx="1638300" cy="5166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Statutory Dues</a:t>
            </a:r>
            <a:endParaRPr lang="en-US" dirty="0"/>
          </a:p>
        </p:txBody>
      </p:sp>
      <p:sp>
        <p:nvSpPr>
          <p:cNvPr id="11" name="Rounded Rectangle 10">
            <a:hlinkClick r:id="rId9" action="ppaction://hlinksldjump"/>
          </p:cNvPr>
          <p:cNvSpPr/>
          <p:nvPr/>
        </p:nvSpPr>
        <p:spPr>
          <a:xfrm>
            <a:off x="139700" y="4128020"/>
            <a:ext cx="1638300" cy="5274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Accumulated losses</a:t>
            </a:r>
            <a:endParaRPr lang="en-US" sz="1600" dirty="0"/>
          </a:p>
        </p:txBody>
      </p:sp>
      <p:sp>
        <p:nvSpPr>
          <p:cNvPr id="13" name="Rounded Rectangle 12">
            <a:hlinkClick r:id="rId10" action="ppaction://hlinksldjump"/>
          </p:cNvPr>
          <p:cNvSpPr/>
          <p:nvPr/>
        </p:nvSpPr>
        <p:spPr>
          <a:xfrm>
            <a:off x="139700" y="5357176"/>
            <a:ext cx="1638300" cy="4760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Usage of loan</a:t>
            </a:r>
            <a:endParaRPr lang="en-US" dirty="0"/>
          </a:p>
        </p:txBody>
      </p:sp>
      <p:sp>
        <p:nvSpPr>
          <p:cNvPr id="14" name="Rounded Rectangle 13">
            <a:hlinkClick r:id="rId11" action="ppaction://hlinksldjump"/>
          </p:cNvPr>
          <p:cNvSpPr/>
          <p:nvPr/>
        </p:nvSpPr>
        <p:spPr>
          <a:xfrm>
            <a:off x="139700" y="5870575"/>
            <a:ext cx="1638300" cy="4739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Fraud Reporting</a:t>
            </a:r>
            <a:endParaRPr lang="en-US" dirty="0"/>
          </a:p>
        </p:txBody>
      </p:sp>
      <p:sp>
        <p:nvSpPr>
          <p:cNvPr id="15" name="Rectangle 14"/>
          <p:cNvSpPr/>
          <p:nvPr/>
        </p:nvSpPr>
        <p:spPr>
          <a:xfrm>
            <a:off x="1934112" y="1034457"/>
            <a:ext cx="10143587" cy="66711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dirty="0" smtClean="0"/>
              <a:t>Whether physical verification of inventory has been conducted at </a:t>
            </a:r>
            <a:r>
              <a:rPr lang="en-US" b="1" dirty="0" smtClean="0">
                <a:solidFill>
                  <a:srgbClr val="FF0000"/>
                </a:solidFill>
              </a:rPr>
              <a:t>reasonable intervals </a:t>
            </a:r>
            <a:r>
              <a:rPr lang="en-US" dirty="0" smtClean="0"/>
              <a:t>by management. </a:t>
            </a:r>
            <a:endParaRPr lang="en-US" dirty="0"/>
          </a:p>
        </p:txBody>
      </p:sp>
      <p:sp>
        <p:nvSpPr>
          <p:cNvPr id="16" name="Rectangle 15"/>
          <p:cNvSpPr/>
          <p:nvPr/>
        </p:nvSpPr>
        <p:spPr>
          <a:xfrm>
            <a:off x="1934111" y="1808929"/>
            <a:ext cx="10143587" cy="88347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dirty="0" smtClean="0"/>
              <a:t>Are the procedures of physical verification of inventory followed by management reasonable and adequate in relation to the size of company and nature of its business. </a:t>
            </a:r>
            <a:r>
              <a:rPr lang="en-US" b="1" dirty="0" smtClean="0">
                <a:solidFill>
                  <a:srgbClr val="FF0000"/>
                </a:solidFill>
              </a:rPr>
              <a:t>If not adequacies of such procedure shall be reported.</a:t>
            </a:r>
            <a:endParaRPr lang="en-US" b="1" dirty="0">
              <a:solidFill>
                <a:srgbClr val="FF0000"/>
              </a:solidFill>
            </a:endParaRPr>
          </a:p>
        </p:txBody>
      </p:sp>
      <p:sp>
        <p:nvSpPr>
          <p:cNvPr id="20" name="Rectangle 19"/>
          <p:cNvSpPr/>
          <p:nvPr/>
        </p:nvSpPr>
        <p:spPr>
          <a:xfrm>
            <a:off x="1934111" y="2795930"/>
            <a:ext cx="10143587" cy="88347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dirty="0" smtClean="0">
                <a:solidFill>
                  <a:schemeClr val="tx1"/>
                </a:solidFill>
              </a:rPr>
              <a:t>Whether the company is maintaining proper records of inventory and whether any material discrepancies were noticed on physical verification and if so, weather the same has been properly dealt in the books of accounts.  </a:t>
            </a:r>
            <a:endParaRPr lang="en-US" dirty="0">
              <a:solidFill>
                <a:schemeClr val="tx1"/>
              </a:solidFill>
            </a:endParaRPr>
          </a:p>
        </p:txBody>
      </p:sp>
      <p:sp>
        <p:nvSpPr>
          <p:cNvPr id="21" name="Rounded Rectangle 20">
            <a:hlinkClick r:id="rId12" action="ppaction://hlinksldjump"/>
          </p:cNvPr>
          <p:cNvSpPr/>
          <p:nvPr/>
        </p:nvSpPr>
        <p:spPr>
          <a:xfrm>
            <a:off x="139700" y="4710196"/>
            <a:ext cx="16383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smtClean="0"/>
          </a:p>
          <a:p>
            <a:pPr algn="ctr"/>
            <a:r>
              <a:rPr lang="en-US" sz="1400" dirty="0" smtClean="0"/>
              <a:t>Default and Guarantee of loan</a:t>
            </a:r>
          </a:p>
          <a:p>
            <a:pPr algn="ctr"/>
            <a:endParaRPr lang="en-US" sz="1600" dirty="0"/>
          </a:p>
        </p:txBody>
      </p:sp>
    </p:spTree>
    <p:extLst>
      <p:ext uri="{BB962C8B-B14F-4D97-AF65-F5344CB8AC3E}">
        <p14:creationId xmlns:p14="http://schemas.microsoft.com/office/powerpoint/2010/main" val="18690893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Presented By: Dipendra Prasad Poudel</a:t>
            </a:r>
            <a:endParaRPr lang="en-US" dirty="0"/>
          </a:p>
        </p:txBody>
      </p:sp>
      <p:sp>
        <p:nvSpPr>
          <p:cNvPr id="3" name="Rectangle 2"/>
          <p:cNvSpPr/>
          <p:nvPr/>
        </p:nvSpPr>
        <p:spPr>
          <a:xfrm>
            <a:off x="1866900" y="215900"/>
            <a:ext cx="10210800" cy="711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smtClean="0"/>
              <a:t>Matters to be </a:t>
            </a:r>
            <a:r>
              <a:rPr lang="en-US" sz="4000" dirty="0" smtClean="0">
                <a:solidFill>
                  <a:srgbClr val="FF0000"/>
                </a:solidFill>
              </a:rPr>
              <a:t>Included</a:t>
            </a:r>
            <a:r>
              <a:rPr lang="en-US" sz="4000" dirty="0" smtClean="0"/>
              <a:t> in Audit Report</a:t>
            </a:r>
            <a:endParaRPr lang="en-US" sz="4000" dirty="0"/>
          </a:p>
        </p:txBody>
      </p:sp>
      <p:sp>
        <p:nvSpPr>
          <p:cNvPr id="4" name="Rounded Rectangle 3">
            <a:hlinkClick r:id="rId3" action="ppaction://hlinksldjump"/>
          </p:cNvPr>
          <p:cNvSpPr/>
          <p:nvPr/>
        </p:nvSpPr>
        <p:spPr>
          <a:xfrm>
            <a:off x="139700" y="308614"/>
            <a:ext cx="1638300" cy="46990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Fixed Assets</a:t>
            </a:r>
            <a:endParaRPr lang="en-US" dirty="0"/>
          </a:p>
        </p:txBody>
      </p:sp>
      <p:sp>
        <p:nvSpPr>
          <p:cNvPr id="5" name="Rounded Rectangle 4">
            <a:hlinkClick r:id="rId4" action="ppaction://hlinksldjump"/>
          </p:cNvPr>
          <p:cNvSpPr/>
          <p:nvPr/>
        </p:nvSpPr>
        <p:spPr>
          <a:xfrm>
            <a:off x="139700" y="800989"/>
            <a:ext cx="1638300" cy="466937"/>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Inventory</a:t>
            </a:r>
          </a:p>
        </p:txBody>
      </p:sp>
      <p:sp>
        <p:nvSpPr>
          <p:cNvPr id="6" name="Rounded Rectangle 5"/>
          <p:cNvSpPr/>
          <p:nvPr/>
        </p:nvSpPr>
        <p:spPr>
          <a:xfrm>
            <a:off x="139700" y="1310391"/>
            <a:ext cx="1638300" cy="609600"/>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Loans to covered U/S 189</a:t>
            </a:r>
            <a:endParaRPr lang="en-US" sz="1600" dirty="0"/>
          </a:p>
        </p:txBody>
      </p:sp>
      <p:sp>
        <p:nvSpPr>
          <p:cNvPr id="7" name="Rounded Rectangle 6">
            <a:hlinkClick r:id="rId5" action="ppaction://hlinksldjump"/>
          </p:cNvPr>
          <p:cNvSpPr/>
          <p:nvPr/>
        </p:nvSpPr>
        <p:spPr>
          <a:xfrm>
            <a:off x="139700" y="2582001"/>
            <a:ext cx="1638300" cy="4898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Deposits</a:t>
            </a:r>
            <a:endParaRPr lang="en-US" dirty="0"/>
          </a:p>
        </p:txBody>
      </p:sp>
      <p:sp>
        <p:nvSpPr>
          <p:cNvPr id="8" name="Rounded Rectangle 7">
            <a:hlinkClick r:id="rId6" action="ppaction://hlinksldjump"/>
          </p:cNvPr>
          <p:cNvSpPr/>
          <p:nvPr/>
        </p:nvSpPr>
        <p:spPr>
          <a:xfrm>
            <a:off x="139700" y="1946196"/>
            <a:ext cx="1638300" cy="609600"/>
          </a:xfrm>
          <a:prstGeom prst="roundRect">
            <a:avLst>
              <a:gd name="adj" fmla="val 18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Internal Control System</a:t>
            </a:r>
            <a:endParaRPr lang="en-US" dirty="0"/>
          </a:p>
        </p:txBody>
      </p:sp>
      <p:sp>
        <p:nvSpPr>
          <p:cNvPr id="9" name="Rounded Rectangle 8">
            <a:hlinkClick r:id="rId7" action="ppaction://hlinksldjump"/>
          </p:cNvPr>
          <p:cNvSpPr/>
          <p:nvPr/>
        </p:nvSpPr>
        <p:spPr>
          <a:xfrm>
            <a:off x="139700" y="3101584"/>
            <a:ext cx="1638300" cy="4319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Cost Records</a:t>
            </a:r>
            <a:endParaRPr lang="en-US" dirty="0"/>
          </a:p>
        </p:txBody>
      </p:sp>
      <p:sp>
        <p:nvSpPr>
          <p:cNvPr id="10" name="Rounded Rectangle 9">
            <a:hlinkClick r:id="rId8" action="ppaction://hlinksldjump"/>
          </p:cNvPr>
          <p:cNvSpPr/>
          <p:nvPr/>
        </p:nvSpPr>
        <p:spPr>
          <a:xfrm>
            <a:off x="139700" y="3566653"/>
            <a:ext cx="1638300" cy="5166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Statutory Dues</a:t>
            </a:r>
            <a:endParaRPr lang="en-US" dirty="0"/>
          </a:p>
        </p:txBody>
      </p:sp>
      <p:sp>
        <p:nvSpPr>
          <p:cNvPr id="11" name="Rounded Rectangle 10">
            <a:hlinkClick r:id="rId9" action="ppaction://hlinksldjump"/>
          </p:cNvPr>
          <p:cNvSpPr/>
          <p:nvPr/>
        </p:nvSpPr>
        <p:spPr>
          <a:xfrm>
            <a:off x="139700" y="4128020"/>
            <a:ext cx="1638300" cy="5274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Accumulated losses</a:t>
            </a:r>
            <a:endParaRPr lang="en-US" sz="1600" dirty="0"/>
          </a:p>
        </p:txBody>
      </p:sp>
      <p:sp>
        <p:nvSpPr>
          <p:cNvPr id="13" name="Rounded Rectangle 12">
            <a:hlinkClick r:id="rId10" action="ppaction://hlinksldjump"/>
          </p:cNvPr>
          <p:cNvSpPr/>
          <p:nvPr/>
        </p:nvSpPr>
        <p:spPr>
          <a:xfrm>
            <a:off x="139700" y="5357176"/>
            <a:ext cx="1638300" cy="4760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Usage of loan</a:t>
            </a:r>
            <a:endParaRPr lang="en-US" dirty="0"/>
          </a:p>
        </p:txBody>
      </p:sp>
      <p:sp>
        <p:nvSpPr>
          <p:cNvPr id="14" name="Rounded Rectangle 13">
            <a:hlinkClick r:id="rId11" action="ppaction://hlinksldjump"/>
          </p:cNvPr>
          <p:cNvSpPr/>
          <p:nvPr/>
        </p:nvSpPr>
        <p:spPr>
          <a:xfrm>
            <a:off x="139700" y="5870575"/>
            <a:ext cx="1638300" cy="4739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Fraud Reporting</a:t>
            </a:r>
            <a:endParaRPr lang="en-US" dirty="0"/>
          </a:p>
        </p:txBody>
      </p:sp>
      <p:sp>
        <p:nvSpPr>
          <p:cNvPr id="15" name="Rectangle 14"/>
          <p:cNvSpPr/>
          <p:nvPr/>
        </p:nvSpPr>
        <p:spPr>
          <a:xfrm>
            <a:off x="1934112" y="1034457"/>
            <a:ext cx="10143587" cy="66711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dirty="0"/>
              <a:t>whether the company has granted any loans, secured or unsecured </a:t>
            </a:r>
            <a:r>
              <a:rPr lang="en-US" dirty="0" smtClean="0"/>
              <a:t>to companies</a:t>
            </a:r>
            <a:r>
              <a:rPr lang="en-US" dirty="0"/>
              <a:t>, firms or other parties covered in the register maintained under </a:t>
            </a:r>
            <a:r>
              <a:rPr lang="en-US" dirty="0" smtClean="0"/>
              <a:t>section 189 </a:t>
            </a:r>
            <a:r>
              <a:rPr lang="en-US" dirty="0"/>
              <a:t>of the Companies Act. If so,</a:t>
            </a:r>
          </a:p>
        </p:txBody>
      </p:sp>
      <p:sp>
        <p:nvSpPr>
          <p:cNvPr id="16" name="Rectangle 15"/>
          <p:cNvSpPr/>
          <p:nvPr/>
        </p:nvSpPr>
        <p:spPr>
          <a:xfrm>
            <a:off x="1934111" y="1808929"/>
            <a:ext cx="10143587" cy="88347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a:t>whether receipt of the principal amount and interest are also regular; and</a:t>
            </a:r>
            <a:endParaRPr lang="en-US" b="1" dirty="0">
              <a:solidFill>
                <a:srgbClr val="FF0000"/>
              </a:solidFill>
            </a:endParaRPr>
          </a:p>
        </p:txBody>
      </p:sp>
      <p:sp>
        <p:nvSpPr>
          <p:cNvPr id="20" name="Rectangle 19"/>
          <p:cNvSpPr/>
          <p:nvPr/>
        </p:nvSpPr>
        <p:spPr>
          <a:xfrm>
            <a:off x="1934111" y="2795930"/>
            <a:ext cx="10143587" cy="88347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dirty="0" smtClean="0"/>
              <a:t>If overdue </a:t>
            </a:r>
            <a:r>
              <a:rPr lang="en-US" dirty="0"/>
              <a:t>amount is </a:t>
            </a:r>
            <a:r>
              <a:rPr lang="en-US" b="1" dirty="0">
                <a:solidFill>
                  <a:srgbClr val="FF0000"/>
                </a:solidFill>
              </a:rPr>
              <a:t>more than rupees one lakh, whether reasonable </a:t>
            </a:r>
            <a:r>
              <a:rPr lang="en-US" b="1" dirty="0" smtClean="0">
                <a:solidFill>
                  <a:srgbClr val="FF0000"/>
                </a:solidFill>
              </a:rPr>
              <a:t>steps </a:t>
            </a:r>
            <a:r>
              <a:rPr lang="en-US" dirty="0" smtClean="0"/>
              <a:t>have </a:t>
            </a:r>
            <a:r>
              <a:rPr lang="en-US" dirty="0"/>
              <a:t>been taken by the company for recovery of the principal and interest;</a:t>
            </a:r>
            <a:endParaRPr lang="en-US" dirty="0">
              <a:solidFill>
                <a:schemeClr val="tx1"/>
              </a:solidFill>
            </a:endParaRPr>
          </a:p>
        </p:txBody>
      </p:sp>
      <p:sp>
        <p:nvSpPr>
          <p:cNvPr id="17" name="Rounded Rectangular Callout 16"/>
          <p:cNvSpPr/>
          <p:nvPr/>
        </p:nvSpPr>
        <p:spPr>
          <a:xfrm>
            <a:off x="2882900" y="3742360"/>
            <a:ext cx="8178800" cy="1434580"/>
          </a:xfrm>
          <a:prstGeom prst="wedgeRoundRectCallou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u="sng" dirty="0" smtClean="0"/>
              <a:t>Section 189 of Companies Act 2013</a:t>
            </a:r>
            <a:r>
              <a:rPr lang="en-US" dirty="0" smtClean="0"/>
              <a:t>: Section 189 mandates companies to maintain registers giving separately the particulars of all the contracts or arrangement to which subsection 2 of section 184 (directly or indirectly concerned in a contract or arrangement or proposed contract) or section 188 applies ( Related Party Transaction) </a:t>
            </a:r>
            <a:endParaRPr lang="en-US" dirty="0"/>
          </a:p>
        </p:txBody>
      </p:sp>
      <p:pic>
        <p:nvPicPr>
          <p:cNvPr id="19" name="Picture 1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721763" y="5478741"/>
            <a:ext cx="465215" cy="865824"/>
          </a:xfrm>
          <a:prstGeom prst="rect">
            <a:avLst/>
          </a:prstGeom>
        </p:spPr>
      </p:pic>
      <p:sp>
        <p:nvSpPr>
          <p:cNvPr id="22" name="Rounded Rectangle 21">
            <a:hlinkClick r:id="rId13" action="ppaction://hlinksldjump"/>
          </p:cNvPr>
          <p:cNvSpPr/>
          <p:nvPr/>
        </p:nvSpPr>
        <p:spPr>
          <a:xfrm>
            <a:off x="139700" y="4710196"/>
            <a:ext cx="16383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smtClean="0"/>
          </a:p>
          <a:p>
            <a:pPr algn="ctr"/>
            <a:r>
              <a:rPr lang="en-US" sz="1400" dirty="0" smtClean="0"/>
              <a:t>Default and Guarantee of loan</a:t>
            </a:r>
          </a:p>
          <a:p>
            <a:pPr algn="ctr"/>
            <a:endParaRPr lang="en-US" sz="1600" dirty="0"/>
          </a:p>
        </p:txBody>
      </p:sp>
    </p:spTree>
    <p:extLst>
      <p:ext uri="{BB962C8B-B14F-4D97-AF65-F5344CB8AC3E}">
        <p14:creationId xmlns:p14="http://schemas.microsoft.com/office/powerpoint/2010/main" val="2554268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Presented By: Dipendra Prasad Poudel</a:t>
            </a:r>
            <a:endParaRPr lang="en-US" dirty="0"/>
          </a:p>
        </p:txBody>
      </p:sp>
      <p:sp>
        <p:nvSpPr>
          <p:cNvPr id="3" name="Rectangle 2"/>
          <p:cNvSpPr/>
          <p:nvPr/>
        </p:nvSpPr>
        <p:spPr>
          <a:xfrm>
            <a:off x="1866900" y="215900"/>
            <a:ext cx="10210800" cy="711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smtClean="0"/>
              <a:t>Matters to be </a:t>
            </a:r>
            <a:r>
              <a:rPr lang="en-US" sz="4000" dirty="0" smtClean="0">
                <a:solidFill>
                  <a:srgbClr val="FF0000"/>
                </a:solidFill>
              </a:rPr>
              <a:t>Included</a:t>
            </a:r>
            <a:r>
              <a:rPr lang="en-US" sz="4000" dirty="0" smtClean="0"/>
              <a:t> in Audit Report</a:t>
            </a:r>
            <a:endParaRPr lang="en-US" sz="4000" dirty="0"/>
          </a:p>
        </p:txBody>
      </p:sp>
      <p:sp>
        <p:nvSpPr>
          <p:cNvPr id="4" name="Rounded Rectangle 3">
            <a:hlinkClick r:id="rId3" action="ppaction://hlinksldjump"/>
          </p:cNvPr>
          <p:cNvSpPr/>
          <p:nvPr/>
        </p:nvSpPr>
        <p:spPr>
          <a:xfrm>
            <a:off x="139700" y="308614"/>
            <a:ext cx="1638300" cy="46990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Fixed Assets</a:t>
            </a:r>
            <a:endParaRPr lang="en-US" dirty="0"/>
          </a:p>
        </p:txBody>
      </p:sp>
      <p:sp>
        <p:nvSpPr>
          <p:cNvPr id="5" name="Rounded Rectangle 4">
            <a:hlinkClick r:id="rId4" action="ppaction://hlinksldjump"/>
          </p:cNvPr>
          <p:cNvSpPr/>
          <p:nvPr/>
        </p:nvSpPr>
        <p:spPr>
          <a:xfrm>
            <a:off x="139700" y="800989"/>
            <a:ext cx="1638300" cy="466937"/>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Inventory</a:t>
            </a:r>
          </a:p>
        </p:txBody>
      </p:sp>
      <p:sp>
        <p:nvSpPr>
          <p:cNvPr id="6" name="Rounded Rectangle 5">
            <a:hlinkClick r:id="rId5" action="ppaction://hlinksldjump"/>
          </p:cNvPr>
          <p:cNvSpPr/>
          <p:nvPr/>
        </p:nvSpPr>
        <p:spPr>
          <a:xfrm>
            <a:off x="139700" y="1310391"/>
            <a:ext cx="1638300" cy="60960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Loans to covered U/S 189</a:t>
            </a:r>
            <a:endParaRPr lang="en-US" sz="1600" dirty="0"/>
          </a:p>
        </p:txBody>
      </p:sp>
      <p:sp>
        <p:nvSpPr>
          <p:cNvPr id="7" name="Rounded Rectangle 6">
            <a:hlinkClick r:id="rId6" action="ppaction://hlinksldjump"/>
          </p:cNvPr>
          <p:cNvSpPr/>
          <p:nvPr/>
        </p:nvSpPr>
        <p:spPr>
          <a:xfrm>
            <a:off x="139700" y="2582001"/>
            <a:ext cx="1638300" cy="4898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Deposits</a:t>
            </a:r>
            <a:endParaRPr lang="en-US" dirty="0"/>
          </a:p>
        </p:txBody>
      </p:sp>
      <p:sp>
        <p:nvSpPr>
          <p:cNvPr id="8" name="Rounded Rectangle 7"/>
          <p:cNvSpPr/>
          <p:nvPr/>
        </p:nvSpPr>
        <p:spPr>
          <a:xfrm>
            <a:off x="139700" y="1946196"/>
            <a:ext cx="1638300" cy="609600"/>
          </a:xfrm>
          <a:prstGeom prst="roundRect">
            <a:avLst>
              <a:gd name="adj" fmla="val 1875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Internal Control System</a:t>
            </a:r>
            <a:endParaRPr lang="en-US" dirty="0"/>
          </a:p>
        </p:txBody>
      </p:sp>
      <p:sp>
        <p:nvSpPr>
          <p:cNvPr id="9" name="Rounded Rectangle 8">
            <a:hlinkClick r:id="rId7" action="ppaction://hlinksldjump"/>
          </p:cNvPr>
          <p:cNvSpPr/>
          <p:nvPr/>
        </p:nvSpPr>
        <p:spPr>
          <a:xfrm>
            <a:off x="139700" y="3101584"/>
            <a:ext cx="1638300" cy="4319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Cost Records</a:t>
            </a:r>
            <a:endParaRPr lang="en-US" dirty="0"/>
          </a:p>
        </p:txBody>
      </p:sp>
      <p:sp>
        <p:nvSpPr>
          <p:cNvPr id="10" name="Rounded Rectangle 9">
            <a:hlinkClick r:id="rId8" action="ppaction://hlinksldjump"/>
          </p:cNvPr>
          <p:cNvSpPr/>
          <p:nvPr/>
        </p:nvSpPr>
        <p:spPr>
          <a:xfrm>
            <a:off x="139700" y="3566653"/>
            <a:ext cx="1638300" cy="5166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Statutory Dues</a:t>
            </a:r>
            <a:endParaRPr lang="en-US" dirty="0"/>
          </a:p>
        </p:txBody>
      </p:sp>
      <p:sp>
        <p:nvSpPr>
          <p:cNvPr id="11" name="Rounded Rectangle 10">
            <a:hlinkClick r:id="rId9" action="ppaction://hlinksldjump"/>
          </p:cNvPr>
          <p:cNvSpPr/>
          <p:nvPr/>
        </p:nvSpPr>
        <p:spPr>
          <a:xfrm>
            <a:off x="139700" y="4128020"/>
            <a:ext cx="1638300" cy="5274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Accumulated losses</a:t>
            </a:r>
            <a:endParaRPr lang="en-US" sz="1600" dirty="0"/>
          </a:p>
        </p:txBody>
      </p:sp>
      <p:sp>
        <p:nvSpPr>
          <p:cNvPr id="13" name="Rounded Rectangle 12">
            <a:hlinkClick r:id="rId10" action="ppaction://hlinksldjump"/>
          </p:cNvPr>
          <p:cNvSpPr/>
          <p:nvPr/>
        </p:nvSpPr>
        <p:spPr>
          <a:xfrm>
            <a:off x="139700" y="5357176"/>
            <a:ext cx="1638300" cy="4760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Usage of loan</a:t>
            </a:r>
            <a:endParaRPr lang="en-US" dirty="0"/>
          </a:p>
        </p:txBody>
      </p:sp>
      <p:sp>
        <p:nvSpPr>
          <p:cNvPr id="14" name="Rounded Rectangle 13">
            <a:hlinkClick r:id="rId11" action="ppaction://hlinksldjump"/>
          </p:cNvPr>
          <p:cNvSpPr/>
          <p:nvPr/>
        </p:nvSpPr>
        <p:spPr>
          <a:xfrm>
            <a:off x="139700" y="5870575"/>
            <a:ext cx="1638300" cy="4739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Fraud Reporting</a:t>
            </a:r>
            <a:endParaRPr lang="en-US" dirty="0"/>
          </a:p>
        </p:txBody>
      </p:sp>
      <p:sp>
        <p:nvSpPr>
          <p:cNvPr id="15" name="Rectangle 14"/>
          <p:cNvSpPr/>
          <p:nvPr/>
        </p:nvSpPr>
        <p:spPr>
          <a:xfrm>
            <a:off x="1934112" y="1034457"/>
            <a:ext cx="10143587" cy="66711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dirty="0" smtClean="0"/>
              <a:t>Is </a:t>
            </a:r>
            <a:r>
              <a:rPr lang="en-US" dirty="0"/>
              <a:t>there an adequate internal control system commensurate with the size </a:t>
            </a:r>
            <a:r>
              <a:rPr lang="en-US" dirty="0" smtClean="0"/>
              <a:t>of the company </a:t>
            </a:r>
            <a:r>
              <a:rPr lang="en-US" dirty="0"/>
              <a:t>and the nature of its </a:t>
            </a:r>
            <a:r>
              <a:rPr lang="en-US" dirty="0" smtClean="0"/>
              <a:t>business,</a:t>
            </a:r>
            <a:endParaRPr lang="en-US" dirty="0"/>
          </a:p>
        </p:txBody>
      </p:sp>
      <p:sp>
        <p:nvSpPr>
          <p:cNvPr id="16" name="Rectangle 15"/>
          <p:cNvSpPr/>
          <p:nvPr/>
        </p:nvSpPr>
        <p:spPr>
          <a:xfrm>
            <a:off x="1934111" y="1812793"/>
            <a:ext cx="10143587" cy="88347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dirty="0"/>
              <a:t>for the purchase of inventory and </a:t>
            </a:r>
            <a:r>
              <a:rPr lang="en-US" dirty="0" smtClean="0"/>
              <a:t>fixed assets </a:t>
            </a:r>
            <a:r>
              <a:rPr lang="en-US" dirty="0"/>
              <a:t>and for the sale of goods and services.</a:t>
            </a:r>
            <a:endParaRPr lang="en-US" b="1" dirty="0">
              <a:solidFill>
                <a:srgbClr val="FF0000"/>
              </a:solidFill>
            </a:endParaRPr>
          </a:p>
        </p:txBody>
      </p:sp>
      <p:sp>
        <p:nvSpPr>
          <p:cNvPr id="20" name="Rectangle 19"/>
          <p:cNvSpPr/>
          <p:nvPr/>
        </p:nvSpPr>
        <p:spPr>
          <a:xfrm>
            <a:off x="1934111" y="2766632"/>
            <a:ext cx="10143587" cy="70410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b="1" dirty="0">
                <a:solidFill>
                  <a:srgbClr val="FF0000"/>
                </a:solidFill>
              </a:rPr>
              <a:t>Whether there is a </a:t>
            </a:r>
            <a:r>
              <a:rPr lang="en-US" b="1" dirty="0" smtClean="0">
                <a:solidFill>
                  <a:srgbClr val="FF0000"/>
                </a:solidFill>
              </a:rPr>
              <a:t>continuing failure to </a:t>
            </a:r>
            <a:r>
              <a:rPr lang="en-US" b="1" dirty="0">
                <a:solidFill>
                  <a:srgbClr val="FF0000"/>
                </a:solidFill>
              </a:rPr>
              <a:t>correct major weaknesses in internal control system.</a:t>
            </a:r>
          </a:p>
        </p:txBody>
      </p:sp>
      <p:sp>
        <p:nvSpPr>
          <p:cNvPr id="21" name="Rounded Rectangle 20">
            <a:hlinkClick r:id="rId12" action="ppaction://hlinksldjump"/>
          </p:cNvPr>
          <p:cNvSpPr/>
          <p:nvPr/>
        </p:nvSpPr>
        <p:spPr>
          <a:xfrm>
            <a:off x="139700" y="4710196"/>
            <a:ext cx="16383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smtClean="0"/>
          </a:p>
          <a:p>
            <a:pPr algn="ctr"/>
            <a:r>
              <a:rPr lang="en-US" sz="1400" dirty="0" smtClean="0"/>
              <a:t>Default and Guarantee of loan</a:t>
            </a:r>
          </a:p>
          <a:p>
            <a:pPr algn="ctr"/>
            <a:endParaRPr lang="en-US" sz="1600" dirty="0"/>
          </a:p>
        </p:txBody>
      </p:sp>
    </p:spTree>
    <p:extLst>
      <p:ext uri="{BB962C8B-B14F-4D97-AF65-F5344CB8AC3E}">
        <p14:creationId xmlns:p14="http://schemas.microsoft.com/office/powerpoint/2010/main" val="3611780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Presented By: Dipendra Prasad Poudel</a:t>
            </a:r>
            <a:endParaRPr lang="en-US" dirty="0"/>
          </a:p>
        </p:txBody>
      </p:sp>
      <p:sp>
        <p:nvSpPr>
          <p:cNvPr id="3" name="Rectangle 2"/>
          <p:cNvSpPr/>
          <p:nvPr/>
        </p:nvSpPr>
        <p:spPr>
          <a:xfrm>
            <a:off x="1866900" y="215900"/>
            <a:ext cx="10210800" cy="711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smtClean="0"/>
              <a:t>Matters to be </a:t>
            </a:r>
            <a:r>
              <a:rPr lang="en-US" sz="4000" dirty="0" smtClean="0">
                <a:solidFill>
                  <a:srgbClr val="FF0000"/>
                </a:solidFill>
              </a:rPr>
              <a:t>Included</a:t>
            </a:r>
            <a:r>
              <a:rPr lang="en-US" sz="4000" dirty="0" smtClean="0"/>
              <a:t> in Audit Report</a:t>
            </a:r>
            <a:endParaRPr lang="en-US" sz="4000" dirty="0"/>
          </a:p>
        </p:txBody>
      </p:sp>
      <p:sp>
        <p:nvSpPr>
          <p:cNvPr id="4" name="Rounded Rectangle 3">
            <a:hlinkClick r:id="rId3" action="ppaction://hlinksldjump"/>
          </p:cNvPr>
          <p:cNvSpPr/>
          <p:nvPr/>
        </p:nvSpPr>
        <p:spPr>
          <a:xfrm>
            <a:off x="139700" y="308614"/>
            <a:ext cx="1638300" cy="46990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Fixed Assets</a:t>
            </a:r>
            <a:endParaRPr lang="en-US" dirty="0"/>
          </a:p>
        </p:txBody>
      </p:sp>
      <p:sp>
        <p:nvSpPr>
          <p:cNvPr id="5" name="Rounded Rectangle 4">
            <a:hlinkClick r:id="rId4" action="ppaction://hlinksldjump"/>
          </p:cNvPr>
          <p:cNvSpPr/>
          <p:nvPr/>
        </p:nvSpPr>
        <p:spPr>
          <a:xfrm>
            <a:off x="139700" y="800989"/>
            <a:ext cx="1638300" cy="466937"/>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Inventory</a:t>
            </a:r>
          </a:p>
        </p:txBody>
      </p:sp>
      <p:sp>
        <p:nvSpPr>
          <p:cNvPr id="6" name="Rounded Rectangle 5">
            <a:hlinkClick r:id="rId5" action="ppaction://hlinksldjump"/>
          </p:cNvPr>
          <p:cNvSpPr/>
          <p:nvPr/>
        </p:nvSpPr>
        <p:spPr>
          <a:xfrm>
            <a:off x="139700" y="1310391"/>
            <a:ext cx="1638300" cy="60960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Loans to covered U/S 189</a:t>
            </a:r>
            <a:endParaRPr lang="en-US" sz="1600" dirty="0"/>
          </a:p>
        </p:txBody>
      </p:sp>
      <p:sp>
        <p:nvSpPr>
          <p:cNvPr id="7" name="Rounded Rectangle 6"/>
          <p:cNvSpPr/>
          <p:nvPr/>
        </p:nvSpPr>
        <p:spPr>
          <a:xfrm>
            <a:off x="139700" y="2582001"/>
            <a:ext cx="1638300" cy="489888"/>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Deposits</a:t>
            </a:r>
            <a:endParaRPr lang="en-US" dirty="0"/>
          </a:p>
        </p:txBody>
      </p:sp>
      <p:sp>
        <p:nvSpPr>
          <p:cNvPr id="8" name="Rounded Rectangle 7">
            <a:hlinkClick r:id="rId6" action="ppaction://hlinksldjump"/>
          </p:cNvPr>
          <p:cNvSpPr/>
          <p:nvPr/>
        </p:nvSpPr>
        <p:spPr>
          <a:xfrm>
            <a:off x="139700" y="1946196"/>
            <a:ext cx="1638300" cy="609600"/>
          </a:xfrm>
          <a:prstGeom prst="roundRect">
            <a:avLst>
              <a:gd name="adj" fmla="val 18750"/>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Internal Control System</a:t>
            </a:r>
            <a:endParaRPr lang="en-US" dirty="0"/>
          </a:p>
        </p:txBody>
      </p:sp>
      <p:sp>
        <p:nvSpPr>
          <p:cNvPr id="9" name="Rounded Rectangle 8">
            <a:hlinkClick r:id="rId7" action="ppaction://hlinksldjump"/>
          </p:cNvPr>
          <p:cNvSpPr/>
          <p:nvPr/>
        </p:nvSpPr>
        <p:spPr>
          <a:xfrm>
            <a:off x="139700" y="3101584"/>
            <a:ext cx="1638300" cy="4319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Cost Records</a:t>
            </a:r>
            <a:endParaRPr lang="en-US" dirty="0"/>
          </a:p>
        </p:txBody>
      </p:sp>
      <p:sp>
        <p:nvSpPr>
          <p:cNvPr id="10" name="Rounded Rectangle 9">
            <a:hlinkClick r:id="rId8" action="ppaction://hlinksldjump"/>
          </p:cNvPr>
          <p:cNvSpPr/>
          <p:nvPr/>
        </p:nvSpPr>
        <p:spPr>
          <a:xfrm>
            <a:off x="139700" y="3566653"/>
            <a:ext cx="1638300" cy="5166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Statutory Dues</a:t>
            </a:r>
            <a:endParaRPr lang="en-US" dirty="0"/>
          </a:p>
        </p:txBody>
      </p:sp>
      <p:sp>
        <p:nvSpPr>
          <p:cNvPr id="11" name="Rounded Rectangle 10">
            <a:hlinkClick r:id="rId9" action="ppaction://hlinksldjump"/>
          </p:cNvPr>
          <p:cNvSpPr/>
          <p:nvPr/>
        </p:nvSpPr>
        <p:spPr>
          <a:xfrm>
            <a:off x="139700" y="4128020"/>
            <a:ext cx="1638300" cy="5274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Accumulated losses</a:t>
            </a:r>
            <a:endParaRPr lang="en-US" sz="1600" dirty="0"/>
          </a:p>
        </p:txBody>
      </p:sp>
      <p:sp>
        <p:nvSpPr>
          <p:cNvPr id="13" name="Rounded Rectangle 12">
            <a:hlinkClick r:id="rId10" action="ppaction://hlinksldjump"/>
          </p:cNvPr>
          <p:cNvSpPr/>
          <p:nvPr/>
        </p:nvSpPr>
        <p:spPr>
          <a:xfrm>
            <a:off x="139700" y="5357176"/>
            <a:ext cx="1638300" cy="4760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Usage of loan</a:t>
            </a:r>
            <a:endParaRPr lang="en-US" dirty="0"/>
          </a:p>
        </p:txBody>
      </p:sp>
      <p:sp>
        <p:nvSpPr>
          <p:cNvPr id="14" name="Rounded Rectangle 13">
            <a:hlinkClick r:id="rId11" action="ppaction://hlinksldjump"/>
          </p:cNvPr>
          <p:cNvSpPr/>
          <p:nvPr/>
        </p:nvSpPr>
        <p:spPr>
          <a:xfrm>
            <a:off x="139700" y="5870575"/>
            <a:ext cx="1638300" cy="4739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Fraud Reporting</a:t>
            </a:r>
            <a:endParaRPr lang="en-US" dirty="0"/>
          </a:p>
        </p:txBody>
      </p:sp>
      <p:sp>
        <p:nvSpPr>
          <p:cNvPr id="15" name="Rectangle 14"/>
          <p:cNvSpPr/>
          <p:nvPr/>
        </p:nvSpPr>
        <p:spPr>
          <a:xfrm>
            <a:off x="1934112" y="1034457"/>
            <a:ext cx="10143587" cy="17381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dirty="0" smtClean="0"/>
              <a:t>In case company has accepted deposits, ensure that it has complied with directives issued by Reserve Bank of India and the provision of sections 73 to 76 or any other relevant provision of companies act and the rules framed under there, where applicable, complied with? </a:t>
            </a:r>
            <a:r>
              <a:rPr lang="en-US" b="1" dirty="0" smtClean="0">
                <a:solidFill>
                  <a:srgbClr val="FF0000"/>
                </a:solidFill>
              </a:rPr>
              <a:t>If Not, </a:t>
            </a:r>
            <a:r>
              <a:rPr lang="en-US" dirty="0" smtClean="0">
                <a:solidFill>
                  <a:schemeClr val="tx1"/>
                </a:solidFill>
              </a:rPr>
              <a:t>nature of contraventions should be stated; If an order has been passed by company law board or RBI or any court or any other tribunal, whether the same has been complied or not. </a:t>
            </a:r>
            <a:endParaRPr lang="en-US" b="1" dirty="0" smtClean="0">
              <a:solidFill>
                <a:srgbClr val="FF0000"/>
              </a:solidFill>
            </a:endParaRPr>
          </a:p>
          <a:p>
            <a:endParaRPr lang="en-US" dirty="0"/>
          </a:p>
        </p:txBody>
      </p:sp>
      <p:sp>
        <p:nvSpPr>
          <p:cNvPr id="21" name="Rectangle 20"/>
          <p:cNvSpPr/>
          <p:nvPr/>
        </p:nvSpPr>
        <p:spPr>
          <a:xfrm>
            <a:off x="1934112" y="2925438"/>
            <a:ext cx="10161856" cy="23745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u="sng" dirty="0" smtClean="0"/>
              <a:t>General Circular 5/2015 Dated 30/03/2015</a:t>
            </a:r>
            <a:r>
              <a:rPr lang="en-US" dirty="0" smtClean="0"/>
              <a:t> : Deposits received by private companies prior to 1st April,</a:t>
            </a:r>
          </a:p>
          <a:p>
            <a:r>
              <a:rPr lang="en-US" dirty="0" smtClean="0"/>
              <a:t>2Ol4 shall not be treated as 'deposits‘ subject to the condition that  relevant private company shall disclose, in the notes to its financial statement for the financial year commencing on or after 1</a:t>
            </a:r>
            <a:r>
              <a:rPr lang="en-US" baseline="30000" dirty="0" smtClean="0"/>
              <a:t>st</a:t>
            </a:r>
            <a:r>
              <a:rPr lang="en-US" dirty="0" smtClean="0"/>
              <a:t>  April, 2014 the figure of such amounts and the accounting head in which such amounts have been shown in</a:t>
            </a:r>
          </a:p>
          <a:p>
            <a:r>
              <a:rPr lang="en-US" dirty="0" smtClean="0"/>
              <a:t>the financial statement.</a:t>
            </a:r>
          </a:p>
          <a:p>
            <a:r>
              <a:rPr lang="en-US" dirty="0" smtClean="0"/>
              <a:t>Any renewal or acceptance of fresh deposits on or after 1st April, 2014 shall, however, be in accordance with the provisions of Companies Act, 20 13 and rules made thereunder</a:t>
            </a:r>
            <a:endParaRPr lang="en-US" dirty="0"/>
          </a:p>
        </p:txBody>
      </p:sp>
      <p:sp>
        <p:nvSpPr>
          <p:cNvPr id="23" name="Rectangle 22"/>
          <p:cNvSpPr/>
          <p:nvPr/>
        </p:nvSpPr>
        <p:spPr>
          <a:xfrm>
            <a:off x="5435600" y="5870575"/>
            <a:ext cx="6007099" cy="47399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In next slide there is brief introduction to section 73 and 76.</a:t>
            </a:r>
            <a:endParaRPr lang="en-US" dirty="0"/>
          </a:p>
        </p:txBody>
      </p:sp>
      <p:sp>
        <p:nvSpPr>
          <p:cNvPr id="24" name="Action Button: Forward or Next 23">
            <a:hlinkClick r:id="" action="ppaction://hlinkshowjump?jump=nextslide" highlightClick="1"/>
          </p:cNvPr>
          <p:cNvSpPr/>
          <p:nvPr/>
        </p:nvSpPr>
        <p:spPr>
          <a:xfrm>
            <a:off x="11633200" y="5870575"/>
            <a:ext cx="444499" cy="365125"/>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ed Rectangle 24">
            <a:hlinkClick r:id="rId12" action="ppaction://hlinksldjump"/>
          </p:cNvPr>
          <p:cNvSpPr/>
          <p:nvPr/>
        </p:nvSpPr>
        <p:spPr>
          <a:xfrm>
            <a:off x="139700" y="4710196"/>
            <a:ext cx="16383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smtClean="0"/>
          </a:p>
          <a:p>
            <a:pPr algn="ctr"/>
            <a:r>
              <a:rPr lang="en-US" sz="1400" dirty="0" smtClean="0"/>
              <a:t>Default and Guarantee of loan</a:t>
            </a:r>
          </a:p>
          <a:p>
            <a:pPr algn="ctr"/>
            <a:endParaRPr lang="en-US" sz="1600" dirty="0"/>
          </a:p>
        </p:txBody>
      </p:sp>
    </p:spTree>
    <p:extLst>
      <p:ext uri="{BB962C8B-B14F-4D97-AF65-F5344CB8AC3E}">
        <p14:creationId xmlns:p14="http://schemas.microsoft.com/office/powerpoint/2010/main" val="16528857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Presented By: Dipendra Prasad Poudel</a:t>
            </a:r>
            <a:endParaRPr lang="en-US" dirty="0"/>
          </a:p>
        </p:txBody>
      </p:sp>
      <p:sp>
        <p:nvSpPr>
          <p:cNvPr id="3" name="Rectangle 2"/>
          <p:cNvSpPr/>
          <p:nvPr/>
        </p:nvSpPr>
        <p:spPr>
          <a:xfrm>
            <a:off x="1866900" y="215900"/>
            <a:ext cx="10210800" cy="711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smtClean="0"/>
              <a:t>Matters to be </a:t>
            </a:r>
            <a:r>
              <a:rPr lang="en-US" sz="4000" dirty="0" smtClean="0">
                <a:solidFill>
                  <a:srgbClr val="FF0000"/>
                </a:solidFill>
              </a:rPr>
              <a:t>Included</a:t>
            </a:r>
            <a:r>
              <a:rPr lang="en-US" sz="4000" dirty="0" smtClean="0"/>
              <a:t> in Audit Report</a:t>
            </a:r>
            <a:endParaRPr lang="en-US" sz="4000" dirty="0"/>
          </a:p>
        </p:txBody>
      </p:sp>
      <p:sp>
        <p:nvSpPr>
          <p:cNvPr id="4" name="Rounded Rectangle 3">
            <a:hlinkClick r:id="rId3" action="ppaction://hlinksldjump"/>
          </p:cNvPr>
          <p:cNvSpPr/>
          <p:nvPr/>
        </p:nvSpPr>
        <p:spPr>
          <a:xfrm>
            <a:off x="139700" y="308614"/>
            <a:ext cx="1638300" cy="46990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Fixed Assets</a:t>
            </a:r>
            <a:endParaRPr lang="en-US" dirty="0"/>
          </a:p>
        </p:txBody>
      </p:sp>
      <p:sp>
        <p:nvSpPr>
          <p:cNvPr id="5" name="Rounded Rectangle 4">
            <a:hlinkClick r:id="rId4" action="ppaction://hlinksldjump"/>
          </p:cNvPr>
          <p:cNvSpPr/>
          <p:nvPr/>
        </p:nvSpPr>
        <p:spPr>
          <a:xfrm>
            <a:off x="139700" y="800989"/>
            <a:ext cx="1638300" cy="466937"/>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Inventory</a:t>
            </a:r>
          </a:p>
        </p:txBody>
      </p:sp>
      <p:sp>
        <p:nvSpPr>
          <p:cNvPr id="6" name="Rounded Rectangle 5">
            <a:hlinkClick r:id="rId5" action="ppaction://hlinksldjump"/>
          </p:cNvPr>
          <p:cNvSpPr/>
          <p:nvPr/>
        </p:nvSpPr>
        <p:spPr>
          <a:xfrm>
            <a:off x="139700" y="1310391"/>
            <a:ext cx="1638300" cy="60960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Loans to covered U/S 189</a:t>
            </a:r>
            <a:endParaRPr lang="en-US" sz="1600" dirty="0"/>
          </a:p>
        </p:txBody>
      </p:sp>
      <p:sp>
        <p:nvSpPr>
          <p:cNvPr id="7" name="Rounded Rectangle 6">
            <a:hlinkClick r:id="rId6" action="ppaction://hlinksldjump"/>
          </p:cNvPr>
          <p:cNvSpPr/>
          <p:nvPr/>
        </p:nvSpPr>
        <p:spPr>
          <a:xfrm>
            <a:off x="139700" y="2582001"/>
            <a:ext cx="1638300" cy="4898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Deposits</a:t>
            </a:r>
            <a:endParaRPr lang="en-US" dirty="0"/>
          </a:p>
        </p:txBody>
      </p:sp>
      <p:sp>
        <p:nvSpPr>
          <p:cNvPr id="8" name="Rounded Rectangle 7">
            <a:hlinkClick r:id="rId7" action="ppaction://hlinksldjump"/>
          </p:cNvPr>
          <p:cNvSpPr/>
          <p:nvPr/>
        </p:nvSpPr>
        <p:spPr>
          <a:xfrm>
            <a:off x="139700" y="1946196"/>
            <a:ext cx="1638300" cy="609600"/>
          </a:xfrm>
          <a:prstGeom prst="roundRect">
            <a:avLst>
              <a:gd name="adj" fmla="val 18750"/>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Internal Control System</a:t>
            </a:r>
            <a:endParaRPr lang="en-US" dirty="0"/>
          </a:p>
        </p:txBody>
      </p:sp>
      <p:sp>
        <p:nvSpPr>
          <p:cNvPr id="9" name="Rounded Rectangle 8"/>
          <p:cNvSpPr/>
          <p:nvPr/>
        </p:nvSpPr>
        <p:spPr>
          <a:xfrm>
            <a:off x="139700" y="3101584"/>
            <a:ext cx="1638300" cy="431933"/>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Cost </a:t>
            </a:r>
            <a:r>
              <a:rPr lang="en-US" dirty="0" smtClean="0"/>
              <a:t>Records</a:t>
            </a:r>
            <a:endParaRPr lang="en-US" dirty="0"/>
          </a:p>
        </p:txBody>
      </p:sp>
      <p:sp>
        <p:nvSpPr>
          <p:cNvPr id="10" name="Rounded Rectangle 9">
            <a:hlinkClick r:id="rId8" action="ppaction://hlinksldjump"/>
          </p:cNvPr>
          <p:cNvSpPr/>
          <p:nvPr/>
        </p:nvSpPr>
        <p:spPr>
          <a:xfrm>
            <a:off x="139700" y="3566653"/>
            <a:ext cx="1638300" cy="5166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Statutory Dues</a:t>
            </a:r>
            <a:endParaRPr lang="en-US" dirty="0"/>
          </a:p>
        </p:txBody>
      </p:sp>
      <p:sp>
        <p:nvSpPr>
          <p:cNvPr id="11" name="Rounded Rectangle 10">
            <a:hlinkClick r:id="rId9" action="ppaction://hlinksldjump"/>
          </p:cNvPr>
          <p:cNvSpPr/>
          <p:nvPr/>
        </p:nvSpPr>
        <p:spPr>
          <a:xfrm>
            <a:off x="139700" y="4128020"/>
            <a:ext cx="1638300" cy="5274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Accumulated losses</a:t>
            </a:r>
            <a:endParaRPr lang="en-US" sz="1600" dirty="0"/>
          </a:p>
        </p:txBody>
      </p:sp>
      <p:sp>
        <p:nvSpPr>
          <p:cNvPr id="12" name="Rounded Rectangle 11">
            <a:hlinkClick r:id="rId10" action="ppaction://hlinksldjump"/>
          </p:cNvPr>
          <p:cNvSpPr/>
          <p:nvPr/>
        </p:nvSpPr>
        <p:spPr>
          <a:xfrm>
            <a:off x="139700" y="4710196"/>
            <a:ext cx="16383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smtClean="0"/>
          </a:p>
          <a:p>
            <a:pPr algn="ctr"/>
            <a:r>
              <a:rPr lang="en-US" sz="1400" dirty="0" smtClean="0"/>
              <a:t>Default and Guarantee of loan</a:t>
            </a:r>
          </a:p>
          <a:p>
            <a:pPr algn="ctr"/>
            <a:endParaRPr lang="en-US" sz="1600" dirty="0"/>
          </a:p>
        </p:txBody>
      </p:sp>
      <p:sp>
        <p:nvSpPr>
          <p:cNvPr id="13" name="Rounded Rectangle 12">
            <a:hlinkClick r:id="rId11" action="ppaction://hlinksldjump"/>
          </p:cNvPr>
          <p:cNvSpPr/>
          <p:nvPr/>
        </p:nvSpPr>
        <p:spPr>
          <a:xfrm>
            <a:off x="139700" y="5357176"/>
            <a:ext cx="1638300" cy="4760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Usage of loan</a:t>
            </a:r>
            <a:endParaRPr lang="en-US" dirty="0"/>
          </a:p>
        </p:txBody>
      </p:sp>
      <p:sp>
        <p:nvSpPr>
          <p:cNvPr id="14" name="Rounded Rectangle 13">
            <a:hlinkClick r:id="rId12" action="ppaction://hlinksldjump"/>
          </p:cNvPr>
          <p:cNvSpPr/>
          <p:nvPr/>
        </p:nvSpPr>
        <p:spPr>
          <a:xfrm>
            <a:off x="139700" y="5870575"/>
            <a:ext cx="1638300" cy="4739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Fraud Reporting</a:t>
            </a:r>
            <a:endParaRPr lang="en-US" dirty="0"/>
          </a:p>
        </p:txBody>
      </p:sp>
      <p:sp>
        <p:nvSpPr>
          <p:cNvPr id="15" name="Rectangle 14"/>
          <p:cNvSpPr/>
          <p:nvPr/>
        </p:nvSpPr>
        <p:spPr>
          <a:xfrm>
            <a:off x="1934112" y="1034457"/>
            <a:ext cx="10143587" cy="66711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dirty="0" smtClean="0"/>
              <a:t>Where maintenance of cost records  has been specified by Central Government under Sub-section 1 of section 148 of the companies act, whether such accounts have been made and maintained. </a:t>
            </a:r>
            <a:endParaRPr lang="en-US" dirty="0"/>
          </a:p>
        </p:txBody>
      </p:sp>
      <p:sp>
        <p:nvSpPr>
          <p:cNvPr id="16" name="Rectangle 15"/>
          <p:cNvSpPr/>
          <p:nvPr/>
        </p:nvSpPr>
        <p:spPr>
          <a:xfrm>
            <a:off x="1934111" y="1812793"/>
            <a:ext cx="10143587" cy="104372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b="1" dirty="0" smtClean="0">
                <a:solidFill>
                  <a:srgbClr val="FF0000"/>
                </a:solidFill>
              </a:rPr>
              <a:t>Section 148 of companies act 2013</a:t>
            </a:r>
            <a:r>
              <a:rPr lang="en-US" b="1" dirty="0" smtClean="0">
                <a:solidFill>
                  <a:srgbClr val="FF0000"/>
                </a:solidFill>
              </a:rPr>
              <a:t>: </a:t>
            </a:r>
            <a:r>
              <a:rPr lang="en-US" dirty="0" smtClean="0"/>
              <a:t>Central Government to specify audit </a:t>
            </a:r>
            <a:r>
              <a:rPr lang="en-US" dirty="0"/>
              <a:t>of </a:t>
            </a:r>
            <a:r>
              <a:rPr lang="en-US" dirty="0" smtClean="0"/>
              <a:t>items of </a:t>
            </a:r>
            <a:r>
              <a:rPr lang="en-US" dirty="0"/>
              <a:t>cost </a:t>
            </a:r>
            <a:r>
              <a:rPr lang="en-US" dirty="0" smtClean="0"/>
              <a:t>in respect of certain</a:t>
            </a:r>
            <a:endParaRPr lang="en-US" dirty="0"/>
          </a:p>
          <a:p>
            <a:r>
              <a:rPr lang="en-US" dirty="0"/>
              <a:t>companies</a:t>
            </a:r>
            <a:r>
              <a:rPr lang="en-US" dirty="0" smtClean="0"/>
              <a:t>.</a:t>
            </a:r>
          </a:p>
          <a:p>
            <a:r>
              <a:rPr lang="en-US" b="1" dirty="0" smtClean="0">
                <a:solidFill>
                  <a:srgbClr val="FF0000"/>
                </a:solidFill>
              </a:rPr>
              <a:t> </a:t>
            </a:r>
            <a:endParaRPr lang="en-US" b="1" dirty="0">
              <a:solidFill>
                <a:srgbClr val="FF0000"/>
              </a:solidFill>
            </a:endParaRPr>
          </a:p>
        </p:txBody>
      </p:sp>
      <p:sp>
        <p:nvSpPr>
          <p:cNvPr id="19" name="Rectangular Callout 18"/>
          <p:cNvSpPr/>
          <p:nvPr/>
        </p:nvSpPr>
        <p:spPr>
          <a:xfrm>
            <a:off x="2097355" y="3225193"/>
            <a:ext cx="9817098" cy="1688809"/>
          </a:xfrm>
          <a:prstGeom prst="wedgeRectCallou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u="sng" dirty="0" smtClean="0"/>
              <a:t>Brief description of section 73 and 76</a:t>
            </a:r>
            <a:r>
              <a:rPr lang="en-US" dirty="0" smtClean="0"/>
              <a:t> : Section 73 of Companies act 2013 prohibits invite, accept or renew of deposits from public (except for banking and non banking financial company)  except prescribed in manner laid down by Chapter V.  </a:t>
            </a:r>
          </a:p>
          <a:p>
            <a:r>
              <a:rPr lang="en-US" dirty="0" smtClean="0"/>
              <a:t>Section 76 allows certain companies to accept deposits from public subject to compliance of requirements of section 73 (2) </a:t>
            </a:r>
          </a:p>
          <a:p>
            <a:endParaRPr lang="en-US" u="sng" dirty="0" smtClean="0"/>
          </a:p>
        </p:txBody>
      </p:sp>
      <p:pic>
        <p:nvPicPr>
          <p:cNvPr id="21" name="Picture 20"/>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086763" y="5282680"/>
            <a:ext cx="790037" cy="1178329"/>
          </a:xfrm>
          <a:prstGeom prst="rect">
            <a:avLst/>
          </a:prstGeom>
        </p:spPr>
      </p:pic>
    </p:spTree>
    <p:extLst>
      <p:ext uri="{BB962C8B-B14F-4D97-AF65-F5344CB8AC3E}">
        <p14:creationId xmlns:p14="http://schemas.microsoft.com/office/powerpoint/2010/main" val="174985295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A686EF89-B4BA-4531-BD6D-22AC40728E1C}">
  <we:reference id="wa104196585" version="1.0.0.0" store="en-US" storeType="OMEX"/>
  <we:alternateReferences>
    <we:reference id="WA104196585" version="1.0.0.0" store="WA104196585"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Office Theme</Template>
  <TotalTime>297</TotalTime>
  <Words>1865</Words>
  <Application>Microsoft Office PowerPoint</Application>
  <PresentationFormat>Widescreen</PresentationFormat>
  <Paragraphs>250</Paragraphs>
  <Slides>15</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Dipendra Poudel</dc:creator>
  <cp:lastModifiedBy>Dipendra Poudel</cp:lastModifiedBy>
  <cp:revision>32</cp:revision>
  <dcterms:created xsi:type="dcterms:W3CDTF">2015-04-15T15:46:05Z</dcterms:created>
  <dcterms:modified xsi:type="dcterms:W3CDTF">2015-04-16T03:04:43Z</dcterms:modified>
</cp:coreProperties>
</file>