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60" r:id="rId3"/>
    <p:sldId id="261" r:id="rId4"/>
    <p:sldId id="305" r:id="rId5"/>
    <p:sldId id="288" r:id="rId6"/>
    <p:sldId id="262" r:id="rId7"/>
    <p:sldId id="263" r:id="rId8"/>
    <p:sldId id="265" r:id="rId9"/>
    <p:sldId id="266" r:id="rId10"/>
    <p:sldId id="290" r:id="rId11"/>
    <p:sldId id="267" r:id="rId12"/>
    <p:sldId id="268" r:id="rId13"/>
    <p:sldId id="270" r:id="rId14"/>
    <p:sldId id="306" r:id="rId15"/>
    <p:sldId id="272" r:id="rId16"/>
    <p:sldId id="273" r:id="rId17"/>
    <p:sldId id="274" r:id="rId18"/>
    <p:sldId id="276" r:id="rId19"/>
    <p:sldId id="277" r:id="rId20"/>
    <p:sldId id="278" r:id="rId21"/>
    <p:sldId id="279" r:id="rId22"/>
    <p:sldId id="280" r:id="rId23"/>
    <p:sldId id="281" r:id="rId24"/>
    <p:sldId id="282" r:id="rId25"/>
    <p:sldId id="283" r:id="rId26"/>
    <p:sldId id="287" r:id="rId27"/>
    <p:sldId id="291" r:id="rId28"/>
    <p:sldId id="292" r:id="rId29"/>
    <p:sldId id="293" r:id="rId30"/>
    <p:sldId id="285" r:id="rId31"/>
    <p:sldId id="286" r:id="rId32"/>
    <p:sldId id="294" r:id="rId33"/>
    <p:sldId id="295" r:id="rId34"/>
    <p:sldId id="296" r:id="rId35"/>
    <p:sldId id="297" r:id="rId36"/>
    <p:sldId id="298" r:id="rId37"/>
    <p:sldId id="299" r:id="rId38"/>
    <p:sldId id="300" r:id="rId39"/>
    <p:sldId id="301" r:id="rId40"/>
    <p:sldId id="302" r:id="rId41"/>
    <p:sldId id="303" r:id="rId42"/>
    <p:sldId id="304" r:id="rId43"/>
    <p:sldId id="307" r:id="rId44"/>
    <p:sldId id="308" r:id="rId45"/>
  </p:sldIdLst>
  <p:sldSz cx="9144000" cy="6858000" type="screen4x3"/>
  <p:notesSz cx="6858000" cy="9144000"/>
  <p:custShowLst>
    <p:custShow name="Custom Show 1" id="0">
      <p:sldLst>
        <p:sld r:id="rId17"/>
        <p:sld r:id="rId19"/>
        <p:sld r:id="rId20"/>
        <p:sld r:id="rId24"/>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FF99"/>
    <a:srgbClr val="FF99CC"/>
    <a:srgbClr val="99FF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5564" autoAdjust="0"/>
  </p:normalViewPr>
  <p:slideViewPr>
    <p:cSldViewPr>
      <p:cViewPr>
        <p:scale>
          <a:sx n="71" d="100"/>
          <a:sy n="71" d="100"/>
        </p:scale>
        <p:origin x="-486" y="4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C62086-6858-44E4-BDC7-AAC9C9A44A43}" type="datetimeFigureOut">
              <a:rPr lang="en-US" smtClean="0"/>
              <a:pPr/>
              <a:t>3/10/2000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9B54A3-DBF3-48DE-BC52-AC2CD63700B2}"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69B54A3-DBF3-48DE-BC52-AC2CD63700B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69B54A3-DBF3-48DE-BC52-AC2CD63700B2}"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6D89A9E-4310-4F2D-9EAC-20089BD7E276}" type="datetime1">
              <a:rPr lang="en-US" smtClean="0"/>
              <a:pPr/>
              <a:t>3/10/2000</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CF10F6F-48BA-4892-BF69-6E2568E4CC1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FB0145-9496-400E-8A9D-9A5F8221EAC1}" type="datetime1">
              <a:rPr lang="en-US" smtClean="0"/>
              <a:pPr/>
              <a:t>3/10/2000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4CF10F6F-48BA-4892-BF69-6E2568E4CC1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B8F2241-FC7D-4645-A151-31D02ACCDC93}" type="datetime1">
              <a:rPr lang="en-US" smtClean="0"/>
              <a:pPr/>
              <a:t>3/10/2000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4CF10F6F-48BA-4892-BF69-6E2568E4CC1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A8638CE-BFBF-4072-AEEE-36CE5FCF52DB}" type="datetime1">
              <a:rPr lang="en-US" smtClean="0"/>
              <a:pPr/>
              <a:t>3/10/2000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4CF10F6F-48BA-4892-BF69-6E2568E4CC16}"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BF8E282-3489-4F25-861D-FAAC7B263542}" type="datetime1">
              <a:rPr lang="en-US" smtClean="0"/>
              <a:pPr/>
              <a:t>3/10/2000</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4CF10F6F-48BA-4892-BF69-6E2568E4CC16}"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39C2261-09EE-4648-B3DB-1D40C4C239CD}" type="datetime1">
              <a:rPr lang="en-US" smtClean="0"/>
              <a:pPr/>
              <a:t>3/10/2000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4CF10F6F-48BA-4892-BF69-6E2568E4CC16}" type="slidenum">
              <a:rPr lang="en-US" smtClean="0"/>
              <a:pPr/>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9A5F2A1-03A1-4C76-97B5-6A879511659D}" type="datetime1">
              <a:rPr lang="en-US" smtClean="0"/>
              <a:pPr/>
              <a:t>3/10/2000</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4CF10F6F-48BA-4892-BF69-6E2568E4CC1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F69C5DC9-B633-470C-8D47-47CD82C97DA1}" type="datetime1">
              <a:rPr lang="en-US" smtClean="0"/>
              <a:pPr/>
              <a:t>3/10/2000</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4CF10F6F-48BA-4892-BF69-6E2568E4CC16}"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554C3F0-2DE2-472C-8275-992F466FED5F}" type="datetime1">
              <a:rPr lang="en-US" smtClean="0"/>
              <a:pPr/>
              <a:t>3/10/2000</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4CF10F6F-48BA-4892-BF69-6E2568E4CC1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3ED3A8B1-388F-4195-8D8D-83A3FB07003D}" type="datetime1">
              <a:rPr lang="en-US" smtClean="0"/>
              <a:pPr/>
              <a:t>3/10/2000</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4CF10F6F-48BA-4892-BF69-6E2568E4CC16}"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7D74198-C171-4E7A-8635-3F80649C1B3C}" type="datetime1">
              <a:rPr lang="en-US" smtClean="0"/>
              <a:pPr/>
              <a:t>3/10/2000</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CF10F6F-48BA-4892-BF69-6E2568E4CC16}"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8B1E249-2085-4553-8D87-1414FFA2B30D}" type="datetime1">
              <a:rPr lang="en-US" smtClean="0"/>
              <a:pPr/>
              <a:t>3/10/2000</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CF10F6F-48BA-4892-BF69-6E2568E4CC1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362200"/>
            <a:ext cx="8458200" cy="534362"/>
          </a:xfrm>
          <a:ln/>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a:r>
              <a:rPr lang="en-US" sz="3200" b="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pitchFamily="34" charset="0"/>
              </a:rPr>
              <a:t>WELCOME TO THE WORLD OF TALLY  9</a:t>
            </a:r>
            <a:endParaRPr lang="en-US" sz="3200" b="0" i="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pitchFamily="34" charset="0"/>
            </a:endParaRPr>
          </a:p>
        </p:txBody>
      </p:sp>
      <p:sp>
        <p:nvSpPr>
          <p:cNvPr id="4" name="Date Placeholder 3"/>
          <p:cNvSpPr>
            <a:spLocks noGrp="1"/>
          </p:cNvSpPr>
          <p:nvPr>
            <p:ph type="dt" sz="half" idx="10"/>
          </p:nvPr>
        </p:nvSpPr>
        <p:spPr/>
        <p:txBody>
          <a:bodyPr/>
          <a:lstStyle/>
          <a:p>
            <a:fld id="{3C7C1067-92BC-4703-8ECB-B8A95511AD7E}" type="datetime1">
              <a:rPr lang="en-US" smtClean="0"/>
              <a:pPr/>
              <a:t>3/10/2000</a:t>
            </a:fld>
            <a:endParaRPr lang="en-US" dirty="0"/>
          </a:p>
        </p:txBody>
      </p:sp>
      <p:sp>
        <p:nvSpPr>
          <p:cNvPr id="5" name="Slide Number Placeholder 4"/>
          <p:cNvSpPr>
            <a:spLocks noGrp="1"/>
          </p:cNvSpPr>
          <p:nvPr>
            <p:ph type="sldNum" sz="quarter" idx="12"/>
          </p:nvPr>
        </p:nvSpPr>
        <p:spPr/>
        <p:txBody>
          <a:bodyPr/>
          <a:lstStyle/>
          <a:p>
            <a:fld id="{4CF10F6F-48BA-4892-BF69-6E2568E4CC16}" type="slidenum">
              <a:rPr lang="en-US" smtClean="0"/>
              <a:pPr/>
              <a:t>1</a:t>
            </a:fld>
            <a:endParaRPr lang="en-US" dirty="0"/>
          </a:p>
        </p:txBody>
      </p:sp>
    </p:spTree>
  </p:cSld>
  <p:clrMapOvr>
    <a:masterClrMapping/>
  </p:clrMapOvr>
  <p:transition spd="slow" advTm="3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10</a:t>
            </a:fld>
            <a:endParaRPr lang="en-US" dirty="0"/>
          </a:p>
        </p:txBody>
      </p:sp>
      <p:sp>
        <p:nvSpPr>
          <p:cNvPr id="4" name="TextBox 3"/>
          <p:cNvSpPr txBox="1"/>
          <p:nvPr/>
        </p:nvSpPr>
        <p:spPr>
          <a:xfrm>
            <a:off x="838200" y="228600"/>
            <a:ext cx="762000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dirty="0" smtClean="0">
                <a:solidFill>
                  <a:srgbClr val="FF0000"/>
                </a:solidFill>
              </a:rPr>
              <a:t>Ledger creation</a:t>
            </a:r>
            <a:endParaRPr lang="en-US" sz="2400" dirty="0">
              <a:solidFill>
                <a:srgbClr val="FF0000"/>
              </a:solidFill>
            </a:endParaRPr>
          </a:p>
        </p:txBody>
      </p:sp>
      <p:pic>
        <p:nvPicPr>
          <p:cNvPr id="3074" name="Picture 2"/>
          <p:cNvPicPr>
            <a:picLocks noChangeAspect="1" noChangeArrowheads="1"/>
          </p:cNvPicPr>
          <p:nvPr/>
        </p:nvPicPr>
        <p:blipFill>
          <a:blip r:embed="rId2"/>
          <a:srcRect t="3125" r="39844" b="32292"/>
          <a:stretch>
            <a:fillRect/>
          </a:stretch>
        </p:blipFill>
        <p:spPr bwMode="auto">
          <a:xfrm>
            <a:off x="1143000" y="1828800"/>
            <a:ext cx="5867400" cy="472440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pic>
      <p:sp>
        <p:nvSpPr>
          <p:cNvPr id="10" name="TextBox 9"/>
          <p:cNvSpPr txBox="1"/>
          <p:nvPr/>
        </p:nvSpPr>
        <p:spPr>
          <a:xfrm>
            <a:off x="457200" y="1143000"/>
            <a:ext cx="184731" cy="369332"/>
          </a:xfrm>
          <a:prstGeom prst="rect">
            <a:avLst/>
          </a:prstGeom>
          <a:noFill/>
        </p:spPr>
        <p:txBody>
          <a:bodyPr wrap="none" rtlCol="0">
            <a:spAutoFit/>
          </a:bodyPr>
          <a:lstStyle/>
          <a:p>
            <a:endParaRPr lang="en-US" dirty="0"/>
          </a:p>
        </p:txBody>
      </p:sp>
      <p:sp>
        <p:nvSpPr>
          <p:cNvPr id="9" name="TextBox 8"/>
          <p:cNvSpPr txBox="1"/>
          <p:nvPr/>
        </p:nvSpPr>
        <p:spPr>
          <a:xfrm>
            <a:off x="0" y="762000"/>
            <a:ext cx="9144000" cy="92333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dirty="0" smtClean="0"/>
              <a:t>If we want to record our transactions in tally , we will have to create ledger in it from account info. Option in tally Gateway screen then select ledger and create option.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5"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2000"/>
                                        <p:tgtEl>
                                          <p:spTgt spid="3074"/>
                                        </p:tgtEl>
                                      </p:cBhvr>
                                    </p:animEffect>
                                    <p:anim calcmode="lin" valueType="num">
                                      <p:cBhvr>
                                        <p:cTn id="18" dur="2000" fill="hold"/>
                                        <p:tgtEl>
                                          <p:spTgt spid="3074"/>
                                        </p:tgtEl>
                                        <p:attrNameLst>
                                          <p:attrName>style.rotation</p:attrName>
                                        </p:attrNameLst>
                                      </p:cBhvr>
                                      <p:tavLst>
                                        <p:tav tm="0">
                                          <p:val>
                                            <p:fltVal val="720"/>
                                          </p:val>
                                        </p:tav>
                                        <p:tav tm="100000">
                                          <p:val>
                                            <p:fltVal val="0"/>
                                          </p:val>
                                        </p:tav>
                                      </p:tavLst>
                                    </p:anim>
                                    <p:anim calcmode="lin" valueType="num">
                                      <p:cBhvr>
                                        <p:cTn id="19" dur="2000" fill="hold"/>
                                        <p:tgtEl>
                                          <p:spTgt spid="3074"/>
                                        </p:tgtEl>
                                        <p:attrNameLst>
                                          <p:attrName>ppt_h</p:attrName>
                                        </p:attrNameLst>
                                      </p:cBhvr>
                                      <p:tavLst>
                                        <p:tav tm="0">
                                          <p:val>
                                            <p:fltVal val="0"/>
                                          </p:val>
                                        </p:tav>
                                        <p:tav tm="100000">
                                          <p:val>
                                            <p:strVal val="#ppt_h"/>
                                          </p:val>
                                        </p:tav>
                                      </p:tavLst>
                                    </p:anim>
                                    <p:anim calcmode="lin" valueType="num">
                                      <p:cBhvr>
                                        <p:cTn id="20" dur="2000" fill="hold"/>
                                        <p:tgtEl>
                                          <p:spTgt spid="307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style>
          <a:lnRef idx="3">
            <a:schemeClr val="lt1"/>
          </a:lnRef>
          <a:fillRef idx="1">
            <a:schemeClr val="dk1"/>
          </a:fillRef>
          <a:effectRef idx="1">
            <a:schemeClr val="dk1"/>
          </a:effectRef>
          <a:fontRef idx="minor">
            <a:schemeClr val="lt1"/>
          </a:fontRef>
        </p:style>
        <p:txBody>
          <a:bodyPr/>
          <a:lstStyle/>
          <a:p>
            <a:r>
              <a:rPr lang="en-US" dirty="0" smtClean="0"/>
              <a:t>Vouching is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the main process of accounting </a:t>
            </a:r>
            <a:r>
              <a:rPr lang="en-US" dirty="0" smtClean="0"/>
              <a:t>. After vouching we can make ledgers ,trial balance and then financial statements.</a:t>
            </a:r>
          </a:p>
          <a:p>
            <a:r>
              <a:rPr lang="en-US" dirty="0" smtClean="0"/>
              <a:t>Before vouching we have to know about the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nature of transaction </a:t>
            </a:r>
            <a:r>
              <a:rPr lang="en-US" dirty="0" smtClean="0"/>
              <a:t>and then we should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opt the voucher </a:t>
            </a:r>
            <a:r>
              <a:rPr lang="en-US" dirty="0" smtClean="0"/>
              <a:t>which is according to the nature of the voucher.</a:t>
            </a:r>
          </a:p>
          <a:p>
            <a:r>
              <a:rPr lang="en-US" dirty="0" smtClean="0"/>
              <a:t>For example if we want to make entry of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bank transaction</a:t>
            </a:r>
            <a:r>
              <a:rPr lang="en-US" dirty="0" smtClean="0"/>
              <a:t> then we should record it in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Contra</a:t>
            </a:r>
            <a:r>
              <a:rPr lang="en-US" dirty="0" smtClean="0"/>
              <a:t> voucher.  </a:t>
            </a:r>
            <a:endParaRPr lang="en-US" dirty="0"/>
          </a:p>
        </p:txBody>
      </p:sp>
      <p:sp>
        <p:nvSpPr>
          <p:cNvPr id="4" name="Date Placeholder 3"/>
          <p:cNvSpPr>
            <a:spLocks noGrp="1"/>
          </p:cNvSpPr>
          <p:nvPr>
            <p:ph type="dt" sz="half" idx="10"/>
          </p:nvPr>
        </p:nvSpPr>
        <p:spPr/>
        <p:txBody>
          <a:bodyPr/>
          <a:lstStyle/>
          <a:p>
            <a:fld id="{E6D89A9E-4310-4F2D-9EAC-20089BD7E276}" type="datetime1">
              <a:rPr lang="en-US" smtClean="0"/>
              <a:pPr/>
              <a:t>3/10/2000</a:t>
            </a:fld>
            <a:endParaRPr lang="en-US" dirty="0"/>
          </a:p>
        </p:txBody>
      </p:sp>
      <p:sp>
        <p:nvSpPr>
          <p:cNvPr id="5" name="Slide Number Placeholder 4"/>
          <p:cNvSpPr>
            <a:spLocks noGrp="1"/>
          </p:cNvSpPr>
          <p:nvPr>
            <p:ph type="sldNum" sz="quarter" idx="12"/>
          </p:nvPr>
        </p:nvSpPr>
        <p:spPr/>
        <p:txBody>
          <a:bodyPr/>
          <a:lstStyle/>
          <a:p>
            <a:fld id="{4CF10F6F-48BA-4892-BF69-6E2568E4CC16}" type="slidenum">
              <a:rPr lang="en-US" smtClean="0"/>
              <a:pPr/>
              <a:t>11</a:t>
            </a:fld>
            <a:endParaRPr lang="en-US" dirty="0"/>
          </a:p>
        </p:txBody>
      </p:sp>
      <p:sp>
        <p:nvSpPr>
          <p:cNvPr id="6" name="Title 5"/>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Accounting Vouchers in Tally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blinds(horizontal)">
                                      <p:cBhvr>
                                        <p:cTn id="12" dur="5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blinds(horizontal)">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blinds(horizontal)">
                                      <p:cBhvr>
                                        <p:cTn id="2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12</a:t>
            </a:fld>
            <a:endParaRPr lang="en-US" dirty="0"/>
          </a:p>
        </p:txBody>
      </p:sp>
      <p:graphicFrame>
        <p:nvGraphicFramePr>
          <p:cNvPr id="4" name="Table 3"/>
          <p:cNvGraphicFramePr>
            <a:graphicFrameLocks noGrp="1"/>
          </p:cNvGraphicFramePr>
          <p:nvPr/>
        </p:nvGraphicFramePr>
        <p:xfrm>
          <a:off x="1524000" y="1066803"/>
          <a:ext cx="7086601" cy="5523050"/>
        </p:xfrm>
        <a:graphic>
          <a:graphicData uri="http://schemas.openxmlformats.org/drawingml/2006/table">
            <a:tbl>
              <a:tblPr firstRow="1" bandRow="1">
                <a:tableStyleId>{073A0DAA-6AF3-43AB-8588-CEC1D06C72B9}</a:tableStyleId>
              </a:tblPr>
              <a:tblGrid>
                <a:gridCol w="2657475"/>
                <a:gridCol w="2214563"/>
                <a:gridCol w="2214563"/>
              </a:tblGrid>
              <a:tr h="580184">
                <a:tc>
                  <a:txBody>
                    <a:bodyPr/>
                    <a:lstStyle/>
                    <a:p>
                      <a:r>
                        <a:rPr lang="en-US" dirty="0" smtClean="0"/>
                        <a:t>   Voucher</a:t>
                      </a:r>
                      <a:endParaRPr lang="en-US" dirty="0"/>
                    </a:p>
                  </a:txBody>
                  <a:tcPr anchor="ctr"/>
                </a:tc>
                <a:tc>
                  <a:txBody>
                    <a:bodyPr/>
                    <a:lstStyle/>
                    <a:p>
                      <a:r>
                        <a:rPr lang="en-US" baseline="0" dirty="0" smtClean="0"/>
                        <a:t>       Shortcut</a:t>
                      </a:r>
                      <a:endParaRPr lang="en-US" dirty="0"/>
                    </a:p>
                  </a:txBody>
                  <a:tcPr/>
                </a:tc>
                <a:tc>
                  <a:txBody>
                    <a:bodyPr/>
                    <a:lstStyle/>
                    <a:p>
                      <a:r>
                        <a:rPr lang="en-US" dirty="0" smtClean="0"/>
                        <a:t>Why we use this voucher</a:t>
                      </a:r>
                      <a:endParaRPr lang="en-US" dirty="0"/>
                    </a:p>
                  </a:txBody>
                  <a:tcPr/>
                </a:tc>
              </a:tr>
              <a:tr h="468520">
                <a:tc>
                  <a:txBody>
                    <a:bodyPr/>
                    <a:lstStyle/>
                    <a:p>
                      <a:pPr algn="ctr"/>
                      <a:r>
                        <a:rPr lang="en-US" dirty="0" smtClean="0"/>
                        <a:t>Contra</a:t>
                      </a:r>
                      <a:endParaRPr lang="en-US" dirty="0"/>
                    </a:p>
                  </a:txBody>
                  <a:tcPr anchor="ctr"/>
                </a:tc>
                <a:tc>
                  <a:txBody>
                    <a:bodyPr/>
                    <a:lstStyle/>
                    <a:p>
                      <a:pPr algn="ctr"/>
                      <a:r>
                        <a:rPr lang="en-US" dirty="0" smtClean="0"/>
                        <a:t>F4</a:t>
                      </a:r>
                      <a:endParaRPr lang="en-US" dirty="0"/>
                    </a:p>
                  </a:txBody>
                  <a:tcPr anchor="ctr"/>
                </a:tc>
                <a:tc>
                  <a:txBody>
                    <a:bodyPr/>
                    <a:lstStyle/>
                    <a:p>
                      <a:pPr algn="ctr"/>
                      <a:r>
                        <a:rPr lang="en-US" dirty="0" smtClean="0"/>
                        <a:t>For bank entries</a:t>
                      </a:r>
                      <a:endParaRPr lang="en-US" dirty="0"/>
                    </a:p>
                  </a:txBody>
                  <a:tcPr anchor="ctr"/>
                </a:tc>
              </a:tr>
              <a:tr h="546606">
                <a:tc>
                  <a:txBody>
                    <a:bodyPr/>
                    <a:lstStyle/>
                    <a:p>
                      <a:pPr algn="ctr"/>
                      <a:r>
                        <a:rPr lang="en-US" dirty="0" smtClean="0"/>
                        <a:t>Payment</a:t>
                      </a:r>
                      <a:endParaRPr lang="en-US" dirty="0"/>
                    </a:p>
                  </a:txBody>
                  <a:tcPr anchor="ctr"/>
                </a:tc>
                <a:tc>
                  <a:txBody>
                    <a:bodyPr/>
                    <a:lstStyle/>
                    <a:p>
                      <a:pPr algn="ctr"/>
                      <a:r>
                        <a:rPr lang="en-US" dirty="0" smtClean="0"/>
                        <a:t>F5</a:t>
                      </a:r>
                      <a:endParaRPr lang="en-US" dirty="0"/>
                    </a:p>
                  </a:txBody>
                  <a:tcPr anchor="ctr"/>
                </a:tc>
                <a:tc>
                  <a:txBody>
                    <a:bodyPr/>
                    <a:lstStyle/>
                    <a:p>
                      <a:pPr algn="ctr"/>
                      <a:r>
                        <a:rPr lang="en-US" dirty="0" smtClean="0"/>
                        <a:t>For cash payment</a:t>
                      </a:r>
                      <a:endParaRPr lang="en-US" dirty="0"/>
                    </a:p>
                  </a:txBody>
                  <a:tcPr anchor="ctr"/>
                </a:tc>
              </a:tr>
              <a:tr h="418321">
                <a:tc>
                  <a:txBody>
                    <a:bodyPr/>
                    <a:lstStyle/>
                    <a:p>
                      <a:pPr algn="ctr"/>
                      <a:r>
                        <a:rPr lang="en-US" dirty="0" smtClean="0"/>
                        <a:t>Receipt</a:t>
                      </a:r>
                      <a:endParaRPr lang="en-US" dirty="0"/>
                    </a:p>
                  </a:txBody>
                  <a:tcPr anchor="ctr"/>
                </a:tc>
                <a:tc>
                  <a:txBody>
                    <a:bodyPr/>
                    <a:lstStyle/>
                    <a:p>
                      <a:pPr algn="ctr"/>
                      <a:r>
                        <a:rPr lang="en-US" dirty="0" smtClean="0"/>
                        <a:t>F6</a:t>
                      </a:r>
                      <a:endParaRPr lang="en-US" dirty="0"/>
                    </a:p>
                  </a:txBody>
                  <a:tcPr anchor="ctr"/>
                </a:tc>
                <a:tc>
                  <a:txBody>
                    <a:bodyPr/>
                    <a:lstStyle/>
                    <a:p>
                      <a:pPr algn="ctr"/>
                      <a:r>
                        <a:rPr lang="en-US" dirty="0" smtClean="0"/>
                        <a:t>For cash receipt</a:t>
                      </a:r>
                      <a:endParaRPr lang="en-US" dirty="0"/>
                    </a:p>
                  </a:txBody>
                  <a:tcPr anchor="ctr"/>
                </a:tc>
              </a:tr>
              <a:tr h="418321">
                <a:tc>
                  <a:txBody>
                    <a:bodyPr/>
                    <a:lstStyle/>
                    <a:p>
                      <a:pPr algn="ctr"/>
                      <a:r>
                        <a:rPr lang="en-US" dirty="0" smtClean="0"/>
                        <a:t>Journal</a:t>
                      </a:r>
                      <a:endParaRPr lang="en-US" dirty="0"/>
                    </a:p>
                  </a:txBody>
                  <a:tcPr anchor="ctr"/>
                </a:tc>
                <a:tc>
                  <a:txBody>
                    <a:bodyPr/>
                    <a:lstStyle/>
                    <a:p>
                      <a:pPr algn="ctr"/>
                      <a:r>
                        <a:rPr lang="en-US" dirty="0" smtClean="0"/>
                        <a:t>F7</a:t>
                      </a:r>
                      <a:endParaRPr lang="en-US" dirty="0">
                        <a:solidFill>
                          <a:srgbClr val="FF0000"/>
                        </a:solidFill>
                      </a:endParaRPr>
                    </a:p>
                  </a:txBody>
                  <a:tcPr anchor="ctr"/>
                </a:tc>
                <a:tc>
                  <a:txBody>
                    <a:bodyPr/>
                    <a:lstStyle/>
                    <a:p>
                      <a:pPr algn="ctr"/>
                      <a:r>
                        <a:rPr lang="en-US" dirty="0" smtClean="0"/>
                        <a:t>For adjustments</a:t>
                      </a:r>
                      <a:endParaRPr lang="en-US" dirty="0">
                        <a:solidFill>
                          <a:srgbClr val="FF0000"/>
                        </a:solidFill>
                      </a:endParaRPr>
                    </a:p>
                  </a:txBody>
                  <a:tcPr anchor="ctr"/>
                </a:tc>
              </a:tr>
              <a:tr h="580184">
                <a:tc>
                  <a:txBody>
                    <a:bodyPr/>
                    <a:lstStyle/>
                    <a:p>
                      <a:pPr algn="ctr"/>
                      <a:r>
                        <a:rPr lang="en-US" dirty="0" smtClean="0"/>
                        <a:t>Sales</a:t>
                      </a:r>
                      <a:endParaRPr lang="en-US" dirty="0"/>
                    </a:p>
                  </a:txBody>
                  <a:tcPr anchor="ctr"/>
                </a:tc>
                <a:tc>
                  <a:txBody>
                    <a:bodyPr/>
                    <a:lstStyle/>
                    <a:p>
                      <a:pPr algn="ctr"/>
                      <a:r>
                        <a:rPr lang="en-US" dirty="0" smtClean="0"/>
                        <a:t>F8</a:t>
                      </a:r>
                      <a:endParaRPr lang="en-US" dirty="0">
                        <a:solidFill>
                          <a:schemeClr val="tx1"/>
                        </a:solidFill>
                      </a:endParaRPr>
                    </a:p>
                  </a:txBody>
                  <a:tcPr anchor="ctr"/>
                </a:tc>
                <a:tc>
                  <a:txBody>
                    <a:bodyPr/>
                    <a:lstStyle/>
                    <a:p>
                      <a:pPr algn="ctr"/>
                      <a:r>
                        <a:rPr lang="en-US" dirty="0" smtClean="0"/>
                        <a:t>For credit sales transaction</a:t>
                      </a:r>
                      <a:endParaRPr lang="en-US" dirty="0">
                        <a:solidFill>
                          <a:schemeClr val="tx1"/>
                        </a:solidFill>
                      </a:endParaRPr>
                    </a:p>
                  </a:txBody>
                  <a:tcPr anchor="ctr"/>
                </a:tc>
              </a:tr>
              <a:tr h="828834">
                <a:tc>
                  <a:txBody>
                    <a:bodyPr/>
                    <a:lstStyle/>
                    <a:p>
                      <a:pPr algn="ctr"/>
                      <a:r>
                        <a:rPr lang="en-US" dirty="0" smtClean="0"/>
                        <a:t>Purchase</a:t>
                      </a:r>
                      <a:endParaRPr lang="en-US" dirty="0"/>
                    </a:p>
                  </a:txBody>
                  <a:tcPr anchor="ctr"/>
                </a:tc>
                <a:tc>
                  <a:txBody>
                    <a:bodyPr/>
                    <a:lstStyle/>
                    <a:p>
                      <a:pPr algn="ctr"/>
                      <a:r>
                        <a:rPr lang="en-US" dirty="0" smtClean="0"/>
                        <a:t>F9</a:t>
                      </a:r>
                    </a:p>
                  </a:txBody>
                  <a:tcPr anchor="ctr"/>
                </a:tc>
                <a:tc>
                  <a:txBody>
                    <a:bodyPr/>
                    <a:lstStyle/>
                    <a:p>
                      <a:pPr algn="ctr"/>
                      <a:r>
                        <a:rPr lang="en-US" dirty="0" smtClean="0"/>
                        <a:t>For credit purchase transaction</a:t>
                      </a:r>
                    </a:p>
                  </a:txBody>
                  <a:tcPr anchor="ctr"/>
                </a:tc>
              </a:tr>
              <a:tr h="418321">
                <a:tc>
                  <a:txBody>
                    <a:bodyPr/>
                    <a:lstStyle/>
                    <a:p>
                      <a:pPr algn="ctr"/>
                      <a:r>
                        <a:rPr lang="en-US" dirty="0" smtClean="0"/>
                        <a:t>Stock journal</a:t>
                      </a:r>
                      <a:endParaRPr lang="en-US" dirty="0"/>
                    </a:p>
                  </a:txBody>
                  <a:tcPr anchor="ctr"/>
                </a:tc>
                <a:tc>
                  <a:txBody>
                    <a:bodyPr/>
                    <a:lstStyle/>
                    <a:p>
                      <a:pPr algn="ctr"/>
                      <a:r>
                        <a:rPr lang="en-US" dirty="0" smtClean="0"/>
                        <a:t>Alt +F7</a:t>
                      </a:r>
                    </a:p>
                  </a:txBody>
                  <a:tcPr anchor="ctr"/>
                </a:tc>
                <a:tc>
                  <a:txBody>
                    <a:bodyPr/>
                    <a:lstStyle/>
                    <a:p>
                      <a:pPr algn="ctr"/>
                      <a:r>
                        <a:rPr lang="en-US" dirty="0" smtClean="0"/>
                        <a:t>For stock items</a:t>
                      </a:r>
                    </a:p>
                  </a:txBody>
                  <a:tcPr anchor="ctr"/>
                </a:tc>
              </a:tr>
              <a:tr h="580184">
                <a:tc>
                  <a:txBody>
                    <a:bodyPr/>
                    <a:lstStyle/>
                    <a:p>
                      <a:pPr algn="ctr"/>
                      <a:r>
                        <a:rPr lang="en-US" dirty="0" smtClean="0"/>
                        <a:t>Debit note</a:t>
                      </a:r>
                      <a:endParaRPr lang="en-US" dirty="0"/>
                    </a:p>
                  </a:txBody>
                  <a:tcPr anchor="ctr"/>
                </a:tc>
                <a:tc>
                  <a:txBody>
                    <a:bodyPr/>
                    <a:lstStyle/>
                    <a:p>
                      <a:pPr algn="ctr"/>
                      <a:endParaRPr lang="en-US" dirty="0" smtClean="0"/>
                    </a:p>
                  </a:txBody>
                  <a:tcPr anchor="ctr"/>
                </a:tc>
                <a:tc>
                  <a:txBody>
                    <a:bodyPr/>
                    <a:lstStyle/>
                    <a:p>
                      <a:pPr algn="ctr"/>
                      <a:r>
                        <a:rPr lang="en-US" dirty="0" smtClean="0"/>
                        <a:t>For purchase</a:t>
                      </a:r>
                      <a:r>
                        <a:rPr lang="en-US" baseline="0" dirty="0" smtClean="0"/>
                        <a:t> return</a:t>
                      </a:r>
                      <a:endParaRPr lang="en-US" dirty="0" smtClean="0"/>
                    </a:p>
                  </a:txBody>
                  <a:tcPr anchor="ctr"/>
                </a:tc>
              </a:tr>
              <a:tr h="418321">
                <a:tc>
                  <a:txBody>
                    <a:bodyPr/>
                    <a:lstStyle/>
                    <a:p>
                      <a:pPr algn="ctr"/>
                      <a:r>
                        <a:rPr lang="en-US" dirty="0" smtClean="0"/>
                        <a:t>Credit note</a:t>
                      </a:r>
                      <a:endParaRPr lang="en-US" dirty="0"/>
                    </a:p>
                  </a:txBody>
                  <a:tcPr anchor="ctr"/>
                </a:tc>
                <a:tc>
                  <a:txBody>
                    <a:bodyPr/>
                    <a:lstStyle/>
                    <a:p>
                      <a:pPr algn="ctr"/>
                      <a:endParaRPr lang="en-US" dirty="0" smtClean="0"/>
                    </a:p>
                  </a:txBody>
                  <a:tcPr anchor="ctr"/>
                </a:tc>
                <a:tc>
                  <a:txBody>
                    <a:bodyPr/>
                    <a:lstStyle/>
                    <a:p>
                      <a:pPr algn="ctr"/>
                      <a:r>
                        <a:rPr lang="en-US" dirty="0" smtClean="0"/>
                        <a:t>For sales return</a:t>
                      </a:r>
                    </a:p>
                  </a:txBody>
                  <a:tcPr anchor="ctr"/>
                </a:tc>
              </a:tr>
            </a:tbl>
          </a:graphicData>
        </a:graphic>
      </p:graphicFrame>
      <p:sp>
        <p:nvSpPr>
          <p:cNvPr id="5" name="TextBox 4"/>
          <p:cNvSpPr txBox="1"/>
          <p:nvPr/>
        </p:nvSpPr>
        <p:spPr>
          <a:xfrm>
            <a:off x="685800" y="381000"/>
            <a:ext cx="6400800" cy="369332"/>
          </a:xfrm>
          <a:prstGeom prst="rect">
            <a:avLst/>
          </a:prstGeom>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dirty="0" smtClean="0">
                <a:solidFill>
                  <a:srgbClr val="FF0000"/>
                </a:solidFill>
              </a:rPr>
              <a:t>Shortcut keys and details  of different vouchers</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dow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70" decel="100000"/>
                                        <p:tgtEl>
                                          <p:spTgt spid="4"/>
                                        </p:tgtEl>
                                      </p:cBhvr>
                                    </p:animEffect>
                                    <p:animScale>
                                      <p:cBhvr>
                                        <p:cTn id="18" dur="770" decel="100000"/>
                                        <p:tgtEl>
                                          <p:spTgt spid="4"/>
                                        </p:tgtEl>
                                      </p:cBhvr>
                                      <p:from x="10000" y="10000"/>
                                      <p:to x="200000" y="450000"/>
                                    </p:animScale>
                                    <p:animScale>
                                      <p:cBhvr>
                                        <p:cTn id="19" dur="1230" accel="100000" fill="hold">
                                          <p:stCondLst>
                                            <p:cond delay="770"/>
                                          </p:stCondLst>
                                        </p:cTn>
                                        <p:tgtEl>
                                          <p:spTgt spid="4"/>
                                        </p:tgtEl>
                                      </p:cBhvr>
                                      <p:from x="200000" y="450000"/>
                                      <p:to x="100000" y="100000"/>
                                    </p:animScale>
                                    <p:set>
                                      <p:cBhvr>
                                        <p:cTn id="20" dur="770" fill="hold"/>
                                        <p:tgtEl>
                                          <p:spTgt spid="4"/>
                                        </p:tgtEl>
                                        <p:attrNameLst>
                                          <p:attrName>ppt_x</p:attrName>
                                        </p:attrNameLst>
                                      </p:cBhvr>
                                      <p:to>
                                        <p:strVal val="(0.5)"/>
                                      </p:to>
                                    </p:set>
                                    <p:anim from="(0.5)" to="(#ppt_x)" calcmode="lin" valueType="num">
                                      <p:cBhvr>
                                        <p:cTn id="21" dur="1230" accel="100000" fill="hold">
                                          <p:stCondLst>
                                            <p:cond delay="770"/>
                                          </p:stCondLst>
                                        </p:cTn>
                                        <p:tgtEl>
                                          <p:spTgt spid="4"/>
                                        </p:tgtEl>
                                        <p:attrNameLst>
                                          <p:attrName>ppt_x</p:attrName>
                                        </p:attrNameLst>
                                      </p:cBhvr>
                                    </p:anim>
                                    <p:set>
                                      <p:cBhvr>
                                        <p:cTn id="22" dur="770" fill="hold"/>
                                        <p:tgtEl>
                                          <p:spTgt spid="4"/>
                                        </p:tgtEl>
                                        <p:attrNameLst>
                                          <p:attrName>ppt_y</p:attrName>
                                        </p:attrNameLst>
                                      </p:cBhvr>
                                      <p:to>
                                        <p:strVal val="(#ppt_y+0.4)"/>
                                      </p:to>
                                    </p:set>
                                    <p:anim from="(#ppt_y+0.4)" to="(#ppt_y)" calcmode="lin" valueType="num">
                                      <p:cBhvr>
                                        <p:cTn id="23"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13</a:t>
            </a:fld>
            <a:endParaRPr lang="en-US" dirty="0"/>
          </a:p>
        </p:txBody>
      </p:sp>
      <p:pic>
        <p:nvPicPr>
          <p:cNvPr id="2050" name="Picture 2"/>
          <p:cNvPicPr>
            <a:picLocks noChangeAspect="1" noChangeArrowheads="1"/>
          </p:cNvPicPr>
          <p:nvPr/>
        </p:nvPicPr>
        <p:blipFill>
          <a:blip r:embed="rId2"/>
          <a:srcRect r="10156"/>
          <a:stretch>
            <a:fillRect/>
          </a:stretch>
        </p:blipFill>
        <p:spPr bwMode="auto">
          <a:xfrm>
            <a:off x="0" y="609600"/>
            <a:ext cx="4038600" cy="26482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67235" y="1976718"/>
            <a:ext cx="3429000" cy="923330"/>
          </a:xfrm>
          <a:prstGeom prst="rect">
            <a:avLst/>
          </a:prstGeom>
          <a:noFill/>
          <a:ln>
            <a:solidFill>
              <a:schemeClr val="tx1">
                <a:lumMod val="50000"/>
                <a:lumOff val="50000"/>
              </a:schemeClr>
            </a:solidFill>
          </a:ln>
        </p:spPr>
        <p:txBody>
          <a:bodyPr wrap="square" rtlCol="0">
            <a:spAutoFit/>
          </a:bodyPr>
          <a:lstStyle/>
          <a:p>
            <a:r>
              <a:rPr lang="en-US" dirty="0" smtClean="0">
                <a:solidFill>
                  <a:srgbClr val="FF0000"/>
                </a:solidFill>
              </a:rPr>
              <a:t>We can use calculator by pressing    ctrl + N </a:t>
            </a:r>
          </a:p>
          <a:p>
            <a:endParaRPr lang="en-US" dirty="0" smtClean="0"/>
          </a:p>
        </p:txBody>
      </p:sp>
      <p:sp>
        <p:nvSpPr>
          <p:cNvPr id="6" name="TextBox 5"/>
          <p:cNvSpPr txBox="1"/>
          <p:nvPr/>
        </p:nvSpPr>
        <p:spPr>
          <a:xfrm>
            <a:off x="533400" y="1371600"/>
            <a:ext cx="2895600" cy="707886"/>
          </a:xfrm>
          <a:prstGeom prst="rect">
            <a:avLst/>
          </a:prstGeom>
          <a:noFill/>
        </p:spPr>
        <p:txBody>
          <a:bodyPr wrap="square" rtlCol="0">
            <a:spAutoFit/>
          </a:bodyPr>
          <a:lstStyle/>
          <a:p>
            <a:r>
              <a:rPr lang="en-US" sz="2000" dirty="0" smtClean="0">
                <a:solidFill>
                  <a:srgbClr val="FF0000"/>
                </a:solidFill>
              </a:rPr>
              <a:t>Here we can write narration</a:t>
            </a:r>
            <a:r>
              <a:rPr lang="en-US" dirty="0" smtClean="0"/>
              <a:t>.</a:t>
            </a:r>
            <a:endParaRPr lang="en-US" dirty="0"/>
          </a:p>
        </p:txBody>
      </p:sp>
      <p:pic>
        <p:nvPicPr>
          <p:cNvPr id="2052" name="Picture 4"/>
          <p:cNvPicPr>
            <a:picLocks noChangeAspect="1" noChangeArrowheads="1"/>
          </p:cNvPicPr>
          <p:nvPr/>
        </p:nvPicPr>
        <p:blipFill>
          <a:blip r:embed="rId3"/>
          <a:srcRect t="16667" r="11719" b="33333"/>
          <a:stretch>
            <a:fillRect/>
          </a:stretch>
        </p:blipFill>
        <p:spPr bwMode="auto">
          <a:xfrm>
            <a:off x="5029200" y="381000"/>
            <a:ext cx="3886200" cy="2960914"/>
          </a:xfrm>
          <a:prstGeom prst="rect">
            <a:avLst/>
          </a:prstGeom>
          <a:noFill/>
          <a:ln w="9525">
            <a:noFill/>
            <a:miter lim="800000"/>
            <a:headEnd/>
            <a:tailEnd/>
          </a:ln>
          <a:effectLst/>
        </p:spPr>
      </p:pic>
      <p:pic>
        <p:nvPicPr>
          <p:cNvPr id="2053" name="Picture 5"/>
          <p:cNvPicPr>
            <a:picLocks noChangeAspect="1" noChangeArrowheads="1"/>
          </p:cNvPicPr>
          <p:nvPr/>
        </p:nvPicPr>
        <p:blipFill>
          <a:blip r:embed="rId4"/>
          <a:srcRect t="18750" r="14063" b="42708"/>
          <a:stretch>
            <a:fillRect/>
          </a:stretch>
        </p:blipFill>
        <p:spPr bwMode="auto">
          <a:xfrm>
            <a:off x="838200" y="3657600"/>
            <a:ext cx="6858000" cy="2819400"/>
          </a:xfrm>
          <a:prstGeom prst="rect">
            <a:avLst/>
          </a:prstGeom>
          <a:noFill/>
          <a:ln w="9525">
            <a:noFill/>
            <a:miter lim="800000"/>
            <a:headEnd/>
            <a:tailEnd/>
          </a:ln>
          <a:effectLst/>
        </p:spPr>
      </p:pic>
      <p:sp>
        <p:nvSpPr>
          <p:cNvPr id="9" name="TextBox 8"/>
          <p:cNvSpPr txBox="1"/>
          <p:nvPr/>
        </p:nvSpPr>
        <p:spPr>
          <a:xfrm>
            <a:off x="1219200" y="5181600"/>
            <a:ext cx="4876800" cy="64633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invoice mode is available for sales and purchase vouchers.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edge">
                                      <p:cBhvr>
                                        <p:cTn id="7" dur="2000"/>
                                        <p:tgtEl>
                                          <p:spTgt spid="2050"/>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2000"/>
                                        <p:tgtEl>
                                          <p:spTgt spid="6"/>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circle(in)">
                                      <p:cBhvr>
                                        <p:cTn id="15" dur="2000"/>
                                        <p:tgtEl>
                                          <p:spTgt spid="2052"/>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circle(in)">
                                      <p:cBhvr>
                                        <p:cTn id="19" dur="2000"/>
                                        <p:tgtEl>
                                          <p:spTgt spid="2053"/>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14</a:t>
            </a:fld>
            <a:endParaRPr lang="en-US" dirty="0"/>
          </a:p>
        </p:txBody>
      </p:sp>
      <p:sp>
        <p:nvSpPr>
          <p:cNvPr id="4" name="Date Placeholder 1"/>
          <p:cNvSpPr txBox="1">
            <a:spLocks/>
          </p:cNvSpPr>
          <p:nvPr/>
        </p:nvSpPr>
        <p:spPr>
          <a:xfrm>
            <a:off x="6727032" y="6407944"/>
            <a:ext cx="1920240" cy="365760"/>
          </a:xfrm>
          <a:prstGeom prst="rect">
            <a:avLst/>
          </a:prstGeom>
        </p:spPr>
        <p:txBody>
          <a:bodyPr vert="horz" anchor="b"/>
          <a:lstStyle/>
          <a:p>
            <a:pPr marL="0" marR="0" lvl="0" indent="0" algn="l" defTabSz="914400" rtl="0" eaLnBrk="1" fontAlgn="auto" latinLnBrk="0" hangingPunct="1">
              <a:lnSpc>
                <a:spcPct val="100000"/>
              </a:lnSpc>
              <a:spcBef>
                <a:spcPts val="0"/>
              </a:spcBef>
              <a:spcAft>
                <a:spcPts val="0"/>
              </a:spcAft>
              <a:buClrTx/>
              <a:buSzTx/>
              <a:buFontTx/>
              <a:buNone/>
              <a:tabLst/>
              <a:defRPr/>
            </a:pPr>
            <a:fld id="{7554C3F0-2DE2-472C-8275-992F466FED5F}" type="datetime1">
              <a:rPr kumimoji="0" lang="en-US" sz="10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3/10/2000</a:t>
            </a:fld>
            <a:endParaRPr kumimoji="0" lang="en-US" sz="10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Slide Number Placeholder 2"/>
          <p:cNvSpPr txBox="1">
            <a:spLocks/>
          </p:cNvSpPr>
          <p:nvPr/>
        </p:nvSpPr>
        <p:spPr>
          <a:xfrm>
            <a:off x="8647272" y="6407944"/>
            <a:ext cx="365760" cy="365125"/>
          </a:xfrm>
          <a:prstGeom prst="rect">
            <a:avLst/>
          </a:prstGeom>
        </p:spPr>
        <p:txBody>
          <a:bodyPr vert="horz" anchor="b"/>
          <a:lstStyle/>
          <a:p>
            <a:pPr marL="0" marR="0" lvl="0" indent="0" algn="r" defTabSz="914400" rtl="0" eaLnBrk="1" fontAlgn="auto" latinLnBrk="0" hangingPunct="1">
              <a:lnSpc>
                <a:spcPct val="100000"/>
              </a:lnSpc>
              <a:spcBef>
                <a:spcPts val="0"/>
              </a:spcBef>
              <a:spcAft>
                <a:spcPts val="0"/>
              </a:spcAft>
              <a:buClrTx/>
              <a:buSzTx/>
              <a:buFontTx/>
              <a:buNone/>
              <a:tabLst/>
              <a:defRPr/>
            </a:pPr>
            <a:fld id="{4CF10F6F-48BA-4892-BF69-6E2568E4CC16}" type="slidenum">
              <a:rPr kumimoji="0" lang="en-US" sz="1000" b="0" i="0" u="none" strike="noStrike" kern="1200" cap="none" spc="0" normalizeH="0" baseline="0" noProof="0" smtClean="0">
                <a:ln>
                  <a:noFill/>
                </a:ln>
                <a:solidFill>
                  <a:schemeClr val="tx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2"/>
          <p:cNvPicPr>
            <a:picLocks noChangeAspect="1" noChangeArrowheads="1"/>
          </p:cNvPicPr>
          <p:nvPr/>
        </p:nvPicPr>
        <p:blipFill>
          <a:blip r:embed="rId2"/>
          <a:srcRect l="29687" t="22917" r="39844" b="17708"/>
          <a:stretch>
            <a:fillRect/>
          </a:stretch>
        </p:blipFill>
        <p:spPr bwMode="auto">
          <a:xfrm>
            <a:off x="4191000" y="457200"/>
            <a:ext cx="4343400" cy="5568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228600" y="457200"/>
            <a:ext cx="3276600" cy="5016758"/>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sz="2000" dirty="0" smtClean="0"/>
              <a:t>Before entering voucher we would like to set some configurations in Tally. In Tally we can set accounting systems, inventory details , and some other changes as shown in the picture. We can change our accounting system from single entry to double entry system and vis-a-vis. These changes  are not mandatory but help us if we are habituated by it.  </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15</a:t>
            </a:fld>
            <a:endParaRPr lang="en-US" dirty="0"/>
          </a:p>
        </p:txBody>
      </p:sp>
      <p:sp>
        <p:nvSpPr>
          <p:cNvPr id="4" name="TextBox 3"/>
          <p:cNvSpPr txBox="1"/>
          <p:nvPr/>
        </p:nvSpPr>
        <p:spPr>
          <a:xfrm>
            <a:off x="1371600" y="381000"/>
            <a:ext cx="739140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6000" dirty="0" smtClean="0">
                <a:solidFill>
                  <a:srgbClr val="FF0000"/>
                </a:solidFill>
              </a:rPr>
              <a:t>Tally Features</a:t>
            </a:r>
            <a:endParaRPr lang="en-US" dirty="0">
              <a:solidFill>
                <a:srgbClr val="FF0000"/>
              </a:solidFill>
            </a:endParaRPr>
          </a:p>
        </p:txBody>
      </p:sp>
      <p:pic>
        <p:nvPicPr>
          <p:cNvPr id="27650" name="Picture 2"/>
          <p:cNvPicPr>
            <a:picLocks noChangeAspect="1" noChangeArrowheads="1"/>
          </p:cNvPicPr>
          <p:nvPr/>
        </p:nvPicPr>
        <p:blipFill>
          <a:blip r:embed="rId2"/>
          <a:srcRect l="59375" t="39583" r="25000" b="33334"/>
          <a:stretch>
            <a:fillRect/>
          </a:stretch>
        </p:blipFill>
        <p:spPr bwMode="auto">
          <a:xfrm>
            <a:off x="6019800" y="2819400"/>
            <a:ext cx="1524000" cy="198120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57200" y="2133600"/>
            <a:ext cx="5410200" cy="2308324"/>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dirty="0" smtClean="0">
                <a:solidFill>
                  <a:schemeClr val="bg2"/>
                </a:solidFill>
              </a:rPr>
              <a:t>In Tally we have some features through which we can maintain our accounts as per some requirements. For example we can maintain cost accounting records with financial accounts. We can maintain payroll through such features. If you want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to change features </a:t>
            </a:r>
            <a:r>
              <a:rPr lang="en-US" dirty="0" smtClean="0">
                <a:solidFill>
                  <a:schemeClr val="bg2"/>
                </a:solidFill>
              </a:rPr>
              <a:t>in Tally then press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F11</a:t>
            </a:r>
            <a:r>
              <a:rPr lang="en-US" dirty="0" smtClean="0">
                <a:solidFill>
                  <a:schemeClr val="bg2"/>
                </a:solidFill>
              </a:rPr>
              <a:t>. the menu beside is shown in Tally.</a:t>
            </a:r>
            <a:endParaRPr lang="en-US" dirty="0">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27650"/>
                                        </p:tgtEl>
                                        <p:attrNameLst>
                                          <p:attrName>style.visibility</p:attrName>
                                        </p:attrNameLst>
                                      </p:cBhvr>
                                      <p:to>
                                        <p:strVal val="visible"/>
                                      </p:to>
                                    </p:set>
                                    <p:animEffect transition="in" filter="fade">
                                      <p:cBhvr>
                                        <p:cTn id="12" dur="2000"/>
                                        <p:tgtEl>
                                          <p:spTgt spid="27650"/>
                                        </p:tgtEl>
                                      </p:cBhvr>
                                    </p:animEffect>
                                    <p:anim calcmode="lin" valueType="num">
                                      <p:cBhvr>
                                        <p:cTn id="13" dur="2000" fill="hold"/>
                                        <p:tgtEl>
                                          <p:spTgt spid="27650"/>
                                        </p:tgtEl>
                                        <p:attrNameLst>
                                          <p:attrName>style.rotation</p:attrName>
                                        </p:attrNameLst>
                                      </p:cBhvr>
                                      <p:tavLst>
                                        <p:tav tm="0">
                                          <p:val>
                                            <p:fltVal val="720"/>
                                          </p:val>
                                        </p:tav>
                                        <p:tav tm="100000">
                                          <p:val>
                                            <p:fltVal val="0"/>
                                          </p:val>
                                        </p:tav>
                                      </p:tavLst>
                                    </p:anim>
                                    <p:anim calcmode="lin" valueType="num">
                                      <p:cBhvr>
                                        <p:cTn id="14" dur="2000" fill="hold"/>
                                        <p:tgtEl>
                                          <p:spTgt spid="27650"/>
                                        </p:tgtEl>
                                        <p:attrNameLst>
                                          <p:attrName>ppt_h</p:attrName>
                                        </p:attrNameLst>
                                      </p:cBhvr>
                                      <p:tavLst>
                                        <p:tav tm="0">
                                          <p:val>
                                            <p:fltVal val="0"/>
                                          </p:val>
                                        </p:tav>
                                        <p:tav tm="100000">
                                          <p:val>
                                            <p:strVal val="#ppt_h"/>
                                          </p:val>
                                        </p:tav>
                                      </p:tavLst>
                                    </p:anim>
                                    <p:anim calcmode="lin" valueType="num">
                                      <p:cBhvr>
                                        <p:cTn id="15" dur="2000" fill="hold"/>
                                        <p:tgtEl>
                                          <p:spTgt spid="27650"/>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plus(in)">
                                      <p:cBhvr>
                                        <p:cTn id="2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16</a:t>
            </a:fld>
            <a:endParaRPr lang="en-US" dirty="0"/>
          </a:p>
        </p:txBody>
      </p:sp>
      <p:sp>
        <p:nvSpPr>
          <p:cNvPr id="4" name="TextBox 3"/>
          <p:cNvSpPr txBox="1"/>
          <p:nvPr/>
        </p:nvSpPr>
        <p:spPr>
          <a:xfrm>
            <a:off x="533400" y="304800"/>
            <a:ext cx="7696200" cy="70788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4000" dirty="0" smtClean="0">
                <a:solidFill>
                  <a:srgbClr val="FFC000"/>
                </a:solidFill>
              </a:rPr>
              <a:t>Accounting features in Tally</a:t>
            </a:r>
            <a:endParaRPr lang="en-US" sz="4000" dirty="0">
              <a:solidFill>
                <a:srgbClr val="FFC000"/>
              </a:solidFill>
            </a:endParaRPr>
          </a:p>
        </p:txBody>
      </p:sp>
      <p:pic>
        <p:nvPicPr>
          <p:cNvPr id="28674" name="Picture 2"/>
          <p:cNvPicPr>
            <a:picLocks noChangeAspect="1" noChangeArrowheads="1"/>
          </p:cNvPicPr>
          <p:nvPr/>
        </p:nvPicPr>
        <p:blipFill>
          <a:blip r:embed="rId3"/>
          <a:srcRect l="6250" t="21875" r="15625" b="17708"/>
          <a:stretch>
            <a:fillRect/>
          </a:stretch>
        </p:blipFill>
        <p:spPr bwMode="auto">
          <a:xfrm>
            <a:off x="762000" y="1143000"/>
            <a:ext cx="7620000" cy="4419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xit" presetSubtype="10" fill="hold" nodeType="clickEffect">
                                  <p:stCondLst>
                                    <p:cond delay="0"/>
                                  </p:stCondLst>
                                  <p:childTnLst>
                                    <p:animEffect transition="out" filter="checkerboard(across)">
                                      <p:cBhvr>
                                        <p:cTn id="15" dur="500"/>
                                        <p:tgtEl>
                                          <p:spTgt spid="28674"/>
                                        </p:tgtEl>
                                      </p:cBhvr>
                                    </p:animEffect>
                                    <p:set>
                                      <p:cBhvr>
                                        <p:cTn id="16" dur="1" fill="hold">
                                          <p:stCondLst>
                                            <p:cond delay="499"/>
                                          </p:stCondLst>
                                        </p:cTn>
                                        <p:tgtEl>
                                          <p:spTgt spid="286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style>
          <a:lnRef idx="2">
            <a:schemeClr val="accent2">
              <a:shade val="50000"/>
            </a:schemeClr>
          </a:lnRef>
          <a:fillRef idx="1">
            <a:schemeClr val="accent2"/>
          </a:fillRef>
          <a:effectRef idx="0">
            <a:schemeClr val="accent2"/>
          </a:effectRef>
          <a:fontRef idx="minor">
            <a:schemeClr val="lt1"/>
          </a:fontRef>
        </p:style>
        <p:txBody>
          <a:bodyPr>
            <a:normAutofit lnSpcReduction="10000"/>
          </a:bodyPr>
          <a:lstStyle/>
          <a:p>
            <a:r>
              <a:rPr lang="en-US" dirty="0" smtClean="0"/>
              <a:t>General features in which we can set accounts with inventory, use the word Income/Expenditure A/c instead of P/L A/c</a:t>
            </a:r>
          </a:p>
          <a:p>
            <a:r>
              <a:rPr lang="en-US" dirty="0" smtClean="0"/>
              <a:t>In the outstanding management features we can maintain bill wise details.</a:t>
            </a:r>
          </a:p>
          <a:p>
            <a:r>
              <a:rPr lang="en-US" dirty="0" smtClean="0"/>
              <a:t>We can calculate interest.</a:t>
            </a:r>
          </a:p>
          <a:p>
            <a:r>
              <a:rPr lang="en-US" dirty="0" smtClean="0"/>
              <a:t>We can make records as per cost centre.</a:t>
            </a:r>
          </a:p>
          <a:p>
            <a:r>
              <a:rPr lang="en-US" dirty="0" smtClean="0"/>
              <a:t>We can also use invoicing features and other features</a:t>
            </a:r>
          </a:p>
          <a:p>
            <a:r>
              <a:rPr lang="en-US" dirty="0" smtClean="0"/>
              <a:t>Some main features in tally are explained here.</a:t>
            </a:r>
          </a:p>
          <a:p>
            <a:endParaRPr lang="en-US" dirty="0"/>
          </a:p>
        </p:txBody>
      </p:sp>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17</a:t>
            </a:fld>
            <a:endParaRPr lang="en-US" dirty="0"/>
          </a:p>
        </p:txBody>
      </p:sp>
      <p:sp>
        <p:nvSpPr>
          <p:cNvPr id="4" name="Title 3"/>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algn="ctr"/>
            <a:r>
              <a:rPr lang="en-US" sz="3600" dirty="0" smtClean="0">
                <a:solidFill>
                  <a:schemeClr val="tx1">
                    <a:lumMod val="95000"/>
                    <a:lumOff val="5000"/>
                  </a:schemeClr>
                </a:solidFill>
              </a:rPr>
              <a:t>Details of accounting features in Tally</a:t>
            </a:r>
            <a:endParaRPr lang="en-US"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18</a:t>
            </a:fld>
            <a:endParaRPr lang="en-US" dirty="0"/>
          </a:p>
        </p:txBody>
      </p:sp>
      <p:pic>
        <p:nvPicPr>
          <p:cNvPr id="30722" name="Picture 2"/>
          <p:cNvPicPr>
            <a:picLocks noChangeAspect="1" noChangeArrowheads="1"/>
          </p:cNvPicPr>
          <p:nvPr/>
        </p:nvPicPr>
        <p:blipFill>
          <a:blip r:embed="rId2"/>
          <a:srcRect t="12500" r="54688"/>
          <a:stretch>
            <a:fillRect/>
          </a:stretch>
        </p:blipFill>
        <p:spPr bwMode="auto">
          <a:xfrm>
            <a:off x="4419600" y="2057400"/>
            <a:ext cx="4419600" cy="365760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52400" y="762000"/>
            <a:ext cx="3352800" cy="313932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By use of bill wise details feature we can maintain the details of the transaction such as credit period due date  .etc. Moreover we can know about such transactions the due date of which is forgot we can know about such bills by using exceptional report.  Gateway of tally…</a:t>
            </a:r>
          </a:p>
        </p:txBody>
      </p:sp>
      <p:sp>
        <p:nvSpPr>
          <p:cNvPr id="6" name="TextBox 5"/>
          <p:cNvSpPr txBox="1"/>
          <p:nvPr/>
        </p:nvSpPr>
        <p:spPr>
          <a:xfrm>
            <a:off x="228600" y="3962400"/>
            <a:ext cx="19812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Display </a:t>
            </a:r>
            <a:endParaRPr lang="en-US" dirty="0"/>
          </a:p>
        </p:txBody>
      </p:sp>
      <p:sp>
        <p:nvSpPr>
          <p:cNvPr id="8" name="TextBox 7"/>
          <p:cNvSpPr txBox="1"/>
          <p:nvPr/>
        </p:nvSpPr>
        <p:spPr>
          <a:xfrm>
            <a:off x="0" y="4800600"/>
            <a:ext cx="2514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Exceptional reports</a:t>
            </a:r>
            <a:endParaRPr lang="en-US" dirty="0"/>
          </a:p>
        </p:txBody>
      </p:sp>
      <p:sp>
        <p:nvSpPr>
          <p:cNvPr id="9" name="Down Arrow 8"/>
          <p:cNvSpPr/>
          <p:nvPr/>
        </p:nvSpPr>
        <p:spPr>
          <a:xfrm>
            <a:off x="838200" y="5181600"/>
            <a:ext cx="228600" cy="3048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rgbClr val="FF0000"/>
              </a:solidFill>
            </a:endParaRPr>
          </a:p>
        </p:txBody>
      </p:sp>
      <p:sp>
        <p:nvSpPr>
          <p:cNvPr id="10" name="TextBox 9"/>
          <p:cNvSpPr txBox="1"/>
          <p:nvPr/>
        </p:nvSpPr>
        <p:spPr>
          <a:xfrm>
            <a:off x="0" y="5486400"/>
            <a:ext cx="28194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Overdue payables</a:t>
            </a:r>
          </a:p>
        </p:txBody>
      </p:sp>
      <p:sp>
        <p:nvSpPr>
          <p:cNvPr id="11" name="TextBox 10"/>
          <p:cNvSpPr txBox="1"/>
          <p:nvPr/>
        </p:nvSpPr>
        <p:spPr>
          <a:xfrm>
            <a:off x="152400" y="457200"/>
            <a:ext cx="4038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Bill by bill details</a:t>
            </a:r>
            <a:endParaRPr lang="en-US" dirty="0"/>
          </a:p>
        </p:txBody>
      </p:sp>
      <p:sp>
        <p:nvSpPr>
          <p:cNvPr id="12" name="TextBox 11"/>
          <p:cNvSpPr txBox="1"/>
          <p:nvPr/>
        </p:nvSpPr>
        <p:spPr>
          <a:xfrm>
            <a:off x="1295400" y="0"/>
            <a:ext cx="5257800" cy="381000"/>
          </a:xfrm>
          <a:prstGeom prst="rect">
            <a:avLst/>
          </a:prstGeom>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Main features in Tally</a:t>
            </a:r>
          </a:p>
        </p:txBody>
      </p:sp>
      <p:sp>
        <p:nvSpPr>
          <p:cNvPr id="13" name="Down Arrow 12"/>
          <p:cNvSpPr/>
          <p:nvPr/>
        </p:nvSpPr>
        <p:spPr>
          <a:xfrm>
            <a:off x="838200" y="4419600"/>
            <a:ext cx="152400" cy="3048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ppt_x</p:attrName>
                                        </p:attrNameLst>
                                      </p:cBhvr>
                                      <p:tavLst>
                                        <p:tav tm="0">
                                          <p:val>
                                            <p:strVal val="#ppt_x-.2"/>
                                          </p:val>
                                        </p:tav>
                                        <p:tav tm="100000">
                                          <p:val>
                                            <p:strVal val="#ppt_x"/>
                                          </p:val>
                                        </p:tav>
                                      </p:tavLst>
                                    </p:anim>
                                    <p:anim calcmode="lin" valueType="num">
                                      <p:cBhvr>
                                        <p:cTn id="1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19</a:t>
            </a:fld>
            <a:endParaRPr lang="en-US" dirty="0"/>
          </a:p>
        </p:txBody>
      </p:sp>
      <p:sp>
        <p:nvSpPr>
          <p:cNvPr id="5" name="TextBox 4"/>
          <p:cNvSpPr txBox="1"/>
          <p:nvPr/>
        </p:nvSpPr>
        <p:spPr>
          <a:xfrm>
            <a:off x="685800" y="152400"/>
            <a:ext cx="655320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3600" dirty="0" smtClean="0">
                <a:solidFill>
                  <a:srgbClr val="FF0000"/>
                </a:solidFill>
              </a:rPr>
              <a:t>Overdue Outstanding</a:t>
            </a:r>
            <a:r>
              <a:rPr lang="en-US" dirty="0" smtClean="0">
                <a:solidFill>
                  <a:srgbClr val="FF0000"/>
                </a:solidFill>
              </a:rPr>
              <a:t> </a:t>
            </a:r>
            <a:endParaRPr lang="en-US" dirty="0">
              <a:solidFill>
                <a:srgbClr val="FF0000"/>
              </a:solidFill>
            </a:endParaRPr>
          </a:p>
        </p:txBody>
      </p:sp>
      <p:sp>
        <p:nvSpPr>
          <p:cNvPr id="6" name="TextBox 5"/>
          <p:cNvSpPr txBox="1"/>
          <p:nvPr/>
        </p:nvSpPr>
        <p:spPr>
          <a:xfrm>
            <a:off x="228600" y="914400"/>
            <a:ext cx="8534400" cy="2677656"/>
          </a:xfrm>
          <a:prstGeom prst="rect">
            <a:avLst/>
          </a:prstGeom>
          <a:solidFill>
            <a:schemeClr val="tx2">
              <a:lumMod val="40000"/>
              <a:lumOff val="60000"/>
            </a:schemeClr>
          </a:solidFill>
        </p:spPr>
        <p:txBody>
          <a:bodyPr wrap="square" rtlCol="0">
            <a:spAutoFit/>
          </a:bodyPr>
          <a:lstStyle/>
          <a:p>
            <a:r>
              <a:rPr lang="en-US" sz="2800" b="1" i="1" dirty="0" smtClean="0">
                <a:solidFill>
                  <a:srgbClr val="002060"/>
                </a:solidFill>
              </a:rPr>
              <a:t> We can also do such work(bill wise details) for our debtors and can know about overdue receivable amount of bills. Such feature allows the firm to know about the due dates  and other details of their bills receivable as well as bills payable</a:t>
            </a:r>
            <a:endParaRPr lang="en-US" sz="2800" b="1" i="1" dirty="0">
              <a:solidFill>
                <a:srgbClr val="002060"/>
              </a:solidFill>
            </a:endParaRPr>
          </a:p>
        </p:txBody>
      </p:sp>
      <p:pic>
        <p:nvPicPr>
          <p:cNvPr id="7" name="Picture 2"/>
          <p:cNvPicPr>
            <a:picLocks noChangeAspect="1" noChangeArrowheads="1"/>
          </p:cNvPicPr>
          <p:nvPr/>
        </p:nvPicPr>
        <p:blipFill>
          <a:blip r:embed="rId2"/>
          <a:srcRect t="16667" r="10156" b="53125"/>
          <a:stretch>
            <a:fillRect/>
          </a:stretch>
        </p:blipFill>
        <p:spPr bwMode="auto">
          <a:xfrm>
            <a:off x="0" y="4038600"/>
            <a:ext cx="8763000" cy="22098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p:spPr>
        <p:style>
          <a:lnRef idx="1">
            <a:schemeClr val="dk1"/>
          </a:lnRef>
          <a:fillRef idx="2">
            <a:schemeClr val="dk1"/>
          </a:fillRef>
          <a:effectRef idx="1">
            <a:schemeClr val="dk1"/>
          </a:effectRef>
          <a:fontRef idx="minor">
            <a:schemeClr val="dk1"/>
          </a:fontRef>
        </p:style>
        <p:txBody>
          <a:bodyPr/>
          <a:lstStyle/>
          <a:p>
            <a:pPr>
              <a:buClr>
                <a:srgbClr val="FF0000"/>
              </a:buClr>
              <a:buFont typeface="Wingdings" pitchFamily="2" charset="2"/>
              <a:buChar char="q"/>
            </a:pPr>
            <a:r>
              <a:rPr lang="en-US" dirty="0" smtClean="0"/>
              <a:t>We need accounting package because of numerous accounting transactions . A national or multinational firm cant record the accounting transactions and co-ordinate them without help of accounting in computer by help of accounting package. Now a days most of the business organizations  depends upon  various accounting packages for the process of accounting as well as auditing.</a:t>
            </a:r>
          </a:p>
        </p:txBody>
      </p:sp>
      <p:sp>
        <p:nvSpPr>
          <p:cNvPr id="3" name="Title 2"/>
          <p:cNvSpPr>
            <a:spLocks noGrp="1"/>
          </p:cNvSpPr>
          <p:nvPr>
            <p:ph type="title"/>
          </p:nvPr>
        </p:nvSpPr>
        <p:spPr>
          <a:xfrm>
            <a:off x="457200" y="274638"/>
            <a:ext cx="8229600" cy="1188720"/>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dirty="0" smtClean="0"/>
              <a:t>Why we need </a:t>
            </a:r>
            <a:r>
              <a:rPr lang="en-US" sz="4000" dirty="0" smtClean="0"/>
              <a:t>accounting</a:t>
            </a:r>
            <a:r>
              <a:rPr lang="en-US" dirty="0" smtClean="0"/>
              <a:t> package?</a:t>
            </a:r>
            <a:endParaRPr lang="en-US" dirty="0"/>
          </a:p>
        </p:txBody>
      </p:sp>
      <p:sp>
        <p:nvSpPr>
          <p:cNvPr id="5" name="Date Placeholder 4"/>
          <p:cNvSpPr>
            <a:spLocks noGrp="1"/>
          </p:cNvSpPr>
          <p:nvPr>
            <p:ph type="dt" sz="half" idx="10"/>
          </p:nvPr>
        </p:nvSpPr>
        <p:spPr/>
        <p:txBody>
          <a:bodyPr/>
          <a:lstStyle/>
          <a:p>
            <a:fld id="{8EE87E37-798D-45C3-A425-BB1C633B9F9D}" type="datetime1">
              <a:rPr lang="en-US" smtClean="0"/>
              <a:pPr/>
              <a:t>3/10/2000</a:t>
            </a:fld>
            <a:endParaRPr lang="en-US" dirty="0"/>
          </a:p>
        </p:txBody>
      </p:sp>
      <p:sp>
        <p:nvSpPr>
          <p:cNvPr id="6" name="Slide Number Placeholder 5"/>
          <p:cNvSpPr>
            <a:spLocks noGrp="1"/>
          </p:cNvSpPr>
          <p:nvPr>
            <p:ph type="sldNum" sz="quarter" idx="12"/>
          </p:nvPr>
        </p:nvSpPr>
        <p:spPr/>
        <p:txBody>
          <a:bodyPr/>
          <a:lstStyle/>
          <a:p>
            <a:fld id="{4CF10F6F-48BA-4892-BF69-6E2568E4CC16}" type="slidenum">
              <a:rPr lang="en-US" smtClean="0"/>
              <a:pPr/>
              <a:t>2</a:t>
            </a:fld>
            <a:endParaRPr lang="en-US"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grpId="0" nodeType="clickEffect">
                                  <p:stCondLst>
                                    <p:cond delay="0"/>
                                  </p:stCondLst>
                                  <p:childTnLst>
                                    <p:set>
                                      <p:cBhvr>
                                        <p:cTn id="13" dur="1" fill="hold">
                                          <p:stCondLst>
                                            <p:cond delay="0"/>
                                          </p:stCondLst>
                                        </p:cTn>
                                        <p:tgtEl>
                                          <p:spTgt spid="2">
                                            <p:bg/>
                                          </p:spTgt>
                                        </p:tgtEl>
                                        <p:attrNameLst>
                                          <p:attrName>style.visibility</p:attrName>
                                        </p:attrNameLst>
                                      </p:cBhvr>
                                      <p:to>
                                        <p:strVal val="visible"/>
                                      </p:to>
                                    </p:set>
                                    <p:animEffect transition="in" filter="plus(in)">
                                      <p:cBhvr>
                                        <p:cTn id="14" dur="2000"/>
                                        <p:tgtEl>
                                          <p:spTgt spid="2">
                                            <p:bg/>
                                          </p:spTgt>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plus(in)">
                                      <p:cBhvr>
                                        <p:cTn id="19"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20</a:t>
            </a:fld>
            <a:endParaRPr lang="en-US" dirty="0"/>
          </a:p>
        </p:txBody>
      </p:sp>
      <p:sp>
        <p:nvSpPr>
          <p:cNvPr id="4" name="TextBox 3"/>
          <p:cNvSpPr txBox="1"/>
          <p:nvPr/>
        </p:nvSpPr>
        <p:spPr>
          <a:xfrm>
            <a:off x="381000" y="304800"/>
            <a:ext cx="7086600" cy="7694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4400" dirty="0" smtClean="0"/>
              <a:t>Interest calculation</a:t>
            </a:r>
            <a:endParaRPr lang="en-US" dirty="0"/>
          </a:p>
        </p:txBody>
      </p:sp>
      <p:pic>
        <p:nvPicPr>
          <p:cNvPr id="31746" name="Picture 2"/>
          <p:cNvPicPr>
            <a:picLocks noChangeAspect="1" noChangeArrowheads="1"/>
          </p:cNvPicPr>
          <p:nvPr/>
        </p:nvPicPr>
        <p:blipFill>
          <a:blip r:embed="rId2"/>
          <a:srcRect l="17969" t="32292" r="26563" b="27083"/>
          <a:stretch>
            <a:fillRect/>
          </a:stretch>
        </p:blipFill>
        <p:spPr bwMode="auto">
          <a:xfrm>
            <a:off x="1752600" y="2819400"/>
            <a:ext cx="5410200" cy="2971800"/>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04800" y="1447800"/>
            <a:ext cx="8458200" cy="92333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dirty="0" smtClean="0"/>
              <a:t>In regular  business practices interest is calculated on credit sales and purchase. So Tally provides us interest calculation facilities It helps us to calculate interest on different basis. </a:t>
            </a:r>
            <a:endParaRPr lang="en-US" dirty="0"/>
          </a:p>
        </p:txBody>
      </p:sp>
      <p:sp>
        <p:nvSpPr>
          <p:cNvPr id="8" name="TextBox 7"/>
          <p:cNvSpPr txBox="1"/>
          <p:nvPr/>
        </p:nvSpPr>
        <p:spPr>
          <a:xfrm>
            <a:off x="228600" y="2819400"/>
            <a:ext cx="1447800" cy="2585323"/>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dirty="0" smtClean="0"/>
              <a:t>We can calculate interest on transaction by transaction basis or on the balance.</a:t>
            </a:r>
            <a:endParaRPr lang="en-US" dirty="0"/>
          </a:p>
        </p:txBody>
      </p:sp>
      <p:sp>
        <p:nvSpPr>
          <p:cNvPr id="9" name="TextBox 8"/>
          <p:cNvSpPr txBox="1"/>
          <p:nvPr/>
        </p:nvSpPr>
        <p:spPr>
          <a:xfrm>
            <a:off x="7086600" y="2895600"/>
            <a:ext cx="2057400" cy="2031325"/>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dirty="0" smtClean="0"/>
              <a:t>Here we can fix monthly or yearly interest rate and can calculate interest from various dates.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9"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par>
                          <p:cTn id="17" fill="hold">
                            <p:stCondLst>
                              <p:cond delay="2000"/>
                            </p:stCondLst>
                            <p:childTnLst>
                              <p:par>
                                <p:cTn id="18" presetID="29"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ppt_x</p:attrName>
                                        </p:attrNameLst>
                                      </p:cBhvr>
                                      <p:tavLst>
                                        <p:tav tm="0">
                                          <p:val>
                                            <p:strVal val="#ppt_x-.2"/>
                                          </p:val>
                                        </p:tav>
                                        <p:tav tm="100000">
                                          <p:val>
                                            <p:strVal val="#ppt_x"/>
                                          </p:val>
                                        </p:tav>
                                      </p:tavLst>
                                    </p:anim>
                                    <p:anim calcmode="lin" valueType="num">
                                      <p:cBhvr>
                                        <p:cTn id="2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2" dur="1000"/>
                                        <p:tgtEl>
                                          <p:spTgt spid="8"/>
                                        </p:tgtEl>
                                      </p:cBhvr>
                                    </p:animEffect>
                                  </p:childTnLst>
                                </p:cTn>
                              </p:par>
                            </p:childTnLst>
                          </p:cTn>
                        </p:par>
                        <p:par>
                          <p:cTn id="23" fill="hold">
                            <p:stCondLst>
                              <p:cond delay="3000"/>
                            </p:stCondLst>
                            <p:childTnLst>
                              <p:par>
                                <p:cTn id="24" presetID="29" presetClass="entr" presetSubtype="0" fill="hold" nodeType="afterEffect">
                                  <p:stCondLst>
                                    <p:cond delay="0"/>
                                  </p:stCondLst>
                                  <p:childTnLst>
                                    <p:set>
                                      <p:cBhvr>
                                        <p:cTn id="25" dur="1" fill="hold">
                                          <p:stCondLst>
                                            <p:cond delay="0"/>
                                          </p:stCondLst>
                                        </p:cTn>
                                        <p:tgtEl>
                                          <p:spTgt spid="31746"/>
                                        </p:tgtEl>
                                        <p:attrNameLst>
                                          <p:attrName>style.visibility</p:attrName>
                                        </p:attrNameLst>
                                      </p:cBhvr>
                                      <p:to>
                                        <p:strVal val="visible"/>
                                      </p:to>
                                    </p:set>
                                    <p:anim calcmode="lin" valueType="num">
                                      <p:cBhvr>
                                        <p:cTn id="26" dur="1000" fill="hold"/>
                                        <p:tgtEl>
                                          <p:spTgt spid="31746"/>
                                        </p:tgtEl>
                                        <p:attrNameLst>
                                          <p:attrName>ppt_x</p:attrName>
                                        </p:attrNameLst>
                                      </p:cBhvr>
                                      <p:tavLst>
                                        <p:tav tm="0">
                                          <p:val>
                                            <p:strVal val="#ppt_x-.2"/>
                                          </p:val>
                                        </p:tav>
                                        <p:tav tm="100000">
                                          <p:val>
                                            <p:strVal val="#ppt_x"/>
                                          </p:val>
                                        </p:tav>
                                      </p:tavLst>
                                    </p:anim>
                                    <p:anim calcmode="lin" valueType="num">
                                      <p:cBhvr>
                                        <p:cTn id="27" dur="1000" fill="hold"/>
                                        <p:tgtEl>
                                          <p:spTgt spid="31746"/>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1746"/>
                                        </p:tgtEl>
                                      </p:cBhvr>
                                    </p:animEffect>
                                  </p:childTnLst>
                                </p:cTn>
                              </p:par>
                            </p:childTnLst>
                          </p:cTn>
                        </p:par>
                        <p:par>
                          <p:cTn id="29" fill="hold">
                            <p:stCondLst>
                              <p:cond delay="4000"/>
                            </p:stCondLst>
                            <p:childTnLst>
                              <p:par>
                                <p:cTn id="30" presetID="29"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ppt_x</p:attrName>
                                        </p:attrNameLst>
                                      </p:cBhvr>
                                      <p:tavLst>
                                        <p:tav tm="0">
                                          <p:val>
                                            <p:strVal val="#ppt_x-.2"/>
                                          </p:val>
                                        </p:tav>
                                        <p:tav tm="100000">
                                          <p:val>
                                            <p:strVal val="#ppt_x"/>
                                          </p:val>
                                        </p:tav>
                                      </p:tavLst>
                                    </p:anim>
                                    <p:anim calcmode="lin" valueType="num">
                                      <p:cBhvr>
                                        <p:cTn id="3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28600" y="1524000"/>
            <a:ext cx="8229600" cy="4525963"/>
          </a:xfrm>
        </p:spPr>
        <p:style>
          <a:lnRef idx="3">
            <a:schemeClr val="lt1"/>
          </a:lnRef>
          <a:fillRef idx="1">
            <a:schemeClr val="accent2"/>
          </a:fillRef>
          <a:effectRef idx="1">
            <a:schemeClr val="accent2"/>
          </a:effectRef>
          <a:fontRef idx="minor">
            <a:schemeClr val="lt1"/>
          </a:fontRef>
        </p:style>
        <p:txBody>
          <a:bodyPr/>
          <a:lstStyle/>
          <a:p>
            <a:pPr>
              <a:buNone/>
            </a:pPr>
            <a:r>
              <a:rPr lang="en-US" dirty="0" smtClean="0"/>
              <a:t>We can create budgets in Tally and can analyze the actual situation with expected situations.</a:t>
            </a:r>
          </a:p>
          <a:p>
            <a:pPr>
              <a:buNone/>
            </a:pPr>
            <a:endParaRPr lang="en-US" dirty="0" smtClean="0"/>
          </a:p>
        </p:txBody>
      </p:sp>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21</a:t>
            </a:fld>
            <a:endParaRPr lang="en-US" dirty="0"/>
          </a:p>
        </p:txBody>
      </p:sp>
      <p:sp>
        <p:nvSpPr>
          <p:cNvPr id="4" name="Title 3"/>
          <p:cNvSpPr>
            <a:spLocks noGrp="1"/>
          </p:cNvSpPr>
          <p:nvPr>
            <p:ph type="title"/>
          </p:nvPr>
        </p:nvSpPr>
        <p:spPr>
          <a:xfrm>
            <a:off x="457200" y="274638"/>
            <a:ext cx="8229600" cy="715962"/>
          </a:xfrm>
        </p:spPr>
        <p:style>
          <a:lnRef idx="1">
            <a:schemeClr val="dk1"/>
          </a:lnRef>
          <a:fillRef idx="2">
            <a:schemeClr val="dk1"/>
          </a:fillRef>
          <a:effectRef idx="1">
            <a:schemeClr val="dk1"/>
          </a:effectRef>
          <a:fontRef idx="minor">
            <a:schemeClr val="dk1"/>
          </a:fontRef>
        </p:style>
        <p:txBody>
          <a:bodyPr>
            <a:noAutofit/>
          </a:bodyPr>
          <a:lstStyle/>
          <a:p>
            <a:pPr algn="ctr"/>
            <a:r>
              <a:rPr lang="en-US" sz="2400" b="0" i="1" dirty="0" smtClean="0"/>
              <a:t>Budgets in Tally</a:t>
            </a:r>
            <a:br>
              <a:rPr lang="en-US" sz="2400" b="0" i="1" dirty="0" smtClean="0"/>
            </a:br>
            <a:endParaRPr lang="en-US" sz="2400" b="0" i="1" dirty="0"/>
          </a:p>
        </p:txBody>
      </p:sp>
      <p:sp>
        <p:nvSpPr>
          <p:cNvPr id="7" name="TextBox 6"/>
          <p:cNvSpPr txBox="1"/>
          <p:nvPr/>
        </p:nvSpPr>
        <p:spPr>
          <a:xfrm>
            <a:off x="152400" y="2667000"/>
            <a:ext cx="3429000" cy="369332"/>
          </a:xfrm>
          <a:prstGeom prst="rect">
            <a:avLst/>
          </a:prstGeom>
          <a:noFill/>
        </p:spPr>
        <p:txBody>
          <a:bodyPr wrap="square" rtlCol="0">
            <a:spAutoFit/>
          </a:bodyPr>
          <a:lstStyle/>
          <a:p>
            <a:r>
              <a:rPr lang="en-US" dirty="0" smtClean="0"/>
              <a:t>Active budget feature in tally</a:t>
            </a:r>
            <a:endParaRPr lang="en-US" dirty="0"/>
          </a:p>
        </p:txBody>
      </p:sp>
      <p:sp>
        <p:nvSpPr>
          <p:cNvPr id="8" name="Down Arrow 7"/>
          <p:cNvSpPr/>
          <p:nvPr/>
        </p:nvSpPr>
        <p:spPr>
          <a:xfrm>
            <a:off x="1752600" y="3048000"/>
            <a:ext cx="1524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52400" y="3505200"/>
            <a:ext cx="4495800" cy="369332"/>
          </a:xfrm>
          <a:prstGeom prst="rect">
            <a:avLst/>
          </a:prstGeom>
          <a:noFill/>
        </p:spPr>
        <p:txBody>
          <a:bodyPr wrap="square" rtlCol="0">
            <a:spAutoFit/>
          </a:bodyPr>
          <a:lstStyle/>
          <a:p>
            <a:r>
              <a:rPr lang="en-US" dirty="0" smtClean="0"/>
              <a:t>Create budget through account info</a:t>
            </a:r>
            <a:endParaRPr lang="en-US" dirty="0"/>
          </a:p>
        </p:txBody>
      </p:sp>
      <p:sp>
        <p:nvSpPr>
          <p:cNvPr id="12" name="Down Arrow 11"/>
          <p:cNvSpPr/>
          <p:nvPr/>
        </p:nvSpPr>
        <p:spPr>
          <a:xfrm>
            <a:off x="1676400" y="3733800"/>
            <a:ext cx="2286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228600" y="4191000"/>
            <a:ext cx="3962400" cy="369332"/>
          </a:xfrm>
          <a:prstGeom prst="rect">
            <a:avLst/>
          </a:prstGeom>
          <a:noFill/>
        </p:spPr>
        <p:txBody>
          <a:bodyPr wrap="square" rtlCol="0">
            <a:spAutoFit/>
          </a:bodyPr>
          <a:lstStyle/>
          <a:p>
            <a:r>
              <a:rPr lang="en-US" dirty="0" smtClean="0"/>
              <a:t>See its effect on various reports</a:t>
            </a:r>
            <a:endParaRPr lang="en-US" dirty="0"/>
          </a:p>
        </p:txBody>
      </p:sp>
      <p:pic>
        <p:nvPicPr>
          <p:cNvPr id="31747" name="Picture 3"/>
          <p:cNvPicPr>
            <a:picLocks noChangeAspect="1" noChangeArrowheads="1"/>
          </p:cNvPicPr>
          <p:nvPr/>
        </p:nvPicPr>
        <p:blipFill>
          <a:blip r:embed="rId2"/>
          <a:srcRect l="60156" t="40625" r="25781" b="34375"/>
          <a:stretch>
            <a:fillRect/>
          </a:stretch>
        </p:blipFill>
        <p:spPr bwMode="auto">
          <a:xfrm>
            <a:off x="6096000" y="2895600"/>
            <a:ext cx="1371600" cy="18288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 calcmode="lin" valueType="num">
                                      <p:cBhvr>
                                        <p:cTn id="12" dur="1000" fill="hold"/>
                                        <p:tgtEl>
                                          <p:spTgt spid="5">
                                            <p:bg/>
                                          </p:spTgt>
                                        </p:tgtEl>
                                        <p:attrNameLst>
                                          <p:attrName>ppt_x</p:attrName>
                                        </p:attrNameLst>
                                      </p:cBhvr>
                                      <p:tavLst>
                                        <p:tav tm="0">
                                          <p:val>
                                            <p:strVal val="#ppt_x-.2"/>
                                          </p:val>
                                        </p:tav>
                                        <p:tav tm="100000">
                                          <p:val>
                                            <p:strVal val="#ppt_x"/>
                                          </p:val>
                                        </p:tav>
                                      </p:tavLst>
                                    </p:anim>
                                    <p:anim calcmode="lin" valueType="num">
                                      <p:cBhvr>
                                        <p:cTn id="13" dur="1000" fill="hold"/>
                                        <p:tgtEl>
                                          <p:spTgt spid="5">
                                            <p:bg/>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bg/>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31747"/>
                                        </p:tgtEl>
                                        <p:attrNameLst>
                                          <p:attrName>style.visibility</p:attrName>
                                        </p:attrNameLst>
                                      </p:cBhvr>
                                      <p:to>
                                        <p:strVal val="visible"/>
                                      </p:to>
                                    </p:set>
                                    <p:animEffect transition="in" filter="fade">
                                      <p:cBhvr>
                                        <p:cTn id="26" dur="1000"/>
                                        <p:tgtEl>
                                          <p:spTgt spid="31747"/>
                                        </p:tgtEl>
                                      </p:cBhvr>
                                    </p:animEffect>
                                    <p:anim calcmode="lin" valueType="num">
                                      <p:cBhvr>
                                        <p:cTn id="27" dur="1000" fill="hold"/>
                                        <p:tgtEl>
                                          <p:spTgt spid="31747"/>
                                        </p:tgtEl>
                                        <p:attrNameLst>
                                          <p:attrName>ppt_x</p:attrName>
                                        </p:attrNameLst>
                                      </p:cBhvr>
                                      <p:tavLst>
                                        <p:tav tm="0">
                                          <p:val>
                                            <p:strVal val="#ppt_x"/>
                                          </p:val>
                                        </p:tav>
                                        <p:tav tm="100000">
                                          <p:val>
                                            <p:strVal val="#ppt_x"/>
                                          </p:val>
                                        </p:tav>
                                      </p:tavLst>
                                    </p:anim>
                                    <p:anim calcmode="lin" valueType="num">
                                      <p:cBhvr>
                                        <p:cTn id="28" dur="900" decel="100000" fill="hold"/>
                                        <p:tgtEl>
                                          <p:spTgt spid="3174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17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1719072"/>
          </a:xfrm>
        </p:spPr>
        <p:style>
          <a:lnRef idx="2">
            <a:schemeClr val="accent2"/>
          </a:lnRef>
          <a:fillRef idx="1">
            <a:schemeClr val="lt1"/>
          </a:fillRef>
          <a:effectRef idx="0">
            <a:schemeClr val="accent2"/>
          </a:effectRef>
          <a:fontRef idx="minor">
            <a:schemeClr val="dk1"/>
          </a:fontRef>
        </p:style>
        <p:txBody>
          <a:bodyPr>
            <a:normAutofit lnSpcReduction="10000"/>
          </a:bodyPr>
          <a:lstStyle/>
          <a:p>
            <a:r>
              <a:rPr lang="en-US" dirty="0" smtClean="0"/>
              <a:t>We have to create additional column in the report by alt+c</a:t>
            </a:r>
          </a:p>
          <a:p>
            <a:pPr>
              <a:buNone/>
            </a:pPr>
            <a:r>
              <a:rPr lang="en-US" dirty="0" smtClean="0"/>
              <a:t>Then we can see the budgeted figures in tally reports and can get variances of it. </a:t>
            </a:r>
            <a:endParaRPr lang="en-US" dirty="0"/>
          </a:p>
        </p:txBody>
      </p:sp>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22</a:t>
            </a:fld>
            <a:endParaRPr lang="en-US" dirty="0"/>
          </a:p>
        </p:txBody>
      </p:sp>
      <p:sp>
        <p:nvSpPr>
          <p:cNvPr id="5" name="Title 4"/>
          <p:cNvSpPr>
            <a:spLocks noGrp="1"/>
          </p:cNvSpPr>
          <p:nvPr>
            <p:ph type="title"/>
          </p:nvPr>
        </p:nvSpPr>
        <p:spPr/>
        <p:style>
          <a:lnRef idx="2">
            <a:schemeClr val="accent1"/>
          </a:lnRef>
          <a:fillRef idx="1">
            <a:schemeClr val="lt1"/>
          </a:fillRef>
          <a:effectRef idx="0">
            <a:schemeClr val="accent1"/>
          </a:effectRef>
          <a:fontRef idx="minor">
            <a:schemeClr val="dk1"/>
          </a:fontRef>
        </p:style>
        <p:txBody>
          <a:bodyPr/>
          <a:lstStyle/>
          <a:p>
            <a:r>
              <a:rPr lang="en-US" dirty="0" smtClean="0"/>
              <a:t>How to see Effect of budget</a:t>
            </a:r>
            <a:endParaRPr lang="en-US" dirty="0"/>
          </a:p>
        </p:txBody>
      </p:sp>
      <p:pic>
        <p:nvPicPr>
          <p:cNvPr id="32771" name="Picture 3"/>
          <p:cNvPicPr>
            <a:picLocks noChangeAspect="1" noChangeArrowheads="1"/>
          </p:cNvPicPr>
          <p:nvPr/>
        </p:nvPicPr>
        <p:blipFill>
          <a:blip r:embed="rId2"/>
          <a:srcRect l="26562" t="15625" r="36719" b="57292"/>
          <a:stretch>
            <a:fillRect/>
          </a:stretch>
        </p:blipFill>
        <p:spPr bwMode="auto">
          <a:xfrm>
            <a:off x="990600" y="3886200"/>
            <a:ext cx="3581400" cy="1981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p:stCondLst>
                              <p:cond delay="500"/>
                            </p:stCondLst>
                            <p:childTnLst>
                              <p:par>
                                <p:cTn id="9" presetID="21" presetClass="entr" presetSubtype="4" fill="hold" grpId="0" nodeType="afterEffect">
                                  <p:stCondLst>
                                    <p:cond delay="0"/>
                                  </p:stCondLst>
                                  <p:childTnLst>
                                    <p:set>
                                      <p:cBhvr>
                                        <p:cTn id="10" dur="1" fill="hold">
                                          <p:stCondLst>
                                            <p:cond delay="0"/>
                                          </p:stCondLst>
                                        </p:cTn>
                                        <p:tgtEl>
                                          <p:spTgt spid="2">
                                            <p:bg/>
                                          </p:spTgt>
                                        </p:tgtEl>
                                        <p:attrNameLst>
                                          <p:attrName>style.visibility</p:attrName>
                                        </p:attrNameLst>
                                      </p:cBhvr>
                                      <p:to>
                                        <p:strVal val="visible"/>
                                      </p:to>
                                    </p:set>
                                    <p:animEffect transition="in" filter="wheel(4)">
                                      <p:cBhvr>
                                        <p:cTn id="11" dur="2000"/>
                                        <p:tgtEl>
                                          <p:spTgt spid="2">
                                            <p:bg/>
                                          </p:spTgt>
                                        </p:tgtEl>
                                      </p:cBhvr>
                                    </p:animEffect>
                                  </p:childTnLst>
                                </p:cTn>
                              </p:par>
                            </p:childTnLst>
                          </p:cTn>
                        </p:par>
                        <p:par>
                          <p:cTn id="12" fill="hold">
                            <p:stCondLst>
                              <p:cond delay="2500"/>
                            </p:stCondLst>
                            <p:childTnLst>
                              <p:par>
                                <p:cTn id="13" presetID="21" presetClass="entr" presetSubtype="4"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heel(4)">
                                      <p:cBhvr>
                                        <p:cTn id="15" dur="2000"/>
                                        <p:tgtEl>
                                          <p:spTgt spid="2">
                                            <p:txEl>
                                              <p:pRg st="0" end="0"/>
                                            </p:txEl>
                                          </p:spTgt>
                                        </p:tgtEl>
                                      </p:cBhvr>
                                    </p:animEffect>
                                  </p:childTnLst>
                                </p:cTn>
                              </p:par>
                            </p:childTnLst>
                          </p:cTn>
                        </p:par>
                        <p:par>
                          <p:cTn id="16" fill="hold">
                            <p:stCondLst>
                              <p:cond delay="4500"/>
                            </p:stCondLst>
                            <p:childTnLst>
                              <p:par>
                                <p:cTn id="17" presetID="21" presetClass="entr" presetSubtype="4" fill="hold" grpId="0"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wheel(4)">
                                      <p:cBhvr>
                                        <p:cTn id="19" dur="2000"/>
                                        <p:tgtEl>
                                          <p:spTgt spid="2">
                                            <p:txEl>
                                              <p:pRg st="1" end="1"/>
                                            </p:txEl>
                                          </p:spTgt>
                                        </p:tgtEl>
                                      </p:cBhvr>
                                    </p:animEffect>
                                  </p:childTnLst>
                                </p:cTn>
                              </p:par>
                            </p:childTnLst>
                          </p:cTn>
                        </p:par>
                        <p:par>
                          <p:cTn id="20" fill="hold">
                            <p:stCondLst>
                              <p:cond delay="6500"/>
                            </p:stCondLst>
                            <p:childTnLst>
                              <p:par>
                                <p:cTn id="21" presetID="15" presetClass="entr" presetSubtype="0" fill="hold" nodeType="afterEffect">
                                  <p:stCondLst>
                                    <p:cond delay="0"/>
                                  </p:stCondLst>
                                  <p:childTnLst>
                                    <p:set>
                                      <p:cBhvr>
                                        <p:cTn id="22" dur="1" fill="hold">
                                          <p:stCondLst>
                                            <p:cond delay="0"/>
                                          </p:stCondLst>
                                        </p:cTn>
                                        <p:tgtEl>
                                          <p:spTgt spid="32771"/>
                                        </p:tgtEl>
                                        <p:attrNameLst>
                                          <p:attrName>style.visibility</p:attrName>
                                        </p:attrNameLst>
                                      </p:cBhvr>
                                      <p:to>
                                        <p:strVal val="visible"/>
                                      </p:to>
                                    </p:set>
                                    <p:anim calcmode="lin" valueType="num">
                                      <p:cBhvr>
                                        <p:cTn id="23" dur="1000" fill="hold"/>
                                        <p:tgtEl>
                                          <p:spTgt spid="32771"/>
                                        </p:tgtEl>
                                        <p:attrNameLst>
                                          <p:attrName>ppt_w</p:attrName>
                                        </p:attrNameLst>
                                      </p:cBhvr>
                                      <p:tavLst>
                                        <p:tav tm="0">
                                          <p:val>
                                            <p:fltVal val="0"/>
                                          </p:val>
                                        </p:tav>
                                        <p:tav tm="100000">
                                          <p:val>
                                            <p:strVal val="#ppt_w"/>
                                          </p:val>
                                        </p:tav>
                                      </p:tavLst>
                                    </p:anim>
                                    <p:anim calcmode="lin" valueType="num">
                                      <p:cBhvr>
                                        <p:cTn id="24" dur="1000" fill="hold"/>
                                        <p:tgtEl>
                                          <p:spTgt spid="32771"/>
                                        </p:tgtEl>
                                        <p:attrNameLst>
                                          <p:attrName>ppt_h</p:attrName>
                                        </p:attrNameLst>
                                      </p:cBhvr>
                                      <p:tavLst>
                                        <p:tav tm="0">
                                          <p:val>
                                            <p:fltVal val="0"/>
                                          </p:val>
                                        </p:tav>
                                        <p:tav tm="100000">
                                          <p:val>
                                            <p:strVal val="#ppt_h"/>
                                          </p:val>
                                        </p:tav>
                                      </p:tavLst>
                                    </p:anim>
                                    <p:anim calcmode="lin" valueType="num">
                                      <p:cBhvr>
                                        <p:cTn id="25"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277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23</a:t>
            </a:fld>
            <a:endParaRPr lang="en-US" dirty="0"/>
          </a:p>
        </p:txBody>
      </p:sp>
      <p:pic>
        <p:nvPicPr>
          <p:cNvPr id="6" name="Picture 4"/>
          <p:cNvPicPr>
            <a:picLocks noChangeAspect="1" noChangeArrowheads="1"/>
          </p:cNvPicPr>
          <p:nvPr/>
        </p:nvPicPr>
        <p:blipFill>
          <a:blip r:embed="rId3"/>
          <a:srcRect t="3125" r="10156" b="47917"/>
          <a:stretch>
            <a:fillRect/>
          </a:stretch>
        </p:blipFill>
        <p:spPr bwMode="auto">
          <a:xfrm>
            <a:off x="381000" y="1143000"/>
            <a:ext cx="8763000" cy="3581400"/>
          </a:xfrm>
          <a:prstGeom prst="rect">
            <a:avLst/>
          </a:prstGeom>
          <a:noFill/>
          <a:ln w="9525">
            <a:noFill/>
            <a:miter lim="800000"/>
            <a:headEnd/>
            <a:tailEnd/>
          </a:ln>
          <a:effectLst/>
        </p:spPr>
      </p:pic>
      <p:sp>
        <p:nvSpPr>
          <p:cNvPr id="7" name="TextBox 6"/>
          <p:cNvSpPr txBox="1"/>
          <p:nvPr/>
        </p:nvSpPr>
        <p:spPr>
          <a:xfrm>
            <a:off x="533400" y="381000"/>
            <a:ext cx="83058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Here we can see the effect of the budgets that is shown in Trial Balance</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24</a:t>
            </a:fld>
            <a:endParaRPr lang="en-US" dirty="0"/>
          </a:p>
        </p:txBody>
      </p:sp>
      <p:sp>
        <p:nvSpPr>
          <p:cNvPr id="4" name="TextBox 3"/>
          <p:cNvSpPr txBox="1"/>
          <p:nvPr/>
        </p:nvSpPr>
        <p:spPr>
          <a:xfrm>
            <a:off x="381000" y="228600"/>
            <a:ext cx="8077200" cy="58477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Optional Vouchers</a:t>
            </a:r>
            <a:endParaRPr 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extBox 4"/>
          <p:cNvSpPr txBox="1"/>
          <p:nvPr/>
        </p:nvSpPr>
        <p:spPr>
          <a:xfrm>
            <a:off x="609600" y="990600"/>
            <a:ext cx="7315200" cy="147732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Optional voucher is another feature of Tally . Here we can enter some regular transactions in advance but the effect of the transaction can’t be seen in reports such as trial balance, P/L A/c etc we can see such type of vouchers in optional voucher option which is in display menu.</a:t>
            </a:r>
            <a:endParaRPr lang="en-US" dirty="0"/>
          </a:p>
        </p:txBody>
      </p:sp>
      <p:sp>
        <p:nvSpPr>
          <p:cNvPr id="6" name="TextBox 5"/>
          <p:cNvSpPr txBox="1"/>
          <p:nvPr/>
        </p:nvSpPr>
        <p:spPr>
          <a:xfrm>
            <a:off x="228600" y="2743200"/>
            <a:ext cx="19812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Display</a:t>
            </a:r>
            <a:r>
              <a:rPr lang="en-US" dirty="0" smtClean="0"/>
              <a:t> </a:t>
            </a:r>
            <a:endParaRPr lang="en-US" dirty="0"/>
          </a:p>
        </p:txBody>
      </p:sp>
      <p:sp>
        <p:nvSpPr>
          <p:cNvPr id="7" name="TextBox 6"/>
          <p:cNvSpPr txBox="1"/>
          <p:nvPr/>
        </p:nvSpPr>
        <p:spPr>
          <a:xfrm>
            <a:off x="0" y="3657600"/>
            <a:ext cx="24384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Exception report</a:t>
            </a:r>
            <a:r>
              <a:rPr lang="en-US" dirty="0" smtClean="0"/>
              <a:t> </a:t>
            </a:r>
            <a:endParaRPr lang="en-US" dirty="0"/>
          </a:p>
        </p:txBody>
      </p:sp>
      <p:sp>
        <p:nvSpPr>
          <p:cNvPr id="8" name="TextBox 7"/>
          <p:cNvSpPr txBox="1"/>
          <p:nvPr/>
        </p:nvSpPr>
        <p:spPr>
          <a:xfrm>
            <a:off x="0" y="4495800"/>
            <a:ext cx="23622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Optional</a:t>
            </a:r>
            <a:r>
              <a:rPr lang="en-US" dirty="0" smtClean="0"/>
              <a:t>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voucher</a:t>
            </a:r>
            <a:endParaRPr lang="en-US" dirty="0"/>
          </a:p>
        </p:txBody>
      </p:sp>
      <p:sp>
        <p:nvSpPr>
          <p:cNvPr id="9" name="Down Arrow 8"/>
          <p:cNvSpPr/>
          <p:nvPr/>
        </p:nvSpPr>
        <p:spPr>
          <a:xfrm>
            <a:off x="609600" y="3124200"/>
            <a:ext cx="2286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0" name="Down Arrow 9"/>
          <p:cNvSpPr/>
          <p:nvPr/>
        </p:nvSpPr>
        <p:spPr>
          <a:xfrm>
            <a:off x="609600" y="4038600"/>
            <a:ext cx="228600" cy="3048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34818" name="Picture 2"/>
          <p:cNvPicPr>
            <a:picLocks noChangeAspect="1" noChangeArrowheads="1"/>
          </p:cNvPicPr>
          <p:nvPr/>
        </p:nvPicPr>
        <p:blipFill>
          <a:blip r:embed="rId2"/>
          <a:srcRect t="2083" r="10156" b="51042"/>
          <a:stretch>
            <a:fillRect/>
          </a:stretch>
        </p:blipFill>
        <p:spPr bwMode="auto">
          <a:xfrm>
            <a:off x="2971800" y="2438400"/>
            <a:ext cx="5842000" cy="2286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1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2000"/>
                                        <p:tgtEl>
                                          <p:spTgt spid="5"/>
                                        </p:tgtEl>
                                      </p:cBhvr>
                                    </p:animEffect>
                                  </p:childTnLst>
                                </p:cTn>
                              </p:par>
                            </p:childTnLst>
                          </p:cTn>
                        </p:par>
                        <p:par>
                          <p:cTn id="14" fill="hold">
                            <p:stCondLst>
                              <p:cond delay="3000"/>
                            </p:stCondLst>
                            <p:childTnLst>
                              <p:par>
                                <p:cTn id="15" presetID="1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plus(in)">
                                      <p:cBhvr>
                                        <p:cTn id="17" dur="2000"/>
                                        <p:tgtEl>
                                          <p:spTgt spid="6"/>
                                        </p:tgtEl>
                                      </p:cBhvr>
                                    </p:animEffect>
                                  </p:childTnLst>
                                </p:cTn>
                              </p:par>
                            </p:childTnLst>
                          </p:cTn>
                        </p:par>
                        <p:par>
                          <p:cTn id="18" fill="hold">
                            <p:stCondLst>
                              <p:cond delay="5000"/>
                            </p:stCondLst>
                            <p:childTnLst>
                              <p:par>
                                <p:cTn id="19" presetID="16" presetClass="entr" presetSubtype="2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Horizontal)">
                                      <p:cBhvr>
                                        <p:cTn id="21" dur="500"/>
                                        <p:tgtEl>
                                          <p:spTgt spid="9"/>
                                        </p:tgtEl>
                                      </p:cBhvr>
                                    </p:animEffect>
                                  </p:childTnLst>
                                </p:cTn>
                              </p:par>
                            </p:childTnLst>
                          </p:cTn>
                        </p:par>
                        <p:par>
                          <p:cTn id="22" fill="hold">
                            <p:stCondLst>
                              <p:cond delay="5500"/>
                            </p:stCondLst>
                            <p:childTnLst>
                              <p:par>
                                <p:cTn id="23" presetID="29"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childTnLst>
                          </p:cTn>
                        </p:par>
                        <p:par>
                          <p:cTn id="28" fill="hold">
                            <p:stCondLst>
                              <p:cond delay="6500"/>
                            </p:stCondLst>
                            <p:childTnLst>
                              <p:par>
                                <p:cTn id="29" presetID="16" presetClass="entr" presetSubtype="2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Horizontal)">
                                      <p:cBhvr>
                                        <p:cTn id="31" dur="500"/>
                                        <p:tgtEl>
                                          <p:spTgt spid="10"/>
                                        </p:tgtEl>
                                      </p:cBhvr>
                                    </p:animEffect>
                                  </p:childTnLst>
                                </p:cTn>
                              </p:par>
                            </p:childTnLst>
                          </p:cTn>
                        </p:par>
                        <p:par>
                          <p:cTn id="32" fill="hold">
                            <p:stCondLst>
                              <p:cond delay="7000"/>
                            </p:stCondLst>
                            <p:childTnLst>
                              <p:par>
                                <p:cTn id="33" presetID="6" presetClass="entr" presetSubtype="16"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ircle(in)">
                                      <p:cBhvr>
                                        <p:cTn id="35" dur="2000"/>
                                        <p:tgtEl>
                                          <p:spTgt spid="8"/>
                                        </p:tgtEl>
                                      </p:cBhvr>
                                    </p:animEffect>
                                  </p:childTnLst>
                                </p:cTn>
                              </p:par>
                            </p:childTnLst>
                          </p:cTn>
                        </p:par>
                        <p:par>
                          <p:cTn id="36" fill="hold">
                            <p:stCondLst>
                              <p:cond delay="9000"/>
                            </p:stCondLst>
                            <p:childTnLst>
                              <p:par>
                                <p:cTn id="37" presetID="52" presetClass="entr" presetSubtype="0" fill="hold" nodeType="afterEffect">
                                  <p:stCondLst>
                                    <p:cond delay="0"/>
                                  </p:stCondLst>
                                  <p:childTnLst>
                                    <p:set>
                                      <p:cBhvr>
                                        <p:cTn id="38" dur="1" fill="hold">
                                          <p:stCondLst>
                                            <p:cond delay="0"/>
                                          </p:stCondLst>
                                        </p:cTn>
                                        <p:tgtEl>
                                          <p:spTgt spid="34818"/>
                                        </p:tgtEl>
                                        <p:attrNameLst>
                                          <p:attrName>style.visibility</p:attrName>
                                        </p:attrNameLst>
                                      </p:cBhvr>
                                      <p:to>
                                        <p:strVal val="visible"/>
                                      </p:to>
                                    </p:set>
                                    <p:animScale>
                                      <p:cBhvr>
                                        <p:cTn id="39" dur="1000" decel="50000" fill="hold">
                                          <p:stCondLst>
                                            <p:cond delay="0"/>
                                          </p:stCondLst>
                                        </p:cTn>
                                        <p:tgtEl>
                                          <p:spTgt spid="34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4818"/>
                                        </p:tgtEl>
                                        <p:attrNameLst>
                                          <p:attrName>ppt_x</p:attrName>
                                          <p:attrName>ppt_y</p:attrName>
                                        </p:attrNameLst>
                                      </p:cBhvr>
                                    </p:animMotion>
                                    <p:animEffect transition="in" filter="fade">
                                      <p:cBhvr>
                                        <p:cTn id="41" dur="1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25</a:t>
            </a:fld>
            <a:endParaRPr lang="en-US" dirty="0"/>
          </a:p>
        </p:txBody>
      </p:sp>
      <p:pic>
        <p:nvPicPr>
          <p:cNvPr id="4" name="Picture 3"/>
          <p:cNvPicPr>
            <a:picLocks noChangeAspect="1" noChangeArrowheads="1"/>
          </p:cNvPicPr>
          <p:nvPr/>
        </p:nvPicPr>
        <p:blipFill>
          <a:blip r:embed="rId2"/>
          <a:srcRect t="3535" r="9091" b="55416"/>
          <a:stretch>
            <a:fillRect/>
          </a:stretch>
        </p:blipFill>
        <p:spPr bwMode="auto">
          <a:xfrm>
            <a:off x="228600" y="0"/>
            <a:ext cx="8382000" cy="3200400"/>
          </a:xfrm>
          <a:prstGeom prst="rect">
            <a:avLst/>
          </a:prstGeom>
          <a:noFill/>
          <a:ln w="9525">
            <a:noFill/>
            <a:miter lim="800000"/>
            <a:headEnd/>
            <a:tailEnd/>
          </a:ln>
          <a:effectLst/>
        </p:spPr>
      </p:pic>
      <p:sp>
        <p:nvSpPr>
          <p:cNvPr id="5" name="TextBox 4"/>
          <p:cNvSpPr txBox="1"/>
          <p:nvPr/>
        </p:nvSpPr>
        <p:spPr>
          <a:xfrm>
            <a:off x="838200" y="3429000"/>
            <a:ext cx="7010400" cy="181588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2800" dirty="0" smtClean="0"/>
              <a:t>I</a:t>
            </a:r>
            <a:r>
              <a:rPr lang="en-US"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f you want to make the optional voucher into regular voucher then in “optional voucher” option, make the voucher regular by pressing ctrl + L  </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26</a:t>
            </a:fld>
            <a:endParaRPr lang="en-US" dirty="0"/>
          </a:p>
        </p:txBody>
      </p:sp>
      <p:sp>
        <p:nvSpPr>
          <p:cNvPr id="4" name="TextBox 3"/>
          <p:cNvSpPr txBox="1"/>
          <p:nvPr/>
        </p:nvSpPr>
        <p:spPr>
          <a:xfrm>
            <a:off x="304800" y="228600"/>
            <a:ext cx="80010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Statutory and taxation features in Tally</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3010" name="Picture 2"/>
          <p:cNvPicPr>
            <a:picLocks noChangeAspect="1" noChangeArrowheads="1"/>
          </p:cNvPicPr>
          <p:nvPr/>
        </p:nvPicPr>
        <p:blipFill>
          <a:blip r:embed="rId2"/>
          <a:srcRect l="5844" t="23377" r="16234" b="16883"/>
          <a:stretch>
            <a:fillRect/>
          </a:stretch>
        </p:blipFill>
        <p:spPr bwMode="auto">
          <a:xfrm>
            <a:off x="1447800" y="990600"/>
            <a:ext cx="6096000" cy="3505200"/>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pic>
      <p:sp>
        <p:nvSpPr>
          <p:cNvPr id="6" name="TextBox 5"/>
          <p:cNvSpPr txBox="1"/>
          <p:nvPr/>
        </p:nvSpPr>
        <p:spPr>
          <a:xfrm>
            <a:off x="1066800" y="4876800"/>
            <a:ext cx="8077200" cy="1200329"/>
          </a:xfrm>
          <a:prstGeom prst="rect">
            <a:avLst/>
          </a:prstGeom>
          <a:noFill/>
        </p:spPr>
        <p:txBody>
          <a:bodyPr wrap="square" rtlCol="0">
            <a:spAutoFit/>
          </a:bodyPr>
          <a:lstStyle/>
          <a:p>
            <a:r>
              <a:rPr lang="en-US" dirty="0" smtClean="0"/>
              <a:t>I</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 Tally we can set taxation and statutory features . We can set the details regarding TDS, CS, VAT, Excise, Service Tax etc.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43010"/>
                                        </p:tgtEl>
                                        <p:attrNameLst>
                                          <p:attrName>style.visibility</p:attrName>
                                        </p:attrNameLst>
                                      </p:cBhvr>
                                      <p:to>
                                        <p:strVal val="visible"/>
                                      </p:to>
                                    </p:set>
                                    <p:anim calcmode="lin" valueType="num">
                                      <p:cBhvr>
                                        <p:cTn id="14" dur="1000" fill="hold"/>
                                        <p:tgtEl>
                                          <p:spTgt spid="43010"/>
                                        </p:tgtEl>
                                        <p:attrNameLst>
                                          <p:attrName>ppt_w</p:attrName>
                                        </p:attrNameLst>
                                      </p:cBhvr>
                                      <p:tavLst>
                                        <p:tav tm="0">
                                          <p:val>
                                            <p:fltVal val="0"/>
                                          </p:val>
                                        </p:tav>
                                        <p:tav tm="100000">
                                          <p:val>
                                            <p:strVal val="#ppt_w"/>
                                          </p:val>
                                        </p:tav>
                                      </p:tavLst>
                                    </p:anim>
                                    <p:anim calcmode="lin" valueType="num">
                                      <p:cBhvr>
                                        <p:cTn id="15" dur="1000" fill="hold"/>
                                        <p:tgtEl>
                                          <p:spTgt spid="43010"/>
                                        </p:tgtEl>
                                        <p:attrNameLst>
                                          <p:attrName>ppt_h</p:attrName>
                                        </p:attrNameLst>
                                      </p:cBhvr>
                                      <p:tavLst>
                                        <p:tav tm="0">
                                          <p:val>
                                            <p:fltVal val="0"/>
                                          </p:val>
                                        </p:tav>
                                        <p:tav tm="100000">
                                          <p:val>
                                            <p:strVal val="#ppt_h"/>
                                          </p:val>
                                        </p:tav>
                                      </p:tavLst>
                                    </p:anim>
                                    <p:anim calcmode="lin" valueType="num">
                                      <p:cBhvr>
                                        <p:cTn id="16" dur="1000" fill="hold"/>
                                        <p:tgtEl>
                                          <p:spTgt spid="4301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30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plus(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27</a:t>
            </a:fld>
            <a:endParaRPr lang="en-US" dirty="0"/>
          </a:p>
        </p:txBody>
      </p:sp>
      <p:sp>
        <p:nvSpPr>
          <p:cNvPr id="4" name="TextBox 3"/>
          <p:cNvSpPr txBox="1"/>
          <p:nvPr/>
        </p:nvSpPr>
        <p:spPr>
          <a:xfrm>
            <a:off x="304800" y="228600"/>
            <a:ext cx="70104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Inventory features in Tally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TextBox 4"/>
          <p:cNvSpPr txBox="1"/>
          <p:nvPr/>
        </p:nvSpPr>
        <p:spPr>
          <a:xfrm>
            <a:off x="0" y="762000"/>
            <a:ext cx="9144000" cy="646331"/>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 Tally we can set some Inventory features such as maintaining multiple  godowns ,  stock items and categories and details about invoicing etc</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4034" name="Picture 2"/>
          <p:cNvPicPr>
            <a:picLocks noChangeAspect="1" noChangeArrowheads="1"/>
          </p:cNvPicPr>
          <p:nvPr/>
        </p:nvPicPr>
        <p:blipFill>
          <a:blip r:embed="rId2"/>
          <a:srcRect l="6250" t="21875" r="15625" b="17708"/>
          <a:stretch>
            <a:fillRect/>
          </a:stretch>
        </p:blipFill>
        <p:spPr bwMode="auto">
          <a:xfrm>
            <a:off x="609600" y="1600200"/>
            <a:ext cx="7620000" cy="4419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circle(in)">
                                      <p:cBhvr>
                                        <p:cTn id="15" dur="2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28</a:t>
            </a:fld>
            <a:endParaRPr lang="en-US" dirty="0"/>
          </a:p>
        </p:txBody>
      </p:sp>
      <p:sp>
        <p:nvSpPr>
          <p:cNvPr id="4" name="TextBox 3"/>
          <p:cNvSpPr txBox="1"/>
          <p:nvPr/>
        </p:nvSpPr>
        <p:spPr>
          <a:xfrm>
            <a:off x="304800" y="0"/>
            <a:ext cx="81534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Final statements in Tally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5058" name="Picture 2"/>
          <p:cNvPicPr>
            <a:picLocks noChangeAspect="1" noChangeArrowheads="1"/>
          </p:cNvPicPr>
          <p:nvPr/>
        </p:nvPicPr>
        <p:blipFill>
          <a:blip r:embed="rId2"/>
          <a:srcRect t="15625" r="10156" b="14583"/>
          <a:stretch>
            <a:fillRect/>
          </a:stretch>
        </p:blipFill>
        <p:spPr bwMode="auto">
          <a:xfrm>
            <a:off x="4038600" y="3124200"/>
            <a:ext cx="5105400" cy="3052916"/>
          </a:xfrm>
          <a:prstGeom prst="rect">
            <a:avLst/>
          </a:prstGeom>
          <a:noFill/>
          <a:ln w="9525">
            <a:noFill/>
            <a:miter lim="800000"/>
            <a:headEnd/>
            <a:tailEnd/>
          </a:ln>
          <a:effectLst/>
        </p:spPr>
      </p:pic>
      <p:pic>
        <p:nvPicPr>
          <p:cNvPr id="45059" name="Picture 3"/>
          <p:cNvPicPr>
            <a:picLocks noChangeAspect="1" noChangeArrowheads="1"/>
          </p:cNvPicPr>
          <p:nvPr/>
        </p:nvPicPr>
        <p:blipFill>
          <a:blip r:embed="rId3"/>
          <a:srcRect t="16667" r="10156" b="14583"/>
          <a:stretch>
            <a:fillRect/>
          </a:stretch>
        </p:blipFill>
        <p:spPr bwMode="auto">
          <a:xfrm>
            <a:off x="4038600" y="228600"/>
            <a:ext cx="5105400" cy="3048000"/>
          </a:xfrm>
          <a:prstGeom prst="rect">
            <a:avLst/>
          </a:prstGeom>
          <a:noFill/>
          <a:ln w="9525">
            <a:noFill/>
            <a:miter lim="800000"/>
            <a:headEnd/>
            <a:tailEnd/>
          </a:ln>
          <a:effectLst/>
        </p:spPr>
      </p:pic>
      <p:sp>
        <p:nvSpPr>
          <p:cNvPr id="7" name="TextBox 6"/>
          <p:cNvSpPr txBox="1"/>
          <p:nvPr/>
        </p:nvSpPr>
        <p:spPr>
          <a:xfrm>
            <a:off x="304800" y="533400"/>
            <a:ext cx="3657600" cy="5693866"/>
          </a:xfrm>
          <a:prstGeom prst="rect">
            <a:avLst/>
          </a:prstGeom>
          <a:noFill/>
        </p:spPr>
        <p:txBody>
          <a:bodyPr wrap="square" rtlCol="0">
            <a:spAutoFit/>
          </a:bodyPr>
          <a:lstStyle/>
          <a:p>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We can get financial statements in Tally from Report menu . We can gat more details about financial statements by pressing          alt + F1 key . We can also print statements in Tally by using print features.</a:t>
            </a:r>
            <a:endParaRPr 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in)">
                                      <p:cBhvr>
                                        <p:cTn id="11" dur="2000"/>
                                        <p:tgtEl>
                                          <p:spTgt spid="7"/>
                                        </p:tgtEl>
                                      </p:cBhvr>
                                    </p:animEffect>
                                  </p:childTnLst>
                                </p:cTn>
                              </p:par>
                            </p:childTnLst>
                          </p:cTn>
                        </p:par>
                        <p:par>
                          <p:cTn id="12" fill="hold">
                            <p:stCondLst>
                              <p:cond delay="4000"/>
                            </p:stCondLst>
                            <p:childTnLst>
                              <p:par>
                                <p:cTn id="13" presetID="13" presetClass="entr" presetSubtype="16" fill="hold" nodeType="afterEffect">
                                  <p:stCondLst>
                                    <p:cond delay="0"/>
                                  </p:stCondLst>
                                  <p:childTnLst>
                                    <p:set>
                                      <p:cBhvr>
                                        <p:cTn id="14" dur="1" fill="hold">
                                          <p:stCondLst>
                                            <p:cond delay="0"/>
                                          </p:stCondLst>
                                        </p:cTn>
                                        <p:tgtEl>
                                          <p:spTgt spid="45059"/>
                                        </p:tgtEl>
                                        <p:attrNameLst>
                                          <p:attrName>style.visibility</p:attrName>
                                        </p:attrNameLst>
                                      </p:cBhvr>
                                      <p:to>
                                        <p:strVal val="visible"/>
                                      </p:to>
                                    </p:set>
                                    <p:animEffect transition="in" filter="plus(in)">
                                      <p:cBhvr>
                                        <p:cTn id="15" dur="2000"/>
                                        <p:tgtEl>
                                          <p:spTgt spid="45059"/>
                                        </p:tgtEl>
                                      </p:cBhvr>
                                    </p:animEffect>
                                  </p:childTnLst>
                                </p:cTn>
                              </p:par>
                            </p:childTnLst>
                          </p:cTn>
                        </p:par>
                        <p:par>
                          <p:cTn id="16" fill="hold">
                            <p:stCondLst>
                              <p:cond delay="6000"/>
                            </p:stCondLst>
                            <p:childTnLst>
                              <p:par>
                                <p:cTn id="17" presetID="16" presetClass="entr" presetSubtype="26" fill="hold" nodeType="afterEffect">
                                  <p:stCondLst>
                                    <p:cond delay="0"/>
                                  </p:stCondLst>
                                  <p:childTnLst>
                                    <p:set>
                                      <p:cBhvr>
                                        <p:cTn id="18" dur="1" fill="hold">
                                          <p:stCondLst>
                                            <p:cond delay="0"/>
                                          </p:stCondLst>
                                        </p:cTn>
                                        <p:tgtEl>
                                          <p:spTgt spid="45058"/>
                                        </p:tgtEl>
                                        <p:attrNameLst>
                                          <p:attrName>style.visibility</p:attrName>
                                        </p:attrNameLst>
                                      </p:cBhvr>
                                      <p:to>
                                        <p:strVal val="visible"/>
                                      </p:to>
                                    </p:set>
                                    <p:animEffect transition="in" filter="barn(inHorizontal)">
                                      <p:cBhvr>
                                        <p:cTn id="19" dur="5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29</a:t>
            </a:fld>
            <a:endParaRPr lang="en-US" dirty="0"/>
          </a:p>
        </p:txBody>
      </p:sp>
      <p:sp>
        <p:nvSpPr>
          <p:cNvPr id="4" name="TextBox 3"/>
          <p:cNvSpPr txBox="1"/>
          <p:nvPr/>
        </p:nvSpPr>
        <p:spPr>
          <a:xfrm>
            <a:off x="457200" y="304800"/>
            <a:ext cx="83058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Printing financial statements in Tally</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TextBox 4"/>
          <p:cNvSpPr txBox="1"/>
          <p:nvPr/>
        </p:nvSpPr>
        <p:spPr>
          <a:xfrm>
            <a:off x="304800" y="838200"/>
            <a:ext cx="7467600"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We can print financial statements by pressing alt + p in the concerned statement and can set features relating to it .</a:t>
            </a:r>
          </a:p>
          <a:p>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6082" name="Picture 2"/>
          <p:cNvPicPr>
            <a:picLocks noChangeAspect="1" noChangeArrowheads="1"/>
          </p:cNvPicPr>
          <p:nvPr/>
        </p:nvPicPr>
        <p:blipFill>
          <a:blip r:embed="rId2"/>
          <a:srcRect l="15625" t="25000" r="25781" b="20833"/>
          <a:stretch>
            <a:fillRect/>
          </a:stretch>
        </p:blipFill>
        <p:spPr bwMode="auto">
          <a:xfrm>
            <a:off x="1752600" y="2133600"/>
            <a:ext cx="5715000" cy="3962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3000"/>
                                        <p:tgtEl>
                                          <p:spTgt spid="4"/>
                                        </p:tgtEl>
                                      </p:cBhvr>
                                    </p:animEffect>
                                  </p:childTnLst>
                                </p:cTn>
                              </p:par>
                            </p:childTnLst>
                          </p:cTn>
                        </p:par>
                        <p:par>
                          <p:cTn id="8" fill="hold">
                            <p:stCondLst>
                              <p:cond delay="3000"/>
                            </p:stCondLst>
                            <p:childTnLst>
                              <p:par>
                                <p:cTn id="9" presetID="29"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000" fill="hold"/>
                                        <p:tgtEl>
                                          <p:spTgt spid="5"/>
                                        </p:tgtEl>
                                        <p:attrNameLst>
                                          <p:attrName>ppt_x</p:attrName>
                                        </p:attrNameLst>
                                      </p:cBhvr>
                                      <p:tavLst>
                                        <p:tav tm="0">
                                          <p:val>
                                            <p:strVal val="#ppt_x-.2"/>
                                          </p:val>
                                        </p:tav>
                                        <p:tav tm="100000">
                                          <p:val>
                                            <p:strVal val="#ppt_x"/>
                                          </p:val>
                                        </p:tav>
                                      </p:tavLst>
                                    </p:anim>
                                    <p:anim calcmode="lin" valueType="num">
                                      <p:cBhvr>
                                        <p:cTn id="12" dur="2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3" dur="2000"/>
                                        <p:tgtEl>
                                          <p:spTgt spid="5"/>
                                        </p:tgtEl>
                                      </p:cBhvr>
                                    </p:animEffect>
                                  </p:childTnLst>
                                </p:cTn>
                              </p:par>
                            </p:childTnLst>
                          </p:cTn>
                        </p:par>
                        <p:par>
                          <p:cTn id="14" fill="hold">
                            <p:stCondLst>
                              <p:cond delay="5000"/>
                            </p:stCondLst>
                            <p:childTnLst>
                              <p:par>
                                <p:cTn id="15" presetID="20" presetClass="entr" presetSubtype="0" fill="hold" nodeType="afterEffect">
                                  <p:stCondLst>
                                    <p:cond delay="0"/>
                                  </p:stCondLst>
                                  <p:childTnLst>
                                    <p:set>
                                      <p:cBhvr>
                                        <p:cTn id="16" dur="1" fill="hold">
                                          <p:stCondLst>
                                            <p:cond delay="0"/>
                                          </p:stCondLst>
                                        </p:cTn>
                                        <p:tgtEl>
                                          <p:spTgt spid="46082"/>
                                        </p:tgtEl>
                                        <p:attrNameLst>
                                          <p:attrName>style.visibility</p:attrName>
                                        </p:attrNameLst>
                                      </p:cBhvr>
                                      <p:to>
                                        <p:strVal val="visible"/>
                                      </p:to>
                                    </p:set>
                                    <p:animEffect transition="in" filter="wedge">
                                      <p:cBhvr>
                                        <p:cTn id="17" dur="24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nchorCtr="0"/>
          <a:lstStyle/>
          <a:p>
            <a:r>
              <a:rPr lang="en-US" spc="140" dirty="0" smtClean="0"/>
              <a:t>As above stated accounting by computer is the  mandatory  in the growing business environment, many companies have introduced accounting packages such as Tally , E.X. of TATA consultancy are the famous software  available in market. Today I would like to share something about Tally with you.</a:t>
            </a:r>
          </a:p>
        </p:txBody>
      </p:sp>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3</a:t>
            </a:fld>
            <a:endParaRPr lang="en-US" dirty="0"/>
          </a:p>
        </p:txBody>
      </p:sp>
      <p:sp>
        <p:nvSpPr>
          <p:cNvPr id="5" name="Title 4"/>
          <p:cNvSpPr>
            <a:spLocks noGrp="1"/>
          </p:cNvSpPr>
          <p:nvPr>
            <p:ph type="title"/>
          </p:nvPr>
        </p:nvSpPr>
        <p:spPr>
          <a:solidFill>
            <a:srgbClr val="FF0000"/>
          </a:solidFill>
        </p:spPr>
        <p:txBody>
          <a:bodyPr>
            <a:normAutofit/>
          </a:bodyPr>
          <a:lstStyle/>
          <a:p>
            <a:pPr algn="ctr"/>
            <a:r>
              <a:rPr lang="en-US" sz="2800" dirty="0" smtClean="0">
                <a:solidFill>
                  <a:schemeClr val="tx2">
                    <a:lumMod val="50000"/>
                  </a:schemeClr>
                </a:solidFill>
              </a:rPr>
              <a:t>Accounting packages available in market</a:t>
            </a:r>
            <a:endParaRPr lang="en-US" sz="2800" dirty="0">
              <a:solidFill>
                <a:schemeClr val="tx2">
                  <a:lumMod val="50000"/>
                </a:schemeClr>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2">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30</a:t>
            </a:fld>
            <a:endParaRPr lang="en-US" dirty="0"/>
          </a:p>
        </p:txBody>
      </p:sp>
      <p:sp>
        <p:nvSpPr>
          <p:cNvPr id="5" name="TextBox 4"/>
          <p:cNvSpPr txBox="1"/>
          <p:nvPr/>
        </p:nvSpPr>
        <p:spPr>
          <a:xfrm>
            <a:off x="304800" y="228600"/>
            <a:ext cx="8839200" cy="461665"/>
          </a:xfrm>
          <a:prstGeom prst="rect">
            <a:avLst/>
          </a:prstGeom>
          <a:solidFill>
            <a:schemeClr val="tx1">
              <a:lumMod val="85000"/>
              <a:lumOff val="15000"/>
            </a:schemeClr>
          </a:solidFill>
        </p:spPr>
        <p:txBody>
          <a:bodyPr wrap="square" rtlCol="0">
            <a:spAutoFit/>
          </a:bodyPr>
          <a:lstStyle/>
          <a:p>
            <a:pPr algn="ctr"/>
            <a:r>
              <a:rPr lang="en-US" sz="2400" b="1" i="1" dirty="0" smtClean="0">
                <a:solidFill>
                  <a:srgbClr val="FFC000"/>
                </a:solidFill>
              </a:rPr>
              <a:t>Ratio analysis in Tally</a:t>
            </a:r>
            <a:endParaRPr lang="en-US" b="1" i="1" dirty="0">
              <a:solidFill>
                <a:srgbClr val="FFC000"/>
              </a:solidFill>
            </a:endParaRPr>
          </a:p>
        </p:txBody>
      </p:sp>
      <p:sp>
        <p:nvSpPr>
          <p:cNvPr id="6" name="TextBox 5"/>
          <p:cNvSpPr txBox="1"/>
          <p:nvPr/>
        </p:nvSpPr>
        <p:spPr>
          <a:xfrm>
            <a:off x="0" y="1066800"/>
            <a:ext cx="9144000" cy="20313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As we all know that Tally is an accounting package . Generally  people believe that accounting means book keeping but it is not fact. Book keeping is apart of accounting . Moreover accounting involves analysis and one of them is ratio analysis. Tally provides us Ratio analysis tools . Through Tally we can  access various ratios which are intrinsic for the development of the business. Just book keeping can’t give you the idea of the situation of the business. So we have to use  ratio tools.</a:t>
            </a:r>
          </a:p>
        </p:txBody>
      </p:sp>
      <p:sp>
        <p:nvSpPr>
          <p:cNvPr id="7" name="TextBox 6"/>
          <p:cNvSpPr txBox="1"/>
          <p:nvPr/>
        </p:nvSpPr>
        <p:spPr>
          <a:xfrm>
            <a:off x="228600" y="3581400"/>
            <a:ext cx="8229600" cy="203132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dirty="0" smtClean="0"/>
              <a:t>Ratios available in Tally</a:t>
            </a:r>
          </a:p>
          <a:p>
            <a:pPr>
              <a:buFont typeface="Wingdings" pitchFamily="2" charset="2"/>
              <a:buChar char="§"/>
            </a:pPr>
            <a:r>
              <a:rPr lang="en-US" dirty="0" smtClean="0"/>
              <a:t>Working capital ratio</a:t>
            </a:r>
          </a:p>
          <a:p>
            <a:pPr>
              <a:buFont typeface="Wingdings" pitchFamily="2" charset="2"/>
              <a:buChar char="§"/>
            </a:pPr>
            <a:r>
              <a:rPr lang="en-US" dirty="0" smtClean="0"/>
              <a:t>Cash flow /fund flow statement</a:t>
            </a:r>
          </a:p>
          <a:p>
            <a:pPr>
              <a:buFont typeface="Wingdings" pitchFamily="2" charset="2"/>
              <a:buChar char="§"/>
            </a:pPr>
            <a:r>
              <a:rPr lang="en-US" dirty="0" smtClean="0"/>
              <a:t>Debt equity ratio</a:t>
            </a:r>
          </a:p>
          <a:p>
            <a:pPr>
              <a:buFont typeface="Wingdings" pitchFamily="2" charset="2"/>
              <a:buChar char="§"/>
            </a:pPr>
            <a:r>
              <a:rPr lang="en-US" dirty="0" smtClean="0"/>
              <a:t>Operating  cost</a:t>
            </a:r>
          </a:p>
          <a:p>
            <a:pPr>
              <a:buFont typeface="Wingdings" pitchFamily="2" charset="2"/>
              <a:buChar char="§"/>
            </a:pPr>
            <a:r>
              <a:rPr lang="en-US" dirty="0" smtClean="0"/>
              <a:t>Current ratio</a:t>
            </a:r>
          </a:p>
          <a:p>
            <a:pPr>
              <a:buFont typeface="Wingdings" pitchFamily="2" charset="2"/>
              <a:buChar char="§"/>
            </a:pPr>
            <a:r>
              <a:rPr lang="en-US" dirty="0" smtClean="0"/>
              <a:t>Quick ratio etc</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31</a:t>
            </a:fld>
            <a:endParaRPr lang="en-US" dirty="0"/>
          </a:p>
        </p:txBody>
      </p:sp>
      <p:pic>
        <p:nvPicPr>
          <p:cNvPr id="41986" name="Picture 2"/>
          <p:cNvPicPr>
            <a:picLocks noChangeAspect="1" noChangeArrowheads="1"/>
          </p:cNvPicPr>
          <p:nvPr/>
        </p:nvPicPr>
        <p:blipFill>
          <a:blip r:embed="rId2"/>
          <a:srcRect l="-1" t="12087" r="10156" b="14286"/>
          <a:stretch>
            <a:fillRect/>
          </a:stretch>
        </p:blipFill>
        <p:spPr bwMode="auto">
          <a:xfrm>
            <a:off x="0" y="1143000"/>
            <a:ext cx="8763000" cy="5105400"/>
          </a:xfrm>
          <a:prstGeom prst="rect">
            <a:avLst/>
          </a:prstGeom>
          <a:noFill/>
          <a:ln w="9525">
            <a:noFill/>
            <a:miter lim="800000"/>
            <a:headEnd/>
            <a:tailEnd/>
          </a:ln>
          <a:effectLst/>
        </p:spPr>
      </p:pic>
      <p:sp>
        <p:nvSpPr>
          <p:cNvPr id="5" name="TextBox 4"/>
          <p:cNvSpPr txBox="1"/>
          <p:nvPr/>
        </p:nvSpPr>
        <p:spPr>
          <a:xfrm>
            <a:off x="609600" y="381000"/>
            <a:ext cx="78486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dirty="0" smtClean="0"/>
              <a:t>Ratios in Tally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41986"/>
                                        </p:tgtEl>
                                        <p:attrNameLst>
                                          <p:attrName>style.visibility</p:attrName>
                                        </p:attrNameLst>
                                      </p:cBhvr>
                                      <p:to>
                                        <p:strVal val="visible"/>
                                      </p:to>
                                    </p:set>
                                    <p:animEffect transition="in" filter="diamond(in)">
                                      <p:cBhvr>
                                        <p:cTn id="18"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32</a:t>
            </a:fld>
            <a:endParaRPr lang="en-US" dirty="0"/>
          </a:p>
        </p:txBody>
      </p:sp>
      <p:sp>
        <p:nvSpPr>
          <p:cNvPr id="4" name="TextBox 3"/>
          <p:cNvSpPr txBox="1"/>
          <p:nvPr/>
        </p:nvSpPr>
        <p:spPr>
          <a:xfrm>
            <a:off x="609600" y="228600"/>
            <a:ext cx="7467600"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dirty="0" smtClean="0"/>
              <a:t>Tally audit features</a:t>
            </a:r>
            <a:endParaRPr lang="en-US" dirty="0"/>
          </a:p>
        </p:txBody>
      </p:sp>
      <p:sp>
        <p:nvSpPr>
          <p:cNvPr id="5" name="TextBox 4"/>
          <p:cNvSpPr txBox="1"/>
          <p:nvPr/>
        </p:nvSpPr>
        <p:spPr>
          <a:xfrm flipH="1">
            <a:off x="1036319" y="762000"/>
            <a:ext cx="6431281"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Basically Tally is not audit software it is a accounting software though it provides us audit features . In tally we can do audit work. It provides us the details of altered  vouchers. Here we can check the vouchers and verify them.</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1219200" y="2438400"/>
            <a:ext cx="647700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If we want to make Tally audit then we have to activate Tally audit features through company alteration screen. Go to company info. And then select alter option and activate Tally audit features. </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0962" name="Picture 2"/>
          <p:cNvPicPr>
            <a:picLocks noChangeAspect="1" noChangeArrowheads="1"/>
          </p:cNvPicPr>
          <p:nvPr/>
        </p:nvPicPr>
        <p:blipFill>
          <a:blip r:embed="rId2"/>
          <a:srcRect t="56250" r="46094" b="33333"/>
          <a:stretch>
            <a:fillRect/>
          </a:stretch>
        </p:blipFill>
        <p:spPr bwMode="auto">
          <a:xfrm>
            <a:off x="1981200" y="4267200"/>
            <a:ext cx="5257800" cy="762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edge">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style.rotation</p:attrName>
                                        </p:attrNameLst>
                                      </p:cBhvr>
                                      <p:tavLst>
                                        <p:tav tm="0">
                                          <p:val>
                                            <p:fltVal val="720"/>
                                          </p:val>
                                        </p:tav>
                                        <p:tav tm="100000">
                                          <p:val>
                                            <p:fltVal val="0"/>
                                          </p:val>
                                        </p:tav>
                                      </p:tavLst>
                                    </p:anim>
                                    <p:anim calcmode="lin" valueType="num">
                                      <p:cBhvr>
                                        <p:cTn id="23" dur="2000" fill="hold"/>
                                        <p:tgtEl>
                                          <p:spTgt spid="6"/>
                                        </p:tgtEl>
                                        <p:attrNameLst>
                                          <p:attrName>ppt_h</p:attrName>
                                        </p:attrNameLst>
                                      </p:cBhvr>
                                      <p:tavLst>
                                        <p:tav tm="0">
                                          <p:val>
                                            <p:fltVal val="0"/>
                                          </p:val>
                                        </p:tav>
                                        <p:tav tm="100000">
                                          <p:val>
                                            <p:strVal val="#ppt_h"/>
                                          </p:val>
                                        </p:tav>
                                      </p:tavLst>
                                    </p:anim>
                                    <p:anim calcmode="lin" valueType="num">
                                      <p:cBhvr>
                                        <p:cTn id="24"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nodeType="clickEffect">
                                  <p:stCondLst>
                                    <p:cond delay="0"/>
                                  </p:stCondLst>
                                  <p:childTnLst>
                                    <p:set>
                                      <p:cBhvr>
                                        <p:cTn id="28" dur="1" fill="hold">
                                          <p:stCondLst>
                                            <p:cond delay="0"/>
                                          </p:stCondLst>
                                        </p:cTn>
                                        <p:tgtEl>
                                          <p:spTgt spid="40962"/>
                                        </p:tgtEl>
                                        <p:attrNameLst>
                                          <p:attrName>style.visibility</p:attrName>
                                        </p:attrNameLst>
                                      </p:cBhvr>
                                      <p:to>
                                        <p:strVal val="visible"/>
                                      </p:to>
                                    </p:set>
                                    <p:animEffect transition="in" filter="fade">
                                      <p:cBhvr>
                                        <p:cTn id="29" dur="770" decel="100000"/>
                                        <p:tgtEl>
                                          <p:spTgt spid="40962"/>
                                        </p:tgtEl>
                                      </p:cBhvr>
                                    </p:animEffect>
                                    <p:animScale>
                                      <p:cBhvr>
                                        <p:cTn id="30" dur="770" decel="100000"/>
                                        <p:tgtEl>
                                          <p:spTgt spid="40962"/>
                                        </p:tgtEl>
                                      </p:cBhvr>
                                      <p:from x="10000" y="10000"/>
                                      <p:to x="200000" y="450000"/>
                                    </p:animScale>
                                    <p:animScale>
                                      <p:cBhvr>
                                        <p:cTn id="31" dur="1230" accel="100000" fill="hold">
                                          <p:stCondLst>
                                            <p:cond delay="770"/>
                                          </p:stCondLst>
                                        </p:cTn>
                                        <p:tgtEl>
                                          <p:spTgt spid="40962"/>
                                        </p:tgtEl>
                                      </p:cBhvr>
                                      <p:from x="200000" y="450000"/>
                                      <p:to x="100000" y="100000"/>
                                    </p:animScale>
                                    <p:set>
                                      <p:cBhvr>
                                        <p:cTn id="32" dur="770" fill="hold"/>
                                        <p:tgtEl>
                                          <p:spTgt spid="40962"/>
                                        </p:tgtEl>
                                        <p:attrNameLst>
                                          <p:attrName>ppt_x</p:attrName>
                                        </p:attrNameLst>
                                      </p:cBhvr>
                                      <p:to>
                                        <p:strVal val="(0.5)"/>
                                      </p:to>
                                    </p:set>
                                    <p:anim from="(0.5)" to="(#ppt_x)" calcmode="lin" valueType="num">
                                      <p:cBhvr>
                                        <p:cTn id="33" dur="1230" accel="100000" fill="hold">
                                          <p:stCondLst>
                                            <p:cond delay="770"/>
                                          </p:stCondLst>
                                        </p:cTn>
                                        <p:tgtEl>
                                          <p:spTgt spid="40962"/>
                                        </p:tgtEl>
                                        <p:attrNameLst>
                                          <p:attrName>ppt_x</p:attrName>
                                        </p:attrNameLst>
                                      </p:cBhvr>
                                    </p:anim>
                                    <p:set>
                                      <p:cBhvr>
                                        <p:cTn id="34" dur="770" fill="hold"/>
                                        <p:tgtEl>
                                          <p:spTgt spid="40962"/>
                                        </p:tgtEl>
                                        <p:attrNameLst>
                                          <p:attrName>ppt_y</p:attrName>
                                        </p:attrNameLst>
                                      </p:cBhvr>
                                      <p:to>
                                        <p:strVal val="(#ppt_y+0.4)"/>
                                      </p:to>
                                    </p:set>
                                    <p:anim from="(#ppt_y+0.4)" to="(#ppt_y)" calcmode="lin" valueType="num">
                                      <p:cBhvr>
                                        <p:cTn id="35" dur="1230" accel="100000" fill="hold">
                                          <p:stCondLst>
                                            <p:cond delay="770"/>
                                          </p:stCondLst>
                                        </p:cTn>
                                        <p:tgtEl>
                                          <p:spTgt spid="4096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33</a:t>
            </a:fld>
            <a:endParaRPr lang="en-US" dirty="0"/>
          </a:p>
        </p:txBody>
      </p:sp>
      <p:sp>
        <p:nvSpPr>
          <p:cNvPr id="4" name="TextBox 3"/>
          <p:cNvSpPr txBox="1"/>
          <p:nvPr/>
        </p:nvSpPr>
        <p:spPr>
          <a:xfrm>
            <a:off x="152400" y="152400"/>
            <a:ext cx="87630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How to do audit in Tally</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TextBox 4"/>
          <p:cNvSpPr txBox="1"/>
          <p:nvPr/>
        </p:nvSpPr>
        <p:spPr>
          <a:xfrm>
            <a:off x="533400" y="914400"/>
            <a:ext cx="2819400" cy="369332"/>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Gate way of Tally</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TextBox 5"/>
          <p:cNvSpPr txBox="1"/>
          <p:nvPr/>
        </p:nvSpPr>
        <p:spPr>
          <a:xfrm>
            <a:off x="304800" y="1524000"/>
            <a:ext cx="3200400" cy="381000"/>
          </a:xfrm>
          <a:prstGeom prst="rect">
            <a:avLst/>
          </a:prstGeom>
          <a:noFill/>
        </p:spPr>
        <p:txBody>
          <a:bodyPr wrap="square" rtlCol="0">
            <a:spAutoFit/>
          </a:bodyPr>
          <a:lstStyle/>
          <a:p>
            <a:pPr algn="just"/>
            <a:r>
              <a:rPr lang="en-US" dirty="0" smtClean="0"/>
              <a:t>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Display</a:t>
            </a:r>
            <a:endParaRPr lang="en-US" dirty="0"/>
          </a:p>
        </p:txBody>
      </p:sp>
      <p:sp>
        <p:nvSpPr>
          <p:cNvPr id="7" name="TextBox 6"/>
          <p:cNvSpPr txBox="1"/>
          <p:nvPr/>
        </p:nvSpPr>
        <p:spPr>
          <a:xfrm>
            <a:off x="0" y="2362200"/>
            <a:ext cx="3429000" cy="381000"/>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Statements of accounts</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TextBox 7"/>
          <p:cNvSpPr txBox="1"/>
          <p:nvPr/>
        </p:nvSpPr>
        <p:spPr>
          <a:xfrm>
            <a:off x="152400" y="3048000"/>
            <a:ext cx="3429000" cy="381000"/>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Tally audit</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 name="Down Arrow 8"/>
          <p:cNvSpPr/>
          <p:nvPr/>
        </p:nvSpPr>
        <p:spPr>
          <a:xfrm>
            <a:off x="1143000" y="1219200"/>
            <a:ext cx="228600" cy="304800"/>
          </a:xfrm>
          <a:prstGeom prst="down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p>
        </p:txBody>
      </p:sp>
      <p:sp>
        <p:nvSpPr>
          <p:cNvPr id="10" name="Down Arrow 9"/>
          <p:cNvSpPr/>
          <p:nvPr/>
        </p:nvSpPr>
        <p:spPr>
          <a:xfrm>
            <a:off x="1219200" y="1828800"/>
            <a:ext cx="152400" cy="457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1" name="Down Arrow 10"/>
          <p:cNvSpPr/>
          <p:nvPr/>
        </p:nvSpPr>
        <p:spPr>
          <a:xfrm>
            <a:off x="1219200" y="2590800"/>
            <a:ext cx="152400" cy="45720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41986" name="Picture 2"/>
          <p:cNvPicPr>
            <a:picLocks noChangeAspect="1" noChangeArrowheads="1"/>
          </p:cNvPicPr>
          <p:nvPr/>
        </p:nvPicPr>
        <p:blipFill>
          <a:blip r:embed="rId2"/>
          <a:srcRect l="59375" t="39583" r="25000" b="31250"/>
          <a:stretch>
            <a:fillRect/>
          </a:stretch>
        </p:blipFill>
        <p:spPr bwMode="auto">
          <a:xfrm>
            <a:off x="685800" y="3810000"/>
            <a:ext cx="1524000" cy="2133600"/>
          </a:xfrm>
          <a:prstGeom prst="rect">
            <a:avLst/>
          </a:prstGeom>
          <a:noFill/>
          <a:ln w="9525">
            <a:noFill/>
            <a:miter lim="800000"/>
            <a:headEnd/>
            <a:tailEnd/>
          </a:ln>
          <a:effectLst/>
        </p:spPr>
      </p:pic>
      <p:pic>
        <p:nvPicPr>
          <p:cNvPr id="41987" name="Picture 3"/>
          <p:cNvPicPr>
            <a:picLocks noChangeAspect="1" noChangeArrowheads="1"/>
          </p:cNvPicPr>
          <p:nvPr/>
        </p:nvPicPr>
        <p:blipFill>
          <a:blip r:embed="rId3"/>
          <a:srcRect l="60938" t="42708" r="25781" b="32292"/>
          <a:stretch>
            <a:fillRect/>
          </a:stretch>
        </p:blipFill>
        <p:spPr bwMode="auto">
          <a:xfrm>
            <a:off x="2819400" y="4038600"/>
            <a:ext cx="1295400" cy="1828800"/>
          </a:xfrm>
          <a:prstGeom prst="rect">
            <a:avLst/>
          </a:prstGeom>
          <a:noFill/>
          <a:ln w="9525">
            <a:noFill/>
            <a:miter lim="800000"/>
            <a:headEnd/>
            <a:tailEnd/>
          </a:ln>
          <a:effectLst/>
        </p:spPr>
      </p:pic>
      <p:sp>
        <p:nvSpPr>
          <p:cNvPr id="14" name="Right Arrow 13"/>
          <p:cNvSpPr/>
          <p:nvPr/>
        </p:nvSpPr>
        <p:spPr>
          <a:xfrm>
            <a:off x="2209800" y="4800600"/>
            <a:ext cx="5334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4419600" y="1295400"/>
            <a:ext cx="4419600" cy="147732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In Tally we can make audit as above stated if you want to do audit work in Tally then follow the path displayed here. Here we can make audit of vouchers as well as ledgers.</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5"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anim calcmode="lin" valueType="num">
                                      <p:cBhvr>
                                        <p:cTn id="38" dur="2000" fill="hold"/>
                                        <p:tgtEl>
                                          <p:spTgt spid="15"/>
                                        </p:tgtEl>
                                        <p:attrNameLst>
                                          <p:attrName>style.rotation</p:attrName>
                                        </p:attrNameLst>
                                      </p:cBhvr>
                                      <p:tavLst>
                                        <p:tav tm="0">
                                          <p:val>
                                            <p:fltVal val="720"/>
                                          </p:val>
                                        </p:tav>
                                        <p:tav tm="100000">
                                          <p:val>
                                            <p:fltVal val="0"/>
                                          </p:val>
                                        </p:tav>
                                      </p:tavLst>
                                    </p:anim>
                                    <p:anim calcmode="lin" valueType="num">
                                      <p:cBhvr>
                                        <p:cTn id="39" dur="2000" fill="hold"/>
                                        <p:tgtEl>
                                          <p:spTgt spid="15"/>
                                        </p:tgtEl>
                                        <p:attrNameLst>
                                          <p:attrName>ppt_h</p:attrName>
                                        </p:attrNameLst>
                                      </p:cBhvr>
                                      <p:tavLst>
                                        <p:tav tm="0">
                                          <p:val>
                                            <p:fltVal val="0"/>
                                          </p:val>
                                        </p:tav>
                                        <p:tav tm="100000">
                                          <p:val>
                                            <p:strVal val="#ppt_h"/>
                                          </p:val>
                                        </p:tav>
                                      </p:tavLst>
                                    </p:anim>
                                    <p:anim calcmode="lin" valueType="num">
                                      <p:cBhvr>
                                        <p:cTn id="40"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41986"/>
                                        </p:tgtEl>
                                        <p:attrNameLst>
                                          <p:attrName>style.visibility</p:attrName>
                                        </p:attrNameLst>
                                      </p:cBhvr>
                                      <p:to>
                                        <p:strVal val="visible"/>
                                      </p:to>
                                    </p:set>
                                    <p:anim calcmode="lin" valueType="num">
                                      <p:cBhvr>
                                        <p:cTn id="45" dur="1000" fill="hold"/>
                                        <p:tgtEl>
                                          <p:spTgt spid="41986"/>
                                        </p:tgtEl>
                                        <p:attrNameLst>
                                          <p:attrName>ppt_x</p:attrName>
                                        </p:attrNameLst>
                                      </p:cBhvr>
                                      <p:tavLst>
                                        <p:tav tm="0">
                                          <p:val>
                                            <p:strVal val="#ppt_x-.2"/>
                                          </p:val>
                                        </p:tav>
                                        <p:tav tm="100000">
                                          <p:val>
                                            <p:strVal val="#ppt_x"/>
                                          </p:val>
                                        </p:tav>
                                      </p:tavLst>
                                    </p:anim>
                                    <p:anim calcmode="lin" valueType="num">
                                      <p:cBhvr>
                                        <p:cTn id="46" dur="1000" fill="hold"/>
                                        <p:tgtEl>
                                          <p:spTgt spid="41986"/>
                                        </p:tgtEl>
                                        <p:attrNameLst>
                                          <p:attrName>ppt_y</p:attrName>
                                        </p:attrNameLst>
                                      </p:cBhvr>
                                      <p:tavLst>
                                        <p:tav tm="0">
                                          <p:val>
                                            <p:strVal val="#ppt_y"/>
                                          </p:val>
                                        </p:tav>
                                        <p:tav tm="100000">
                                          <p:val>
                                            <p:strVal val="#ppt_y"/>
                                          </p:val>
                                        </p:tav>
                                      </p:tavLst>
                                    </p:anim>
                                    <p:animEffect transition="in" filter="wipe(right)" prLst="gradientSize: 0.1">
                                      <p:cBhvr>
                                        <p:cTn id="47" dur="1000"/>
                                        <p:tgtEl>
                                          <p:spTgt spid="41986"/>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41987"/>
                                        </p:tgtEl>
                                        <p:attrNameLst>
                                          <p:attrName>style.visibility</p:attrName>
                                        </p:attrNameLst>
                                      </p:cBhvr>
                                      <p:to>
                                        <p:strVal val="visible"/>
                                      </p:to>
                                    </p:set>
                                    <p:animEffect transition="in" filter="diamond(in)">
                                      <p:cBhvr>
                                        <p:cTn id="52" dur="2000"/>
                                        <p:tgtEl>
                                          <p:spTgt spid="419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p:bldP spid="10" grpId="0" animBg="1"/>
      <p:bldP spid="11" grpId="0" animBg="1"/>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34</a:t>
            </a:fld>
            <a:endParaRPr lang="en-US" dirty="0"/>
          </a:p>
        </p:txBody>
      </p:sp>
      <p:pic>
        <p:nvPicPr>
          <p:cNvPr id="43010" name="Picture 2"/>
          <p:cNvPicPr>
            <a:picLocks noChangeAspect="1" noChangeArrowheads="1"/>
          </p:cNvPicPr>
          <p:nvPr/>
        </p:nvPicPr>
        <p:blipFill>
          <a:blip r:embed="rId2"/>
          <a:srcRect t="16667" r="11719" b="40625"/>
          <a:stretch>
            <a:fillRect/>
          </a:stretch>
        </p:blipFill>
        <p:spPr bwMode="auto">
          <a:xfrm>
            <a:off x="0" y="685800"/>
            <a:ext cx="8610600" cy="3124200"/>
          </a:xfrm>
          <a:prstGeom prst="rect">
            <a:avLst/>
          </a:prstGeom>
          <a:noFill/>
          <a:ln w="9525">
            <a:noFill/>
            <a:miter lim="800000"/>
            <a:headEnd/>
            <a:tailEnd/>
          </a:ln>
          <a:effectLst/>
        </p:spPr>
      </p:pic>
      <p:sp>
        <p:nvSpPr>
          <p:cNvPr id="5" name="TextBox 4"/>
          <p:cNvSpPr txBox="1"/>
          <p:nvPr/>
        </p:nvSpPr>
        <p:spPr>
          <a:xfrm>
            <a:off x="228600" y="0"/>
            <a:ext cx="7772400" cy="369332"/>
          </a:xfrm>
          <a:prstGeom prst="rect">
            <a:avLst/>
          </a:prstGeom>
          <a:noFill/>
        </p:spPr>
        <p:txBody>
          <a:bodyPr wrap="square" rtlCol="0">
            <a:spAutoFit/>
          </a:bodyPr>
          <a:lstStyle/>
          <a:p>
            <a:r>
              <a:rPr lang="en-US" dirty="0" smtClean="0"/>
              <a:t>Voucher audit in tally </a:t>
            </a:r>
            <a:endParaRPr lang="en-US" dirty="0"/>
          </a:p>
        </p:txBody>
      </p:sp>
      <p:sp>
        <p:nvSpPr>
          <p:cNvPr id="6" name="TextBox 5"/>
          <p:cNvSpPr txBox="1"/>
          <p:nvPr/>
        </p:nvSpPr>
        <p:spPr>
          <a:xfrm>
            <a:off x="381000" y="4191000"/>
            <a:ext cx="807720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Here you can verify the voucher by selecting it and can make alteration in it and can delete it. In the same manner you can verify the ledgers</a:t>
            </a:r>
            <a:r>
              <a:rPr lang="en-US" dirty="0" smtClean="0"/>
              <a:t>.</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35</a:t>
            </a:fld>
            <a:endParaRPr lang="en-US" dirty="0"/>
          </a:p>
        </p:txBody>
      </p:sp>
      <p:sp>
        <p:nvSpPr>
          <p:cNvPr id="15" name="TextBox 14"/>
          <p:cNvSpPr txBox="1"/>
          <p:nvPr/>
        </p:nvSpPr>
        <p:spPr>
          <a:xfrm>
            <a:off x="609600" y="304800"/>
            <a:ext cx="822960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Tally features in brief </a:t>
            </a:r>
          </a:p>
        </p:txBody>
      </p:sp>
      <p:graphicFrame>
        <p:nvGraphicFramePr>
          <p:cNvPr id="17" name="Table 16"/>
          <p:cNvGraphicFramePr>
            <a:graphicFrameLocks noGrp="1"/>
          </p:cNvGraphicFramePr>
          <p:nvPr/>
        </p:nvGraphicFramePr>
        <p:xfrm>
          <a:off x="2286000" y="838200"/>
          <a:ext cx="5562600" cy="5669280"/>
        </p:xfrm>
        <a:graphic>
          <a:graphicData uri="http://schemas.openxmlformats.org/drawingml/2006/table">
            <a:tbl>
              <a:tblPr firstRow="1" bandRow="1">
                <a:tableStyleId>{EB9631B5-78F2-41C9-869B-9F39066F8104}</a:tableStyleId>
              </a:tblPr>
              <a:tblGrid>
                <a:gridCol w="2781300"/>
                <a:gridCol w="2781300"/>
              </a:tblGrid>
              <a:tr h="1025378">
                <a:tc>
                  <a:txBody>
                    <a:bodyPr/>
                    <a:lstStyle/>
                    <a:p>
                      <a:r>
                        <a:rPr lang="en-US" dirty="0" smtClean="0"/>
                        <a:t>Allow multi currency</a:t>
                      </a:r>
                      <a:endParaRPr lang="en-US" dirty="0"/>
                    </a:p>
                  </a:txBody>
                  <a:tcPr/>
                </a:tc>
                <a:tc>
                  <a:txBody>
                    <a:bodyPr/>
                    <a:lstStyle/>
                    <a:p>
                      <a:r>
                        <a:rPr lang="en-US" dirty="0" smtClean="0"/>
                        <a:t>We can enter transaction</a:t>
                      </a:r>
                      <a:r>
                        <a:rPr lang="en-US" baseline="0" dirty="0" smtClean="0"/>
                        <a:t> in other currency and give details about exchange rate </a:t>
                      </a:r>
                      <a:endParaRPr lang="en-US" dirty="0"/>
                    </a:p>
                  </a:txBody>
                  <a:tcPr/>
                </a:tc>
              </a:tr>
              <a:tr h="448603">
                <a:tc>
                  <a:txBody>
                    <a:bodyPr/>
                    <a:lstStyle/>
                    <a:p>
                      <a:r>
                        <a:rPr lang="en-US" dirty="0" smtClean="0"/>
                        <a:t>Maintain payroll</a:t>
                      </a:r>
                      <a:r>
                        <a:rPr lang="en-US" baseline="0" dirty="0" smtClean="0"/>
                        <a:t> </a:t>
                      </a:r>
                      <a:endParaRPr lang="en-US" dirty="0"/>
                    </a:p>
                  </a:txBody>
                  <a:tcPr/>
                </a:tc>
                <a:tc>
                  <a:txBody>
                    <a:bodyPr/>
                    <a:lstStyle/>
                    <a:p>
                      <a:r>
                        <a:rPr lang="en-US" dirty="0" smtClean="0"/>
                        <a:t>We can maintain payroll information</a:t>
                      </a:r>
                      <a:endParaRPr lang="en-US" dirty="0"/>
                    </a:p>
                  </a:txBody>
                  <a:tcPr/>
                </a:tc>
              </a:tr>
              <a:tr h="640862">
                <a:tc>
                  <a:txBody>
                    <a:bodyPr/>
                    <a:lstStyle/>
                    <a:p>
                      <a:r>
                        <a:rPr lang="en-US" dirty="0" smtClean="0"/>
                        <a:t>Maintain cost</a:t>
                      </a:r>
                      <a:r>
                        <a:rPr lang="en-US" baseline="0" dirty="0" smtClean="0"/>
                        <a:t> centre</a:t>
                      </a:r>
                      <a:endParaRPr lang="en-US" dirty="0"/>
                    </a:p>
                  </a:txBody>
                  <a:tcPr/>
                </a:tc>
                <a:tc>
                  <a:txBody>
                    <a:bodyPr/>
                    <a:lstStyle/>
                    <a:p>
                      <a:r>
                        <a:rPr lang="en-US" dirty="0" smtClean="0"/>
                        <a:t>We can get information about different  cost centre</a:t>
                      </a:r>
                      <a:endParaRPr lang="en-US" dirty="0"/>
                    </a:p>
                  </a:txBody>
                  <a:tcPr/>
                </a:tc>
              </a:tr>
              <a:tr h="640862">
                <a:tc>
                  <a:txBody>
                    <a:bodyPr/>
                    <a:lstStyle/>
                    <a:p>
                      <a:r>
                        <a:rPr lang="en-US" dirty="0" smtClean="0"/>
                        <a:t>Allow invoicing</a:t>
                      </a:r>
                      <a:endParaRPr lang="en-US" dirty="0"/>
                    </a:p>
                  </a:txBody>
                  <a:tcPr/>
                </a:tc>
                <a:tc>
                  <a:txBody>
                    <a:bodyPr/>
                    <a:lstStyle/>
                    <a:p>
                      <a:r>
                        <a:rPr lang="en-US" dirty="0" smtClean="0"/>
                        <a:t> can enter sales or purchase transactions into invoice form</a:t>
                      </a:r>
                      <a:endParaRPr lang="en-US" dirty="0"/>
                    </a:p>
                  </a:txBody>
                  <a:tcPr/>
                </a:tc>
              </a:tr>
              <a:tr h="1217637">
                <a:tc>
                  <a:txBody>
                    <a:bodyPr/>
                    <a:lstStyle/>
                    <a:p>
                      <a:r>
                        <a:rPr lang="en-US" dirty="0" smtClean="0"/>
                        <a:t>Budgets and control</a:t>
                      </a:r>
                      <a:endParaRPr lang="en-US" dirty="0"/>
                    </a:p>
                  </a:txBody>
                  <a:tcPr/>
                </a:tc>
                <a:tc>
                  <a:txBody>
                    <a:bodyPr/>
                    <a:lstStyle/>
                    <a:p>
                      <a:r>
                        <a:rPr lang="en-US" dirty="0" smtClean="0"/>
                        <a:t>We can make different budgets</a:t>
                      </a:r>
                      <a:r>
                        <a:rPr lang="en-US" baseline="0" dirty="0" smtClean="0"/>
                        <a:t> and get variances in control we cant enter information beyond certain limits that we have fixed</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70" decel="100000"/>
                                        <p:tgtEl>
                                          <p:spTgt spid="17"/>
                                        </p:tgtEl>
                                      </p:cBhvr>
                                    </p:animEffect>
                                    <p:animScale>
                                      <p:cBhvr>
                                        <p:cTn id="8" dur="770" decel="100000"/>
                                        <p:tgtEl>
                                          <p:spTgt spid="17"/>
                                        </p:tgtEl>
                                      </p:cBhvr>
                                      <p:from x="10000" y="10000"/>
                                      <p:to x="200000" y="450000"/>
                                    </p:animScale>
                                    <p:animScale>
                                      <p:cBhvr>
                                        <p:cTn id="9" dur="1230" accel="100000" fill="hold">
                                          <p:stCondLst>
                                            <p:cond delay="770"/>
                                          </p:stCondLst>
                                        </p:cTn>
                                        <p:tgtEl>
                                          <p:spTgt spid="17"/>
                                        </p:tgtEl>
                                      </p:cBhvr>
                                      <p:from x="200000" y="450000"/>
                                      <p:to x="100000" y="100000"/>
                                    </p:animScale>
                                    <p:set>
                                      <p:cBhvr>
                                        <p:cTn id="10" dur="770" fill="hold"/>
                                        <p:tgtEl>
                                          <p:spTgt spid="17"/>
                                        </p:tgtEl>
                                        <p:attrNameLst>
                                          <p:attrName>ppt_x</p:attrName>
                                        </p:attrNameLst>
                                      </p:cBhvr>
                                      <p:to>
                                        <p:strVal val="(0.5)"/>
                                      </p:to>
                                    </p:set>
                                    <p:anim from="(0.5)" to="(#ppt_x)" calcmode="lin" valueType="num">
                                      <p:cBhvr>
                                        <p:cTn id="11" dur="1230" accel="100000" fill="hold">
                                          <p:stCondLst>
                                            <p:cond delay="770"/>
                                          </p:stCondLst>
                                        </p:cTn>
                                        <p:tgtEl>
                                          <p:spTgt spid="17"/>
                                        </p:tgtEl>
                                        <p:attrNameLst>
                                          <p:attrName>ppt_x</p:attrName>
                                        </p:attrNameLst>
                                      </p:cBhvr>
                                    </p:anim>
                                    <p:set>
                                      <p:cBhvr>
                                        <p:cTn id="12" dur="770" fill="hold"/>
                                        <p:tgtEl>
                                          <p:spTgt spid="17"/>
                                        </p:tgtEl>
                                        <p:attrNameLst>
                                          <p:attrName>ppt_y</p:attrName>
                                        </p:attrNameLst>
                                      </p:cBhvr>
                                      <p:to>
                                        <p:strVal val="(#ppt_y+0.4)"/>
                                      </p:to>
                                    </p:set>
                                    <p:anim from="(#ppt_y+0.4)" to="(#ppt_y)" calcmode="lin" valueType="num">
                                      <p:cBhvr>
                                        <p:cTn id="13" dur="1230" accel="100000" fill="hold">
                                          <p:stCondLst>
                                            <p:cond delay="770"/>
                                          </p:stCondLst>
                                        </p:cTn>
                                        <p:tgtEl>
                                          <p:spTgt spid="1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770" decel="100000"/>
                                        <p:tgtEl>
                                          <p:spTgt spid="15"/>
                                        </p:tgtEl>
                                      </p:cBhvr>
                                    </p:animEffect>
                                    <p:animScale>
                                      <p:cBhvr>
                                        <p:cTn id="19" dur="770" decel="100000"/>
                                        <p:tgtEl>
                                          <p:spTgt spid="15"/>
                                        </p:tgtEl>
                                      </p:cBhvr>
                                      <p:from x="10000" y="10000"/>
                                      <p:to x="200000" y="450000"/>
                                    </p:animScale>
                                    <p:animScale>
                                      <p:cBhvr>
                                        <p:cTn id="20" dur="1230" accel="100000" fill="hold">
                                          <p:stCondLst>
                                            <p:cond delay="770"/>
                                          </p:stCondLst>
                                        </p:cTn>
                                        <p:tgtEl>
                                          <p:spTgt spid="15"/>
                                        </p:tgtEl>
                                      </p:cBhvr>
                                      <p:from x="200000" y="450000"/>
                                      <p:to x="100000" y="100000"/>
                                    </p:animScale>
                                    <p:set>
                                      <p:cBhvr>
                                        <p:cTn id="21" dur="770" fill="hold"/>
                                        <p:tgtEl>
                                          <p:spTgt spid="15"/>
                                        </p:tgtEl>
                                        <p:attrNameLst>
                                          <p:attrName>ppt_x</p:attrName>
                                        </p:attrNameLst>
                                      </p:cBhvr>
                                      <p:to>
                                        <p:strVal val="(0.5)"/>
                                      </p:to>
                                    </p:set>
                                    <p:anim from="(0.5)" to="(#ppt_x)" calcmode="lin" valueType="num">
                                      <p:cBhvr>
                                        <p:cTn id="22" dur="1230" accel="100000" fill="hold">
                                          <p:stCondLst>
                                            <p:cond delay="770"/>
                                          </p:stCondLst>
                                        </p:cTn>
                                        <p:tgtEl>
                                          <p:spTgt spid="15"/>
                                        </p:tgtEl>
                                        <p:attrNameLst>
                                          <p:attrName>ppt_x</p:attrName>
                                        </p:attrNameLst>
                                      </p:cBhvr>
                                    </p:anim>
                                    <p:set>
                                      <p:cBhvr>
                                        <p:cTn id="23" dur="770" fill="hold"/>
                                        <p:tgtEl>
                                          <p:spTgt spid="15"/>
                                        </p:tgtEl>
                                        <p:attrNameLst>
                                          <p:attrName>ppt_y</p:attrName>
                                        </p:attrNameLst>
                                      </p:cBhvr>
                                      <p:to>
                                        <p:strVal val="(#ppt_y+0.4)"/>
                                      </p:to>
                                    </p:set>
                                    <p:anim from="(#ppt_y+0.4)" to="(#ppt_y)" calcmode="lin" valueType="num">
                                      <p:cBhvr>
                                        <p:cTn id="24" dur="1230" accel="100000" fill="hold">
                                          <p:stCondLst>
                                            <p:cond delay="770"/>
                                          </p:stCondLst>
                                        </p:cTn>
                                        <p:tgtEl>
                                          <p:spTgt spid="1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36</a:t>
            </a:fld>
            <a:endParaRPr lang="en-US" dirty="0"/>
          </a:p>
        </p:txBody>
      </p:sp>
      <p:sp>
        <p:nvSpPr>
          <p:cNvPr id="4" name="TextBox 3"/>
          <p:cNvSpPr txBox="1"/>
          <p:nvPr/>
        </p:nvSpPr>
        <p:spPr>
          <a:xfrm>
            <a:off x="304800" y="152400"/>
            <a:ext cx="8839200" cy="381000"/>
          </a:xfrm>
          <a:prstGeom prst="rect">
            <a:avLst/>
          </a:prstGeom>
          <a:noFill/>
        </p:spPr>
        <p:txBody>
          <a:bodyPr wrap="square" rtlCol="0">
            <a:spAutoFit/>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Split, Back up and Restore company in Tally</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TextBox 4"/>
          <p:cNvSpPr txBox="1"/>
          <p:nvPr/>
        </p:nvSpPr>
        <p:spPr>
          <a:xfrm>
            <a:off x="152400" y="1143000"/>
            <a:ext cx="6858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Split</a:t>
            </a:r>
            <a:endParaRPr lang="en-US" dirty="0"/>
          </a:p>
        </p:txBody>
      </p:sp>
      <p:sp>
        <p:nvSpPr>
          <p:cNvPr id="6" name="Right Arrow 5"/>
          <p:cNvSpPr/>
          <p:nvPr/>
        </p:nvSpPr>
        <p:spPr>
          <a:xfrm>
            <a:off x="914400" y="1219200"/>
            <a:ext cx="914400" cy="1524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 name="TextBox 6"/>
          <p:cNvSpPr txBox="1"/>
          <p:nvPr/>
        </p:nvSpPr>
        <p:spPr>
          <a:xfrm>
            <a:off x="2057400" y="1066800"/>
            <a:ext cx="6705600" cy="203132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smtClean="0"/>
              <a:t>In Tally we can split the data that means we can divide our main company into parts. When the books for the previous year is completed then it is good for us to split the data . The split of data  can be done through split company option in company info. menu . So the closing  balance of the first company become the opening balance of the second company.</a:t>
            </a:r>
            <a:endParaRPr lang="en-US" dirty="0"/>
          </a:p>
        </p:txBody>
      </p:sp>
      <p:sp>
        <p:nvSpPr>
          <p:cNvPr id="8" name="TextBox 7"/>
          <p:cNvSpPr txBox="1"/>
          <p:nvPr/>
        </p:nvSpPr>
        <p:spPr>
          <a:xfrm>
            <a:off x="0" y="3505200"/>
            <a:ext cx="99060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Back up</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ight Arrow 8"/>
          <p:cNvSpPr/>
          <p:nvPr/>
        </p:nvSpPr>
        <p:spPr>
          <a:xfrm>
            <a:off x="1066800" y="3581400"/>
            <a:ext cx="838200" cy="2286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0" name="TextBox 9"/>
          <p:cNvSpPr txBox="1"/>
          <p:nvPr/>
        </p:nvSpPr>
        <p:spPr>
          <a:xfrm>
            <a:off x="2209800" y="3505200"/>
            <a:ext cx="6477000" cy="1754326"/>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dirty="0" smtClean="0"/>
              <a:t>Generally we are using the pirated version of the Tally so there is possibility of lose of data due to some reason like power cut during work . So if we use the back up in Tally then it will help us for safety . It is not only  necessary for pirated version but also for original version .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5">
                                            <p:txEl>
                                              <p:pRg st="0" end="0"/>
                                            </p:txEl>
                                          </p:spTgt>
                                        </p:tgtEl>
                                        <p:attrNameLst>
                                          <p:attrName>ppt_w</p:attrName>
                                        </p:attrNameLst>
                                      </p:cBhvr>
                                    </p:anim>
                                    <p:anim by="(#ppt_w*0.50)" calcmode="lin" valueType="num">
                                      <p:cBhvr>
                                        <p:cTn id="8" dur="500" decel="50000" autoRev="1" fill="hold">
                                          <p:stCondLst>
                                            <p:cond delay="0"/>
                                          </p:stCondLst>
                                        </p:cTn>
                                        <p:tgtEl>
                                          <p:spTgt spid="5">
                                            <p:txEl>
                                              <p:pRg st="0" end="0"/>
                                            </p:txEl>
                                          </p:spTgt>
                                        </p:tgtEl>
                                        <p:attrNameLst>
                                          <p:attrName>ppt_x</p:attrName>
                                        </p:attrNameLst>
                                      </p:cBhvr>
                                    </p:anim>
                                    <p:anim from="(-#ppt_h/2)" to="(#ppt_y)" calcmode="lin" valueType="num">
                                      <p:cBhvr>
                                        <p:cTn id="9" dur="1000" fill="hold">
                                          <p:stCondLst>
                                            <p:cond delay="0"/>
                                          </p:stCondLst>
                                        </p:cTn>
                                        <p:tgtEl>
                                          <p:spTgt spid="5">
                                            <p:txEl>
                                              <p:pRg st="0" end="0"/>
                                            </p:txEl>
                                          </p:spTgt>
                                        </p:tgtEl>
                                        <p:attrNameLst>
                                          <p:attrName>ppt_y</p:attrName>
                                        </p:attrNameLst>
                                      </p:cBhvr>
                                    </p:anim>
                                    <p:animRot by="21600000">
                                      <p:cBhvr>
                                        <p:cTn id="10" dur="1000" fill="hold">
                                          <p:stCondLst>
                                            <p:cond delay="0"/>
                                          </p:stCondLst>
                                        </p:cTn>
                                        <p:tgtEl>
                                          <p:spTgt spid="5">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ircle(in)">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anim calcmode="lin" valueType="num">
                                      <p:cBhvr>
                                        <p:cTn id="21" dur="2000" fill="hold"/>
                                        <p:tgtEl>
                                          <p:spTgt spid="7"/>
                                        </p:tgtEl>
                                        <p:attrNameLst>
                                          <p:attrName>style.rotation</p:attrName>
                                        </p:attrNameLst>
                                      </p:cBhvr>
                                      <p:tavLst>
                                        <p:tav tm="0">
                                          <p:val>
                                            <p:fltVal val="720"/>
                                          </p:val>
                                        </p:tav>
                                        <p:tav tm="100000">
                                          <p:val>
                                            <p:fltVal val="0"/>
                                          </p:val>
                                        </p:tav>
                                      </p:tavLst>
                                    </p:anim>
                                    <p:anim calcmode="lin" valueType="num">
                                      <p:cBhvr>
                                        <p:cTn id="22" dur="2000" fill="hold"/>
                                        <p:tgtEl>
                                          <p:spTgt spid="7"/>
                                        </p:tgtEl>
                                        <p:attrNameLst>
                                          <p:attrName>ppt_h</p:attrName>
                                        </p:attrNameLst>
                                      </p:cBhvr>
                                      <p:tavLst>
                                        <p:tav tm="0">
                                          <p:val>
                                            <p:fltVal val="0"/>
                                          </p:val>
                                        </p:tav>
                                        <p:tav tm="100000">
                                          <p:val>
                                            <p:strVal val="#ppt_h"/>
                                          </p:val>
                                        </p:tav>
                                      </p:tavLst>
                                    </p:anim>
                                    <p:anim calcmode="lin" valueType="num">
                                      <p:cBhvr>
                                        <p:cTn id="23"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ppt_x</p:attrName>
                                        </p:attrNameLst>
                                      </p:cBhvr>
                                      <p:tavLst>
                                        <p:tav tm="0">
                                          <p:val>
                                            <p:strVal val="#ppt_x-.2"/>
                                          </p:val>
                                        </p:tav>
                                        <p:tav tm="100000">
                                          <p:val>
                                            <p:strVal val="#ppt_x"/>
                                          </p:val>
                                        </p:tav>
                                      </p:tavLst>
                                    </p:anim>
                                    <p:anim calcmode="lin" valueType="num">
                                      <p:cBhvr>
                                        <p:cTn id="2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5"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anim calcmode="lin" valueType="num">
                                      <p:cBhvr>
                                        <p:cTn id="36" dur="2000" fill="hold"/>
                                        <p:tgtEl>
                                          <p:spTgt spid="9"/>
                                        </p:tgtEl>
                                        <p:attrNameLst>
                                          <p:attrName>style.rotation</p:attrName>
                                        </p:attrNameLst>
                                      </p:cBhvr>
                                      <p:tavLst>
                                        <p:tav tm="0">
                                          <p:val>
                                            <p:fltVal val="720"/>
                                          </p:val>
                                        </p:tav>
                                        <p:tav tm="100000">
                                          <p:val>
                                            <p:fltVal val="0"/>
                                          </p:val>
                                        </p:tav>
                                      </p:tavLst>
                                    </p:anim>
                                    <p:anim calcmode="lin" valueType="num">
                                      <p:cBhvr>
                                        <p:cTn id="37" dur="2000" fill="hold"/>
                                        <p:tgtEl>
                                          <p:spTgt spid="9"/>
                                        </p:tgtEl>
                                        <p:attrNameLst>
                                          <p:attrName>ppt_h</p:attrName>
                                        </p:attrNameLst>
                                      </p:cBhvr>
                                      <p:tavLst>
                                        <p:tav tm="0">
                                          <p:val>
                                            <p:fltVal val="0"/>
                                          </p:val>
                                        </p:tav>
                                        <p:tav tm="100000">
                                          <p:val>
                                            <p:strVal val="#ppt_h"/>
                                          </p:val>
                                        </p:tav>
                                      </p:tavLst>
                                    </p:anim>
                                    <p:anim calcmode="lin" valueType="num">
                                      <p:cBhvr>
                                        <p:cTn id="38" dur="2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style>
          <a:lnRef idx="3">
            <a:schemeClr val="lt1"/>
          </a:lnRef>
          <a:fillRef idx="1">
            <a:schemeClr val="accent2"/>
          </a:fillRef>
          <a:effectRef idx="1">
            <a:schemeClr val="accent2"/>
          </a:effectRef>
          <a:fontRef idx="minor">
            <a:schemeClr val="lt1"/>
          </a:fontRef>
        </p:style>
        <p:txBody>
          <a:bodyPr/>
          <a:lstStyle/>
          <a:p>
            <a:r>
              <a:rPr lang="en-US" dirty="0" smtClean="0">
                <a:effectLst>
                  <a:innerShdw blurRad="63500" dist="50800">
                    <a:prstClr val="black">
                      <a:alpha val="50000"/>
                    </a:prstClr>
                  </a:innerShdw>
                </a:effectLst>
              </a:rPr>
              <a:t>As above stated if we have back up of Tally company then we are able to get it in situation where original file is corrupted </a:t>
            </a:r>
          </a:p>
          <a:p>
            <a:r>
              <a:rPr lang="en-US" dirty="0" smtClean="0">
                <a:effectLst>
                  <a:innerShdw blurRad="63500" dist="50800">
                    <a:prstClr val="black">
                      <a:alpha val="50000"/>
                    </a:prstClr>
                  </a:innerShdw>
                </a:effectLst>
              </a:rPr>
              <a:t>In Tally we can do such type of work with help of restore button which is located in company info. menu. So by help of restore we can get the corrupted company back.</a:t>
            </a:r>
            <a:endParaRPr lang="en-US" dirty="0">
              <a:effectLst>
                <a:innerShdw blurRad="63500" dist="50800">
                  <a:prstClr val="black">
                    <a:alpha val="50000"/>
                  </a:prstClr>
                </a:innerShdw>
              </a:effectLst>
            </a:endParaRPr>
          </a:p>
        </p:txBody>
      </p:sp>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37</a:t>
            </a:fld>
            <a:endParaRPr lang="en-US" dirty="0"/>
          </a:p>
        </p:txBody>
      </p:sp>
      <p:sp>
        <p:nvSpPr>
          <p:cNvPr id="4" name="Title 3"/>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en-US" dirty="0" smtClean="0"/>
              <a:t>Restore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5">
                                            <p:bg/>
                                          </p:spTgt>
                                        </p:tgtEl>
                                        <p:attrNameLst>
                                          <p:attrName>style.visibility</p:attrName>
                                        </p:attrNameLst>
                                      </p:cBhvr>
                                      <p:to>
                                        <p:strVal val="visible"/>
                                      </p:to>
                                    </p:set>
                                    <p:animScale>
                                      <p:cBhvr>
                                        <p:cTn id="12" dur="1000" decel="50000" fill="hold">
                                          <p:stCondLst>
                                            <p:cond delay="0"/>
                                          </p:stCondLst>
                                        </p:cTn>
                                        <p:tgtEl>
                                          <p:spTgt spid="5">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bg/>
                                          </p:spTgt>
                                        </p:tgtEl>
                                        <p:attrNameLst>
                                          <p:attrName>ppt_x</p:attrName>
                                          <p:attrName>ppt_y</p:attrName>
                                        </p:attrNameLst>
                                      </p:cBhvr>
                                    </p:animMotion>
                                    <p:animEffect transition="in" filter="fade">
                                      <p:cBhvr>
                                        <p:cTn id="14" dur="1000"/>
                                        <p:tgtEl>
                                          <p:spTgt spid="5">
                                            <p:bg/>
                                          </p:spTgt>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Scale>
                                      <p:cBhvr>
                                        <p:cTn id="19"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
                                            <p:txEl>
                                              <p:pRg st="0" end="0"/>
                                            </p:txEl>
                                          </p:spTgt>
                                        </p:tgtEl>
                                        <p:attrNameLst>
                                          <p:attrName>ppt_x</p:attrName>
                                          <p:attrName>ppt_y</p:attrName>
                                        </p:attrNameLst>
                                      </p:cBhvr>
                                    </p:animMotion>
                                    <p:animEffect transition="in" filter="fade">
                                      <p:cBhvr>
                                        <p:cTn id="21" dur="10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Scale>
                                      <p:cBhvr>
                                        <p:cTn id="26" dur="1000" decel="50000" fill="hold">
                                          <p:stCondLst>
                                            <p:cond delay="0"/>
                                          </p:stCondLst>
                                        </p:cTn>
                                        <p:tgtEl>
                                          <p:spTgt spid="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xEl>
                                              <p:pRg st="1" end="1"/>
                                            </p:txEl>
                                          </p:spTgt>
                                        </p:tgtEl>
                                        <p:attrNameLst>
                                          <p:attrName>ppt_x</p:attrName>
                                          <p:attrName>ppt_y</p:attrName>
                                        </p:attrNameLst>
                                      </p:cBhvr>
                                    </p:animMotion>
                                    <p:animEffect transition="in" filter="fade">
                                      <p:cBhvr>
                                        <p:cTn id="28"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481138"/>
          <a:ext cx="8229600" cy="4820920"/>
        </p:xfrm>
        <a:graphic>
          <a:graphicData uri="http://schemas.openxmlformats.org/drawingml/2006/table">
            <a:tbl>
              <a:tblPr firstRow="1" bandRow="1">
                <a:tableStyleId>{7E9639D4-E3E2-4D34-9284-5A2195B3D0D7}</a:tableStyleId>
              </a:tblPr>
              <a:tblGrid>
                <a:gridCol w="4114800"/>
                <a:gridCol w="4114800"/>
              </a:tblGrid>
              <a:tr h="370840">
                <a:tc>
                  <a:txBody>
                    <a:bodyPr/>
                    <a:lstStyle/>
                    <a:p>
                      <a:r>
                        <a:rPr lang="en-US" dirty="0" smtClean="0"/>
                        <a:t>Shortcut</a:t>
                      </a:r>
                      <a:r>
                        <a:rPr lang="en-US" baseline="0" dirty="0" smtClean="0"/>
                        <a:t> key</a:t>
                      </a:r>
                      <a:endParaRPr lang="en-US" dirty="0"/>
                    </a:p>
                  </a:txBody>
                  <a:tcPr/>
                </a:tc>
                <a:tc>
                  <a:txBody>
                    <a:bodyPr/>
                    <a:lstStyle/>
                    <a:p>
                      <a:r>
                        <a:rPr lang="en-US" dirty="0" smtClean="0"/>
                        <a:t> use of key</a:t>
                      </a:r>
                      <a:endParaRPr lang="en-US" dirty="0"/>
                    </a:p>
                  </a:txBody>
                  <a:tcPr/>
                </a:tc>
              </a:tr>
              <a:tr h="370840">
                <a:tc>
                  <a:txBody>
                    <a:bodyPr/>
                    <a:lstStyle/>
                    <a:p>
                      <a:r>
                        <a:rPr lang="en-US" dirty="0" smtClean="0"/>
                        <a:t>Enter </a:t>
                      </a:r>
                      <a:endParaRPr lang="en-US" dirty="0"/>
                    </a:p>
                  </a:txBody>
                  <a:tcPr/>
                </a:tc>
                <a:tc>
                  <a:txBody>
                    <a:bodyPr/>
                    <a:lstStyle/>
                    <a:p>
                      <a:r>
                        <a:rPr lang="en-US" dirty="0" smtClean="0"/>
                        <a:t>To select the option</a:t>
                      </a:r>
                      <a:endParaRPr lang="en-US" dirty="0"/>
                    </a:p>
                  </a:txBody>
                  <a:tcPr/>
                </a:tc>
              </a:tr>
              <a:tr h="370840">
                <a:tc>
                  <a:txBody>
                    <a:bodyPr/>
                    <a:lstStyle/>
                    <a:p>
                      <a:r>
                        <a:rPr lang="en-US" dirty="0" smtClean="0"/>
                        <a:t>Esc </a:t>
                      </a:r>
                      <a:endParaRPr lang="en-US" dirty="0"/>
                    </a:p>
                  </a:txBody>
                  <a:tcPr/>
                </a:tc>
                <a:tc>
                  <a:txBody>
                    <a:bodyPr/>
                    <a:lstStyle/>
                    <a:p>
                      <a:r>
                        <a:rPr lang="en-US" dirty="0" smtClean="0"/>
                        <a:t>Quit from option/ menu</a:t>
                      </a:r>
                    </a:p>
                  </a:txBody>
                  <a:tcPr/>
                </a:tc>
              </a:tr>
              <a:tr h="370840">
                <a:tc>
                  <a:txBody>
                    <a:bodyPr/>
                    <a:lstStyle/>
                    <a:p>
                      <a:r>
                        <a:rPr lang="en-US" dirty="0" smtClean="0"/>
                        <a:t>Alt + F3</a:t>
                      </a:r>
                      <a:endParaRPr lang="en-US" dirty="0"/>
                    </a:p>
                  </a:txBody>
                  <a:tcPr/>
                </a:tc>
                <a:tc>
                  <a:txBody>
                    <a:bodyPr/>
                    <a:lstStyle/>
                    <a:p>
                      <a:r>
                        <a:rPr lang="en-US" dirty="0" smtClean="0"/>
                        <a:t>Company info.</a:t>
                      </a:r>
                      <a:r>
                        <a:rPr lang="en-US" baseline="0" dirty="0" smtClean="0"/>
                        <a:t> Menu</a:t>
                      </a:r>
                      <a:endParaRPr lang="en-US" dirty="0"/>
                    </a:p>
                  </a:txBody>
                  <a:tcPr/>
                </a:tc>
              </a:tr>
              <a:tr h="370840">
                <a:tc>
                  <a:txBody>
                    <a:bodyPr/>
                    <a:lstStyle/>
                    <a:p>
                      <a:r>
                        <a:rPr lang="en-US" dirty="0" smtClean="0"/>
                        <a:t>Alt + F1</a:t>
                      </a:r>
                      <a:endParaRPr lang="en-US" dirty="0"/>
                    </a:p>
                  </a:txBody>
                  <a:tcPr/>
                </a:tc>
                <a:tc>
                  <a:txBody>
                    <a:bodyPr/>
                    <a:lstStyle/>
                    <a:p>
                      <a:r>
                        <a:rPr lang="en-US" dirty="0" smtClean="0"/>
                        <a:t>Shut</a:t>
                      </a:r>
                      <a:r>
                        <a:rPr lang="en-US" baseline="0" dirty="0" smtClean="0"/>
                        <a:t> company</a:t>
                      </a:r>
                      <a:endParaRPr lang="en-US" dirty="0"/>
                    </a:p>
                  </a:txBody>
                  <a:tcPr/>
                </a:tc>
              </a:tr>
              <a:tr h="370840">
                <a:tc>
                  <a:txBody>
                    <a:bodyPr/>
                    <a:lstStyle/>
                    <a:p>
                      <a:r>
                        <a:rPr lang="en-US" dirty="0" smtClean="0"/>
                        <a:t>F1</a:t>
                      </a:r>
                      <a:endParaRPr lang="en-US" dirty="0"/>
                    </a:p>
                  </a:txBody>
                  <a:tcPr/>
                </a:tc>
                <a:tc>
                  <a:txBody>
                    <a:bodyPr/>
                    <a:lstStyle/>
                    <a:p>
                      <a:r>
                        <a:rPr lang="en-US" dirty="0" smtClean="0"/>
                        <a:t>Select company </a:t>
                      </a:r>
                      <a:endParaRPr lang="en-US" dirty="0"/>
                    </a:p>
                  </a:txBody>
                  <a:tcPr/>
                </a:tc>
              </a:tr>
              <a:tr h="370840">
                <a:tc>
                  <a:txBody>
                    <a:bodyPr/>
                    <a:lstStyle/>
                    <a:p>
                      <a:r>
                        <a:rPr lang="en-US" dirty="0" smtClean="0"/>
                        <a:t>F2 </a:t>
                      </a:r>
                      <a:endParaRPr lang="en-US" dirty="0"/>
                    </a:p>
                  </a:txBody>
                  <a:tcPr/>
                </a:tc>
                <a:tc>
                  <a:txBody>
                    <a:bodyPr/>
                    <a:lstStyle/>
                    <a:p>
                      <a:r>
                        <a:rPr lang="en-US" dirty="0" smtClean="0"/>
                        <a:t>To change the date</a:t>
                      </a:r>
                      <a:endParaRPr lang="en-US" dirty="0"/>
                    </a:p>
                  </a:txBody>
                  <a:tcPr/>
                </a:tc>
              </a:tr>
              <a:tr h="370840">
                <a:tc>
                  <a:txBody>
                    <a:bodyPr/>
                    <a:lstStyle/>
                    <a:p>
                      <a:r>
                        <a:rPr lang="en-US" dirty="0" smtClean="0"/>
                        <a:t>F4 </a:t>
                      </a:r>
                      <a:endParaRPr lang="en-US" dirty="0"/>
                    </a:p>
                  </a:txBody>
                  <a:tcPr/>
                </a:tc>
                <a:tc>
                  <a:txBody>
                    <a:bodyPr/>
                    <a:lstStyle/>
                    <a:p>
                      <a:r>
                        <a:rPr lang="en-US" dirty="0" smtClean="0"/>
                        <a:t>Contra voucher</a:t>
                      </a:r>
                      <a:endParaRPr lang="en-US" dirty="0"/>
                    </a:p>
                  </a:txBody>
                  <a:tcPr/>
                </a:tc>
              </a:tr>
              <a:tr h="370840">
                <a:tc>
                  <a:txBody>
                    <a:bodyPr/>
                    <a:lstStyle/>
                    <a:p>
                      <a:r>
                        <a:rPr lang="en-US" dirty="0" smtClean="0"/>
                        <a:t>F5 </a:t>
                      </a:r>
                      <a:endParaRPr lang="en-US" dirty="0"/>
                    </a:p>
                  </a:txBody>
                  <a:tcPr/>
                </a:tc>
                <a:tc>
                  <a:txBody>
                    <a:bodyPr/>
                    <a:lstStyle/>
                    <a:p>
                      <a:r>
                        <a:rPr lang="en-US" dirty="0" smtClean="0"/>
                        <a:t>Payment voucher</a:t>
                      </a:r>
                      <a:endParaRPr lang="en-US" dirty="0"/>
                    </a:p>
                  </a:txBody>
                  <a:tcPr/>
                </a:tc>
              </a:tr>
              <a:tr h="370840">
                <a:tc>
                  <a:txBody>
                    <a:bodyPr/>
                    <a:lstStyle/>
                    <a:p>
                      <a:r>
                        <a:rPr lang="en-US" dirty="0" smtClean="0"/>
                        <a:t>F6   </a:t>
                      </a:r>
                      <a:endParaRPr lang="en-US" dirty="0"/>
                    </a:p>
                  </a:txBody>
                  <a:tcPr/>
                </a:tc>
                <a:tc>
                  <a:txBody>
                    <a:bodyPr/>
                    <a:lstStyle/>
                    <a:p>
                      <a:r>
                        <a:rPr lang="en-US" dirty="0" smtClean="0"/>
                        <a:t>Receipt voucher</a:t>
                      </a:r>
                      <a:endParaRPr lang="en-US" dirty="0"/>
                    </a:p>
                  </a:txBody>
                  <a:tcPr/>
                </a:tc>
              </a:tr>
              <a:tr h="370840">
                <a:tc>
                  <a:txBody>
                    <a:bodyPr/>
                    <a:lstStyle/>
                    <a:p>
                      <a:r>
                        <a:rPr lang="en-US" dirty="0" smtClean="0"/>
                        <a:t>F7 </a:t>
                      </a:r>
                      <a:endParaRPr lang="en-US" dirty="0"/>
                    </a:p>
                  </a:txBody>
                  <a:tcPr/>
                </a:tc>
                <a:tc>
                  <a:txBody>
                    <a:bodyPr/>
                    <a:lstStyle/>
                    <a:p>
                      <a:r>
                        <a:rPr lang="en-US" dirty="0" smtClean="0"/>
                        <a:t>Journal</a:t>
                      </a:r>
                      <a:endParaRPr lang="en-US" dirty="0"/>
                    </a:p>
                  </a:txBody>
                  <a:tcPr/>
                </a:tc>
              </a:tr>
              <a:tr h="370840">
                <a:tc>
                  <a:txBody>
                    <a:bodyPr/>
                    <a:lstStyle/>
                    <a:p>
                      <a:r>
                        <a:rPr lang="en-US" dirty="0" smtClean="0"/>
                        <a:t>F8 </a:t>
                      </a:r>
                      <a:endParaRPr lang="en-US" dirty="0"/>
                    </a:p>
                  </a:txBody>
                  <a:tcPr/>
                </a:tc>
                <a:tc>
                  <a:txBody>
                    <a:bodyPr/>
                    <a:lstStyle/>
                    <a:p>
                      <a:r>
                        <a:rPr lang="en-US" dirty="0" smtClean="0"/>
                        <a:t>Sales </a:t>
                      </a:r>
                      <a:endParaRPr lang="en-US" dirty="0"/>
                    </a:p>
                  </a:txBody>
                  <a:tcPr/>
                </a:tc>
              </a:tr>
              <a:tr h="370840">
                <a:tc>
                  <a:txBody>
                    <a:bodyPr/>
                    <a:lstStyle/>
                    <a:p>
                      <a:r>
                        <a:rPr lang="en-US" dirty="0" smtClean="0"/>
                        <a:t>F9 </a:t>
                      </a:r>
                      <a:endParaRPr lang="en-US" dirty="0"/>
                    </a:p>
                  </a:txBody>
                  <a:tcPr/>
                </a:tc>
                <a:tc>
                  <a:txBody>
                    <a:bodyPr/>
                    <a:lstStyle/>
                    <a:p>
                      <a:r>
                        <a:rPr lang="en-US" dirty="0" smtClean="0"/>
                        <a:t>Purchase </a:t>
                      </a:r>
                      <a:endParaRPr lang="en-US" dirty="0"/>
                    </a:p>
                  </a:txBody>
                  <a:tcPr/>
                </a:tc>
              </a:tr>
            </a:tbl>
          </a:graphicData>
        </a:graphic>
      </p:graphicFrame>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38</a:t>
            </a:fld>
            <a:endParaRPr lang="en-US" dirty="0"/>
          </a:p>
        </p:txBody>
      </p:sp>
      <p:sp>
        <p:nvSpPr>
          <p:cNvPr id="5" name="Title 4"/>
          <p:cNvSpPr>
            <a:spLocks noGrp="1"/>
          </p:cNvSpPr>
          <p:nvPr>
            <p:ph type="title"/>
          </p:nvPr>
        </p:nvSpPr>
        <p: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cene3d>
              <a:camera prst="orthographicFront"/>
              <a:lightRig rig="soft" dir="t"/>
            </a:scene3d>
            <a:sp3d prstMaterial="softEdge">
              <a:bevelT w="25400" h="25400"/>
            </a:sp3d>
          </a:bodyPr>
          <a:lstStyle/>
          <a:p>
            <a:r>
              <a:rPr lang="en-US" dirty="0" smtClean="0"/>
              <a:t>Shortcut keys in Tally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200"/>
                                        <p:tgtEl>
                                          <p:spTgt spid="6"/>
                                        </p:tgtEl>
                                      </p:cBhvr>
                                    </p:animEffect>
                                    <p:anim calcmode="lin" valueType="num">
                                      <p:cBhvr>
                                        <p:cTn id="16" dur="2200" fill="hold"/>
                                        <p:tgtEl>
                                          <p:spTgt spid="6"/>
                                        </p:tgtEl>
                                        <p:attrNameLst>
                                          <p:attrName>ppt_x</p:attrName>
                                        </p:attrNameLst>
                                      </p:cBhvr>
                                      <p:tavLst>
                                        <p:tav tm="0">
                                          <p:val>
                                            <p:strVal val="#ppt_x"/>
                                          </p:val>
                                        </p:tav>
                                        <p:tav tm="100000">
                                          <p:val>
                                            <p:strVal val="#ppt_x"/>
                                          </p:val>
                                        </p:tav>
                                      </p:tavLst>
                                    </p:anim>
                                    <p:anim calcmode="lin" valueType="num">
                                      <p:cBhvr>
                                        <p:cTn id="17" dur="1980" decel="100000" fill="hold"/>
                                        <p:tgtEl>
                                          <p:spTgt spid="6"/>
                                        </p:tgtEl>
                                        <p:attrNameLst>
                                          <p:attrName>ppt_y</p:attrName>
                                        </p:attrNameLst>
                                      </p:cBhvr>
                                      <p:tavLst>
                                        <p:tav tm="0">
                                          <p:val>
                                            <p:strVal val="#ppt_y+1"/>
                                          </p:val>
                                        </p:tav>
                                        <p:tav tm="100000">
                                          <p:val>
                                            <p:strVal val="#ppt_y-.03"/>
                                          </p:val>
                                        </p:tav>
                                      </p:tavLst>
                                    </p:anim>
                                    <p:anim calcmode="lin" valueType="num">
                                      <p:cBhvr>
                                        <p:cTn id="18" dur="220" accel="100000" fill="hold">
                                          <p:stCondLst>
                                            <p:cond delay="198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481138"/>
          <a:ext cx="8229600" cy="5359400"/>
        </p:xfrm>
        <a:graphic>
          <a:graphicData uri="http://schemas.openxmlformats.org/drawingml/2006/table">
            <a:tbl>
              <a:tblPr firstRow="1" bandRow="1">
                <a:tableStyleId>{073A0DAA-6AF3-43AB-8588-CEC1D06C72B9}</a:tableStyleId>
              </a:tblPr>
              <a:tblGrid>
                <a:gridCol w="4114800"/>
                <a:gridCol w="4114800"/>
              </a:tblGrid>
              <a:tr h="370840">
                <a:tc>
                  <a:txBody>
                    <a:bodyPr/>
                    <a:lstStyle/>
                    <a:p>
                      <a:endParaRPr kumimoji="0" lang="en-US" b="1" kern="1200" baseline="0" dirty="0">
                        <a:solidFill>
                          <a:schemeClr val="bg1"/>
                        </a:solidFill>
                        <a:latin typeface="+mn-lt"/>
                        <a:ea typeface="+mn-ea"/>
                        <a:cs typeface="+mn-cs"/>
                      </a:endParaRPr>
                    </a:p>
                  </a:txBody>
                  <a:tcPr/>
                </a:tc>
                <a:tc>
                  <a:txBody>
                    <a:bodyPr/>
                    <a:lstStyle/>
                    <a:p>
                      <a:endParaRPr lang="en-US" dirty="0"/>
                    </a:p>
                  </a:txBody>
                  <a:tcPr/>
                </a:tc>
              </a:tr>
              <a:tr h="370840">
                <a:tc>
                  <a:txBody>
                    <a:bodyPr/>
                    <a:lstStyle/>
                    <a:p>
                      <a:r>
                        <a:rPr lang="en-US" dirty="0" smtClean="0"/>
                        <a:t>Ctrl + f8 </a:t>
                      </a:r>
                      <a:endParaRPr lang="en-US" dirty="0"/>
                    </a:p>
                  </a:txBody>
                  <a:tcPr/>
                </a:tc>
                <a:tc>
                  <a:txBody>
                    <a:bodyPr/>
                    <a:lstStyle/>
                    <a:p>
                      <a:r>
                        <a:rPr lang="en-US" dirty="0" smtClean="0"/>
                        <a:t>Credit </a:t>
                      </a:r>
                      <a:r>
                        <a:rPr lang="en-US" baseline="0" dirty="0" smtClean="0"/>
                        <a:t> N</a:t>
                      </a:r>
                      <a:r>
                        <a:rPr lang="en-US" dirty="0" smtClean="0"/>
                        <a:t>ote voucher</a:t>
                      </a:r>
                      <a:endParaRPr lang="en-US" dirty="0"/>
                    </a:p>
                  </a:txBody>
                  <a:tcPr/>
                </a:tc>
              </a:tr>
              <a:tr h="370840">
                <a:tc>
                  <a:txBody>
                    <a:bodyPr/>
                    <a:lstStyle/>
                    <a:p>
                      <a:r>
                        <a:rPr lang="en-US" dirty="0" smtClean="0"/>
                        <a:t>Ctrl + f9</a:t>
                      </a:r>
                      <a:endParaRPr lang="en-US" dirty="0"/>
                    </a:p>
                  </a:txBody>
                  <a:tcPr/>
                </a:tc>
                <a:tc>
                  <a:txBody>
                    <a:bodyPr/>
                    <a:lstStyle/>
                    <a:p>
                      <a:r>
                        <a:rPr lang="en-US" dirty="0" smtClean="0"/>
                        <a:t>Debit Note Voucher</a:t>
                      </a:r>
                      <a:endParaRPr lang="en-US" dirty="0"/>
                    </a:p>
                  </a:txBody>
                  <a:tcPr/>
                </a:tc>
              </a:tr>
              <a:tr h="370840">
                <a:tc>
                  <a:txBody>
                    <a:bodyPr/>
                    <a:lstStyle/>
                    <a:p>
                      <a:r>
                        <a:rPr lang="en-US" dirty="0" smtClean="0"/>
                        <a:t>F11</a:t>
                      </a:r>
                      <a:r>
                        <a:rPr lang="en-US" baseline="0" dirty="0" smtClean="0"/>
                        <a:t> </a:t>
                      </a:r>
                      <a:endParaRPr lang="en-US" dirty="0"/>
                    </a:p>
                  </a:txBody>
                  <a:tcPr/>
                </a:tc>
                <a:tc>
                  <a:txBody>
                    <a:bodyPr/>
                    <a:lstStyle/>
                    <a:p>
                      <a:r>
                        <a:rPr lang="en-US" dirty="0" smtClean="0"/>
                        <a:t>Tally</a:t>
                      </a:r>
                      <a:r>
                        <a:rPr lang="en-US" baseline="0" dirty="0" smtClean="0"/>
                        <a:t> features</a:t>
                      </a:r>
                      <a:endParaRPr lang="en-US" dirty="0"/>
                    </a:p>
                  </a:txBody>
                  <a:tcPr/>
                </a:tc>
              </a:tr>
              <a:tr h="370840">
                <a:tc>
                  <a:txBody>
                    <a:bodyPr/>
                    <a:lstStyle/>
                    <a:p>
                      <a:r>
                        <a:rPr lang="en-US" dirty="0" smtClean="0"/>
                        <a:t>F12 </a:t>
                      </a:r>
                      <a:endParaRPr lang="en-US" dirty="0"/>
                    </a:p>
                  </a:txBody>
                  <a:tcPr/>
                </a:tc>
                <a:tc>
                  <a:txBody>
                    <a:bodyPr/>
                    <a:lstStyle/>
                    <a:p>
                      <a:r>
                        <a:rPr lang="en-US" dirty="0" smtClean="0"/>
                        <a:t>Tally Configurations</a:t>
                      </a:r>
                      <a:endParaRPr lang="en-US" dirty="0"/>
                    </a:p>
                  </a:txBody>
                  <a:tcPr/>
                </a:tc>
              </a:tr>
              <a:tr h="370840">
                <a:tc>
                  <a:txBody>
                    <a:bodyPr/>
                    <a:lstStyle/>
                    <a:p>
                      <a:r>
                        <a:rPr lang="en-US" dirty="0" smtClean="0"/>
                        <a:t>Alt + 2</a:t>
                      </a:r>
                      <a:endParaRPr lang="en-US" dirty="0"/>
                    </a:p>
                  </a:txBody>
                  <a:tcPr/>
                </a:tc>
                <a:tc>
                  <a:txBody>
                    <a:bodyPr/>
                    <a:lstStyle/>
                    <a:p>
                      <a:r>
                        <a:rPr lang="en-US" dirty="0" smtClean="0"/>
                        <a:t>To Duplicate the voucher</a:t>
                      </a:r>
                      <a:endParaRPr lang="en-US" dirty="0"/>
                    </a:p>
                  </a:txBody>
                  <a:tcPr/>
                </a:tc>
              </a:tr>
              <a:tr h="370840">
                <a:tc>
                  <a:txBody>
                    <a:bodyPr/>
                    <a:lstStyle/>
                    <a:p>
                      <a:r>
                        <a:rPr lang="en-US" dirty="0" smtClean="0"/>
                        <a:t>Alt + A</a:t>
                      </a:r>
                      <a:endParaRPr lang="en-US" dirty="0"/>
                    </a:p>
                  </a:txBody>
                  <a:tcPr/>
                </a:tc>
                <a:tc>
                  <a:txBody>
                    <a:bodyPr/>
                    <a:lstStyle/>
                    <a:p>
                      <a:r>
                        <a:rPr lang="en-US" dirty="0" smtClean="0"/>
                        <a:t>To add a voucher</a:t>
                      </a:r>
                      <a:endParaRPr lang="en-US" dirty="0"/>
                    </a:p>
                  </a:txBody>
                  <a:tcPr/>
                </a:tc>
              </a:tr>
              <a:tr h="370840">
                <a:tc>
                  <a:txBody>
                    <a:bodyPr/>
                    <a:lstStyle/>
                    <a:p>
                      <a:r>
                        <a:rPr lang="en-US" dirty="0" smtClean="0"/>
                        <a:t>Alt + C</a:t>
                      </a:r>
                      <a:endParaRPr lang="en-US" dirty="0"/>
                    </a:p>
                  </a:txBody>
                  <a:tcPr/>
                </a:tc>
                <a:tc>
                  <a:txBody>
                    <a:bodyPr/>
                    <a:lstStyle/>
                    <a:p>
                      <a:r>
                        <a:rPr lang="en-US" dirty="0" smtClean="0"/>
                        <a:t>To create ledger</a:t>
                      </a:r>
                      <a:endParaRPr lang="en-US" dirty="0"/>
                    </a:p>
                  </a:txBody>
                  <a:tcPr/>
                </a:tc>
              </a:tr>
              <a:tr h="370840">
                <a:tc>
                  <a:txBody>
                    <a:bodyPr/>
                    <a:lstStyle/>
                    <a:p>
                      <a:r>
                        <a:rPr lang="en-US" dirty="0" smtClean="0"/>
                        <a:t>Alt + D</a:t>
                      </a:r>
                      <a:endParaRPr lang="en-US" dirty="0"/>
                    </a:p>
                  </a:txBody>
                  <a:tcPr/>
                </a:tc>
                <a:tc>
                  <a:txBody>
                    <a:bodyPr/>
                    <a:lstStyle/>
                    <a:p>
                      <a:r>
                        <a:rPr lang="en-US" dirty="0" smtClean="0"/>
                        <a:t>To delete a voucher or master</a:t>
                      </a:r>
                      <a:endParaRPr lang="en-US" dirty="0"/>
                    </a:p>
                  </a:txBody>
                  <a:tcPr/>
                </a:tc>
              </a:tr>
              <a:tr h="370840">
                <a:tc>
                  <a:txBody>
                    <a:bodyPr/>
                    <a:lstStyle/>
                    <a:p>
                      <a:r>
                        <a:rPr lang="en-US" dirty="0" smtClean="0"/>
                        <a:t>Alt + E</a:t>
                      </a:r>
                      <a:endParaRPr lang="en-US" dirty="0"/>
                    </a:p>
                  </a:txBody>
                  <a:tcPr/>
                </a:tc>
                <a:tc>
                  <a:txBody>
                    <a:bodyPr/>
                    <a:lstStyle/>
                    <a:p>
                      <a:r>
                        <a:rPr kumimoji="0" lang="en-US" sz="1800" kern="1200" dirty="0" smtClean="0"/>
                        <a:t>To export the report in ASCII, SDF, HTML OR XML format</a:t>
                      </a:r>
                      <a:endParaRPr lang="en-US" dirty="0"/>
                    </a:p>
                  </a:txBody>
                  <a:tcPr/>
                </a:tc>
              </a:tr>
              <a:tr h="370840">
                <a:tc>
                  <a:txBody>
                    <a:bodyPr/>
                    <a:lstStyle/>
                    <a:p>
                      <a:r>
                        <a:rPr lang="en-US" dirty="0" smtClean="0"/>
                        <a:t>Alt</a:t>
                      </a:r>
                      <a:r>
                        <a:rPr lang="en-US" baseline="0" dirty="0" smtClean="0"/>
                        <a:t> + I</a:t>
                      </a:r>
                      <a:endParaRPr lang="en-US" dirty="0"/>
                    </a:p>
                  </a:txBody>
                  <a:tcPr/>
                </a:tc>
                <a:tc>
                  <a:txBody>
                    <a:bodyPr/>
                    <a:lstStyle/>
                    <a:p>
                      <a:r>
                        <a:rPr lang="en-US" dirty="0" smtClean="0"/>
                        <a:t>To insert a voucher</a:t>
                      </a:r>
                      <a:endParaRPr lang="en-US" dirty="0"/>
                    </a:p>
                  </a:txBody>
                  <a:tcPr/>
                </a:tc>
              </a:tr>
              <a:tr h="370840">
                <a:tc>
                  <a:txBody>
                    <a:bodyPr/>
                    <a:lstStyle/>
                    <a:p>
                      <a:r>
                        <a:rPr lang="en-US" dirty="0" smtClean="0"/>
                        <a:t>Alt + o</a:t>
                      </a:r>
                      <a:endParaRPr lang="en-US" dirty="0"/>
                    </a:p>
                  </a:txBody>
                  <a:tcPr/>
                </a:tc>
                <a:tc>
                  <a:txBody>
                    <a:bodyPr/>
                    <a:lstStyle/>
                    <a:p>
                      <a:r>
                        <a:rPr kumimoji="0" lang="en-US" sz="1800" kern="1200" dirty="0" smtClean="0"/>
                        <a:t>To upload the report at your website</a:t>
                      </a:r>
                      <a:endParaRPr lang="en-US" dirty="0"/>
                    </a:p>
                  </a:txBody>
                  <a:tcPr/>
                </a:tc>
              </a:tr>
              <a:tr h="370840">
                <a:tc>
                  <a:txBody>
                    <a:bodyPr/>
                    <a:lstStyle/>
                    <a:p>
                      <a:r>
                        <a:rPr lang="en-US" dirty="0" smtClean="0"/>
                        <a:t>Alt + M</a:t>
                      </a:r>
                      <a:endParaRPr lang="en-US" dirty="0"/>
                    </a:p>
                  </a:txBody>
                  <a:tcPr/>
                </a:tc>
                <a:tc>
                  <a:txBody>
                    <a:bodyPr/>
                    <a:lstStyle/>
                    <a:p>
                      <a:r>
                        <a:rPr lang="en-US" dirty="0" smtClean="0"/>
                        <a:t>To mail the report </a:t>
                      </a:r>
                      <a:endParaRPr lang="en-US" dirty="0"/>
                    </a:p>
                  </a:txBody>
                  <a:tcPr/>
                </a:tc>
              </a:tr>
            </a:tbl>
          </a:graphicData>
        </a:graphic>
      </p:graphicFrame>
      <p:sp>
        <p:nvSpPr>
          <p:cNvPr id="4" name="Slide Number Placeholder 3"/>
          <p:cNvSpPr>
            <a:spLocks noGrp="1"/>
          </p:cNvSpPr>
          <p:nvPr>
            <p:ph type="sldNum" sz="quarter" idx="12"/>
          </p:nvPr>
        </p:nvSpPr>
        <p:spPr/>
        <p:txBody>
          <a:bodyPr/>
          <a:lstStyle/>
          <a:p>
            <a:fld id="{4CF10F6F-48BA-4892-BF69-6E2568E4CC16}" type="slidenum">
              <a:rPr lang="en-US" smtClean="0"/>
              <a:pPr/>
              <a:t>39</a:t>
            </a:fld>
            <a:endParaRPr lang="en-US" dirty="0"/>
          </a:p>
        </p:txBody>
      </p:sp>
      <p:sp>
        <p:nvSpPr>
          <p:cNvPr id="5" name="Title 4"/>
          <p:cNvSpPr>
            <a:spLocks noGrp="1"/>
          </p:cNvSpPr>
          <p:nvPr>
            <p:ph type="title"/>
          </p:nvPr>
        </p:nvSpPr>
        <p: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rtlCol="0" anchor="ctr">
            <a:normAutofit/>
            <a:scene3d>
              <a:camera prst="orthographicFront"/>
              <a:lightRig rig="soft" dir="t"/>
            </a:scene3d>
            <a:sp3d prstMaterial="softEdge">
              <a:bevelT w="25400" h="25400"/>
            </a:sp3d>
          </a:bodyPr>
          <a:lstStyle/>
          <a:p>
            <a:r>
              <a:rPr lang="en-US" dirty="0" smtClean="0"/>
              <a:t>Shortcut keys in Tally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ppt_x</p:attrName>
                                        </p:attrNameLst>
                                      </p:cBhvr>
                                      <p:tavLst>
                                        <p:tav tm="0">
                                          <p:val>
                                            <p:strVal val="#ppt_x-.2"/>
                                          </p:val>
                                        </p:tav>
                                        <p:tav tm="100000">
                                          <p:val>
                                            <p:strVal val="#ppt_x"/>
                                          </p:val>
                                        </p:tav>
                                      </p:tavLst>
                                    </p:anim>
                                    <p:anim calcmode="lin" valueType="num">
                                      <p:cBhvr>
                                        <p:cTn id="1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4</a:t>
            </a:fld>
            <a:endParaRPr lang="en-US" dirty="0"/>
          </a:p>
        </p:txBody>
      </p:sp>
      <p:sp>
        <p:nvSpPr>
          <p:cNvPr id="4" name="TextBox 3"/>
          <p:cNvSpPr txBox="1"/>
          <p:nvPr/>
        </p:nvSpPr>
        <p:spPr>
          <a:xfrm>
            <a:off x="304800" y="228600"/>
            <a:ext cx="7848600" cy="400110"/>
          </a:xfrm>
          <a:prstGeom prst="rect">
            <a:avLst/>
          </a:prstGeom>
          <a:solidFill>
            <a:schemeClr val="tx1">
              <a:lumMod val="95000"/>
              <a:lumOff val="5000"/>
            </a:schemeClr>
          </a:solidFill>
          <a:ln>
            <a:solidFill>
              <a:schemeClr val="tx1">
                <a:lumMod val="75000"/>
                <a:lumOff val="25000"/>
              </a:schemeClr>
            </a:solidFill>
          </a:ln>
        </p:spPr>
        <p:txBody>
          <a:bodyPr wrap="square" rtlCol="0">
            <a:spAutoFit/>
          </a:bodyPr>
          <a:lstStyle/>
          <a:p>
            <a:r>
              <a:rPr lang="en-US" sz="2000" b="1" i="1" dirty="0" smtClean="0">
                <a:solidFill>
                  <a:srgbClr val="FF0000"/>
                </a:solidFill>
              </a:rPr>
              <a:t>Tally from a window – a history and position of Tally in India</a:t>
            </a:r>
            <a:endParaRPr lang="en-US" sz="2000" b="1" i="1" dirty="0">
              <a:solidFill>
                <a:srgbClr val="FF0000"/>
              </a:solidFill>
            </a:endParaRPr>
          </a:p>
        </p:txBody>
      </p:sp>
      <p:sp>
        <p:nvSpPr>
          <p:cNvPr id="5" name="TextBox 4"/>
          <p:cNvSpPr txBox="1"/>
          <p:nvPr/>
        </p:nvSpPr>
        <p:spPr>
          <a:xfrm>
            <a:off x="304800" y="1066800"/>
            <a:ext cx="8534400" cy="2308324"/>
          </a:xfrm>
          <a:prstGeom prst="rect">
            <a:avLst/>
          </a:prstGeom>
          <a:noFill/>
          <a:ln>
            <a:solidFill>
              <a:schemeClr val="accent1"/>
            </a:solidFill>
          </a:ln>
          <a:scene3d>
            <a:camera prst="orthographicFront"/>
            <a:lightRig rig="threePt" dir="t"/>
          </a:scene3d>
          <a:sp3d>
            <a:bevelT/>
          </a:sp3d>
        </p:spPr>
        <p:txBody>
          <a:bodyPr wrap="square" rtlCol="0" anchor="ctr">
            <a:spAutoFit/>
          </a:bodyPr>
          <a:lstStyle/>
          <a:p>
            <a:pPr algn="just"/>
            <a:r>
              <a:rPr lang="en-US" dirty="0" smtClean="0">
                <a:solidFill>
                  <a:srgbClr val="FF0000"/>
                </a:solidFill>
              </a:rPr>
              <a:t>Basically tally is Bangalore based company and was started during 1980’s and the firstly  Tally was a dos based accounting package but the company made changes as according to the requirement of the society and got success in accounting software market. Tally is enjoying dominant position in the market . So tally being an Indian company made such success so it is a mater of proud for Indians  as according to a survey 71% of Indian  PCs have Tally as in built software and we can think about the importance of Tally </a:t>
            </a:r>
            <a:r>
              <a:rPr lang="en-US" dirty="0" smtClean="0"/>
              <a:t>.</a:t>
            </a:r>
            <a:endParaRPr lang="en-US" dirty="0"/>
          </a:p>
        </p:txBody>
      </p:sp>
      <p:sp>
        <p:nvSpPr>
          <p:cNvPr id="7" name="TextBox 6"/>
          <p:cNvSpPr txBox="1"/>
          <p:nvPr/>
        </p:nvSpPr>
        <p:spPr>
          <a:xfrm>
            <a:off x="1752600" y="3581400"/>
            <a:ext cx="3962400" cy="36933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dirty="0" smtClean="0">
                <a:solidFill>
                  <a:srgbClr val="FFC000"/>
                </a:solidFill>
              </a:rPr>
              <a:t>What is the meaning of Tally?</a:t>
            </a:r>
            <a:endParaRPr lang="en-US" dirty="0">
              <a:solidFill>
                <a:srgbClr val="FFC000"/>
              </a:solidFill>
            </a:endParaRPr>
          </a:p>
        </p:txBody>
      </p:sp>
      <p:sp>
        <p:nvSpPr>
          <p:cNvPr id="8" name="TextBox 7"/>
          <p:cNvSpPr txBox="1"/>
          <p:nvPr/>
        </p:nvSpPr>
        <p:spPr>
          <a:xfrm>
            <a:off x="304800" y="4191000"/>
            <a:ext cx="3657600" cy="120032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The Tally was an ancient memory aid device to record and document numbers, quantities or even messages.</a:t>
            </a:r>
            <a:endParaRPr lang="en-US" dirty="0"/>
          </a:p>
        </p:txBody>
      </p:sp>
      <p:sp>
        <p:nvSpPr>
          <p:cNvPr id="10" name="TextBox 9"/>
          <p:cNvSpPr txBox="1"/>
          <p:nvPr/>
        </p:nvSpPr>
        <p:spPr>
          <a:xfrm>
            <a:off x="4114800" y="4114800"/>
            <a:ext cx="4038600" cy="132343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2000" dirty="0" smtClean="0"/>
              <a:t>Tally ERP 9 is the latest version of Tally here the term ERP stands for Enterprise Resource Planning</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066798"/>
          <a:ext cx="8229600" cy="6603348"/>
        </p:xfrm>
        <a:graphic>
          <a:graphicData uri="http://schemas.openxmlformats.org/drawingml/2006/table">
            <a:tbl>
              <a:tblPr firstRow="1" bandRow="1">
                <a:tableStyleId>{073A0DAA-6AF3-43AB-8588-CEC1D06C72B9}</a:tableStyleId>
              </a:tblPr>
              <a:tblGrid>
                <a:gridCol w="4114800"/>
                <a:gridCol w="4114800"/>
              </a:tblGrid>
              <a:tr h="397869">
                <a:tc>
                  <a:txBody>
                    <a:bodyPr/>
                    <a:lstStyle/>
                    <a:p>
                      <a:endParaRPr lang="en-US" dirty="0"/>
                    </a:p>
                  </a:txBody>
                  <a:tcPr/>
                </a:tc>
                <a:tc>
                  <a:txBody>
                    <a:bodyPr/>
                    <a:lstStyle/>
                    <a:p>
                      <a:endParaRPr lang="en-US" dirty="0"/>
                    </a:p>
                  </a:txBody>
                  <a:tcPr/>
                </a:tc>
              </a:tr>
              <a:tr h="397869">
                <a:tc>
                  <a:txBody>
                    <a:bodyPr/>
                    <a:lstStyle/>
                    <a:p>
                      <a:r>
                        <a:rPr lang="en-US" dirty="0" smtClean="0"/>
                        <a:t>Alt + P</a:t>
                      </a:r>
                      <a:r>
                        <a:rPr lang="en-US" baseline="0" dirty="0" smtClean="0"/>
                        <a:t> </a:t>
                      </a:r>
                      <a:endParaRPr lang="en-US" dirty="0"/>
                    </a:p>
                  </a:txBody>
                  <a:tcPr/>
                </a:tc>
                <a:tc>
                  <a:txBody>
                    <a:bodyPr/>
                    <a:lstStyle/>
                    <a:p>
                      <a:r>
                        <a:rPr lang="en-US" dirty="0" smtClean="0"/>
                        <a:t>To print</a:t>
                      </a:r>
                      <a:r>
                        <a:rPr lang="en-US" baseline="0" dirty="0" smtClean="0"/>
                        <a:t> a report</a:t>
                      </a:r>
                      <a:endParaRPr lang="en-US" dirty="0"/>
                    </a:p>
                  </a:txBody>
                  <a:tcPr/>
                </a:tc>
              </a:tr>
              <a:tr h="397869">
                <a:tc>
                  <a:txBody>
                    <a:bodyPr/>
                    <a:lstStyle/>
                    <a:p>
                      <a:r>
                        <a:rPr lang="en-US" dirty="0" smtClean="0"/>
                        <a:t>Alt + R</a:t>
                      </a:r>
                      <a:endParaRPr lang="en-US" dirty="0"/>
                    </a:p>
                  </a:txBody>
                  <a:tcPr/>
                </a:tc>
                <a:tc>
                  <a:txBody>
                    <a:bodyPr/>
                    <a:lstStyle/>
                    <a:p>
                      <a:r>
                        <a:rPr lang="en-US" dirty="0" smtClean="0"/>
                        <a:t>To remove a line</a:t>
                      </a:r>
                      <a:r>
                        <a:rPr lang="en-US" baseline="0" dirty="0" smtClean="0"/>
                        <a:t> in report</a:t>
                      </a:r>
                      <a:endParaRPr lang="en-US" dirty="0"/>
                    </a:p>
                  </a:txBody>
                  <a:tcPr/>
                </a:tc>
              </a:tr>
              <a:tr h="686733">
                <a:tc>
                  <a:txBody>
                    <a:bodyPr/>
                    <a:lstStyle/>
                    <a:p>
                      <a:r>
                        <a:rPr lang="en-US" dirty="0" smtClean="0"/>
                        <a:t>Alt + S</a:t>
                      </a:r>
                      <a:endParaRPr lang="en-US" dirty="0"/>
                    </a:p>
                  </a:txBody>
                  <a:tcPr/>
                </a:tc>
                <a:tc>
                  <a:txBody>
                    <a:bodyPr/>
                    <a:lstStyle/>
                    <a:p>
                      <a:r>
                        <a:rPr lang="en-US" dirty="0" smtClean="0"/>
                        <a:t>To bring the line back that have removed</a:t>
                      </a:r>
                      <a:endParaRPr lang="en-US" dirty="0"/>
                    </a:p>
                  </a:txBody>
                  <a:tcPr/>
                </a:tc>
              </a:tr>
              <a:tr h="397869">
                <a:tc>
                  <a:txBody>
                    <a:bodyPr/>
                    <a:lstStyle/>
                    <a:p>
                      <a:r>
                        <a:rPr kumimoji="0" lang="en-US" sz="1800" kern="1200" dirty="0" smtClean="0"/>
                        <a:t>ALT+ V</a:t>
                      </a:r>
                      <a:endParaRPr lang="en-US" dirty="0"/>
                    </a:p>
                  </a:txBody>
                  <a:tcPr/>
                </a:tc>
                <a:tc>
                  <a:txBody>
                    <a:bodyPr/>
                    <a:lstStyle/>
                    <a:p>
                      <a:pPr marL="0" marR="0">
                        <a:lnSpc>
                          <a:spcPct val="115000"/>
                        </a:lnSpc>
                        <a:spcBef>
                          <a:spcPts val="0"/>
                        </a:spcBef>
                        <a:spcAft>
                          <a:spcPts val="0"/>
                        </a:spcAft>
                      </a:pPr>
                      <a:r>
                        <a:rPr lang="en-US" sz="1800" dirty="0"/>
                        <a:t>From Invoice screen to bring Stock Journal screen</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a:t>ALT + W</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view the Tally Web browser.</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a:t>ALT + X</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cancel a voucher in Day Book/List of Vouchers</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a:t>ALT + R</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Register Tally</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smtClean="0"/>
                        <a:t>CTRL + B</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smtClean="0"/>
                        <a:t>To select the Budget</a:t>
                      </a:r>
                      <a:endParaRPr lang="en-US" sz="1800" dirty="0">
                        <a:latin typeface="Calibri"/>
                        <a:ea typeface="Times New Roman"/>
                        <a:cs typeface="Times New Roman"/>
                      </a:endParaRPr>
                    </a:p>
                  </a:txBody>
                  <a:tcPr marL="9525" marR="9525" marT="9525" marB="9525"/>
                </a:tc>
              </a:tr>
              <a:tr h="1035822">
                <a:tc>
                  <a:txBody>
                    <a:bodyPr/>
                    <a:lstStyle/>
                    <a:p>
                      <a:pPr marL="0" marR="0">
                        <a:lnSpc>
                          <a:spcPct val="115000"/>
                        </a:lnSpc>
                        <a:spcBef>
                          <a:spcPts val="0"/>
                        </a:spcBef>
                        <a:spcAft>
                          <a:spcPts val="0"/>
                        </a:spcAft>
                      </a:pPr>
                      <a:r>
                        <a:rPr lang="en-US" sz="1800" dirty="0" smtClean="0"/>
                        <a:t>CTRL  + C</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smtClean="0"/>
                        <a:t>To select the Cost Centre</a:t>
                      </a:r>
                    </a:p>
                    <a:p>
                      <a:pPr marL="0" marR="0">
                        <a:lnSpc>
                          <a:spcPct val="115000"/>
                        </a:lnSpc>
                        <a:spcBef>
                          <a:spcPts val="0"/>
                        </a:spcBef>
                        <a:spcAft>
                          <a:spcPts val="0"/>
                        </a:spcAft>
                      </a:pPr>
                      <a:r>
                        <a:rPr lang="en-US" sz="1800" dirty="0" smtClean="0"/>
                        <a:t> </a:t>
                      </a:r>
                    </a:p>
                    <a:p>
                      <a:pPr marL="0" marR="0">
                        <a:lnSpc>
                          <a:spcPct val="115000"/>
                        </a:lnSpc>
                        <a:spcBef>
                          <a:spcPts val="0"/>
                        </a:spcBef>
                        <a:spcAft>
                          <a:spcPts val="0"/>
                        </a:spcAft>
                      </a:pPr>
                      <a:r>
                        <a:rPr lang="en-US" sz="1800" dirty="0" smtClean="0"/>
                        <a:t>To select the Cost Category</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smtClean="0"/>
                        <a:t>CTRL+ E</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smtClean="0"/>
                        <a:t>To select the Currencies</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a:t>CTRL + G</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Group</a:t>
                      </a:r>
                      <a:endParaRPr lang="en-US" sz="1800" dirty="0">
                        <a:latin typeface="Calibri"/>
                        <a:ea typeface="Times New Roman"/>
                        <a:cs typeface="Times New Roman"/>
                      </a:endParaRPr>
                    </a:p>
                  </a:txBody>
                  <a:tcPr marL="9525" marR="9525" marT="9525" marB="9525"/>
                </a:tc>
              </a:tr>
              <a:tr h="397869">
                <a:tc>
                  <a:txBody>
                    <a:bodyPr/>
                    <a:lstStyle/>
                    <a:p>
                      <a:pPr marL="0" marR="0">
                        <a:lnSpc>
                          <a:spcPct val="115000"/>
                        </a:lnSpc>
                        <a:spcBef>
                          <a:spcPts val="0"/>
                        </a:spcBef>
                        <a:spcAft>
                          <a:spcPts val="0"/>
                        </a:spcAft>
                      </a:pPr>
                      <a:r>
                        <a:rPr lang="en-US" sz="1800" dirty="0"/>
                        <a:t>CTRL + I</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Stock Items</a:t>
                      </a:r>
                      <a:endParaRPr lang="en-US" sz="1800" dirty="0">
                        <a:latin typeface="Calibri"/>
                        <a:ea typeface="Times New Roman"/>
                        <a:cs typeface="Times New Roman"/>
                      </a:endParaRPr>
                    </a:p>
                  </a:txBody>
                  <a:tcPr marL="9525" marR="9525" marT="9525" marB="9525"/>
                </a:tc>
              </a:tr>
            </a:tbl>
          </a:graphicData>
        </a:graphic>
      </p:graphicFrame>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40</a:t>
            </a:fld>
            <a:endParaRPr lang="en-US" dirty="0"/>
          </a:p>
        </p:txBody>
      </p:sp>
      <p:sp>
        <p:nvSpPr>
          <p:cNvPr id="5" name="Title 4"/>
          <p:cNvSpPr>
            <a:spLocks noGrp="1"/>
          </p:cNvSpPr>
          <p:nvPr>
            <p:ph type="title"/>
          </p:nvPr>
        </p:nvSpPr>
        <p: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rtlCol="0" anchor="ctr">
            <a:normAutofit/>
            <a:scene3d>
              <a:camera prst="orthographicFront"/>
              <a:lightRig rig="soft" dir="t"/>
            </a:scene3d>
            <a:sp3d prstMaterial="softEdge">
              <a:bevelT w="25400" h="25400"/>
            </a:sp3d>
          </a:bodyPr>
          <a:lstStyle/>
          <a:p>
            <a:r>
              <a:rPr lang="en-US" dirty="0" smtClean="0"/>
              <a:t>Shortcut keys in Tally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481138"/>
          <a:ext cx="8229600" cy="4435094"/>
        </p:xfrm>
        <a:graphic>
          <a:graphicData uri="http://schemas.openxmlformats.org/drawingml/2006/table">
            <a:tbl>
              <a:tblPr firstRow="1" bandRow="1">
                <a:tableStyleId>{073A0DAA-6AF3-43AB-8588-CEC1D06C72B9}</a:tableStyleId>
              </a:tblPr>
              <a:tblGrid>
                <a:gridCol w="4114800"/>
                <a:gridCol w="4114800"/>
              </a:tblGrid>
              <a:tr h="370840">
                <a:tc>
                  <a:txBody>
                    <a:bodyPr/>
                    <a:lstStyle/>
                    <a:p>
                      <a:endParaRPr lang="en-US" dirty="0"/>
                    </a:p>
                  </a:txBody>
                  <a:tcPr/>
                </a:tc>
                <a:tc>
                  <a:txBody>
                    <a:bodyPr/>
                    <a:lstStyle/>
                    <a:p>
                      <a:endParaRPr lang="en-US" dirty="0"/>
                    </a:p>
                  </a:txBody>
                  <a:tcPr/>
                </a:tc>
              </a:tr>
              <a:tr h="370840">
                <a:tc>
                  <a:txBody>
                    <a:bodyPr/>
                    <a:lstStyle/>
                    <a:p>
                      <a:pPr marL="0" marR="0">
                        <a:lnSpc>
                          <a:spcPct val="115000"/>
                        </a:lnSpc>
                        <a:spcBef>
                          <a:spcPts val="0"/>
                        </a:spcBef>
                        <a:spcAft>
                          <a:spcPts val="0"/>
                        </a:spcAft>
                      </a:pPr>
                      <a:r>
                        <a:rPr lang="en-US" sz="1800" dirty="0"/>
                        <a:t>CTRL + L</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Ledger</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CTRL + O</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Godowns</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CTRL + Q</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abandon a form – wherever you use this key combination, it quits that screen without making any changes to it.</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CTRL + Alt + R</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Rewrite data for a Company</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CTRL + S</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Allows you to alter Stock Item master</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CTRL + U</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Units</a:t>
                      </a:r>
                      <a:endParaRPr lang="en-US" sz="18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800" dirty="0"/>
                        <a:t>ALT + F4</a:t>
                      </a:r>
                      <a:endParaRPr lang="en-US" sz="18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800" dirty="0"/>
                        <a:t>To select the Purchase Order Voucher Type</a:t>
                      </a:r>
                      <a:endParaRPr lang="en-US" sz="1800" dirty="0">
                        <a:latin typeface="Calibri"/>
                        <a:ea typeface="Times New Roman"/>
                        <a:cs typeface="Times New Roman"/>
                      </a:endParaRPr>
                    </a:p>
                  </a:txBody>
                  <a:tcPr marL="9525" marR="9525" marT="9525" marB="9525"/>
                </a:tc>
              </a:tr>
            </a:tbl>
          </a:graphicData>
        </a:graphic>
      </p:graphicFrame>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41</a:t>
            </a:fld>
            <a:endParaRPr lang="en-US" dirty="0"/>
          </a:p>
        </p:txBody>
      </p:sp>
      <p:sp>
        <p:nvSpPr>
          <p:cNvPr id="5" name="Title 4"/>
          <p:cNvSpPr>
            <a:spLocks noGrp="1"/>
          </p:cNvSpPr>
          <p:nvPr>
            <p:ph type="title"/>
          </p:nvPr>
        </p:nvSpPr>
        <p: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rtlCol="0" anchor="ctr">
            <a:normAutofit/>
            <a:scene3d>
              <a:camera prst="orthographicFront"/>
              <a:lightRig rig="soft" dir="t"/>
            </a:scene3d>
            <a:sp3d prstMaterial="softEdge">
              <a:bevelT w="25400" h="25400"/>
            </a:sp3d>
          </a:bodyPr>
          <a:lstStyle/>
          <a:p>
            <a:r>
              <a:rPr lang="en-US" dirty="0" smtClean="0"/>
              <a:t>Shortcut keys in Tally </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457200" y="1481138"/>
          <a:ext cx="8229600" cy="4011930"/>
        </p:xfrm>
        <a:graphic>
          <a:graphicData uri="http://schemas.openxmlformats.org/drawingml/2006/table">
            <a:tbl>
              <a:tblPr firstRow="1" bandRow="1">
                <a:tableStyleId>{073A0DAA-6AF3-43AB-8588-CEC1D06C72B9}</a:tableStyleId>
              </a:tblPr>
              <a:tblGrid>
                <a:gridCol w="4114800"/>
                <a:gridCol w="4114800"/>
              </a:tblGrid>
              <a:tr h="370840">
                <a:tc>
                  <a:txBody>
                    <a:bodyPr/>
                    <a:lstStyle/>
                    <a:p>
                      <a:endParaRPr lang="en-US" dirty="0"/>
                    </a:p>
                  </a:txBody>
                  <a:tcPr/>
                </a:tc>
                <a:tc>
                  <a:txBody>
                    <a:bodyPr/>
                    <a:lstStyle/>
                    <a:p>
                      <a:endParaRPr lang="en-US" dirty="0"/>
                    </a:p>
                  </a:txBody>
                  <a:tcPr/>
                </a:tc>
              </a:tr>
              <a:tr h="370840">
                <a:tc>
                  <a:txBody>
                    <a:bodyPr/>
                    <a:lstStyle/>
                    <a:p>
                      <a:pPr marL="0" marR="0">
                        <a:lnSpc>
                          <a:spcPct val="115000"/>
                        </a:lnSpc>
                        <a:spcBef>
                          <a:spcPts val="0"/>
                        </a:spcBef>
                        <a:spcAft>
                          <a:spcPts val="0"/>
                        </a:spcAft>
                      </a:pPr>
                      <a:r>
                        <a:rPr lang="en-US" sz="1600" dirty="0"/>
                        <a:t>ALT + F5</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select the Sales Order Voucher Type</a:t>
                      </a:r>
                    </a:p>
                    <a:p>
                      <a:pPr marL="0" marR="0">
                        <a:lnSpc>
                          <a:spcPct val="115000"/>
                        </a:lnSpc>
                        <a:spcBef>
                          <a:spcPts val="0"/>
                        </a:spcBef>
                        <a:spcAft>
                          <a:spcPts val="0"/>
                        </a:spcAft>
                      </a:pPr>
                      <a:r>
                        <a:rPr lang="en-US" sz="1600" dirty="0"/>
                        <a:t>To view monthly and quarterly report  </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ALT + F6</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select the Rejection Out Voucher Type</a:t>
                      </a:r>
                    </a:p>
                    <a:p>
                      <a:pPr marL="0" marR="0">
                        <a:lnSpc>
                          <a:spcPct val="115000"/>
                        </a:lnSpc>
                        <a:spcBef>
                          <a:spcPts val="0"/>
                        </a:spcBef>
                        <a:spcAft>
                          <a:spcPts val="0"/>
                        </a:spcAft>
                      </a:pPr>
                      <a:r>
                        <a:rPr lang="en-US" sz="1600" dirty="0"/>
                        <a:t>To change the Sales Order Voucher Type</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ALT+ F8</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select the Delivery Note Voucher Type</a:t>
                      </a:r>
                    </a:p>
                    <a:p>
                      <a:pPr marL="0" marR="0">
                        <a:lnSpc>
                          <a:spcPct val="115000"/>
                        </a:lnSpc>
                        <a:spcBef>
                          <a:spcPts val="0"/>
                        </a:spcBef>
                        <a:spcAft>
                          <a:spcPts val="0"/>
                        </a:spcAft>
                      </a:pPr>
                      <a:r>
                        <a:rPr lang="en-US" sz="1600" dirty="0"/>
                        <a:t>To view the Columnar report</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ALT + F9</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select the Receipt Note Voucher Type</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ALT + F10</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select the Physical Stock Voucher Type</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ALT + F12</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To filter the information based on monetary value</a:t>
                      </a:r>
                      <a:endParaRPr lang="en-US" sz="1600" dirty="0">
                        <a:latin typeface="Calibri"/>
                        <a:ea typeface="Times New Roman"/>
                        <a:cs typeface="Times New Roman"/>
                      </a:endParaRPr>
                    </a:p>
                  </a:txBody>
                  <a:tcPr marL="9525" marR="9525" marT="9525" marB="9525"/>
                </a:tc>
              </a:tr>
              <a:tr h="370840">
                <a:tc>
                  <a:txBody>
                    <a:bodyPr/>
                    <a:lstStyle/>
                    <a:p>
                      <a:pPr marL="0" marR="0">
                        <a:lnSpc>
                          <a:spcPct val="115000"/>
                        </a:lnSpc>
                        <a:spcBef>
                          <a:spcPts val="0"/>
                        </a:spcBef>
                        <a:spcAft>
                          <a:spcPts val="0"/>
                        </a:spcAft>
                      </a:pPr>
                      <a:r>
                        <a:rPr lang="en-US" sz="1600" dirty="0"/>
                        <a:t>CTRL + ALT + F12</a:t>
                      </a:r>
                      <a:endParaRPr lang="en-US" sz="1600" dirty="0">
                        <a:latin typeface="Calibri"/>
                        <a:ea typeface="Times New Roman"/>
                        <a:cs typeface="Times New Roman"/>
                      </a:endParaRPr>
                    </a:p>
                  </a:txBody>
                  <a:tcPr marL="9525" marR="9525" marT="9525" marB="9525"/>
                </a:tc>
                <a:tc>
                  <a:txBody>
                    <a:bodyPr/>
                    <a:lstStyle/>
                    <a:p>
                      <a:pPr marL="0" marR="0">
                        <a:lnSpc>
                          <a:spcPct val="115000"/>
                        </a:lnSpc>
                        <a:spcBef>
                          <a:spcPts val="0"/>
                        </a:spcBef>
                        <a:spcAft>
                          <a:spcPts val="0"/>
                        </a:spcAft>
                      </a:pPr>
                      <a:r>
                        <a:rPr lang="en-US" sz="1600" dirty="0"/>
                        <a:t>Advanced </a:t>
                      </a:r>
                      <a:r>
                        <a:rPr lang="en-US" sz="1600" dirty="0" smtClean="0"/>
                        <a:t>configurations</a:t>
                      </a:r>
                      <a:endParaRPr lang="en-US" sz="1600" dirty="0">
                        <a:latin typeface="Calibri"/>
                        <a:ea typeface="Times New Roman"/>
                        <a:cs typeface="Times New Roman"/>
                      </a:endParaRPr>
                    </a:p>
                  </a:txBody>
                  <a:tcPr marL="9525" marR="9525" marT="9525" marB="9525"/>
                </a:tc>
              </a:tr>
            </a:tbl>
          </a:graphicData>
        </a:graphic>
      </p:graphicFrame>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42</a:t>
            </a:fld>
            <a:endParaRPr lang="en-US" dirty="0"/>
          </a:p>
        </p:txBody>
      </p:sp>
      <p:sp>
        <p:nvSpPr>
          <p:cNvPr id="5" name="Title 4"/>
          <p:cNvSpPr>
            <a:spLocks noGrp="1"/>
          </p:cNvSpPr>
          <p:nvPr>
            <p:ph type="title"/>
          </p:nvPr>
        </p:nvSpPr>
        <p:spPr>
          <a:solidFill>
            <a:schemeClr val="bg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rtlCol="0" anchor="ctr">
            <a:normAutofit/>
            <a:scene3d>
              <a:camera prst="orthographicFront"/>
              <a:lightRig rig="soft" dir="t"/>
            </a:scene3d>
            <a:sp3d prstMaterial="softEdge">
              <a:bevelT w="25400" h="25400"/>
            </a:sp3d>
          </a:bodyPr>
          <a:lstStyle/>
          <a:p>
            <a:r>
              <a:rPr lang="en-US" dirty="0" smtClean="0"/>
              <a:t>Shortcut keys in Tally</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A8638CE-BFBF-4072-AEEE-36CE5FCF52DB}" type="datetime1">
              <a:rPr lang="en-US" smtClean="0"/>
              <a:pPr/>
              <a:t>3/10/2000</a:t>
            </a:fld>
            <a:endParaRPr lang="en-US" dirty="0"/>
          </a:p>
        </p:txBody>
      </p:sp>
      <p:sp>
        <p:nvSpPr>
          <p:cNvPr id="4" name="Slide Number Placeholder 3"/>
          <p:cNvSpPr>
            <a:spLocks noGrp="1"/>
          </p:cNvSpPr>
          <p:nvPr>
            <p:ph type="sldNum" sz="quarter" idx="12"/>
          </p:nvPr>
        </p:nvSpPr>
        <p:spPr/>
        <p:txBody>
          <a:bodyPr/>
          <a:lstStyle/>
          <a:p>
            <a:fld id="{4CF10F6F-48BA-4892-BF69-6E2568E4CC16}" type="slidenum">
              <a:rPr lang="en-US" smtClean="0"/>
              <a:pPr/>
              <a:t>43</a:t>
            </a:fld>
            <a:endParaRPr lang="en-US" dirty="0"/>
          </a:p>
        </p:txBody>
      </p:sp>
      <p:sp>
        <p:nvSpPr>
          <p:cNvPr id="5" name="Title 4"/>
          <p:cNvSpPr>
            <a:spLocks noGrp="1"/>
          </p:cNvSpPr>
          <p:nvPr>
            <p:ph type="title" idx="4294967295"/>
          </p:nvPr>
        </p:nvSpPr>
        <p:spPr>
          <a:xfrm>
            <a:off x="0" y="274638"/>
            <a:ext cx="8229600" cy="1143000"/>
          </a:xfrm>
        </p:spPr>
        <p:style>
          <a:lnRef idx="2">
            <a:schemeClr val="accent2"/>
          </a:lnRef>
          <a:fillRef idx="1">
            <a:schemeClr val="lt1"/>
          </a:fillRef>
          <a:effectRef idx="0">
            <a:schemeClr val="accent2"/>
          </a:effectRef>
          <a:fontRef idx="minor">
            <a:schemeClr val="dk1"/>
          </a:fontRef>
        </p:style>
        <p:txBody>
          <a:bodyPr>
            <a:normAutofit fontScale="90000"/>
          </a:bodyPr>
          <a:lstStyle/>
          <a:p>
            <a:pPr algn="ctr"/>
            <a:r>
              <a:rPr lang="en-US" dirty="0" smtClean="0"/>
              <a:t> </a:t>
            </a:r>
            <a:r>
              <a:rPr lang="en-US" sz="3600" dirty="0" smtClean="0">
                <a:solidFill>
                  <a:srgbClr val="FF0000"/>
                </a:solidFill>
              </a:rPr>
              <a:t>Conclusion -Tally something from web</a:t>
            </a:r>
            <a:endParaRPr lang="en-US" dirty="0">
              <a:solidFill>
                <a:srgbClr val="FF0000"/>
              </a:solidFill>
            </a:endParaRPr>
          </a:p>
        </p:txBody>
      </p:sp>
      <p:sp>
        <p:nvSpPr>
          <p:cNvPr id="7" name="TextBox 6"/>
          <p:cNvSpPr txBox="1"/>
          <p:nvPr/>
        </p:nvSpPr>
        <p:spPr>
          <a:xfrm>
            <a:off x="0" y="1828800"/>
            <a:ext cx="8915400" cy="175432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dirty="0" smtClean="0"/>
              <a:t>Tally is a sea of accounting you may feel that you know Tally but when you put it into practice, you will feel that you don’t know everything in it but you know something in it. So for a person who is concerned with daily usage of Tally, on internet many sites provides you facility of learning Tally. Everyone might know everything about Tally but he can enrich his knowledge through this facility. Some of them are…..</a:t>
            </a:r>
            <a:endParaRPr lang="en-US" dirty="0"/>
          </a:p>
        </p:txBody>
      </p:sp>
      <p:sp>
        <p:nvSpPr>
          <p:cNvPr id="8" name="TextBox 7"/>
          <p:cNvSpPr txBox="1"/>
          <p:nvPr/>
        </p:nvSpPr>
        <p:spPr>
          <a:xfrm>
            <a:off x="152400" y="3962400"/>
            <a:ext cx="8686800" cy="1200329"/>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b="1" dirty="0" smtClean="0">
                <a:ln w="12700">
                  <a:solidFill>
                    <a:srgbClr val="FFFF99"/>
                  </a:solidFill>
                  <a:prstDash val="solid"/>
                </a:ln>
                <a:solidFill>
                  <a:srgbClr val="FF0000"/>
                </a:solidFill>
                <a:effectLst>
                  <a:outerShdw blurRad="41275" dist="20320" dir="1800000" algn="tl" rotWithShape="0">
                    <a:srgbClr val="000000">
                      <a:alpha val="40000"/>
                    </a:srgbClr>
                  </a:outerShdw>
                </a:effectLst>
              </a:rPr>
              <a:t>www.tallysolutions.com </a:t>
            </a:r>
          </a:p>
          <a:p>
            <a:r>
              <a:rPr lang="en-US" b="1" dirty="0" smtClean="0">
                <a:ln w="12700">
                  <a:solidFill>
                    <a:srgbClr val="FFFF99"/>
                  </a:solidFill>
                  <a:prstDash val="solid"/>
                </a:ln>
                <a:solidFill>
                  <a:srgbClr val="FF0000"/>
                </a:solidFill>
                <a:effectLst>
                  <a:outerShdw blurRad="41275" dist="20320" dir="1800000" algn="tl" rotWithShape="0">
                    <a:srgbClr val="000000">
                      <a:alpha val="40000"/>
                    </a:srgbClr>
                  </a:outerShdw>
                </a:effectLst>
              </a:rPr>
              <a:t>www.tally9.info</a:t>
            </a:r>
          </a:p>
          <a:p>
            <a:r>
              <a:rPr lang="en-US" b="1" dirty="0" smtClean="0">
                <a:ln w="12700">
                  <a:solidFill>
                    <a:srgbClr val="FFFF99"/>
                  </a:solidFill>
                  <a:prstDash val="solid"/>
                </a:ln>
                <a:solidFill>
                  <a:srgbClr val="FF0000"/>
                </a:solidFill>
                <a:effectLst>
                  <a:outerShdw blurRad="41275" dist="20320" dir="1800000" algn="tl" rotWithShape="0">
                    <a:srgbClr val="000000">
                      <a:alpha val="40000"/>
                    </a:srgbClr>
                  </a:outerShdw>
                </a:effectLst>
              </a:rPr>
              <a:t>www.tallynine.com</a:t>
            </a:r>
          </a:p>
          <a:p>
            <a:r>
              <a:rPr lang="en-US" b="1" dirty="0" smtClean="0">
                <a:ln w="12700">
                  <a:solidFill>
                    <a:srgbClr val="FFFF99"/>
                  </a:solidFill>
                  <a:prstDash val="solid"/>
                </a:ln>
                <a:solidFill>
                  <a:srgbClr val="FF0000"/>
                </a:solidFill>
                <a:effectLst>
                  <a:outerShdw blurRad="41275" dist="20320" dir="1800000" algn="tl" rotWithShape="0">
                    <a:srgbClr val="000000">
                      <a:alpha val="40000"/>
                    </a:srgbClr>
                  </a:outerShdw>
                </a:effectLst>
              </a:rPr>
              <a:t>www.tallyworld.com</a:t>
            </a:r>
            <a:endParaRPr lang="en-US" b="1" dirty="0">
              <a:ln w="12700">
                <a:solidFill>
                  <a:srgbClr val="FFFF99"/>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44</a:t>
            </a:fld>
            <a:endParaRPr lang="en-US" dirty="0"/>
          </a:p>
        </p:txBody>
      </p:sp>
      <p:pic>
        <p:nvPicPr>
          <p:cNvPr id="67590" name="Picture 6" descr="http://www.clevercookie.com/media/catalog/product/cache/1/image/5e06319eda06f020e43594a9c230972d/c/c/cc-thankyou_l.jpg"/>
          <p:cNvPicPr>
            <a:picLocks noChangeAspect="1" noChangeArrowheads="1"/>
          </p:cNvPicPr>
          <p:nvPr/>
        </p:nvPicPr>
        <p:blipFill>
          <a:blip r:embed="rId2"/>
          <a:srcRect/>
          <a:stretch>
            <a:fillRect/>
          </a:stretch>
        </p:blipFill>
        <p:spPr bwMode="auto">
          <a:xfrm>
            <a:off x="1143000" y="228600"/>
            <a:ext cx="7543800" cy="5800725"/>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5</a:t>
            </a:fld>
            <a:endParaRPr lang="en-US" dirty="0"/>
          </a:p>
        </p:txBody>
      </p:sp>
      <p:sp>
        <p:nvSpPr>
          <p:cNvPr id="4" name="TextBox 3"/>
          <p:cNvSpPr txBox="1"/>
          <p:nvPr/>
        </p:nvSpPr>
        <p:spPr>
          <a:xfrm>
            <a:off x="381000" y="304800"/>
            <a:ext cx="8763000"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smtClean="0">
                <a:solidFill>
                  <a:srgbClr val="FF0000"/>
                </a:solidFill>
              </a:rPr>
              <a:t>Something From </a:t>
            </a:r>
            <a:r>
              <a:rPr lang="en-US" sz="5400" dirty="0" smtClean="0">
                <a:solidFill>
                  <a:srgbClr val="FF0000"/>
                </a:solidFill>
              </a:rPr>
              <a:t>Developer.. </a:t>
            </a:r>
            <a:endParaRPr lang="en-US" sz="1600" dirty="0">
              <a:solidFill>
                <a:srgbClr val="FF0000"/>
              </a:solidFill>
            </a:endParaRPr>
          </a:p>
        </p:txBody>
      </p:sp>
      <p:sp>
        <p:nvSpPr>
          <p:cNvPr id="5" name="Rectangle 4"/>
          <p:cNvSpPr/>
          <p:nvPr/>
        </p:nvSpPr>
        <p:spPr>
          <a:xfrm>
            <a:off x="4724400" y="1371600"/>
            <a:ext cx="4419600" cy="2585323"/>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en-US" dirty="0" smtClean="0"/>
              <a:t>Mr. Bharat Goenka explains with brief history of Tally ,” when we started in early 1980s  everyone in the software industry was in software industry , but soon they shifted to services, we were the only ones stubborn in staying  in products. We had a belief in India and Indian business”</a:t>
            </a:r>
          </a:p>
          <a:p>
            <a:endParaRPr lang="en-US" dirty="0"/>
          </a:p>
        </p:txBody>
      </p:sp>
      <p:pic>
        <p:nvPicPr>
          <p:cNvPr id="40962" name="Picture 2"/>
          <p:cNvPicPr>
            <a:picLocks noChangeAspect="1" noChangeArrowheads="1"/>
          </p:cNvPicPr>
          <p:nvPr/>
        </p:nvPicPr>
        <p:blipFill>
          <a:blip r:embed="rId2"/>
          <a:srcRect/>
          <a:stretch>
            <a:fillRect/>
          </a:stretch>
        </p:blipFill>
        <p:spPr bwMode="auto">
          <a:xfrm>
            <a:off x="152400" y="1295400"/>
            <a:ext cx="2857500" cy="3467100"/>
          </a:xfrm>
          <a:prstGeom prst="ellipse">
            <a:avLst/>
          </a:prstGeom>
          <a:ln/>
        </p:spPr>
        <p:style>
          <a:lnRef idx="0">
            <a:schemeClr val="accent2"/>
          </a:lnRef>
          <a:fillRef idx="3">
            <a:schemeClr val="accent2"/>
          </a:fillRef>
          <a:effectRef idx="3">
            <a:schemeClr val="accent2"/>
          </a:effectRef>
          <a:fontRef idx="minor">
            <a:schemeClr val="lt1"/>
          </a:fontRef>
        </p:style>
      </p:pic>
      <p:pic>
        <p:nvPicPr>
          <p:cNvPr id="10242" name="Picture 2" descr="S.S.Goenka and Bharath Goenka"/>
          <p:cNvPicPr>
            <a:picLocks noChangeAspect="1" noChangeArrowheads="1"/>
          </p:cNvPicPr>
          <p:nvPr/>
        </p:nvPicPr>
        <p:blipFill>
          <a:blip r:embed="rId3"/>
          <a:srcRect/>
          <a:stretch>
            <a:fillRect/>
          </a:stretch>
        </p:blipFill>
        <p:spPr bwMode="auto">
          <a:xfrm>
            <a:off x="3352800" y="3352800"/>
            <a:ext cx="1428750" cy="2152650"/>
          </a:xfrm>
          <a:prstGeom prst="ellipse">
            <a:avLst/>
          </a:prstGeom>
          <a:ln>
            <a:noFill/>
          </a:ln>
          <a:effectLst>
            <a:softEdge rad="112500"/>
          </a:effectLst>
        </p:spPr>
      </p:pic>
      <p:sp>
        <p:nvSpPr>
          <p:cNvPr id="13" name="TextBox 12"/>
          <p:cNvSpPr txBox="1"/>
          <p:nvPr/>
        </p:nvSpPr>
        <p:spPr>
          <a:xfrm>
            <a:off x="2743200" y="5410200"/>
            <a:ext cx="3733800" cy="64633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Mr. S .S. Goenka and Mr. Bharat Goenka</a:t>
            </a:r>
          </a:p>
        </p:txBody>
      </p:sp>
      <p:sp>
        <p:nvSpPr>
          <p:cNvPr id="14" name="TextBox 13"/>
          <p:cNvSpPr txBox="1"/>
          <p:nvPr/>
        </p:nvSpPr>
        <p:spPr>
          <a:xfrm>
            <a:off x="228600" y="4876800"/>
            <a:ext cx="2667000" cy="381000"/>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Mr. Bharat Goenka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circle(in)">
                                      <p:cBhvr>
                                        <p:cTn id="7" dur="20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wheel(4)">
                                      <p:cBhvr>
                                        <p:cTn id="12" dur="2000"/>
                                        <p:tgtEl>
                                          <p:spTgt spid="10242"/>
                                        </p:tgtEl>
                                      </p:cBhvr>
                                    </p:animEffect>
                                  </p:childTnLst>
                                </p:cTn>
                              </p:par>
                            </p:childTnLst>
                          </p:cTn>
                        </p:par>
                        <p:par>
                          <p:cTn id="13" fill="hold">
                            <p:stCondLst>
                              <p:cond delay="2000"/>
                            </p:stCondLst>
                            <p:childTnLst>
                              <p:par>
                                <p:cTn id="14" presetID="6"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500"/>
                                        <p:tgtEl>
                                          <p:spTgt spid="14"/>
                                        </p:tgtEl>
                                      </p:cBhvr>
                                    </p:animEffect>
                                  </p:childTnLst>
                                </p:cTn>
                              </p:par>
                            </p:childTnLst>
                          </p:cTn>
                        </p:par>
                        <p:par>
                          <p:cTn id="17" fill="hold">
                            <p:stCondLst>
                              <p:cond delay="2500"/>
                            </p:stCondLst>
                            <p:childTnLst>
                              <p:par>
                                <p:cTn id="18" presetID="6"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Scale>
                                      <p:cBhvr>
                                        <p:cTn id="2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5"/>
                                        </p:tgtEl>
                                        <p:attrNameLst>
                                          <p:attrName>ppt_x</p:attrName>
                                          <p:attrName>ppt_y</p:attrName>
                                        </p:attrNameLst>
                                      </p:cBhvr>
                                    </p:animMotion>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6</a:t>
            </a:fld>
            <a:endParaRPr lang="en-US" dirty="0"/>
          </a:p>
        </p:txBody>
      </p:sp>
      <p:pic>
        <p:nvPicPr>
          <p:cNvPr id="1026" name="Picture 2" descr="C:\Documents and Settings\Jay\My Documents\2cdwd43[1].TIF"/>
          <p:cNvPicPr>
            <a:picLocks noChangeAspect="1" noChangeArrowheads="1"/>
          </p:cNvPicPr>
          <p:nvPr/>
        </p:nvPicPr>
        <p:blipFill>
          <a:blip r:embed="rId2"/>
          <a:srcRect l="52083" t="24074" r="17361" b="19445"/>
          <a:stretch>
            <a:fillRect/>
          </a:stretch>
        </p:blipFill>
        <p:spPr bwMode="auto">
          <a:xfrm>
            <a:off x="5791200" y="304800"/>
            <a:ext cx="3352800" cy="4648200"/>
          </a:xfrm>
          <a:prstGeom prst="rect">
            <a:avLst/>
          </a:prstGeom>
          <a:ln/>
        </p:spPr>
        <p:style>
          <a:lnRef idx="3">
            <a:schemeClr val="lt1"/>
          </a:lnRef>
          <a:fillRef idx="1">
            <a:schemeClr val="dk1"/>
          </a:fillRef>
          <a:effectRef idx="1">
            <a:schemeClr val="dk1"/>
          </a:effectRef>
          <a:fontRef idx="minor">
            <a:schemeClr val="lt1"/>
          </a:fontRef>
        </p:style>
      </p:pic>
      <p:sp>
        <p:nvSpPr>
          <p:cNvPr id="6" name="TextBox 5"/>
          <p:cNvSpPr txBox="1"/>
          <p:nvPr/>
        </p:nvSpPr>
        <p:spPr>
          <a:xfrm>
            <a:off x="228600" y="457200"/>
            <a:ext cx="4648200" cy="489364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smtClean="0">
                <a:solidFill>
                  <a:srgbClr val="C00000"/>
                </a:solidFill>
              </a:rPr>
              <a:t>After installing tally when we start it , the first screen of tally is welcome screen and the second is Gateway of Tally .Gateway of Tally is the main path from where all accounting processes can be done so it is just like homepage of Tally. It includes Masters , Transactions , Imports ,Reports menus . So it is the most important part of tally</a:t>
            </a:r>
            <a:endParaRPr lang="en-US" sz="2400" dirty="0">
              <a:solidFill>
                <a:srgbClr val="C00000"/>
              </a:solidFill>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4)">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plus(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7</a:t>
            </a:fld>
            <a:endParaRPr lang="en-US" dirty="0"/>
          </a:p>
        </p:txBody>
      </p:sp>
      <p:sp>
        <p:nvSpPr>
          <p:cNvPr id="5" name="TextBox 4"/>
          <p:cNvSpPr txBox="1"/>
          <p:nvPr/>
        </p:nvSpPr>
        <p:spPr>
          <a:xfrm>
            <a:off x="152400" y="762000"/>
            <a:ext cx="2819400" cy="369331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We cant do any work in Tally without creating a company. The organization  , the transactions of which are recorded in Tally is known as company. If we want to create a company in Tally then we should follow the path. We have to open  company information menu as per picture</a:t>
            </a:r>
            <a:endParaRPr lang="en-US" dirty="0"/>
          </a:p>
        </p:txBody>
      </p:sp>
      <p:sp>
        <p:nvSpPr>
          <p:cNvPr id="7" name="Right Arrow 6"/>
          <p:cNvSpPr/>
          <p:nvPr/>
        </p:nvSpPr>
        <p:spPr>
          <a:xfrm>
            <a:off x="3124200" y="2209800"/>
            <a:ext cx="914400" cy="533400"/>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0" name="Rectangle 9"/>
          <p:cNvSpPr/>
          <p:nvPr/>
        </p:nvSpPr>
        <p:spPr>
          <a:xfrm>
            <a:off x="4038600" y="2133600"/>
            <a:ext cx="2133600" cy="584775"/>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alt+f3</a:t>
            </a:r>
            <a:endParaRPr lang="en-US" sz="32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3" name="Right Arrow 12"/>
          <p:cNvSpPr/>
          <p:nvPr/>
        </p:nvSpPr>
        <p:spPr>
          <a:xfrm>
            <a:off x="6248400" y="2209800"/>
            <a:ext cx="762000" cy="533400"/>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5" name="Picture 1"/>
          <p:cNvPicPr>
            <a:picLocks noChangeAspect="1" noChangeArrowheads="1"/>
          </p:cNvPicPr>
          <p:nvPr/>
        </p:nvPicPr>
        <p:blipFill>
          <a:blip r:embed="rId2"/>
          <a:srcRect l="56250" t="32292" r="21875" b="26042"/>
          <a:stretch>
            <a:fillRect/>
          </a:stretch>
        </p:blipFill>
        <p:spPr bwMode="auto">
          <a:xfrm>
            <a:off x="7010400" y="914400"/>
            <a:ext cx="2133600" cy="3048000"/>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145"/>
                                        </p:tgtEl>
                                        <p:attrNameLst>
                                          <p:attrName>style.visibility</p:attrName>
                                        </p:attrNameLst>
                                      </p:cBhvr>
                                      <p:to>
                                        <p:strVal val="visible"/>
                                      </p:to>
                                    </p:set>
                                    <p:animEffect transition="in" filter="circle(in)">
                                      <p:cBhvr>
                                        <p:cTn id="7" dur="2000"/>
                                        <p:tgtEl>
                                          <p:spTgt spid="614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ox(in)">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8</a:t>
            </a:fld>
            <a:endParaRPr lang="en-US" dirty="0"/>
          </a:p>
        </p:txBody>
      </p:sp>
      <p:pic>
        <p:nvPicPr>
          <p:cNvPr id="4" name="Picture 2"/>
          <p:cNvPicPr>
            <a:picLocks noChangeAspect="1" noChangeArrowheads="1"/>
          </p:cNvPicPr>
          <p:nvPr/>
        </p:nvPicPr>
        <p:blipFill>
          <a:blip r:embed="rId2"/>
          <a:srcRect l="18750" t="14583" r="25000" b="30208"/>
          <a:stretch>
            <a:fillRect/>
          </a:stretch>
        </p:blipFill>
        <p:spPr bwMode="auto">
          <a:xfrm>
            <a:off x="3657600" y="228600"/>
            <a:ext cx="5486400" cy="4038600"/>
          </a:xfrm>
          <a:prstGeom prst="rect">
            <a:avLst/>
          </a:prstGeom>
          <a:noFill/>
          <a:ln w="9525">
            <a:noFill/>
            <a:miter lim="800000"/>
            <a:headEnd/>
            <a:tailEnd/>
          </a:ln>
          <a:effectLst/>
        </p:spPr>
      </p:pic>
      <p:sp>
        <p:nvSpPr>
          <p:cNvPr id="5" name="TextBox 4"/>
          <p:cNvSpPr txBox="1"/>
          <p:nvPr/>
        </p:nvSpPr>
        <p:spPr>
          <a:xfrm>
            <a:off x="304800" y="533400"/>
            <a:ext cx="3124200" cy="341632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After following above said process , you will find such form given in the slide. Here you are asked some  information about company . After filling it, press enter key twice then you will find such company in Tally and after that  you can work in it such as creating ledger, voucher entry .etc</a:t>
            </a:r>
            <a:r>
              <a:rPr lang="en-US" dirty="0" smtClean="0">
                <a:solidFill>
                  <a:schemeClr val="tx1">
                    <a:lumMod val="95000"/>
                    <a:lumOff val="5000"/>
                  </a:schemeClr>
                </a:solidFill>
              </a:rPr>
              <a:t>.</a:t>
            </a:r>
            <a:r>
              <a:rPr lang="en-US" dirty="0" smtClean="0"/>
              <a:t> </a:t>
            </a:r>
            <a:endParaRPr lang="en-US" dirty="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54C3F0-2DE2-472C-8275-992F466FED5F}" type="datetime1">
              <a:rPr lang="en-US" smtClean="0"/>
              <a:pPr/>
              <a:t>3/10/2000</a:t>
            </a:fld>
            <a:endParaRPr lang="en-US" dirty="0"/>
          </a:p>
        </p:txBody>
      </p:sp>
      <p:sp>
        <p:nvSpPr>
          <p:cNvPr id="3" name="Slide Number Placeholder 2"/>
          <p:cNvSpPr>
            <a:spLocks noGrp="1"/>
          </p:cNvSpPr>
          <p:nvPr>
            <p:ph type="sldNum" sz="quarter" idx="12"/>
          </p:nvPr>
        </p:nvSpPr>
        <p:spPr/>
        <p:txBody>
          <a:bodyPr/>
          <a:lstStyle/>
          <a:p>
            <a:fld id="{4CF10F6F-48BA-4892-BF69-6E2568E4CC16}" type="slidenum">
              <a:rPr lang="en-US" smtClean="0"/>
              <a:pPr/>
              <a:t>9</a:t>
            </a:fld>
            <a:endParaRPr lang="en-US" dirty="0"/>
          </a:p>
        </p:txBody>
      </p:sp>
      <p:pic>
        <p:nvPicPr>
          <p:cNvPr id="3074" name="Picture 2"/>
          <p:cNvPicPr>
            <a:picLocks noChangeAspect="1" noChangeArrowheads="1"/>
          </p:cNvPicPr>
          <p:nvPr/>
        </p:nvPicPr>
        <p:blipFill>
          <a:blip r:embed="rId3"/>
          <a:srcRect l="22656" t="55209" r="32813" b="11458"/>
          <a:stretch>
            <a:fillRect/>
          </a:stretch>
        </p:blipFill>
        <p:spPr bwMode="auto">
          <a:xfrm>
            <a:off x="0" y="152400"/>
            <a:ext cx="4343400" cy="2438400"/>
          </a:xfrm>
          <a:prstGeom prst="rect">
            <a:avLst/>
          </a:prstGeom>
          <a:ln>
            <a:headEnd/>
            <a:tailEnd/>
          </a:ln>
        </p:spPr>
        <p:style>
          <a:lnRef idx="1">
            <a:schemeClr val="dk1"/>
          </a:lnRef>
          <a:fillRef idx="3">
            <a:schemeClr val="dk1"/>
          </a:fillRef>
          <a:effectRef idx="2">
            <a:schemeClr val="dk1"/>
          </a:effectRef>
          <a:fontRef idx="minor">
            <a:schemeClr val="lt1"/>
          </a:fontRef>
        </p:style>
      </p:pic>
      <p:pic>
        <p:nvPicPr>
          <p:cNvPr id="3075" name="Picture 3"/>
          <p:cNvPicPr>
            <a:picLocks noChangeAspect="1" noChangeArrowheads="1"/>
          </p:cNvPicPr>
          <p:nvPr/>
        </p:nvPicPr>
        <p:blipFill>
          <a:blip r:embed="rId4"/>
          <a:srcRect l="33594" t="44791" r="43750" b="41667"/>
          <a:stretch>
            <a:fillRect/>
          </a:stretch>
        </p:blipFill>
        <p:spPr bwMode="auto">
          <a:xfrm>
            <a:off x="5715000" y="1066800"/>
            <a:ext cx="2209800" cy="990600"/>
          </a:xfrm>
          <a:prstGeom prst="rect">
            <a:avLst/>
          </a:prstGeom>
          <a:noFill/>
          <a:ln w="9525">
            <a:noFill/>
            <a:miter lim="800000"/>
            <a:headEnd/>
            <a:tailEnd/>
          </a:ln>
          <a:effectLst/>
        </p:spPr>
      </p:pic>
      <p:sp>
        <p:nvSpPr>
          <p:cNvPr id="7" name="Right Arrow 6"/>
          <p:cNvSpPr/>
          <p:nvPr/>
        </p:nvSpPr>
        <p:spPr>
          <a:xfrm>
            <a:off x="4495800" y="1295400"/>
            <a:ext cx="762000" cy="6096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8" name="Down Arrow 7"/>
          <p:cNvSpPr/>
          <p:nvPr/>
        </p:nvSpPr>
        <p:spPr>
          <a:xfrm>
            <a:off x="6477000" y="2057400"/>
            <a:ext cx="838200" cy="91440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0" name="TextBox 9"/>
          <p:cNvSpPr txBox="1"/>
          <p:nvPr/>
        </p:nvSpPr>
        <p:spPr>
          <a:xfrm>
            <a:off x="990600" y="3581400"/>
            <a:ext cx="4343400" cy="923330"/>
          </a:xfrm>
          <a:prstGeom prst="rect">
            <a:avLst/>
          </a:prstGeom>
          <a:solidFill>
            <a:schemeClr val="accent2"/>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ln w="18415" cmpd="sng">
                  <a:solidFill>
                    <a:srgbClr val="FFFFFF"/>
                  </a:solidFill>
                  <a:prstDash val="solid"/>
                </a:ln>
                <a:solidFill>
                  <a:srgbClr val="FFC000"/>
                </a:solidFill>
                <a:effectLst>
                  <a:outerShdw blurRad="63500" dir="3600000" algn="tl" rotWithShape="0">
                    <a:srgbClr val="000000">
                      <a:alpha val="70000"/>
                    </a:srgbClr>
                  </a:outerShdw>
                </a:effectLst>
              </a:rPr>
              <a:t>After following above procedure we can find Gateway of Tally and can start accounting.</a:t>
            </a:r>
            <a:endParaRPr lang="en-US" dirty="0">
              <a:ln w="18415" cmpd="sng">
                <a:solidFill>
                  <a:srgbClr val="FFFFFF"/>
                </a:solidFill>
                <a:prstDash val="solid"/>
              </a:ln>
              <a:solidFill>
                <a:srgbClr val="FFC000"/>
              </a:solidFill>
              <a:effectLst>
                <a:outerShdw blurRad="63500" dir="3600000" algn="tl" rotWithShape="0">
                  <a:srgbClr val="000000">
                    <a:alpha val="70000"/>
                  </a:srgbClr>
                </a:outerShdw>
              </a:effectLst>
            </a:endParaRPr>
          </a:p>
        </p:txBody>
      </p:sp>
      <p:pic>
        <p:nvPicPr>
          <p:cNvPr id="4097" name="Picture 1"/>
          <p:cNvPicPr>
            <a:picLocks noChangeAspect="1" noChangeArrowheads="1"/>
          </p:cNvPicPr>
          <p:nvPr/>
        </p:nvPicPr>
        <p:blipFill>
          <a:blip r:embed="rId5"/>
          <a:srcRect l="50781" t="23958" r="16406" b="18750"/>
          <a:stretch>
            <a:fillRect/>
          </a:stretch>
        </p:blipFill>
        <p:spPr bwMode="auto">
          <a:xfrm>
            <a:off x="5943600" y="3048000"/>
            <a:ext cx="2438400" cy="3200400"/>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ppt_x</p:attrName>
                                        </p:attrNameLst>
                                      </p:cBhvr>
                                      <p:tavLst>
                                        <p:tav tm="0">
                                          <p:val>
                                            <p:strVal val="#ppt_x-.2"/>
                                          </p:val>
                                        </p:tav>
                                        <p:tav tm="100000">
                                          <p:val>
                                            <p:strVal val="#ppt_x"/>
                                          </p:val>
                                        </p:tav>
                                      </p:tavLst>
                                    </p:anim>
                                    <p:anim calcmode="lin" valueType="num">
                                      <p:cBhvr>
                                        <p:cTn id="8" dur="1000" fill="hold"/>
                                        <p:tgtEl>
                                          <p:spTgt spid="307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075"/>
                                        </p:tgtEl>
                                        <p:attrNameLst>
                                          <p:attrName>style.visibility</p:attrName>
                                        </p:attrNameLst>
                                      </p:cBhvr>
                                      <p:to>
                                        <p:strVal val="visible"/>
                                      </p:to>
                                    </p:set>
                                    <p:animScale>
                                      <p:cBhvr>
                                        <p:cTn id="21" dur="1000" decel="50000" fill="hold">
                                          <p:stCondLst>
                                            <p:cond delay="0"/>
                                          </p:stCondLst>
                                        </p:cTn>
                                        <p:tgtEl>
                                          <p:spTgt spid="30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075"/>
                                        </p:tgtEl>
                                        <p:attrNameLst>
                                          <p:attrName>ppt_x</p:attrName>
                                          <p:attrName>ppt_y</p:attrName>
                                        </p:attrNameLst>
                                      </p:cBhvr>
                                    </p:animMotion>
                                    <p:animEffect transition="in" filter="fade">
                                      <p:cBhvr>
                                        <p:cTn id="23" dur="1000"/>
                                        <p:tgtEl>
                                          <p:spTgt spid="307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ppt_x</p:attrName>
                                        </p:attrNameLst>
                                      </p:cBhvr>
                                      <p:tavLst>
                                        <p:tav tm="0">
                                          <p:val>
                                            <p:strVal val="#ppt_x-.2"/>
                                          </p:val>
                                        </p:tav>
                                        <p:tav tm="100000">
                                          <p:val>
                                            <p:strVal val="#ppt_x"/>
                                          </p:val>
                                        </p:tav>
                                      </p:tavLst>
                                    </p:anim>
                                    <p:anim calcmode="lin" valueType="num">
                                      <p:cBhvr>
                                        <p:cTn id="2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4097"/>
                                        </p:tgtEl>
                                        <p:attrNameLst>
                                          <p:attrName>style.visibility</p:attrName>
                                        </p:attrNameLst>
                                      </p:cBhvr>
                                      <p:to>
                                        <p:strVal val="visible"/>
                                      </p:to>
                                    </p:set>
                                    <p:animEffect transition="in" filter="circle(in)">
                                      <p:cBhvr>
                                        <p:cTn id="35" dur="2000"/>
                                        <p:tgtEl>
                                          <p:spTgt spid="4097"/>
                                        </p:tgtEl>
                                      </p:cBhvr>
                                    </p:animEffect>
                                  </p:childTnLst>
                                </p:cTn>
                              </p:par>
                            </p:childTnLst>
                          </p:cTn>
                        </p:par>
                      </p:childTnLst>
                    </p:cTn>
                  </p:par>
                  <p:par>
                    <p:cTn id="36" fill="hold">
                      <p:stCondLst>
                        <p:cond delay="indefinite"/>
                      </p:stCondLst>
                      <p:childTnLst>
                        <p:par>
                          <p:cTn id="37" fill="hold">
                            <p:stCondLst>
                              <p:cond delay="0"/>
                            </p:stCondLst>
                            <p:childTnLst>
                              <p:par>
                                <p:cTn id="38" presetID="1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plus(in)">
                                      <p:cBhvr>
                                        <p:cTn id="4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txDef>
      <a:spPr>
        <a:ln/>
      </a:spPr>
      <a:bodyPr wrap="square" rtlCol="0">
        <a:spAutoFit/>
      </a:bodyPr>
      <a:lstStyle>
        <a:defPPr>
          <a:defRP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tyle>
        <a:lnRef idx="2">
          <a:schemeClr val="accent1"/>
        </a:lnRef>
        <a:fillRef idx="1">
          <a:schemeClr val="lt1"/>
        </a:fillRef>
        <a:effectRef idx="0">
          <a:schemeClr val="accent1"/>
        </a:effectRef>
        <a:fontRef idx="minor">
          <a:schemeClr val="dk1"/>
        </a:fontRef>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703</TotalTime>
  <Words>2610</Words>
  <Application>Microsoft Office PowerPoint</Application>
  <PresentationFormat>On-screen Show (4:3)</PresentationFormat>
  <Paragraphs>352</Paragraphs>
  <Slides>44</Slides>
  <Notes>2</Notes>
  <HiddenSlides>0</HiddenSlides>
  <MMClips>0</MMClips>
  <ScaleCrop>false</ScaleCrop>
  <HeadingPairs>
    <vt:vector size="6" baseType="variant">
      <vt:variant>
        <vt:lpstr>Theme</vt:lpstr>
      </vt:variant>
      <vt:variant>
        <vt:i4>1</vt:i4>
      </vt:variant>
      <vt:variant>
        <vt:lpstr>Slide Titles</vt:lpstr>
      </vt:variant>
      <vt:variant>
        <vt:i4>44</vt:i4>
      </vt:variant>
      <vt:variant>
        <vt:lpstr>Custom Shows</vt:lpstr>
      </vt:variant>
      <vt:variant>
        <vt:i4>1</vt:i4>
      </vt:variant>
    </vt:vector>
  </HeadingPairs>
  <TitlesOfParts>
    <vt:vector size="46" baseType="lpstr">
      <vt:lpstr>Concourse</vt:lpstr>
      <vt:lpstr>WELCOME TO THE WORLD OF TALLY  9</vt:lpstr>
      <vt:lpstr>Why we need accounting package?</vt:lpstr>
      <vt:lpstr>Accounting packages available in market</vt:lpstr>
      <vt:lpstr>Slide 4</vt:lpstr>
      <vt:lpstr>Slide 5</vt:lpstr>
      <vt:lpstr>Slide 6</vt:lpstr>
      <vt:lpstr>Slide 7</vt:lpstr>
      <vt:lpstr>Slide 8</vt:lpstr>
      <vt:lpstr>Slide 9</vt:lpstr>
      <vt:lpstr>Slide 10</vt:lpstr>
      <vt:lpstr>Accounting Vouchers in Tally</vt:lpstr>
      <vt:lpstr>Slide 12</vt:lpstr>
      <vt:lpstr>Slide 13</vt:lpstr>
      <vt:lpstr>Slide 14</vt:lpstr>
      <vt:lpstr>Slide 15</vt:lpstr>
      <vt:lpstr>Slide 16</vt:lpstr>
      <vt:lpstr>Details of accounting features in Tally</vt:lpstr>
      <vt:lpstr>Slide 18</vt:lpstr>
      <vt:lpstr>Slide 19</vt:lpstr>
      <vt:lpstr>Slide 20</vt:lpstr>
      <vt:lpstr>Budgets in Tally </vt:lpstr>
      <vt:lpstr>How to see Effect of budget</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Restore</vt:lpstr>
      <vt:lpstr>Shortcut keys in Tally</vt:lpstr>
      <vt:lpstr>Shortcut keys in Tally</vt:lpstr>
      <vt:lpstr>Shortcut keys in Tally</vt:lpstr>
      <vt:lpstr>Shortcut keys in Tally </vt:lpstr>
      <vt:lpstr>Shortcut keys in Tally</vt:lpstr>
      <vt:lpstr> Conclusion -Tally something from web</vt:lpstr>
      <vt:lpstr>Slide 44</vt:lpstr>
      <vt:lpstr>Custom Show 1</vt:lpstr>
    </vt:vector>
  </TitlesOfParts>
  <Company>Xyz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TALLY ERP 9</dc:title>
  <dc:creator>Abc</dc:creator>
  <cp:lastModifiedBy>Abc</cp:lastModifiedBy>
  <cp:revision>96</cp:revision>
  <dcterms:created xsi:type="dcterms:W3CDTF">2009-10-27T08:42:23Z</dcterms:created>
  <dcterms:modified xsi:type="dcterms:W3CDTF">2000-03-10T11:43:35Z</dcterms:modified>
</cp:coreProperties>
</file>