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5" r:id="rId9"/>
    <p:sldId id="263" r:id="rId10"/>
    <p:sldId id="264"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102"/>
      </p:cViewPr>
      <p:guideLst>
        <p:guide orient="horz" pos="2160"/>
        <p:guide pos="2880"/>
      </p:guideLst>
    </p:cSldViewPr>
  </p:slideViewPr>
  <p:notesTextViewPr>
    <p:cViewPr>
      <p:scale>
        <a:sx n="1" d="1"/>
        <a:sy n="1" d="1"/>
      </p:scale>
      <p:origin x="0" y="0"/>
    </p:cViewPr>
  </p:notesTextViewPr>
  <p:notesViewPr>
    <p:cSldViewPr>
      <p:cViewPr varScale="1">
        <p:scale>
          <a:sx n="70" d="100"/>
          <a:sy n="70" d="100"/>
        </p:scale>
        <p:origin x="-2814"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E2F371-5038-4095-96FF-EE0086253C77}" type="datetimeFigureOut">
              <a:rPr lang="en-US" smtClean="0"/>
              <a:t>05/08/2010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AE2BA7-0AD5-43CE-85BB-F2F279CF04A3}" type="slidenum">
              <a:rPr lang="en-US" smtClean="0"/>
              <a:t>‹#›</a:t>
            </a:fld>
            <a:endParaRPr lang="en-US"/>
          </a:p>
        </p:txBody>
      </p:sp>
    </p:spTree>
    <p:extLst>
      <p:ext uri="{BB962C8B-B14F-4D97-AF65-F5344CB8AC3E}">
        <p14:creationId xmlns:p14="http://schemas.microsoft.com/office/powerpoint/2010/main" val="1954788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E6910E-7647-4236-9933-2DA279476D76}" type="datetimeFigureOut">
              <a:rPr lang="en-US" smtClean="0"/>
              <a:t>05/08/2010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AFA2A7-9752-4C99-90B6-769F85021E39}" type="slidenum">
              <a:rPr lang="en-US" smtClean="0"/>
              <a:t>‹#›</a:t>
            </a:fld>
            <a:endParaRPr lang="en-US" dirty="0"/>
          </a:p>
        </p:txBody>
      </p:sp>
    </p:spTree>
    <p:extLst>
      <p:ext uri="{BB962C8B-B14F-4D97-AF65-F5344CB8AC3E}">
        <p14:creationId xmlns:p14="http://schemas.microsoft.com/office/powerpoint/2010/main" val="365660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E6910E-7647-4236-9933-2DA279476D76}" type="datetimeFigureOut">
              <a:rPr lang="en-US" smtClean="0"/>
              <a:t>05/08/2010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AFA2A7-9752-4C99-90B6-769F85021E39}" type="slidenum">
              <a:rPr lang="en-US" smtClean="0"/>
              <a:t>‹#›</a:t>
            </a:fld>
            <a:endParaRPr lang="en-US" dirty="0"/>
          </a:p>
        </p:txBody>
      </p:sp>
    </p:spTree>
    <p:extLst>
      <p:ext uri="{BB962C8B-B14F-4D97-AF65-F5344CB8AC3E}">
        <p14:creationId xmlns:p14="http://schemas.microsoft.com/office/powerpoint/2010/main" val="1085364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E6910E-7647-4236-9933-2DA279476D76}" type="datetimeFigureOut">
              <a:rPr lang="en-US" smtClean="0"/>
              <a:t>05/08/2010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AFA2A7-9752-4C99-90B6-769F85021E39}" type="slidenum">
              <a:rPr lang="en-US" smtClean="0"/>
              <a:t>‹#›</a:t>
            </a:fld>
            <a:endParaRPr lang="en-US" dirty="0"/>
          </a:p>
        </p:txBody>
      </p:sp>
    </p:spTree>
    <p:extLst>
      <p:ext uri="{BB962C8B-B14F-4D97-AF65-F5344CB8AC3E}">
        <p14:creationId xmlns:p14="http://schemas.microsoft.com/office/powerpoint/2010/main" val="3054237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E6910E-7647-4236-9933-2DA279476D76}" type="datetimeFigureOut">
              <a:rPr lang="en-US" smtClean="0"/>
              <a:t>05/08/2010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AFA2A7-9752-4C99-90B6-769F85021E39}" type="slidenum">
              <a:rPr lang="en-US" smtClean="0"/>
              <a:t>‹#›</a:t>
            </a:fld>
            <a:endParaRPr lang="en-US" dirty="0"/>
          </a:p>
        </p:txBody>
      </p:sp>
    </p:spTree>
    <p:extLst>
      <p:ext uri="{BB962C8B-B14F-4D97-AF65-F5344CB8AC3E}">
        <p14:creationId xmlns:p14="http://schemas.microsoft.com/office/powerpoint/2010/main" val="2540069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E6910E-7647-4236-9933-2DA279476D76}" type="datetimeFigureOut">
              <a:rPr lang="en-US" smtClean="0"/>
              <a:t>05/08/2010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AFA2A7-9752-4C99-90B6-769F85021E39}" type="slidenum">
              <a:rPr lang="en-US" smtClean="0"/>
              <a:t>‹#›</a:t>
            </a:fld>
            <a:endParaRPr lang="en-US" dirty="0"/>
          </a:p>
        </p:txBody>
      </p:sp>
    </p:spTree>
    <p:extLst>
      <p:ext uri="{BB962C8B-B14F-4D97-AF65-F5344CB8AC3E}">
        <p14:creationId xmlns:p14="http://schemas.microsoft.com/office/powerpoint/2010/main" val="1107319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E6910E-7647-4236-9933-2DA279476D76}" type="datetimeFigureOut">
              <a:rPr lang="en-US" smtClean="0"/>
              <a:t>05/08/2010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DAFA2A7-9752-4C99-90B6-769F85021E39}" type="slidenum">
              <a:rPr lang="en-US" smtClean="0"/>
              <a:t>‹#›</a:t>
            </a:fld>
            <a:endParaRPr lang="en-US" dirty="0"/>
          </a:p>
        </p:txBody>
      </p:sp>
    </p:spTree>
    <p:extLst>
      <p:ext uri="{BB962C8B-B14F-4D97-AF65-F5344CB8AC3E}">
        <p14:creationId xmlns:p14="http://schemas.microsoft.com/office/powerpoint/2010/main" val="3349085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E6910E-7647-4236-9933-2DA279476D76}" type="datetimeFigureOut">
              <a:rPr lang="en-US" smtClean="0"/>
              <a:t>05/08/2010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DAFA2A7-9752-4C99-90B6-769F85021E39}" type="slidenum">
              <a:rPr lang="en-US" smtClean="0"/>
              <a:t>‹#›</a:t>
            </a:fld>
            <a:endParaRPr lang="en-US" dirty="0"/>
          </a:p>
        </p:txBody>
      </p:sp>
    </p:spTree>
    <p:extLst>
      <p:ext uri="{BB962C8B-B14F-4D97-AF65-F5344CB8AC3E}">
        <p14:creationId xmlns:p14="http://schemas.microsoft.com/office/powerpoint/2010/main" val="3962384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E6910E-7647-4236-9933-2DA279476D76}" type="datetimeFigureOut">
              <a:rPr lang="en-US" smtClean="0"/>
              <a:t>05/08/2010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DAFA2A7-9752-4C99-90B6-769F85021E39}" type="slidenum">
              <a:rPr lang="en-US" smtClean="0"/>
              <a:t>‹#›</a:t>
            </a:fld>
            <a:endParaRPr lang="en-US" dirty="0"/>
          </a:p>
        </p:txBody>
      </p:sp>
    </p:spTree>
    <p:extLst>
      <p:ext uri="{BB962C8B-B14F-4D97-AF65-F5344CB8AC3E}">
        <p14:creationId xmlns:p14="http://schemas.microsoft.com/office/powerpoint/2010/main" val="1580420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E6910E-7647-4236-9933-2DA279476D76}" type="datetimeFigureOut">
              <a:rPr lang="en-US" smtClean="0"/>
              <a:t>05/08/2010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DAFA2A7-9752-4C99-90B6-769F85021E39}" type="slidenum">
              <a:rPr lang="en-US" smtClean="0"/>
              <a:t>‹#›</a:t>
            </a:fld>
            <a:endParaRPr lang="en-US" dirty="0"/>
          </a:p>
        </p:txBody>
      </p:sp>
    </p:spTree>
    <p:extLst>
      <p:ext uri="{BB962C8B-B14F-4D97-AF65-F5344CB8AC3E}">
        <p14:creationId xmlns:p14="http://schemas.microsoft.com/office/powerpoint/2010/main" val="1769682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E6910E-7647-4236-9933-2DA279476D76}" type="datetimeFigureOut">
              <a:rPr lang="en-US" smtClean="0"/>
              <a:t>05/08/2010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DAFA2A7-9752-4C99-90B6-769F85021E39}" type="slidenum">
              <a:rPr lang="en-US" smtClean="0"/>
              <a:t>‹#›</a:t>
            </a:fld>
            <a:endParaRPr lang="en-US" dirty="0"/>
          </a:p>
        </p:txBody>
      </p:sp>
    </p:spTree>
    <p:extLst>
      <p:ext uri="{BB962C8B-B14F-4D97-AF65-F5344CB8AC3E}">
        <p14:creationId xmlns:p14="http://schemas.microsoft.com/office/powerpoint/2010/main" val="1090449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E6910E-7647-4236-9933-2DA279476D76}" type="datetimeFigureOut">
              <a:rPr lang="en-US" smtClean="0"/>
              <a:t>05/08/2010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DAFA2A7-9752-4C99-90B6-769F85021E39}" type="slidenum">
              <a:rPr lang="en-US" smtClean="0"/>
              <a:t>‹#›</a:t>
            </a:fld>
            <a:endParaRPr lang="en-US" dirty="0"/>
          </a:p>
        </p:txBody>
      </p:sp>
    </p:spTree>
    <p:extLst>
      <p:ext uri="{BB962C8B-B14F-4D97-AF65-F5344CB8AC3E}">
        <p14:creationId xmlns:p14="http://schemas.microsoft.com/office/powerpoint/2010/main" val="2418833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6910E-7647-4236-9933-2DA279476D76}" type="datetimeFigureOut">
              <a:rPr lang="en-US" smtClean="0"/>
              <a:t>05/08/2010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AFA2A7-9752-4C99-90B6-769F85021E39}" type="slidenum">
              <a:rPr lang="en-US" smtClean="0"/>
              <a:t>‹#›</a:t>
            </a:fld>
            <a:endParaRPr lang="en-US" dirty="0"/>
          </a:p>
        </p:txBody>
      </p:sp>
    </p:spTree>
    <p:extLst>
      <p:ext uri="{BB962C8B-B14F-4D97-AF65-F5344CB8AC3E}">
        <p14:creationId xmlns:p14="http://schemas.microsoft.com/office/powerpoint/2010/main" val="727269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effectLst/>
              </a:rPr>
              <a:t/>
            </a:r>
            <a:br>
              <a:rPr lang="en-US" dirty="0" smtClean="0">
                <a:effectLst/>
              </a:rPr>
            </a:br>
            <a:r>
              <a:rPr lang="en-US" dirty="0" smtClean="0">
                <a:effectLst/>
              </a:rPr>
              <a:t/>
            </a:r>
            <a:br>
              <a:rPr lang="en-US" dirty="0" smtClean="0">
                <a:effectLst/>
              </a:rPr>
            </a:br>
            <a:endParaRPr lang="en-US" dirty="0"/>
          </a:p>
        </p:txBody>
      </p:sp>
      <p:sp>
        <p:nvSpPr>
          <p:cNvPr id="3" name="Subtitle 2"/>
          <p:cNvSpPr>
            <a:spLocks noGrp="1"/>
          </p:cNvSpPr>
          <p:nvPr>
            <p:ph type="subTitle" idx="1"/>
          </p:nvPr>
        </p:nvSpPr>
        <p:spPr>
          <a:xfrm>
            <a:off x="0" y="0"/>
            <a:ext cx="9133114" cy="6858000"/>
          </a:xfrm>
          <a:solidFill>
            <a:schemeClr val="accent2">
              <a:lumMod val="20000"/>
              <a:lumOff val="80000"/>
            </a:schemeClr>
          </a:solidFill>
          <a:ln>
            <a:solidFill>
              <a:srgbClr val="FFC000"/>
            </a:solidFill>
          </a:ln>
        </p:spPr>
        <p:style>
          <a:lnRef idx="1">
            <a:schemeClr val="dk1"/>
          </a:lnRef>
          <a:fillRef idx="2">
            <a:schemeClr val="dk1"/>
          </a:fillRef>
          <a:effectRef idx="1">
            <a:schemeClr val="dk1"/>
          </a:effectRef>
          <a:fontRef idx="minor">
            <a:schemeClr val="dk1"/>
          </a:fontRef>
        </p:style>
        <p:txBody>
          <a:bodyPr>
            <a:normAutofit fontScale="85000" lnSpcReduction="20000"/>
          </a:bodyPr>
          <a:lstStyle/>
          <a:p>
            <a:endPar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en-US" sz="71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mic Sans MS" pitchFamily="66" charset="0"/>
              </a:rPr>
              <a:t>“A”   stands  FOR</a:t>
            </a:r>
          </a:p>
          <a:p>
            <a:r>
              <a:rPr lang="en-US" sz="71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mic Sans MS" pitchFamily="66" charset="0"/>
              </a:rPr>
              <a:t>ANY OR MANY? </a:t>
            </a:r>
          </a:p>
          <a:p>
            <a:endParaRPr lang="en-US" sz="71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mic Sans MS" pitchFamily="66" charset="0"/>
            </a:endParaRPr>
          </a:p>
          <a:p>
            <a:endParaRPr lang="en-US" b="1" cap="all" dirty="0" smtClean="0">
              <a:ln w="9000" cmpd="sng">
                <a:solidFill>
                  <a:schemeClr val="accent4">
                    <a:shade val="50000"/>
                    <a:satMod val="120000"/>
                  </a:schemeClr>
                </a:solidFill>
                <a:prstDash val="solid"/>
              </a:ln>
              <a:blipFill>
                <a:blip r:embed="rId2"/>
                <a:tile tx="0" ty="0" sx="100000" sy="100000" flip="none" algn="tl"/>
              </a:blipFill>
              <a:effectLst>
                <a:reflection blurRad="12700" stA="28000" endPos="45000" dist="1000" dir="5400000" sy="-100000" algn="bl" rotWithShape="0"/>
              </a:effectLst>
              <a:latin typeface="Comic Sans MS" pitchFamily="66" charset="0"/>
            </a:endParaRPr>
          </a:p>
          <a:p>
            <a:r>
              <a:rPr lang="en-US" sz="5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mic Sans MS" pitchFamily="66" charset="0"/>
              </a:rPr>
              <a:t>A bizarre clash of </a:t>
            </a:r>
          </a:p>
          <a:p>
            <a:r>
              <a:rPr lang="en-US" sz="5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mic Sans MS" pitchFamily="66" charset="0"/>
              </a:rPr>
              <a:t>Law  V/s Language  </a:t>
            </a:r>
          </a:p>
          <a:p>
            <a:endPar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mic Sans MS" pitchFamily="66" charset="0"/>
            </a:endParaRPr>
          </a:p>
          <a:p>
            <a:r>
              <a:rPr lang="en-US" sz="43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mic Sans MS" pitchFamily="66" charset="0"/>
              </a:rPr>
              <a:t>DR Paras Jain</a:t>
            </a:r>
            <a:endParaRPr lang="en-US" sz="43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mic Sans MS" pitchFamily="66" charset="0"/>
            </a:endParaRPr>
          </a:p>
        </p:txBody>
      </p:sp>
    </p:spTree>
    <p:extLst>
      <p:ext uri="{BB962C8B-B14F-4D97-AF65-F5344CB8AC3E}">
        <p14:creationId xmlns:p14="http://schemas.microsoft.com/office/powerpoint/2010/main" val="12025447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en-US" dirty="0" smtClean="0"/>
              <a:t>Fourth view- </a:t>
            </a:r>
            <a:br>
              <a:rPr lang="en-US" dirty="0" smtClean="0"/>
            </a:br>
            <a:r>
              <a:rPr lang="en-US" dirty="0" smtClean="0"/>
              <a:t> Neither  2 </a:t>
            </a:r>
            <a:r>
              <a:rPr lang="en-US" dirty="0"/>
              <a:t>N</a:t>
            </a:r>
            <a:r>
              <a:rPr lang="en-US" dirty="0" smtClean="0"/>
              <a:t>or Half </a:t>
            </a:r>
            <a:endParaRPr lang="en-US" dirty="0"/>
          </a:p>
        </p:txBody>
      </p:sp>
      <p:sp>
        <p:nvSpPr>
          <p:cNvPr id="3" name="Content Placeholder 2"/>
          <p:cNvSpPr>
            <a:spLocks noGrp="1"/>
          </p:cNvSpPr>
          <p:nvPr>
            <p:ph idx="1"/>
          </p:nvPr>
        </p:nvSpPr>
        <p:spPr>
          <a:xfrm>
            <a:off x="0" y="1447800"/>
            <a:ext cx="9067800" cy="5334000"/>
          </a:xfrm>
          <a:solidFill>
            <a:schemeClr val="accent2">
              <a:lumMod val="20000"/>
              <a:lumOff val="80000"/>
            </a:schemeClr>
          </a:solidFill>
        </p:spPr>
        <p:txBody>
          <a:bodyPr>
            <a:normAutofit fontScale="47500" lnSpcReduction="20000"/>
          </a:bodyPr>
          <a:lstStyle/>
          <a:p>
            <a:r>
              <a:rPr lang="en-US" dirty="0" smtClean="0"/>
              <a:t/>
            </a:r>
            <a:br>
              <a:rPr lang="en-US" dirty="0" smtClean="0"/>
            </a:br>
            <a:r>
              <a:rPr lang="en-US" dirty="0" smtClean="0"/>
              <a:t>.</a:t>
            </a:r>
            <a:br>
              <a:rPr lang="en-US" dirty="0" smtClean="0"/>
            </a:br>
            <a:r>
              <a:rPr lang="en-US" sz="7400" dirty="0" smtClean="0"/>
              <a:t>If the stand that </a:t>
            </a:r>
            <a:r>
              <a:rPr lang="en-US" sz="7400" dirty="0" smtClean="0">
                <a:solidFill>
                  <a:srgbClr val="FF0000"/>
                </a:solidFill>
              </a:rPr>
              <a:t>‘A’ is not two </a:t>
            </a:r>
            <a:r>
              <a:rPr lang="en-US" sz="7400" dirty="0" smtClean="0"/>
              <a:t>is accepted, then </a:t>
            </a:r>
            <a:r>
              <a:rPr lang="en-US" sz="7400" dirty="0" smtClean="0">
                <a:solidFill>
                  <a:srgbClr val="FF0000"/>
                </a:solidFill>
              </a:rPr>
              <a:t>‘a’</a:t>
            </a:r>
            <a:r>
              <a:rPr lang="en-US" sz="7400" dirty="0" smtClean="0"/>
              <a:t> can also not mean </a:t>
            </a:r>
            <a:r>
              <a:rPr lang="en-US" sz="7400" dirty="0" smtClean="0">
                <a:solidFill>
                  <a:srgbClr val="FF0000"/>
                </a:solidFill>
              </a:rPr>
              <a:t>half</a:t>
            </a:r>
            <a:r>
              <a:rPr lang="en-US" sz="7400" dirty="0" smtClean="0"/>
              <a:t>. Half means joint owner say two brothers or spouses / </a:t>
            </a:r>
          </a:p>
          <a:p>
            <a:r>
              <a:rPr lang="en-US" sz="7400" dirty="0" smtClean="0"/>
              <a:t>( In this case argument was “a” means one so half is not allowed )</a:t>
            </a:r>
          </a:p>
          <a:p>
            <a:r>
              <a:rPr lang="en-US" sz="7400" dirty="0" smtClean="0"/>
              <a:t>Re: ITO vs. Rasiklal N Satra (280ITR243 ), </a:t>
            </a:r>
            <a:r>
              <a:rPr lang="en-US" dirty="0" smtClean="0"/>
              <a:t>T</a:t>
            </a:r>
          </a:p>
          <a:p>
            <a:endParaRPr lang="en-US" dirty="0" smtClean="0"/>
          </a:p>
          <a:p>
            <a:r>
              <a:rPr lang="en-US" sz="8000" dirty="0" smtClean="0"/>
              <a:t>Co- ownership is not absolute ownership. So “A” does not hit !!! </a:t>
            </a:r>
            <a:endParaRPr lang="en-US" sz="8000" dirty="0"/>
          </a:p>
        </p:txBody>
      </p:sp>
    </p:spTree>
    <p:extLst>
      <p:ext uri="{BB962C8B-B14F-4D97-AF65-F5344CB8AC3E}">
        <p14:creationId xmlns:p14="http://schemas.microsoft.com/office/powerpoint/2010/main" val="424218712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9067800" cy="1417638"/>
          </a:xfrm>
        </p:spPr>
        <p:style>
          <a:lnRef idx="1">
            <a:schemeClr val="accent1"/>
          </a:lnRef>
          <a:fillRef idx="3">
            <a:schemeClr val="accent1"/>
          </a:fillRef>
          <a:effectRef idx="2">
            <a:schemeClr val="accent1"/>
          </a:effectRef>
          <a:fontRef idx="minor">
            <a:schemeClr val="lt1"/>
          </a:fontRef>
        </p:style>
        <p:txBody>
          <a:bodyPr/>
          <a:lstStyle/>
          <a:p>
            <a:r>
              <a:rPr lang="en-US" dirty="0" smtClean="0"/>
              <a:t>FINALLY </a:t>
            </a:r>
            <a:endParaRPr lang="en-US" dirty="0"/>
          </a:p>
        </p:txBody>
      </p:sp>
      <p:sp>
        <p:nvSpPr>
          <p:cNvPr id="3" name="Content Placeholder 2"/>
          <p:cNvSpPr>
            <a:spLocks noGrp="1"/>
          </p:cNvSpPr>
          <p:nvPr>
            <p:ph idx="1"/>
          </p:nvPr>
        </p:nvSpPr>
        <p:spPr>
          <a:xfrm>
            <a:off x="76200" y="1447800"/>
            <a:ext cx="9067800" cy="5257800"/>
          </a:xfrm>
          <a:solidFill>
            <a:schemeClr val="accent1">
              <a:lumMod val="20000"/>
              <a:lumOff val="80000"/>
            </a:schemeClr>
          </a:solidFill>
        </p:spPr>
        <p:txBody>
          <a:bodyPr/>
          <a:lstStyle/>
          <a:p>
            <a:pPr marL="0" indent="0">
              <a:buNone/>
            </a:pPr>
            <a:r>
              <a:rPr lang="en-US" dirty="0" smtClean="0"/>
              <a:t>		Relevant sections 54,54F</a:t>
            </a:r>
          </a:p>
          <a:p>
            <a:pPr marL="0" indent="0">
              <a:buNone/>
            </a:pPr>
            <a:endParaRPr lang="en-US" dirty="0"/>
          </a:p>
          <a:p>
            <a:pPr marL="0" indent="0">
              <a:buNone/>
            </a:pPr>
            <a:r>
              <a:rPr lang="en-US" dirty="0"/>
              <a:t> </a:t>
            </a:r>
            <a:r>
              <a:rPr lang="en-US" dirty="0" smtClean="0"/>
              <a:t>    </a:t>
            </a:r>
            <a:r>
              <a:rPr lang="en-US" sz="5400" dirty="0" smtClean="0"/>
              <a:t>And what is your view </a:t>
            </a:r>
          </a:p>
          <a:p>
            <a:pPr marL="0" indent="0">
              <a:buNone/>
            </a:pPr>
            <a:r>
              <a:rPr lang="en-US" sz="5400"/>
              <a:t> </a:t>
            </a:r>
            <a:r>
              <a:rPr lang="en-US" sz="5400" smtClean="0"/>
              <a:t>    </a:t>
            </a:r>
            <a:r>
              <a:rPr lang="en-US" sz="5400" smtClean="0"/>
              <a:t>     Any </a:t>
            </a:r>
            <a:r>
              <a:rPr lang="en-US" sz="5400" dirty="0" smtClean="0"/>
              <a:t>or Many </a:t>
            </a:r>
            <a:r>
              <a:rPr lang="en-US" sz="5400" dirty="0"/>
              <a:t>???</a:t>
            </a:r>
          </a:p>
          <a:p>
            <a:pPr marL="0" indent="0">
              <a:buNone/>
            </a:pPr>
            <a:endParaRPr lang="en-US" sz="5400" dirty="0"/>
          </a:p>
        </p:txBody>
      </p:sp>
    </p:spTree>
    <p:extLst>
      <p:ext uri="{BB962C8B-B14F-4D97-AF65-F5344CB8AC3E}">
        <p14:creationId xmlns:p14="http://schemas.microsoft.com/office/powerpoint/2010/main" val="562177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71600"/>
          </a:xfrm>
        </p:spPr>
        <p:style>
          <a:lnRef idx="3">
            <a:schemeClr val="lt1"/>
          </a:lnRef>
          <a:fillRef idx="1">
            <a:schemeClr val="accent2"/>
          </a:fillRef>
          <a:effectRef idx="1">
            <a:schemeClr val="accent2"/>
          </a:effectRef>
          <a:fontRef idx="minor">
            <a:schemeClr val="lt1"/>
          </a:fontRef>
        </p:style>
        <p:txBody>
          <a:bodyPr/>
          <a:lstStyle/>
          <a:p>
            <a:r>
              <a:rPr lang="en-US" dirty="0" smtClean="0"/>
              <a:t>Background </a:t>
            </a:r>
            <a:endParaRPr lang="en-US" dirty="0"/>
          </a:p>
        </p:txBody>
      </p:sp>
      <p:sp>
        <p:nvSpPr>
          <p:cNvPr id="3" name="Content Placeholder 2"/>
          <p:cNvSpPr>
            <a:spLocks noGrp="1"/>
          </p:cNvSpPr>
          <p:nvPr>
            <p:ph idx="1"/>
          </p:nvPr>
        </p:nvSpPr>
        <p:spPr>
          <a:xfrm>
            <a:off x="0" y="1447800"/>
            <a:ext cx="9144000" cy="5410200"/>
          </a:xfrm>
          <a:solidFill>
            <a:schemeClr val="accent2">
              <a:lumMod val="20000"/>
              <a:lumOff val="80000"/>
            </a:schemeClr>
          </a:solidFill>
        </p:spPr>
        <p:txBody>
          <a:bodyPr>
            <a:normAutofit lnSpcReduction="10000"/>
          </a:bodyPr>
          <a:lstStyle/>
          <a:p>
            <a:pPr>
              <a:buFont typeface="Wingdings" pitchFamily="2" charset="2"/>
              <a:buChar char="q"/>
            </a:pPr>
            <a:r>
              <a:rPr lang="en-US" dirty="0" smtClean="0">
                <a:latin typeface="Comic Sans MS" pitchFamily="66" charset="0"/>
              </a:rPr>
              <a:t>When a tax payer sells  </a:t>
            </a:r>
            <a:r>
              <a:rPr lang="en-US" dirty="0" smtClean="0">
                <a:solidFill>
                  <a:srgbClr val="FF0000"/>
                </a:solidFill>
                <a:latin typeface="Comic Sans MS" pitchFamily="66" charset="0"/>
              </a:rPr>
              <a:t>“a” </a:t>
            </a:r>
            <a:r>
              <a:rPr lang="en-US" dirty="0" smtClean="0">
                <a:latin typeface="Comic Sans MS" pitchFamily="66" charset="0"/>
              </a:rPr>
              <a:t>residential house                                     </a:t>
            </a:r>
          </a:p>
          <a:p>
            <a:pPr marL="0" indent="0">
              <a:buNone/>
            </a:pPr>
            <a:r>
              <a:rPr lang="en-US" dirty="0" smtClean="0">
                <a:latin typeface="Comic Sans MS" pitchFamily="66" charset="0"/>
              </a:rPr>
              <a:t>                           OR </a:t>
            </a:r>
          </a:p>
          <a:p>
            <a:pPr marL="0" indent="0">
              <a:buNone/>
            </a:pPr>
            <a:r>
              <a:rPr lang="en-US" dirty="0" smtClean="0">
                <a:latin typeface="Comic Sans MS" pitchFamily="66" charset="0"/>
              </a:rPr>
              <a:t>any other taxable long-term asset other than </a:t>
            </a:r>
            <a:r>
              <a:rPr lang="en-US" dirty="0">
                <a:solidFill>
                  <a:srgbClr val="FF0000"/>
                </a:solidFill>
                <a:latin typeface="Comic Sans MS" pitchFamily="66" charset="0"/>
              </a:rPr>
              <a:t>“a” </a:t>
            </a:r>
            <a:r>
              <a:rPr lang="en-US" dirty="0" smtClean="0">
                <a:solidFill>
                  <a:srgbClr val="FF0000"/>
                </a:solidFill>
                <a:latin typeface="Comic Sans MS" pitchFamily="66" charset="0"/>
              </a:rPr>
              <a:t> </a:t>
            </a:r>
            <a:r>
              <a:rPr lang="en-US" dirty="0" smtClean="0">
                <a:latin typeface="Comic Sans MS" pitchFamily="66" charset="0"/>
              </a:rPr>
              <a:t>residential house. Eg: commercial property, gold, units of non-equity funds, etc.</a:t>
            </a:r>
            <a:br>
              <a:rPr lang="en-US" dirty="0" smtClean="0">
                <a:latin typeface="Comic Sans MS" pitchFamily="66" charset="0"/>
              </a:rPr>
            </a:br>
            <a:endParaRPr lang="en-US" dirty="0" smtClean="0">
              <a:latin typeface="Comic Sans MS" pitchFamily="66" charset="0"/>
            </a:endParaRPr>
          </a:p>
          <a:p>
            <a:pPr marL="0" indent="0">
              <a:buNone/>
            </a:pPr>
            <a:r>
              <a:rPr lang="en-US" dirty="0" smtClean="0">
                <a:latin typeface="Comic Sans MS" pitchFamily="66" charset="0"/>
              </a:rPr>
              <a:t>There is no  Income tax  liability if</a:t>
            </a:r>
          </a:p>
          <a:p>
            <a:pPr marL="0" indent="0">
              <a:buNone/>
            </a:pPr>
            <a:r>
              <a:rPr lang="en-US" dirty="0" smtClean="0">
                <a:latin typeface="Comic Sans MS" pitchFamily="66" charset="0"/>
              </a:rPr>
              <a:t> he  purchases or constructs </a:t>
            </a:r>
            <a:r>
              <a:rPr lang="en-US" sz="4800" dirty="0" smtClean="0">
                <a:solidFill>
                  <a:srgbClr val="FF0000"/>
                </a:solidFill>
                <a:latin typeface="Comic Sans MS" pitchFamily="66" charset="0"/>
              </a:rPr>
              <a:t>“</a:t>
            </a:r>
            <a:r>
              <a:rPr lang="en-US" sz="4800" dirty="0" smtClean="0">
                <a:solidFill>
                  <a:srgbClr val="FF0000"/>
                </a:solidFill>
                <a:latin typeface="Comic Sans MS" pitchFamily="66" charset="0"/>
              </a:rPr>
              <a:t>a” </a:t>
            </a:r>
            <a:r>
              <a:rPr lang="en-US" dirty="0" smtClean="0">
                <a:latin typeface="Comic Sans MS" pitchFamily="66" charset="0"/>
              </a:rPr>
              <a:t>residential house </a:t>
            </a:r>
            <a:r>
              <a:rPr lang="en-US" dirty="0" smtClean="0">
                <a:latin typeface="Comic Sans MS" pitchFamily="66" charset="0"/>
              </a:rPr>
              <a:t>within </a:t>
            </a:r>
            <a:r>
              <a:rPr lang="en-US" dirty="0" smtClean="0">
                <a:latin typeface="Comic Sans MS" pitchFamily="66" charset="0"/>
              </a:rPr>
              <a:t>the stipulated periods under Section 54/54F of Income Tax Act . </a:t>
            </a:r>
            <a:endParaRPr lang="en-US" dirty="0">
              <a:latin typeface="Comic Sans MS" pitchFamily="66" charset="0"/>
            </a:endParaRPr>
          </a:p>
        </p:txBody>
      </p:sp>
    </p:spTree>
    <p:extLst>
      <p:ext uri="{BB962C8B-B14F-4D97-AF65-F5344CB8AC3E}">
        <p14:creationId xmlns:p14="http://schemas.microsoft.com/office/powerpoint/2010/main" val="144627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771"/>
            <a:ext cx="9144000" cy="1417638"/>
          </a:xfrm>
        </p:spPr>
        <p:style>
          <a:lnRef idx="3">
            <a:schemeClr val="lt1"/>
          </a:lnRef>
          <a:fillRef idx="1">
            <a:schemeClr val="accent1"/>
          </a:fillRef>
          <a:effectRef idx="1">
            <a:schemeClr val="accent1"/>
          </a:effectRef>
          <a:fontRef idx="minor">
            <a:schemeClr val="lt1"/>
          </a:fontRef>
        </p:style>
        <p:txBody>
          <a:bodyPr/>
          <a:lstStyle/>
          <a:p>
            <a:r>
              <a:rPr lang="en-US" dirty="0" smtClean="0"/>
              <a:t>The Moot Question </a:t>
            </a:r>
            <a:endParaRPr lang="en-US" dirty="0"/>
          </a:p>
        </p:txBody>
      </p:sp>
      <p:sp>
        <p:nvSpPr>
          <p:cNvPr id="3" name="Content Placeholder 2"/>
          <p:cNvSpPr>
            <a:spLocks noGrp="1"/>
          </p:cNvSpPr>
          <p:nvPr>
            <p:ph idx="1"/>
          </p:nvPr>
        </p:nvSpPr>
        <p:spPr>
          <a:xfrm>
            <a:off x="0" y="1371600"/>
            <a:ext cx="9144000" cy="5486400"/>
          </a:xfrm>
          <a:solidFill>
            <a:schemeClr val="accent2">
              <a:lumMod val="20000"/>
              <a:lumOff val="80000"/>
            </a:schemeClr>
          </a:solidFill>
        </p:spPr>
        <p:txBody>
          <a:bodyPr>
            <a:normAutofit fontScale="92500" lnSpcReduction="20000"/>
          </a:bodyPr>
          <a:lstStyle/>
          <a:p>
            <a:r>
              <a:rPr lang="en-US" sz="3000" dirty="0">
                <a:latin typeface="Comic Sans MS" pitchFamily="66" charset="0"/>
              </a:rPr>
              <a:t>What does the article </a:t>
            </a:r>
            <a:r>
              <a:rPr lang="en-US" sz="3000" dirty="0">
                <a:solidFill>
                  <a:srgbClr val="FF0000"/>
                </a:solidFill>
                <a:latin typeface="Comic Sans MS" pitchFamily="66" charset="0"/>
              </a:rPr>
              <a:t>“a”</a:t>
            </a:r>
            <a:r>
              <a:rPr lang="en-US" sz="3000" dirty="0">
                <a:latin typeface="Comic Sans MS" pitchFamily="66" charset="0"/>
              </a:rPr>
              <a:t> used before ‘residential house’ mean ? </a:t>
            </a:r>
          </a:p>
          <a:p>
            <a:r>
              <a:rPr lang="en-US" sz="3000" dirty="0">
                <a:latin typeface="Comic Sans MS" pitchFamily="66" charset="0"/>
              </a:rPr>
              <a:t>Does </a:t>
            </a:r>
            <a:r>
              <a:rPr lang="en-US" sz="3000" dirty="0">
                <a:solidFill>
                  <a:srgbClr val="FF0000"/>
                </a:solidFill>
                <a:latin typeface="Comic Sans MS" pitchFamily="66" charset="0"/>
              </a:rPr>
              <a:t>“a”</a:t>
            </a:r>
            <a:r>
              <a:rPr lang="en-US" sz="3000" dirty="0">
                <a:latin typeface="Comic Sans MS" pitchFamily="66" charset="0"/>
              </a:rPr>
              <a:t> mean ONE : </a:t>
            </a:r>
            <a:r>
              <a:rPr lang="en-US" sz="3000" dirty="0" smtClean="0">
                <a:latin typeface="Comic Sans MS" pitchFamily="66" charset="0"/>
              </a:rPr>
              <a:t> OR </a:t>
            </a:r>
          </a:p>
          <a:p>
            <a:endParaRPr lang="en-US" sz="3000" dirty="0">
              <a:latin typeface="Comic Sans MS" pitchFamily="66" charset="0"/>
            </a:endParaRPr>
          </a:p>
          <a:p>
            <a:r>
              <a:rPr lang="en-US" sz="3000" dirty="0">
                <a:latin typeface="Comic Sans MS" pitchFamily="66" charset="0"/>
              </a:rPr>
              <a:t>Does </a:t>
            </a:r>
            <a:r>
              <a:rPr lang="en-US" sz="3000" dirty="0">
                <a:solidFill>
                  <a:srgbClr val="FF0000"/>
                </a:solidFill>
                <a:latin typeface="Comic Sans MS" pitchFamily="66" charset="0"/>
              </a:rPr>
              <a:t>“a”</a:t>
            </a:r>
            <a:r>
              <a:rPr lang="en-US" sz="3000" dirty="0">
                <a:latin typeface="Comic Sans MS" pitchFamily="66" charset="0"/>
              </a:rPr>
              <a:t> mean </a:t>
            </a:r>
            <a:r>
              <a:rPr lang="en-US" sz="3000" dirty="0" smtClean="0">
                <a:latin typeface="Comic Sans MS" pitchFamily="66" charset="0"/>
              </a:rPr>
              <a:t> More than ONE?</a:t>
            </a:r>
          </a:p>
          <a:p>
            <a:endParaRPr lang="en-US" sz="3000" dirty="0">
              <a:latin typeface="Comic Sans MS" pitchFamily="66" charset="0"/>
            </a:endParaRPr>
          </a:p>
          <a:p>
            <a:r>
              <a:rPr lang="en-US" sz="3000" dirty="0" smtClean="0">
                <a:latin typeface="Comic Sans MS" pitchFamily="66" charset="0"/>
              </a:rPr>
              <a:t> </a:t>
            </a:r>
            <a:r>
              <a:rPr lang="en-US" sz="3000" dirty="0">
                <a:latin typeface="Comic Sans MS" pitchFamily="66" charset="0"/>
              </a:rPr>
              <a:t>NO tax if ONE house purchased   and Tax payable if TWO OR MORE houses purchased/ </a:t>
            </a:r>
            <a:r>
              <a:rPr lang="en-US" sz="3000" dirty="0" smtClean="0">
                <a:latin typeface="Comic Sans MS" pitchFamily="66" charset="0"/>
              </a:rPr>
              <a:t>constructed? </a:t>
            </a:r>
            <a:endParaRPr lang="en-US" sz="3000" dirty="0">
              <a:latin typeface="Comic Sans MS" pitchFamily="66" charset="0"/>
            </a:endParaRPr>
          </a:p>
          <a:p>
            <a:endParaRPr lang="en-US" sz="3000" dirty="0" smtClean="0">
              <a:latin typeface="Comic Sans MS" pitchFamily="66" charset="0"/>
            </a:endParaRPr>
          </a:p>
          <a:p>
            <a:r>
              <a:rPr lang="en-US" sz="3000" dirty="0" smtClean="0">
                <a:latin typeface="Comic Sans MS" pitchFamily="66" charset="0"/>
              </a:rPr>
              <a:t>IF </a:t>
            </a:r>
            <a:r>
              <a:rPr lang="en-US" sz="3000" dirty="0">
                <a:latin typeface="Comic Sans MS" pitchFamily="66" charset="0"/>
              </a:rPr>
              <a:t>a Tax payer  purchases or constructs two residential houses, </a:t>
            </a:r>
            <a:r>
              <a:rPr lang="en-US" sz="3000" dirty="0" smtClean="0">
                <a:latin typeface="Comic Sans MS" pitchFamily="66" charset="0"/>
              </a:rPr>
              <a:t>will only </a:t>
            </a:r>
            <a:r>
              <a:rPr lang="en-US" sz="3000" dirty="0">
                <a:latin typeface="Comic Sans MS" pitchFamily="66" charset="0"/>
              </a:rPr>
              <a:t>one of these will be considered for the tax </a:t>
            </a:r>
            <a:r>
              <a:rPr lang="en-US" sz="3000" dirty="0" smtClean="0">
                <a:latin typeface="Comic Sans MS" pitchFamily="66" charset="0"/>
              </a:rPr>
              <a:t>concession?</a:t>
            </a:r>
            <a:r>
              <a:rPr lang="en-US" sz="3000" dirty="0">
                <a:latin typeface="Comic Sans MS" pitchFamily="66" charset="0"/>
              </a:rPr>
              <a:t/>
            </a:r>
            <a:br>
              <a:rPr lang="en-US" sz="3000" dirty="0">
                <a:latin typeface="Comic Sans MS" pitchFamily="66" charset="0"/>
              </a:rPr>
            </a:br>
            <a:endParaRPr lang="en-US" sz="3000" dirty="0">
              <a:latin typeface="Comic Sans MS" pitchFamily="66" charset="0"/>
            </a:endParaRPr>
          </a:p>
        </p:txBody>
      </p:sp>
    </p:spTree>
    <p:extLst>
      <p:ext uri="{BB962C8B-B14F-4D97-AF65-F5344CB8AC3E}">
        <p14:creationId xmlns:p14="http://schemas.microsoft.com/office/powerpoint/2010/main" val="2193598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n-US" dirty="0" smtClean="0"/>
              <a:t>Moot Question </a:t>
            </a:r>
            <a:endParaRPr lang="en-US" dirty="0"/>
          </a:p>
        </p:txBody>
      </p:sp>
      <p:sp>
        <p:nvSpPr>
          <p:cNvPr id="3" name="Content Placeholder 2"/>
          <p:cNvSpPr>
            <a:spLocks noGrp="1"/>
          </p:cNvSpPr>
          <p:nvPr>
            <p:ph idx="1"/>
          </p:nvPr>
        </p:nvSpPr>
        <p:spPr>
          <a:xfrm>
            <a:off x="152400" y="1600200"/>
            <a:ext cx="8915400" cy="5181600"/>
          </a:xfrm>
          <a:solidFill>
            <a:schemeClr val="accent2">
              <a:lumMod val="20000"/>
              <a:lumOff val="80000"/>
            </a:schemeClr>
          </a:solidFill>
        </p:spPr>
        <p:txBody>
          <a:bodyPr>
            <a:normAutofit lnSpcReduction="10000"/>
          </a:bodyPr>
          <a:lstStyle/>
          <a:p>
            <a:r>
              <a:rPr lang="en-US" dirty="0" smtClean="0">
                <a:latin typeface="Comic Sans MS" pitchFamily="66" charset="0"/>
              </a:rPr>
              <a:t>Where does the problem lie ? </a:t>
            </a:r>
          </a:p>
          <a:p>
            <a:endParaRPr lang="en-US" dirty="0" smtClean="0">
              <a:latin typeface="Comic Sans MS" pitchFamily="66" charset="0"/>
            </a:endParaRPr>
          </a:p>
          <a:p>
            <a:r>
              <a:rPr lang="en-US" dirty="0" smtClean="0">
                <a:latin typeface="Comic Sans MS" pitchFamily="66" charset="0"/>
              </a:rPr>
              <a:t>Is it plain English usage of the article </a:t>
            </a:r>
            <a:r>
              <a:rPr lang="en-US" dirty="0" smtClean="0">
                <a:solidFill>
                  <a:srgbClr val="FF0000"/>
                </a:solidFill>
                <a:latin typeface="Comic Sans MS" pitchFamily="66" charset="0"/>
              </a:rPr>
              <a:t>“a”</a:t>
            </a:r>
            <a:r>
              <a:rPr lang="en-US" dirty="0" smtClean="0">
                <a:latin typeface="Comic Sans MS" pitchFamily="66" charset="0"/>
              </a:rPr>
              <a:t> or </a:t>
            </a:r>
          </a:p>
          <a:p>
            <a:endParaRPr lang="en-US" dirty="0" smtClean="0">
              <a:latin typeface="Comic Sans MS" pitchFamily="66" charset="0"/>
            </a:endParaRPr>
          </a:p>
          <a:p>
            <a:r>
              <a:rPr lang="en-US" dirty="0" smtClean="0">
                <a:latin typeface="Comic Sans MS" pitchFamily="66" charset="0"/>
              </a:rPr>
              <a:t>Do the lawmakers really intend the exemption only for one house. </a:t>
            </a:r>
          </a:p>
          <a:p>
            <a:endParaRPr lang="en-US" dirty="0" smtClean="0">
              <a:solidFill>
                <a:srgbClr val="FF0000"/>
              </a:solidFill>
              <a:latin typeface="Comic Sans MS" pitchFamily="66" charset="0"/>
            </a:endParaRPr>
          </a:p>
          <a:p>
            <a:r>
              <a:rPr lang="en-US" dirty="0" smtClean="0">
                <a:solidFill>
                  <a:srgbClr val="FF0000"/>
                </a:solidFill>
                <a:latin typeface="Comic Sans MS" pitchFamily="66" charset="0"/>
              </a:rPr>
              <a:t>A</a:t>
            </a:r>
            <a:r>
              <a:rPr lang="en-US" dirty="0" smtClean="0">
                <a:latin typeface="Comic Sans MS" pitchFamily="66" charset="0"/>
              </a:rPr>
              <a:t> teacher is one who teaches – does it mean only ONE teacher should teach or ALL teachers should Teach ????</a:t>
            </a:r>
            <a:endParaRPr lang="en-US" dirty="0">
              <a:latin typeface="Comic Sans MS" pitchFamily="66" charset="0"/>
            </a:endParaRPr>
          </a:p>
        </p:txBody>
      </p:sp>
    </p:spTree>
    <p:extLst>
      <p:ext uri="{BB962C8B-B14F-4D97-AF65-F5344CB8AC3E}">
        <p14:creationId xmlns:p14="http://schemas.microsoft.com/office/powerpoint/2010/main" val="110664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15400" cy="1417638"/>
          </a:xfrm>
        </p:spPr>
        <p:style>
          <a:lnRef idx="3">
            <a:schemeClr val="lt1"/>
          </a:lnRef>
          <a:fillRef idx="1">
            <a:schemeClr val="accent4"/>
          </a:fillRef>
          <a:effectRef idx="1">
            <a:schemeClr val="accent4"/>
          </a:effectRef>
          <a:fontRef idx="minor">
            <a:schemeClr val="lt1"/>
          </a:fontRef>
        </p:style>
        <p:txBody>
          <a:bodyPr/>
          <a:lstStyle/>
          <a:p>
            <a:r>
              <a:rPr lang="en-US" dirty="0" smtClean="0"/>
              <a:t>Arguments </a:t>
            </a:r>
            <a:endParaRPr lang="en-US" dirty="0"/>
          </a:p>
        </p:txBody>
      </p:sp>
      <p:sp>
        <p:nvSpPr>
          <p:cNvPr id="3" name="Content Placeholder 2"/>
          <p:cNvSpPr>
            <a:spLocks noGrp="1"/>
          </p:cNvSpPr>
          <p:nvPr>
            <p:ph idx="1"/>
          </p:nvPr>
        </p:nvSpPr>
        <p:spPr>
          <a:xfrm>
            <a:off x="152400" y="1447800"/>
            <a:ext cx="8915400" cy="5334000"/>
          </a:xfrm>
          <a:solidFill>
            <a:schemeClr val="tx2">
              <a:lumMod val="20000"/>
              <a:lumOff val="80000"/>
            </a:schemeClr>
          </a:solidFill>
        </p:spPr>
        <p:txBody>
          <a:bodyPr>
            <a:normAutofit fontScale="85000" lnSpcReduction="20000"/>
          </a:bodyPr>
          <a:lstStyle/>
          <a:p>
            <a:r>
              <a:rPr lang="en-US" dirty="0" smtClean="0"/>
              <a:t> </a:t>
            </a:r>
            <a:r>
              <a:rPr lang="en-US" dirty="0" smtClean="0">
                <a:solidFill>
                  <a:srgbClr val="FF0000"/>
                </a:solidFill>
                <a:latin typeface="Comic Sans MS" pitchFamily="66" charset="0"/>
              </a:rPr>
              <a:t>“A” </a:t>
            </a:r>
            <a:r>
              <a:rPr lang="en-US" dirty="0" smtClean="0">
                <a:latin typeface="Comic Sans MS" pitchFamily="66" charset="0"/>
              </a:rPr>
              <a:t>is used  by default because the other two articles </a:t>
            </a:r>
            <a:r>
              <a:rPr lang="en-US" dirty="0" smtClean="0">
                <a:solidFill>
                  <a:srgbClr val="FF0000"/>
                </a:solidFill>
                <a:latin typeface="Comic Sans MS" pitchFamily="66" charset="0"/>
              </a:rPr>
              <a:t>“an” </a:t>
            </a:r>
            <a:r>
              <a:rPr lang="en-US" dirty="0" smtClean="0">
                <a:latin typeface="Comic Sans MS" pitchFamily="66" charset="0"/>
              </a:rPr>
              <a:t>or </a:t>
            </a:r>
            <a:r>
              <a:rPr lang="en-US" dirty="0" smtClean="0">
                <a:solidFill>
                  <a:srgbClr val="FF0000"/>
                </a:solidFill>
                <a:latin typeface="Comic Sans MS" pitchFamily="66" charset="0"/>
              </a:rPr>
              <a:t>“the” </a:t>
            </a:r>
            <a:r>
              <a:rPr lang="en-US" dirty="0" smtClean="0">
                <a:latin typeface="Comic Sans MS" pitchFamily="66" charset="0"/>
              </a:rPr>
              <a:t>could not be used for grammatical reasons; </a:t>
            </a:r>
          </a:p>
          <a:p>
            <a:endParaRPr lang="en-US" dirty="0" smtClean="0">
              <a:solidFill>
                <a:srgbClr val="FF0000"/>
              </a:solidFill>
              <a:latin typeface="Comic Sans MS" pitchFamily="66" charset="0"/>
            </a:endParaRPr>
          </a:p>
          <a:p>
            <a:r>
              <a:rPr lang="en-US" dirty="0" smtClean="0">
                <a:solidFill>
                  <a:srgbClr val="FF0000"/>
                </a:solidFill>
                <a:latin typeface="Comic Sans MS" pitchFamily="66" charset="0"/>
              </a:rPr>
              <a:t>“A”  </a:t>
            </a:r>
            <a:r>
              <a:rPr lang="en-US" dirty="0" smtClean="0">
                <a:solidFill>
                  <a:srgbClr val="000000"/>
                </a:solidFill>
                <a:effectLst/>
                <a:latin typeface="Comic Sans MS" pitchFamily="66" charset="0"/>
              </a:rPr>
              <a:t> literally  means “</a:t>
            </a:r>
            <a:r>
              <a:rPr lang="en-US" dirty="0" smtClean="0">
                <a:solidFill>
                  <a:srgbClr val="FF0000"/>
                </a:solidFill>
                <a:effectLst/>
                <a:latin typeface="Comic Sans MS" pitchFamily="66" charset="0"/>
              </a:rPr>
              <a:t>only one</a:t>
            </a:r>
            <a:r>
              <a:rPr lang="en-US" dirty="0" smtClean="0">
                <a:solidFill>
                  <a:srgbClr val="000000"/>
                </a:solidFill>
                <a:effectLst/>
                <a:latin typeface="Comic Sans MS" pitchFamily="66" charset="0"/>
              </a:rPr>
              <a:t>” . So A house must mean ONE HOUSE .</a:t>
            </a:r>
          </a:p>
          <a:p>
            <a:endParaRPr lang="en-US" dirty="0" smtClean="0">
              <a:solidFill>
                <a:srgbClr val="000000"/>
              </a:solidFill>
              <a:effectLst/>
              <a:latin typeface="Comic Sans MS" pitchFamily="66" charset="0"/>
            </a:endParaRPr>
          </a:p>
          <a:p>
            <a:r>
              <a:rPr lang="en-US" dirty="0" smtClean="0">
                <a:solidFill>
                  <a:srgbClr val="000000"/>
                </a:solidFill>
                <a:effectLst/>
                <a:latin typeface="Comic Sans MS" pitchFamily="66" charset="0"/>
              </a:rPr>
              <a:t>What did the lawmakers mean</a:t>
            </a:r>
          </a:p>
          <a:p>
            <a:pPr marL="0" indent="0">
              <a:buNone/>
            </a:pPr>
            <a:r>
              <a:rPr lang="en-US" dirty="0" smtClean="0">
                <a:solidFill>
                  <a:srgbClr val="000000"/>
                </a:solidFill>
                <a:latin typeface="Comic Sans MS" pitchFamily="66" charset="0"/>
              </a:rPr>
              <a:t> - To boost housing generally OR  </a:t>
            </a:r>
          </a:p>
          <a:p>
            <a:pPr marL="0" indent="0">
              <a:buNone/>
            </a:pPr>
            <a:r>
              <a:rPr lang="en-US" dirty="0" smtClean="0">
                <a:solidFill>
                  <a:srgbClr val="000000"/>
                </a:solidFill>
                <a:latin typeface="Comic Sans MS" pitchFamily="66" charset="0"/>
              </a:rPr>
              <a:t> -</a:t>
            </a:r>
            <a:r>
              <a:rPr lang="en-US" dirty="0" smtClean="0">
                <a:solidFill>
                  <a:srgbClr val="000000"/>
                </a:solidFill>
                <a:effectLst/>
                <a:latin typeface="Comic Sans MS" pitchFamily="66" charset="0"/>
              </a:rPr>
              <a:t>To Encourage individuals without house to buy  one house.</a:t>
            </a:r>
          </a:p>
          <a:p>
            <a:r>
              <a:rPr lang="en-US" dirty="0" smtClean="0">
                <a:solidFill>
                  <a:srgbClr val="000000"/>
                </a:solidFill>
                <a:latin typeface="Comic Sans MS" pitchFamily="66" charset="0"/>
              </a:rPr>
              <a:t>BOTH THE ARGUMENTS ARE EQUALLY VALID – SO THE CONFUSION </a:t>
            </a:r>
            <a:r>
              <a:rPr lang="en-US" dirty="0" smtClean="0">
                <a:latin typeface="Comic Sans MS" pitchFamily="66" charset="0"/>
              </a:rPr>
              <a:t/>
            </a:r>
            <a:br>
              <a:rPr lang="en-US" dirty="0" smtClean="0">
                <a:latin typeface="Comic Sans MS" pitchFamily="66" charset="0"/>
              </a:rPr>
            </a:br>
            <a:endParaRPr lang="en-US" dirty="0">
              <a:latin typeface="Comic Sans MS" pitchFamily="66" charset="0"/>
            </a:endParaRPr>
          </a:p>
        </p:txBody>
      </p:sp>
    </p:spTree>
    <p:extLst>
      <p:ext uri="{BB962C8B-B14F-4D97-AF65-F5344CB8AC3E}">
        <p14:creationId xmlns:p14="http://schemas.microsoft.com/office/powerpoint/2010/main" val="2632914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33114" cy="1524000"/>
          </a:xfrm>
        </p:spPr>
        <p:style>
          <a:lnRef idx="2">
            <a:schemeClr val="accent5">
              <a:shade val="50000"/>
            </a:schemeClr>
          </a:lnRef>
          <a:fillRef idx="1">
            <a:schemeClr val="accent5"/>
          </a:fillRef>
          <a:effectRef idx="0">
            <a:schemeClr val="accent5"/>
          </a:effectRef>
          <a:fontRef idx="minor">
            <a:schemeClr val="lt1"/>
          </a:fontRef>
        </p:style>
        <p:txBody>
          <a:bodyPr/>
          <a:lstStyle/>
          <a:p>
            <a:r>
              <a:rPr lang="en-US" dirty="0" smtClean="0"/>
              <a:t>Reactions of those who matter </a:t>
            </a:r>
            <a:endParaRPr lang="en-US" dirty="0"/>
          </a:p>
        </p:txBody>
      </p:sp>
      <p:sp>
        <p:nvSpPr>
          <p:cNvPr id="3" name="Content Placeholder 2"/>
          <p:cNvSpPr>
            <a:spLocks noGrp="1"/>
          </p:cNvSpPr>
          <p:nvPr>
            <p:ph idx="1"/>
          </p:nvPr>
        </p:nvSpPr>
        <p:spPr>
          <a:xfrm>
            <a:off x="-76200" y="1295400"/>
            <a:ext cx="9220200" cy="5540829"/>
          </a:xfrm>
          <a:solidFill>
            <a:schemeClr val="accent2">
              <a:lumMod val="40000"/>
              <a:lumOff val="60000"/>
            </a:schemeClr>
          </a:solidFill>
        </p:spPr>
        <p:txBody>
          <a:bodyPr>
            <a:normAutofit/>
          </a:bodyPr>
          <a:lstStyle/>
          <a:p>
            <a:pPr marL="0" indent="0">
              <a:buNone/>
            </a:pPr>
            <a:endParaRPr lang="en-US" dirty="0" smtClean="0"/>
          </a:p>
          <a:p>
            <a:pPr marL="514350" indent="-514350">
              <a:buAutoNum type="arabicPeriod"/>
            </a:pPr>
            <a:r>
              <a:rPr lang="en-US" dirty="0" smtClean="0"/>
              <a:t>Parliament did not think it fit to clarify the issue.</a:t>
            </a:r>
          </a:p>
          <a:p>
            <a:pPr marL="514350" indent="-514350">
              <a:buAutoNum type="arabicPeriod"/>
            </a:pPr>
            <a:r>
              <a:rPr lang="en-US" dirty="0" smtClean="0"/>
              <a:t>Central Board of Direct Taxes  CBDT believes in the dictum</a:t>
            </a:r>
          </a:p>
          <a:p>
            <a:pPr marL="0" indent="0">
              <a:buNone/>
            </a:pPr>
            <a:r>
              <a:rPr lang="en-US" dirty="0"/>
              <a:t> </a:t>
            </a:r>
            <a:r>
              <a:rPr lang="en-US" dirty="0" smtClean="0"/>
              <a:t>       </a:t>
            </a:r>
            <a:r>
              <a:rPr lang="en-US" sz="2800" dirty="0" smtClean="0">
                <a:solidFill>
                  <a:srgbClr val="FF0000"/>
                </a:solidFill>
              </a:rPr>
              <a:t>SILENCE IS MORE POWERFUL THAN THE SPEECH.</a:t>
            </a:r>
          </a:p>
          <a:p>
            <a:pPr marL="514350" indent="-514350">
              <a:buAutoNum type="arabicPeriod" startAt="3"/>
            </a:pPr>
            <a:r>
              <a:rPr lang="en-US" dirty="0" smtClean="0"/>
              <a:t>Finally the Courts   - let’s have a look !</a:t>
            </a:r>
          </a:p>
          <a:p>
            <a:pPr marL="0" indent="0">
              <a:buNone/>
            </a:pPr>
            <a:r>
              <a:rPr lang="en-US" sz="5100" dirty="0" smtClean="0"/>
              <a:t>        </a:t>
            </a:r>
            <a:endParaRPr lang="en-US" dirty="0"/>
          </a:p>
        </p:txBody>
      </p:sp>
    </p:spTree>
    <p:extLst>
      <p:ext uri="{BB962C8B-B14F-4D97-AF65-F5344CB8AC3E}">
        <p14:creationId xmlns:p14="http://schemas.microsoft.com/office/powerpoint/2010/main" val="5147877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9144000" cy="1417638"/>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dirty="0" smtClean="0"/>
              <a:t>ANY OR MANY ??</a:t>
            </a:r>
            <a:br>
              <a:rPr lang="en-US" dirty="0" smtClean="0"/>
            </a:br>
            <a:r>
              <a:rPr lang="en-US" dirty="0" smtClean="0"/>
              <a:t>First View  </a:t>
            </a:r>
            <a:endParaRPr lang="en-US" dirty="0"/>
          </a:p>
        </p:txBody>
      </p:sp>
      <p:sp>
        <p:nvSpPr>
          <p:cNvPr id="3" name="Content Placeholder 2"/>
          <p:cNvSpPr>
            <a:spLocks noGrp="1"/>
          </p:cNvSpPr>
          <p:nvPr>
            <p:ph idx="1"/>
          </p:nvPr>
        </p:nvSpPr>
        <p:spPr>
          <a:xfrm>
            <a:off x="0" y="1447800"/>
            <a:ext cx="9067800" cy="5105400"/>
          </a:xfrm>
          <a:solidFill>
            <a:schemeClr val="accent1">
              <a:lumMod val="20000"/>
              <a:lumOff val="80000"/>
            </a:schemeClr>
          </a:solidFill>
        </p:spPr>
        <p:txBody>
          <a:bodyPr>
            <a:normAutofit/>
          </a:bodyPr>
          <a:lstStyle/>
          <a:p>
            <a:endParaRPr lang="en-US" sz="4600" dirty="0" smtClean="0"/>
          </a:p>
          <a:p>
            <a:pPr marL="0" indent="0" algn="ctr">
              <a:buNone/>
            </a:pPr>
            <a:r>
              <a:rPr lang="en-US" sz="4600" dirty="0" smtClean="0"/>
              <a:t>‘A’ can be ‘Any’ </a:t>
            </a:r>
          </a:p>
          <a:p>
            <a:pPr marL="0" indent="0" algn="ctr">
              <a:buNone/>
            </a:pPr>
            <a:r>
              <a:rPr lang="en-US" sz="4600" dirty="0" smtClean="0"/>
              <a:t>  but </a:t>
            </a:r>
          </a:p>
          <a:p>
            <a:pPr marL="0" indent="0" algn="ctr">
              <a:buNone/>
            </a:pPr>
            <a:r>
              <a:rPr lang="en-US" sz="4600" dirty="0" smtClean="0"/>
              <a:t>‘Any’ </a:t>
            </a:r>
            <a:r>
              <a:rPr lang="en-US" sz="4600" b="1" u="sng" dirty="0" smtClean="0"/>
              <a:t>cannot</a:t>
            </a:r>
            <a:r>
              <a:rPr lang="en-US" sz="4600" dirty="0" smtClean="0"/>
              <a:t> be ‘Many’.</a:t>
            </a:r>
            <a:br>
              <a:rPr lang="en-US" sz="4600" dirty="0" smtClean="0"/>
            </a:br>
            <a:endParaRPr lang="en-US" sz="4600" dirty="0" smtClean="0"/>
          </a:p>
          <a:p>
            <a:pPr marL="0" indent="0">
              <a:buNone/>
            </a:pPr>
            <a:r>
              <a:rPr lang="en-US" dirty="0" smtClean="0"/>
              <a:t>[</a:t>
            </a:r>
            <a:r>
              <a:rPr lang="en-US" sz="2400" dirty="0" smtClean="0"/>
              <a:t>Re:  Gulshanbanoo R Mukhi vs. Joint CIT (</a:t>
            </a:r>
            <a:r>
              <a:rPr lang="en-US" sz="2400" dirty="0" err="1" smtClean="0"/>
              <a:t>Bom</a:t>
            </a:r>
            <a:r>
              <a:rPr lang="en-US" sz="2400" dirty="0" smtClean="0"/>
              <a:t>)  </a:t>
            </a:r>
            <a:r>
              <a:rPr lang="en-US" sz="2400" dirty="0" smtClean="0"/>
              <a:t>2002 ITD 649 (Mum) </a:t>
            </a:r>
            <a:r>
              <a:rPr lang="en-US" sz="2400" dirty="0" smtClean="0"/>
              <a:t> </a:t>
            </a:r>
            <a:r>
              <a:rPr lang="en-US" sz="2400" dirty="0" smtClean="0"/>
              <a:t>]‘ </a:t>
            </a:r>
          </a:p>
          <a:p>
            <a:pPr marL="0" indent="0">
              <a:buNone/>
            </a:pPr>
            <a:r>
              <a:rPr lang="en-US" sz="2000" dirty="0"/>
              <a:t> </a:t>
            </a:r>
            <a:endParaRPr lang="en-US" sz="2000" dirty="0" smtClean="0"/>
          </a:p>
          <a:p>
            <a:endParaRPr lang="en-US" dirty="0"/>
          </a:p>
        </p:txBody>
      </p:sp>
    </p:spTree>
    <p:extLst>
      <p:ext uri="{BB962C8B-B14F-4D97-AF65-F5344CB8AC3E}">
        <p14:creationId xmlns:p14="http://schemas.microsoft.com/office/powerpoint/2010/main" val="2822097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15400" cy="1341438"/>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US" dirty="0" smtClean="0"/>
              <a:t>SECOND VIEW:</a:t>
            </a:r>
            <a:br>
              <a:rPr lang="en-US" dirty="0" smtClean="0"/>
            </a:br>
            <a:r>
              <a:rPr lang="en-US" sz="3600" dirty="0" smtClean="0"/>
              <a:t>ANY AND MANY</a:t>
            </a:r>
            <a:endParaRPr lang="en-US" sz="3600" dirty="0"/>
          </a:p>
        </p:txBody>
      </p:sp>
      <p:sp>
        <p:nvSpPr>
          <p:cNvPr id="3" name="Content Placeholder 2"/>
          <p:cNvSpPr>
            <a:spLocks noGrp="1"/>
          </p:cNvSpPr>
          <p:nvPr>
            <p:ph idx="1"/>
          </p:nvPr>
        </p:nvSpPr>
        <p:spPr>
          <a:xfrm>
            <a:off x="152400" y="1447800"/>
            <a:ext cx="8839200" cy="5410200"/>
          </a:xfrm>
          <a:solidFill>
            <a:schemeClr val="tx2">
              <a:lumMod val="20000"/>
              <a:lumOff val="80000"/>
            </a:schemeClr>
          </a:solidFill>
        </p:spPr>
        <p:txBody>
          <a:bodyPr>
            <a:normAutofit fontScale="77500" lnSpcReduction="20000"/>
          </a:bodyPr>
          <a:lstStyle/>
          <a:p>
            <a:pPr marL="0" indent="0" algn="just">
              <a:buNone/>
            </a:pPr>
            <a:r>
              <a:rPr lang="en-US" dirty="0" smtClean="0"/>
              <a:t> </a:t>
            </a:r>
            <a:r>
              <a:rPr lang="en-US" sz="4600" dirty="0" smtClean="0"/>
              <a:t>“A” is equivalent to  ‘Any</a:t>
            </a:r>
            <a:r>
              <a:rPr lang="en-US" sz="4600" dirty="0" smtClean="0"/>
              <a:t>’  </a:t>
            </a:r>
            <a:r>
              <a:rPr lang="en-US" sz="4600" dirty="0" smtClean="0"/>
              <a:t>in singular sense </a:t>
            </a:r>
            <a:endParaRPr lang="en-US" sz="5200" dirty="0" smtClean="0"/>
          </a:p>
          <a:p>
            <a:pPr marL="0" indent="0" algn="just">
              <a:buNone/>
            </a:pPr>
            <a:r>
              <a:rPr lang="en-US" dirty="0" smtClean="0"/>
              <a:t>          </a:t>
            </a:r>
          </a:p>
          <a:p>
            <a:pPr marL="0" indent="0" algn="just">
              <a:buNone/>
            </a:pPr>
            <a:r>
              <a:rPr lang="en-US" sz="4000" dirty="0" smtClean="0"/>
              <a:t>But </a:t>
            </a:r>
            <a:r>
              <a:rPr lang="en-US" sz="4000" dirty="0" smtClean="0"/>
              <a:t>singular includes plural” [the General Clauses Act]</a:t>
            </a:r>
          </a:p>
          <a:p>
            <a:pPr marL="0" indent="0" algn="just">
              <a:buNone/>
            </a:pPr>
            <a:r>
              <a:rPr lang="en-US" sz="4000" dirty="0" smtClean="0"/>
              <a:t>         </a:t>
            </a:r>
          </a:p>
          <a:p>
            <a:pPr marL="0" indent="0" algn="ctr">
              <a:buNone/>
            </a:pPr>
            <a:r>
              <a:rPr lang="en-US" dirty="0" smtClean="0"/>
              <a:t> </a:t>
            </a:r>
            <a:r>
              <a:rPr lang="en-US" sz="4600" dirty="0" smtClean="0">
                <a:solidFill>
                  <a:srgbClr val="FF0000"/>
                </a:solidFill>
              </a:rPr>
              <a:t>So “A” means MANY !!!</a:t>
            </a:r>
            <a:endParaRPr lang="en-US" dirty="0" smtClean="0">
              <a:solidFill>
                <a:srgbClr val="FF0000"/>
              </a:solidFill>
            </a:endParaRPr>
          </a:p>
          <a:p>
            <a:pPr marL="0" indent="0" algn="just">
              <a:buNone/>
            </a:pPr>
            <a:r>
              <a:rPr lang="en-US" dirty="0" smtClean="0"/>
              <a:t>         </a:t>
            </a:r>
          </a:p>
          <a:p>
            <a:pPr marL="0" indent="0" algn="just">
              <a:buNone/>
            </a:pPr>
            <a:r>
              <a:rPr lang="en-US" sz="3400" dirty="0"/>
              <a:t> If  </a:t>
            </a:r>
            <a:r>
              <a:rPr lang="en-US" sz="3400" dirty="0" smtClean="0"/>
              <a:t>the </a:t>
            </a:r>
            <a:r>
              <a:rPr lang="en-US" sz="3400" dirty="0" smtClean="0"/>
              <a:t>legislation wanted</a:t>
            </a:r>
            <a:r>
              <a:rPr lang="en-US" sz="3600" dirty="0">
                <a:solidFill>
                  <a:srgbClr val="FF0000"/>
                </a:solidFill>
              </a:rPr>
              <a:t> “</a:t>
            </a:r>
            <a:r>
              <a:rPr lang="en-US" sz="3600" dirty="0" smtClean="0">
                <a:solidFill>
                  <a:srgbClr val="FF0000"/>
                </a:solidFill>
              </a:rPr>
              <a:t>A” </a:t>
            </a:r>
            <a:r>
              <a:rPr lang="en-US" sz="3400" dirty="0" smtClean="0"/>
              <a:t>to mean </a:t>
            </a:r>
            <a:r>
              <a:rPr lang="en-US" sz="3600" dirty="0">
                <a:solidFill>
                  <a:srgbClr val="FF0000"/>
                </a:solidFill>
              </a:rPr>
              <a:t>One</a:t>
            </a:r>
            <a:r>
              <a:rPr lang="en-US" sz="3400" dirty="0" smtClean="0"/>
              <a:t> they </a:t>
            </a:r>
            <a:r>
              <a:rPr lang="en-US" sz="3400" dirty="0" smtClean="0"/>
              <a:t>could have used </a:t>
            </a:r>
            <a:r>
              <a:rPr lang="en-US" sz="3400" dirty="0" smtClean="0"/>
              <a:t>“One” NOT A.   E.g. Wealth-Tax Act and the Estate Duty Act use ONE HOUSE not A HOUSE </a:t>
            </a:r>
          </a:p>
          <a:p>
            <a:pPr marL="0" indent="0" algn="just">
              <a:buNone/>
            </a:pPr>
            <a:r>
              <a:rPr lang="en-US" sz="3400" dirty="0" smtClean="0"/>
              <a:t>         </a:t>
            </a:r>
          </a:p>
          <a:p>
            <a:pPr marL="0" indent="0" algn="just">
              <a:buNone/>
            </a:pPr>
            <a:r>
              <a:rPr lang="en-US" dirty="0" smtClean="0"/>
              <a:t>  ( Re:  Fulwanti C Rathod vs. ITO,  (ITA 1092/Mum. /1995),</a:t>
            </a:r>
          </a:p>
          <a:p>
            <a:pPr marL="0" indent="0" algn="just">
              <a:buNone/>
            </a:pPr>
            <a:endParaRPr lang="en-US" dirty="0" smtClean="0"/>
          </a:p>
          <a:p>
            <a:endParaRPr lang="en-US" dirty="0"/>
          </a:p>
        </p:txBody>
      </p:sp>
    </p:spTree>
    <p:extLst>
      <p:ext uri="{BB962C8B-B14F-4D97-AF65-F5344CB8AC3E}">
        <p14:creationId xmlns:p14="http://schemas.microsoft.com/office/powerpoint/2010/main" val="415414699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style>
          <a:lnRef idx="1">
            <a:schemeClr val="accent2"/>
          </a:lnRef>
          <a:fillRef idx="2">
            <a:schemeClr val="accent2"/>
          </a:fillRef>
          <a:effectRef idx="1">
            <a:schemeClr val="accent2"/>
          </a:effectRef>
          <a:fontRef idx="minor">
            <a:schemeClr val="dk1"/>
          </a:fontRef>
        </p:style>
        <p:txBody>
          <a:bodyPr/>
          <a:lstStyle/>
          <a:p>
            <a:r>
              <a:rPr lang="en-US" dirty="0" smtClean="0"/>
              <a:t>Third View- 2 in 1</a:t>
            </a:r>
            <a:endParaRPr lang="en-US" dirty="0"/>
          </a:p>
        </p:txBody>
      </p:sp>
      <p:sp>
        <p:nvSpPr>
          <p:cNvPr id="3" name="Content Placeholder 2"/>
          <p:cNvSpPr>
            <a:spLocks noGrp="1"/>
          </p:cNvSpPr>
          <p:nvPr>
            <p:ph idx="1"/>
          </p:nvPr>
        </p:nvSpPr>
        <p:spPr>
          <a:xfrm>
            <a:off x="0" y="1447800"/>
            <a:ext cx="9144000" cy="5334000"/>
          </a:xfrm>
          <a:solidFill>
            <a:srgbClr val="92D050"/>
          </a:solidFill>
        </p:spPr>
        <p:txBody>
          <a:bodyPr>
            <a:normAutofit/>
          </a:bodyPr>
          <a:lstStyle/>
          <a:p>
            <a:endParaRPr lang="en-US" sz="3100" dirty="0" smtClean="0">
              <a:latin typeface="Comic Sans MS" pitchFamily="66" charset="0"/>
            </a:endParaRPr>
          </a:p>
          <a:p>
            <a:r>
              <a:rPr lang="en-US" sz="3100" dirty="0" smtClean="0">
                <a:latin typeface="Comic Sans MS" pitchFamily="66" charset="0"/>
              </a:rPr>
              <a:t>if </a:t>
            </a:r>
            <a:r>
              <a:rPr lang="en-US" sz="3100" dirty="0">
                <a:latin typeface="Comic Sans MS" pitchFamily="66" charset="0"/>
              </a:rPr>
              <a:t>the two flats of the building are situated in same compound and within common boundaries and have unity of structure, then they could be regarded as constituting one house</a:t>
            </a:r>
          </a:p>
          <a:p>
            <a:pPr marL="0" indent="0">
              <a:buNone/>
            </a:pPr>
            <a:endParaRPr lang="en-US" sz="3100" dirty="0" smtClean="0">
              <a:latin typeface="Comic Sans MS" pitchFamily="66" charset="0"/>
            </a:endParaRPr>
          </a:p>
          <a:p>
            <a:pPr marL="0" indent="0">
              <a:buNone/>
            </a:pPr>
            <a:r>
              <a:rPr lang="en-US" sz="3100" dirty="0" smtClean="0">
                <a:latin typeface="Comic Sans MS" pitchFamily="66" charset="0"/>
              </a:rPr>
              <a:t> </a:t>
            </a:r>
            <a:r>
              <a:rPr lang="en-US" sz="2400" dirty="0">
                <a:latin typeface="Comic Sans MS" pitchFamily="66" charset="0"/>
              </a:rPr>
              <a:t>[Shiv Narain Chaudhari </a:t>
            </a:r>
            <a:r>
              <a:rPr lang="en-US" sz="2400" dirty="0" smtClean="0">
                <a:latin typeface="Comic Sans MS" pitchFamily="66" charset="0"/>
              </a:rPr>
              <a:t>vs. </a:t>
            </a:r>
            <a:r>
              <a:rPr lang="en-US" sz="2400" dirty="0">
                <a:latin typeface="Comic Sans MS" pitchFamily="66" charset="0"/>
              </a:rPr>
              <a:t>CWT (108 </a:t>
            </a:r>
            <a:r>
              <a:rPr lang="en-US" sz="2400" dirty="0" smtClean="0">
                <a:latin typeface="Comic Sans MS" pitchFamily="66" charset="0"/>
              </a:rPr>
              <a:t>ITR  104</a:t>
            </a:r>
            <a:r>
              <a:rPr lang="en-US" sz="2400" dirty="0">
                <a:latin typeface="Comic Sans MS" pitchFamily="66" charset="0"/>
              </a:rPr>
              <a:t>) </a:t>
            </a:r>
            <a:r>
              <a:rPr lang="en-US" sz="2400" dirty="0" smtClean="0">
                <a:latin typeface="Comic Sans MS" pitchFamily="66" charset="0"/>
              </a:rPr>
              <a:t>All </a:t>
            </a:r>
            <a:r>
              <a:rPr lang="en-US" sz="2400" dirty="0">
                <a:latin typeface="Comic Sans MS" pitchFamily="66" charset="0"/>
              </a:rPr>
              <a:t>]</a:t>
            </a:r>
          </a:p>
        </p:txBody>
      </p:sp>
    </p:spTree>
    <p:extLst>
      <p:ext uri="{BB962C8B-B14F-4D97-AF65-F5344CB8AC3E}">
        <p14:creationId xmlns:p14="http://schemas.microsoft.com/office/powerpoint/2010/main" val="355939117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197</TotalTime>
  <Words>485</Words>
  <Application>Microsoft Office PowerPoint</Application>
  <PresentationFormat>On-screen Show (4:3)</PresentationFormat>
  <Paragraphs>83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vt:lpstr>
      <vt:lpstr>Background </vt:lpstr>
      <vt:lpstr>The Moot Question </vt:lpstr>
      <vt:lpstr>Moot Question </vt:lpstr>
      <vt:lpstr>Arguments </vt:lpstr>
      <vt:lpstr>Reactions of those who matter </vt:lpstr>
      <vt:lpstr>ANY OR MANY ?? First View  </vt:lpstr>
      <vt:lpstr>SECOND VIEW: ANY AND MANY</vt:lpstr>
      <vt:lpstr>Third View- 2 in 1</vt:lpstr>
      <vt:lpstr>Fourth view-   Neither  2 Nor Half </vt:lpstr>
      <vt:lpstr>FINALLY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 other words, when an assessee invests the capital gains under Section 54 or the net sale proceeds under Section 54F in purchasing or constructing two residential houses, only one of these, as opted for by the assessee, could be allowed for the tax concession. Much ado about an A Under this background, one can’t help but wonder whether it was plain English usage that led to the use of the article “a” or did the lawmakers really intend the exemption only for one house. For example consider the following sentences — “The constitution bestows upon a citizen the following rights.” — Does this mean only one citizen or all citizens? Also, “A man should stand by his rights and duties.” — Does this pertain only for one man or more than one man? “A person who comes to the rescue of another person in difficulty is a good Samaritan.” — Does this include all those persons who help the one or more in difficulties or only one of them? My feeling is that “a” is used as an article to precede a noun. The other two articles “an” or “the” could not be used for grammatical reasons; therefore “a” had to be used. Adopting the literal meaning of the article “a” as “only one” goes against the very spirit, purpose and intent of the legislation which desires to give a boost to the housing sector. No wonder then that this ambiguity has given rise to conflicting case laws. In the case of Fulwanti C Rathod vs ITO, ITAT Mumbai Bench ‘E’ (ITA 1092/Mum. /1995), dated May 3, 2002, the learned judge observed, “The word ‘a’ can be equivalent to the word ‘any’. Also as per the General Clauses Act, singular includes plural.” In this case, the judge was referring to the Wealth-Tax Act and the Estate Duty Act, where the words used were, ‘one house’ as against the words ‘a house’ used in the Income-Tax Act. On the other hand, in the case of Gulshanbanoo R Mukhi vs Joint CIT Appeal #3369 (BOM) of 2000 [AY 96-97] dated January 16, 2002 ITD 649 (Mum) ITAT Mumbai Bench ‘C’, it was held that ‘a’ can be ‘any’ but ‘any’ cannot be ‘many’. Then there is the Allahabad High Court case of Shiv Narain Chaudhari vs CWT (108ITR104) where it was held that if the two flats of the building are situated in same compound and within common boundaries and have unity of structure, then they could be regarded as constituting one house. Another judgment If the stand that ‘a’ is not two is accepted, then ‘a’ can also not mean half. The background is that one of the conditions of the exemption under the then existing Section 54F was that the investor should not be owning another house other than the new house. In other words, say the taxpayer had sold some commercial property. He could save the consequent capital gains tax by investing the net sale proceeds in a residential house (new house). However, this was allowed only upon the condition that he didn’t already own another residential house (old house). In the case of ITO vs Rasiklal N Satra (280ITR243 dated September 19, 2005), the assessee sold shares (this was when long-term capital gains earned on shares were taxable) and claimed exemption under Section 54F by investing the same in purchase of residential flat at Vashi, Navi Mumbai. The assessing officer (AO) noticed that the assessee was co-owner of a flat in Sion (West), Mumbai. Now since the assessee already owned an old house, the AO denied him the Section 54F exemption. To this, the assessee contended that since he co-owned the old house along with his wife (they were joint owners), he was not an independent owner of the house and exemption can be denied only where he was the absolute owner of the house. It was held that since the legislature has used the word ‘a’ before the words ‘residential house’, it must mean a complete residential house and would not include a shared interest in the house. Where the property is owned by more than one person, it cannot be said that any one of them is the sole owner of the property. In such case, no individual person on his own can sell the entire property. Joint ownership is different from absolute ownership. Ownership of a residential house meant ownership to the exclusion of all others. Since Satra did not have full ownership of the house, it was held that the he was not the owner of ‘a’ residential house on the date of sale of the shares. Consequently, the exemption under Section 54F could not be denied to him. Finally In spite of such contradictory decisions arising out of ambiguity, CBDT has not issued any clarification in spite of requests from many quarters. We have been given to understand that some of the ITOs have been sticking to the literal meaning of ‘a’ as ‘one’, and others don’t. A clear cut clarification from CBDT would help a number of taxpayers as also reduce the number of litigations arising out of this issue. </dc:title>
  <dc:creator>Paras</dc:creator>
  <cp:lastModifiedBy>Paras</cp:lastModifiedBy>
  <cp:revision>22</cp:revision>
  <dcterms:created xsi:type="dcterms:W3CDTF">2010-07-16T16:45:12Z</dcterms:created>
  <dcterms:modified xsi:type="dcterms:W3CDTF">2010-08-05T05:06:52Z</dcterms:modified>
</cp:coreProperties>
</file>