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9"/>
  </p:notesMasterIdLst>
  <p:sldIdLst>
    <p:sldId id="256" r:id="rId2"/>
    <p:sldId id="257" r:id="rId3"/>
    <p:sldId id="285" r:id="rId4"/>
    <p:sldId id="287" r:id="rId5"/>
    <p:sldId id="289" r:id="rId6"/>
    <p:sldId id="291" r:id="rId7"/>
    <p:sldId id="273" r:id="rId8"/>
    <p:sldId id="274" r:id="rId9"/>
    <p:sldId id="275" r:id="rId10"/>
    <p:sldId id="317" r:id="rId11"/>
    <p:sldId id="276" r:id="rId12"/>
    <p:sldId id="277" r:id="rId13"/>
    <p:sldId id="318" r:id="rId14"/>
    <p:sldId id="278" r:id="rId15"/>
    <p:sldId id="319" r:id="rId16"/>
    <p:sldId id="279" r:id="rId17"/>
    <p:sldId id="280" r:id="rId18"/>
    <p:sldId id="310" r:id="rId19"/>
    <p:sldId id="281" r:id="rId20"/>
    <p:sldId id="337" r:id="rId21"/>
    <p:sldId id="284" r:id="rId22"/>
    <p:sldId id="282" r:id="rId23"/>
    <p:sldId id="283" r:id="rId24"/>
    <p:sldId id="292" r:id="rId25"/>
    <p:sldId id="301" r:id="rId26"/>
    <p:sldId id="311" r:id="rId27"/>
    <p:sldId id="302" r:id="rId28"/>
    <p:sldId id="312" r:id="rId29"/>
    <p:sldId id="303" r:id="rId30"/>
    <p:sldId id="316" r:id="rId31"/>
    <p:sldId id="320" r:id="rId32"/>
    <p:sldId id="304" r:id="rId33"/>
    <p:sldId id="313" r:id="rId34"/>
    <p:sldId id="321" r:id="rId35"/>
    <p:sldId id="305" r:id="rId36"/>
    <p:sldId id="306" r:id="rId37"/>
    <p:sldId id="314" r:id="rId38"/>
    <p:sldId id="307" r:id="rId39"/>
    <p:sldId id="322" r:id="rId40"/>
    <p:sldId id="334" r:id="rId41"/>
    <p:sldId id="323" r:id="rId42"/>
    <p:sldId id="324" r:id="rId43"/>
    <p:sldId id="325" r:id="rId44"/>
    <p:sldId id="326" r:id="rId45"/>
    <p:sldId id="327" r:id="rId46"/>
    <p:sldId id="328" r:id="rId47"/>
    <p:sldId id="338" r:id="rId48"/>
    <p:sldId id="339" r:id="rId49"/>
    <p:sldId id="342" r:id="rId50"/>
    <p:sldId id="343" r:id="rId51"/>
    <p:sldId id="344" r:id="rId52"/>
    <p:sldId id="340" r:id="rId53"/>
    <p:sldId id="345" r:id="rId54"/>
    <p:sldId id="300" r:id="rId55"/>
    <p:sldId id="335" r:id="rId56"/>
    <p:sldId id="341" r:id="rId57"/>
    <p:sldId id="272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97F298-3B0F-4913-A632-2632B6699E14}" type="datetimeFigureOut">
              <a:rPr lang="en-US"/>
              <a:pPr>
                <a:defRPr/>
              </a:pPr>
              <a:t>7/22/2011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0168009-A9EF-448B-BF87-07C90C029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ED763E-01F1-4EF2-800A-A25FC621B394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IN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IN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IN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IN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4813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IN"/>
              <a:t>Click to edit Master title style</a:t>
            </a:r>
          </a:p>
        </p:txBody>
      </p:sp>
      <p:sp>
        <p:nvSpPr>
          <p:cNvPr id="4814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IN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06996-2804-4E26-A970-D0A1B7203392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A2737-2066-4235-8C46-DAE4FD4605A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C33AF-3BE5-40A7-83E6-CC81844E9BD2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115F9-D570-40D6-9177-FD44610BDD4C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AB4A6-5756-417D-B45D-490BA1724706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CE4C2-4388-4480-856C-9516D9C1630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5166-32F7-4103-9085-35C4424E1FB1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0E0BA-1B60-4AD0-B095-B4231F90EE7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8CD2E-414A-4483-934D-DF21525839BD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AE901-4DED-4901-9750-5379C9CC8DF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AE323-B326-4308-9DCC-7722E8C59180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21E99-2625-4CA1-B5D9-DA54832A234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DAC8F-7EF4-47BF-8BA8-6BA7AB5C636E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B5FD3-7B85-4401-8705-5534DC192B5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1896D-5616-4853-9536-4916941493B7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99765-ADE9-4AB3-AA9B-C8C9834F2EC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30763-52A1-43C6-A5FD-F5B2087E3705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2E899-9B2B-4541-BA0D-11E8128FF34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D780E-204B-46AA-8181-EF7802E50795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B6700-03A4-4741-8144-83B6DDBEAEEC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D8A74-A919-47C0-A03A-B4E8F720EA8F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338F6-153D-4481-99E9-94FA0ADA311C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D2BEE-06CB-4FD9-BD5A-CE90601AA8E0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4BAD8-39C8-474B-9810-DC11329AEF6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4710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IN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47109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IN">
                  <a:latin typeface="Times New Roman" pitchFamily="18" charset="0"/>
                </a:endParaRPr>
              </a:p>
            </p:txBody>
          </p:sp>
          <p:sp>
            <p:nvSpPr>
              <p:cNvPr id="47110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IN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IN" smtClean="0"/>
              <a:t>Click to edit Master text styles</a:t>
            </a:r>
          </a:p>
          <a:p>
            <a:pPr lvl="1"/>
            <a:r>
              <a:rPr lang="en-IN" smtClean="0"/>
              <a:t>Second level</a:t>
            </a:r>
          </a:p>
          <a:p>
            <a:pPr lvl="2"/>
            <a:r>
              <a:rPr lang="en-IN" smtClean="0"/>
              <a:t>Third level</a:t>
            </a:r>
          </a:p>
          <a:p>
            <a:pPr lvl="3"/>
            <a:r>
              <a:rPr lang="en-IN" smtClean="0"/>
              <a:t>Fourth level</a:t>
            </a:r>
          </a:p>
          <a:p>
            <a:pPr lvl="4"/>
            <a:r>
              <a:rPr lang="en-IN" smtClean="0"/>
              <a:t>Fifth level</a:t>
            </a:r>
          </a:p>
        </p:txBody>
      </p:sp>
      <p:sp>
        <p:nvSpPr>
          <p:cNvPr id="4711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fld id="{A599AE81-82AA-4C55-8809-0796D13A9E2C}" type="datetime1">
              <a:rPr lang="en-US"/>
              <a:pPr>
                <a:defRPr/>
              </a:pPr>
              <a:t>7/22/2011</a:t>
            </a:fld>
            <a:endParaRPr lang="en-IN"/>
          </a:p>
        </p:txBody>
      </p:sp>
      <p:sp>
        <p:nvSpPr>
          <p:cNvPr id="4711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711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5F5C2054-3840-4978-ADCA-BAB43999D83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7772400" cy="2060575"/>
          </a:xfrm>
        </p:spPr>
        <p:txBody>
          <a:bodyPr/>
          <a:lstStyle/>
          <a:p>
            <a:pPr algn="ctr" eaLnBrk="1" hangingPunct="1"/>
            <a:r>
              <a:rPr lang="en-US" sz="4400" smtClean="0">
                <a:solidFill>
                  <a:schemeClr val="tx1"/>
                </a:solidFill>
                <a:latin typeface="Arial" charset="0"/>
              </a:rPr>
              <a:t>TAX DEDUCTED AT SOURCE</a:t>
            </a:r>
          </a:p>
        </p:txBody>
      </p:sp>
      <p:sp>
        <p:nvSpPr>
          <p:cNvPr id="14338" name="Title 1"/>
          <p:cNvSpPr>
            <a:spLocks/>
          </p:cNvSpPr>
          <p:nvPr/>
        </p:nvSpPr>
        <p:spPr bwMode="auto">
          <a:xfrm>
            <a:off x="4038600" y="5562600"/>
            <a:ext cx="487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000" dirty="0">
                <a:solidFill>
                  <a:schemeClr val="tx2"/>
                </a:solidFill>
                <a:latin typeface="Times New Roman" pitchFamily="18" charset="0"/>
              </a:rPr>
              <a:t>                      Presented By:</a:t>
            </a:r>
            <a:br>
              <a:rPr lang="en-US" sz="2000" dirty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000" dirty="0">
                <a:solidFill>
                  <a:schemeClr val="tx2"/>
                </a:solidFill>
                <a:latin typeface="Times New Roman" pitchFamily="18" charset="0"/>
              </a:rPr>
              <a:t>                                    </a:t>
            </a:r>
            <a:r>
              <a:rPr lang="en-US" sz="2000" dirty="0" err="1" smtClean="0">
                <a:solidFill>
                  <a:schemeClr val="tx2"/>
                </a:solidFill>
                <a:latin typeface="Times New Roman" pitchFamily="18" charset="0"/>
              </a:rPr>
              <a:t>Sowmya</a:t>
            </a:r>
            <a:endParaRPr lang="en-IN" sz="2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4339" name="Title 1"/>
          <p:cNvSpPr>
            <a:spLocks/>
          </p:cNvSpPr>
          <p:nvPr/>
        </p:nvSpPr>
        <p:spPr bwMode="auto">
          <a:xfrm>
            <a:off x="609600" y="419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/>
              <a:t>“PAY AS YOU EARN” </a:t>
            </a:r>
            <a:r>
              <a:rPr lang="en-US" sz="4200">
                <a:solidFill>
                  <a:srgbClr val="C00000"/>
                </a:solidFill>
                <a:latin typeface="Book Antiqu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41475"/>
            <a:ext cx="7772400" cy="453072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mtClean="0"/>
              <a:t>List of interest payments- No TDS required</a:t>
            </a:r>
          </a:p>
          <a:p>
            <a:pPr lvl="1" eaLnBrk="1" hangingPunct="1">
              <a:buSzTx/>
              <a:buFont typeface="Wingdings" pitchFamily="2" charset="2"/>
              <a:buChar char="§"/>
            </a:pPr>
            <a:r>
              <a:rPr lang="en-US" sz="2500" smtClean="0"/>
              <a:t>Interest on Listed Securities</a:t>
            </a:r>
          </a:p>
          <a:p>
            <a:pPr lvl="1" eaLnBrk="1" hangingPunct="1">
              <a:buSzTx/>
              <a:buFont typeface="Wingdings" pitchFamily="2" charset="2"/>
              <a:buChar char="§"/>
            </a:pPr>
            <a:r>
              <a:rPr lang="en-US" sz="2500" smtClean="0"/>
              <a:t>Payment to New Pension Trust</a:t>
            </a:r>
            <a:endParaRPr lang="en-US" smtClean="0"/>
          </a:p>
          <a:p>
            <a:pPr lvl="1">
              <a:buFont typeface="Wingdings" pitchFamily="2" charset="2"/>
              <a:buChar char="§"/>
            </a:pPr>
            <a:r>
              <a:rPr lang="en-US" smtClean="0"/>
              <a:t>National Defence Bonds</a:t>
            </a:r>
          </a:p>
          <a:p>
            <a:pPr lvl="1">
              <a:buFont typeface="Wingdings" pitchFamily="2" charset="2"/>
              <a:buChar char="§"/>
            </a:pPr>
            <a:r>
              <a:rPr lang="en-US" smtClean="0"/>
              <a:t>National Defence Loan</a:t>
            </a:r>
          </a:p>
          <a:p>
            <a:pPr lvl="1">
              <a:buFont typeface="Wingdings" pitchFamily="2" charset="2"/>
              <a:buChar char="§"/>
            </a:pPr>
            <a:r>
              <a:rPr lang="en-US" smtClean="0"/>
              <a:t>National Development Bond</a:t>
            </a:r>
          </a:p>
          <a:p>
            <a:pPr lvl="1">
              <a:buFont typeface="Wingdings" pitchFamily="2" charset="2"/>
              <a:buChar char="§"/>
            </a:pPr>
            <a:r>
              <a:rPr lang="en-US" smtClean="0"/>
              <a:t>7-year NSC</a:t>
            </a:r>
          </a:p>
          <a:p>
            <a:pPr lvl="1">
              <a:buFont typeface="Wingdings" pitchFamily="2" charset="2"/>
              <a:buChar char="§"/>
            </a:pPr>
            <a:r>
              <a:rPr lang="en-US" smtClean="0"/>
              <a:t>Gold Bonds</a:t>
            </a:r>
          </a:p>
          <a:p>
            <a:pPr lvl="1">
              <a:buFont typeface="Wingdings" pitchFamily="2" charset="2"/>
              <a:buChar char="§"/>
            </a:pPr>
            <a:r>
              <a:rPr lang="en-US" smtClean="0"/>
              <a:t>LIC, GIC or any of its subsidiaries</a:t>
            </a:r>
            <a:endParaRPr lang="en-IN" smtClean="0"/>
          </a:p>
        </p:txBody>
      </p:sp>
      <p:sp>
        <p:nvSpPr>
          <p:cNvPr id="8" name="Title 1"/>
          <p:cNvSpPr>
            <a:spLocks noGrp="1"/>
          </p:cNvSpPr>
          <p:nvPr>
            <p:ph type="title" idx="4294967295"/>
          </p:nvPr>
        </p:nvSpPr>
        <p:spPr>
          <a:xfrm>
            <a:off x="457200" y="365125"/>
            <a:ext cx="7486345" cy="707886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 Sec 193 - Interest on Securities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 idx="4294967295"/>
          </p:nvPr>
        </p:nvSpPr>
        <p:spPr>
          <a:xfrm>
            <a:off x="533400" y="304800"/>
            <a:ext cx="4984750" cy="1311275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 Sec 194 – Dividends</a:t>
            </a:r>
            <a:r>
              <a:rPr lang="en-US" sz="4000" dirty="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en-US" sz="4000" dirty="0" smtClean="0">
                <a:solidFill>
                  <a:srgbClr val="FF0000"/>
                </a:solidFill>
                <a:latin typeface="Arial" charset="0"/>
              </a:rPr>
            </a:br>
            <a:endParaRPr lang="en-US" sz="4000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8674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Person Liable to deduct tax is the principal officer.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Rate of tax  -  10%.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Applicable only if dividend is paid u/s 2(22)(e).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 idx="4294967295"/>
          </p:nvPr>
        </p:nvSpPr>
        <p:spPr>
          <a:xfrm>
            <a:off x="533400" y="228600"/>
            <a:ext cx="7834313" cy="1250950"/>
          </a:xfrm>
        </p:spPr>
        <p:txBody>
          <a:bodyPr anchor="t">
            <a:spAutoFit/>
          </a:bodyPr>
          <a:lstStyle/>
          <a:p>
            <a:pPr eaLnBrk="1" hangingPunct="1"/>
            <a:r>
              <a:rPr lang="en-US" sz="3800" smtClean="0">
                <a:solidFill>
                  <a:schemeClr val="tx1"/>
                </a:solidFill>
                <a:latin typeface="Arial" charset="0"/>
              </a:rPr>
              <a:t>Sec194A</a:t>
            </a:r>
            <a:r>
              <a:rPr lang="en-US" sz="3800" b="1" smtClean="0"/>
              <a:t>–</a:t>
            </a:r>
            <a:r>
              <a:rPr lang="en-US" sz="3800" smtClean="0">
                <a:solidFill>
                  <a:schemeClr val="tx1"/>
                </a:solidFill>
                <a:latin typeface="Arial" charset="0"/>
              </a:rPr>
              <a:t> Interest other than </a:t>
            </a:r>
            <a:br>
              <a:rPr lang="en-US" sz="3800" smtClean="0">
                <a:solidFill>
                  <a:schemeClr val="tx1"/>
                </a:solidFill>
                <a:latin typeface="Arial" charset="0"/>
              </a:rPr>
            </a:br>
            <a:r>
              <a:rPr lang="en-US" sz="3800" smtClean="0">
                <a:solidFill>
                  <a:schemeClr val="tx1"/>
                </a:solidFill>
                <a:latin typeface="Arial" charset="0"/>
              </a:rPr>
              <a:t>                  Interest  on Securities</a:t>
            </a:r>
            <a:endParaRPr lang="en-US" sz="40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9698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Rate of tax – 10%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Exemption Limit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smtClean="0"/>
              <a:t>	   Interest by Banking company -  Rs 10,000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smtClean="0"/>
              <a:t>	   Others                                    -  Rs   5,000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Credit or Payment, whichever is earlier.</a:t>
            </a:r>
          </a:p>
          <a:p>
            <a:pPr eaLnBrk="1" hangingPunct="1">
              <a:buFont typeface="Wingdings" pitchFamily="2" charset="2"/>
              <a:buNone/>
            </a:pPr>
            <a:endParaRPr lang="en-US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250950"/>
          </a:xfrm>
        </p:spPr>
        <p:txBody>
          <a:bodyPr anchor="t">
            <a:spAutoFit/>
          </a:bodyPr>
          <a:lstStyle/>
          <a:p>
            <a:pPr eaLnBrk="1" hangingPunct="1"/>
            <a:r>
              <a:rPr lang="en-US" sz="3800" smtClean="0">
                <a:solidFill>
                  <a:schemeClr val="tx1"/>
                </a:solidFill>
                <a:latin typeface="Arial" charset="0"/>
              </a:rPr>
              <a:t>Sec194A– Interest other than </a:t>
            </a:r>
            <a:br>
              <a:rPr lang="en-US" sz="3800" smtClean="0">
                <a:solidFill>
                  <a:schemeClr val="tx1"/>
                </a:solidFill>
                <a:latin typeface="Arial" charset="0"/>
              </a:rPr>
            </a:br>
            <a:r>
              <a:rPr lang="en-US" sz="3800" smtClean="0">
                <a:solidFill>
                  <a:schemeClr val="tx1"/>
                </a:solidFill>
                <a:latin typeface="Arial" charset="0"/>
              </a:rPr>
              <a:t>                  Interest  on Securities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8305800" cy="453072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List of interest payments- No TDS required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LIC, UTI, Other Insurance Companies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To the Partner of the firm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By a Co-operative society to its members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By Primary Agricultural society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Saving, Current Account, Recurring Deposit.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Interest on compensation (Motor Accident Claim)</a:t>
            </a:r>
          </a:p>
          <a:p>
            <a:pPr lvl="1">
              <a:buNone/>
            </a:pPr>
            <a:r>
              <a:rPr lang="en-US" dirty="0" smtClean="0"/>
              <a:t>   -Does not exceed Rs 50,000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Interest on Zero Coupon Bond.</a:t>
            </a:r>
          </a:p>
          <a:p>
            <a:pPr lvl="1">
              <a:buFont typeface="Wingdings" pitchFamily="2" charset="2"/>
              <a:buNone/>
            </a:pPr>
            <a:endParaRPr lang="en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 idx="4294967295"/>
          </p:nvPr>
        </p:nvSpPr>
        <p:spPr>
          <a:xfrm>
            <a:off x="477838" y="228600"/>
            <a:ext cx="8666162" cy="1250950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3800" dirty="0" smtClean="0">
                <a:solidFill>
                  <a:schemeClr val="tx1"/>
                </a:solidFill>
                <a:latin typeface="Arial" charset="0"/>
              </a:rPr>
              <a:t>Sec 194B- Winnings from Lotteries, </a:t>
            </a:r>
            <a:br>
              <a:rPr lang="en-US" sz="3800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3800" dirty="0" smtClean="0">
                <a:solidFill>
                  <a:schemeClr val="tx1"/>
                </a:solidFill>
                <a:latin typeface="Arial" charset="0"/>
              </a:rPr>
              <a:t>                       Crosswords, Puzzles etc.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4294967295"/>
          </p:nvPr>
        </p:nvSpPr>
        <p:spPr>
          <a:xfrm>
            <a:off x="685800" y="16764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700" dirty="0" err="1" smtClean="0"/>
              <a:t>Deductor</a:t>
            </a:r>
            <a:r>
              <a:rPr lang="en-US" sz="2700" dirty="0" smtClean="0"/>
              <a:t> – Any person paying the sum by way 		  of winning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Rate of tax – 30%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At the time of payment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Exemption limit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            </a:t>
            </a:r>
            <a:r>
              <a:rPr lang="en-US" sz="2700" dirty="0" err="1" smtClean="0"/>
              <a:t>Upto</a:t>
            </a:r>
            <a:r>
              <a:rPr lang="en-US" sz="2700" dirty="0" smtClean="0"/>
              <a:t> 30.06.10  - Rs   5,000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            From 01.07.10  - Rs 10,000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8229600" cy="453072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mtClean="0"/>
              <a:t>H. Anraj Vs Government of Tamilnadu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Essential elements that constitute lottery.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A prize or some advantage in the nature of prize,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Distribution thereof by chance and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Consideration paid or promised for purchasing the chance.</a:t>
            </a:r>
            <a:endParaRPr lang="en-IN" smtClean="0"/>
          </a:p>
        </p:txBody>
      </p:sp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477838" y="228600"/>
            <a:ext cx="8666162" cy="1250950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3800" dirty="0" smtClean="0">
                <a:solidFill>
                  <a:schemeClr val="tx1"/>
                </a:solidFill>
                <a:latin typeface="Arial" charset="0"/>
              </a:rPr>
              <a:t>Sec 194B- Winnings from Lotteries, </a:t>
            </a:r>
            <a:br>
              <a:rPr lang="en-US" sz="3800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3800" dirty="0" smtClean="0">
                <a:solidFill>
                  <a:schemeClr val="tx1"/>
                </a:solidFill>
                <a:latin typeface="Arial" charset="0"/>
              </a:rPr>
              <a:t>                       Crosswords, Puzzles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Content Placeholder 2"/>
          <p:cNvSpPr>
            <a:spLocks noGrp="1"/>
          </p:cNvSpPr>
          <p:nvPr>
            <p:ph idx="4294967295"/>
          </p:nvPr>
        </p:nvSpPr>
        <p:spPr>
          <a:xfrm>
            <a:off x="685800" y="1600200"/>
            <a:ext cx="7772400" cy="2362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3000" b="1" dirty="0" smtClean="0"/>
              <a:t>Case Law: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ACIT Vs Director of State Lotteries, Assam.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    Income accruing to an agent/trader in respect of prizes on unsold/unclaimed lottery tickets in his possession.</a:t>
            </a:r>
          </a:p>
        </p:txBody>
      </p:sp>
      <p:sp>
        <p:nvSpPr>
          <p:cNvPr id="28677" name="Content Placeholder 2"/>
          <p:cNvSpPr>
            <a:spLocks/>
          </p:cNvSpPr>
          <p:nvPr/>
        </p:nvSpPr>
        <p:spPr bwMode="auto">
          <a:xfrm>
            <a:off x="685800" y="4724400"/>
            <a:ext cx="7772400" cy="144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n-US" sz="3000" b="1"/>
              <a:t>Judgment:</a:t>
            </a:r>
            <a:r>
              <a:rPr lang="en-US" sz="2700"/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v"/>
            </a:pPr>
            <a:r>
              <a:rPr lang="en-US" sz="2700"/>
              <a:t>Income From Business, not winning from lottery. Hence not subject to TDS.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77838" y="228600"/>
            <a:ext cx="8666162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Sec 194B- Winnings from Lotteries, </a:t>
            </a:r>
            <a:br>
              <a:rPr kumimoji="0" lang="en-US" sz="3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</a:br>
            <a:r>
              <a:rPr kumimoji="0" lang="en-US" sz="3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                       Crosswords, Puzzles etc.</a:t>
            </a:r>
            <a:endParaRPr kumimoji="0" lang="en-US" sz="3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 idx="4294967295"/>
          </p:nvPr>
        </p:nvSpPr>
        <p:spPr>
          <a:xfrm>
            <a:off x="568325" y="277813"/>
            <a:ext cx="8575675" cy="1250950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3800" dirty="0" smtClean="0">
                <a:solidFill>
                  <a:schemeClr val="tx1"/>
                </a:solidFill>
                <a:latin typeface="Arial" charset="0"/>
              </a:rPr>
              <a:t>Sec 194BB– Winnings from Horse race</a:t>
            </a:r>
            <a:br>
              <a:rPr lang="en-US" sz="3800" dirty="0" smtClean="0">
                <a:solidFill>
                  <a:schemeClr val="tx1"/>
                </a:solidFill>
                <a:latin typeface="Arial" charset="0"/>
              </a:rPr>
            </a:br>
            <a:endParaRPr lang="en-US" sz="38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4818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700" dirty="0" err="1" smtClean="0"/>
              <a:t>Deductor</a:t>
            </a:r>
            <a:r>
              <a:rPr lang="en-US" sz="2700" dirty="0" smtClean="0"/>
              <a:t> – Licensed by the govt. or licensed 			   bookmaker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Rate of tax – 30%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At the time of payment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Exemption limit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            </a:t>
            </a:r>
            <a:r>
              <a:rPr lang="en-US" sz="2700" dirty="0" err="1" smtClean="0"/>
              <a:t>Upto</a:t>
            </a:r>
            <a:r>
              <a:rPr lang="en-US" sz="2700" dirty="0" smtClean="0"/>
              <a:t> 30.06.10  - Rs  2,500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            From 01.07.10  - Rs 5,000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762000" y="1600200"/>
            <a:ext cx="7924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 dirty="0"/>
              <a:t>Case Law:</a:t>
            </a:r>
          </a:p>
          <a:p>
            <a:pPr>
              <a:buFont typeface="Wingdings" pitchFamily="2" charset="2"/>
              <a:buNone/>
            </a:pPr>
            <a:r>
              <a:rPr lang="en-US" sz="3000" dirty="0"/>
              <a:t>Royal Calcutta Turf Club</a:t>
            </a:r>
          </a:p>
          <a:p>
            <a:pPr>
              <a:buFont typeface="Wingdings" pitchFamily="2" charset="2"/>
              <a:buNone/>
            </a:pPr>
            <a:r>
              <a:rPr lang="en-US" sz="3000" dirty="0"/>
              <a:t>Limit u/s 194BB is applicable for each payment or entire winning for the FY</a:t>
            </a:r>
            <a:r>
              <a:rPr lang="en-US" sz="3000" dirty="0" smtClean="0"/>
              <a:t>?</a:t>
            </a:r>
            <a:endParaRPr lang="en-US" b="1" dirty="0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762000" y="4343400"/>
            <a:ext cx="79248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 dirty="0"/>
              <a:t>Judgment:</a:t>
            </a:r>
          </a:p>
          <a:p>
            <a:pPr>
              <a:buFont typeface="Wingdings" pitchFamily="2" charset="2"/>
              <a:buNone/>
            </a:pPr>
            <a:r>
              <a:rPr lang="en-US" sz="3000" dirty="0"/>
              <a:t>Limit should be applied to each payment and not the entire winnings.</a:t>
            </a:r>
          </a:p>
          <a:p>
            <a:pPr>
              <a:buFont typeface="Wingdings" pitchFamily="2" charset="2"/>
              <a:buNone/>
            </a:pPr>
            <a:endParaRPr lang="en-US" b="1" dirty="0"/>
          </a:p>
          <a:p>
            <a:pPr>
              <a:buFont typeface="Wingdings" pitchFamily="2" charset="2"/>
              <a:buNone/>
            </a:pPr>
            <a:endParaRPr lang="en-US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68325" y="277813"/>
            <a:ext cx="8575675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Sec 194BB– Winnings from Horse race</a:t>
            </a:r>
            <a:br>
              <a:rPr kumimoji="0" lang="en-US" sz="3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</a:br>
            <a:endParaRPr kumimoji="0" lang="en-US" sz="3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 idx="4294967295"/>
          </p:nvPr>
        </p:nvSpPr>
        <p:spPr>
          <a:xfrm>
            <a:off x="533400" y="228600"/>
            <a:ext cx="7448550" cy="1250950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3800" smtClean="0">
                <a:solidFill>
                  <a:schemeClr val="tx1"/>
                </a:solidFill>
                <a:latin typeface="Arial" charset="0"/>
              </a:rPr>
              <a:t>Sec 194C–  Payment to Resident </a:t>
            </a:r>
            <a:br>
              <a:rPr lang="en-US" sz="3800" smtClean="0">
                <a:solidFill>
                  <a:schemeClr val="tx1"/>
                </a:solidFill>
                <a:latin typeface="Arial" charset="0"/>
              </a:rPr>
            </a:br>
            <a:r>
              <a:rPr lang="en-US" sz="3800" smtClean="0">
                <a:solidFill>
                  <a:schemeClr val="tx1"/>
                </a:solidFill>
                <a:latin typeface="Arial" charset="0"/>
              </a:rPr>
              <a:t>                    Contractors</a:t>
            </a:r>
          </a:p>
        </p:txBody>
      </p:sp>
      <p:sp>
        <p:nvSpPr>
          <p:cNvPr id="36866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00200"/>
            <a:ext cx="77724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Rate of Tax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	Individuals and HUFs - 1%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	Others                         - 2%</a:t>
            </a:r>
          </a:p>
          <a:p>
            <a:pPr eaLnBrk="1" hangingPunct="1">
              <a:buFont typeface="Wingdings" pitchFamily="2" charset="2"/>
              <a:buNone/>
            </a:pPr>
            <a:endParaRPr lang="en-US" sz="2700" dirty="0" smtClean="0"/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Exemption Limit-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	</a:t>
            </a:r>
            <a:r>
              <a:rPr lang="en-US" sz="2700" dirty="0" err="1" smtClean="0"/>
              <a:t>Upto</a:t>
            </a:r>
            <a:r>
              <a:rPr lang="en-US" sz="2700" dirty="0" smtClean="0"/>
              <a:t> 30.06.10- Rs 20,000/50,000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	From 01.07.10- Rs 30,000/75,000</a:t>
            </a:r>
          </a:p>
          <a:p>
            <a:pPr eaLnBrk="1" hangingPunct="1">
              <a:buFont typeface="Wingdings" pitchFamily="2" charset="2"/>
              <a:buChar char="v"/>
            </a:pPr>
            <a:endParaRPr lang="en-US" sz="2700" dirty="0" smtClean="0"/>
          </a:p>
          <a:p>
            <a:pPr eaLnBrk="1" hangingPunct="1">
              <a:buFont typeface="Wingdings" pitchFamily="2" charset="2"/>
              <a:buNone/>
            </a:pPr>
            <a:endParaRPr lang="en-US" sz="2700" dirty="0" smtClean="0"/>
          </a:p>
          <a:p>
            <a:pPr eaLnBrk="1" hangingPunct="1">
              <a:buFont typeface="Wingdings" pitchFamily="2" charset="2"/>
              <a:buNone/>
            </a:pPr>
            <a:endParaRPr lang="en-US" sz="27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ontent Placeholder 2"/>
          <p:cNvSpPr>
            <a:spLocks noGrp="1"/>
          </p:cNvSpPr>
          <p:nvPr>
            <p:ph idx="4294967295"/>
          </p:nvPr>
        </p:nvSpPr>
        <p:spPr>
          <a:xfrm>
            <a:off x="685800" y="1295400"/>
            <a:ext cx="7772400" cy="4530725"/>
          </a:xfrm>
        </p:spPr>
        <p:txBody>
          <a:bodyPr/>
          <a:lstStyle/>
          <a:p>
            <a:pPr eaLnBrk="1" hangingPunct="1"/>
            <a:endParaRPr lang="en-US" sz="3000" dirty="0" smtClean="0"/>
          </a:p>
          <a:p>
            <a:pPr eaLnBrk="1" hangingPunct="1">
              <a:buFont typeface="Wingdings" pitchFamily="2" charset="2"/>
              <a:buNone/>
            </a:pPr>
            <a:endParaRPr lang="en-US" sz="30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3000" dirty="0" smtClean="0"/>
              <a:t>Why – Tax Deducted At Source ?</a:t>
            </a:r>
          </a:p>
          <a:p>
            <a:pPr eaLnBrk="1" hangingPunct="1">
              <a:buFont typeface="Wingdings" pitchFamily="2" charset="2"/>
              <a:buNone/>
            </a:pPr>
            <a:endParaRPr lang="en-US" sz="3000" dirty="0" smtClean="0"/>
          </a:p>
          <a:p>
            <a:pPr eaLnBrk="1" hangingPunct="1">
              <a:buFont typeface="Wingdings" pitchFamily="2" charset="2"/>
              <a:buNone/>
            </a:pPr>
            <a:endParaRPr lang="en-US" sz="30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3000" dirty="0" smtClean="0"/>
              <a:t>What is Tax Deducted At Source ?</a:t>
            </a:r>
          </a:p>
          <a:p>
            <a:pPr eaLnBrk="1" hangingPunct="1">
              <a:buFont typeface="Wingdings" pitchFamily="2" charset="2"/>
              <a:buNone/>
            </a:pPr>
            <a:endParaRPr lang="en-US" sz="3000" dirty="0" smtClean="0"/>
          </a:p>
          <a:p>
            <a:pPr eaLnBrk="1" hangingPunct="1">
              <a:buFont typeface="Wingdings" pitchFamily="2" charset="2"/>
              <a:buNone/>
            </a:pPr>
            <a:endParaRPr lang="en-US" sz="30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3000" dirty="0" smtClean="0">
                <a:solidFill>
                  <a:srgbClr val="C00000"/>
                </a:solidFill>
              </a:rPr>
              <a:t>                   </a:t>
            </a:r>
          </a:p>
        </p:txBody>
      </p:sp>
      <p:sp>
        <p:nvSpPr>
          <p:cNvPr id="16386" name="Title 1"/>
          <p:cNvSpPr>
            <a:spLocks/>
          </p:cNvSpPr>
          <p:nvPr/>
        </p:nvSpPr>
        <p:spPr bwMode="auto">
          <a:xfrm>
            <a:off x="9144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/>
              <a:t>TDS </a:t>
            </a:r>
            <a:r>
              <a:rPr lang="en-US" sz="4200">
                <a:solidFill>
                  <a:srgbClr val="C00000"/>
                </a:solidFill>
                <a:latin typeface="Book Antiqu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 idx="4294967295"/>
          </p:nvPr>
        </p:nvSpPr>
        <p:spPr>
          <a:xfrm>
            <a:off x="533400" y="228600"/>
            <a:ext cx="7448550" cy="1250950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3800" dirty="0" smtClean="0">
                <a:solidFill>
                  <a:schemeClr val="tx1"/>
                </a:solidFill>
                <a:latin typeface="Arial" charset="0"/>
              </a:rPr>
              <a:t>Sec 194C–  Payment to Resident </a:t>
            </a:r>
            <a:br>
              <a:rPr lang="en-US" sz="3800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3800" dirty="0" smtClean="0">
                <a:solidFill>
                  <a:schemeClr val="tx1"/>
                </a:solidFill>
                <a:latin typeface="Arial" charset="0"/>
              </a:rPr>
              <a:t>                    Contractors</a:t>
            </a:r>
          </a:p>
        </p:txBody>
      </p:sp>
      <p:sp>
        <p:nvSpPr>
          <p:cNvPr id="36866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00200"/>
            <a:ext cx="77724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Exemption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sz="2500" dirty="0" smtClean="0"/>
              <a:t>Hiring or Renting equipments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sz="2500" dirty="0" smtClean="0"/>
              <a:t>Sale of goods	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sz="2500" dirty="0" smtClean="0"/>
              <a:t>Supply of goods- Buyers specification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sz="2500" dirty="0" smtClean="0"/>
              <a:t>Payment to airlines – Air travel of individuals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sz="2500" dirty="0" smtClean="0"/>
              <a:t>Payment to banks for Discounting Bills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sz="2500" dirty="0" smtClean="0"/>
              <a:t>Individual/HUF- exclusively for personal purposes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sz="2500" dirty="0" smtClean="0"/>
              <a:t>Works executed under NREP &amp; RLEGP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en-US" sz="2700" dirty="0" smtClean="0"/>
          </a:p>
          <a:p>
            <a:pPr eaLnBrk="1" hangingPunct="1">
              <a:buFont typeface="Wingdings" pitchFamily="2" charset="2"/>
              <a:buNone/>
            </a:pPr>
            <a:endParaRPr lang="en-US" sz="27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00200"/>
            <a:ext cx="7772400" cy="2667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3000" b="1" dirty="0" smtClean="0"/>
              <a:t>Case law: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err="1" smtClean="0"/>
              <a:t>Mukta</a:t>
            </a:r>
            <a:r>
              <a:rPr lang="en-US" sz="2700" dirty="0" smtClean="0"/>
              <a:t> Arts Vs ACIT (2010)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    </a:t>
            </a:r>
            <a:r>
              <a:rPr lang="en-US" sz="2700" dirty="0" err="1" smtClean="0"/>
              <a:t>Assessee</a:t>
            </a:r>
            <a:r>
              <a:rPr lang="en-US" sz="2700" dirty="0" smtClean="0"/>
              <a:t> was engaged in Film Financing and made certain payments by way of advances to another party for production of film. </a:t>
            </a:r>
          </a:p>
        </p:txBody>
      </p:sp>
      <p:sp>
        <p:nvSpPr>
          <p:cNvPr id="31749" name="Content Placeholder 2"/>
          <p:cNvSpPr>
            <a:spLocks/>
          </p:cNvSpPr>
          <p:nvPr/>
        </p:nvSpPr>
        <p:spPr bwMode="auto">
          <a:xfrm>
            <a:off x="685800" y="4724400"/>
            <a:ext cx="7772400" cy="1828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n-US" sz="3000" b="1"/>
              <a:t>Judgment: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v"/>
            </a:pPr>
            <a:r>
              <a:rPr lang="en-US" sz="2700"/>
              <a:t>Assessee was not acting as contractor nor the other party a contractee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n-US" sz="2700"/>
              <a:t>   Assessee was not required to deduct tax.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533400" y="228600"/>
            <a:ext cx="744855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Sec 194C–  Payment to Resident </a:t>
            </a:r>
            <a:br>
              <a:rPr kumimoji="0" lang="en-US" sz="3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</a:br>
            <a:r>
              <a:rPr kumimoji="0" lang="en-US" sz="3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                    Contractors</a:t>
            </a:r>
            <a:endParaRPr kumimoji="0" lang="en-US" sz="3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 idx="4294967295"/>
          </p:nvPr>
        </p:nvSpPr>
        <p:spPr>
          <a:xfrm>
            <a:off x="533400" y="277813"/>
            <a:ext cx="8035925" cy="1311275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  <a:latin typeface="Arial" charset="0"/>
              </a:rPr>
              <a:t>Sec 194D – Insurance commission</a:t>
            </a:r>
            <a:br>
              <a:rPr lang="en-US" sz="4000" smtClean="0">
                <a:solidFill>
                  <a:schemeClr val="tx1"/>
                </a:solidFill>
                <a:latin typeface="Arial" charset="0"/>
              </a:rPr>
            </a:br>
            <a:endParaRPr lang="en-US" sz="40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8914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764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Person responsible to deduct tax- Insurance companies.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Rate of tax – 10%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Credit or Payment, whichever is earlier.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Exemption limit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smtClean="0"/>
              <a:t>            Upto 30.06.10  - Rs  5,000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smtClean="0"/>
              <a:t>            From 01.07.10  - Rs 20,000</a:t>
            </a:r>
          </a:p>
          <a:p>
            <a:pPr eaLnBrk="1" hangingPunct="1">
              <a:buFont typeface="Wingdings" pitchFamily="2" charset="2"/>
              <a:buNone/>
            </a:pPr>
            <a:endParaRPr lang="en-US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 idx="4294967295"/>
          </p:nvPr>
        </p:nvSpPr>
        <p:spPr>
          <a:xfrm>
            <a:off x="576263" y="228600"/>
            <a:ext cx="8643937" cy="1158875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3500" smtClean="0">
                <a:solidFill>
                  <a:schemeClr val="tx1"/>
                </a:solidFill>
                <a:latin typeface="Arial" charset="0"/>
              </a:rPr>
              <a:t>Sec 194E– Payment to Non Resident </a:t>
            </a:r>
            <a:br>
              <a:rPr lang="en-US" sz="3500" smtClean="0">
                <a:solidFill>
                  <a:schemeClr val="tx1"/>
                </a:solidFill>
                <a:latin typeface="Arial" charset="0"/>
              </a:rPr>
            </a:br>
            <a:r>
              <a:rPr lang="en-US" sz="3500" smtClean="0">
                <a:solidFill>
                  <a:schemeClr val="tx1"/>
                </a:solidFill>
                <a:latin typeface="Arial" charset="0"/>
              </a:rPr>
              <a:t>                Sportsmen or Sports Association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76400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Rate of tax – 10%+SC + EC 2% + SHEC 1%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Credit or Payment, whichever is earlier.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No Provision For deduction of Tax at lower rate.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Category of payee – Income to NR by way of 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sz="2400" dirty="0" smtClean="0"/>
              <a:t>Participation in India in any game (excl card or gambling)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sz="2400" dirty="0" smtClean="0"/>
              <a:t>Advertisement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sz="2400" dirty="0" smtClean="0"/>
              <a:t>Contribution of article relating to any game or sport.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686800" cy="1169551"/>
          </a:xfrm>
        </p:spPr>
        <p:txBody>
          <a:bodyPr wrap="square" anchor="t">
            <a:spAutoFit/>
          </a:bodyPr>
          <a:lstStyle/>
          <a:p>
            <a:pPr eaLnBrk="1" hangingPunct="1"/>
            <a:r>
              <a:rPr lang="en-US" sz="3500" dirty="0" smtClean="0">
                <a:solidFill>
                  <a:schemeClr val="tx1"/>
                </a:solidFill>
                <a:latin typeface="Arial" charset="0"/>
              </a:rPr>
              <a:t>Sec 194EE– Payments in respect of      </a:t>
            </a:r>
            <a:br>
              <a:rPr lang="en-US" sz="3500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3500" dirty="0" smtClean="0">
                <a:solidFill>
                  <a:schemeClr val="tx1"/>
                </a:solidFill>
                <a:latin typeface="Arial" charset="0"/>
              </a:rPr>
              <a:t>                     Deposit under NSS</a:t>
            </a:r>
            <a:endParaRPr lang="en-IN" sz="35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962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dirty="0" smtClean="0"/>
              <a:t>Rate of Tax-20%</a:t>
            </a:r>
            <a:endParaRPr lang="en-US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en-US" dirty="0" smtClean="0"/>
              <a:t>At time of payment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dirty="0" smtClean="0"/>
              <a:t>Exemption Limit- Rs 2,500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dirty="0" smtClean="0"/>
              <a:t>No Provision For deduction of Tax at lower rate.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dirty="0" smtClean="0"/>
              <a:t>No TDS if payment to legal heir. </a:t>
            </a:r>
            <a:endParaRPr lang="en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515938" y="152400"/>
            <a:ext cx="7866062" cy="1311275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Sec 194G – Commission on sale  </a:t>
            </a:r>
            <a:br>
              <a:rPr lang="en-US" sz="4000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                    of Lottery Tickets</a:t>
            </a:r>
            <a:endParaRPr lang="en-IN" sz="40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IN" sz="2700" smtClean="0"/>
              <a:t>Rate of tax – 10%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IN" sz="2700" smtClean="0"/>
              <a:t>Exemptions –</a:t>
            </a:r>
          </a:p>
          <a:p>
            <a:pPr eaLnBrk="1" hangingPunct="1">
              <a:buFont typeface="Wingdings" pitchFamily="2" charset="2"/>
              <a:buNone/>
            </a:pPr>
            <a:r>
              <a:rPr lang="en-IN" sz="2700" smtClean="0"/>
              <a:t>                Payment not exceeding Rs 1,000.</a:t>
            </a:r>
          </a:p>
          <a:p>
            <a:pPr eaLnBrk="1" hangingPunct="1">
              <a:buFont typeface="Wingdings" pitchFamily="2" charset="2"/>
              <a:buNone/>
            </a:pPr>
            <a:r>
              <a:rPr lang="en-IN" sz="2700" smtClean="0"/>
              <a:t>                Payment to New Pension Trust.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IN" sz="2700" smtClean="0"/>
              <a:t>Category of payee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IN" sz="2500" smtClean="0"/>
              <a:t>Any person stocking, purchasing or selling lottery tickets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3"/>
          <p:cNvSpPr>
            <a:spLocks noChangeArrowheads="1"/>
          </p:cNvSpPr>
          <p:nvPr/>
        </p:nvSpPr>
        <p:spPr bwMode="auto">
          <a:xfrm>
            <a:off x="762000" y="1676400"/>
            <a:ext cx="79248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 dirty="0"/>
              <a:t>Case Law: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MS </a:t>
            </a:r>
            <a:r>
              <a:rPr lang="en-US" dirty="0" err="1"/>
              <a:t>hameed</a:t>
            </a:r>
            <a:r>
              <a:rPr lang="en-US" dirty="0"/>
              <a:t> Vs director of State Lotteries (2001)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Discount given to an agent on bulk purchase of lottery ticket from state Govt.  </a:t>
            </a:r>
          </a:p>
          <a:p>
            <a:pPr>
              <a:buFont typeface="Wingdings" pitchFamily="2" charset="2"/>
              <a:buNone/>
            </a:pPr>
            <a:endParaRPr lang="en-US" b="1" dirty="0"/>
          </a:p>
          <a:p>
            <a:pPr>
              <a:buFont typeface="Wingdings" pitchFamily="2" charset="2"/>
              <a:buNone/>
            </a:pPr>
            <a:endParaRPr lang="en-US" b="1" dirty="0"/>
          </a:p>
        </p:txBody>
      </p:sp>
      <p:sp>
        <p:nvSpPr>
          <p:cNvPr id="44034" name="Rectangle 4"/>
          <p:cNvSpPr>
            <a:spLocks noChangeArrowheads="1"/>
          </p:cNvSpPr>
          <p:nvPr/>
        </p:nvSpPr>
        <p:spPr bwMode="auto">
          <a:xfrm>
            <a:off x="838200" y="4419600"/>
            <a:ext cx="79248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/>
              <a:t>Judgment:</a:t>
            </a:r>
          </a:p>
          <a:p>
            <a:pPr>
              <a:buFont typeface="Wingdings" pitchFamily="2" charset="2"/>
              <a:buNone/>
            </a:pPr>
            <a:r>
              <a:rPr lang="en-US"/>
              <a:t>Such Discount is not a commission and not liable for TDS</a:t>
            </a:r>
          </a:p>
          <a:p>
            <a:pPr>
              <a:buFont typeface="Wingdings" pitchFamily="2" charset="2"/>
              <a:buNone/>
            </a:pPr>
            <a:endParaRPr lang="en-US" b="1"/>
          </a:p>
          <a:p>
            <a:pPr>
              <a:buFont typeface="Wingdings" pitchFamily="2" charset="2"/>
              <a:buNone/>
            </a:pPr>
            <a:endParaRPr lang="en-US" b="1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15938" y="152400"/>
            <a:ext cx="7866062" cy="1311275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Sec 194G – Commission on sale  </a:t>
            </a:r>
            <a:br>
              <a:rPr lang="en-US" sz="4000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                    of Lottery Tickets</a:t>
            </a:r>
            <a:endParaRPr lang="en-IN" sz="4000" dirty="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6525"/>
            <a:ext cx="7046913" cy="1311275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Sec 194H – Commission and  </a:t>
            </a:r>
            <a:br>
              <a:rPr lang="en-US" sz="4000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                    Brokerage</a:t>
            </a:r>
            <a:endParaRPr lang="en-IN" sz="40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41475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IN" sz="2700" smtClean="0"/>
              <a:t>Rate of Tax – 10%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Exemption limit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smtClean="0"/>
              <a:t>            Upto 30.06.10  - Rs  2,500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smtClean="0"/>
              <a:t>            From 01.07.10  - Rs 5,000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Exemptions – 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z="2500" smtClean="0"/>
              <a:t>    Payable by BSNL/MTNL to their PCO    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500" smtClean="0"/>
              <a:t>        franchisees.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z="2500" smtClean="0"/>
              <a:t>    Payment to New Pension Trust.</a:t>
            </a:r>
          </a:p>
          <a:p>
            <a:pPr eaLnBrk="1" hangingPunct="1">
              <a:buFont typeface="Wingdings" pitchFamily="2" charset="2"/>
              <a:buNone/>
            </a:pPr>
            <a:endParaRPr lang="en-US" sz="2700" smtClean="0"/>
          </a:p>
          <a:p>
            <a:pPr eaLnBrk="1" hangingPunct="1">
              <a:buFont typeface="Wingdings" pitchFamily="2" charset="2"/>
              <a:buChar char="v"/>
            </a:pPr>
            <a:endParaRPr lang="en-IN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3"/>
          <p:cNvSpPr>
            <a:spLocks noChangeArrowheads="1"/>
          </p:cNvSpPr>
          <p:nvPr/>
        </p:nvSpPr>
        <p:spPr bwMode="auto">
          <a:xfrm>
            <a:off x="914400" y="1676400"/>
            <a:ext cx="7924800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/>
              <a:t>Case Law: 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Vodafone Essar Cellular Limited vs ACIT.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Sale of sim card and recharge coupons at discounted price to distributors</a:t>
            </a:r>
            <a:endParaRPr lang="en-US" sz="2800" b="1"/>
          </a:p>
        </p:txBody>
      </p:sp>
      <p:sp>
        <p:nvSpPr>
          <p:cNvPr id="46082" name="Rectangle 4"/>
          <p:cNvSpPr>
            <a:spLocks noChangeArrowheads="1"/>
          </p:cNvSpPr>
          <p:nvPr/>
        </p:nvSpPr>
        <p:spPr bwMode="auto">
          <a:xfrm>
            <a:off x="838200" y="4724400"/>
            <a:ext cx="7924800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/>
              <a:t>Judgment: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Such Discount given is a commission, hence liable for TDS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6525"/>
            <a:ext cx="7046913" cy="1311275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Sec 194H – Commission and  </a:t>
            </a:r>
            <a:br>
              <a:rPr lang="en-US" sz="4000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                    Brokerage</a:t>
            </a:r>
            <a:endParaRPr lang="en-IN" sz="4000" dirty="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3827463" cy="701675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Sec 194I – Rent</a:t>
            </a:r>
            <a:endParaRPr lang="en-IN" sz="40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IN" sz="2700" smtClean="0"/>
              <a:t>Rate of Tax –</a:t>
            </a:r>
          </a:p>
          <a:p>
            <a:pPr eaLnBrk="1" hangingPunct="1">
              <a:buFont typeface="Wingdings" pitchFamily="2" charset="2"/>
              <a:buNone/>
            </a:pPr>
            <a:r>
              <a:rPr lang="en-IN" sz="2700" smtClean="0"/>
              <a:t>      Land/building/ furniture/Fittings – 10%</a:t>
            </a:r>
          </a:p>
          <a:p>
            <a:pPr eaLnBrk="1" hangingPunct="1">
              <a:buFont typeface="Wingdings" pitchFamily="2" charset="2"/>
              <a:buNone/>
            </a:pPr>
            <a:r>
              <a:rPr lang="en-IN" sz="2700" smtClean="0"/>
              <a:t>      Machinery/Plant/Equipment       – 2%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Exemption limit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IN" sz="2700" smtClean="0"/>
              <a:t>            </a:t>
            </a:r>
            <a:r>
              <a:rPr lang="en-US" sz="2700" smtClean="0"/>
              <a:t>Upto 30.06.10  - Rs  1,20,000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smtClean="0"/>
              <a:t>            From 01.07.10  - Rs 1,80,000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Exemptions – 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z="2500" smtClean="0"/>
              <a:t>If Payee is govt or local authority.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z="2500" smtClean="0"/>
              <a:t>Payment to New Pension Trust</a:t>
            </a:r>
            <a:endParaRPr lang="en-IN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  <a:latin typeface="Arial" charset="0"/>
              </a:rPr>
              <a:t>Relevant Sections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4294967295"/>
          </p:nvPr>
        </p:nvSpPr>
        <p:spPr>
          <a:xfrm>
            <a:off x="838200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400" smtClean="0"/>
              <a:t>Sec 192   – Salary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smtClean="0"/>
              <a:t>Sec 193   – Interest on Securities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smtClean="0"/>
              <a:t>Sec 194   – Dividends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smtClean="0"/>
              <a:t>Sec 194A – Interest other than Interest  on Securities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smtClean="0"/>
              <a:t>Sec 194B – Winnings from Lotteries, Crosswords,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                     Puzzles etc.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smtClean="0"/>
              <a:t>Sec 194BB– Winnings from Horse race</a:t>
            </a:r>
            <a:r>
              <a:rPr lang="en-US" sz="2400" b="1" smtClean="0">
                <a:solidFill>
                  <a:srgbClr val="C00000"/>
                </a:solidFill>
              </a:rPr>
              <a:t> </a:t>
            </a:r>
            <a:endParaRPr lang="en-US" sz="2400" smtClean="0">
              <a:solidFill>
                <a:srgbClr val="C00000"/>
              </a:solidFill>
            </a:endParaRPr>
          </a:p>
          <a:p>
            <a:pPr eaLnBrk="1" hangingPunct="1">
              <a:buFont typeface="Wingdings" pitchFamily="2" charset="2"/>
              <a:buChar char="v"/>
            </a:pPr>
            <a:endParaRPr lang="en-US" sz="240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/>
          <p:cNvSpPr>
            <a:spLocks noChangeArrowheads="1"/>
          </p:cNvSpPr>
          <p:nvPr/>
        </p:nvSpPr>
        <p:spPr bwMode="auto">
          <a:xfrm>
            <a:off x="914400" y="1676400"/>
            <a:ext cx="79248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/>
              <a:t>Case Law:</a:t>
            </a:r>
          </a:p>
          <a:p>
            <a:pPr>
              <a:buFont typeface="Wingdings" pitchFamily="2" charset="2"/>
              <a:buNone/>
            </a:pPr>
            <a:r>
              <a:rPr lang="en-US" sz="3000" b="1"/>
              <a:t>CIT Vs Asiana Airlines (2009)</a:t>
            </a:r>
          </a:p>
          <a:p>
            <a:pPr>
              <a:buFont typeface="Wingdings" pitchFamily="2" charset="2"/>
              <a:buNone/>
            </a:pPr>
            <a:r>
              <a:rPr lang="en-US" sz="3000"/>
              <a:t>Landing and Parking charges collected. Is it liable for TDS u/s 194I ?</a:t>
            </a:r>
          </a:p>
          <a:p>
            <a:pPr>
              <a:buFont typeface="Wingdings" pitchFamily="2" charset="2"/>
              <a:buNone/>
            </a:pPr>
            <a:endParaRPr lang="en-US" b="1"/>
          </a:p>
          <a:p>
            <a:pPr>
              <a:buFont typeface="Wingdings" pitchFamily="2" charset="2"/>
              <a:buNone/>
            </a:pPr>
            <a:endParaRPr lang="en-US" b="1"/>
          </a:p>
          <a:p>
            <a:pPr>
              <a:buFont typeface="Wingdings" pitchFamily="2" charset="2"/>
              <a:buNone/>
            </a:pPr>
            <a:endParaRPr lang="en-US" b="1"/>
          </a:p>
        </p:txBody>
      </p:sp>
      <p:sp>
        <p:nvSpPr>
          <p:cNvPr id="49154" name="Rectangle 4"/>
          <p:cNvSpPr>
            <a:spLocks noChangeArrowheads="1"/>
          </p:cNvSpPr>
          <p:nvPr/>
        </p:nvSpPr>
        <p:spPr bwMode="auto">
          <a:xfrm>
            <a:off x="762000" y="4495800"/>
            <a:ext cx="79248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/>
              <a:t>Judgment:</a:t>
            </a:r>
          </a:p>
          <a:p>
            <a:pPr>
              <a:buFont typeface="Wingdings" pitchFamily="2" charset="2"/>
              <a:buNone/>
            </a:pPr>
            <a:r>
              <a:rPr lang="en-US" sz="3000"/>
              <a:t>Landing and Parking charges is “Deemed” to be rent and liable for TDS</a:t>
            </a:r>
            <a:endParaRPr lang="en-US" b="1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3827463" cy="701675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Sec 194I – Rent</a:t>
            </a:r>
            <a:endParaRPr lang="en-IN" sz="4000" dirty="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6877050" cy="701675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  <a:latin typeface="Arial" charset="0"/>
              </a:rPr>
              <a:t>Circulars and Cases U/S 194I</a:t>
            </a:r>
            <a:endParaRPr lang="en-IN" sz="40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7772400" cy="453072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mtClean="0"/>
              <a:t>If a person has taken particular space on rent and sub-lets it.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Hotel Accomodation taken on regular basis.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Building is let-out along with furniture/ fittings.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Payment made for warehousing charges.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Payment made to landlord in nature of advance rent or non-refundable deposit.</a:t>
            </a:r>
            <a:endParaRPr lang="en-I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696200" cy="1250950"/>
          </a:xfrm>
        </p:spPr>
        <p:txBody>
          <a:bodyPr anchor="t">
            <a:spAutoFit/>
          </a:bodyPr>
          <a:lstStyle/>
          <a:p>
            <a:pPr eaLnBrk="1" hangingPunct="1"/>
            <a:r>
              <a:rPr lang="en-US" sz="3800" smtClean="0">
                <a:solidFill>
                  <a:schemeClr val="tx1"/>
                </a:solidFill>
                <a:latin typeface="Arial" charset="0"/>
              </a:rPr>
              <a:t>Sec 194J – Fees for Professional  or Technical Services</a:t>
            </a:r>
            <a:endParaRPr lang="en-IN" sz="3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5257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Rate of Tax – 10%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Exemption Limit-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	</a:t>
            </a:r>
            <a:r>
              <a:rPr lang="en-US" sz="2700" dirty="0" err="1" smtClean="0"/>
              <a:t>Upto</a:t>
            </a:r>
            <a:r>
              <a:rPr lang="en-US" sz="2700" dirty="0" smtClean="0"/>
              <a:t> 30.06.10- Rs 20,000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dirty="0" smtClean="0"/>
              <a:t>	From 01.07.10- Rs 30,000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Exemptions –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sz="2500" dirty="0" smtClean="0"/>
              <a:t> Payment by individual/HUF Exclusively  for their   </a:t>
            </a:r>
          </a:p>
          <a:p>
            <a:pPr lvl="1" eaLnBrk="1" hangingPunct="1">
              <a:buNone/>
            </a:pPr>
            <a:r>
              <a:rPr lang="en-US" sz="2500" dirty="0" smtClean="0"/>
              <a:t>    personal purposes  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IN" sz="2500" dirty="0" smtClean="0"/>
              <a:t>Payment to New Pension Trust.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IN" sz="2700" dirty="0" smtClean="0"/>
              <a:t>Category of payee – Professional service or Technical service or Royalty or payments received U/s 28(1)(</a:t>
            </a:r>
            <a:r>
              <a:rPr lang="en-IN" sz="2700" dirty="0" err="1" smtClean="0"/>
              <a:t>va</a:t>
            </a:r>
            <a:r>
              <a:rPr lang="en-IN" sz="27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3"/>
          <p:cNvSpPr>
            <a:spLocks noChangeArrowheads="1"/>
          </p:cNvSpPr>
          <p:nvPr/>
        </p:nvSpPr>
        <p:spPr bwMode="auto">
          <a:xfrm>
            <a:off x="914400" y="1676400"/>
            <a:ext cx="792480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/>
              <a:t>Case Law:</a:t>
            </a:r>
          </a:p>
          <a:p>
            <a:pPr>
              <a:buFont typeface="Wingdings" pitchFamily="2" charset="2"/>
              <a:buNone/>
            </a:pPr>
            <a:r>
              <a:rPr lang="en-US" sz="3000"/>
              <a:t>CIT Vs Bharthi cellular ltd</a:t>
            </a:r>
          </a:p>
          <a:p>
            <a:pPr>
              <a:buFont typeface="Wingdings" pitchFamily="2" charset="2"/>
              <a:buNone/>
            </a:pPr>
            <a:r>
              <a:rPr lang="en-US" b="1"/>
              <a:t> Interconnection/port charges paid</a:t>
            </a:r>
          </a:p>
          <a:p>
            <a:pPr>
              <a:buFont typeface="Wingdings" pitchFamily="2" charset="2"/>
              <a:buNone/>
            </a:pPr>
            <a:endParaRPr lang="en-US" b="1"/>
          </a:p>
          <a:p>
            <a:pPr>
              <a:buFont typeface="Wingdings" pitchFamily="2" charset="2"/>
              <a:buNone/>
            </a:pPr>
            <a:endParaRPr lang="en-US" b="1"/>
          </a:p>
        </p:txBody>
      </p:sp>
      <p:sp>
        <p:nvSpPr>
          <p:cNvPr id="52226" name="Rectangle 4"/>
          <p:cNvSpPr>
            <a:spLocks noChangeArrowheads="1"/>
          </p:cNvSpPr>
          <p:nvPr/>
        </p:nvSpPr>
        <p:spPr bwMode="auto">
          <a:xfrm>
            <a:off x="762000" y="4175125"/>
            <a:ext cx="7924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/>
              <a:t>Judgment:</a:t>
            </a:r>
          </a:p>
          <a:p>
            <a:pPr>
              <a:buFont typeface="Wingdings" pitchFamily="2" charset="2"/>
              <a:buNone/>
            </a:pPr>
            <a:r>
              <a:rPr lang="en-US" sz="3000"/>
              <a:t>Fees for technical service includes only service rendered by human not robots/machines 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696200" cy="1250950"/>
          </a:xfrm>
        </p:spPr>
        <p:txBody>
          <a:bodyPr anchor="t">
            <a:spAutoFit/>
          </a:bodyPr>
          <a:lstStyle/>
          <a:p>
            <a:pPr eaLnBrk="1" hangingPunct="1"/>
            <a:r>
              <a:rPr lang="en-US" sz="3800" smtClean="0">
                <a:solidFill>
                  <a:schemeClr val="tx1"/>
                </a:solidFill>
                <a:latin typeface="Arial" charset="0"/>
              </a:rPr>
              <a:t>Sec 194J – Fees for Professional  or Technical Services</a:t>
            </a:r>
            <a:endParaRPr lang="en-IN" sz="38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772400" cy="701675"/>
          </a:xfrm>
        </p:spPr>
        <p:txBody>
          <a:bodyPr anchor="t">
            <a:spAutoFit/>
          </a:bodyPr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  <a:latin typeface="Arial" charset="0"/>
              </a:rPr>
              <a:t>Illustrative cases of TDS u/s 194J</a:t>
            </a:r>
            <a:endParaRPr lang="en-IN" sz="40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mtClean="0"/>
              <a:t>Advertising agency makes payment to models.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Payment made to Recruitment agency.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Payment made by a company to share registrar.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Maintenance contract involving Technical services.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Service of professional cameraman.</a:t>
            </a:r>
            <a:endParaRPr lang="en-I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12725"/>
            <a:ext cx="7696200" cy="1311275"/>
          </a:xfrm>
        </p:spPr>
        <p:txBody>
          <a:bodyPr anchor="t">
            <a:spAutoFit/>
          </a:bodyPr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  <a:latin typeface="Arial" charset="0"/>
              </a:rPr>
              <a:t>Sec 194K – Income in respect of    </a:t>
            </a:r>
            <a:br>
              <a:rPr lang="en-US" sz="4000" smtClean="0">
                <a:solidFill>
                  <a:schemeClr val="tx1"/>
                </a:solidFill>
                <a:latin typeface="Arial" charset="0"/>
              </a:rPr>
            </a:br>
            <a:r>
              <a:rPr lang="en-US" sz="4000" smtClean="0">
                <a:solidFill>
                  <a:schemeClr val="tx1"/>
                </a:solidFill>
                <a:latin typeface="Arial" charset="0"/>
              </a:rPr>
              <a:t>                    units</a:t>
            </a:r>
            <a:endParaRPr lang="en-IN" sz="40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3250" name="Rectangle 3"/>
          <p:cNvSpPr>
            <a:spLocks noChangeArrowheads="1"/>
          </p:cNvSpPr>
          <p:nvPr/>
        </p:nvSpPr>
        <p:spPr bwMode="auto">
          <a:xfrm>
            <a:off x="762000" y="16764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v"/>
            </a:pPr>
            <a:r>
              <a:rPr lang="en-US" sz="2700"/>
              <a:t>Not relevant now as income from units is exempt w.e.f. Assessment year 04-05  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v"/>
            </a:pPr>
            <a:endParaRPr lang="en-IN" sz="2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9220200" cy="1190625"/>
          </a:xfrm>
        </p:spPr>
        <p:txBody>
          <a:bodyPr anchor="t">
            <a:spAutoFit/>
          </a:bodyPr>
          <a:lstStyle/>
          <a:p>
            <a:pPr eaLnBrk="1" hangingPunct="1"/>
            <a:r>
              <a:rPr lang="en-US" sz="3600" dirty="0" smtClean="0">
                <a:solidFill>
                  <a:schemeClr val="tx1"/>
                </a:solidFill>
                <a:latin typeface="Arial" charset="0"/>
              </a:rPr>
              <a:t>Sec 194LA–Compensation on acquisition    </a:t>
            </a:r>
            <a:br>
              <a:rPr lang="en-US" sz="3600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Arial" charset="0"/>
              </a:rPr>
              <a:t>                   of immovable property</a:t>
            </a:r>
            <a:endParaRPr lang="en-IN" sz="36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4274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41475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IN" smtClean="0"/>
              <a:t>Rate of Tax- 10%</a:t>
            </a:r>
          </a:p>
          <a:p>
            <a:pPr eaLnBrk="1" hangingPunct="1">
              <a:buFont typeface="Wingdings" pitchFamily="2" charset="2"/>
              <a:buChar char="v"/>
            </a:pPr>
            <a:endParaRPr lang="en-IN" smtClean="0"/>
          </a:p>
          <a:p>
            <a:pPr eaLnBrk="1" hangingPunct="1">
              <a:buFont typeface="Wingdings" pitchFamily="2" charset="2"/>
              <a:buChar char="v"/>
            </a:pPr>
            <a:r>
              <a:rPr lang="en-IN" smtClean="0"/>
              <a:t>Exemption Limit- Rs1,00,000</a:t>
            </a:r>
          </a:p>
          <a:p>
            <a:pPr eaLnBrk="1" hangingPunct="1">
              <a:buFont typeface="Wingdings" pitchFamily="2" charset="2"/>
              <a:buChar char="v"/>
            </a:pPr>
            <a:endParaRPr lang="en-IN" smtClean="0"/>
          </a:p>
          <a:p>
            <a:pPr eaLnBrk="1" hangingPunct="1">
              <a:buFont typeface="Wingdings" pitchFamily="2" charset="2"/>
              <a:buChar char="v"/>
            </a:pPr>
            <a:r>
              <a:rPr lang="en-IN" smtClean="0"/>
              <a:t>Exemption: Payment to New Pension Trust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3"/>
          <p:cNvSpPr>
            <a:spLocks noChangeArrowheads="1"/>
          </p:cNvSpPr>
          <p:nvPr/>
        </p:nvSpPr>
        <p:spPr bwMode="auto">
          <a:xfrm>
            <a:off x="762000" y="1676400"/>
            <a:ext cx="7924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 dirty="0"/>
              <a:t>Case Law:</a:t>
            </a:r>
          </a:p>
          <a:p>
            <a:pPr>
              <a:buFont typeface="Wingdings" pitchFamily="2" charset="2"/>
              <a:buNone/>
            </a:pPr>
            <a:r>
              <a:rPr lang="en-US" sz="3000" b="1" dirty="0"/>
              <a:t>State of Kerala Vs </a:t>
            </a:r>
            <a:r>
              <a:rPr lang="en-US" sz="3000" b="1" dirty="0" err="1"/>
              <a:t>Mariamma</a:t>
            </a:r>
            <a:endParaRPr lang="en-US" sz="3000" b="1" dirty="0"/>
          </a:p>
          <a:p>
            <a:pPr>
              <a:buFont typeface="Wingdings" pitchFamily="2" charset="2"/>
              <a:buNone/>
            </a:pPr>
            <a:r>
              <a:rPr lang="en-US" sz="3000" dirty="0"/>
              <a:t>Date of Deduction in case of delayed payment in compensation</a:t>
            </a:r>
            <a:endParaRPr lang="en-US" b="1" dirty="0"/>
          </a:p>
        </p:txBody>
      </p:sp>
      <p:sp>
        <p:nvSpPr>
          <p:cNvPr id="55298" name="Rectangle 4"/>
          <p:cNvSpPr>
            <a:spLocks noChangeArrowheads="1"/>
          </p:cNvSpPr>
          <p:nvPr/>
        </p:nvSpPr>
        <p:spPr bwMode="auto">
          <a:xfrm>
            <a:off x="762000" y="4038600"/>
            <a:ext cx="7924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000" b="1"/>
              <a:t>Judgment:</a:t>
            </a:r>
          </a:p>
          <a:p>
            <a:pPr>
              <a:buFont typeface="Wingdings" pitchFamily="2" charset="2"/>
              <a:buNone/>
            </a:pPr>
            <a:r>
              <a:rPr lang="en-US" sz="3000"/>
              <a:t>Deduction to be made on the date of payment even though the acquisition may have been made much before</a:t>
            </a:r>
            <a:r>
              <a:rPr lang="en-US" sz="3000" b="1"/>
              <a:t>.</a:t>
            </a:r>
            <a:endParaRPr lang="en-US" b="1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9220200" cy="1190625"/>
          </a:xfrm>
        </p:spPr>
        <p:txBody>
          <a:bodyPr anchor="t">
            <a:spAutoFit/>
          </a:bodyPr>
          <a:lstStyle/>
          <a:p>
            <a:pPr eaLnBrk="1" hangingPunct="1"/>
            <a:r>
              <a:rPr lang="en-US" sz="3600" dirty="0" smtClean="0">
                <a:solidFill>
                  <a:schemeClr val="tx1"/>
                </a:solidFill>
                <a:latin typeface="Arial" charset="0"/>
              </a:rPr>
              <a:t>Sec 194LA–Compensation on acquisition    </a:t>
            </a:r>
            <a:br>
              <a:rPr lang="en-US" sz="3600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Arial" charset="0"/>
              </a:rPr>
              <a:t>                   of immovable property</a:t>
            </a:r>
            <a:endParaRPr lang="en-IN" sz="3600" dirty="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382000" cy="1323439"/>
          </a:xfrm>
        </p:spPr>
        <p:txBody>
          <a:bodyPr wrap="square" anchor="t">
            <a:spAutoFit/>
          </a:bodyPr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Sec 194LB –Income from  </a:t>
            </a:r>
            <a:br>
              <a:rPr lang="en-US" sz="4000" dirty="0" smtClean="0">
                <a:solidFill>
                  <a:schemeClr val="tx1"/>
                </a:solidFill>
                <a:latin typeface="Arial" charset="0"/>
              </a:rPr>
            </a:br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                   Infrastructure Debt Fund</a:t>
            </a:r>
            <a:endParaRPr lang="en-IN" sz="40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63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IN" smtClean="0"/>
              <a:t>Rate of Tax- 5%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mtClean="0"/>
              <a:t>Payment to </a:t>
            </a:r>
          </a:p>
          <a:p>
            <a:pPr lvl="2">
              <a:lnSpc>
                <a:spcPct val="90000"/>
              </a:lnSpc>
              <a:buSzPct val="90000"/>
              <a:buFont typeface="Wingdings" pitchFamily="2" charset="2"/>
              <a:buChar char="v"/>
            </a:pPr>
            <a:r>
              <a:rPr lang="en-US" sz="2800" smtClean="0"/>
              <a:t>Non residents other than company</a:t>
            </a:r>
          </a:p>
          <a:p>
            <a:pPr lvl="2">
              <a:lnSpc>
                <a:spcPct val="90000"/>
              </a:lnSpc>
              <a:buSzPct val="90000"/>
              <a:buFont typeface="Wingdings" pitchFamily="2" charset="2"/>
              <a:buChar char="v"/>
            </a:pPr>
            <a:r>
              <a:rPr lang="en-US" sz="2800" smtClean="0"/>
              <a:t>Foreign Company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mtClean="0"/>
              <a:t>Credit or Payment, whichever is earlier.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mtClean="0"/>
              <a:t>W.e.f 01.06.2011</a:t>
            </a:r>
          </a:p>
          <a:p>
            <a:pPr lvl="2">
              <a:lnSpc>
                <a:spcPct val="90000"/>
              </a:lnSpc>
              <a:buSzPct val="90000"/>
              <a:buFont typeface="Wingdings" pitchFamily="2" charset="2"/>
              <a:buNone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609600" y="22860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Sec 195 – TDS on Non Residents</a:t>
            </a:r>
            <a:r>
              <a:rPr lang="en-US" sz="3800" dirty="0" smtClean="0">
                <a:solidFill>
                  <a:schemeClr val="tx1"/>
                </a:solidFill>
                <a:latin typeface="Arial" charset="0"/>
              </a:rPr>
              <a:t/>
            </a:r>
            <a:br>
              <a:rPr lang="en-US" sz="3800" dirty="0" smtClean="0">
                <a:solidFill>
                  <a:schemeClr val="tx1"/>
                </a:solidFill>
                <a:latin typeface="Arial" charset="0"/>
              </a:rPr>
            </a:br>
            <a:endParaRPr lang="en-US" sz="38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7346" name="Content Placeholder 4"/>
          <p:cNvSpPr>
            <a:spLocks noGrp="1"/>
          </p:cNvSpPr>
          <p:nvPr>
            <p:ph idx="4294967295"/>
          </p:nvPr>
        </p:nvSpPr>
        <p:spPr>
          <a:xfrm>
            <a:off x="685800" y="1600200"/>
            <a:ext cx="7772400" cy="453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mtClean="0"/>
              <a:t>Payment to </a:t>
            </a:r>
          </a:p>
          <a:p>
            <a:pPr lvl="2">
              <a:lnSpc>
                <a:spcPct val="90000"/>
              </a:lnSpc>
              <a:buSzPct val="90000"/>
              <a:buFont typeface="Wingdings" pitchFamily="2" charset="2"/>
              <a:buChar char="v"/>
            </a:pPr>
            <a:r>
              <a:rPr lang="en-US" sz="2800" smtClean="0"/>
              <a:t>Non residents other than company</a:t>
            </a:r>
          </a:p>
          <a:p>
            <a:pPr lvl="2">
              <a:lnSpc>
                <a:spcPct val="90000"/>
              </a:lnSpc>
              <a:buSzPct val="90000"/>
              <a:buFont typeface="Wingdings" pitchFamily="2" charset="2"/>
              <a:buChar char="v"/>
            </a:pPr>
            <a:r>
              <a:rPr lang="en-US" sz="2800" smtClean="0"/>
              <a:t>Foreign Company</a:t>
            </a:r>
          </a:p>
          <a:p>
            <a:pPr lvl="2">
              <a:lnSpc>
                <a:spcPct val="90000"/>
              </a:lnSpc>
            </a:pPr>
            <a:endParaRPr lang="en-US" sz="2800" smtClean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mtClean="0"/>
              <a:t>Payment or Credit – whichever is earlier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mtClean="0"/>
              <a:t>Rate of Tax</a:t>
            </a:r>
          </a:p>
          <a:p>
            <a:pPr lvl="2">
              <a:lnSpc>
                <a:spcPct val="90000"/>
              </a:lnSpc>
              <a:buSzPct val="90000"/>
              <a:buFont typeface="Wingdings" pitchFamily="2" charset="2"/>
              <a:buChar char="v"/>
            </a:pPr>
            <a:r>
              <a:rPr lang="en-US" sz="2800" smtClean="0"/>
              <a:t>Rate as per the Finance Act</a:t>
            </a:r>
          </a:p>
          <a:p>
            <a:pPr lvl="2">
              <a:lnSpc>
                <a:spcPct val="90000"/>
              </a:lnSpc>
              <a:buSzPct val="90000"/>
              <a:buFont typeface="Wingdings" pitchFamily="2" charset="2"/>
              <a:buChar char="v"/>
            </a:pPr>
            <a:r>
              <a:rPr lang="en-US" sz="2800" smtClean="0"/>
              <a:t>Rate U/s 90</a:t>
            </a:r>
          </a:p>
          <a:p>
            <a:pPr lvl="2">
              <a:lnSpc>
                <a:spcPct val="90000"/>
              </a:lnSpc>
              <a:buSzPct val="90000"/>
              <a:buFont typeface="Wingdings" pitchFamily="2" charset="2"/>
              <a:buChar char="v"/>
            </a:pPr>
            <a:r>
              <a:rPr lang="en-US" sz="2800" smtClean="0"/>
              <a:t>Rate U/s 90A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4294967295"/>
          </p:nvPr>
        </p:nvSpPr>
        <p:spPr>
          <a:xfrm>
            <a:off x="609600" y="15240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400" dirty="0" smtClean="0"/>
              <a:t>Sec 194C – Payment to Resident Contractors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dirty="0" smtClean="0"/>
              <a:t>Sec 194D – Insurance commission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dirty="0" smtClean="0"/>
              <a:t>Sec 194E – Payment to Non Resident Sportsmen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                      or Sports Association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dirty="0" smtClean="0"/>
              <a:t>Sec 194EE – Payments in respect of Deposit under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                       National Savings Scheme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dirty="0" smtClean="0"/>
              <a:t>Sec 194G – Commission on sale of Lottery Tickets</a:t>
            </a:r>
          </a:p>
          <a:p>
            <a:pPr eaLnBrk="1" hangingPunct="1">
              <a:buFont typeface="Wingdings" pitchFamily="2" charset="2"/>
              <a:buChar char="v"/>
            </a:pPr>
            <a:endParaRPr lang="en-US" sz="24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3716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Relevant Sections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609600" y="277813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4000" smtClean="0">
                <a:solidFill>
                  <a:schemeClr val="tx1"/>
                </a:solidFill>
                <a:latin typeface="Arial" charset="0"/>
              </a:rPr>
              <a:t>Sec 195 – Verdicts</a:t>
            </a:r>
            <a:br>
              <a:rPr lang="en-US" sz="4000" smtClean="0">
                <a:solidFill>
                  <a:schemeClr val="tx1"/>
                </a:solidFill>
                <a:latin typeface="Arial" charset="0"/>
              </a:rPr>
            </a:br>
            <a:endParaRPr lang="en-US" sz="40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8370" name="Content Placeholder 4"/>
          <p:cNvSpPr>
            <a:spLocks noGrp="1"/>
          </p:cNvSpPr>
          <p:nvPr>
            <p:ph idx="4294967295"/>
          </p:nvPr>
        </p:nvSpPr>
        <p:spPr>
          <a:xfrm>
            <a:off x="609600" y="1600200"/>
            <a:ext cx="7772400" cy="453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mtClean="0"/>
              <a:t>TDS liability only if income is taxable.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mtClean="0"/>
              <a:t>Soliciting exhibitors outside India for an event in India.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mtClean="0"/>
              <a:t>No TDS on income earned before PE established in India.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mtClean="0"/>
              <a:t>Managerial &amp; Consultancy services liable to TDS.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mtClean="0"/>
              <a:t>Interest to non resident with no PE in India liable to TDS.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 idx="4294967295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z="4000" smtClean="0">
                <a:solidFill>
                  <a:schemeClr val="tx1"/>
                </a:solidFill>
                <a:latin typeface="Arial" charset="0"/>
              </a:rPr>
              <a:t>Sec 195 A – Grossing Up</a:t>
            </a:r>
          </a:p>
        </p:txBody>
      </p:sp>
      <p:sp>
        <p:nvSpPr>
          <p:cNvPr id="59394" name="Content Placeholder 2"/>
          <p:cNvSpPr>
            <a:spLocks noGrp="1"/>
          </p:cNvSpPr>
          <p:nvPr>
            <p:ph idx="4294967295"/>
          </p:nvPr>
        </p:nvSpPr>
        <p:spPr>
          <a:xfrm>
            <a:off x="533400" y="1641475"/>
            <a:ext cx="7772400" cy="4530725"/>
          </a:xfrm>
        </p:spPr>
        <p:txBody>
          <a:bodyPr/>
          <a:lstStyle/>
          <a:p>
            <a:pPr>
              <a:buSzTx/>
              <a:buFont typeface="Wingdings" pitchFamily="2" charset="2"/>
              <a:buChar char="v"/>
            </a:pPr>
            <a:r>
              <a:rPr lang="en-US" smtClean="0"/>
              <a:t>Income payable net of tax</a:t>
            </a:r>
          </a:p>
          <a:p>
            <a:pPr lvl="2">
              <a:buSzTx/>
              <a:buFont typeface="Wingdings" pitchFamily="2" charset="2"/>
              <a:buChar char="v"/>
            </a:pPr>
            <a:r>
              <a:rPr lang="en-US" sz="2800" smtClean="0"/>
              <a:t>Gross Income</a:t>
            </a:r>
          </a:p>
          <a:p>
            <a:pPr lvl="2">
              <a:buSzTx/>
              <a:buFont typeface="Wingdings" pitchFamily="2" charset="2"/>
              <a:buChar char="v"/>
            </a:pPr>
            <a:r>
              <a:rPr lang="en-US" sz="2800" smtClean="0"/>
              <a:t>Less: TDS</a:t>
            </a:r>
          </a:p>
          <a:p>
            <a:pPr lvl="2">
              <a:buSzTx/>
              <a:buFont typeface="Wingdings" pitchFamily="2" charset="2"/>
              <a:buChar char="v"/>
            </a:pPr>
            <a:r>
              <a:rPr lang="en-US" sz="2800" b="1" smtClean="0"/>
              <a:t>Net Income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  <a:p>
            <a:pPr>
              <a:buFont typeface="Wingdings" pitchFamily="2" charset="2"/>
              <a:buChar char="v"/>
            </a:pPr>
            <a:r>
              <a:rPr lang="en-US" smtClean="0"/>
              <a:t>Obligation to furnish certificate to the Deductee (Net Income &amp; TDS thereon)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 idx="4294967295"/>
          </p:nvPr>
        </p:nvSpPr>
        <p:spPr>
          <a:xfrm>
            <a:off x="533400" y="277813"/>
            <a:ext cx="7772400" cy="1143000"/>
          </a:xfrm>
        </p:spPr>
        <p:txBody>
          <a:bodyPr/>
          <a:lstStyle/>
          <a:p>
            <a:r>
              <a:rPr lang="en-US" sz="4000" smtClean="0">
                <a:solidFill>
                  <a:schemeClr val="tx1"/>
                </a:solidFill>
                <a:latin typeface="Arial" charset="0"/>
              </a:rPr>
              <a:t>Sec 196 – NO TDS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00200"/>
            <a:ext cx="7772400" cy="4530725"/>
          </a:xfrm>
        </p:spPr>
        <p:txBody>
          <a:bodyPr/>
          <a:lstStyle/>
          <a:p>
            <a:pPr>
              <a:buSzTx/>
              <a:buFont typeface="Wingdings" pitchFamily="2" charset="2"/>
              <a:buChar char="v"/>
            </a:pPr>
            <a:r>
              <a:rPr lang="en-US" smtClean="0"/>
              <a:t>No TDS in case payment to</a:t>
            </a:r>
          </a:p>
          <a:p>
            <a:pPr lvl="2">
              <a:buSzTx/>
              <a:buFont typeface="Wingdings" pitchFamily="2" charset="2"/>
              <a:buChar char="v"/>
            </a:pPr>
            <a:r>
              <a:rPr lang="en-US" sz="2800" smtClean="0"/>
              <a:t> Govt</a:t>
            </a:r>
          </a:p>
          <a:p>
            <a:pPr lvl="2">
              <a:buSzTx/>
              <a:buFont typeface="Wingdings" pitchFamily="2" charset="2"/>
              <a:buChar char="v"/>
            </a:pPr>
            <a:r>
              <a:rPr lang="en-US" sz="2800" smtClean="0"/>
              <a:t> RBI</a:t>
            </a:r>
          </a:p>
          <a:p>
            <a:pPr lvl="2">
              <a:buSzTx/>
              <a:buFont typeface="Wingdings" pitchFamily="2" charset="2"/>
              <a:buChar char="v"/>
            </a:pPr>
            <a:r>
              <a:rPr lang="en-US" sz="2800" smtClean="0"/>
              <a:t> Corp established by Central Act</a:t>
            </a:r>
          </a:p>
          <a:p>
            <a:pPr lvl="2">
              <a:buSzTx/>
              <a:buFont typeface="Wingdings" pitchFamily="2" charset="2"/>
              <a:buChar char="v"/>
            </a:pPr>
            <a:r>
              <a:rPr lang="en-US" sz="2800" smtClean="0"/>
              <a:t> Mutual Fund U/s 10(23D)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 idx="4294967295"/>
          </p:nvPr>
        </p:nvSpPr>
        <p:spPr>
          <a:xfrm>
            <a:off x="609600" y="277813"/>
            <a:ext cx="7772400" cy="1143000"/>
          </a:xfrm>
        </p:spPr>
        <p:txBody>
          <a:bodyPr/>
          <a:lstStyle/>
          <a:p>
            <a:r>
              <a:rPr lang="en-US" sz="4000" smtClean="0">
                <a:solidFill>
                  <a:schemeClr val="tx1"/>
                </a:solidFill>
                <a:latin typeface="Arial" charset="0"/>
              </a:rPr>
              <a:t>Sec 196 B – Income from Units purchased in Foreign currency</a:t>
            </a:r>
          </a:p>
        </p:txBody>
      </p:sp>
      <p:sp>
        <p:nvSpPr>
          <p:cNvPr id="61442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41475"/>
            <a:ext cx="7772400" cy="4530725"/>
          </a:xfrm>
        </p:spPr>
        <p:txBody>
          <a:bodyPr/>
          <a:lstStyle/>
          <a:p>
            <a:pPr>
              <a:buSzTx/>
              <a:buFont typeface="Wingdings" pitchFamily="2" charset="2"/>
              <a:buChar char="v"/>
            </a:pPr>
            <a:r>
              <a:rPr lang="en-US" smtClean="0"/>
              <a:t>Income from units</a:t>
            </a:r>
          </a:p>
          <a:p>
            <a:pPr lvl="2">
              <a:buSzTx/>
              <a:buFont typeface="Wingdings" pitchFamily="2" charset="2"/>
              <a:buChar char="v"/>
            </a:pPr>
            <a:r>
              <a:rPr lang="en-US" sz="2800" smtClean="0"/>
              <a:t> U/s 115 AB</a:t>
            </a:r>
          </a:p>
          <a:p>
            <a:pPr lvl="2">
              <a:buSzTx/>
              <a:buFont typeface="Wingdings" pitchFamily="2" charset="2"/>
              <a:buChar char="v"/>
            </a:pPr>
            <a:r>
              <a:rPr lang="en-US" sz="2800" smtClean="0"/>
              <a:t> LTCG on transfer of such units</a:t>
            </a:r>
          </a:p>
          <a:p>
            <a:pPr lvl="2">
              <a:buSzTx/>
              <a:buFont typeface="Wingdings" pitchFamily="2" charset="2"/>
              <a:buChar char="v"/>
            </a:pPr>
            <a:endParaRPr lang="en-US" sz="2800" smtClean="0"/>
          </a:p>
          <a:p>
            <a:pPr>
              <a:buSzTx/>
              <a:buFont typeface="Wingdings" pitchFamily="2" charset="2"/>
              <a:buChar char="v"/>
            </a:pPr>
            <a:r>
              <a:rPr lang="en-US" smtClean="0"/>
              <a:t>Rate of Tax – 10% + SC + EC +SHEC</a:t>
            </a:r>
          </a:p>
          <a:p>
            <a:pPr lvl="2">
              <a:buSzTx/>
              <a:buFont typeface="Wingdings" pitchFamily="2" charset="2"/>
              <a:buChar char="v"/>
            </a:pPr>
            <a:endParaRPr lang="en-US" sz="2800" smtClean="0"/>
          </a:p>
          <a:p>
            <a:pPr lvl="2">
              <a:buSzTx/>
              <a:buFont typeface="Wingdings" pitchFamily="2" charset="2"/>
              <a:buChar char="v"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 idx="4294967295"/>
          </p:nvPr>
        </p:nvSpPr>
        <p:spPr>
          <a:xfrm>
            <a:off x="533400" y="277813"/>
            <a:ext cx="7772400" cy="1143000"/>
          </a:xfrm>
        </p:spPr>
        <p:txBody>
          <a:bodyPr/>
          <a:lstStyle/>
          <a:p>
            <a:r>
              <a:rPr lang="en-US" sz="3800" smtClean="0">
                <a:solidFill>
                  <a:schemeClr val="tx1"/>
                </a:solidFill>
                <a:latin typeface="Arial" charset="0"/>
              </a:rPr>
              <a:t>Sec 196 C – Foreign Currency  </a:t>
            </a:r>
            <a:br>
              <a:rPr lang="en-US" sz="3800" smtClean="0">
                <a:solidFill>
                  <a:schemeClr val="tx1"/>
                </a:solidFill>
                <a:latin typeface="Arial" charset="0"/>
              </a:rPr>
            </a:br>
            <a:r>
              <a:rPr lang="en-US" sz="3800" smtClean="0">
                <a:solidFill>
                  <a:schemeClr val="tx1"/>
                </a:solidFill>
                <a:latin typeface="Arial" charset="0"/>
              </a:rPr>
              <a:t>                    Bonds / GDR’s		</a:t>
            </a:r>
          </a:p>
        </p:txBody>
      </p:sp>
      <p:sp>
        <p:nvSpPr>
          <p:cNvPr id="62466" name="Content Placeholder 2"/>
          <p:cNvSpPr>
            <a:spLocks noGrp="1"/>
          </p:cNvSpPr>
          <p:nvPr>
            <p:ph idx="4294967295"/>
          </p:nvPr>
        </p:nvSpPr>
        <p:spPr>
          <a:xfrm>
            <a:off x="609600" y="1752600"/>
            <a:ext cx="8229600" cy="4525963"/>
          </a:xfrm>
        </p:spPr>
        <p:txBody>
          <a:bodyPr/>
          <a:lstStyle/>
          <a:p>
            <a:pPr>
              <a:buSzTx/>
              <a:buFont typeface="Wingdings" pitchFamily="2" charset="2"/>
              <a:buChar char="v"/>
            </a:pPr>
            <a:r>
              <a:rPr lang="en-US" smtClean="0"/>
              <a:t>Payment to Non Resident</a:t>
            </a:r>
          </a:p>
          <a:p>
            <a:pPr>
              <a:buSzTx/>
              <a:buFont typeface="Wingdings" pitchFamily="2" charset="2"/>
              <a:buChar char="v"/>
            </a:pPr>
            <a:r>
              <a:rPr lang="en-US" smtClean="0"/>
              <a:t>Income by way of</a:t>
            </a:r>
          </a:p>
          <a:p>
            <a:pPr lvl="2">
              <a:buSzTx/>
              <a:buFont typeface="Wingdings" pitchFamily="2" charset="2"/>
              <a:buChar char="v"/>
            </a:pPr>
            <a:r>
              <a:rPr lang="en-US" sz="2800" smtClean="0"/>
              <a:t>Interest/dividend on GDR’s &amp; Bonds</a:t>
            </a:r>
          </a:p>
          <a:p>
            <a:pPr lvl="2">
              <a:buSzTx/>
              <a:buFont typeface="Wingdings" pitchFamily="2" charset="2"/>
              <a:buChar char="v"/>
            </a:pPr>
            <a:r>
              <a:rPr lang="en-US" sz="2800" smtClean="0"/>
              <a:t>LTCG on transfer of such bonds</a:t>
            </a:r>
          </a:p>
          <a:p>
            <a:pPr>
              <a:buSzTx/>
              <a:buFont typeface="Wingdings" pitchFamily="2" charset="2"/>
              <a:buChar char="v"/>
            </a:pPr>
            <a:endParaRPr lang="en-US" smtClean="0"/>
          </a:p>
          <a:p>
            <a:pPr>
              <a:buSzTx/>
              <a:buFont typeface="Wingdings" pitchFamily="2" charset="2"/>
              <a:buChar char="v"/>
            </a:pPr>
            <a:r>
              <a:rPr lang="en-US" smtClean="0"/>
              <a:t>Rate of Tax – 10% + SC + EC +SHEC</a:t>
            </a:r>
          </a:p>
          <a:p>
            <a:pPr lvl="2">
              <a:buSzTx/>
              <a:buFont typeface="Wingdings" pitchFamily="2" charset="2"/>
              <a:buChar char="v"/>
            </a:pPr>
            <a:endParaRPr lang="en-US" sz="2800" smtClean="0"/>
          </a:p>
          <a:p>
            <a:pPr lvl="2">
              <a:buSzTx/>
              <a:buFont typeface="Wingdings" pitchFamily="2" charset="2"/>
              <a:buChar char="v"/>
            </a:pPr>
            <a:endParaRPr lang="en-US" sz="2800" smtClean="0"/>
          </a:p>
          <a:p>
            <a:pPr lvl="2">
              <a:buSzTx/>
              <a:buFont typeface="Wingdings" pitchFamily="2" charset="2"/>
              <a:buChar char="v"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277813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" charset="0"/>
              </a:rPr>
              <a:t>Sec 196 D – Income of Foreign  			       Institutional Investors</a:t>
            </a:r>
          </a:p>
        </p:txBody>
      </p:sp>
      <p:sp>
        <p:nvSpPr>
          <p:cNvPr id="63490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00200"/>
            <a:ext cx="7772400" cy="4530725"/>
          </a:xfrm>
        </p:spPr>
        <p:txBody>
          <a:bodyPr/>
          <a:lstStyle/>
          <a:p>
            <a:pPr>
              <a:buSzTx/>
              <a:buFont typeface="Wingdings" pitchFamily="2" charset="2"/>
              <a:buChar char="v"/>
            </a:pPr>
            <a:r>
              <a:rPr lang="en-US" smtClean="0"/>
              <a:t>Income from Securities</a:t>
            </a:r>
          </a:p>
          <a:p>
            <a:pPr>
              <a:buSzTx/>
              <a:buFont typeface="Wingdings" pitchFamily="2" charset="2"/>
              <a:buNone/>
            </a:pPr>
            <a:endParaRPr lang="en-US" smtClean="0"/>
          </a:p>
          <a:p>
            <a:pPr>
              <a:buSzTx/>
              <a:buFont typeface="Wingdings" pitchFamily="2" charset="2"/>
              <a:buChar char="v"/>
            </a:pPr>
            <a:r>
              <a:rPr lang="en-US" smtClean="0"/>
              <a:t>Rate of Tax – 20% + SC + EC +SHEC</a:t>
            </a:r>
          </a:p>
          <a:p>
            <a:pPr lvl="2">
              <a:buSzTx/>
              <a:buFont typeface="Wingdings" pitchFamily="2" charset="2"/>
              <a:buChar char="v"/>
            </a:pPr>
            <a:endParaRPr lang="en-US" sz="2800" smtClean="0"/>
          </a:p>
          <a:p>
            <a:pPr lvl="2">
              <a:buSzTx/>
              <a:buFont typeface="Wingdings" pitchFamily="2" charset="2"/>
              <a:buChar char="v"/>
            </a:pPr>
            <a:endParaRPr lang="en-US" sz="2800" smtClean="0"/>
          </a:p>
          <a:p>
            <a:pPr lvl="2">
              <a:buSzTx/>
              <a:buFont typeface="Wingdings" pitchFamily="2" charset="2"/>
              <a:buChar char="v"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3048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4000" smtClean="0">
                <a:solidFill>
                  <a:schemeClr val="tx1"/>
                </a:solidFill>
                <a:latin typeface="Arial" charset="0"/>
              </a:rPr>
              <a:t>Sec 197 - No Deduction or   </a:t>
            </a:r>
            <a:br>
              <a:rPr lang="en-US" sz="4000" smtClean="0">
                <a:solidFill>
                  <a:schemeClr val="tx1"/>
                </a:solidFill>
                <a:latin typeface="Arial" charset="0"/>
              </a:rPr>
            </a:br>
            <a:r>
              <a:rPr lang="en-US" sz="4000" smtClean="0">
                <a:solidFill>
                  <a:schemeClr val="tx1"/>
                </a:solidFill>
                <a:latin typeface="Arial" charset="0"/>
              </a:rPr>
              <a:t>                 Lower Rate</a:t>
            </a:r>
          </a:p>
        </p:txBody>
      </p:sp>
      <p:sp>
        <p:nvSpPr>
          <p:cNvPr id="64514" name="Content Placeholder 2"/>
          <p:cNvSpPr>
            <a:spLocks noGrp="1"/>
          </p:cNvSpPr>
          <p:nvPr>
            <p:ph idx="4294967295"/>
          </p:nvPr>
        </p:nvSpPr>
        <p:spPr>
          <a:xfrm>
            <a:off x="533400" y="1600200"/>
            <a:ext cx="7772400" cy="453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dirty="0" smtClean="0"/>
              <a:t>Certificate for deduction at lower rate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dirty="0" smtClean="0"/>
              <a:t>Make application to AO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dirty="0" smtClean="0"/>
              <a:t>No deduction or less deduction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dirty="0" smtClean="0"/>
              <a:t>No Certificate to be issued if PAN is not provided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Tax Deducted is deemed to be Income Received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TDS deducted &amp; remitted – payment on behalf of the person from whom it was deducted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Service Tax – TDS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Where sum is used – Including Service tax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Where income is used – Excluding Service tax</a:t>
            </a:r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62000" y="277813"/>
            <a:ext cx="777240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+mn-lt"/>
              </a:rPr>
              <a:t>Other Issues</a:t>
            </a:r>
            <a:endParaRPr lang="en-US" sz="40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TDS to be deposited to the credit of Govt.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Tax deducted on behalf of Govt.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Without tax </a:t>
            </a:r>
            <a:r>
              <a:rPr lang="en-US" dirty="0" err="1" smtClean="0"/>
              <a:t>challan</a:t>
            </a:r>
            <a:r>
              <a:rPr lang="en-US" dirty="0" smtClean="0"/>
              <a:t> – same day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With tax </a:t>
            </a:r>
            <a:r>
              <a:rPr lang="en-US" dirty="0" err="1" smtClean="0"/>
              <a:t>challan</a:t>
            </a:r>
            <a:r>
              <a:rPr lang="en-US" dirty="0" smtClean="0"/>
              <a:t> – on or before 7days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Tax deducted by others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Credited or paid in March – on or before 30 April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Other case – on or before 7days</a:t>
            </a:r>
          </a:p>
          <a:p>
            <a:pPr lvl="2">
              <a:buNone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Form 15H/15G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62000" y="277813"/>
            <a:ext cx="777240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+mn-lt"/>
              </a:rPr>
              <a:t>Other Issues</a:t>
            </a:r>
            <a:endParaRPr lang="en-US" sz="40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46482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err="1" smtClean="0"/>
              <a:t>Assessee</a:t>
            </a:r>
            <a:r>
              <a:rPr lang="en-US" dirty="0" smtClean="0"/>
              <a:t> in default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Non deduction, non payment , Non payment of tax U/s 192(1A)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Interest U/s 201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Does not deduct tax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Fails to remit tax to the Govt.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Does not pay tax U/s 192(1A)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Rate of Interest for default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DOD – Actual DOD = 1%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DOD - Date of actual payment = 1.5%</a:t>
            </a:r>
          </a:p>
          <a:p>
            <a:pPr lvl="1">
              <a:buFont typeface="Wingdings" pitchFamily="2" charset="2"/>
              <a:buChar char="v"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Font typeface="Wingdings" pitchFamily="2" charset="2"/>
              <a:buChar char="v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62000" y="277813"/>
            <a:ext cx="777240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+mn-lt"/>
              </a:rPr>
              <a:t>Other Issues</a:t>
            </a:r>
            <a:endParaRPr lang="en-US" sz="40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4294967295"/>
          </p:nvPr>
        </p:nvSpPr>
        <p:spPr>
          <a:xfrm>
            <a:off x="685800" y="15240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400" dirty="0" smtClean="0"/>
              <a:t>Sec 194H – Commission and Brokerage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dirty="0" smtClean="0"/>
              <a:t>Sec 194I – Rent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dirty="0" smtClean="0"/>
              <a:t>Sec 194J – Fees for Professional  or Technical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                    Services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dirty="0" smtClean="0"/>
              <a:t>Sec 194K – Income in respect of units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400" dirty="0" smtClean="0"/>
              <a:t>Sec 194LA –Payment of Compensation on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                      acquisition of certain immovable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                      property</a:t>
            </a:r>
          </a:p>
          <a:p>
            <a:pPr eaLnBrk="1" hangingPunct="1">
              <a:buFont typeface="Wingdings" pitchFamily="2" charset="2"/>
              <a:buChar char="v"/>
            </a:pPr>
            <a:endParaRPr lang="en-US" sz="24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3716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Relevant Sections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</a:rPr>
              <a:t>Important Points 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Book entry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Consolidated TDS certificate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Issue of duplicate TDS certificate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New Pension Trust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</a:rPr>
              <a:t>Important Points 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Failure to furnish PAN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Highest of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Rate in Finance Act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Rate in force( Fin Act)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20%</a:t>
            </a:r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Deductor</a:t>
            </a:r>
            <a:r>
              <a:rPr lang="en-US" dirty="0" smtClean="0"/>
              <a:t> – 194A/194C/194H/194I/194J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Any </a:t>
            </a:r>
            <a:r>
              <a:rPr lang="en-US" dirty="0" err="1" smtClean="0"/>
              <a:t>assessee</a:t>
            </a:r>
            <a:r>
              <a:rPr lang="en-US" dirty="0" smtClean="0"/>
              <a:t>(other than individual/HUF who are not subject to tax audit U/s 44AB for the </a:t>
            </a:r>
            <a:r>
              <a:rPr lang="en-US" dirty="0" err="1" smtClean="0"/>
              <a:t>preceeding</a:t>
            </a:r>
            <a:r>
              <a:rPr lang="en-US" dirty="0" smtClean="0"/>
              <a:t> financial year)</a:t>
            </a:r>
          </a:p>
          <a:p>
            <a:pPr lvl="2">
              <a:buFont typeface="Wingdings" pitchFamily="2" charset="2"/>
              <a:buChar char="v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 Filing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Assesses mandatorily required to e-file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Govt.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Company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err="1" smtClean="0"/>
              <a:t>Assessee</a:t>
            </a:r>
            <a:r>
              <a:rPr lang="en-US" dirty="0" smtClean="0"/>
              <a:t> subject to tax audit U/s 44AB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err="1" smtClean="0"/>
              <a:t>Deducteess</a:t>
            </a:r>
            <a:r>
              <a:rPr lang="en-US" dirty="0" smtClean="0"/>
              <a:t> or </a:t>
            </a:r>
            <a:r>
              <a:rPr lang="en-US" dirty="0" err="1" smtClean="0"/>
              <a:t>Collectees</a:t>
            </a:r>
            <a:r>
              <a:rPr lang="en-US" dirty="0" smtClean="0"/>
              <a:t> for previous FY quarter is = or &gt; 50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TIN facilitates a PAN holder to view Annual Tax Statement online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Form 26AS contains</a:t>
            </a:r>
          </a:p>
          <a:p>
            <a:pPr lvl="1">
              <a:buFont typeface="Wingdings" pitchFamily="2" charset="2"/>
              <a:buChar char="v"/>
            </a:pPr>
            <a:r>
              <a:rPr lang="en-US" sz="2400" dirty="0" smtClean="0"/>
              <a:t>Details of tax deducted on behalf of the taxpayer by </a:t>
            </a:r>
            <a:r>
              <a:rPr lang="en-US" sz="2400" dirty="0" err="1" smtClean="0"/>
              <a:t>deductors</a:t>
            </a:r>
            <a:endParaRPr lang="en-US" sz="2400" dirty="0" smtClean="0"/>
          </a:p>
          <a:p>
            <a:pPr lvl="1">
              <a:buFont typeface="Wingdings" pitchFamily="2" charset="2"/>
              <a:buChar char="v"/>
            </a:pPr>
            <a:r>
              <a:rPr lang="en-US" sz="2400" dirty="0" smtClean="0"/>
              <a:t>Details of tax collected on behalf of the taxpayer by collectors</a:t>
            </a:r>
          </a:p>
          <a:p>
            <a:pPr lvl="1">
              <a:buFont typeface="Wingdings" pitchFamily="2" charset="2"/>
              <a:buChar char="v"/>
            </a:pPr>
            <a:r>
              <a:rPr lang="en-US" sz="2400" dirty="0" smtClean="0"/>
              <a:t>Advance tax/self assessment tax/regular assessment tax, etc. deposited by the taxpayers (PAN holders)</a:t>
            </a:r>
          </a:p>
          <a:p>
            <a:pPr lvl="1">
              <a:buFont typeface="Wingdings" pitchFamily="2" charset="2"/>
              <a:buChar char="v"/>
            </a:pPr>
            <a:r>
              <a:rPr lang="en-US" sz="2400" dirty="0" smtClean="0"/>
              <a:t>Details of paid refund received during the financial year</a:t>
            </a:r>
          </a:p>
          <a:p>
            <a:pPr lvl="2">
              <a:buFont typeface="Wingdings" pitchFamily="2" charset="2"/>
              <a:buChar char="v"/>
            </a:pPr>
            <a:endParaRPr lang="en-US" sz="2100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dirty="0" smtClean="0"/>
              <a:t>Form 26AS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IN" smtClean="0"/>
              <a:t>Responsibility of the receiver of payment.</a:t>
            </a:r>
          </a:p>
          <a:p>
            <a:pPr>
              <a:buFont typeface="Wingdings" pitchFamily="2" charset="2"/>
              <a:buChar char="v"/>
            </a:pPr>
            <a:r>
              <a:rPr lang="en-US" smtClean="0"/>
              <a:t>Presumption that buyer of goods will have taxable income.</a:t>
            </a:r>
          </a:p>
          <a:p>
            <a:pPr>
              <a:buFont typeface="Wingdings" pitchFamily="2" charset="2"/>
              <a:buNone/>
            </a:pPr>
            <a:endParaRPr lang="en-IN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IN" sz="4000" dirty="0"/>
              <a:t>Tax Collected at Source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600200"/>
            <a:ext cx="3810000" cy="4530725"/>
          </a:xfrm>
        </p:spPr>
        <p:txBody>
          <a:bodyPr/>
          <a:lstStyle/>
          <a:p>
            <a:r>
              <a:rPr lang="en-US" sz="2400" smtClean="0"/>
              <a:t>Rate of TCS</a:t>
            </a:r>
            <a:endParaRPr lang="en-IN" sz="2400" smtClean="0"/>
          </a:p>
        </p:txBody>
      </p:sp>
      <p:sp>
        <p:nvSpPr>
          <p:cNvPr id="78852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IN" sz="4000" dirty="0"/>
              <a:t>Tax Collected at Source</a:t>
            </a:r>
          </a:p>
        </p:txBody>
      </p:sp>
      <p:graphicFrame>
        <p:nvGraphicFramePr>
          <p:cNvPr id="78893" name="Group 45"/>
          <p:cNvGraphicFramePr>
            <a:graphicFrameLocks noGrp="1"/>
          </p:cNvGraphicFramePr>
          <p:nvPr>
            <p:ph sz="half" idx="2"/>
          </p:nvPr>
        </p:nvGraphicFramePr>
        <p:xfrm>
          <a:off x="762000" y="2057400"/>
          <a:ext cx="7620000" cy="4114800"/>
        </p:xfrm>
        <a:graphic>
          <a:graphicData uri="http://schemas.openxmlformats.org/drawingml/2006/table">
            <a:tbl>
              <a:tblPr/>
              <a:tblGrid>
                <a:gridCol w="6172200"/>
                <a:gridCol w="1447800"/>
              </a:tblGrid>
              <a:tr h="131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Specified goods</a:t>
                      </a:r>
                      <a:endParaRPr kumimoji="0" lang="en-I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Rate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Alcoholic liquor for human consuption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1%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Tendu leaves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5%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Timber obtained 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2.5%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Any other forest product</a:t>
                      </a:r>
                      <a:endParaRPr kumimoji="0" lang="en-I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2.5%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Scrap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2%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Parking lot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2%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Toll Plaza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2%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Mining And Quarring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2%</a:t>
                      </a:r>
                      <a:endParaRPr kumimoji="0" lang="en-I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No TCS 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Buyer should be resident in India.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Furnish self declaration in writing.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Goods to be </a:t>
            </a:r>
            <a:r>
              <a:rPr lang="en-US" dirty="0" err="1" smtClean="0"/>
              <a:t>utilsed</a:t>
            </a:r>
            <a:r>
              <a:rPr lang="en-US" dirty="0" smtClean="0"/>
              <a:t> for manufacturing, processing or producing and not for trading.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Submit copy of declaration within 7</a:t>
            </a:r>
            <a:r>
              <a:rPr lang="en-US" baseline="30000" dirty="0" smtClean="0"/>
              <a:t>th</a:t>
            </a:r>
            <a:r>
              <a:rPr lang="en-US" dirty="0" smtClean="0"/>
              <a:t> of following month.</a:t>
            </a:r>
            <a:endParaRPr 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IN" sz="4000" dirty="0"/>
              <a:t>Tax Collected at Source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Content Placeholder 2"/>
          <p:cNvSpPr>
            <a:spLocks noGrp="1"/>
          </p:cNvSpPr>
          <p:nvPr>
            <p:ph idx="4294967295"/>
          </p:nvPr>
        </p:nvSpPr>
        <p:spPr>
          <a:xfrm>
            <a:off x="1371600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5400" dirty="0" smtClean="0">
              <a:solidFill>
                <a:srgbClr val="C00000"/>
              </a:solidFill>
              <a:latin typeface="Book Antiqua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5400" dirty="0" smtClean="0">
                <a:solidFill>
                  <a:srgbClr val="C00000"/>
                </a:solidFill>
                <a:latin typeface="Book Antiqua" pitchFamily="18" charset="0"/>
              </a:rPr>
              <a:t>        </a:t>
            </a:r>
            <a:r>
              <a:rPr lang="en-US" sz="5400" dirty="0" smtClean="0">
                <a:latin typeface="Book Antiqua" pitchFamily="18" charset="0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Content Placeholder 2"/>
          <p:cNvSpPr>
            <a:spLocks noGrp="1"/>
          </p:cNvSpPr>
          <p:nvPr>
            <p:ph idx="4294967295"/>
          </p:nvPr>
        </p:nvSpPr>
        <p:spPr>
          <a:xfrm>
            <a:off x="1371600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400" b="1" smtClean="0"/>
              <a:t>Section 194 LB </a:t>
            </a:r>
            <a:r>
              <a:rPr lang="en-US" sz="2400" smtClean="0"/>
              <a:t>( w.e.f 01.06.2011 )</a:t>
            </a:r>
          </a:p>
          <a:p>
            <a:pPr eaLnBrk="1" hangingPunct="1">
              <a:buFont typeface="Wingdings" pitchFamily="2" charset="2"/>
              <a:buNone/>
            </a:pPr>
            <a:endParaRPr lang="en-US" sz="2400" b="1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			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              Income by way of Interest from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            INFRASTRUCTURE DEBT FUND</a:t>
            </a:r>
          </a:p>
        </p:txBody>
      </p:sp>
      <p:sp>
        <p:nvSpPr>
          <p:cNvPr id="21506" name="Title 3"/>
          <p:cNvSpPr>
            <a:spLocks noGrp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  <a:latin typeface="Arial" charset="0"/>
              </a:rPr>
              <a:t>Insertion 2011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Content Placeholder 2"/>
          <p:cNvSpPr>
            <a:spLocks noGrp="1"/>
          </p:cNvSpPr>
          <p:nvPr>
            <p:ph idx="4294967295"/>
          </p:nvPr>
        </p:nvSpPr>
        <p:spPr>
          <a:xfrm>
            <a:off x="762000" y="16764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Person responsible to deduct tax-</a:t>
            </a:r>
            <a:r>
              <a:rPr lang="en-US" sz="2700" dirty="0" smtClean="0">
                <a:solidFill>
                  <a:srgbClr val="C00000"/>
                </a:solidFill>
              </a:rPr>
              <a:t> </a:t>
            </a:r>
            <a:r>
              <a:rPr lang="en-US" sz="2700" dirty="0" smtClean="0"/>
              <a:t>Employer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Tax to be deducted at rate applicable to  individuals.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Inclusion of income from other heads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Payment of tax on Non Monetary Perquisites.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Salary from more than one employer.  	    </a:t>
            </a:r>
            <a:endParaRPr lang="en-US" sz="2700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en-US" sz="2700" dirty="0" smtClean="0"/>
              <a:t>Adjustment of amount deducted U/s192.	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09600" y="381000"/>
            <a:ext cx="4052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dirty="0"/>
              <a:t>Sec 192 – Salary</a:t>
            </a:r>
            <a:endParaRPr lang="en-IN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ontent Placeholder 2"/>
          <p:cNvSpPr>
            <a:spLocks noGrp="1"/>
          </p:cNvSpPr>
          <p:nvPr>
            <p:ph idx="4294967295"/>
          </p:nvPr>
        </p:nvSpPr>
        <p:spPr>
          <a:xfrm>
            <a:off x="762000" y="1600200"/>
            <a:ext cx="7772400" cy="1981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3000" b="1" smtClean="0"/>
              <a:t>Case Law: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CIT Vs Venron Expat Services INC. (2010)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700" smtClean="0"/>
              <a:t>	The assesse failed to deduct tax monthly, however deducted towards the end of FY.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</a:t>
            </a:r>
          </a:p>
        </p:txBody>
      </p:sp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609600" y="381000"/>
            <a:ext cx="4052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dirty="0"/>
              <a:t>Sec 192 – Salary</a:t>
            </a:r>
            <a:endParaRPr lang="en-IN" sz="4000" dirty="0"/>
          </a:p>
        </p:txBody>
      </p:sp>
      <p:sp>
        <p:nvSpPr>
          <p:cNvPr id="19461" name="Content Placeholder 2"/>
          <p:cNvSpPr>
            <a:spLocks/>
          </p:cNvSpPr>
          <p:nvPr/>
        </p:nvSpPr>
        <p:spPr bwMode="auto">
          <a:xfrm>
            <a:off x="762000" y="4114800"/>
            <a:ext cx="7772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n-US" sz="3000" b="1"/>
              <a:t>Judgment:</a:t>
            </a:r>
            <a:r>
              <a:rPr lang="en-US" sz="2800"/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v"/>
            </a:pPr>
            <a:r>
              <a:rPr lang="en-US" sz="2800"/>
              <a:t>     </a:t>
            </a:r>
            <a:r>
              <a:rPr lang="en-US" sz="2700"/>
              <a:t>Permits adjustment of excess or deficit.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v"/>
            </a:pPr>
            <a:r>
              <a:rPr lang="en-US" sz="2700"/>
              <a:t>     No Interest U/s 201(1A).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 idx="4294967295"/>
          </p:nvPr>
        </p:nvSpPr>
        <p:spPr>
          <a:xfrm>
            <a:off x="457200" y="365125"/>
            <a:ext cx="7486345" cy="707886"/>
          </a:xfrm>
        </p:spPr>
        <p:txBody>
          <a:bodyPr wrap="none" anchor="t">
            <a:spAutoFit/>
          </a:bodyPr>
          <a:lstStyle/>
          <a:p>
            <a:pPr eaLnBrk="1" hangingPunct="1"/>
            <a:r>
              <a:rPr lang="en-US" sz="4000" dirty="0" smtClean="0">
                <a:solidFill>
                  <a:schemeClr val="tx1"/>
                </a:solidFill>
                <a:latin typeface="Arial" charset="0"/>
              </a:rPr>
              <a:t> Sec 193 - Interest on Securities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4294967295"/>
          </p:nvPr>
        </p:nvSpPr>
        <p:spPr>
          <a:xfrm>
            <a:off x="609600" y="1524000"/>
            <a:ext cx="7772400" cy="4953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sz="2700" smtClean="0"/>
              <a:t>Person responsible to deduct tax – </a:t>
            </a:r>
          </a:p>
          <a:p>
            <a:pPr lvl="1" eaLnBrk="1" hangingPunct="1">
              <a:buClr>
                <a:schemeClr val="folHlink"/>
              </a:buClr>
              <a:buSzTx/>
              <a:buFont typeface="Wingdings" pitchFamily="2" charset="2"/>
              <a:buChar char="v"/>
            </a:pPr>
            <a:r>
              <a:rPr lang="en-US" sz="2400" smtClean="0"/>
              <a:t>Central or state govt.</a:t>
            </a:r>
          </a:p>
          <a:p>
            <a:pPr lvl="1" eaLnBrk="1" hangingPunct="1">
              <a:buClr>
                <a:schemeClr val="folHlink"/>
              </a:buClr>
              <a:buSzTx/>
              <a:buFont typeface="Wingdings" pitchFamily="2" charset="2"/>
              <a:buChar char="v"/>
            </a:pPr>
            <a:r>
              <a:rPr lang="en-US" sz="2400" smtClean="0"/>
              <a:t>Local authority.</a:t>
            </a:r>
          </a:p>
          <a:p>
            <a:pPr lvl="1" eaLnBrk="1" hangingPunct="1">
              <a:buClr>
                <a:schemeClr val="folHlink"/>
              </a:buClr>
              <a:buSzTx/>
              <a:buFont typeface="Wingdings" pitchFamily="2" charset="2"/>
              <a:buChar char="v"/>
            </a:pPr>
            <a:r>
              <a:rPr lang="en-US" sz="2400" smtClean="0"/>
              <a:t>Company or corporation established by govt.</a:t>
            </a:r>
          </a:p>
          <a:p>
            <a:pPr eaLnBrk="1" hangingPunct="1">
              <a:buSzTx/>
              <a:buFont typeface="Wingdings" pitchFamily="2" charset="2"/>
              <a:buChar char="v"/>
            </a:pPr>
            <a:r>
              <a:rPr lang="en-US" sz="2700" smtClean="0"/>
              <a:t>Rate of tax  -  10%.</a:t>
            </a:r>
          </a:p>
          <a:p>
            <a:pPr eaLnBrk="1" hangingPunct="1">
              <a:buSzTx/>
              <a:buFont typeface="Wingdings" pitchFamily="2" charset="2"/>
              <a:buChar char="v"/>
            </a:pPr>
            <a:endParaRPr lang="en-US" sz="2700" smtClean="0"/>
          </a:p>
          <a:p>
            <a:pPr eaLnBrk="1" hangingPunct="1">
              <a:buSzTx/>
              <a:buFont typeface="Wingdings" pitchFamily="2" charset="2"/>
              <a:buChar char="v"/>
            </a:pPr>
            <a:r>
              <a:rPr lang="en-US" sz="2700" smtClean="0"/>
              <a:t>Exemptions:</a:t>
            </a:r>
          </a:p>
          <a:p>
            <a:pPr lvl="1" eaLnBrk="1" hangingPunct="1">
              <a:buClr>
                <a:schemeClr val="folHlink"/>
              </a:buClr>
              <a:buSzTx/>
              <a:buFont typeface="Arial" charset="0"/>
              <a:buChar char="•"/>
            </a:pPr>
            <a:r>
              <a:rPr lang="en-US" sz="2500" smtClean="0"/>
              <a:t>Debentures (Resident Individuals)</a:t>
            </a:r>
          </a:p>
          <a:p>
            <a:pPr lvl="2" eaLnBrk="1" hangingPunct="1">
              <a:buSzTx/>
              <a:buFont typeface="Wingdings" pitchFamily="2" charset="2"/>
              <a:buChar char="§"/>
            </a:pPr>
            <a:r>
              <a:rPr lang="en-US" sz="2200" smtClean="0"/>
              <a:t>Paid by Account Payee Cheque of amount not exceeding Rs 2,500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Layer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1688</TotalTime>
  <Words>2109</Words>
  <Application>Microsoft Office PowerPoint</Application>
  <PresentationFormat>On-screen Show (4:3)</PresentationFormat>
  <Paragraphs>414</Paragraphs>
  <Slides>57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Layers</vt:lpstr>
      <vt:lpstr>TAX DEDUCTED AT SOURCE</vt:lpstr>
      <vt:lpstr>Slide 2</vt:lpstr>
      <vt:lpstr>Relevant Sections</vt:lpstr>
      <vt:lpstr>Slide 4</vt:lpstr>
      <vt:lpstr>Slide 5</vt:lpstr>
      <vt:lpstr>Insertion 2011</vt:lpstr>
      <vt:lpstr>Slide 7</vt:lpstr>
      <vt:lpstr>Slide 8</vt:lpstr>
      <vt:lpstr> Sec 193 - Interest on Securities</vt:lpstr>
      <vt:lpstr> Sec 193 - Interest on Securities</vt:lpstr>
      <vt:lpstr> Sec 194 – Dividends </vt:lpstr>
      <vt:lpstr>Sec194A– Interest other than                    Interest  on Securities</vt:lpstr>
      <vt:lpstr>Sec194A– Interest other than                    Interest  on Securities</vt:lpstr>
      <vt:lpstr>Sec 194B- Winnings from Lotteries,                         Crosswords, Puzzles etc.</vt:lpstr>
      <vt:lpstr>Sec 194B- Winnings from Lotteries,                         Crosswords, Puzzles etc.</vt:lpstr>
      <vt:lpstr>Slide 16</vt:lpstr>
      <vt:lpstr>Sec 194BB– Winnings from Horse race </vt:lpstr>
      <vt:lpstr>Slide 18</vt:lpstr>
      <vt:lpstr>Sec 194C–  Payment to Resident                      Contractors</vt:lpstr>
      <vt:lpstr>Sec 194C–  Payment to Resident                      Contractors</vt:lpstr>
      <vt:lpstr>Slide 21</vt:lpstr>
      <vt:lpstr>Sec 194D – Insurance commission </vt:lpstr>
      <vt:lpstr>Sec 194E– Payment to Non Resident                  Sportsmen or Sports Association</vt:lpstr>
      <vt:lpstr>Sec 194EE– Payments in respect of                            Deposit under NSS</vt:lpstr>
      <vt:lpstr>Sec 194G – Commission on sale                       of Lottery Tickets</vt:lpstr>
      <vt:lpstr>Sec 194G – Commission on sale                       of Lottery Tickets</vt:lpstr>
      <vt:lpstr>Sec 194H – Commission and                       Brokerage</vt:lpstr>
      <vt:lpstr>Sec 194H – Commission and                       Brokerage</vt:lpstr>
      <vt:lpstr>Sec 194I – Rent</vt:lpstr>
      <vt:lpstr>Sec 194I – Rent</vt:lpstr>
      <vt:lpstr>Circulars and Cases U/S 194I</vt:lpstr>
      <vt:lpstr>Sec 194J – Fees for Professional  or Technical Services</vt:lpstr>
      <vt:lpstr>Sec 194J – Fees for Professional  or Technical Services</vt:lpstr>
      <vt:lpstr>Illustrative cases of TDS u/s 194J</vt:lpstr>
      <vt:lpstr>Sec 194K – Income in respect of                         units</vt:lpstr>
      <vt:lpstr>Sec 194LA–Compensation on acquisition                        of immovable property</vt:lpstr>
      <vt:lpstr>Sec 194LA–Compensation on acquisition                        of immovable property</vt:lpstr>
      <vt:lpstr>Sec 194LB –Income from                      Infrastructure Debt Fund</vt:lpstr>
      <vt:lpstr>Sec 195 – TDS on Non Residents </vt:lpstr>
      <vt:lpstr>Sec 195 – Verdicts </vt:lpstr>
      <vt:lpstr>Sec 195 A – Grossing Up</vt:lpstr>
      <vt:lpstr>Sec 196 – NO TDS</vt:lpstr>
      <vt:lpstr>Sec 196 B – Income from Units purchased in Foreign currency</vt:lpstr>
      <vt:lpstr>Sec 196 C – Foreign Currency                       Bonds / GDR’s  </vt:lpstr>
      <vt:lpstr>Sec 196 D – Income of Foreign            Institutional Investors</vt:lpstr>
      <vt:lpstr>Sec 197 - No Deduction or                     Lower Rate</vt:lpstr>
      <vt:lpstr>Other Issues</vt:lpstr>
      <vt:lpstr>Other Issues</vt:lpstr>
      <vt:lpstr>Other Issues</vt:lpstr>
      <vt:lpstr>Important Points </vt:lpstr>
      <vt:lpstr>Important Points </vt:lpstr>
      <vt:lpstr>E- Filing</vt:lpstr>
      <vt:lpstr>Form 26AS</vt:lpstr>
      <vt:lpstr>Slide 54</vt:lpstr>
      <vt:lpstr>Slide 55</vt:lpstr>
      <vt:lpstr>Slide 56</vt:lpstr>
      <vt:lpstr>Slide 57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 DEDUCTED AT SOURCE</dc:title>
  <dc:creator>SOWMYA</dc:creator>
  <cp:lastModifiedBy>SOWMYA</cp:lastModifiedBy>
  <cp:revision>159</cp:revision>
  <dcterms:created xsi:type="dcterms:W3CDTF">2006-08-16T00:00:00Z</dcterms:created>
  <dcterms:modified xsi:type="dcterms:W3CDTF">2011-07-22T06:48:03Z</dcterms:modified>
</cp:coreProperties>
</file>