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79930" autoAdjust="0"/>
  </p:normalViewPr>
  <p:slideViewPr>
    <p:cSldViewPr>
      <p:cViewPr varScale="1">
        <p:scale>
          <a:sx n="59" d="100"/>
          <a:sy n="59" d="100"/>
        </p:scale>
        <p:origin x="-8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6F705-3C0E-43B8-9077-6502C082E6DC}" type="datetimeFigureOut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1B3EA-08CA-4743-91BE-8B78BA9441C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1B3EA-08CA-4743-91BE-8B78BA9441C1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3D775-D198-4EC6-BBCC-7D999ECA7DF7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13719-29BC-4243-A660-C53CBF0E070D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5FCA0-FAE6-4360-B14E-6460C2E994E1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25470"/>
          </a:xfrm>
        </p:spPr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28662" y="1071546"/>
            <a:ext cx="7758138" cy="4948254"/>
          </a:xfrm>
        </p:spPr>
        <p:txBody>
          <a:bodyPr vert="horz"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C663B-373A-4C96-B608-9E0F72778603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BF34F-5DB6-4221-AB40-708B895FA6FD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AFBC-F7CB-4FDA-8E85-9BEF09D3F501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D1F2-873B-4AA2-9F3C-5DD277336FCA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AEB92-EBDC-4CB9-877F-474F8FAE2834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C58F2-64C9-452E-B835-B3BFE33AFBC9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CF7A4-4806-462B-A5C2-CC24B8A29807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FF50FDC-CE45-4F70-83AA-2687AC17CDAB}" type="datetime1">
              <a:rPr lang="en-US" smtClean="0"/>
              <a:pPr/>
              <a:t>8/27/2010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DD1163F-2E6C-4ADB-B8BE-39F926B2D8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Accounting Standard – 22 (IGAP)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Accounting for Taxes on Income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Deferred Taxes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1.)Deferred Tax Assets </a:t>
            </a:r>
            <a:r>
              <a:rPr lang="en-US" b="1" dirty="0" smtClean="0"/>
              <a:t>(DTA) </a:t>
            </a:r>
            <a:r>
              <a:rPr lang="en-US" dirty="0" smtClean="0"/>
              <a:t>=&gt;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DTA = Accounting Income</a:t>
            </a:r>
            <a:r>
              <a:rPr lang="en-US" b="1" u="sng" dirty="0" smtClean="0"/>
              <a:t>(&lt;)</a:t>
            </a:r>
            <a:r>
              <a:rPr lang="en-US" u="sng" dirty="0" smtClean="0"/>
              <a:t>Taxable Income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2.)Deferred Tax Liability </a:t>
            </a:r>
            <a:r>
              <a:rPr lang="en-US" b="1" dirty="0" smtClean="0"/>
              <a:t>(DTL) </a:t>
            </a:r>
            <a:r>
              <a:rPr lang="en-US" dirty="0" smtClean="0"/>
              <a:t>=&gt;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DTL = Accounting Income</a:t>
            </a:r>
            <a:r>
              <a:rPr lang="en-US" b="1" u="sng" dirty="0" smtClean="0"/>
              <a:t>(&gt;)</a:t>
            </a:r>
            <a:r>
              <a:rPr lang="en-US" u="sng" dirty="0" smtClean="0"/>
              <a:t>Taxable Income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Why Should Deferred Taxes be Accounted?</a:t>
            </a:r>
            <a:endParaRPr lang="en-US" sz="24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Arial" pitchFamily="34" charset="0"/>
              <a:buChar char="•"/>
            </a:pPr>
            <a:endParaRPr lang="en-US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Under Matching Concept, </a:t>
            </a:r>
            <a:r>
              <a:rPr lang="en-US" b="1" dirty="0" smtClean="0"/>
              <a:t>Taxes Paid </a:t>
            </a:r>
            <a:r>
              <a:rPr lang="en-US" dirty="0" smtClean="0"/>
              <a:t>should be </a:t>
            </a:r>
            <a:r>
              <a:rPr lang="en-US" b="1" dirty="0" smtClean="0"/>
              <a:t>matched </a:t>
            </a:r>
            <a:r>
              <a:rPr lang="en-US" dirty="0" smtClean="0"/>
              <a:t>against the </a:t>
            </a:r>
            <a:r>
              <a:rPr lang="en-US" b="1" dirty="0" smtClean="0"/>
              <a:t>Revenue.</a:t>
            </a:r>
          </a:p>
          <a:p>
            <a:pPr algn="just">
              <a:buNone/>
            </a:pPr>
            <a:endParaRPr lang="en-US" b="1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However </a:t>
            </a:r>
            <a:r>
              <a:rPr lang="en-US" b="1" dirty="0" smtClean="0"/>
              <a:t>in the Books </a:t>
            </a:r>
            <a:r>
              <a:rPr lang="en-US" dirty="0" smtClean="0"/>
              <a:t>the Revenue is Accounting Income. Therefore the Taxes Paid (which has to be Accounted in the Books) have to be matched to Accounting Income (&amp; not to taxable Income).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Font typeface="Arial" pitchFamily="34" charset="0"/>
              <a:buChar char="•"/>
            </a:pPr>
            <a:r>
              <a:rPr lang="en-US" dirty="0" smtClean="0"/>
              <a:t>Hence there arises a need to Account for Deferred Taxes.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Why Asset or Liability?</a:t>
            </a:r>
            <a:endParaRPr lang="en-US" sz="3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400" dirty="0" smtClean="0"/>
              <a:t>Hence, if the Taxes (Paid) computed on Taxable Income is </a:t>
            </a:r>
            <a:r>
              <a:rPr lang="en-US" sz="2400" b="1" dirty="0" smtClean="0"/>
              <a:t>MORE</a:t>
            </a:r>
            <a:r>
              <a:rPr lang="en-US" sz="2400" dirty="0" smtClean="0"/>
              <a:t> than that </a:t>
            </a:r>
            <a:r>
              <a:rPr lang="en-US" sz="2400" b="1" dirty="0" smtClean="0"/>
              <a:t>IF</a:t>
            </a:r>
            <a:r>
              <a:rPr lang="en-US" sz="2400" dirty="0" smtClean="0"/>
              <a:t> computed on Accounting Income than the </a:t>
            </a:r>
            <a:r>
              <a:rPr lang="en-US" sz="2400" b="1" dirty="0" smtClean="0"/>
              <a:t>EXCESS Taxes Paid becomes Receivable </a:t>
            </a:r>
            <a:r>
              <a:rPr lang="en-US" sz="2400" dirty="0" smtClean="0"/>
              <a:t>(in accounting terminology) &amp; hence is </a:t>
            </a:r>
            <a:r>
              <a:rPr lang="en-US" sz="2400" b="1" dirty="0" smtClean="0"/>
              <a:t>treated</a:t>
            </a:r>
            <a:r>
              <a:rPr lang="en-US" sz="2400" dirty="0" smtClean="0"/>
              <a:t> as an </a:t>
            </a:r>
            <a:r>
              <a:rPr lang="en-US" sz="2400" b="1" dirty="0" smtClean="0"/>
              <a:t>ASSET</a:t>
            </a:r>
            <a:r>
              <a:rPr lang="en-US" sz="2400" dirty="0" smtClean="0"/>
              <a:t> in the Books.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sz="2400" dirty="0" smtClean="0"/>
              <a:t>Similarly, if the Taxes (Paid) computed on Taxable Income is </a:t>
            </a:r>
            <a:r>
              <a:rPr lang="en-US" sz="2400" b="1" dirty="0" smtClean="0"/>
              <a:t>LESS</a:t>
            </a:r>
            <a:r>
              <a:rPr lang="en-US" sz="2400" dirty="0" smtClean="0"/>
              <a:t> than that </a:t>
            </a:r>
            <a:r>
              <a:rPr lang="en-US" sz="2400" b="1" dirty="0" smtClean="0"/>
              <a:t>IF</a:t>
            </a:r>
            <a:r>
              <a:rPr lang="en-US" sz="2400" dirty="0" smtClean="0"/>
              <a:t> computed on Accounting Income than the </a:t>
            </a:r>
            <a:r>
              <a:rPr lang="en-US" sz="2400" b="1" dirty="0" smtClean="0"/>
              <a:t>SHORT Taxes Paid becomes Payable </a:t>
            </a:r>
            <a:r>
              <a:rPr lang="en-US" sz="2400" dirty="0" smtClean="0"/>
              <a:t>(in accounting terminology) &amp; hence is </a:t>
            </a:r>
            <a:r>
              <a:rPr lang="en-US" sz="2400" b="1" dirty="0" smtClean="0"/>
              <a:t>treated</a:t>
            </a:r>
            <a:r>
              <a:rPr lang="en-US" sz="2400" dirty="0" smtClean="0"/>
              <a:t> as a </a:t>
            </a:r>
            <a:r>
              <a:rPr lang="en-US" sz="2400" b="1" dirty="0" smtClean="0"/>
              <a:t>LIABILITY</a:t>
            </a:r>
            <a:r>
              <a:rPr lang="en-US" sz="2400" dirty="0" smtClean="0"/>
              <a:t> in the Books.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Accounting For Deferred Taxes</a:t>
            </a:r>
            <a:endParaRPr lang="en-US" sz="3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u="sng" dirty="0" smtClean="0"/>
              <a:t>DTA</a:t>
            </a:r>
            <a:r>
              <a:rPr lang="en-US" b="1" dirty="0" smtClean="0"/>
              <a:t> :-</a:t>
            </a:r>
          </a:p>
          <a:p>
            <a:pPr algn="just">
              <a:buNone/>
            </a:pPr>
            <a:r>
              <a:rPr lang="en-US" dirty="0" smtClean="0"/>
              <a:t>	DTA is </a:t>
            </a:r>
            <a:r>
              <a:rPr lang="en-US" b="1" dirty="0" smtClean="0"/>
              <a:t>Excess Tax Paid (Receivable); </a:t>
            </a:r>
            <a:r>
              <a:rPr lang="en-US" dirty="0" smtClean="0"/>
              <a:t>hence the excess amount </a:t>
            </a:r>
            <a:r>
              <a:rPr lang="en-US" b="1" dirty="0" smtClean="0"/>
              <a:t>is Written Back 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en-US" u="sng" dirty="0" smtClean="0"/>
              <a:t>Entry for DTA </a:t>
            </a:r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en-US" b="1" dirty="0" smtClean="0"/>
              <a:t>By DTA A/C  (Debit) </a:t>
            </a:r>
          </a:p>
          <a:p>
            <a:pPr algn="just">
              <a:buNone/>
            </a:pPr>
            <a:r>
              <a:rPr lang="en-US" b="1" dirty="0" smtClean="0"/>
              <a:t>   	To  P&amp;L A/C  (Credit) </a:t>
            </a:r>
          </a:p>
          <a:p>
            <a:r>
              <a:rPr lang="en-US" b="1" u="sng" dirty="0" smtClean="0"/>
              <a:t>DTL</a:t>
            </a:r>
            <a:r>
              <a:rPr lang="en-US" b="1" dirty="0" smtClean="0"/>
              <a:t> :-</a:t>
            </a:r>
          </a:p>
          <a:p>
            <a:pPr algn="just">
              <a:buNone/>
            </a:pPr>
            <a:r>
              <a:rPr lang="en-US" dirty="0" smtClean="0"/>
              <a:t>	DTL is </a:t>
            </a:r>
            <a:r>
              <a:rPr lang="en-US" b="1" dirty="0" smtClean="0"/>
              <a:t>Short Tax Paid (Payable); </a:t>
            </a:r>
            <a:r>
              <a:rPr lang="en-US" dirty="0" smtClean="0"/>
              <a:t>hence the short amount </a:t>
            </a:r>
            <a:r>
              <a:rPr lang="en-US" b="1" dirty="0" smtClean="0"/>
              <a:t>is Written Off or Provision is made for it 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en-US" u="sng" dirty="0" smtClean="0"/>
              <a:t>Entry for DTL </a:t>
            </a:r>
          </a:p>
          <a:p>
            <a:pPr algn="just">
              <a:buNone/>
            </a:pPr>
            <a:r>
              <a:rPr lang="en-US" dirty="0" smtClean="0"/>
              <a:t>   </a:t>
            </a:r>
            <a:r>
              <a:rPr lang="en-US" b="1" dirty="0" smtClean="0"/>
              <a:t>By P&amp;L A/C  (Debit) </a:t>
            </a:r>
          </a:p>
          <a:p>
            <a:pPr algn="just">
              <a:buNone/>
            </a:pPr>
            <a:r>
              <a:rPr lang="en-US" b="1" dirty="0" smtClean="0"/>
              <a:t>   	To  DTL A/C  (Credit)</a:t>
            </a: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Presentation &amp; Disclosures</a:t>
            </a:r>
            <a:endParaRPr lang="en-US" sz="3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b="1" dirty="0" smtClean="0"/>
              <a:t>Deferred Tax Assets </a:t>
            </a:r>
            <a:r>
              <a:rPr lang="en-US" dirty="0" smtClean="0"/>
              <a:t>should be disclosed on the </a:t>
            </a:r>
            <a:r>
              <a:rPr lang="en-US" b="1" dirty="0" smtClean="0"/>
              <a:t>face of the balance sheet separately </a:t>
            </a:r>
            <a:r>
              <a:rPr lang="en-US" dirty="0" smtClean="0"/>
              <a:t>after the head “Investments”.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b="1" dirty="0" smtClean="0"/>
              <a:t>Deferred Tax Liabilities </a:t>
            </a:r>
            <a:r>
              <a:rPr lang="en-US" dirty="0" smtClean="0"/>
              <a:t>should be disclosed on the </a:t>
            </a:r>
            <a:r>
              <a:rPr lang="en-US" b="1" dirty="0" smtClean="0"/>
              <a:t>face of the balance sheet separately </a:t>
            </a:r>
            <a:r>
              <a:rPr lang="en-US" dirty="0" smtClean="0"/>
              <a:t>after the head “Unsecured Loans”.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An Enterprise should </a:t>
            </a:r>
            <a:r>
              <a:rPr lang="en-US" b="1" dirty="0" smtClean="0"/>
              <a:t>offset </a:t>
            </a:r>
            <a:r>
              <a:rPr lang="en-US" dirty="0" smtClean="0"/>
              <a:t>deferred tax assets and deferred tax liabilities.</a:t>
            </a:r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11156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>Example: VRS Expense</a:t>
            </a:r>
            <a:endParaRPr lang="en-US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</p:nvPr>
        </p:nvGraphicFramePr>
        <p:xfrm>
          <a:off x="1000100" y="857241"/>
          <a:ext cx="7686696" cy="5786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1143008"/>
                <a:gridCol w="1571636"/>
                <a:gridCol w="1552564"/>
                <a:gridCol w="1281116"/>
                <a:gridCol w="1281116"/>
              </a:tblGrid>
              <a:tr h="31857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Figures in Lacs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857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Tax Rate for FY 2009-10 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33.99%</a:t>
                      </a:r>
                    </a:p>
                  </a:txBody>
                  <a:tcPr marL="9525" marR="9525" marT="9525" marB="0" anchor="b"/>
                </a:tc>
              </a:tr>
              <a:tr h="627495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Sr.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F.Year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Income In Books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Income under I.Tax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Timing Diff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Deferred Tax</a:t>
                      </a:r>
                    </a:p>
                  </a:txBody>
                  <a:tcPr marL="9525" marR="9525" marT="9525" marB="0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2009-10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-Rs. 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-2.719200 </a:t>
                      </a:r>
                    </a:p>
                  </a:txBody>
                  <a:tcPr marL="9525" marR="9525" marT="9525" marB="0" anchor="b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2010-11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0.679800 </a:t>
                      </a:r>
                    </a:p>
                  </a:txBody>
                  <a:tcPr marL="9525" marR="9525" marT="9525" marB="0" anchor="b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2011-12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0.679800 </a:t>
                      </a:r>
                    </a:p>
                  </a:txBody>
                  <a:tcPr marL="9525" marR="9525" marT="9525" marB="0" anchor="b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2012-13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Rs. 100.00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0.679800 </a:t>
                      </a:r>
                    </a:p>
                  </a:txBody>
                  <a:tcPr marL="9525" marR="9525" marT="9525" marB="0" anchor="b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2013-14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Rs. 100.00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0.679800 </a:t>
                      </a:r>
                    </a:p>
                  </a:txBody>
                  <a:tcPr marL="9525" marR="9525" marT="9525" marB="0" anchor="b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Rs. 490.00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490.00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</a:tr>
              <a:tr h="627495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Sr.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F.Year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VRS In Books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VRS under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  I. Tax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Deferred Tax</a:t>
                      </a:r>
                    </a:p>
                  </a:txBody>
                  <a:tcPr marL="9525" marR="9525" marT="9525" marB="0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2009-10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2.719200 </a:t>
                      </a:r>
                    </a:p>
                  </a:txBody>
                  <a:tcPr marL="9525" marR="9525" marT="9525" marB="0" anchor="b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2010-11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-0.679800 </a:t>
                      </a:r>
                    </a:p>
                  </a:txBody>
                  <a:tcPr marL="9525" marR="9525" marT="9525" marB="0" anchor="b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2011-12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-0.679800 </a:t>
                      </a:r>
                    </a:p>
                  </a:txBody>
                  <a:tcPr marL="9525" marR="9525" marT="9525" marB="0" anchor="b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2012-13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-0.679800 </a:t>
                      </a:r>
                    </a:p>
                  </a:txBody>
                  <a:tcPr marL="9525" marR="9525" marT="9525" marB="0" anchor="b"/>
                </a:tc>
              </a:tr>
              <a:tr h="318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2013-14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-0.679800 </a:t>
                      </a:r>
                    </a:p>
                  </a:txBody>
                  <a:tcPr marL="9525" marR="9525" marT="9525" marB="0" anchor="b"/>
                </a:tc>
              </a:tr>
              <a:tr h="3900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Rs. 10.00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Example Contd….</a:t>
            </a:r>
            <a:endParaRPr lang="en-US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u="sng" dirty="0" smtClean="0"/>
              <a:t>Whether VRS Expense is DTA (or) DTL </a:t>
            </a:r>
            <a:r>
              <a:rPr lang="en-US" dirty="0" smtClean="0"/>
              <a:t>?</a:t>
            </a:r>
          </a:p>
          <a:p>
            <a:r>
              <a:rPr lang="en-US" u="sng" dirty="0" smtClean="0"/>
              <a:t>For Fin. Year 2009-10</a:t>
            </a:r>
          </a:p>
          <a:p>
            <a:pPr>
              <a:buNone/>
            </a:pPr>
            <a:r>
              <a:rPr lang="en-US" dirty="0" smtClean="0"/>
              <a:t>Expense Charged in Books  : Rs.10.00 Lacs</a:t>
            </a:r>
          </a:p>
          <a:p>
            <a:pPr>
              <a:buNone/>
            </a:pPr>
            <a:r>
              <a:rPr lang="en-US" dirty="0" smtClean="0"/>
              <a:t>Expense Charged in I. Tax   :  Rs. 2.00  Lacs</a:t>
            </a:r>
          </a:p>
          <a:p>
            <a:r>
              <a:rPr lang="en-US" dirty="0" smtClean="0"/>
              <a:t>Therefore ,</a:t>
            </a:r>
          </a:p>
          <a:p>
            <a:pPr>
              <a:buNone/>
            </a:pPr>
            <a:r>
              <a:rPr lang="en-US" u="sng" dirty="0" smtClean="0"/>
              <a:t>Income as Per Books </a:t>
            </a:r>
            <a:r>
              <a:rPr lang="en-US" b="1" u="sng" dirty="0" smtClean="0"/>
              <a:t>&lt;</a:t>
            </a:r>
            <a:r>
              <a:rPr lang="en-US" u="sng" dirty="0" smtClean="0"/>
              <a:t> Income as Per I. Tax </a:t>
            </a:r>
          </a:p>
          <a:p>
            <a:pPr algn="just">
              <a:buNone/>
            </a:pPr>
            <a:r>
              <a:rPr lang="en-US" dirty="0" smtClean="0"/>
              <a:t>	Hence, Tax (Paid) calculated on </a:t>
            </a:r>
            <a:r>
              <a:rPr lang="en-US" b="1" dirty="0" smtClean="0"/>
              <a:t>Income under I. Tax</a:t>
            </a:r>
            <a:r>
              <a:rPr lang="en-US" dirty="0" smtClean="0"/>
              <a:t> will be </a:t>
            </a:r>
            <a:r>
              <a:rPr lang="en-US" b="1" dirty="0" smtClean="0"/>
              <a:t>Higher</a:t>
            </a:r>
            <a:r>
              <a:rPr lang="en-US" dirty="0" smtClean="0"/>
              <a:t> than Tax calculated on </a:t>
            </a:r>
            <a:r>
              <a:rPr lang="en-US" b="1" dirty="0" smtClean="0"/>
              <a:t>Income as per Books. </a:t>
            </a:r>
            <a:r>
              <a:rPr lang="en-US" dirty="0" smtClean="0"/>
              <a:t>Hence excess tax becomes Receivable. </a:t>
            </a:r>
            <a:r>
              <a:rPr lang="en-US" b="1" dirty="0" smtClean="0"/>
              <a:t>Thus VRS Expense is a DTA.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b="1" u="sng" dirty="0" smtClean="0"/>
              <a:t>ZUA </a:t>
            </a:r>
            <a:r>
              <a:rPr lang="en-US" sz="1800" b="1" u="sng" dirty="0" smtClean="0"/>
              <a:t>INDUSTRIES LIMITED</a:t>
            </a:r>
            <a:r>
              <a:rPr lang="en-US" sz="1800" dirty="0" smtClean="0"/>
              <a:t> </a:t>
            </a:r>
            <a:r>
              <a:rPr lang="en-US" sz="1800" b="1" u="sng" dirty="0" smtClean="0"/>
              <a:t>Deferred Tax </a:t>
            </a:r>
            <a:r>
              <a:rPr lang="en-US" sz="1600" b="1" u="sng" dirty="0" smtClean="0"/>
              <a:t>Working </a:t>
            </a:r>
            <a:r>
              <a:rPr lang="en-US" sz="1600" dirty="0" smtClean="0"/>
              <a:t> </a:t>
            </a:r>
            <a:br>
              <a:rPr lang="en-US" sz="1600" dirty="0" smtClean="0"/>
            </a:br>
            <a:r>
              <a:rPr lang="en-US" sz="1600" dirty="0" smtClean="0"/>
              <a:t>      </a:t>
            </a:r>
            <a:r>
              <a:rPr lang="en-US" sz="1600" b="1" dirty="0" smtClean="0"/>
              <a:t>F</a:t>
            </a:r>
            <a:r>
              <a:rPr lang="en-US" sz="1600" b="1" u="sng" dirty="0" smtClean="0"/>
              <a:t>or the period ended on 31.03.2010    - AY  2010-11</a:t>
            </a:r>
            <a:r>
              <a:rPr lang="en-US" sz="1600" b="1" dirty="0" smtClean="0"/>
              <a:t> </a:t>
            </a:r>
            <a:endParaRPr lang="en-US" sz="16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1000099" y="1214422"/>
          <a:ext cx="7572429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8523"/>
                <a:gridCol w="1190634"/>
                <a:gridCol w="1285884"/>
                <a:gridCol w="1857388"/>
              </a:tblGrid>
              <a:tr h="283833">
                <a:tc>
                  <a:txBody>
                    <a:bodyPr/>
                    <a:lstStyle/>
                    <a:p>
                      <a:pPr algn="l" fontAlgn="b"/>
                      <a:endParaRPr lang="en-US" sz="2000" b="1" i="0" u="sng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latin typeface="Calibri" pitchFamily="34" charset="0"/>
                        </a:rPr>
                        <a:t>31.03.2009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latin typeface="Calibri" pitchFamily="34" charset="0"/>
                        </a:rPr>
                        <a:t>30.12.2009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latin typeface="Calibri" pitchFamily="34" charset="0"/>
                        </a:rPr>
                        <a:t>Movement </a:t>
                      </a:r>
                    </a:p>
                  </a:txBody>
                  <a:tcPr marL="0" marR="0" marT="0" marB="0" anchor="b"/>
                </a:tc>
              </a:tr>
              <a:tr h="28383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 </a:t>
                      </a:r>
                      <a:r>
                        <a:rPr lang="en-US" sz="2000" b="1" i="0" u="none" strike="noStrike" dirty="0" smtClean="0">
                          <a:latin typeface="Calibri" pitchFamily="34" charset="0"/>
                        </a:rPr>
                        <a:t>Deferred</a:t>
                      </a:r>
                      <a:r>
                        <a:rPr lang="en-US" sz="2000" b="1" i="0" u="none" strike="noStrike" baseline="0" dirty="0" smtClean="0">
                          <a:latin typeface="Calibri" pitchFamily="34" charset="0"/>
                        </a:rPr>
                        <a:t> Tax Assets</a:t>
                      </a:r>
                      <a:endParaRPr lang="en-US" sz="20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 smtClean="0">
                          <a:latin typeface="Calibri" pitchFamily="34" charset="0"/>
                        </a:rPr>
                        <a:t>(Rs in lacs)</a:t>
                      </a:r>
                      <a:endParaRPr lang="en-US" sz="2000" b="1" i="0" u="sng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smtClean="0">
                          <a:latin typeface="Calibri" pitchFamily="34" charset="0"/>
                        </a:rPr>
                        <a:t>(Rs in lacs)</a:t>
                      </a:r>
                      <a:endParaRPr lang="en-US" sz="2000" b="1" i="0" u="sng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 smtClean="0">
                          <a:latin typeface="Calibri" pitchFamily="34" charset="0"/>
                        </a:rPr>
                        <a:t>(Rs in lacs)</a:t>
                      </a:r>
                      <a:endParaRPr lang="en-US" sz="2000" b="1" i="0" u="sng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/>
                </a:tc>
              </a:tr>
              <a:tr h="28959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Provision </a:t>
                      </a:r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for leave encashment 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      572.72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643.53 </a:t>
                      </a:r>
                      <a:endParaRPr lang="en-US" sz="20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70.81 </a:t>
                      </a:r>
                      <a:endParaRPr lang="en-US" sz="20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/>
                </a:tc>
              </a:tr>
              <a:tr h="21431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Provision </a:t>
                      </a:r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for wage arrears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        32.89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112.57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79.69</a:t>
                      </a:r>
                    </a:p>
                  </a:txBody>
                  <a:tcPr marL="0" marR="0" marT="0" marB="0" anchor="b"/>
                </a:tc>
              </a:tr>
              <a:tr h="15430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Provision </a:t>
                      </a:r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for doubtful debts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latin typeface="Calibri" pitchFamily="34" charset="0"/>
                        </a:rPr>
                        <a:t>        32.10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32.10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0.00</a:t>
                      </a:r>
                    </a:p>
                  </a:txBody>
                  <a:tcPr marL="0" marR="0" marT="0" marB="0" anchor="b"/>
                </a:tc>
              </a:tr>
              <a:tr h="28383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Super </a:t>
                      </a:r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annaution Fund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latin typeface="Calibri" pitchFamily="34" charset="0"/>
                        </a:rPr>
                        <a:t>             - 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108.32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108.32</a:t>
                      </a:r>
                    </a:p>
                  </a:txBody>
                  <a:tcPr marL="0" marR="0" marT="0" marB="0" anchor="b"/>
                </a:tc>
              </a:tr>
              <a:tr h="239097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Expenses </a:t>
                      </a:r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disallowed u/s 40 (a)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>
                          <a:latin typeface="Calibri" pitchFamily="34" charset="0"/>
                        </a:rPr>
                        <a:t>      142.02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 </a:t>
                      </a:r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142.02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              -   </a:t>
                      </a:r>
                    </a:p>
                  </a:txBody>
                  <a:tcPr marL="0" marR="0" marT="0" marB="0"/>
                </a:tc>
              </a:tr>
              <a:tr h="28383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VRS 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expenditure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          0.51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0.00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-0.51</a:t>
                      </a:r>
                    </a:p>
                  </a:txBody>
                  <a:tcPr marL="0" marR="0" marT="0" marB="0" anchor="b"/>
                </a:tc>
              </a:tr>
              <a:tr h="25244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Provision </a:t>
                      </a:r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on GOI Bonds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latin typeface="Calibri" pitchFamily="34" charset="0"/>
                        </a:rPr>
                        <a:t>      478.76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latin typeface="Calibri" pitchFamily="34" charset="0"/>
                        </a:rPr>
                        <a:t>478.76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0.00</a:t>
                      </a:r>
                    </a:p>
                  </a:txBody>
                  <a:tcPr marL="0" marR="0" marT="0" marB="0" anchor="b"/>
                </a:tc>
              </a:tr>
              <a:tr h="283833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latin typeface="Calibri" pitchFamily="34" charset="0"/>
                        </a:rPr>
                        <a:t>DTA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latin typeface="Calibri" pitchFamily="34" charset="0"/>
                        </a:rPr>
                        <a:t>1,259.00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latin typeface="Calibri" pitchFamily="34" charset="0"/>
                        </a:rPr>
                        <a:t>1,517.30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 pitchFamily="34" charset="0"/>
                        </a:rPr>
                        <a:t>258.30</a:t>
                      </a:r>
                    </a:p>
                  </a:txBody>
                  <a:tcPr marL="0" marR="0" marT="0" marB="0" anchor="b"/>
                </a:tc>
              </a:tr>
              <a:tr h="28383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sng" strike="noStrike">
                          <a:latin typeface="Calibri" pitchFamily="34" charset="0"/>
                        </a:rPr>
                        <a:t>Deferred tax liability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</a:tr>
              <a:tr h="28383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 </a:t>
                      </a:r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Depreciation</a:t>
                      </a:r>
                      <a:endParaRPr lang="en-US" sz="20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>
                          <a:latin typeface="Calibri" pitchFamily="34" charset="0"/>
                        </a:rPr>
                        <a:t>    2,978.38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>
                          <a:latin typeface="Calibri" pitchFamily="34" charset="0"/>
                        </a:rPr>
                        <a:t>    3,016.01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37.62 </a:t>
                      </a:r>
                      <a:endParaRPr lang="en-US" sz="2000" b="0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/>
                </a:tc>
              </a:tr>
              <a:tr h="27155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 </a:t>
                      </a:r>
                      <a:r>
                        <a:rPr lang="en-US" sz="2000" b="0" i="0" u="none" strike="noStrike" dirty="0" smtClean="0">
                          <a:latin typeface="Calibri" pitchFamily="34" charset="0"/>
                        </a:rPr>
                        <a:t>Interest </a:t>
                      </a:r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on Income tax refund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latin typeface="Calibri" pitchFamily="34" charset="0"/>
                        </a:rPr>
                        <a:t>        48.65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latin typeface="Calibri" pitchFamily="34" charset="0"/>
                        </a:rPr>
                        <a:t>48.65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latin typeface="Calibri" pitchFamily="34" charset="0"/>
                        </a:rPr>
                        <a:t>0.00</a:t>
                      </a:r>
                    </a:p>
                  </a:txBody>
                  <a:tcPr marL="0" marR="0" marT="0" marB="0" anchor="b"/>
                </a:tc>
              </a:tr>
              <a:tr h="283833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latin typeface="Calibri" pitchFamily="34" charset="0"/>
                        </a:rPr>
                        <a:t>DTL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latin typeface="Calibri" pitchFamily="34" charset="0"/>
                        </a:rPr>
                        <a:t>    3,027.55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latin typeface="Calibri" pitchFamily="34" charset="0"/>
                        </a:rPr>
                        <a:t>3064.66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 pitchFamily="34" charset="0"/>
                        </a:rPr>
                        <a:t>37.11</a:t>
                      </a:r>
                    </a:p>
                  </a:txBody>
                  <a:tcPr marL="0" marR="0" marT="0" marB="0" anchor="b"/>
                </a:tc>
              </a:tr>
              <a:tr h="41991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latin typeface="Calibri" pitchFamily="34" charset="0"/>
                        </a:rPr>
                        <a:t>Net  Deferred tax (Liability)/Asset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latin typeface="Calibri" pitchFamily="34" charset="0"/>
                        </a:rPr>
                        <a:t>(1,768.55)</a:t>
                      </a:r>
                      <a:endParaRPr lang="en-US" sz="2000" b="1" i="0" u="none" strike="noStrike" dirty="0">
                        <a:latin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latin typeface="Calibri" pitchFamily="34" charset="0"/>
                        </a:rPr>
                        <a:t>(1547.36)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latin typeface="Calibri" pitchFamily="34" charset="0"/>
                        </a:rPr>
                        <a:t>221.19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 smtClean="0"/>
              <a:t>Deferred Taxes under IFRS (IAS-12)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en-US" b="1" dirty="0" smtClean="0"/>
              <a:t>Method</a:t>
            </a:r>
            <a:r>
              <a:rPr lang="en-US" dirty="0" smtClean="0"/>
              <a:t>: </a:t>
            </a:r>
            <a:r>
              <a:rPr lang="en-US" b="1" dirty="0" smtClean="0"/>
              <a:t>Balance Sheet liability</a:t>
            </a:r>
            <a:r>
              <a:rPr lang="en-US" dirty="0" smtClean="0"/>
              <a:t> method focuses on temporary differences.</a:t>
            </a:r>
          </a:p>
          <a:p>
            <a:pPr lvl="0" algn="just"/>
            <a:endParaRPr lang="en-US" dirty="0" smtClean="0"/>
          </a:p>
          <a:p>
            <a:pPr lvl="0" algn="just"/>
            <a:r>
              <a:rPr lang="en-US" b="1" dirty="0" smtClean="0"/>
              <a:t>Temporary Difference: </a:t>
            </a:r>
            <a:r>
              <a:rPr lang="en-US" dirty="0" smtClean="0"/>
              <a:t>A difference between the carrying amount of an asset or liability &amp; its tax base.</a:t>
            </a:r>
          </a:p>
          <a:p>
            <a:pPr lvl="0" algn="just"/>
            <a:r>
              <a:rPr lang="en-US" b="1" dirty="0" smtClean="0"/>
              <a:t>Taxable Temporary Difference: </a:t>
            </a:r>
            <a:r>
              <a:rPr lang="en-US" dirty="0" smtClean="0"/>
              <a:t>A temporary difference that will result in taxable amounts in the future when the carrying amount of the asset is recovered or the liability is settled.</a:t>
            </a:r>
          </a:p>
          <a:p>
            <a:pPr lvl="0" algn="just"/>
            <a:endParaRPr lang="en-US" dirty="0" smtClean="0"/>
          </a:p>
          <a:p>
            <a:pPr lvl="0" algn="just"/>
            <a:r>
              <a:rPr lang="en-US" b="1" dirty="0" smtClean="0"/>
              <a:t>Measurement</a:t>
            </a:r>
            <a:r>
              <a:rPr lang="en-US" dirty="0" smtClean="0"/>
              <a:t>: DTA &amp; DTL should be measured at the Tax Rates (substantively enacted by the B/S Date) that are expected to apply to the period when the asset is realized or the liability is settled (liability method).</a:t>
            </a:r>
          </a:p>
          <a:p>
            <a:pPr lvl="0" algn="just"/>
            <a:endParaRPr lang="en-US" dirty="0" smtClean="0"/>
          </a:p>
          <a:p>
            <a:pPr lvl="0" algn="just"/>
            <a:r>
              <a:rPr lang="en-US" b="1" dirty="0" smtClean="0"/>
              <a:t>Recognition</a:t>
            </a:r>
            <a:r>
              <a:rPr lang="en-US" dirty="0" smtClean="0"/>
              <a:t>: Current &amp; Deferred Tax should be recognized as Income or Expense &amp; </a:t>
            </a:r>
            <a:r>
              <a:rPr lang="en-US" b="1" dirty="0" smtClean="0"/>
              <a:t>included in Net Profit or Loss for the period</a:t>
            </a:r>
            <a:r>
              <a:rPr lang="en-US" dirty="0" smtClean="0"/>
              <a:t> to the extent that the tax arises.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Understanding as Per IFRS (IAS12)</a:t>
            </a:r>
            <a:endParaRPr lang="en-US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u="sng" dirty="0" smtClean="0"/>
              <a:t>Example</a:t>
            </a:r>
            <a:r>
              <a:rPr lang="en-US" sz="2400" dirty="0" smtClean="0"/>
              <a:t>:-</a:t>
            </a:r>
          </a:p>
          <a:p>
            <a:r>
              <a:rPr lang="en-US" sz="2400" dirty="0" smtClean="0"/>
              <a:t>M/C Purchased(@start) in2009-10:- Rs.100.00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Depreciation (Books) in 2009-10:Rs.30.00</a:t>
            </a:r>
          </a:p>
          <a:p>
            <a:r>
              <a:rPr lang="en-US" sz="2400" dirty="0" smtClean="0"/>
              <a:t>Depreciation (for tax) in 2009-10:Rs.40.00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Carrying Value (Books) : Rs.70 (100-30) </a:t>
            </a:r>
          </a:p>
          <a:p>
            <a:r>
              <a:rPr lang="en-US" sz="2400" dirty="0" smtClean="0"/>
              <a:t>Carrying Value (for tax) : Rs.60 (100-40)</a:t>
            </a:r>
          </a:p>
          <a:p>
            <a:endParaRPr lang="en-US" sz="2400" dirty="0" smtClean="0"/>
          </a:p>
          <a:p>
            <a:r>
              <a:rPr lang="en-US" sz="2400" dirty="0" smtClean="0"/>
              <a:t>Tax Rate : 30%               </a:t>
            </a:r>
          </a:p>
          <a:p>
            <a:pPr>
              <a:buNone/>
            </a:pPr>
            <a:r>
              <a:rPr lang="en-US" sz="2400" dirty="0" smtClean="0"/>
              <a:t> 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28662" y="214290"/>
            <a:ext cx="7758138" cy="580551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What does the Accounting Standard Talks About?</a:t>
            </a:r>
          </a:p>
          <a:p>
            <a:pPr>
              <a:buNone/>
            </a:pPr>
            <a:endParaRPr lang="en-US" dirty="0" smtClean="0"/>
          </a:p>
          <a:p>
            <a:r>
              <a:rPr lang="en-US" sz="2800" dirty="0" smtClean="0"/>
              <a:t>Timing Differences</a:t>
            </a:r>
          </a:p>
          <a:p>
            <a:pPr>
              <a:buNone/>
            </a:pPr>
            <a:endParaRPr lang="en-US" sz="2800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n-US" sz="2800" dirty="0" smtClean="0"/>
              <a:t>Deferred Taxes</a:t>
            </a:r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endParaRPr lang="en-US" sz="2800" dirty="0" smtClean="0"/>
          </a:p>
          <a:p>
            <a:pPr marL="274320" lvl="2" indent="-274320">
              <a:spcBef>
                <a:spcPts val="580"/>
              </a:spcBef>
              <a:buClr>
                <a:schemeClr val="accent1"/>
              </a:buClr>
            </a:pPr>
            <a:r>
              <a:rPr lang="en-US" sz="2800" dirty="0" smtClean="0"/>
              <a:t>Types of Deferred Taxes</a:t>
            </a:r>
          </a:p>
          <a:p>
            <a:pPr marL="274320" lvl="2" indent="-274320">
              <a:spcBef>
                <a:spcPts val="580"/>
              </a:spcBef>
              <a:buClr>
                <a:schemeClr val="accent1"/>
              </a:buClr>
            </a:pPr>
            <a:endParaRPr lang="en-US" sz="2800" dirty="0" smtClean="0"/>
          </a:p>
          <a:p>
            <a:pPr marL="274320" lvl="5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800" dirty="0" smtClean="0"/>
              <a:t>Accounting For Deferred Taxes</a:t>
            </a:r>
          </a:p>
          <a:p>
            <a:pPr marL="274320" lvl="5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endParaRPr lang="en-US" sz="2800" dirty="0" smtClean="0"/>
          </a:p>
          <a:p>
            <a:pPr marL="274320" lvl="7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800" dirty="0" smtClean="0"/>
              <a:t>Presentation &amp; Disclosures</a:t>
            </a:r>
          </a:p>
          <a:p>
            <a:pPr>
              <a:buNone/>
            </a:pPr>
            <a:endParaRPr lang="en-US" dirty="0" smtClean="0"/>
          </a:p>
          <a:p>
            <a:pPr lvl="2"/>
            <a:endParaRPr lang="en-US" sz="2400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Example contd……..</a:t>
            </a:r>
            <a:endParaRPr lang="en-US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sz="2800" b="1" u="sng" dirty="0" smtClean="0"/>
              <a:t>As per IFRS (IAS-12)</a:t>
            </a:r>
            <a:r>
              <a:rPr lang="en-US" sz="2800" b="1" dirty="0" smtClean="0"/>
              <a:t>:-</a:t>
            </a:r>
          </a:p>
          <a:p>
            <a:pPr algn="just">
              <a:buNone/>
            </a:pPr>
            <a:r>
              <a:rPr lang="en-US" sz="2800" dirty="0" smtClean="0"/>
              <a:t>Temporary Difference = </a:t>
            </a:r>
          </a:p>
          <a:p>
            <a:pPr algn="just">
              <a:buNone/>
            </a:pPr>
            <a:r>
              <a:rPr lang="en-US" sz="2400" dirty="0" smtClean="0"/>
              <a:t>Tax Base of Asset/Liability </a:t>
            </a:r>
            <a:r>
              <a:rPr lang="en-US" sz="2400" b="1" dirty="0" smtClean="0"/>
              <a:t>LESS</a:t>
            </a:r>
            <a:r>
              <a:rPr lang="en-US" sz="2400" dirty="0" smtClean="0"/>
              <a:t> Value of such Asset/Liability as per Books</a:t>
            </a:r>
            <a:r>
              <a:rPr lang="en-US" sz="2800" dirty="0" smtClean="0"/>
              <a:t>. </a:t>
            </a:r>
            <a:r>
              <a:rPr lang="en-US" sz="2800" b="1" dirty="0" smtClean="0"/>
              <a:t>          </a:t>
            </a:r>
          </a:p>
          <a:p>
            <a:r>
              <a:rPr lang="en-US" u="sng" dirty="0" smtClean="0"/>
              <a:t>Temp.Diff. = Tax Base (-) As Per Books</a:t>
            </a:r>
          </a:p>
          <a:p>
            <a:r>
              <a:rPr lang="en-US" dirty="0" smtClean="0"/>
              <a:t>Rs.10.00	   = 60.00 (-) 70.00</a:t>
            </a:r>
          </a:p>
          <a:p>
            <a:r>
              <a:rPr lang="en-US" dirty="0" smtClean="0"/>
              <a:t>If the Tax Base of an Asset is less that Results into DTL else it is DTA.</a:t>
            </a:r>
          </a:p>
          <a:p>
            <a:r>
              <a:rPr lang="en-US" u="sng" dirty="0" smtClean="0"/>
              <a:t>DTL = Temp.Diff. x Tax Rate</a:t>
            </a:r>
          </a:p>
          <a:p>
            <a:r>
              <a:rPr lang="en-US" dirty="0" smtClean="0"/>
              <a:t>Rs.3.00	 =  Rs.10 x 30%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Thank You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pPr algn="just"/>
            <a:r>
              <a:rPr lang="en-US" b="1" dirty="0" smtClean="0"/>
              <a:t>Information when Understood &amp; Applied becomes Knowledge.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Timing Difference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28662" y="1142984"/>
            <a:ext cx="7929618" cy="4876816"/>
          </a:xfrm>
        </p:spPr>
        <p:txBody>
          <a:bodyPr>
            <a:normAutofit/>
          </a:bodyPr>
          <a:lstStyle/>
          <a:p>
            <a:r>
              <a:rPr lang="en-US" sz="3000" dirty="0" smtClean="0"/>
              <a:t>Timing Difference =</a:t>
            </a:r>
          </a:p>
          <a:p>
            <a:pPr>
              <a:buNone/>
            </a:pPr>
            <a:r>
              <a:rPr lang="en-US" sz="3000" u="sng" dirty="0" smtClean="0"/>
              <a:t>Accounting Income (-) Taxable Income</a:t>
            </a:r>
            <a:r>
              <a:rPr lang="en-US" sz="3000" dirty="0" smtClean="0"/>
              <a:t>.</a:t>
            </a:r>
          </a:p>
          <a:p>
            <a:r>
              <a:rPr lang="en-US" dirty="0" smtClean="0"/>
              <a:t>There are 2 kinds of Timing Differences:</a:t>
            </a:r>
          </a:p>
          <a:p>
            <a:r>
              <a:rPr lang="en-US" dirty="0" smtClean="0"/>
              <a:t>1.Permanent Timing Differences</a:t>
            </a:r>
          </a:p>
          <a:p>
            <a:r>
              <a:rPr lang="en-US" dirty="0" smtClean="0"/>
              <a:t>2.Temporary Timing Differences</a:t>
            </a:r>
          </a:p>
          <a:p>
            <a:pPr>
              <a:buNone/>
            </a:pPr>
            <a:endParaRPr lang="en-US" dirty="0" smtClean="0"/>
          </a:p>
          <a:p>
            <a:pPr algn="just"/>
            <a:r>
              <a:rPr lang="en-US" u="sng" dirty="0" smtClean="0"/>
              <a:t>Permanent Timing Differences </a:t>
            </a:r>
            <a:r>
              <a:rPr lang="en-US" dirty="0" smtClean="0"/>
              <a:t>are those Timing Differences which originate in One Period but DO NOT Reverse in Subsequent Period.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Permanent Difference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u="sng" dirty="0" smtClean="0"/>
              <a:t>Example of Permanent Difference</a:t>
            </a:r>
            <a:r>
              <a:rPr lang="en-US" dirty="0" smtClean="0"/>
              <a:t> :-</a:t>
            </a:r>
          </a:p>
          <a:p>
            <a:pPr algn="just"/>
            <a:r>
              <a:rPr lang="en-US" dirty="0" smtClean="0"/>
              <a:t>Co. incurs Rs.10.00 Lacs on Lions Club which becomes </a:t>
            </a:r>
            <a:r>
              <a:rPr lang="en-US" b="1" dirty="0" smtClean="0"/>
              <a:t>disallowed u/s 37 </a:t>
            </a:r>
            <a:r>
              <a:rPr lang="en-US" dirty="0" smtClean="0"/>
              <a:t>of the I. Tax Act.</a:t>
            </a:r>
          </a:p>
          <a:p>
            <a:r>
              <a:rPr lang="en-US" dirty="0" smtClean="0"/>
              <a:t>Therefore, </a:t>
            </a:r>
            <a:r>
              <a:rPr lang="en-US" u="sng" dirty="0" smtClean="0"/>
              <a:t>PERMANENT Difference</a:t>
            </a:r>
            <a:r>
              <a:rPr lang="en-US" dirty="0" smtClean="0"/>
              <a:t> =&gt; </a:t>
            </a:r>
            <a:r>
              <a:rPr lang="en-US" u="sng" dirty="0" smtClean="0"/>
              <a:t>Rs.10.00Lacs = Rs.10.00Lacs -Rs.0.00.</a:t>
            </a:r>
          </a:p>
          <a:p>
            <a:pPr algn="just"/>
            <a:r>
              <a:rPr lang="en-US" dirty="0" smtClean="0"/>
              <a:t>As No Part of Rs.10.00Lacs would be considered in the subsequent Year under   I. Tax it results in Permanent Difference.</a:t>
            </a:r>
          </a:p>
          <a:p>
            <a:pPr algn="just"/>
            <a:r>
              <a:rPr lang="en-US" u="sng" dirty="0" smtClean="0"/>
              <a:t>As Permanent Differences do not reverse they are not considered for Deferred Taxes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Temporary Difference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en-US" dirty="0" smtClean="0"/>
          </a:p>
          <a:p>
            <a:pPr algn="just"/>
            <a:r>
              <a:rPr lang="en-US" dirty="0" smtClean="0"/>
              <a:t>Originates in One Period &amp; would reverse in One or More Subsequent Periods.</a:t>
            </a:r>
          </a:p>
          <a:p>
            <a:endParaRPr lang="en-US" dirty="0" smtClean="0"/>
          </a:p>
          <a:p>
            <a:pPr algn="just"/>
            <a:r>
              <a:rPr lang="en-US" dirty="0" smtClean="0"/>
              <a:t>Temporary Timing Differences are considered for the purpose of Deferred Taxes as these differences (Accounting Income – Taxable Income) get reversed.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Example of Temporary Difference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Say VRS Expense (declared in 2009-10) amounting to Rs.10,00,000/- .</a:t>
            </a:r>
          </a:p>
          <a:p>
            <a:r>
              <a:rPr lang="en-US" sz="2400" u="sng" dirty="0" smtClean="0"/>
              <a:t>Treatment in Books </a:t>
            </a:r>
            <a:r>
              <a:rPr lang="en-US" dirty="0" smtClean="0"/>
              <a:t>:-</a:t>
            </a:r>
          </a:p>
          <a:p>
            <a:r>
              <a:rPr lang="en-US" dirty="0" smtClean="0"/>
              <a:t>Full Amount Charged to P&amp;L A/C in the Accounting Year 2009-10.</a:t>
            </a:r>
          </a:p>
          <a:p>
            <a:pPr>
              <a:buNone/>
            </a:pPr>
            <a:r>
              <a:rPr lang="en-US" sz="2400" dirty="0" smtClean="0"/>
              <a:t>By P&amp;L A/C (Debit</a:t>
            </a:r>
            <a:r>
              <a:rPr lang="en-US" sz="2400" smtClean="0"/>
              <a:t>)                :</a:t>
            </a:r>
            <a:r>
              <a:rPr lang="en-US" sz="2400" dirty="0" smtClean="0"/>
              <a:t>Rs.10.00Lacs</a:t>
            </a:r>
          </a:p>
          <a:p>
            <a:pPr>
              <a:buNone/>
            </a:pPr>
            <a:r>
              <a:rPr lang="en-US" sz="2400" dirty="0" smtClean="0"/>
              <a:t>To  VRS Expense A/C (Credit) :Rs.10.00Lacs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u="sng" dirty="0" smtClean="0"/>
              <a:t>Treatment under I. Tax (u/s 35DDA) </a:t>
            </a:r>
            <a:r>
              <a:rPr lang="en-US" dirty="0" smtClean="0"/>
              <a:t>:-</a:t>
            </a:r>
          </a:p>
          <a:p>
            <a:pPr>
              <a:buNone/>
            </a:pPr>
            <a:r>
              <a:rPr lang="en-US" dirty="0" smtClean="0"/>
              <a:t>Allowed as Deduction in 5 Equal Instalments</a:t>
            </a:r>
          </a:p>
          <a:p>
            <a:pPr lvl="2">
              <a:buNone/>
            </a:pPr>
            <a:r>
              <a:rPr lang="en-US" sz="2400" dirty="0" smtClean="0"/>
              <a:t>i.e. Rs.2.00Lacs in each of the 5 Years beginning 2009-10.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111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Temporary </a:t>
            </a:r>
            <a:r>
              <a:rPr lang="en-US" sz="3200" dirty="0" smtClean="0"/>
              <a:t>Difference</a:t>
            </a:r>
            <a:r>
              <a:rPr lang="en-US" dirty="0" smtClean="0"/>
              <a:t>……..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1000100" y="798830"/>
          <a:ext cx="7758110" cy="5774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1622"/>
                <a:gridCol w="1551622"/>
                <a:gridCol w="1551622"/>
                <a:gridCol w="1551622"/>
                <a:gridCol w="1551622"/>
              </a:tblGrid>
              <a:tr h="34898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Figures in Lacs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263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Sr.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F.Year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Income In Books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Income under I.Tax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Timing Diff</a:t>
                      </a:r>
                    </a:p>
                  </a:txBody>
                  <a:tcPr marL="9525" marR="9525" marT="9525" marB="0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2009-10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-Rs. 8.00</a:t>
                      </a:r>
                    </a:p>
                  </a:txBody>
                  <a:tcPr marL="9525" marR="9525" marT="9525" marB="0" anchor="b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2010-11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2011-12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2012-13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2013-14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98.00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490.00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490.00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</a:tr>
              <a:tr h="58263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Sr.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F.Year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VRS In Books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VRS under I.Tax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Timing Diff</a:t>
                      </a:r>
                    </a:p>
                  </a:txBody>
                  <a:tcPr marL="9525" marR="9525" marT="9525" marB="0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2009-10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8.00</a:t>
                      </a:r>
                    </a:p>
                  </a:txBody>
                  <a:tcPr marL="9525" marR="9525" marT="9525" marB="0" anchor="b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2010-11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-Rs. 2.00</a:t>
                      </a:r>
                    </a:p>
                  </a:txBody>
                  <a:tcPr marL="9525" marR="9525" marT="9525" marB="0" anchor="b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2011-12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-Rs. 2.00</a:t>
                      </a:r>
                    </a:p>
                  </a:txBody>
                  <a:tcPr marL="9525" marR="9525" marT="9525" marB="0" anchor="b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2012-13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-Rs. 2.00</a:t>
                      </a:r>
                    </a:p>
                  </a:txBody>
                  <a:tcPr marL="9525" marR="9525" marT="9525" marB="0" anchor="b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2013-14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2.00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-Rs. 2.00</a:t>
                      </a:r>
                    </a:p>
                  </a:txBody>
                  <a:tcPr marL="9525" marR="9525" marT="9525" marB="0" anchor="b"/>
                </a:tc>
              </a:tr>
              <a:tr h="3489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Rs. 10.00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Rs. 0.00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Temporary </a:t>
            </a:r>
            <a:r>
              <a:rPr lang="en-US" sz="3200" dirty="0" smtClean="0"/>
              <a:t>Difference</a:t>
            </a:r>
            <a:r>
              <a:rPr lang="en-US" dirty="0" smtClean="0"/>
              <a:t>……..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Thus we can very well see that :-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Timing Difference =&gt;</a:t>
            </a:r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u="sng" dirty="0" smtClean="0"/>
              <a:t>Rs.8.00 = Rs.10.00Lacs (-) Rs.2.00Lacs </a:t>
            </a:r>
          </a:p>
          <a:p>
            <a:pPr algn="just">
              <a:buNone/>
            </a:pPr>
            <a:r>
              <a:rPr lang="en-US" dirty="0" smtClean="0"/>
              <a:t>   is getting reversed in subsequent Years (Each Year Rs.2.00Lacs) Starting from F.Y.2010-11 &amp; becomes ZERO in the 5</a:t>
            </a:r>
            <a:r>
              <a:rPr lang="en-US" baseline="30000" dirty="0" smtClean="0"/>
              <a:t>th</a:t>
            </a:r>
            <a:r>
              <a:rPr lang="en-US" dirty="0" smtClean="0"/>
              <a:t> Year i.e.in 2013-14.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Deferred Taxes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1163F-2E6C-4ADB-B8BE-39F926B2D86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u="sng" dirty="0" smtClean="0"/>
              <a:t>Deferred Tax=Timing Difference(x)Tax Rate</a:t>
            </a:r>
          </a:p>
          <a:p>
            <a:pPr algn="just">
              <a:buNone/>
            </a:pPr>
            <a:endParaRPr lang="en-US" u="sng" dirty="0" smtClean="0"/>
          </a:p>
          <a:p>
            <a:pPr algn="just"/>
            <a:r>
              <a:rPr lang="en-US" u="sng" dirty="0" smtClean="0"/>
              <a:t>Timing Difference </a:t>
            </a:r>
            <a:r>
              <a:rPr lang="en-US" dirty="0" smtClean="0"/>
              <a:t>: we have already understood the concept in our previous slides.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u="sng" dirty="0" smtClean="0"/>
              <a:t>Tax Rate</a:t>
            </a:r>
            <a:r>
              <a:rPr lang="en-US" dirty="0" smtClean="0"/>
              <a:t>:(Para 21 of AS-22) mentions that Deferred Taxes should be measured at the Tax Rates &amp; Tax Laws that have  been enacted ( or substantively enacted) </a:t>
            </a:r>
            <a:r>
              <a:rPr lang="en-US" b="1" dirty="0" smtClean="0"/>
              <a:t>by the Balance Sheet Date.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671</TotalTime>
  <Words>1407</Words>
  <Application>Microsoft Office PowerPoint</Application>
  <PresentationFormat>On-screen Show (4:3)</PresentationFormat>
  <Paragraphs>382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Equity</vt:lpstr>
      <vt:lpstr>Accounting for Taxes on Income</vt:lpstr>
      <vt:lpstr>Slide 2</vt:lpstr>
      <vt:lpstr>Timing Difference</vt:lpstr>
      <vt:lpstr>Permanent Difference</vt:lpstr>
      <vt:lpstr>Temporary Difference</vt:lpstr>
      <vt:lpstr>Example of Temporary Difference</vt:lpstr>
      <vt:lpstr>Temporary Difference……..</vt:lpstr>
      <vt:lpstr>Temporary Difference……..</vt:lpstr>
      <vt:lpstr>Deferred Taxes</vt:lpstr>
      <vt:lpstr>Types of Deferred Taxes</vt:lpstr>
      <vt:lpstr>           Why Should Deferred Taxes be Accounted?</vt:lpstr>
      <vt:lpstr>Why Asset or Liability?</vt:lpstr>
      <vt:lpstr>Accounting For Deferred Taxes</vt:lpstr>
      <vt:lpstr>Presentation &amp; Disclosures</vt:lpstr>
      <vt:lpstr>Example: VRS Expense</vt:lpstr>
      <vt:lpstr>Example Contd….</vt:lpstr>
      <vt:lpstr>ZUA INDUSTRIES LIMITED Deferred Tax Working         For the period ended on 31.03.2010    - AY  2010-11 </vt:lpstr>
      <vt:lpstr>Deferred Taxes under IFRS (IAS-12)</vt:lpstr>
      <vt:lpstr>Understanding as Per IFRS (IAS12)</vt:lpstr>
      <vt:lpstr>Example contd……..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Deferred Tax</dc:title>
  <dc:creator>Amit</dc:creator>
  <cp:lastModifiedBy>Amit</cp:lastModifiedBy>
  <cp:revision>346</cp:revision>
  <dcterms:created xsi:type="dcterms:W3CDTF">2010-08-18T10:51:49Z</dcterms:created>
  <dcterms:modified xsi:type="dcterms:W3CDTF">2010-08-27T10:45:07Z</dcterms:modified>
</cp:coreProperties>
</file>