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legacyDocTextInfo.bin" ContentType="application/vnd.ms-office.legacyDocTextInfo"/>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bin" ContentType="application/vnd.ms-office.legacyDiagramText"/>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5" r:id="rId1"/>
  </p:sldMasterIdLst>
  <p:sldIdLst>
    <p:sldId id="302" r:id="rId2"/>
    <p:sldId id="256" r:id="rId3"/>
    <p:sldId id="258" r:id="rId4"/>
    <p:sldId id="259" r:id="rId5"/>
    <p:sldId id="262" r:id="rId6"/>
    <p:sldId id="285" r:id="rId7"/>
    <p:sldId id="284" r:id="rId8"/>
    <p:sldId id="291" r:id="rId9"/>
    <p:sldId id="292" r:id="rId10"/>
    <p:sldId id="293" r:id="rId11"/>
    <p:sldId id="294" r:id="rId12"/>
    <p:sldId id="295" r:id="rId13"/>
    <p:sldId id="296" r:id="rId14"/>
    <p:sldId id="297" r:id="rId15"/>
    <p:sldId id="298" r:id="rId16"/>
    <p:sldId id="299" r:id="rId17"/>
    <p:sldId id="300" r:id="rId18"/>
    <p:sldId id="301" r:id="rId19"/>
    <p:sldId id="303" r:id="rId20"/>
    <p:sldId id="304" r:id="rId21"/>
    <p:sldId id="305" r:id="rId22"/>
    <p:sldId id="306" r:id="rId23"/>
    <p:sldId id="307" r:id="rId24"/>
    <p:sldId id="308" r:id="rId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0066CC"/>
    <a:srgbClr val="FF0066"/>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60" autoAdjust="0"/>
    <p:restoredTop sz="94624" autoAdjust="0"/>
  </p:normalViewPr>
  <p:slideViewPr>
    <p:cSldViewPr>
      <p:cViewPr>
        <p:scale>
          <a:sx n="75" d="100"/>
          <a:sy n="75" d="100"/>
        </p:scale>
        <p:origin x="-1224" y="36"/>
      </p:cViewPr>
      <p:guideLst>
        <p:guide orient="horz" pos="2160"/>
        <p:guide pos="2880"/>
      </p:guideLst>
    </p:cSldViewPr>
  </p:slideViewPr>
  <p:outlineViewPr>
    <p:cViewPr>
      <p:scale>
        <a:sx n="33" d="100"/>
        <a:sy n="33" d="100"/>
      </p:scale>
      <p:origin x="42" y="4596"/>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06/relationships/legacyDocTextInfo" Target="legacyDocTextInfo.bin"/></Relationships>
</file>

<file path=ppt/drawings/_rels/vmlDrawing1.vml.rels><?xml version="1.0" encoding="UTF-8" standalone="yes"?>
<Relationships xmlns="http://schemas.openxmlformats.org/package/2006/relationships"><Relationship Id="rId3" Type="http://schemas.microsoft.com/office/2006/relationships/legacyDiagramText" Target="legacyDiagramText3.bin"/><Relationship Id="rId2" Type="http://schemas.microsoft.com/office/2006/relationships/legacyDiagramText" Target="legacyDiagramText2.bin"/><Relationship Id="rId1" Type="http://schemas.microsoft.com/office/2006/relationships/legacyDiagramText" Target="legacyDiagramText1.bin"/></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0A6E9A3A-7AB5-42A6-A9E5-46DFC914048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circl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EAB5FA-B92B-4025-9C44-139253DA4DEF}" type="slidenum">
              <a:rPr lang="en-US" smtClean="0"/>
              <a:pPr/>
              <a:t>‹#›</a:t>
            </a:fld>
            <a:endParaRPr lang="en-US"/>
          </a:p>
        </p:txBody>
      </p:sp>
    </p:spTree>
  </p:cSld>
  <p:clrMapOvr>
    <a:masterClrMapping/>
  </p:clrMapOvr>
  <p:transition>
    <p:circl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2A6DC8-02D1-4D39-9C3F-8532C7F4BEE9}" type="slidenum">
              <a:rPr lang="en-US" smtClean="0"/>
              <a:pPr/>
              <a:t>‹#›</a:t>
            </a:fld>
            <a:endParaRPr lang="en-US"/>
          </a:p>
        </p:txBody>
      </p:sp>
    </p:spTree>
  </p:cSld>
  <p:clrMapOvr>
    <a:masterClrMapping/>
  </p:clrMapOvr>
  <p:transition>
    <p:circl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en-IN"/>
          </a:p>
        </p:txBody>
      </p:sp>
      <p:sp>
        <p:nvSpPr>
          <p:cNvPr id="3" name="Text Placeholder 2"/>
          <p:cNvSpPr>
            <a:spLocks noGrp="1"/>
          </p:cNvSpPr>
          <p:nvPr>
            <p:ph type="body" sz="half" idx="1"/>
          </p:nvPr>
        </p:nvSpPr>
        <p:spPr>
          <a:xfrm>
            <a:off x="457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A9D6275D-7F20-47D0-B4B4-3CDA9795D0F4}" type="slidenum">
              <a:rPr lang="en-US"/>
              <a:pPr/>
              <a:t>‹#›</a:t>
            </a:fld>
            <a:endParaRPr lang="en-US"/>
          </a:p>
        </p:txBody>
      </p:sp>
    </p:spTree>
  </p:cSld>
  <p:clrMapOvr>
    <a:masterClrMapping/>
  </p:clrMapOvr>
  <p:transition>
    <p:circl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381000"/>
            <a:ext cx="8229600" cy="5715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DE62FACD-5753-4833-AE4E-ADEFC853142D}" type="slidenum">
              <a:rPr lang="en-US"/>
              <a:pPr/>
              <a:t>‹#›</a:t>
            </a:fld>
            <a:endParaRPr lang="en-US"/>
          </a:p>
        </p:txBody>
      </p:sp>
    </p:spTree>
  </p:cSld>
  <p:clrMapOvr>
    <a:masterClrMapping/>
  </p:clrMapOvr>
  <p:transition>
    <p:circl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3C5463-44B3-4CC2-8E32-C9C37A392391}" type="slidenum">
              <a:rPr lang="en-US" smtClean="0"/>
              <a:pPr/>
              <a:t>‹#›</a:t>
            </a:fld>
            <a:endParaRPr lang="en-US"/>
          </a:p>
        </p:txBody>
      </p:sp>
    </p:spTree>
  </p:cSld>
  <p:clrMapOvr>
    <a:masterClrMapping/>
  </p:clrMapOvr>
  <p:transition>
    <p:circl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C9469D-3A0A-43ED-9092-DB30D1172264}"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circl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BAC77C-0A6E-4C74-85FE-E3232AD56CF3}" type="slidenum">
              <a:rPr lang="en-US" smtClean="0"/>
              <a:pPr/>
              <a:t>‹#›</a:t>
            </a:fld>
            <a:endParaRPr lang="en-US"/>
          </a:p>
        </p:txBody>
      </p:sp>
    </p:spTree>
  </p:cSld>
  <p:clrMapOvr>
    <a:masterClrMapping/>
  </p:clrMapOvr>
  <p:transition>
    <p:circl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A24212-CA6E-4876-8CD8-A1294DEB5E35}" type="slidenum">
              <a:rPr lang="en-US" smtClean="0"/>
              <a:pPr/>
              <a:t>‹#›</a:t>
            </a:fld>
            <a:endParaRPr lang="en-US"/>
          </a:p>
        </p:txBody>
      </p:sp>
    </p:spTree>
  </p:cSld>
  <p:clrMapOvr>
    <a:masterClrMapping/>
  </p:clrMapOvr>
  <p:transition>
    <p:circl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55F821-E3AA-4D51-BC73-527CAEB7C11D}" type="slidenum">
              <a:rPr lang="en-US" smtClean="0"/>
              <a:pPr/>
              <a:t>‹#›</a:t>
            </a:fld>
            <a:endParaRPr lang="en-US"/>
          </a:p>
        </p:txBody>
      </p:sp>
    </p:spTree>
  </p:cSld>
  <p:clrMapOvr>
    <a:masterClrMapping/>
  </p:clrMapOvr>
  <p:transition>
    <p:circl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0F9E14-D22E-4532-AA3F-346494906AC6}" type="slidenum">
              <a:rPr lang="en-US" smtClean="0"/>
              <a:pPr/>
              <a:t>‹#›</a:t>
            </a:fld>
            <a:endParaRPr lang="en-US"/>
          </a:p>
        </p:txBody>
      </p:sp>
    </p:spTree>
  </p:cSld>
  <p:clrMapOvr>
    <a:masterClrMapping/>
  </p:clrMapOvr>
  <p:transition>
    <p:circl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5AD5D1-FDCD-421E-A68A-6A3D9F896FA9}" type="slidenum">
              <a:rPr lang="en-US" smtClean="0"/>
              <a:pPr/>
              <a:t>‹#›</a:t>
            </a:fld>
            <a:endParaRPr lang="en-US"/>
          </a:p>
        </p:txBody>
      </p:sp>
    </p:spTree>
  </p:cSld>
  <p:clrMapOvr>
    <a:masterClrMapping/>
  </p:clrMapOvr>
  <p:transition>
    <p:circl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AD5ACA59-24AC-42E4-9CCB-03556AB644BE}"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circl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182E24A-E4E9-49C8-9A35-EFEFD91FE71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7" r:id="rId12"/>
    <p:sldLayoutId id="2147483828" r:id="rId13"/>
  </p:sldLayoutIdLst>
  <p:transition>
    <p:circle/>
  </p:transition>
  <p:timing>
    <p:tnLst>
      <p:par>
        <p:cTn id="1" dur="indefinite" restart="never" nodeType="tmRoot"/>
      </p:par>
    </p:tnLst>
  </p:timing>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vmlDrawing" Target="../drawings/vmlDrawing1.v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219200"/>
            <a:ext cx="8686800" cy="3139321"/>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en-US" sz="6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RELATED PARTY AND THEIR DISCLOSURE</a:t>
            </a:r>
            <a:endParaRPr lang="en-US" sz="6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Rectangle 4"/>
          <p:cNvSpPr/>
          <p:nvPr/>
        </p:nvSpPr>
        <p:spPr>
          <a:xfrm>
            <a:off x="6172200" y="4800600"/>
            <a:ext cx="2675732" cy="830997"/>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-BY</a:t>
            </a:r>
          </a:p>
          <a:p>
            <a:pPr algn="ctr"/>
            <a:r>
              <a:rPr lang="en-US" sz="24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VISHAL KUMAR</a:t>
            </a:r>
            <a:endParaRPr lang="en-US" sz="2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ChangeArrowheads="1"/>
          </p:cNvSpPr>
          <p:nvPr>
            <p:ph idx="1"/>
          </p:nvPr>
        </p:nvSpPr>
        <p:spPr>
          <a:xfrm>
            <a:off x="457200" y="838200"/>
            <a:ext cx="8229600" cy="5486400"/>
          </a:xfrm>
        </p:spPr>
        <p:txBody>
          <a:bodyPr>
            <a:normAutofit lnSpcReduction="10000"/>
          </a:bodyPr>
          <a:lstStyle/>
          <a:p>
            <a:pPr marL="660400" indent="-660400" algn="just">
              <a:buClr>
                <a:srgbClr val="FF0066"/>
              </a:buClr>
              <a:buSzTx/>
              <a:buFont typeface="Wingdings" pitchFamily="2" charset="2"/>
              <a:buAutoNum type="romanLcPeriod" startAt="4"/>
            </a:pPr>
            <a:r>
              <a:rPr lang="en-US" sz="3000" dirty="0">
                <a:latin typeface="Times New Roman" pitchFamily="18" charset="0"/>
              </a:rPr>
              <a:t>Volume of the transactions either as an amount or as an appropriate proportion</a:t>
            </a:r>
          </a:p>
          <a:p>
            <a:pPr marL="660400" indent="-660400" algn="just">
              <a:buClr>
                <a:srgbClr val="FF0066"/>
              </a:buClr>
              <a:buSzTx/>
              <a:buFont typeface="Wingdings" pitchFamily="2" charset="2"/>
              <a:buAutoNum type="romanLcPeriod" startAt="4"/>
            </a:pPr>
            <a:r>
              <a:rPr lang="en-US" sz="3000" dirty="0">
                <a:latin typeface="Times New Roman" pitchFamily="18" charset="0"/>
              </a:rPr>
              <a:t>Any other elements of the related party transactions necessary for an understanding of the financial statements;</a:t>
            </a:r>
          </a:p>
          <a:p>
            <a:pPr marL="660400" indent="-660400" algn="just">
              <a:buClr>
                <a:srgbClr val="FF0066"/>
              </a:buClr>
              <a:buSzTx/>
              <a:buFont typeface="Wingdings" pitchFamily="2" charset="2"/>
              <a:buAutoNum type="romanLcPeriod" startAt="4"/>
            </a:pPr>
            <a:r>
              <a:rPr lang="en-US" sz="3000" dirty="0">
                <a:latin typeface="Times New Roman" pitchFamily="18" charset="0"/>
              </a:rPr>
              <a:t>The amount or appropriate proportions of outstanding items pertaining to related parties at Balance Sheet date and provisions for the doubtful debts due from such parties at that date</a:t>
            </a:r>
          </a:p>
          <a:p>
            <a:pPr marL="660400" indent="-660400" algn="just">
              <a:buClr>
                <a:srgbClr val="FF0066"/>
              </a:buClr>
              <a:buSzTx/>
              <a:buFont typeface="Wingdings" pitchFamily="2" charset="2"/>
              <a:buAutoNum type="romanLcPeriod" startAt="4"/>
            </a:pPr>
            <a:r>
              <a:rPr lang="en-US" sz="3000" dirty="0">
                <a:latin typeface="Times New Roman" pitchFamily="18" charset="0"/>
              </a:rPr>
              <a:t>Amount written off or written back in the period in respect of debts due from or to the related parties.</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48512"/>
          </a:xfrm>
        </p:spPr>
        <p:txBody>
          <a:bodyPr>
            <a:normAutofit fontScale="90000"/>
          </a:bodyPr>
          <a:lstStyle/>
          <a:p>
            <a:r>
              <a:rPr lang="en-IN" dirty="0" smtClean="0"/>
              <a:t>RPT AS PER COMPANIES ACT 2013</a:t>
            </a:r>
            <a:endParaRPr lang="en-IN" dirty="0"/>
          </a:p>
        </p:txBody>
      </p:sp>
      <p:sp>
        <p:nvSpPr>
          <p:cNvPr id="3" name="Content Placeholder 2"/>
          <p:cNvSpPr>
            <a:spLocks noGrp="1"/>
          </p:cNvSpPr>
          <p:nvPr>
            <p:ph idx="1"/>
          </p:nvPr>
        </p:nvSpPr>
        <p:spPr/>
        <p:txBody>
          <a:bodyPr/>
          <a:lstStyle/>
          <a:p>
            <a:r>
              <a:rPr lang="en-IN" sz="3200" dirty="0">
                <a:latin typeface="Times New Roman" pitchFamily="18" charset="0"/>
                <a:cs typeface="Times New Roman" pitchFamily="18" charset="0"/>
              </a:rPr>
              <a:t>Section 188 is applicable to both private as well as public companies and is applicable with effect from </a:t>
            </a:r>
            <a:r>
              <a:rPr lang="en-IN" sz="3200" dirty="0" smtClean="0">
                <a:latin typeface="Times New Roman" pitchFamily="18" charset="0"/>
                <a:cs typeface="Times New Roman" pitchFamily="18" charset="0"/>
              </a:rPr>
              <a:t>01.04.2014.</a:t>
            </a:r>
          </a:p>
          <a:p>
            <a:r>
              <a:rPr lang="en-IN" sz="3200" dirty="0">
                <a:latin typeface="Times New Roman" pitchFamily="18" charset="0"/>
                <a:cs typeface="Times New Roman" pitchFamily="18" charset="0"/>
              </a:rPr>
              <a:t>Section 188 requires a </a:t>
            </a:r>
            <a:r>
              <a:rPr lang="en-IN" sz="4000" dirty="0">
                <a:latin typeface="Times New Roman" pitchFamily="18" charset="0"/>
                <a:cs typeface="Times New Roman" pitchFamily="18" charset="0"/>
              </a:rPr>
              <a:t>company</a:t>
            </a:r>
            <a:r>
              <a:rPr lang="en-IN" sz="3200" dirty="0">
                <a:latin typeface="Times New Roman" pitchFamily="18" charset="0"/>
                <a:cs typeface="Times New Roman" pitchFamily="18" charset="0"/>
              </a:rPr>
              <a:t> to obtain approval of the Board and of the members, in certain situations, prior to entering of any transaction or agreement with a related party </a:t>
            </a:r>
            <a:endParaRPr lang="en-IN" sz="3200" dirty="0" smtClean="0">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pPr algn="ctr"/>
            <a:r>
              <a:rPr lang="en-IN" dirty="0" smtClean="0"/>
              <a:t>MEANING OF RELATED PARTY</a:t>
            </a:r>
            <a:endParaRPr lang="en-IN" dirty="0"/>
          </a:p>
        </p:txBody>
      </p:sp>
      <p:sp>
        <p:nvSpPr>
          <p:cNvPr id="3" name="Content Placeholder 2"/>
          <p:cNvSpPr>
            <a:spLocks noGrp="1"/>
          </p:cNvSpPr>
          <p:nvPr>
            <p:ph idx="1"/>
          </p:nvPr>
        </p:nvSpPr>
        <p:spPr/>
        <p:txBody>
          <a:bodyPr>
            <a:normAutofit/>
          </a:bodyPr>
          <a:lstStyle/>
          <a:p>
            <a:pPr>
              <a:buNone/>
            </a:pPr>
            <a:r>
              <a:rPr lang="en-IN" sz="3600" dirty="0" smtClean="0">
                <a:latin typeface="Times New Roman" pitchFamily="18" charset="0"/>
                <a:cs typeface="Times New Roman" pitchFamily="18" charset="0"/>
              </a:rPr>
              <a:t>“Related party</a:t>
            </a:r>
            <a:r>
              <a:rPr lang="en-IN" sz="3600" dirty="0">
                <a:latin typeface="Times New Roman" pitchFamily="18" charset="0"/>
                <a:cs typeface="Times New Roman" pitchFamily="18" charset="0"/>
              </a:rPr>
              <a:t>”, with reference to a company, means</a:t>
            </a:r>
            <a:r>
              <a:rPr lang="en-IN" sz="3600" dirty="0" smtClean="0">
                <a:latin typeface="Times New Roman" pitchFamily="18" charset="0"/>
                <a:cs typeface="Times New Roman" pitchFamily="18" charset="0"/>
              </a:rPr>
              <a:t>—</a:t>
            </a:r>
            <a:endParaRPr lang="en-IN" sz="3600" dirty="0">
              <a:latin typeface="Times New Roman" pitchFamily="18" charset="0"/>
              <a:cs typeface="Times New Roman" pitchFamily="18" charset="0"/>
            </a:endParaRPr>
          </a:p>
          <a:p>
            <a:r>
              <a:rPr lang="en-IN" sz="3600" dirty="0">
                <a:latin typeface="Times New Roman" pitchFamily="18" charset="0"/>
                <a:cs typeface="Times New Roman" pitchFamily="18" charset="0"/>
              </a:rPr>
              <a:t>a director or his relative;</a:t>
            </a:r>
          </a:p>
          <a:p>
            <a:r>
              <a:rPr lang="en-IN" sz="3600" dirty="0">
                <a:latin typeface="Times New Roman" pitchFamily="18" charset="0"/>
                <a:cs typeface="Times New Roman" pitchFamily="18" charset="0"/>
              </a:rPr>
              <a:t>a key managerial personnel or his relative;</a:t>
            </a:r>
          </a:p>
          <a:p>
            <a:r>
              <a:rPr lang="en-IN" sz="3600" dirty="0">
                <a:latin typeface="Times New Roman" pitchFamily="18" charset="0"/>
                <a:cs typeface="Times New Roman" pitchFamily="18" charset="0"/>
              </a:rPr>
              <a:t>a firm, in which a director, manager or his relative is a partner</a:t>
            </a:r>
            <a:r>
              <a:rPr lang="en-IN" sz="3600" dirty="0" smtClean="0">
                <a:latin typeface="Times New Roman" pitchFamily="18" charset="0"/>
                <a:cs typeface="Times New Roman" pitchFamily="18" charset="0"/>
              </a:rPr>
              <a:t>;</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334000"/>
          </a:xfrm>
        </p:spPr>
        <p:txBody>
          <a:bodyPr>
            <a:normAutofit/>
          </a:bodyPr>
          <a:lstStyle/>
          <a:p>
            <a:r>
              <a:rPr lang="en-IN" sz="2800" dirty="0" smtClean="0">
                <a:latin typeface="Times New Roman" pitchFamily="18" charset="0"/>
                <a:cs typeface="Times New Roman" pitchFamily="18" charset="0"/>
              </a:rPr>
              <a:t>a private company in which a director or manager is a member or director;</a:t>
            </a:r>
          </a:p>
          <a:p>
            <a:r>
              <a:rPr lang="en-IN" sz="2800" dirty="0" smtClean="0">
                <a:latin typeface="Times New Roman" pitchFamily="18" charset="0"/>
                <a:cs typeface="Times New Roman" pitchFamily="18" charset="0"/>
              </a:rPr>
              <a:t>a public company in which a director or manager is a director or holds along with his relatives, more than 2% of its paid-up share capital;</a:t>
            </a:r>
          </a:p>
          <a:p>
            <a:r>
              <a:rPr lang="en-IN" sz="2800" dirty="0" smtClean="0">
                <a:latin typeface="Times New Roman" pitchFamily="18" charset="0"/>
                <a:cs typeface="Times New Roman" pitchFamily="18" charset="0"/>
              </a:rPr>
              <a:t>any body corporate whose Board of Directors, managing director or manager is accustomed to act in accordance with the advice, directions or instructions of a director or manager;</a:t>
            </a:r>
          </a:p>
          <a:p>
            <a:r>
              <a:rPr lang="en-IN" sz="2800" dirty="0" smtClean="0">
                <a:latin typeface="Times New Roman" pitchFamily="18" charset="0"/>
                <a:cs typeface="Times New Roman" pitchFamily="18" charset="0"/>
              </a:rPr>
              <a:t>a director or key managerial personnel of the holding company or his relative</a:t>
            </a:r>
          </a:p>
          <a:p>
            <a:endParaRPr lang="en-IN" dirty="0" smtClean="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5334000"/>
          </a:xfrm>
        </p:spPr>
        <p:txBody>
          <a:bodyPr>
            <a:noAutofit/>
          </a:bodyPr>
          <a:lstStyle/>
          <a:p>
            <a:r>
              <a:rPr lang="en-IN" sz="2800" dirty="0" smtClean="0">
                <a:latin typeface="Times New Roman" pitchFamily="18" charset="0"/>
                <a:cs typeface="Times New Roman" pitchFamily="18" charset="0"/>
              </a:rPr>
              <a:t>any person on whose advice, directions or instructions a director or manager is accustomed to act:</a:t>
            </a:r>
          </a:p>
          <a:p>
            <a:r>
              <a:rPr lang="en-IN" sz="2800" dirty="0" smtClean="0">
                <a:latin typeface="Times New Roman" pitchFamily="18" charset="0"/>
                <a:cs typeface="Times New Roman" pitchFamily="18" charset="0"/>
              </a:rPr>
              <a:t>Provided that nothing in sub-clauses (vi) and (vii) shall apply to the advice, directions or instructions given in a professional capacity;</a:t>
            </a:r>
          </a:p>
          <a:p>
            <a:r>
              <a:rPr lang="en-IN" sz="2800" dirty="0" smtClean="0">
                <a:latin typeface="Times New Roman" pitchFamily="18" charset="0"/>
                <a:cs typeface="Times New Roman" pitchFamily="18" charset="0"/>
              </a:rPr>
              <a:t>any company which is—</a:t>
            </a:r>
          </a:p>
          <a:p>
            <a:pPr marL="514350" indent="-514350">
              <a:buFont typeface="+mj-lt"/>
              <a:buAutoNum type="alphaUcPeriod"/>
            </a:pPr>
            <a:r>
              <a:rPr lang="en-IN" sz="2800" dirty="0" smtClean="0">
                <a:latin typeface="Times New Roman" pitchFamily="18" charset="0"/>
                <a:cs typeface="Times New Roman" pitchFamily="18" charset="0"/>
              </a:rPr>
              <a:t>A holding, subsidiary or an associate company of such company; or</a:t>
            </a:r>
          </a:p>
          <a:p>
            <a:pPr marL="514350" indent="-514350">
              <a:buFont typeface="+mj-lt"/>
              <a:buAutoNum type="alphaUcPeriod"/>
            </a:pPr>
            <a:r>
              <a:rPr lang="en-IN" sz="2800" dirty="0" smtClean="0">
                <a:latin typeface="Times New Roman" pitchFamily="18" charset="0"/>
                <a:cs typeface="Times New Roman" pitchFamily="18" charset="0"/>
              </a:rPr>
              <a:t>A subsidiary of a holding company to which it is also a subsidiary;</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838200"/>
          </a:xfrm>
        </p:spPr>
        <p:txBody>
          <a:bodyPr/>
          <a:lstStyle/>
          <a:p>
            <a:r>
              <a:rPr lang="en-IN" dirty="0" smtClean="0"/>
              <a:t>TYPES OF TRANSACTIONS</a:t>
            </a:r>
            <a:endParaRPr lang="en-IN" dirty="0"/>
          </a:p>
        </p:txBody>
      </p:sp>
      <p:pic>
        <p:nvPicPr>
          <p:cNvPr id="4" name="Content Placeholder 3" descr="123460.jpg"/>
          <p:cNvPicPr>
            <a:picLocks noGrp="1" noChangeAspect="1"/>
          </p:cNvPicPr>
          <p:nvPr>
            <p:ph idx="1"/>
          </p:nvPr>
        </p:nvPicPr>
        <p:blipFill>
          <a:blip r:embed="rId2"/>
          <a:stretch>
            <a:fillRect/>
          </a:stretch>
        </p:blipFill>
        <p:spPr>
          <a:xfrm>
            <a:off x="152401" y="1219200"/>
            <a:ext cx="8839200" cy="5410200"/>
          </a:xfrm>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85800"/>
          </a:xfrm>
        </p:spPr>
        <p:txBody>
          <a:bodyPr>
            <a:normAutofit fontScale="90000"/>
          </a:bodyPr>
          <a:lstStyle/>
          <a:p>
            <a:r>
              <a:rPr lang="en-IN" dirty="0" smtClean="0"/>
              <a:t>APPROVALS</a:t>
            </a:r>
            <a:endParaRPr lang="en-IN" dirty="0"/>
          </a:p>
        </p:txBody>
      </p:sp>
      <p:sp>
        <p:nvSpPr>
          <p:cNvPr id="3" name="Content Placeholder 2"/>
          <p:cNvSpPr>
            <a:spLocks noGrp="1"/>
          </p:cNvSpPr>
          <p:nvPr>
            <p:ph idx="1"/>
          </p:nvPr>
        </p:nvSpPr>
        <p:spPr>
          <a:xfrm>
            <a:off x="381000" y="1143000"/>
            <a:ext cx="8458200" cy="5105400"/>
          </a:xfrm>
        </p:spPr>
        <p:txBody>
          <a:bodyPr>
            <a:normAutofit/>
          </a:bodyPr>
          <a:lstStyle/>
          <a:p>
            <a:r>
              <a:rPr lang="en-IN" u="sng" dirty="0"/>
              <a:t>Approval of Board of Directors</a:t>
            </a:r>
          </a:p>
          <a:p>
            <a:pPr marL="514350" indent="-514350"/>
            <a:r>
              <a:rPr lang="en-IN" sz="2800" dirty="0" smtClean="0">
                <a:latin typeface="Times New Roman" pitchFamily="18" charset="0"/>
                <a:cs typeface="Times New Roman" pitchFamily="18" charset="0"/>
              </a:rPr>
              <a:t>Every </a:t>
            </a:r>
            <a:r>
              <a:rPr lang="en-IN" sz="2800" dirty="0">
                <a:latin typeface="Times New Roman" pitchFamily="18" charset="0"/>
                <a:cs typeface="Times New Roman" pitchFamily="18" charset="0"/>
              </a:rPr>
              <a:t>company needs to seek the approval of its Board of Directors for entering into any related party transaction, as listed above, irrespective of the capital of the company or the value of the transaction</a:t>
            </a:r>
            <a:r>
              <a:rPr lang="en-IN" sz="2800" dirty="0" smtClean="0">
                <a:latin typeface="Times New Roman" pitchFamily="18" charset="0"/>
                <a:cs typeface="Times New Roman" pitchFamily="18" charset="0"/>
              </a:rPr>
              <a:t>.</a:t>
            </a:r>
            <a:endParaRPr lang="en-IN" dirty="0" smtClean="0">
              <a:latin typeface="Times New Roman" pitchFamily="18" charset="0"/>
              <a:cs typeface="Times New Roman" pitchFamily="18" charset="0"/>
            </a:endParaRPr>
          </a:p>
          <a:p>
            <a:pPr marL="457200" indent="-457200"/>
            <a:r>
              <a:rPr lang="en-IN" sz="2800" dirty="0" smtClean="0">
                <a:latin typeface="Times New Roman" pitchFamily="18" charset="0"/>
                <a:cs typeface="Times New Roman" pitchFamily="18" charset="0"/>
              </a:rPr>
              <a:t>As </a:t>
            </a:r>
            <a:r>
              <a:rPr lang="en-IN" sz="2800" dirty="0">
                <a:latin typeface="Times New Roman" pitchFamily="18" charset="0"/>
                <a:cs typeface="Times New Roman" pitchFamily="18" charset="0"/>
              </a:rPr>
              <a:t>per Rule 15 of the Companies (Meeting of Board and its powers) Rules, 2014, where any director is interested in any contract or arrangement with a related party, such director shall not be present at the meeting during discussions on the subject matter of the resolution relating to such contract or arrangement. </a:t>
            </a:r>
            <a:endParaRPr lang="en-IN" sz="2800" dirty="0" smtClean="0">
              <a:latin typeface="Times New Roman" pitchFamily="18" charset="0"/>
              <a:cs typeface="Times New Roman" pitchFamily="18" charset="0"/>
            </a:endParaRPr>
          </a:p>
          <a:p>
            <a:pPr>
              <a:buNone/>
            </a:pPr>
            <a:endParaRPr lang="en-IN" sz="2800" dirty="0" smtClean="0"/>
          </a:p>
          <a:p>
            <a:pPr>
              <a:buNone/>
            </a:pPr>
            <a:endParaRPr lang="en-IN" sz="2800"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562600"/>
          </a:xfrm>
        </p:spPr>
        <p:txBody>
          <a:bodyPr>
            <a:normAutofit lnSpcReduction="10000"/>
          </a:bodyPr>
          <a:lstStyle/>
          <a:p>
            <a:pPr>
              <a:buNone/>
            </a:pPr>
            <a:r>
              <a:rPr lang="en-IN" b="1" u="sng" dirty="0" smtClean="0">
                <a:solidFill>
                  <a:srgbClr val="FF0000"/>
                </a:solidFill>
              </a:rPr>
              <a:t>PRIOR APPROVAL OF B.O.D</a:t>
            </a:r>
          </a:p>
          <a:p>
            <a:pPr marL="457200" indent="-457200"/>
            <a:r>
              <a:rPr lang="en-IN" sz="3000" dirty="0" smtClean="0">
                <a:latin typeface="Times New Roman" pitchFamily="18" charset="0"/>
                <a:cs typeface="Times New Roman" pitchFamily="18" charset="0"/>
              </a:rPr>
              <a:t>In the following circumstances, in addition to approval of Board of Directors, prior approval of members by means of a special resolution must also be sought before entering into any related party transaction:</a:t>
            </a:r>
          </a:p>
          <a:p>
            <a:pPr marL="457200" indent="-457200"/>
            <a:r>
              <a:rPr lang="en-IN" sz="3000" dirty="0" smtClean="0">
                <a:latin typeface="Times New Roman" pitchFamily="18" charset="0"/>
                <a:cs typeface="Times New Roman" pitchFamily="18" charset="0"/>
              </a:rPr>
              <a:t>All related party transactions in case of a company having a paid-up share capital of Rs. 10 </a:t>
            </a:r>
            <a:r>
              <a:rPr lang="en-IN" sz="3000" dirty="0" err="1" smtClean="0">
                <a:latin typeface="Times New Roman" pitchFamily="18" charset="0"/>
                <a:cs typeface="Times New Roman" pitchFamily="18" charset="0"/>
              </a:rPr>
              <a:t>Crores</a:t>
            </a:r>
            <a:r>
              <a:rPr lang="en-IN" sz="3000" dirty="0" smtClean="0">
                <a:latin typeface="Times New Roman" pitchFamily="18" charset="0"/>
                <a:cs typeface="Times New Roman" pitchFamily="18" charset="0"/>
              </a:rPr>
              <a:t> or more,</a:t>
            </a:r>
          </a:p>
          <a:p>
            <a:pPr marL="457200" indent="-457200"/>
            <a:r>
              <a:rPr lang="en-IN" sz="3000" dirty="0" smtClean="0">
                <a:latin typeface="Times New Roman" pitchFamily="18" charset="0"/>
                <a:cs typeface="Times New Roman" pitchFamily="18" charset="0"/>
              </a:rPr>
              <a:t>Sale, purchase or supply of any goods or materials directly or through appointment of agents exceeding 25% of the annual turnover.</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334000"/>
          </a:xfrm>
        </p:spPr>
        <p:txBody>
          <a:bodyPr/>
          <a:lstStyle/>
          <a:p>
            <a:pPr marL="457200" indent="-457200"/>
            <a:r>
              <a:rPr lang="en-IN" sz="3000" dirty="0" smtClean="0">
                <a:latin typeface="Times New Roman" pitchFamily="18" charset="0"/>
                <a:cs typeface="Times New Roman" pitchFamily="18" charset="0"/>
              </a:rPr>
              <a:t>Availing or rendering of any services directly or through appointment of agents exceeding 10% of the net worth.</a:t>
            </a:r>
          </a:p>
          <a:p>
            <a:pPr marL="457200" indent="-457200"/>
            <a:r>
              <a:rPr lang="en-IN" sz="3000" dirty="0" smtClean="0">
                <a:latin typeface="Times New Roman" pitchFamily="18" charset="0"/>
                <a:cs typeface="Times New Roman" pitchFamily="18" charset="0"/>
              </a:rPr>
              <a:t>Appointment to any office or place of profit in the company, its subsidiary company or associate company at a monthly remuneration exceeding Rs. 2.5 </a:t>
            </a:r>
            <a:r>
              <a:rPr lang="en-IN" sz="3000" dirty="0" err="1" smtClean="0">
                <a:latin typeface="Times New Roman" pitchFamily="18" charset="0"/>
                <a:cs typeface="Times New Roman" pitchFamily="18" charset="0"/>
              </a:rPr>
              <a:t>Lakhs</a:t>
            </a:r>
            <a:r>
              <a:rPr lang="en-IN" sz="3000" dirty="0" smtClean="0">
                <a:latin typeface="Times New Roman" pitchFamily="18" charset="0"/>
                <a:cs typeface="Times New Roman" pitchFamily="18" charset="0"/>
              </a:rPr>
              <a:t>.</a:t>
            </a:r>
          </a:p>
          <a:p>
            <a:pPr marL="457200" indent="-457200"/>
            <a:r>
              <a:rPr lang="en-IN" sz="3000" dirty="0" smtClean="0">
                <a:latin typeface="Times New Roman" pitchFamily="18" charset="0"/>
                <a:cs typeface="Times New Roman" pitchFamily="18" charset="0"/>
              </a:rPr>
              <a:t>Remuneration for underwriting the subscription of any securities or derivatives thereof of the company exceeding 1% of the net worth.</a:t>
            </a:r>
          </a:p>
          <a:p>
            <a:endParaRPr lang="en-IN" sz="2400" dirty="0" smtClean="0">
              <a:latin typeface="Times New Roman" pitchFamily="18" charset="0"/>
              <a:cs typeface="Times New Roman" pitchFamily="18" charset="0"/>
            </a:endParaRPr>
          </a:p>
          <a:p>
            <a:endParaRPr lang="en-IN" sz="2400" dirty="0" smtClean="0"/>
          </a:p>
          <a:p>
            <a:endParaRPr lang="en-IN"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143000"/>
            <a:ext cx="8229600" cy="3886200"/>
          </a:xfrm>
        </p:spPr>
        <p:txBody>
          <a:bodyPr/>
          <a:lstStyle/>
          <a:p>
            <a:pPr marL="457200" indent="-457200"/>
            <a:r>
              <a:rPr lang="en-IN" sz="3000" dirty="0" smtClean="0">
                <a:latin typeface="Times New Roman" pitchFamily="18" charset="0"/>
                <a:cs typeface="Times New Roman" pitchFamily="18" charset="0"/>
              </a:rPr>
              <a:t>Selling or otherwise disposing of, or buying, property of any kind directly or through appointment of agents exceeding 10% of net worth.</a:t>
            </a:r>
          </a:p>
          <a:p>
            <a:pPr marL="457200" indent="-457200"/>
            <a:r>
              <a:rPr lang="en-IN" sz="3000" dirty="0" smtClean="0">
                <a:latin typeface="Times New Roman" pitchFamily="18" charset="0"/>
                <a:cs typeface="Times New Roman" pitchFamily="18" charset="0"/>
              </a:rPr>
              <a:t>Leasing of property of any kind exceeding 10% of the net worth or exceeding 10% of turnover.</a:t>
            </a:r>
          </a:p>
          <a:p>
            <a:endParaRPr lang="en-IN" sz="2800"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28600" y="0"/>
            <a:ext cx="8763000" cy="990600"/>
          </a:xfrm>
        </p:spPr>
        <p:txBody>
          <a:bodyPr>
            <a:normAutofit/>
          </a:bodyPr>
          <a:lstStyle/>
          <a:p>
            <a:pPr algn="ctr"/>
            <a:r>
              <a:rPr lang="en-US" sz="4000" dirty="0">
                <a:latin typeface="Times New Roman" pitchFamily="18" charset="0"/>
              </a:rPr>
              <a:t>AS-18 Related Party Disclosures</a:t>
            </a:r>
          </a:p>
        </p:txBody>
      </p:sp>
      <p:sp>
        <p:nvSpPr>
          <p:cNvPr id="2051" name="Rectangle 3"/>
          <p:cNvSpPr>
            <a:spLocks noGrp="1" noChangeArrowheads="1"/>
          </p:cNvSpPr>
          <p:nvPr>
            <p:ph type="subTitle" idx="1"/>
          </p:nvPr>
        </p:nvSpPr>
        <p:spPr>
          <a:xfrm>
            <a:off x="228600" y="1219200"/>
            <a:ext cx="8763000" cy="5181600"/>
          </a:xfrm>
        </p:spPr>
        <p:txBody>
          <a:bodyPr>
            <a:normAutofit/>
          </a:bodyPr>
          <a:lstStyle/>
          <a:p>
            <a:pPr algn="just"/>
            <a:r>
              <a:rPr lang="en-US" b="1" u="sng" dirty="0">
                <a:solidFill>
                  <a:srgbClr val="FF0000"/>
                </a:solidFill>
                <a:latin typeface="Times New Roman" pitchFamily="18" charset="0"/>
              </a:rPr>
              <a:t>Need of AS on Related Party Transactions</a:t>
            </a:r>
          </a:p>
          <a:p>
            <a:pPr algn="just">
              <a:buClr>
                <a:srgbClr val="FF0066"/>
              </a:buClr>
              <a:buSzPct val="150000"/>
              <a:buFont typeface="Wingdings" pitchFamily="2" charset="2"/>
              <a:buChar char="F"/>
            </a:pPr>
            <a:r>
              <a:rPr lang="en-US" dirty="0">
                <a:latin typeface="Times New Roman" pitchFamily="18" charset="0"/>
                <a:sym typeface="Wingdings" pitchFamily="2" charset="2"/>
              </a:rPr>
              <a:t> </a:t>
            </a:r>
            <a:r>
              <a:rPr lang="en-US" sz="2800" dirty="0">
                <a:latin typeface="Times New Roman" pitchFamily="18" charset="0"/>
                <a:sym typeface="Wingdings" pitchFamily="2" charset="2"/>
              </a:rPr>
              <a:t>There is general presumption that  </a:t>
            </a:r>
            <a:r>
              <a:rPr lang="en-US" sz="2800" dirty="0" smtClean="0">
                <a:latin typeface="Times New Roman" pitchFamily="18" charset="0"/>
                <a:sym typeface="Wingdings" pitchFamily="2" charset="2"/>
              </a:rPr>
              <a:t>transaction </a:t>
            </a:r>
            <a:r>
              <a:rPr lang="en-US" sz="2800" dirty="0">
                <a:latin typeface="Times New Roman" pitchFamily="18" charset="0"/>
                <a:sym typeface="Wingdings" pitchFamily="2" charset="2"/>
              </a:rPr>
              <a:t>reflected in the financial statements are executed on </a:t>
            </a:r>
            <a:r>
              <a:rPr lang="en-US" sz="2800" b="1" u="sng" dirty="0">
                <a:solidFill>
                  <a:srgbClr val="FF0000"/>
                </a:solidFill>
                <a:latin typeface="Times New Roman" pitchFamily="18" charset="0"/>
                <a:sym typeface="Wingdings" pitchFamily="2" charset="2"/>
              </a:rPr>
              <a:t>arm’s-length</a:t>
            </a:r>
            <a:r>
              <a:rPr lang="en-US" sz="2800" dirty="0">
                <a:latin typeface="Times New Roman" pitchFamily="18" charset="0"/>
                <a:sym typeface="Wingdings" pitchFamily="2" charset="2"/>
              </a:rPr>
              <a:t> basis between independent parties. However that presumption may not be valid when related party relationship exist because related parties may enter into transactions which unrelated parties would not enter into</a:t>
            </a:r>
            <a:r>
              <a:rPr lang="en-US" dirty="0" smtClean="0">
                <a:latin typeface="Times New Roman" pitchFamily="18" charset="0"/>
                <a:sym typeface="Wingdings" pitchFamily="2" charset="2"/>
              </a:rPr>
              <a:t>.</a:t>
            </a:r>
          </a:p>
          <a:p>
            <a:pPr algn="just">
              <a:buClr>
                <a:srgbClr val="FF0066"/>
              </a:buClr>
              <a:buSzPct val="150000"/>
            </a:pPr>
            <a:r>
              <a:rPr lang="en-US" dirty="0" smtClean="0">
                <a:latin typeface="Times New Roman" pitchFamily="18" charset="0"/>
                <a:sym typeface="Wingdings" pitchFamily="2" charset="2"/>
              </a:rPr>
              <a:t> </a:t>
            </a:r>
          </a:p>
          <a:p>
            <a:pPr algn="just">
              <a:buClr>
                <a:srgbClr val="FF0066"/>
              </a:buClr>
              <a:buSzPct val="150000"/>
            </a:pPr>
            <a:r>
              <a:rPr lang="en-US" dirty="0" smtClean="0">
                <a:latin typeface="Times New Roman" pitchFamily="18" charset="0"/>
                <a:sym typeface="Wingdings" pitchFamily="2" charset="2"/>
              </a:rPr>
              <a:t>**</a:t>
            </a:r>
            <a:r>
              <a:rPr lang="en-IN" sz="2800" dirty="0" smtClean="0">
                <a:latin typeface="Times New Roman" pitchFamily="18" charset="0"/>
                <a:sym typeface="Wingdings" pitchFamily="2" charset="2"/>
              </a:rPr>
              <a:t>Arm's Length transaction means a transaction with related party like associate enterprise or branch deal as to with unrelated party. Hence there is no conflict of interest.</a:t>
            </a:r>
            <a:endParaRPr lang="en-US" sz="2800" dirty="0">
              <a:latin typeface="Times New Roman" pitchFamily="18" charset="0"/>
              <a:sym typeface="Wingdings" pitchFamily="2" charset="2"/>
            </a:endParaRPr>
          </a:p>
        </p:txBody>
      </p:sp>
      <p:sp>
        <p:nvSpPr>
          <p:cNvPr id="2053" name="Rectangle 5"/>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IN"/>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838200"/>
          </a:xfrm>
        </p:spPr>
        <p:txBody>
          <a:bodyPr/>
          <a:lstStyle/>
          <a:p>
            <a:pPr algn="ctr"/>
            <a:r>
              <a:rPr lang="en-IN" b="1" u="sng" dirty="0" smtClean="0"/>
              <a:t>U/S 40A(2)b</a:t>
            </a:r>
            <a:endParaRPr lang="en-IN" b="1" u="sng" dirty="0"/>
          </a:p>
        </p:txBody>
      </p:sp>
      <p:sp>
        <p:nvSpPr>
          <p:cNvPr id="3" name="Content Placeholder 2"/>
          <p:cNvSpPr>
            <a:spLocks noGrp="1"/>
          </p:cNvSpPr>
          <p:nvPr>
            <p:ph idx="1"/>
          </p:nvPr>
        </p:nvSpPr>
        <p:spPr>
          <a:xfrm>
            <a:off x="533400" y="1600200"/>
            <a:ext cx="8229600" cy="5029200"/>
          </a:xfrm>
        </p:spPr>
        <p:txBody>
          <a:bodyPr>
            <a:normAutofit lnSpcReduction="10000"/>
          </a:bodyPr>
          <a:lstStyle/>
          <a:p>
            <a:r>
              <a:rPr lang="en-IN" sz="2800" b="1" dirty="0" smtClean="0">
                <a:latin typeface="Times New Roman" pitchFamily="18" charset="0"/>
                <a:cs typeface="Times New Roman" pitchFamily="18" charset="0"/>
              </a:rPr>
              <a:t>40A(2</a:t>
            </a:r>
            <a:r>
              <a:rPr lang="en-IN" sz="2800" dirty="0" smtClean="0">
                <a:latin typeface="Times New Roman" pitchFamily="18" charset="0"/>
                <a:cs typeface="Times New Roman" pitchFamily="18" charset="0"/>
              </a:rPr>
              <a:t>)(</a:t>
            </a:r>
            <a:r>
              <a:rPr lang="en-IN" sz="2800" i="1" dirty="0" smtClean="0">
                <a:latin typeface="Times New Roman" pitchFamily="18" charset="0"/>
                <a:cs typeface="Times New Roman" pitchFamily="18" charset="0"/>
              </a:rPr>
              <a:t>a</a:t>
            </a:r>
            <a:r>
              <a:rPr lang="en-IN" sz="2800" dirty="0" smtClean="0">
                <a:latin typeface="Times New Roman" pitchFamily="18" charset="0"/>
                <a:cs typeface="Times New Roman" pitchFamily="18" charset="0"/>
              </a:rPr>
              <a:t>) Where the assessee </a:t>
            </a:r>
            <a:r>
              <a:rPr lang="en-IN" sz="2800" i="1" dirty="0" smtClean="0">
                <a:latin typeface="Times New Roman" pitchFamily="18" charset="0"/>
                <a:cs typeface="Times New Roman" pitchFamily="18" charset="0"/>
              </a:rPr>
              <a:t>incurs any expenditure in respect of which payment has been or is to be made to any person referred to in clause (b) of this sub-section</a:t>
            </a:r>
            <a:r>
              <a:rPr lang="en-IN" sz="2800" dirty="0" smtClean="0">
                <a:latin typeface="Times New Roman" pitchFamily="18" charset="0"/>
                <a:cs typeface="Times New Roman" pitchFamily="18" charset="0"/>
              </a:rPr>
              <a:t>, and the </a:t>
            </a:r>
            <a:r>
              <a:rPr lang="en-IN" sz="2800" i="1" dirty="0" smtClean="0">
                <a:latin typeface="Times New Roman" pitchFamily="18" charset="0"/>
                <a:cs typeface="Times New Roman" pitchFamily="18" charset="0"/>
              </a:rPr>
              <a:t>[Assessing] Officer is of opinion that such expenditure is excessive or unreasonable having regard to the fair market value of the goods, services or facilities for which the payment is made or the legitimate needs</a:t>
            </a:r>
            <a:r>
              <a:rPr lang="en-IN" sz="2800" dirty="0" smtClean="0">
                <a:latin typeface="Times New Roman" pitchFamily="18" charset="0"/>
                <a:cs typeface="Times New Roman" pitchFamily="18" charset="0"/>
              </a:rPr>
              <a:t> of the business or profession of the assessee or the benefit derived by or accruing to him there from, so much of the expenditure as is so considered by him to be excessive or unreasonable shall not be allowed as a deduction.</a:t>
            </a:r>
          </a:p>
          <a:p>
            <a:endParaRPr lang="en-IN"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05400"/>
          </a:xfrm>
        </p:spPr>
        <p:txBody>
          <a:bodyPr/>
          <a:lstStyle/>
          <a:p>
            <a:r>
              <a:rPr lang="en-IN" dirty="0" smtClean="0"/>
              <a:t>(</a:t>
            </a:r>
            <a:r>
              <a:rPr lang="en-IN" i="1" dirty="0" smtClean="0"/>
              <a:t>b</a:t>
            </a:r>
            <a:r>
              <a:rPr lang="en-IN" dirty="0" smtClean="0"/>
              <a:t>) The persons referred to in clause (</a:t>
            </a:r>
            <a:r>
              <a:rPr lang="en-IN" i="1" dirty="0" smtClean="0"/>
              <a:t>a</a:t>
            </a:r>
            <a:r>
              <a:rPr lang="en-IN" dirty="0" smtClean="0"/>
              <a:t>) are the following, namely :-</a:t>
            </a:r>
          </a:p>
          <a:p>
            <a:endParaRPr lang="en-IN" dirty="0" smtClean="0"/>
          </a:p>
          <a:p>
            <a:endParaRPr lang="en-IN" dirty="0" smtClean="0"/>
          </a:p>
          <a:p>
            <a:endParaRPr lang="en-IN" dirty="0" smtClean="0"/>
          </a:p>
          <a:p>
            <a:endParaRPr lang="en-IN" dirty="0" smtClean="0"/>
          </a:p>
          <a:p>
            <a:pPr>
              <a:buNone/>
            </a:pPr>
            <a:endParaRPr lang="en-IN" dirty="0" smtClean="0"/>
          </a:p>
          <a:p>
            <a:r>
              <a:rPr lang="en-IN" dirty="0" smtClean="0"/>
              <a:t>(</a:t>
            </a:r>
            <a:r>
              <a:rPr lang="en-IN" i="1" dirty="0" smtClean="0"/>
              <a:t>iii</a:t>
            </a:r>
            <a:r>
              <a:rPr lang="en-IN" dirty="0" smtClean="0"/>
              <a:t>) any individual who has a substantial interest in the business or profession of the assessee, or any relative of such individual;</a:t>
            </a:r>
          </a:p>
          <a:p>
            <a:pPr>
              <a:buNone/>
            </a:pPr>
            <a:endParaRPr lang="en-IN" dirty="0"/>
          </a:p>
        </p:txBody>
      </p:sp>
      <p:pic>
        <p:nvPicPr>
          <p:cNvPr id="36867" name="Picture 3" descr="F:\Untitled.jpg"/>
          <p:cNvPicPr>
            <a:picLocks noChangeAspect="1" noChangeArrowheads="1"/>
          </p:cNvPicPr>
          <p:nvPr/>
        </p:nvPicPr>
        <p:blipFill>
          <a:blip r:embed="rId2"/>
          <a:srcRect/>
          <a:stretch>
            <a:fillRect/>
          </a:stretch>
        </p:blipFill>
        <p:spPr bwMode="auto">
          <a:xfrm>
            <a:off x="0" y="1981200"/>
            <a:ext cx="9144000" cy="1905001"/>
          </a:xfrm>
          <a:prstGeom prst="rect">
            <a:avLst/>
          </a:prstGeom>
          <a:noFill/>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638800"/>
          </a:xfrm>
        </p:spPr>
        <p:txBody>
          <a:bodyPr>
            <a:normAutofit lnSpcReduction="10000"/>
          </a:bodyPr>
          <a:lstStyle/>
          <a:p>
            <a:r>
              <a:rPr lang="en-IN" sz="2800" dirty="0" smtClean="0">
                <a:latin typeface="Times New Roman" pitchFamily="18" charset="0"/>
                <a:cs typeface="Times New Roman" pitchFamily="18" charset="0"/>
              </a:rPr>
              <a:t>(</a:t>
            </a:r>
            <a:r>
              <a:rPr lang="en-IN" sz="2800" i="1" dirty="0" smtClean="0">
                <a:latin typeface="Times New Roman" pitchFamily="18" charset="0"/>
                <a:cs typeface="Times New Roman" pitchFamily="18" charset="0"/>
              </a:rPr>
              <a:t>iv</a:t>
            </a:r>
            <a:r>
              <a:rPr lang="en-IN" sz="2800" dirty="0" smtClean="0">
                <a:latin typeface="Times New Roman" pitchFamily="18" charset="0"/>
                <a:cs typeface="Times New Roman" pitchFamily="18" charset="0"/>
              </a:rPr>
              <a:t>) a company, firm, association of persons or Hindu undivided family having a substantial interest in the business or profession of the assessee or any director, partner or member of such company, firm, association or family, or any relative of such director, partner or member;</a:t>
            </a:r>
          </a:p>
          <a:p>
            <a:r>
              <a:rPr lang="en-IN" sz="2800" dirty="0" smtClean="0">
                <a:latin typeface="Times New Roman" pitchFamily="18" charset="0"/>
                <a:cs typeface="Times New Roman" pitchFamily="18" charset="0"/>
              </a:rPr>
              <a:t>(v) a company, firm, association of persons or Hindu undivided family of which a director, partner or member, as the case may be, has a substantial interest in the business or profession of the assessee; or any director, partner or member of such company, firm, association or family or any relative of such director, partner or member;</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5486400"/>
          </a:xfrm>
        </p:spPr>
        <p:txBody>
          <a:bodyPr>
            <a:normAutofit/>
          </a:bodyPr>
          <a:lstStyle/>
          <a:p>
            <a:r>
              <a:rPr lang="en-IN" sz="2800" dirty="0" smtClean="0">
                <a:latin typeface="Times New Roman" pitchFamily="18" charset="0"/>
                <a:cs typeface="Times New Roman" pitchFamily="18" charset="0"/>
              </a:rPr>
              <a:t>(vi) any person who carries on a business or profession,—</a:t>
            </a:r>
          </a:p>
          <a:p>
            <a:pPr>
              <a:buNone/>
            </a:pPr>
            <a:r>
              <a:rPr lang="en-IN" sz="2800" dirty="0" smtClean="0">
                <a:latin typeface="Times New Roman" pitchFamily="18" charset="0"/>
                <a:cs typeface="Times New Roman" pitchFamily="18" charset="0"/>
              </a:rPr>
              <a:t>(A) where the assessee being an individual, or any relative of such assessee, has a substantial interest in the business or profession of that person; or</a:t>
            </a:r>
          </a:p>
          <a:p>
            <a:pPr>
              <a:buNone/>
            </a:pPr>
            <a:r>
              <a:rPr lang="en-IN" sz="2800" dirty="0" smtClean="0">
                <a:latin typeface="Times New Roman" pitchFamily="18" charset="0"/>
                <a:cs typeface="Times New Roman" pitchFamily="18" charset="0"/>
              </a:rPr>
              <a:t>(B) where the assessee being a company, firm, association of persons or Hindu undivided family, or any director of such company, partner of such firm or member of the association or family, or any relative of such director, partner or member, has a substantial interest in the business or profession of that person.</a:t>
            </a:r>
          </a:p>
          <a:p>
            <a:endParaRPr lang="en-IN"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2590800"/>
            <a:ext cx="8382000" cy="1569660"/>
          </a:xfrm>
          <a:prstGeom prst="rect">
            <a:avLst/>
          </a:prstGeom>
          <a:noFill/>
        </p:spPr>
        <p:txBody>
          <a:bodyPr wrap="square" lIns="91440" tIns="45720" rIns="91440" bIns="45720">
            <a:spAutoFit/>
          </a:bodyPr>
          <a:lstStyle/>
          <a:p>
            <a:pPr algn="ctr"/>
            <a:r>
              <a:rPr lang="en-US" sz="9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THANKYOU</a:t>
            </a:r>
            <a:endParaRPr lang="en-US" sz="96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a:xfrm>
            <a:off x="685800" y="762000"/>
            <a:ext cx="8229600" cy="1143000"/>
          </a:xfrm>
          <a:noFill/>
          <a:ln/>
        </p:spPr>
        <p:txBody>
          <a:bodyPr>
            <a:normAutofit fontScale="90000"/>
          </a:bodyPr>
          <a:lstStyle/>
          <a:p>
            <a:r>
              <a:rPr lang="en-US" dirty="0" smtClean="0"/>
              <a:t>Objective of AS-18</a:t>
            </a:r>
            <a:br>
              <a:rPr lang="en-US" dirty="0" smtClean="0"/>
            </a:br>
            <a:endParaRPr lang="en-US" dirty="0"/>
          </a:p>
        </p:txBody>
      </p:sp>
      <p:graphicFrame>
        <p:nvGraphicFramePr>
          <p:cNvPr id="20487" name="Organization Chart 7"/>
          <p:cNvGraphicFramePr>
            <a:graphicFrameLocks/>
          </p:cNvGraphicFramePr>
          <p:nvPr>
            <p:ph sz="half" idx="2"/>
          </p:nvPr>
        </p:nvGraphicFramePr>
        <p:xfrm>
          <a:off x="838200" y="1676400"/>
          <a:ext cx="7696200" cy="4648200"/>
        </p:xfrm>
        <a:graphic>
          <a:graphicData uri="http://schemas.openxmlformats.org/drawingml/2006/compatibility">
            <com:legacyDrawing xmlns:com="http://schemas.openxmlformats.org/drawingml/2006/compatibility" spid="_x0000_s20487"/>
          </a:graphicData>
        </a:graphic>
      </p:graphicFrame>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704088"/>
            <a:ext cx="8229600" cy="819912"/>
          </a:xfrm>
        </p:spPr>
        <p:txBody>
          <a:bodyPr/>
          <a:lstStyle/>
          <a:p>
            <a:r>
              <a:rPr lang="en-US" dirty="0"/>
              <a:t>Definitions under AS-18</a:t>
            </a:r>
          </a:p>
        </p:txBody>
      </p:sp>
      <p:sp>
        <p:nvSpPr>
          <p:cNvPr id="22531" name="Rectangle 3"/>
          <p:cNvSpPr>
            <a:spLocks noGrp="1" noChangeArrowheads="1"/>
          </p:cNvSpPr>
          <p:nvPr>
            <p:ph idx="1"/>
          </p:nvPr>
        </p:nvSpPr>
        <p:spPr>
          <a:xfrm>
            <a:off x="457200" y="1676400"/>
            <a:ext cx="8229600" cy="4724400"/>
          </a:xfrm>
        </p:spPr>
        <p:txBody>
          <a:bodyPr/>
          <a:lstStyle/>
          <a:p>
            <a:pPr algn="just">
              <a:buFont typeface="Wingdings" pitchFamily="2" charset="2"/>
              <a:buNone/>
            </a:pPr>
            <a:r>
              <a:rPr lang="en-US" sz="3000" u="sng" dirty="0">
                <a:solidFill>
                  <a:srgbClr val="FF0066"/>
                </a:solidFill>
                <a:latin typeface="Times New Roman" pitchFamily="18" charset="0"/>
              </a:rPr>
              <a:t>Related Party</a:t>
            </a:r>
            <a:r>
              <a:rPr lang="en-US" sz="3000" dirty="0">
                <a:solidFill>
                  <a:srgbClr val="FF0066"/>
                </a:solidFill>
                <a:latin typeface="Times New Roman" pitchFamily="18" charset="0"/>
              </a:rPr>
              <a:t>:</a:t>
            </a:r>
            <a:r>
              <a:rPr lang="en-US" sz="3000" dirty="0">
                <a:latin typeface="Times New Roman" pitchFamily="18" charset="0"/>
              </a:rPr>
              <a:t> Parties are considered to be related if at any time during the reporting period one party has the ability to </a:t>
            </a:r>
            <a:r>
              <a:rPr lang="en-US" sz="3000" b="1" u="sng" dirty="0">
                <a:solidFill>
                  <a:srgbClr val="FF0000"/>
                </a:solidFill>
                <a:latin typeface="Times New Roman" pitchFamily="18" charset="0"/>
              </a:rPr>
              <a:t>control</a:t>
            </a:r>
            <a:r>
              <a:rPr lang="en-US" sz="3000" dirty="0">
                <a:latin typeface="Times New Roman" pitchFamily="18" charset="0"/>
              </a:rPr>
              <a:t> the other party or exercise </a:t>
            </a:r>
            <a:r>
              <a:rPr lang="en-US" sz="3000" b="1" u="sng" dirty="0">
                <a:solidFill>
                  <a:srgbClr val="FF0000"/>
                </a:solidFill>
                <a:latin typeface="Times New Roman" pitchFamily="18" charset="0"/>
              </a:rPr>
              <a:t>significant influence</a:t>
            </a:r>
            <a:r>
              <a:rPr lang="en-US" sz="3000" dirty="0">
                <a:solidFill>
                  <a:srgbClr val="FF0000"/>
                </a:solidFill>
                <a:latin typeface="Times New Roman" pitchFamily="18" charset="0"/>
              </a:rPr>
              <a:t> </a:t>
            </a:r>
            <a:r>
              <a:rPr lang="en-US" sz="3000" dirty="0">
                <a:latin typeface="Times New Roman" pitchFamily="18" charset="0"/>
              </a:rPr>
              <a:t>over the other party in making financial and/or operating decisions</a:t>
            </a:r>
            <a:r>
              <a:rPr lang="en-US" dirty="0">
                <a:latin typeface="Times New Roman" pitchFamily="18" charset="0"/>
              </a:rPr>
              <a:t>.</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25667" name="Group 67"/>
          <p:cNvGraphicFramePr>
            <a:graphicFrameLocks noGrp="1"/>
          </p:cNvGraphicFramePr>
          <p:nvPr>
            <p:ph/>
          </p:nvPr>
        </p:nvGraphicFramePr>
        <p:xfrm>
          <a:off x="228600" y="304800"/>
          <a:ext cx="8763000" cy="6205728"/>
        </p:xfrm>
        <a:graphic>
          <a:graphicData uri="http://schemas.openxmlformats.org/drawingml/2006/table">
            <a:tbl>
              <a:tblPr/>
              <a:tblGrid>
                <a:gridCol w="5181600"/>
                <a:gridCol w="3581400"/>
              </a:tblGrid>
              <a:tr h="4572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1" i="0" u="none" strike="noStrike" cap="none" normalizeH="0" baseline="0" dirty="0" smtClean="0">
                          <a:ln>
                            <a:noFill/>
                          </a:ln>
                          <a:solidFill>
                            <a:srgbClr val="FF0066"/>
                          </a:solidFill>
                          <a:effectLst>
                            <a:outerShdw blurRad="38100" dist="38100" dir="2700000" algn="tl">
                              <a:srgbClr val="000000"/>
                            </a:outerShdw>
                          </a:effectLst>
                          <a:latin typeface="Times New Roman" pitchFamily="18" charset="0"/>
                        </a:rPr>
                        <a:t>Control</a:t>
                      </a:r>
                    </a:p>
                  </a:txBody>
                  <a:tcPr horzOverflow="overflow">
                    <a:lnL w="38100" cap="flat" cmpd="sng" algn="ctr">
                      <a:solidFill>
                        <a:schemeClr val="accent1"/>
                      </a:solidFill>
                      <a:prstDash val="solid"/>
                      <a:round/>
                      <a:headEnd type="none" w="med" len="med"/>
                      <a:tailEnd type="none" w="med" len="med"/>
                    </a:lnL>
                    <a:lnR w="38100" cap="flat" cmpd="sng" algn="ctr">
                      <a:solidFill>
                        <a:schemeClr val="accent1"/>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381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1" i="0" u="none" strike="noStrike" cap="none" normalizeH="0" baseline="0" smtClean="0">
                          <a:ln>
                            <a:noFill/>
                          </a:ln>
                          <a:solidFill>
                            <a:srgbClr val="FF0066"/>
                          </a:solidFill>
                          <a:effectLst>
                            <a:outerShdw blurRad="38100" dist="38100" dir="2700000" algn="tl">
                              <a:srgbClr val="000000"/>
                            </a:outerShdw>
                          </a:effectLst>
                          <a:latin typeface="Times New Roman" pitchFamily="18" charset="0"/>
                        </a:rPr>
                        <a:t>Significant Influence</a:t>
                      </a:r>
                    </a:p>
                  </a:txBody>
                  <a:tcPr horzOverflow="overflow">
                    <a:lnL w="38100" cap="flat" cmpd="sng" algn="ctr">
                      <a:solidFill>
                        <a:schemeClr val="accent1"/>
                      </a:solidFill>
                      <a:prstDash val="solid"/>
                      <a:round/>
                      <a:headEnd type="none" w="med" len="med"/>
                      <a:tailEnd type="none" w="med" len="med"/>
                    </a:lnL>
                    <a:lnR w="38100" cap="flat" cmpd="sng" algn="ctr">
                      <a:solidFill>
                        <a:schemeClr val="accent1"/>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38100" cap="flat" cmpd="sng" algn="ctr">
                      <a:solidFill>
                        <a:schemeClr val="accent1"/>
                      </a:solidFill>
                      <a:prstDash val="solid"/>
                      <a:round/>
                      <a:headEnd type="none" w="med" len="med"/>
                      <a:tailEnd type="none" w="med" len="med"/>
                    </a:lnB>
                    <a:lnTlToBr>
                      <a:noFill/>
                    </a:lnTlToBr>
                    <a:lnBlToTr>
                      <a:noFill/>
                    </a:lnBlToTr>
                    <a:noFill/>
                  </a:tcPr>
                </a:tc>
              </a:tr>
              <a:tr h="5654675">
                <a:tc>
                  <a:txBody>
                    <a:bodyPr/>
                    <a:lstStyle/>
                    <a:p>
                      <a:pPr marL="533400" marR="0" lvl="0" indent="-533400" algn="just" defTabSz="914400" rtl="0" eaLnBrk="1" fontAlgn="base" latinLnBrk="0" hangingPunct="1">
                        <a:lnSpc>
                          <a:spcPct val="100000"/>
                        </a:lnSpc>
                        <a:spcBef>
                          <a:spcPct val="20000"/>
                        </a:spcBef>
                        <a:spcAft>
                          <a:spcPct val="0"/>
                        </a:spcAft>
                        <a:buClr>
                          <a:schemeClr val="tx1"/>
                        </a:buClr>
                        <a:buSzTx/>
                        <a:buFont typeface="Wingdings" pitchFamily="2" charset="2"/>
                        <a:buAutoNum type="alphaLcParenR"/>
                        <a:tabLst/>
                      </a:pPr>
                      <a:r>
                        <a:rPr kumimoji="0" lang="en-US" sz="2500" b="0" i="0" u="none" strike="noStrike" cap="none" normalizeH="0" baseline="0" dirty="0" smtClean="0">
                          <a:ln>
                            <a:noFill/>
                          </a:ln>
                          <a:solidFill>
                            <a:schemeClr val="tx1"/>
                          </a:solidFill>
                          <a:effectLst/>
                          <a:latin typeface="Times New Roman" pitchFamily="18" charset="0"/>
                        </a:rPr>
                        <a:t>Ownership, </a:t>
                      </a:r>
                      <a:r>
                        <a:rPr kumimoji="0" lang="en-US" sz="2500" b="0" i="0" u="sng" strike="noStrike" cap="none" normalizeH="0" baseline="0" dirty="0" smtClean="0">
                          <a:ln>
                            <a:noFill/>
                          </a:ln>
                          <a:solidFill>
                            <a:srgbClr val="FF0000"/>
                          </a:solidFill>
                          <a:effectLst/>
                          <a:latin typeface="Times New Roman" pitchFamily="18" charset="0"/>
                        </a:rPr>
                        <a:t>directly or indirectly</a:t>
                      </a:r>
                      <a:r>
                        <a:rPr kumimoji="0" lang="en-US" sz="2500" b="0" i="0" u="none" strike="noStrike" cap="none" normalizeH="0" baseline="0" dirty="0" smtClean="0">
                          <a:ln>
                            <a:noFill/>
                          </a:ln>
                          <a:solidFill>
                            <a:srgbClr val="FF0000"/>
                          </a:solidFill>
                          <a:effectLst/>
                          <a:latin typeface="Times New Roman" pitchFamily="18" charset="0"/>
                        </a:rPr>
                        <a:t>, of </a:t>
                      </a:r>
                      <a:r>
                        <a:rPr kumimoji="0" lang="en-US" sz="2500" b="0" i="0" u="sng" strike="noStrike" cap="none" normalizeH="0" baseline="0" dirty="0" smtClean="0">
                          <a:ln>
                            <a:noFill/>
                          </a:ln>
                          <a:solidFill>
                            <a:srgbClr val="FF0000"/>
                          </a:solidFill>
                          <a:effectLst/>
                          <a:latin typeface="Times New Roman" pitchFamily="18" charset="0"/>
                        </a:rPr>
                        <a:t>more than one half</a:t>
                      </a:r>
                      <a:r>
                        <a:rPr kumimoji="0" lang="en-US" sz="2500" b="0" i="0" u="none" strike="noStrike" cap="none" normalizeH="0" baseline="0" dirty="0" smtClean="0">
                          <a:ln>
                            <a:noFill/>
                          </a:ln>
                          <a:solidFill>
                            <a:srgbClr val="FF0000"/>
                          </a:solidFill>
                          <a:effectLst/>
                          <a:latin typeface="Times New Roman" pitchFamily="18" charset="0"/>
                        </a:rPr>
                        <a:t> </a:t>
                      </a:r>
                      <a:r>
                        <a:rPr kumimoji="0" lang="en-US" sz="2500" b="0" i="0" u="none" strike="noStrike" cap="none" normalizeH="0" baseline="0" dirty="0" smtClean="0">
                          <a:ln>
                            <a:noFill/>
                          </a:ln>
                          <a:solidFill>
                            <a:schemeClr val="tx1"/>
                          </a:solidFill>
                          <a:effectLst/>
                          <a:latin typeface="Times New Roman" pitchFamily="18" charset="0"/>
                        </a:rPr>
                        <a:t>of the voting power of an enterprise, or</a:t>
                      </a:r>
                    </a:p>
                    <a:p>
                      <a:pPr marL="533400" marR="0" lvl="0" indent="-533400" algn="just" defTabSz="914400" rtl="0" eaLnBrk="1" fontAlgn="base" latinLnBrk="0" hangingPunct="1">
                        <a:lnSpc>
                          <a:spcPct val="100000"/>
                        </a:lnSpc>
                        <a:spcBef>
                          <a:spcPct val="20000"/>
                        </a:spcBef>
                        <a:spcAft>
                          <a:spcPct val="0"/>
                        </a:spcAft>
                        <a:buClr>
                          <a:schemeClr val="tx1"/>
                        </a:buClr>
                        <a:buSzTx/>
                        <a:buFont typeface="Wingdings" pitchFamily="2" charset="2"/>
                        <a:buAutoNum type="alphaLcParenR"/>
                        <a:tabLst/>
                      </a:pPr>
                      <a:r>
                        <a:rPr kumimoji="0" lang="en-US" sz="2500" b="0" i="0" u="none" strike="noStrike" cap="none" normalizeH="0" baseline="0" dirty="0" smtClean="0">
                          <a:ln>
                            <a:noFill/>
                          </a:ln>
                          <a:solidFill>
                            <a:schemeClr val="tx1"/>
                          </a:solidFill>
                          <a:effectLst/>
                          <a:latin typeface="Times New Roman" pitchFamily="18" charset="0"/>
                        </a:rPr>
                        <a:t>Control of the </a:t>
                      </a:r>
                      <a:r>
                        <a:rPr kumimoji="0" lang="en-US" sz="2500" b="0" i="0" u="sng" strike="noStrike" cap="none" normalizeH="0" baseline="0" dirty="0" smtClean="0">
                          <a:ln>
                            <a:noFill/>
                          </a:ln>
                          <a:solidFill>
                            <a:srgbClr val="FF0000"/>
                          </a:solidFill>
                          <a:effectLst/>
                          <a:latin typeface="Times New Roman" pitchFamily="18" charset="0"/>
                        </a:rPr>
                        <a:t>composition</a:t>
                      </a:r>
                      <a:r>
                        <a:rPr kumimoji="0" lang="en-US" sz="2500" b="0" i="0" u="none" strike="noStrike" cap="none" normalizeH="0" baseline="0" dirty="0" smtClean="0">
                          <a:ln>
                            <a:noFill/>
                          </a:ln>
                          <a:solidFill>
                            <a:schemeClr val="tx1"/>
                          </a:solidFill>
                          <a:effectLst/>
                          <a:latin typeface="Times New Roman" pitchFamily="18" charset="0"/>
                        </a:rPr>
                        <a:t> of the board of directors in the case of a company or of the composition of the corresponding governing body in case of any other enterprise, or</a:t>
                      </a:r>
                    </a:p>
                    <a:p>
                      <a:pPr marL="533400" marR="0" lvl="0" indent="-533400" algn="just" defTabSz="914400" rtl="0" eaLnBrk="1" fontAlgn="base" latinLnBrk="0" hangingPunct="1">
                        <a:lnSpc>
                          <a:spcPct val="100000"/>
                        </a:lnSpc>
                        <a:spcBef>
                          <a:spcPct val="20000"/>
                        </a:spcBef>
                        <a:spcAft>
                          <a:spcPct val="0"/>
                        </a:spcAft>
                        <a:buClr>
                          <a:schemeClr val="tx1"/>
                        </a:buClr>
                        <a:buSzTx/>
                        <a:buFont typeface="Wingdings" pitchFamily="2" charset="2"/>
                        <a:buAutoNum type="alphaLcParenR"/>
                        <a:tabLst/>
                      </a:pPr>
                      <a:r>
                        <a:rPr kumimoji="0" lang="en-US" sz="2500" b="0" i="0" u="sng" strike="noStrike" cap="none" normalizeH="0" baseline="0" dirty="0" smtClean="0">
                          <a:ln>
                            <a:noFill/>
                          </a:ln>
                          <a:solidFill>
                            <a:srgbClr val="FF0000"/>
                          </a:solidFill>
                          <a:effectLst/>
                          <a:latin typeface="Times New Roman" pitchFamily="18" charset="0"/>
                        </a:rPr>
                        <a:t>A substantial interest</a:t>
                      </a:r>
                      <a:r>
                        <a:rPr kumimoji="0" lang="en-US" sz="2500" b="0" i="0" u="none" strike="noStrike" cap="none" normalizeH="0" baseline="0" dirty="0" smtClean="0">
                          <a:ln>
                            <a:noFill/>
                          </a:ln>
                          <a:solidFill>
                            <a:srgbClr val="FF0000"/>
                          </a:solidFill>
                          <a:effectLst/>
                          <a:latin typeface="Times New Roman" pitchFamily="18" charset="0"/>
                        </a:rPr>
                        <a:t> </a:t>
                      </a:r>
                      <a:r>
                        <a:rPr kumimoji="0" lang="en-US" sz="2500" b="0" i="0" u="none" strike="noStrike" cap="none" normalizeH="0" baseline="0" dirty="0" smtClean="0">
                          <a:ln>
                            <a:noFill/>
                          </a:ln>
                          <a:solidFill>
                            <a:schemeClr val="tx1"/>
                          </a:solidFill>
                          <a:effectLst/>
                          <a:latin typeface="Times New Roman" pitchFamily="18" charset="0"/>
                        </a:rPr>
                        <a:t>in voting power </a:t>
                      </a:r>
                      <a:r>
                        <a:rPr kumimoji="0" lang="en-US" sz="2500" b="0" i="0" u="sng" strike="noStrike" cap="none" normalizeH="0" baseline="0" dirty="0" smtClean="0">
                          <a:ln>
                            <a:noFill/>
                          </a:ln>
                          <a:solidFill>
                            <a:srgbClr val="FF0000"/>
                          </a:solidFill>
                          <a:effectLst/>
                          <a:latin typeface="Times New Roman" pitchFamily="18" charset="0"/>
                        </a:rPr>
                        <a:t>and</a:t>
                      </a:r>
                      <a:r>
                        <a:rPr kumimoji="0" lang="en-US" sz="2500" b="0" i="0" u="none" strike="noStrike" cap="none" normalizeH="0" baseline="0" dirty="0" smtClean="0">
                          <a:ln>
                            <a:noFill/>
                          </a:ln>
                          <a:solidFill>
                            <a:schemeClr val="tx1"/>
                          </a:solidFill>
                          <a:effectLst/>
                          <a:latin typeface="Times New Roman" pitchFamily="18" charset="0"/>
                        </a:rPr>
                        <a:t> the </a:t>
                      </a:r>
                      <a:r>
                        <a:rPr kumimoji="0" lang="en-US" sz="2500" b="0" i="0" u="sng" strike="noStrike" cap="none" normalizeH="0" baseline="0" dirty="0" smtClean="0">
                          <a:ln>
                            <a:noFill/>
                          </a:ln>
                          <a:solidFill>
                            <a:srgbClr val="FF0000"/>
                          </a:solidFill>
                          <a:effectLst/>
                          <a:latin typeface="Times New Roman" pitchFamily="18" charset="0"/>
                        </a:rPr>
                        <a:t>power to direct</a:t>
                      </a:r>
                      <a:r>
                        <a:rPr kumimoji="0" lang="en-US" sz="2500" b="0" i="0" u="none" strike="noStrike" cap="none" normalizeH="0" baseline="0" dirty="0" smtClean="0">
                          <a:ln>
                            <a:noFill/>
                          </a:ln>
                          <a:solidFill>
                            <a:schemeClr val="tx1"/>
                          </a:solidFill>
                          <a:effectLst/>
                          <a:latin typeface="Times New Roman" pitchFamily="18" charset="0"/>
                        </a:rPr>
                        <a:t>, by statute or agreement, the financial and/or operating policies of the enterprise.</a:t>
                      </a:r>
                      <a:r>
                        <a:rPr kumimoji="0" lang="en-US" sz="2600" b="0" i="0" u="none" strike="noStrike" cap="none" normalizeH="0" baseline="0" dirty="0" smtClean="0">
                          <a:ln>
                            <a:noFill/>
                          </a:ln>
                          <a:solidFill>
                            <a:schemeClr val="tx1"/>
                          </a:solidFill>
                          <a:effectLst/>
                          <a:latin typeface="Times New Roman" pitchFamily="18" charset="0"/>
                        </a:rPr>
                        <a:t>	</a:t>
                      </a:r>
                    </a:p>
                    <a:p>
                      <a:pPr marL="533400" marR="0" lvl="0" indent="-53340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600" b="0" i="0" u="none" strike="noStrike" cap="none" normalizeH="0" baseline="0" dirty="0" smtClean="0">
                        <a:ln>
                          <a:noFill/>
                        </a:ln>
                        <a:solidFill>
                          <a:schemeClr val="tx1"/>
                        </a:solidFill>
                        <a:effectLst/>
                        <a:latin typeface="Times New Roman" pitchFamily="18" charset="0"/>
                      </a:endParaRPr>
                    </a:p>
                  </a:txBody>
                  <a:tcPr horzOverflow="overflow">
                    <a:lnL w="38100" cap="flat" cmpd="sng" algn="ctr">
                      <a:solidFill>
                        <a:schemeClr val="accent1"/>
                      </a:solidFill>
                      <a:prstDash val="solid"/>
                      <a:round/>
                      <a:headEnd type="none" w="med" len="med"/>
                      <a:tailEnd type="none" w="med" len="med"/>
                    </a:lnL>
                    <a:lnR w="38100" cap="flat" cmpd="sng" algn="ctr">
                      <a:solidFill>
                        <a:schemeClr val="accent1"/>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381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800" b="0" i="0" u="none" strike="noStrike" cap="none" normalizeH="0" baseline="0" dirty="0" smtClean="0">
                          <a:ln>
                            <a:noFill/>
                          </a:ln>
                          <a:solidFill>
                            <a:schemeClr val="tx1"/>
                          </a:solidFill>
                          <a:effectLst/>
                          <a:latin typeface="Times New Roman" pitchFamily="18" charset="0"/>
                        </a:rPr>
                        <a:t>Significant Influence- </a:t>
                      </a:r>
                      <a:r>
                        <a:rPr kumimoji="0" lang="en-US" sz="2800" b="0" i="0" u="sng" strike="noStrike" cap="none" normalizeH="0" baseline="0" dirty="0" smtClean="0">
                          <a:ln>
                            <a:noFill/>
                          </a:ln>
                          <a:solidFill>
                            <a:srgbClr val="FF0000"/>
                          </a:solidFill>
                          <a:effectLst/>
                          <a:latin typeface="Times New Roman" pitchFamily="18" charset="0"/>
                        </a:rPr>
                        <a:t>participation</a:t>
                      </a:r>
                      <a:r>
                        <a:rPr kumimoji="0" lang="en-US" sz="2800" b="0" i="0" u="none" strike="noStrike" cap="none" normalizeH="0" baseline="0" dirty="0" smtClean="0">
                          <a:ln>
                            <a:noFill/>
                          </a:ln>
                          <a:solidFill>
                            <a:schemeClr val="tx1"/>
                          </a:solidFill>
                          <a:effectLst/>
                          <a:latin typeface="Times New Roman" pitchFamily="18" charset="0"/>
                        </a:rPr>
                        <a:t> in the financial and/or operating policy decisions of an enterprise, </a:t>
                      </a:r>
                      <a:r>
                        <a:rPr kumimoji="0" lang="en-US" sz="2800" b="0" i="0" u="sng" strike="noStrike" cap="none" normalizeH="0" baseline="0" dirty="0" smtClean="0">
                          <a:ln>
                            <a:noFill/>
                          </a:ln>
                          <a:solidFill>
                            <a:srgbClr val="FF0000"/>
                          </a:solidFill>
                          <a:effectLst/>
                          <a:latin typeface="Times New Roman" pitchFamily="18" charset="0"/>
                        </a:rPr>
                        <a:t>but not control of those policies.</a:t>
                      </a:r>
                    </a:p>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2800" b="0" i="0" u="none" strike="noStrike" cap="none" normalizeH="0" baseline="0" dirty="0" smtClean="0">
                        <a:ln>
                          <a:noFill/>
                        </a:ln>
                        <a:solidFill>
                          <a:schemeClr val="tx1"/>
                        </a:solidFill>
                        <a:effectLst/>
                        <a:latin typeface="Times New Roman" pitchFamily="18" charset="0"/>
                      </a:endParaRPr>
                    </a:p>
                  </a:txBody>
                  <a:tcPr horzOverflow="overflow">
                    <a:lnL w="38100" cap="flat" cmpd="sng" algn="ctr">
                      <a:solidFill>
                        <a:schemeClr val="accent1"/>
                      </a:solidFill>
                      <a:prstDash val="solid"/>
                      <a:round/>
                      <a:headEnd type="none" w="med" len="med"/>
                      <a:tailEnd type="none" w="med" len="med"/>
                    </a:lnL>
                    <a:lnR w="38100" cap="flat" cmpd="sng" algn="ctr">
                      <a:solidFill>
                        <a:schemeClr val="accent1"/>
                      </a:solidFill>
                      <a:prstDash val="solid"/>
                      <a:round/>
                      <a:headEnd type="none" w="med" len="med"/>
                      <a:tailEnd type="none" w="med" len="med"/>
                    </a:lnR>
                    <a:lnT w="38100" cap="flat" cmpd="sng" algn="ctr">
                      <a:solidFill>
                        <a:schemeClr val="accent1"/>
                      </a:solidFill>
                      <a:prstDash val="solid"/>
                      <a:round/>
                      <a:headEnd type="none" w="med" len="med"/>
                      <a:tailEnd type="none" w="med" len="med"/>
                    </a:lnT>
                    <a:lnB w="38100" cap="flat" cmpd="sng" algn="ctr">
                      <a:solidFill>
                        <a:schemeClr val="accent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457200" y="685800"/>
            <a:ext cx="8229600" cy="914400"/>
          </a:xfrm>
        </p:spPr>
        <p:txBody>
          <a:bodyPr/>
          <a:lstStyle/>
          <a:p>
            <a:pPr algn="ctr"/>
            <a:r>
              <a:rPr lang="en-US" dirty="0"/>
              <a:t>Related party transaction</a:t>
            </a:r>
          </a:p>
        </p:txBody>
      </p:sp>
      <p:sp>
        <p:nvSpPr>
          <p:cNvPr id="59395" name="Rectangle 3"/>
          <p:cNvSpPr>
            <a:spLocks noGrp="1" noChangeArrowheads="1"/>
          </p:cNvSpPr>
          <p:nvPr>
            <p:ph idx="1"/>
          </p:nvPr>
        </p:nvSpPr>
        <p:spPr/>
        <p:txBody>
          <a:bodyPr/>
          <a:lstStyle/>
          <a:p>
            <a:pPr marL="609600" indent="-609600" algn="just">
              <a:lnSpc>
                <a:spcPct val="90000"/>
              </a:lnSpc>
              <a:buFont typeface="Wingdings" pitchFamily="2" charset="2"/>
              <a:buNone/>
            </a:pPr>
            <a:r>
              <a:rPr lang="en-US" sz="2800" dirty="0">
                <a:solidFill>
                  <a:srgbClr val="FF0000"/>
                </a:solidFill>
                <a:latin typeface="Times New Roman" pitchFamily="18" charset="0"/>
              </a:rPr>
              <a:t>P</a:t>
            </a:r>
            <a:r>
              <a:rPr lang="en-US" sz="2800" u="sng" dirty="0">
                <a:solidFill>
                  <a:srgbClr val="FF0000"/>
                </a:solidFill>
                <a:latin typeface="Times New Roman" pitchFamily="18" charset="0"/>
              </a:rPr>
              <a:t>ara 10 of AS 18 defines Related Party </a:t>
            </a:r>
            <a:r>
              <a:rPr lang="en-US" sz="4000" dirty="0" smtClean="0">
                <a:solidFill>
                  <a:srgbClr val="FF0000"/>
                </a:solidFill>
                <a:latin typeface="Times New Roman" pitchFamily="18" charset="0"/>
              </a:rPr>
              <a:t>Transactions </a:t>
            </a:r>
            <a:r>
              <a:rPr lang="en-US" sz="4000" dirty="0" smtClean="0">
                <a:solidFill>
                  <a:srgbClr val="FF0066"/>
                </a:solidFill>
                <a:latin typeface="Times New Roman" pitchFamily="18" charset="0"/>
              </a:rPr>
              <a:t>-</a:t>
            </a:r>
            <a:r>
              <a:rPr lang="en-US" sz="2800" dirty="0" smtClean="0">
                <a:solidFill>
                  <a:srgbClr val="FF0066"/>
                </a:solidFill>
                <a:latin typeface="Times New Roman" pitchFamily="18" charset="0"/>
              </a:rPr>
              <a:t> </a:t>
            </a:r>
            <a:r>
              <a:rPr lang="en-US" sz="2800" dirty="0" smtClean="0">
                <a:latin typeface="Times New Roman" pitchFamily="18" charset="0"/>
              </a:rPr>
              <a:t>A</a:t>
            </a:r>
            <a:r>
              <a:rPr lang="en-US" sz="2800" dirty="0" smtClean="0">
                <a:solidFill>
                  <a:srgbClr val="FF0066"/>
                </a:solidFill>
                <a:latin typeface="Times New Roman" pitchFamily="18" charset="0"/>
              </a:rPr>
              <a:t> </a:t>
            </a:r>
            <a:r>
              <a:rPr lang="en-US" sz="2800" dirty="0" smtClean="0">
                <a:latin typeface="Times New Roman" pitchFamily="18" charset="0"/>
              </a:rPr>
              <a:t>transfer </a:t>
            </a:r>
            <a:r>
              <a:rPr lang="en-US" sz="2800" dirty="0">
                <a:latin typeface="Times New Roman" pitchFamily="18" charset="0"/>
              </a:rPr>
              <a:t>of resources or obligations between related parties, regardless of whether or not price is charged</a:t>
            </a:r>
            <a:r>
              <a:rPr lang="en-US" sz="2800" dirty="0" smtClean="0">
                <a:latin typeface="Times New Roman" pitchFamily="18" charset="0"/>
              </a:rPr>
              <a:t>.</a:t>
            </a:r>
          </a:p>
          <a:p>
            <a:pPr marL="609600" indent="-609600" algn="just">
              <a:lnSpc>
                <a:spcPct val="90000"/>
              </a:lnSpc>
              <a:buFont typeface="Wingdings" pitchFamily="2" charset="2"/>
              <a:buNone/>
            </a:pPr>
            <a:endParaRPr lang="en-US" sz="2800" dirty="0">
              <a:latin typeface="Times New Roman" pitchFamily="18" charset="0"/>
            </a:endParaRPr>
          </a:p>
          <a:p>
            <a:pPr marL="609600" indent="-609600" algn="just">
              <a:lnSpc>
                <a:spcPct val="90000"/>
              </a:lnSpc>
              <a:buFont typeface="Wingdings" pitchFamily="2" charset="2"/>
              <a:buNone/>
            </a:pPr>
            <a:r>
              <a:rPr lang="en-US" sz="2800" dirty="0">
                <a:solidFill>
                  <a:srgbClr val="FF0000"/>
                </a:solidFill>
                <a:latin typeface="Times New Roman" pitchFamily="18" charset="0"/>
              </a:rPr>
              <a:t>Examples of Related Party Transactions</a:t>
            </a:r>
            <a:r>
              <a:rPr lang="en-US" sz="2800" dirty="0">
                <a:solidFill>
                  <a:srgbClr val="FFFF00"/>
                </a:solidFill>
                <a:latin typeface="Times New Roman" pitchFamily="18" charset="0"/>
              </a:rPr>
              <a:t>:</a:t>
            </a:r>
          </a:p>
          <a:p>
            <a:pPr marL="609600" indent="-609600" algn="just">
              <a:lnSpc>
                <a:spcPct val="90000"/>
              </a:lnSpc>
              <a:buClr>
                <a:srgbClr val="FF0066"/>
              </a:buClr>
              <a:buSzTx/>
              <a:buFont typeface="Wingdings" pitchFamily="2" charset="2"/>
              <a:buAutoNum type="arabicPeriod"/>
            </a:pPr>
            <a:r>
              <a:rPr lang="en-US" sz="2800" dirty="0">
                <a:latin typeface="Times New Roman" pitchFamily="18" charset="0"/>
              </a:rPr>
              <a:t>Purchase or Sale of Goods</a:t>
            </a:r>
          </a:p>
          <a:p>
            <a:pPr marL="609600" indent="-609600" algn="just">
              <a:lnSpc>
                <a:spcPct val="90000"/>
              </a:lnSpc>
              <a:buClr>
                <a:srgbClr val="FF0066"/>
              </a:buClr>
              <a:buSzTx/>
              <a:buFont typeface="Wingdings" pitchFamily="2" charset="2"/>
              <a:buAutoNum type="arabicPeriod"/>
            </a:pPr>
            <a:r>
              <a:rPr lang="en-US" sz="2800" dirty="0">
                <a:latin typeface="Times New Roman" pitchFamily="18" charset="0"/>
              </a:rPr>
              <a:t>Purchase or Sale of Fixed Assets</a:t>
            </a:r>
          </a:p>
          <a:p>
            <a:pPr marL="609600" indent="-609600" algn="just">
              <a:lnSpc>
                <a:spcPct val="90000"/>
              </a:lnSpc>
              <a:buClr>
                <a:srgbClr val="FF0066"/>
              </a:buClr>
              <a:buSzTx/>
              <a:buFont typeface="Wingdings" pitchFamily="2" charset="2"/>
              <a:buAutoNum type="arabicPeriod"/>
            </a:pPr>
            <a:r>
              <a:rPr lang="en-US" sz="2800" dirty="0">
                <a:latin typeface="Times New Roman" pitchFamily="18" charset="0"/>
              </a:rPr>
              <a:t>Rendering or receiving of services</a:t>
            </a:r>
            <a:r>
              <a:rPr lang="en-US" dirty="0">
                <a:latin typeface="Times New Roman" pitchFamily="18" charset="0"/>
              </a:rPr>
              <a:t>.</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381000"/>
            <a:ext cx="8229600" cy="838200"/>
          </a:xfrm>
        </p:spPr>
        <p:txBody>
          <a:bodyPr/>
          <a:lstStyle/>
          <a:p>
            <a:r>
              <a:rPr lang="en-US" sz="3600" dirty="0">
                <a:solidFill>
                  <a:srgbClr val="FF0000"/>
                </a:solidFill>
                <a:latin typeface="Times New Roman" pitchFamily="18" charset="0"/>
              </a:rPr>
              <a:t>Examples of Related Party Transactions:</a:t>
            </a:r>
          </a:p>
        </p:txBody>
      </p:sp>
      <p:sp>
        <p:nvSpPr>
          <p:cNvPr id="58371" name="Rectangle 3"/>
          <p:cNvSpPr>
            <a:spLocks noGrp="1" noChangeArrowheads="1"/>
          </p:cNvSpPr>
          <p:nvPr>
            <p:ph idx="1"/>
          </p:nvPr>
        </p:nvSpPr>
        <p:spPr>
          <a:xfrm>
            <a:off x="457200" y="1524000"/>
            <a:ext cx="8229600" cy="4876800"/>
          </a:xfrm>
        </p:spPr>
        <p:txBody>
          <a:bodyPr>
            <a:normAutofit/>
          </a:bodyPr>
          <a:lstStyle/>
          <a:p>
            <a:pPr marL="609600" indent="-609600" algn="just">
              <a:lnSpc>
                <a:spcPct val="90000"/>
              </a:lnSpc>
              <a:buClr>
                <a:srgbClr val="FF0066"/>
              </a:buClr>
              <a:buSzTx/>
              <a:buFont typeface="Wingdings" pitchFamily="2" charset="2"/>
              <a:buAutoNum type="arabicPeriod" startAt="4"/>
            </a:pPr>
            <a:r>
              <a:rPr lang="en-US" sz="3200" dirty="0">
                <a:latin typeface="Times New Roman" pitchFamily="18" charset="0"/>
              </a:rPr>
              <a:t>Leasing or Hire Purchase Agreements</a:t>
            </a:r>
          </a:p>
          <a:p>
            <a:pPr marL="609600" indent="-609600" algn="just">
              <a:lnSpc>
                <a:spcPct val="90000"/>
              </a:lnSpc>
              <a:buClr>
                <a:srgbClr val="FF0066"/>
              </a:buClr>
              <a:buSzTx/>
              <a:buFont typeface="Wingdings" pitchFamily="2" charset="2"/>
              <a:buAutoNum type="arabicPeriod" startAt="4"/>
            </a:pPr>
            <a:r>
              <a:rPr lang="en-US" sz="3200" dirty="0">
                <a:latin typeface="Times New Roman" pitchFamily="18" charset="0"/>
              </a:rPr>
              <a:t>Transfer of Research and Development</a:t>
            </a:r>
          </a:p>
          <a:p>
            <a:pPr marL="609600" indent="-609600" algn="just">
              <a:lnSpc>
                <a:spcPct val="90000"/>
              </a:lnSpc>
              <a:buClr>
                <a:srgbClr val="FF0066"/>
              </a:buClr>
              <a:buSzTx/>
              <a:buFont typeface="Wingdings" pitchFamily="2" charset="2"/>
              <a:buAutoNum type="arabicPeriod" startAt="4"/>
            </a:pPr>
            <a:r>
              <a:rPr lang="en-US" sz="3200" dirty="0">
                <a:latin typeface="Times New Roman" pitchFamily="18" charset="0"/>
              </a:rPr>
              <a:t>Financing Transaction</a:t>
            </a:r>
          </a:p>
          <a:p>
            <a:pPr marL="609600" indent="-609600" algn="just">
              <a:lnSpc>
                <a:spcPct val="90000"/>
              </a:lnSpc>
              <a:buClr>
                <a:srgbClr val="FF0066"/>
              </a:buClr>
              <a:buSzTx/>
              <a:buFont typeface="Wingdings" pitchFamily="2" charset="2"/>
              <a:buAutoNum type="arabicPeriod" startAt="4"/>
            </a:pPr>
            <a:r>
              <a:rPr lang="en-US" sz="3200" dirty="0">
                <a:latin typeface="Times New Roman" pitchFamily="18" charset="0"/>
              </a:rPr>
              <a:t>Management services provided by one company to another.</a:t>
            </a:r>
          </a:p>
          <a:p>
            <a:pPr marL="609600" indent="-609600" algn="just">
              <a:lnSpc>
                <a:spcPct val="90000"/>
              </a:lnSpc>
              <a:buClr>
                <a:srgbClr val="FF0066"/>
              </a:buClr>
              <a:buSzTx/>
              <a:buFont typeface="Wingdings" pitchFamily="2" charset="2"/>
              <a:buAutoNum type="arabicPeriod" startAt="4"/>
            </a:pPr>
            <a:r>
              <a:rPr lang="en-US" sz="3200" dirty="0">
                <a:latin typeface="Times New Roman" pitchFamily="18" charset="0"/>
              </a:rPr>
              <a:t>Group Branding or advertising without any cost.</a:t>
            </a:r>
          </a:p>
          <a:p>
            <a:pPr marL="609600" indent="-609600" algn="just">
              <a:lnSpc>
                <a:spcPct val="90000"/>
              </a:lnSpc>
              <a:buClr>
                <a:srgbClr val="FF0066"/>
              </a:buClr>
              <a:buSzTx/>
              <a:buFont typeface="Wingdings" pitchFamily="2" charset="2"/>
              <a:buAutoNum type="arabicPeriod" startAt="4"/>
            </a:pPr>
            <a:r>
              <a:rPr lang="en-US" sz="3200" dirty="0">
                <a:latin typeface="Times New Roman" pitchFamily="18" charset="0"/>
              </a:rPr>
              <a:t>Use of common infrastructures such as premises, vehicles,  etc. without any cost.</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n-US">
                <a:latin typeface="Times New Roman" pitchFamily="18" charset="0"/>
              </a:rPr>
              <a:t>Disclosures:</a:t>
            </a:r>
          </a:p>
        </p:txBody>
      </p:sp>
      <p:sp>
        <p:nvSpPr>
          <p:cNvPr id="65539" name="Rectangle 3"/>
          <p:cNvSpPr>
            <a:spLocks noGrp="1" noChangeArrowheads="1"/>
          </p:cNvSpPr>
          <p:nvPr>
            <p:ph idx="1"/>
          </p:nvPr>
        </p:nvSpPr>
        <p:spPr/>
        <p:txBody>
          <a:bodyPr/>
          <a:lstStyle/>
          <a:p>
            <a:pPr algn="just">
              <a:buFont typeface="Wingdings" pitchFamily="2" charset="2"/>
              <a:buNone/>
            </a:pPr>
            <a:r>
              <a:rPr lang="en-US" dirty="0">
                <a:solidFill>
                  <a:srgbClr val="FF0066"/>
                </a:solidFill>
                <a:latin typeface="Times New Roman" pitchFamily="18" charset="0"/>
              </a:rPr>
              <a:t>Para </a:t>
            </a:r>
            <a:r>
              <a:rPr lang="en-US" dirty="0" smtClean="0">
                <a:solidFill>
                  <a:srgbClr val="FF0066"/>
                </a:solidFill>
                <a:latin typeface="Times New Roman" pitchFamily="18" charset="0"/>
              </a:rPr>
              <a:t>21</a:t>
            </a:r>
          </a:p>
          <a:p>
            <a:pPr algn="just">
              <a:buFont typeface="Wingdings" pitchFamily="2" charset="2"/>
              <a:buNone/>
            </a:pPr>
            <a:r>
              <a:rPr lang="en-US" sz="3200" dirty="0" smtClean="0">
                <a:latin typeface="Times New Roman" pitchFamily="18" charset="0"/>
              </a:rPr>
              <a:t>Name </a:t>
            </a:r>
            <a:r>
              <a:rPr lang="en-US" sz="3200" dirty="0">
                <a:latin typeface="Times New Roman" pitchFamily="18" charset="0"/>
              </a:rPr>
              <a:t>of the related party and nature of </a:t>
            </a:r>
            <a:r>
              <a:rPr lang="en-US" sz="3200" dirty="0" smtClean="0">
                <a:latin typeface="Times New Roman" pitchFamily="18" charset="0"/>
              </a:rPr>
              <a:t>the related </a:t>
            </a:r>
            <a:r>
              <a:rPr lang="en-US" sz="3200" dirty="0">
                <a:latin typeface="Times New Roman" pitchFamily="18" charset="0"/>
              </a:rPr>
              <a:t>party relationship </a:t>
            </a:r>
            <a:r>
              <a:rPr lang="en-US" sz="3200" b="1" dirty="0">
                <a:solidFill>
                  <a:srgbClr val="FF0066"/>
                </a:solidFill>
                <a:latin typeface="Times New Roman" pitchFamily="18" charset="0"/>
              </a:rPr>
              <a:t>where</a:t>
            </a:r>
            <a:r>
              <a:rPr lang="en-US" sz="3200" dirty="0">
                <a:latin typeface="Times New Roman" pitchFamily="18" charset="0"/>
              </a:rPr>
              <a:t> </a:t>
            </a:r>
            <a:r>
              <a:rPr lang="en-US" sz="3200" b="1" dirty="0">
                <a:solidFill>
                  <a:srgbClr val="FF0066"/>
                </a:solidFill>
                <a:latin typeface="Times New Roman" pitchFamily="18" charset="0"/>
              </a:rPr>
              <a:t>control exists</a:t>
            </a:r>
            <a:r>
              <a:rPr lang="en-US" sz="3200" dirty="0">
                <a:latin typeface="Times New Roman" pitchFamily="18" charset="0"/>
              </a:rPr>
              <a:t> should be disclosed </a:t>
            </a:r>
            <a:r>
              <a:rPr lang="en-US" sz="3200" b="1" dirty="0">
                <a:solidFill>
                  <a:srgbClr val="FF0000"/>
                </a:solidFill>
                <a:latin typeface="Times New Roman" pitchFamily="18" charset="0"/>
              </a:rPr>
              <a:t>irrespective of whether or not</a:t>
            </a:r>
            <a:r>
              <a:rPr lang="en-US" sz="3200" dirty="0">
                <a:solidFill>
                  <a:srgbClr val="FF0000"/>
                </a:solidFill>
                <a:latin typeface="Times New Roman" pitchFamily="18" charset="0"/>
              </a:rPr>
              <a:t> </a:t>
            </a:r>
            <a:r>
              <a:rPr lang="en-US" sz="3200" dirty="0">
                <a:latin typeface="Times New Roman" pitchFamily="18" charset="0"/>
              </a:rPr>
              <a:t>there have been any transactions between the related parties.</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457200" y="704088"/>
            <a:ext cx="8229600" cy="819912"/>
          </a:xfrm>
        </p:spPr>
        <p:txBody>
          <a:bodyPr/>
          <a:lstStyle/>
          <a:p>
            <a:r>
              <a:rPr lang="en-US" dirty="0">
                <a:latin typeface="Times New Roman" pitchFamily="18" charset="0"/>
              </a:rPr>
              <a:t>Disclosures:</a:t>
            </a:r>
          </a:p>
        </p:txBody>
      </p:sp>
      <p:sp>
        <p:nvSpPr>
          <p:cNvPr id="66563" name="Rectangle 3"/>
          <p:cNvSpPr>
            <a:spLocks noGrp="1" noChangeArrowheads="1"/>
          </p:cNvSpPr>
          <p:nvPr>
            <p:ph idx="1"/>
          </p:nvPr>
        </p:nvSpPr>
        <p:spPr>
          <a:xfrm>
            <a:off x="457200" y="1524000"/>
            <a:ext cx="8229600" cy="4572000"/>
          </a:xfrm>
        </p:spPr>
        <p:txBody>
          <a:bodyPr>
            <a:noAutofit/>
          </a:bodyPr>
          <a:lstStyle/>
          <a:p>
            <a:pPr marL="660400" indent="-660400" algn="just">
              <a:lnSpc>
                <a:spcPct val="90000"/>
              </a:lnSpc>
              <a:buFont typeface="Wingdings" pitchFamily="2" charset="2"/>
              <a:buNone/>
            </a:pPr>
            <a:r>
              <a:rPr lang="en-US" sz="3200" dirty="0">
                <a:latin typeface="Times New Roman" pitchFamily="18" charset="0"/>
              </a:rPr>
              <a:t>If there have been transactions between related parties, during the existence of a related party relationship, the reporting enterprise should disclose the following:</a:t>
            </a:r>
          </a:p>
          <a:p>
            <a:pPr marL="660400" indent="-660400" algn="just">
              <a:lnSpc>
                <a:spcPct val="90000"/>
              </a:lnSpc>
              <a:buClr>
                <a:srgbClr val="FF0066"/>
              </a:buClr>
              <a:buSzTx/>
              <a:buFont typeface="Wingdings" pitchFamily="2" charset="2"/>
              <a:buAutoNum type="romanLcPeriod"/>
            </a:pPr>
            <a:r>
              <a:rPr lang="en-US" sz="3200" dirty="0">
                <a:latin typeface="Times New Roman" pitchFamily="18" charset="0"/>
              </a:rPr>
              <a:t>The name of the transacting related party;</a:t>
            </a:r>
          </a:p>
          <a:p>
            <a:pPr marL="660400" indent="-660400" algn="just">
              <a:lnSpc>
                <a:spcPct val="90000"/>
              </a:lnSpc>
              <a:buClr>
                <a:srgbClr val="FF0066"/>
              </a:buClr>
              <a:buSzTx/>
              <a:buFont typeface="Wingdings" pitchFamily="2" charset="2"/>
              <a:buAutoNum type="romanLcPeriod"/>
            </a:pPr>
            <a:r>
              <a:rPr lang="en-US" sz="3200" dirty="0">
                <a:latin typeface="Times New Roman" pitchFamily="18" charset="0"/>
              </a:rPr>
              <a:t>A description of the relationship between the parties</a:t>
            </a:r>
          </a:p>
          <a:p>
            <a:pPr marL="660400" indent="-660400" algn="just">
              <a:lnSpc>
                <a:spcPct val="90000"/>
              </a:lnSpc>
              <a:buClr>
                <a:srgbClr val="FF0066"/>
              </a:buClr>
              <a:buSzTx/>
              <a:buFont typeface="Wingdings" pitchFamily="2" charset="2"/>
              <a:buAutoNum type="romanLcPeriod"/>
            </a:pPr>
            <a:r>
              <a:rPr lang="en-US" sz="3200" dirty="0">
                <a:latin typeface="Times New Roman" pitchFamily="18" charset="0"/>
              </a:rPr>
              <a:t>A description of the nature of the transactions;</a:t>
            </a: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1709</TotalTime>
  <Words>1402</Words>
  <Application>Microsoft PowerPoint</Application>
  <PresentationFormat>On-screen Show (4:3)</PresentationFormat>
  <Paragraphs>99</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Tahoma</vt:lpstr>
      <vt:lpstr>Wingdings</vt:lpstr>
      <vt:lpstr>Times New Roman</vt:lpstr>
      <vt:lpstr>Monotype Corsiva</vt:lpstr>
      <vt:lpstr>Flow</vt:lpstr>
      <vt:lpstr>Slide 1</vt:lpstr>
      <vt:lpstr>AS-18 Related Party Disclosures</vt:lpstr>
      <vt:lpstr>Objective of AS-18 </vt:lpstr>
      <vt:lpstr>Definitions under AS-18</vt:lpstr>
      <vt:lpstr>Slide 5</vt:lpstr>
      <vt:lpstr>Related party transaction</vt:lpstr>
      <vt:lpstr>Examples of Related Party Transactions:</vt:lpstr>
      <vt:lpstr>Disclosures:</vt:lpstr>
      <vt:lpstr>Disclosures:</vt:lpstr>
      <vt:lpstr>Slide 10</vt:lpstr>
      <vt:lpstr>RPT AS PER COMPANIES ACT 2013</vt:lpstr>
      <vt:lpstr>MEANING OF RELATED PARTY</vt:lpstr>
      <vt:lpstr>Slide 13</vt:lpstr>
      <vt:lpstr>Slide 14</vt:lpstr>
      <vt:lpstr>TYPES OF TRANSACTIONS</vt:lpstr>
      <vt:lpstr>APPROVALS</vt:lpstr>
      <vt:lpstr>Slide 17</vt:lpstr>
      <vt:lpstr>Slide 18</vt:lpstr>
      <vt:lpstr>Slide 19</vt:lpstr>
      <vt:lpstr>U/S 40A(2)b</vt:lpstr>
      <vt:lpstr>Slide 21</vt:lpstr>
      <vt:lpstr>Slide 22</vt:lpstr>
      <vt:lpstr>Slide 23</vt:lpstr>
      <vt:lpstr>Slide 24</vt:lpstr>
    </vt:vector>
  </TitlesOfParts>
  <Company>Home User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AS-18 Related Party Disclosures</dc:title>
  <dc:creator>mensa</dc:creator>
  <cp:lastModifiedBy>Vishal</cp:lastModifiedBy>
  <cp:revision>68</cp:revision>
  <dcterms:created xsi:type="dcterms:W3CDTF">2008-11-25T18:50:46Z</dcterms:created>
  <dcterms:modified xsi:type="dcterms:W3CDTF">2014-11-08T03:48:28Z</dcterms:modified>
</cp:coreProperties>
</file>