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NIL BANSAL" initials="SB" lastIdx="1" clrIdx="0">
    <p:extLst>
      <p:ext uri="{19B8F6BF-5375-455C-9EA6-DF929625EA0E}">
        <p15:presenceInfo xmlns:p15="http://schemas.microsoft.com/office/powerpoint/2012/main" userId="58b0b2621ec565a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75" d="100"/>
          <a:sy n="75" d="100"/>
        </p:scale>
        <p:origin x="540" y="5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3-12-25T16:08:26.806" idx="1">
    <p:pos x="10" y="10"/>
    <p:text/>
    <p:extLst>
      <p:ext uri="{C676402C-5697-4E1C-873F-D02D1690AC5C}">
        <p15:threadingInfo xmlns:p15="http://schemas.microsoft.com/office/powerpoint/2012/main" timeZoneBias="48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72A3137-F61D-4B56-B0D1-C0264854B998}" type="datetimeFigureOut">
              <a:rPr lang="en-US" smtClean="0"/>
              <a:t>12/25/2013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B073282-E545-4BF1-B084-98A3CAAFA739}" type="slidenum">
              <a:rPr lang="en-US" smtClean="0"/>
              <a:t>‹#›</a:t>
            </a:fld>
            <a:endParaRPr lang="en-US"/>
          </a:p>
        </p:txBody>
      </p:sp>
    </p:spTree>
    <p:extLst>
      <p:ext uri="{BB962C8B-B14F-4D97-AF65-F5344CB8AC3E}">
        <p14:creationId xmlns:p14="http://schemas.microsoft.com/office/powerpoint/2010/main" val="176153372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8F9270-9E93-4EEB-A326-5AB936972555}" type="datetimeFigureOut">
              <a:rPr lang="en-US" smtClean="0"/>
              <a:t>12/25/2013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7BDACD-984E-4525-A5AF-375F50B45E62}" type="slidenum">
              <a:rPr lang="en-US" smtClean="0"/>
              <a:t>‹#›</a:t>
            </a:fld>
            <a:endParaRPr lang="en-US"/>
          </a:p>
        </p:txBody>
      </p:sp>
    </p:spTree>
    <p:extLst>
      <p:ext uri="{BB962C8B-B14F-4D97-AF65-F5344CB8AC3E}">
        <p14:creationId xmlns:p14="http://schemas.microsoft.com/office/powerpoint/2010/main" val="3902662071"/>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E7BDACD-984E-4525-A5AF-375F50B45E62}" type="slidenum">
              <a:rPr lang="en-US" smtClean="0"/>
              <a:t>1</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778209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042F41B-A1CF-4024-8DFC-AA38E875C0EC}" type="datetime1">
              <a:rPr lang="en-US" smtClean="0"/>
              <a:t>12/25/2013</a:t>
            </a:fld>
            <a:endParaRPr lang="en-US"/>
          </a:p>
        </p:txBody>
      </p:sp>
      <p:sp>
        <p:nvSpPr>
          <p:cNvPr id="5" name="Footer Placeholder 4"/>
          <p:cNvSpPr>
            <a:spLocks noGrp="1"/>
          </p:cNvSpPr>
          <p:nvPr>
            <p:ph type="ftr" sz="quarter" idx="11"/>
          </p:nvPr>
        </p:nvSpPr>
        <p:spPr/>
        <p:txBody>
          <a:bodyPr/>
          <a:lstStyle/>
          <a:p>
            <a:r>
              <a:rPr lang="en-US" smtClean="0"/>
              <a:t>By Pawan Kumar Joshi</a:t>
            </a:r>
            <a:endParaRPr lang="en-US"/>
          </a:p>
        </p:txBody>
      </p:sp>
      <p:sp>
        <p:nvSpPr>
          <p:cNvPr id="6" name="Slide Number Placeholder 5"/>
          <p:cNvSpPr>
            <a:spLocks noGrp="1"/>
          </p:cNvSpPr>
          <p:nvPr>
            <p:ph type="sldNum" sz="quarter" idx="12"/>
          </p:nvPr>
        </p:nvSpPr>
        <p:spPr/>
        <p:txBody>
          <a:bodyPr/>
          <a:lstStyle/>
          <a:p>
            <a:fld id="{950DC27F-0575-443E-898D-39909AB6B342}" type="slidenum">
              <a:rPr lang="en-US" smtClean="0"/>
              <a:t>‹#›</a:t>
            </a:fld>
            <a:endParaRPr lang="en-US"/>
          </a:p>
        </p:txBody>
      </p:sp>
    </p:spTree>
    <p:extLst>
      <p:ext uri="{BB962C8B-B14F-4D97-AF65-F5344CB8AC3E}">
        <p14:creationId xmlns:p14="http://schemas.microsoft.com/office/powerpoint/2010/main" val="1499294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C7251E-BE6C-4F98-9F46-DA85F01197B0}" type="datetime1">
              <a:rPr lang="en-US" smtClean="0"/>
              <a:t>12/25/2013</a:t>
            </a:fld>
            <a:endParaRPr lang="en-US"/>
          </a:p>
        </p:txBody>
      </p:sp>
      <p:sp>
        <p:nvSpPr>
          <p:cNvPr id="5" name="Footer Placeholder 4"/>
          <p:cNvSpPr>
            <a:spLocks noGrp="1"/>
          </p:cNvSpPr>
          <p:nvPr>
            <p:ph type="ftr" sz="quarter" idx="11"/>
          </p:nvPr>
        </p:nvSpPr>
        <p:spPr/>
        <p:txBody>
          <a:bodyPr/>
          <a:lstStyle/>
          <a:p>
            <a:r>
              <a:rPr lang="en-US" smtClean="0"/>
              <a:t>By Pawan Kumar Joshi</a:t>
            </a:r>
            <a:endParaRPr lang="en-US"/>
          </a:p>
        </p:txBody>
      </p:sp>
      <p:sp>
        <p:nvSpPr>
          <p:cNvPr id="6" name="Slide Number Placeholder 5"/>
          <p:cNvSpPr>
            <a:spLocks noGrp="1"/>
          </p:cNvSpPr>
          <p:nvPr>
            <p:ph type="sldNum" sz="quarter" idx="12"/>
          </p:nvPr>
        </p:nvSpPr>
        <p:spPr/>
        <p:txBody>
          <a:bodyPr/>
          <a:lstStyle/>
          <a:p>
            <a:fld id="{950DC27F-0575-443E-898D-39909AB6B342}" type="slidenum">
              <a:rPr lang="en-US" smtClean="0"/>
              <a:t>‹#›</a:t>
            </a:fld>
            <a:endParaRPr lang="en-US"/>
          </a:p>
        </p:txBody>
      </p:sp>
    </p:spTree>
    <p:extLst>
      <p:ext uri="{BB962C8B-B14F-4D97-AF65-F5344CB8AC3E}">
        <p14:creationId xmlns:p14="http://schemas.microsoft.com/office/powerpoint/2010/main" val="2894536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600FB8-4979-45BD-B9E5-6D1B24DBEFED}" type="datetime1">
              <a:rPr lang="en-US" smtClean="0"/>
              <a:t>12/25/2013</a:t>
            </a:fld>
            <a:endParaRPr lang="en-US"/>
          </a:p>
        </p:txBody>
      </p:sp>
      <p:sp>
        <p:nvSpPr>
          <p:cNvPr id="5" name="Footer Placeholder 4"/>
          <p:cNvSpPr>
            <a:spLocks noGrp="1"/>
          </p:cNvSpPr>
          <p:nvPr>
            <p:ph type="ftr" sz="quarter" idx="11"/>
          </p:nvPr>
        </p:nvSpPr>
        <p:spPr/>
        <p:txBody>
          <a:bodyPr/>
          <a:lstStyle/>
          <a:p>
            <a:r>
              <a:rPr lang="en-US" smtClean="0"/>
              <a:t>By Pawan Kumar Joshi</a:t>
            </a:r>
            <a:endParaRPr lang="en-US"/>
          </a:p>
        </p:txBody>
      </p:sp>
      <p:sp>
        <p:nvSpPr>
          <p:cNvPr id="6" name="Slide Number Placeholder 5"/>
          <p:cNvSpPr>
            <a:spLocks noGrp="1"/>
          </p:cNvSpPr>
          <p:nvPr>
            <p:ph type="sldNum" sz="quarter" idx="12"/>
          </p:nvPr>
        </p:nvSpPr>
        <p:spPr/>
        <p:txBody>
          <a:bodyPr/>
          <a:lstStyle/>
          <a:p>
            <a:fld id="{950DC27F-0575-443E-898D-39909AB6B342}" type="slidenum">
              <a:rPr lang="en-US" smtClean="0"/>
              <a:t>‹#›</a:t>
            </a:fld>
            <a:endParaRPr lang="en-US"/>
          </a:p>
        </p:txBody>
      </p:sp>
    </p:spTree>
    <p:extLst>
      <p:ext uri="{BB962C8B-B14F-4D97-AF65-F5344CB8AC3E}">
        <p14:creationId xmlns:p14="http://schemas.microsoft.com/office/powerpoint/2010/main" val="521141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886FFD-2A72-48AB-ACA5-E5F8246A52DD}" type="datetime1">
              <a:rPr lang="en-US" smtClean="0"/>
              <a:t>12/25/2013</a:t>
            </a:fld>
            <a:endParaRPr lang="en-US"/>
          </a:p>
        </p:txBody>
      </p:sp>
      <p:sp>
        <p:nvSpPr>
          <p:cNvPr id="5" name="Footer Placeholder 4"/>
          <p:cNvSpPr>
            <a:spLocks noGrp="1"/>
          </p:cNvSpPr>
          <p:nvPr>
            <p:ph type="ftr" sz="quarter" idx="11"/>
          </p:nvPr>
        </p:nvSpPr>
        <p:spPr/>
        <p:txBody>
          <a:bodyPr/>
          <a:lstStyle/>
          <a:p>
            <a:r>
              <a:rPr lang="en-US" smtClean="0"/>
              <a:t>By Pawan Kumar Joshi</a:t>
            </a:r>
            <a:endParaRPr lang="en-US"/>
          </a:p>
        </p:txBody>
      </p:sp>
      <p:sp>
        <p:nvSpPr>
          <p:cNvPr id="6" name="Slide Number Placeholder 5"/>
          <p:cNvSpPr>
            <a:spLocks noGrp="1"/>
          </p:cNvSpPr>
          <p:nvPr>
            <p:ph type="sldNum" sz="quarter" idx="12"/>
          </p:nvPr>
        </p:nvSpPr>
        <p:spPr/>
        <p:txBody>
          <a:bodyPr/>
          <a:lstStyle/>
          <a:p>
            <a:fld id="{950DC27F-0575-443E-898D-39909AB6B342}" type="slidenum">
              <a:rPr lang="en-US" smtClean="0"/>
              <a:t>‹#›</a:t>
            </a:fld>
            <a:endParaRPr lang="en-US"/>
          </a:p>
        </p:txBody>
      </p:sp>
    </p:spTree>
    <p:extLst>
      <p:ext uri="{BB962C8B-B14F-4D97-AF65-F5344CB8AC3E}">
        <p14:creationId xmlns:p14="http://schemas.microsoft.com/office/powerpoint/2010/main" val="1659736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FEA0AB-08C0-4DFE-8DDB-F0AB169FE3AF}" type="datetime1">
              <a:rPr lang="en-US" smtClean="0"/>
              <a:t>12/25/2013</a:t>
            </a:fld>
            <a:endParaRPr lang="en-US"/>
          </a:p>
        </p:txBody>
      </p:sp>
      <p:sp>
        <p:nvSpPr>
          <p:cNvPr id="5" name="Footer Placeholder 4"/>
          <p:cNvSpPr>
            <a:spLocks noGrp="1"/>
          </p:cNvSpPr>
          <p:nvPr>
            <p:ph type="ftr" sz="quarter" idx="11"/>
          </p:nvPr>
        </p:nvSpPr>
        <p:spPr/>
        <p:txBody>
          <a:bodyPr/>
          <a:lstStyle/>
          <a:p>
            <a:r>
              <a:rPr lang="en-US" smtClean="0"/>
              <a:t>By Pawan Kumar Joshi</a:t>
            </a:r>
            <a:endParaRPr lang="en-US"/>
          </a:p>
        </p:txBody>
      </p:sp>
      <p:sp>
        <p:nvSpPr>
          <p:cNvPr id="6" name="Slide Number Placeholder 5"/>
          <p:cNvSpPr>
            <a:spLocks noGrp="1"/>
          </p:cNvSpPr>
          <p:nvPr>
            <p:ph type="sldNum" sz="quarter" idx="12"/>
          </p:nvPr>
        </p:nvSpPr>
        <p:spPr/>
        <p:txBody>
          <a:bodyPr/>
          <a:lstStyle/>
          <a:p>
            <a:fld id="{950DC27F-0575-443E-898D-39909AB6B342}" type="slidenum">
              <a:rPr lang="en-US" smtClean="0"/>
              <a:t>‹#›</a:t>
            </a:fld>
            <a:endParaRPr lang="en-US"/>
          </a:p>
        </p:txBody>
      </p:sp>
    </p:spTree>
    <p:extLst>
      <p:ext uri="{BB962C8B-B14F-4D97-AF65-F5344CB8AC3E}">
        <p14:creationId xmlns:p14="http://schemas.microsoft.com/office/powerpoint/2010/main" val="4010110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7B3C42C-F733-451B-BCD4-CB8BD74847D6}" type="datetime1">
              <a:rPr lang="en-US" smtClean="0"/>
              <a:t>12/25/2013</a:t>
            </a:fld>
            <a:endParaRPr lang="en-US"/>
          </a:p>
        </p:txBody>
      </p:sp>
      <p:sp>
        <p:nvSpPr>
          <p:cNvPr id="6" name="Footer Placeholder 5"/>
          <p:cNvSpPr>
            <a:spLocks noGrp="1"/>
          </p:cNvSpPr>
          <p:nvPr>
            <p:ph type="ftr" sz="quarter" idx="11"/>
          </p:nvPr>
        </p:nvSpPr>
        <p:spPr/>
        <p:txBody>
          <a:bodyPr/>
          <a:lstStyle/>
          <a:p>
            <a:r>
              <a:rPr lang="en-US" smtClean="0"/>
              <a:t>By Pawan Kumar Joshi</a:t>
            </a:r>
            <a:endParaRPr lang="en-US"/>
          </a:p>
        </p:txBody>
      </p:sp>
      <p:sp>
        <p:nvSpPr>
          <p:cNvPr id="7" name="Slide Number Placeholder 6"/>
          <p:cNvSpPr>
            <a:spLocks noGrp="1"/>
          </p:cNvSpPr>
          <p:nvPr>
            <p:ph type="sldNum" sz="quarter" idx="12"/>
          </p:nvPr>
        </p:nvSpPr>
        <p:spPr/>
        <p:txBody>
          <a:bodyPr/>
          <a:lstStyle/>
          <a:p>
            <a:fld id="{950DC27F-0575-443E-898D-39909AB6B342}" type="slidenum">
              <a:rPr lang="en-US" smtClean="0"/>
              <a:t>‹#›</a:t>
            </a:fld>
            <a:endParaRPr lang="en-US"/>
          </a:p>
        </p:txBody>
      </p:sp>
    </p:spTree>
    <p:extLst>
      <p:ext uri="{BB962C8B-B14F-4D97-AF65-F5344CB8AC3E}">
        <p14:creationId xmlns:p14="http://schemas.microsoft.com/office/powerpoint/2010/main" val="113982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E2814DE-3BED-43BC-A667-6CAE4DC2DD01}" type="datetime1">
              <a:rPr lang="en-US" smtClean="0"/>
              <a:t>12/25/2013</a:t>
            </a:fld>
            <a:endParaRPr lang="en-US"/>
          </a:p>
        </p:txBody>
      </p:sp>
      <p:sp>
        <p:nvSpPr>
          <p:cNvPr id="8" name="Footer Placeholder 7"/>
          <p:cNvSpPr>
            <a:spLocks noGrp="1"/>
          </p:cNvSpPr>
          <p:nvPr>
            <p:ph type="ftr" sz="quarter" idx="11"/>
          </p:nvPr>
        </p:nvSpPr>
        <p:spPr/>
        <p:txBody>
          <a:bodyPr/>
          <a:lstStyle/>
          <a:p>
            <a:r>
              <a:rPr lang="en-US" smtClean="0"/>
              <a:t>By Pawan Kumar Joshi</a:t>
            </a:r>
            <a:endParaRPr lang="en-US"/>
          </a:p>
        </p:txBody>
      </p:sp>
      <p:sp>
        <p:nvSpPr>
          <p:cNvPr id="9" name="Slide Number Placeholder 8"/>
          <p:cNvSpPr>
            <a:spLocks noGrp="1"/>
          </p:cNvSpPr>
          <p:nvPr>
            <p:ph type="sldNum" sz="quarter" idx="12"/>
          </p:nvPr>
        </p:nvSpPr>
        <p:spPr/>
        <p:txBody>
          <a:bodyPr/>
          <a:lstStyle/>
          <a:p>
            <a:fld id="{950DC27F-0575-443E-898D-39909AB6B342}" type="slidenum">
              <a:rPr lang="en-US" smtClean="0"/>
              <a:t>‹#›</a:t>
            </a:fld>
            <a:endParaRPr lang="en-US"/>
          </a:p>
        </p:txBody>
      </p:sp>
    </p:spTree>
    <p:extLst>
      <p:ext uri="{BB962C8B-B14F-4D97-AF65-F5344CB8AC3E}">
        <p14:creationId xmlns:p14="http://schemas.microsoft.com/office/powerpoint/2010/main" val="2962576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8392546-00EF-4382-9909-7D4D45C338A0}" type="datetime1">
              <a:rPr lang="en-US" smtClean="0"/>
              <a:t>12/25/2013</a:t>
            </a:fld>
            <a:endParaRPr lang="en-US"/>
          </a:p>
        </p:txBody>
      </p:sp>
      <p:sp>
        <p:nvSpPr>
          <p:cNvPr id="4" name="Footer Placeholder 3"/>
          <p:cNvSpPr>
            <a:spLocks noGrp="1"/>
          </p:cNvSpPr>
          <p:nvPr>
            <p:ph type="ftr" sz="quarter" idx="11"/>
          </p:nvPr>
        </p:nvSpPr>
        <p:spPr/>
        <p:txBody>
          <a:bodyPr/>
          <a:lstStyle/>
          <a:p>
            <a:r>
              <a:rPr lang="en-US" smtClean="0"/>
              <a:t>By Pawan Kumar Joshi</a:t>
            </a:r>
            <a:endParaRPr lang="en-US"/>
          </a:p>
        </p:txBody>
      </p:sp>
      <p:sp>
        <p:nvSpPr>
          <p:cNvPr id="5" name="Slide Number Placeholder 4"/>
          <p:cNvSpPr>
            <a:spLocks noGrp="1"/>
          </p:cNvSpPr>
          <p:nvPr>
            <p:ph type="sldNum" sz="quarter" idx="12"/>
          </p:nvPr>
        </p:nvSpPr>
        <p:spPr/>
        <p:txBody>
          <a:bodyPr/>
          <a:lstStyle/>
          <a:p>
            <a:fld id="{950DC27F-0575-443E-898D-39909AB6B342}" type="slidenum">
              <a:rPr lang="en-US" smtClean="0"/>
              <a:t>‹#›</a:t>
            </a:fld>
            <a:endParaRPr lang="en-US"/>
          </a:p>
        </p:txBody>
      </p:sp>
    </p:spTree>
    <p:extLst>
      <p:ext uri="{BB962C8B-B14F-4D97-AF65-F5344CB8AC3E}">
        <p14:creationId xmlns:p14="http://schemas.microsoft.com/office/powerpoint/2010/main" val="3898295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799147-CC4A-4532-B517-F3A9C7C54E8D}" type="datetime1">
              <a:rPr lang="en-US" smtClean="0"/>
              <a:t>12/25/2013</a:t>
            </a:fld>
            <a:endParaRPr lang="en-US"/>
          </a:p>
        </p:txBody>
      </p:sp>
      <p:sp>
        <p:nvSpPr>
          <p:cNvPr id="3" name="Footer Placeholder 2"/>
          <p:cNvSpPr>
            <a:spLocks noGrp="1"/>
          </p:cNvSpPr>
          <p:nvPr>
            <p:ph type="ftr" sz="quarter" idx="11"/>
          </p:nvPr>
        </p:nvSpPr>
        <p:spPr/>
        <p:txBody>
          <a:bodyPr/>
          <a:lstStyle/>
          <a:p>
            <a:r>
              <a:rPr lang="en-US" smtClean="0"/>
              <a:t>By Pawan Kumar Joshi</a:t>
            </a:r>
            <a:endParaRPr lang="en-US"/>
          </a:p>
        </p:txBody>
      </p:sp>
      <p:sp>
        <p:nvSpPr>
          <p:cNvPr id="4" name="Slide Number Placeholder 3"/>
          <p:cNvSpPr>
            <a:spLocks noGrp="1"/>
          </p:cNvSpPr>
          <p:nvPr>
            <p:ph type="sldNum" sz="quarter" idx="12"/>
          </p:nvPr>
        </p:nvSpPr>
        <p:spPr/>
        <p:txBody>
          <a:bodyPr/>
          <a:lstStyle/>
          <a:p>
            <a:fld id="{950DC27F-0575-443E-898D-39909AB6B342}" type="slidenum">
              <a:rPr lang="en-US" smtClean="0"/>
              <a:t>‹#›</a:t>
            </a:fld>
            <a:endParaRPr lang="en-US"/>
          </a:p>
        </p:txBody>
      </p:sp>
    </p:spTree>
    <p:extLst>
      <p:ext uri="{BB962C8B-B14F-4D97-AF65-F5344CB8AC3E}">
        <p14:creationId xmlns:p14="http://schemas.microsoft.com/office/powerpoint/2010/main" val="3804635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96F5CF-9E04-471B-A694-993A996E0ACC}" type="datetime1">
              <a:rPr lang="en-US" smtClean="0"/>
              <a:t>12/25/2013</a:t>
            </a:fld>
            <a:endParaRPr lang="en-US"/>
          </a:p>
        </p:txBody>
      </p:sp>
      <p:sp>
        <p:nvSpPr>
          <p:cNvPr id="6" name="Footer Placeholder 5"/>
          <p:cNvSpPr>
            <a:spLocks noGrp="1"/>
          </p:cNvSpPr>
          <p:nvPr>
            <p:ph type="ftr" sz="quarter" idx="11"/>
          </p:nvPr>
        </p:nvSpPr>
        <p:spPr/>
        <p:txBody>
          <a:bodyPr/>
          <a:lstStyle/>
          <a:p>
            <a:r>
              <a:rPr lang="en-US" smtClean="0"/>
              <a:t>By Pawan Kumar Joshi</a:t>
            </a:r>
            <a:endParaRPr lang="en-US"/>
          </a:p>
        </p:txBody>
      </p:sp>
      <p:sp>
        <p:nvSpPr>
          <p:cNvPr id="7" name="Slide Number Placeholder 6"/>
          <p:cNvSpPr>
            <a:spLocks noGrp="1"/>
          </p:cNvSpPr>
          <p:nvPr>
            <p:ph type="sldNum" sz="quarter" idx="12"/>
          </p:nvPr>
        </p:nvSpPr>
        <p:spPr/>
        <p:txBody>
          <a:bodyPr/>
          <a:lstStyle/>
          <a:p>
            <a:fld id="{950DC27F-0575-443E-898D-39909AB6B342}" type="slidenum">
              <a:rPr lang="en-US" smtClean="0"/>
              <a:t>‹#›</a:t>
            </a:fld>
            <a:endParaRPr lang="en-US"/>
          </a:p>
        </p:txBody>
      </p:sp>
    </p:spTree>
    <p:extLst>
      <p:ext uri="{BB962C8B-B14F-4D97-AF65-F5344CB8AC3E}">
        <p14:creationId xmlns:p14="http://schemas.microsoft.com/office/powerpoint/2010/main" val="3734282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10CD20-96E7-419F-9D25-5337EFFFC7EB}" type="datetime1">
              <a:rPr lang="en-US" smtClean="0"/>
              <a:t>12/25/2013</a:t>
            </a:fld>
            <a:endParaRPr lang="en-US"/>
          </a:p>
        </p:txBody>
      </p:sp>
      <p:sp>
        <p:nvSpPr>
          <p:cNvPr id="6" name="Footer Placeholder 5"/>
          <p:cNvSpPr>
            <a:spLocks noGrp="1"/>
          </p:cNvSpPr>
          <p:nvPr>
            <p:ph type="ftr" sz="quarter" idx="11"/>
          </p:nvPr>
        </p:nvSpPr>
        <p:spPr/>
        <p:txBody>
          <a:bodyPr/>
          <a:lstStyle/>
          <a:p>
            <a:r>
              <a:rPr lang="en-US" smtClean="0"/>
              <a:t>By Pawan Kumar Joshi</a:t>
            </a:r>
            <a:endParaRPr lang="en-US"/>
          </a:p>
        </p:txBody>
      </p:sp>
      <p:sp>
        <p:nvSpPr>
          <p:cNvPr id="7" name="Slide Number Placeholder 6"/>
          <p:cNvSpPr>
            <a:spLocks noGrp="1"/>
          </p:cNvSpPr>
          <p:nvPr>
            <p:ph type="sldNum" sz="quarter" idx="12"/>
          </p:nvPr>
        </p:nvSpPr>
        <p:spPr/>
        <p:txBody>
          <a:bodyPr/>
          <a:lstStyle/>
          <a:p>
            <a:fld id="{950DC27F-0575-443E-898D-39909AB6B342}" type="slidenum">
              <a:rPr lang="en-US" smtClean="0"/>
              <a:t>‹#›</a:t>
            </a:fld>
            <a:endParaRPr lang="en-US"/>
          </a:p>
        </p:txBody>
      </p:sp>
    </p:spTree>
    <p:extLst>
      <p:ext uri="{BB962C8B-B14F-4D97-AF65-F5344CB8AC3E}">
        <p14:creationId xmlns:p14="http://schemas.microsoft.com/office/powerpoint/2010/main" val="570698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03E294-6197-4DF2-B645-9B8D9766C651}" type="datetime1">
              <a:rPr lang="en-US" smtClean="0"/>
              <a:t>12/25/2013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By Pawan Kumar Joshi</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0DC27F-0575-443E-898D-39909AB6B342}" type="slidenum">
              <a:rPr lang="en-US" smtClean="0"/>
              <a:t>‹#›</a:t>
            </a:fld>
            <a:endParaRPr lang="en-US"/>
          </a:p>
        </p:txBody>
      </p:sp>
    </p:spTree>
    <p:extLst>
      <p:ext uri="{BB962C8B-B14F-4D97-AF65-F5344CB8AC3E}">
        <p14:creationId xmlns:p14="http://schemas.microsoft.com/office/powerpoint/2010/main" val="22948509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092200"/>
            <a:ext cx="9144000" cy="1295400"/>
          </a:xfrm>
        </p:spPr>
        <p:txBody>
          <a:bodyPr/>
          <a:lstStyle/>
          <a:p>
            <a:r>
              <a:rPr lang="en-US" dirty="0" smtClean="0">
                <a:ln w="0"/>
                <a:solidFill>
                  <a:schemeClr val="accent1"/>
                </a:solidFill>
                <a:effectLst>
                  <a:outerShdw blurRad="38100" dist="25400" dir="5400000" algn="ctr" rotWithShape="0">
                    <a:srgbClr val="6E747A">
                      <a:alpha val="43000"/>
                    </a:srgbClr>
                  </a:outerShdw>
                </a:effectLst>
              </a:rPr>
              <a:t>Alternate </a:t>
            </a:r>
            <a:r>
              <a:rPr lang="en-US" dirty="0" smtClean="0">
                <a:ln w="0"/>
                <a:solidFill>
                  <a:schemeClr val="accent1"/>
                </a:solidFill>
                <a:effectLst>
                  <a:outerShdw blurRad="38100" dist="25400" dir="5400000" algn="ctr" rotWithShape="0">
                    <a:srgbClr val="6E747A">
                      <a:alpha val="43000"/>
                    </a:srgbClr>
                  </a:outerShdw>
                </a:effectLst>
              </a:rPr>
              <a:t>Minimum</a:t>
            </a:r>
            <a:r>
              <a:rPr lang="en-US" dirty="0" smtClean="0">
                <a:ln w="0"/>
                <a:solidFill>
                  <a:schemeClr val="accent1"/>
                </a:solidFill>
                <a:effectLst>
                  <a:outerShdw blurRad="38100" dist="25400" dir="5400000" algn="ctr" rotWithShape="0">
                    <a:srgbClr val="6E747A">
                      <a:alpha val="43000"/>
                    </a:srgbClr>
                  </a:outerShdw>
                </a:effectLst>
              </a:rPr>
              <a:t> Tax</a:t>
            </a:r>
            <a:endParaRPr lang="en-US" dirty="0">
              <a:ln w="0"/>
              <a:solidFill>
                <a:schemeClr val="accent1"/>
              </a:solidFill>
              <a:effectLst>
                <a:outerShdw blurRad="38100" dist="25400" dir="5400000" algn="ctr" rotWithShape="0">
                  <a:srgbClr val="6E747A">
                    <a:alpha val="43000"/>
                  </a:srgbClr>
                </a:outerShdw>
              </a:effectLst>
            </a:endParaRPr>
          </a:p>
        </p:txBody>
      </p:sp>
      <p:sp>
        <p:nvSpPr>
          <p:cNvPr id="3" name="Subtitle 2"/>
          <p:cNvSpPr>
            <a:spLocks noGrp="1"/>
          </p:cNvSpPr>
          <p:nvPr>
            <p:ph type="subTitle" idx="1"/>
          </p:nvPr>
        </p:nvSpPr>
        <p:spPr>
          <a:xfrm>
            <a:off x="838200" y="3602038"/>
            <a:ext cx="9829800" cy="1655762"/>
          </a:xfrm>
        </p:spPr>
        <p:txBody>
          <a:bodyPr/>
          <a:lstStyle/>
          <a:p>
            <a:pPr algn="l"/>
            <a:r>
              <a:rPr lang="en-US"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Applicability: -	 All the </a:t>
            </a:r>
            <a:r>
              <a:rPr lang="en-US" b="1" dirty="0" err="1"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assessee</a:t>
            </a:r>
            <a:r>
              <a:rPr lang="en-US"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 except Companies are liable to  pay AMT if the tax payable under the normal provision of income tax is lesser than AMT.</a:t>
            </a:r>
            <a:endParaRPr lang="en-US"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sp>
        <p:nvSpPr>
          <p:cNvPr id="5" name="Footer Placeholder 4"/>
          <p:cNvSpPr>
            <a:spLocks noGrp="1"/>
          </p:cNvSpPr>
          <p:nvPr>
            <p:ph type="ftr" sz="quarter" idx="11"/>
          </p:nvPr>
        </p:nvSpPr>
        <p:spPr/>
        <p:txBody>
          <a:bodyPr/>
          <a:lstStyle/>
          <a:p>
            <a:r>
              <a:rPr lang="en-US" dirty="0" smtClean="0"/>
              <a:t>By </a:t>
            </a:r>
            <a:r>
              <a:rPr lang="en-US" dirty="0" err="1" smtClean="0"/>
              <a:t>Pawan</a:t>
            </a:r>
            <a:r>
              <a:rPr lang="en-US" dirty="0" smtClean="0"/>
              <a:t> Kumar Joshi</a:t>
            </a:r>
            <a:endParaRPr lang="en-US" dirty="0"/>
          </a:p>
        </p:txBody>
      </p:sp>
    </p:spTree>
    <p:extLst>
      <p:ext uri="{BB962C8B-B14F-4D97-AF65-F5344CB8AC3E}">
        <p14:creationId xmlns:p14="http://schemas.microsoft.com/office/powerpoint/2010/main" val="1643695590"/>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42900" indent="-342900">
              <a:buFont typeface="Courier New" panose="02070309020205020404" pitchFamily="49" charset="0"/>
              <a:buChar char="o"/>
            </a:pPr>
            <a:r>
              <a:rPr lang="en-US" sz="2400" dirty="0" smtClean="0"/>
              <a:t>Rate of AMT:- 18.50% (plus education </a:t>
            </a:r>
            <a:r>
              <a:rPr lang="en-US" sz="2400" dirty="0" err="1" smtClean="0"/>
              <a:t>cess</a:t>
            </a:r>
            <a:r>
              <a:rPr lang="en-US" sz="2400" dirty="0" smtClean="0"/>
              <a:t>) of adjusted Total Income (Effective rate is 19.055%)</a:t>
            </a:r>
            <a:r>
              <a:rPr lang="en-US" sz="2400" dirty="0"/>
              <a:t>.</a:t>
            </a:r>
            <a:endParaRPr lang="en-US" dirty="0"/>
          </a:p>
        </p:txBody>
      </p:sp>
      <p:sp>
        <p:nvSpPr>
          <p:cNvPr id="3" name="Content Placeholder 2"/>
          <p:cNvSpPr>
            <a:spLocks noGrp="1"/>
          </p:cNvSpPr>
          <p:nvPr>
            <p:ph idx="1"/>
          </p:nvPr>
        </p:nvSpPr>
        <p:spPr/>
        <p:txBody>
          <a:bodyPr/>
          <a:lstStyle/>
          <a:p>
            <a:r>
              <a:rPr lang="en-US" dirty="0" smtClean="0"/>
              <a:t>Adjusted Total Income: -	</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150785839"/>
              </p:ext>
            </p:extLst>
          </p:nvPr>
        </p:nvGraphicFramePr>
        <p:xfrm>
          <a:off x="330558" y="2524260"/>
          <a:ext cx="11023241" cy="2302008"/>
        </p:xfrm>
        <a:graphic>
          <a:graphicData uri="http://schemas.openxmlformats.org/drawingml/2006/table">
            <a:tbl>
              <a:tblPr firstRow="1" bandRow="1">
                <a:tableStyleId>{5C22544A-7EE6-4342-B048-85BDC9FD1C3A}</a:tableStyleId>
              </a:tblPr>
              <a:tblGrid>
                <a:gridCol w="9697735"/>
                <a:gridCol w="1325506"/>
              </a:tblGrid>
              <a:tr h="553976">
                <a:tc>
                  <a:txBody>
                    <a:bodyPr/>
                    <a:lstStyle/>
                    <a:p>
                      <a:r>
                        <a:rPr lang="en-US" dirty="0" smtClean="0"/>
                        <a:t>Total</a:t>
                      </a:r>
                      <a:r>
                        <a:rPr lang="en-US" baseline="0" dirty="0" smtClean="0"/>
                        <a:t> income as computed under the normal provision of the Income tax  Act</a:t>
                      </a:r>
                      <a:endParaRPr lang="en-US" dirty="0"/>
                    </a:p>
                  </a:txBody>
                  <a:tcPr/>
                </a:tc>
                <a:tc>
                  <a:txBody>
                    <a:bodyPr/>
                    <a:lstStyle/>
                    <a:p>
                      <a:r>
                        <a:rPr lang="en-US" dirty="0" smtClean="0"/>
                        <a:t>XXXXXXXX</a:t>
                      </a:r>
                      <a:endParaRPr lang="en-US" dirty="0"/>
                    </a:p>
                  </a:txBody>
                  <a:tcPr/>
                </a:tc>
              </a:tr>
              <a:tr h="489212">
                <a:tc>
                  <a:txBody>
                    <a:bodyPr/>
                    <a:lstStyle/>
                    <a:p>
                      <a:r>
                        <a:rPr lang="en-US" dirty="0" smtClean="0"/>
                        <a:t>Add:-</a:t>
                      </a:r>
                      <a:r>
                        <a:rPr lang="en-US" baseline="0" dirty="0" smtClean="0"/>
                        <a:t> Deductions under </a:t>
                      </a:r>
                      <a:r>
                        <a:rPr lang="en-US" baseline="0" dirty="0" err="1" smtClean="0"/>
                        <a:t>Chapeter</a:t>
                      </a:r>
                      <a:r>
                        <a:rPr lang="en-US" baseline="0" dirty="0" smtClean="0"/>
                        <a:t> VI-A (Heading C- Deduction in respect of certain incomes except Deduction under section 80 P)</a:t>
                      </a:r>
                      <a:endParaRPr lang="en-US" dirty="0"/>
                    </a:p>
                  </a:txBody>
                  <a:tcPr/>
                </a:tc>
                <a:tc>
                  <a:txBody>
                    <a:bodyPr/>
                    <a:lstStyle/>
                    <a:p>
                      <a:r>
                        <a:rPr lang="en-US" dirty="0" smtClean="0"/>
                        <a:t>XXXXXXXX</a:t>
                      </a:r>
                      <a:endParaRPr lang="en-US" dirty="0"/>
                    </a:p>
                  </a:txBody>
                  <a:tcPr/>
                </a:tc>
              </a:tr>
              <a:tr h="553976">
                <a:tc>
                  <a:txBody>
                    <a:bodyPr/>
                    <a:lstStyle/>
                    <a:p>
                      <a:r>
                        <a:rPr lang="en-US" dirty="0" smtClean="0"/>
                        <a:t>Add:- Deduction</a:t>
                      </a:r>
                      <a:r>
                        <a:rPr lang="en-US" baseline="0" dirty="0" smtClean="0"/>
                        <a:t> under Section 10 AA (Deduction in respect of Profit of SEZ units)</a:t>
                      </a:r>
                      <a:endParaRPr lang="en-US" dirty="0"/>
                    </a:p>
                  </a:txBody>
                  <a:tcPr/>
                </a:tc>
                <a:tc>
                  <a:txBody>
                    <a:bodyPr/>
                    <a:lstStyle/>
                    <a:p>
                      <a:r>
                        <a:rPr lang="en-US" dirty="0" smtClean="0"/>
                        <a:t>XXXXXXXX</a:t>
                      </a:r>
                      <a:endParaRPr lang="en-US" dirty="0"/>
                    </a:p>
                  </a:txBody>
                  <a:tcPr/>
                </a:tc>
              </a:tr>
              <a:tr h="553976">
                <a:tc>
                  <a:txBody>
                    <a:bodyPr/>
                    <a:lstStyle/>
                    <a:p>
                      <a:r>
                        <a:rPr lang="en-US" dirty="0" smtClean="0"/>
                        <a:t>Adjusted</a:t>
                      </a:r>
                      <a:r>
                        <a:rPr lang="en-US" baseline="0" dirty="0" smtClean="0"/>
                        <a:t> Total Income </a:t>
                      </a:r>
                      <a:endParaRPr lang="en-US" dirty="0"/>
                    </a:p>
                  </a:txBody>
                  <a:tcPr/>
                </a:tc>
                <a:tc>
                  <a:txBody>
                    <a:bodyPr/>
                    <a:lstStyle/>
                    <a:p>
                      <a:r>
                        <a:rPr lang="en-US" dirty="0" smtClean="0"/>
                        <a:t>XXXXXXXX</a:t>
                      </a:r>
                      <a:endParaRPr lang="en-US" dirty="0"/>
                    </a:p>
                  </a:txBody>
                  <a:tcPr/>
                </a:tc>
              </a:tr>
            </a:tbl>
          </a:graphicData>
        </a:graphic>
      </p:graphicFrame>
      <p:sp>
        <p:nvSpPr>
          <p:cNvPr id="6" name="Footer Placeholder 5"/>
          <p:cNvSpPr>
            <a:spLocks noGrp="1"/>
          </p:cNvSpPr>
          <p:nvPr>
            <p:ph type="ftr" sz="quarter" idx="11"/>
          </p:nvPr>
        </p:nvSpPr>
        <p:spPr/>
        <p:txBody>
          <a:bodyPr/>
          <a:lstStyle/>
          <a:p>
            <a:r>
              <a:rPr lang="en-US" smtClean="0"/>
              <a:t>By Pawan Kumar Joshi</a:t>
            </a:r>
            <a:endParaRPr lang="en-US"/>
          </a:p>
        </p:txBody>
      </p:sp>
    </p:spTree>
    <p:extLst>
      <p:ext uri="{BB962C8B-B14F-4D97-AF65-F5344CB8AC3E}">
        <p14:creationId xmlns:p14="http://schemas.microsoft.com/office/powerpoint/2010/main" val="39212958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71500" indent="-571500">
              <a:buFont typeface="Wingdings" panose="05000000000000000000" pitchFamily="2" charset="2"/>
              <a:buChar char="ü"/>
            </a:pPr>
            <a:r>
              <a:rPr lang="en-US" u="sng" dirty="0" smtClean="0">
                <a:solidFill>
                  <a:schemeClr val="accent5">
                    <a:lumMod val="75000"/>
                  </a:schemeClr>
                </a:solidFill>
              </a:rPr>
              <a:t>Point to be Noted:-</a:t>
            </a:r>
            <a:endParaRPr lang="en-US" u="sng" dirty="0">
              <a:solidFill>
                <a:schemeClr val="accent5">
                  <a:lumMod val="75000"/>
                </a:schemeClr>
              </a:solidFill>
            </a:endParaRPr>
          </a:p>
        </p:txBody>
      </p:sp>
      <p:sp>
        <p:nvSpPr>
          <p:cNvPr id="3" name="Content Placeholder 2"/>
          <p:cNvSpPr>
            <a:spLocks noGrp="1"/>
          </p:cNvSpPr>
          <p:nvPr>
            <p:ph idx="1"/>
          </p:nvPr>
        </p:nvSpPr>
        <p:spPr/>
        <p:txBody>
          <a:bodyPr/>
          <a:lstStyle/>
          <a:p>
            <a:r>
              <a:rPr lang="en-US" dirty="0" smtClean="0"/>
              <a:t>AMT will apply to the assesse  claiming profit linked deduction under the section 80 IA to 80RRB and under section 10AA. However, deduction under section 80P is not to be added back.</a:t>
            </a:r>
          </a:p>
          <a:p>
            <a:r>
              <a:rPr lang="en-US" dirty="0" err="1" smtClean="0"/>
              <a:t>Assessees</a:t>
            </a:r>
            <a:r>
              <a:rPr lang="en-US" dirty="0" smtClean="0"/>
              <a:t> claiming deduction under section 35AD are not liable to pay AMT on such deduction. Therefore, it is beneficial for the assesses to claim deduction under section 35AD than to claim deduction under section 80 IA/ 80 IB/ 80 IC/ 80 ID/ 80 IE, wherever applicable.</a:t>
            </a:r>
          </a:p>
          <a:p>
            <a:r>
              <a:rPr lang="en-US" dirty="0" smtClean="0"/>
              <a:t>Deduction under section 80 C to 80 GGC, 80U, 80TTA are not to be added.</a:t>
            </a:r>
          </a:p>
          <a:p>
            <a:pPr marL="0" indent="0">
              <a:buNone/>
            </a:pPr>
            <a:endParaRPr lang="en-US" u="sng" dirty="0"/>
          </a:p>
          <a:p>
            <a:pPr marL="0" indent="0">
              <a:buNone/>
            </a:pPr>
            <a:endParaRPr lang="en-US" u="sng" dirty="0"/>
          </a:p>
        </p:txBody>
      </p:sp>
      <p:sp>
        <p:nvSpPr>
          <p:cNvPr id="4" name="Footer Placeholder 3"/>
          <p:cNvSpPr>
            <a:spLocks noGrp="1"/>
          </p:cNvSpPr>
          <p:nvPr>
            <p:ph type="ftr" sz="quarter" idx="11"/>
          </p:nvPr>
        </p:nvSpPr>
        <p:spPr/>
        <p:txBody>
          <a:bodyPr/>
          <a:lstStyle/>
          <a:p>
            <a:r>
              <a:rPr lang="en-US" smtClean="0"/>
              <a:t>By Pawan Kumar Joshi</a:t>
            </a:r>
            <a:endParaRPr lang="en-US"/>
          </a:p>
        </p:txBody>
      </p:sp>
    </p:spTree>
    <p:extLst>
      <p:ext uri="{BB962C8B-B14F-4D97-AF65-F5344CB8AC3E}">
        <p14:creationId xmlns:p14="http://schemas.microsoft.com/office/powerpoint/2010/main" val="14425847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08150" y="1433412"/>
            <a:ext cx="8775700" cy="833227"/>
          </a:xfrm>
        </p:spPr>
        <p:txBody>
          <a:bodyPr/>
          <a:lstStyle/>
          <a:p>
            <a:r>
              <a:rPr lang="en-US" sz="4400" dirty="0" smtClean="0">
                <a:solidFill>
                  <a:schemeClr val="accent5">
                    <a:lumMod val="75000"/>
                  </a:schemeClr>
                </a:solidFill>
              </a:rPr>
              <a:t>Audit Report</a:t>
            </a:r>
            <a:endParaRPr lang="en-US" sz="4400" dirty="0">
              <a:solidFill>
                <a:schemeClr val="accent5">
                  <a:lumMod val="75000"/>
                </a:schemeClr>
              </a:solidFill>
            </a:endParaRPr>
          </a:p>
        </p:txBody>
      </p:sp>
      <p:sp>
        <p:nvSpPr>
          <p:cNvPr id="3" name="Subtitle 2"/>
          <p:cNvSpPr>
            <a:spLocks noGrp="1"/>
          </p:cNvSpPr>
          <p:nvPr>
            <p:ph type="subTitle" idx="1"/>
          </p:nvPr>
        </p:nvSpPr>
        <p:spPr>
          <a:xfrm>
            <a:off x="1708150" y="2751138"/>
            <a:ext cx="9144000" cy="1655762"/>
          </a:xfrm>
        </p:spPr>
        <p:txBody>
          <a:bodyPr>
            <a:normAutofit fontScale="92500"/>
          </a:bodyPr>
          <a:lstStyle/>
          <a:p>
            <a:pPr marL="457200" indent="-457200" algn="l">
              <a:buFont typeface="+mj-lt"/>
              <a:buAutoNum type="arabicPeriod"/>
            </a:pPr>
            <a:r>
              <a:rPr lang="en-US" dirty="0" err="1" smtClean="0"/>
              <a:t>Assessee</a:t>
            </a:r>
            <a:r>
              <a:rPr lang="en-US" dirty="0" smtClean="0"/>
              <a:t> will be required to obtain a report from a Chartered accountant certifying the computation of the adjusted total income and AMT.</a:t>
            </a:r>
          </a:p>
          <a:p>
            <a:pPr marL="457200" indent="-457200" algn="l">
              <a:buFont typeface="+mj-lt"/>
              <a:buAutoNum type="arabicPeriod"/>
            </a:pPr>
            <a:r>
              <a:rPr lang="en-US" dirty="0" smtClean="0"/>
              <a:t>Such report will be required to be furnished on or before the due date of filling of income – tax return.</a:t>
            </a:r>
            <a:endParaRPr lang="en-US" dirty="0"/>
          </a:p>
        </p:txBody>
      </p:sp>
      <p:sp>
        <p:nvSpPr>
          <p:cNvPr id="5" name="Footer Placeholder 4"/>
          <p:cNvSpPr>
            <a:spLocks noGrp="1"/>
          </p:cNvSpPr>
          <p:nvPr>
            <p:ph type="ftr" sz="quarter" idx="11"/>
          </p:nvPr>
        </p:nvSpPr>
        <p:spPr/>
        <p:txBody>
          <a:bodyPr/>
          <a:lstStyle/>
          <a:p>
            <a:r>
              <a:rPr lang="en-US" smtClean="0"/>
              <a:t>By Pawan Kumar Joshi</a:t>
            </a:r>
            <a:endParaRPr lang="en-US"/>
          </a:p>
        </p:txBody>
      </p:sp>
    </p:spTree>
    <p:extLst>
      <p:ext uri="{BB962C8B-B14F-4D97-AF65-F5344CB8AC3E}">
        <p14:creationId xmlns:p14="http://schemas.microsoft.com/office/powerpoint/2010/main" val="31085506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03600" y="850899"/>
            <a:ext cx="4635500" cy="804863"/>
          </a:xfrm>
        </p:spPr>
        <p:txBody>
          <a:bodyPr>
            <a:normAutofit/>
          </a:bodyPr>
          <a:lstStyle/>
          <a:p>
            <a:r>
              <a:rPr lang="en-US" sz="4400" dirty="0" smtClean="0">
                <a:solidFill>
                  <a:schemeClr val="accent5">
                    <a:lumMod val="75000"/>
                  </a:schemeClr>
                </a:solidFill>
              </a:rPr>
              <a:t>Tax Credit for AMT</a:t>
            </a:r>
            <a:endParaRPr lang="en-US" sz="4400" dirty="0">
              <a:solidFill>
                <a:schemeClr val="accent5">
                  <a:lumMod val="75000"/>
                </a:schemeClr>
              </a:solidFill>
            </a:endParaRPr>
          </a:p>
        </p:txBody>
      </p:sp>
      <p:sp>
        <p:nvSpPr>
          <p:cNvPr id="3" name="Subtitle 2"/>
          <p:cNvSpPr>
            <a:spLocks noGrp="1"/>
          </p:cNvSpPr>
          <p:nvPr>
            <p:ph type="subTitle" idx="1"/>
          </p:nvPr>
        </p:nvSpPr>
        <p:spPr>
          <a:xfrm>
            <a:off x="457200" y="1536700"/>
            <a:ext cx="11201400" cy="3721100"/>
          </a:xfrm>
        </p:spPr>
        <p:txBody>
          <a:bodyPr/>
          <a:lstStyle/>
          <a:p>
            <a:pPr marL="342900" indent="-342900" algn="l">
              <a:buFont typeface="Wingdings" panose="05000000000000000000" pitchFamily="2" charset="2"/>
              <a:buChar char="v"/>
            </a:pPr>
            <a:r>
              <a:rPr lang="en-US" dirty="0" smtClean="0"/>
              <a:t> AMT paid in excess of the regular income – tax computed under the normal provisions will be  available as credit against future tax liability.</a:t>
            </a:r>
          </a:p>
          <a:p>
            <a:pPr marL="342900" indent="-342900" algn="l">
              <a:buFont typeface="Wingdings" panose="05000000000000000000" pitchFamily="2" charset="2"/>
              <a:buChar char="v"/>
            </a:pPr>
            <a:r>
              <a:rPr lang="en-US" dirty="0" smtClean="0"/>
              <a:t>The AMT credit will be allowed to be carried forward and set off for a period of ten years succeeding the year in which such credit becomes available.</a:t>
            </a:r>
          </a:p>
          <a:p>
            <a:pPr marL="342900" indent="-342900" algn="l">
              <a:buFont typeface="Wingdings" panose="05000000000000000000" pitchFamily="2" charset="2"/>
              <a:buChar char="v"/>
            </a:pPr>
            <a:r>
              <a:rPr lang="en-US" dirty="0" smtClean="0"/>
              <a:t>Credit is allowed in the year in which regular tax is more than AMT.</a:t>
            </a:r>
          </a:p>
          <a:p>
            <a:pPr marL="342900" indent="-342900" algn="l">
              <a:buFont typeface="Wingdings" panose="05000000000000000000" pitchFamily="2" charset="2"/>
              <a:buChar char="v"/>
            </a:pPr>
            <a:r>
              <a:rPr lang="en-US" dirty="0" smtClean="0"/>
              <a:t>The Credit allowed to be set off will be restricted to the difference between the regular income tax computed under the normal provisions and the AMT.</a:t>
            </a:r>
            <a:endParaRPr lang="en-US" b="1" dirty="0" smtClean="0"/>
          </a:p>
          <a:p>
            <a:pPr marL="342900" indent="-342900" algn="l">
              <a:buFont typeface="Wingdings" panose="05000000000000000000" pitchFamily="2" charset="2"/>
              <a:buChar char="v"/>
            </a:pPr>
            <a:r>
              <a:rPr lang="en-US" b="1" dirty="0" smtClean="0"/>
              <a:t>However, MAT credit of the company is not allowed to be carried forward in the hands of LLP on conversion of company into LLP</a:t>
            </a:r>
          </a:p>
          <a:p>
            <a:pPr marL="342900" indent="-342900">
              <a:buFont typeface="Wingdings" panose="05000000000000000000" pitchFamily="2" charset="2"/>
              <a:buChar char="v"/>
            </a:pPr>
            <a:endParaRPr lang="en-US" dirty="0"/>
          </a:p>
        </p:txBody>
      </p:sp>
      <p:sp>
        <p:nvSpPr>
          <p:cNvPr id="4" name="Footer Placeholder 3"/>
          <p:cNvSpPr>
            <a:spLocks noGrp="1"/>
          </p:cNvSpPr>
          <p:nvPr>
            <p:ph type="ftr" sz="quarter" idx="11"/>
          </p:nvPr>
        </p:nvSpPr>
        <p:spPr/>
        <p:txBody>
          <a:bodyPr/>
          <a:lstStyle/>
          <a:p>
            <a:r>
              <a:rPr lang="en-US" smtClean="0"/>
              <a:t>By Pawan Kumar Joshi</a:t>
            </a:r>
            <a:endParaRPr lang="en-US"/>
          </a:p>
        </p:txBody>
      </p:sp>
    </p:spTree>
    <p:extLst>
      <p:ext uri="{BB962C8B-B14F-4D97-AF65-F5344CB8AC3E}">
        <p14:creationId xmlns:p14="http://schemas.microsoft.com/office/powerpoint/2010/main" val="24087232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7300" y="614363"/>
            <a:ext cx="9144000" cy="1455737"/>
          </a:xfrm>
        </p:spPr>
        <p:txBody>
          <a:bodyPr>
            <a:normAutofit/>
          </a:bodyPr>
          <a:lstStyle/>
          <a:p>
            <a:r>
              <a:rPr lang="en-US" sz="4400" dirty="0" smtClean="0">
                <a:solidFill>
                  <a:schemeClr val="accent5">
                    <a:lumMod val="75000"/>
                  </a:schemeClr>
                </a:solidFill>
              </a:rPr>
              <a:t>Other provisions of Income tax Act</a:t>
            </a:r>
            <a:endParaRPr lang="en-US" sz="4400" dirty="0">
              <a:solidFill>
                <a:schemeClr val="accent5">
                  <a:lumMod val="75000"/>
                </a:schemeClr>
              </a:solidFill>
            </a:endParaRPr>
          </a:p>
        </p:txBody>
      </p:sp>
      <p:sp>
        <p:nvSpPr>
          <p:cNvPr id="3" name="Subtitle 2"/>
          <p:cNvSpPr>
            <a:spLocks noGrp="1"/>
          </p:cNvSpPr>
          <p:nvPr>
            <p:ph type="subTitle" idx="1"/>
          </p:nvPr>
        </p:nvSpPr>
        <p:spPr>
          <a:xfrm>
            <a:off x="800100" y="2578100"/>
            <a:ext cx="10414000" cy="3263900"/>
          </a:xfrm>
        </p:spPr>
        <p:txBody>
          <a:bodyPr>
            <a:normAutofit lnSpcReduction="10000"/>
          </a:bodyPr>
          <a:lstStyle/>
          <a:p>
            <a:pPr marL="342900" indent="-342900" algn="l">
              <a:buFont typeface="Wingdings" panose="05000000000000000000" pitchFamily="2" charset="2"/>
              <a:buChar char="Ø"/>
            </a:pPr>
            <a:r>
              <a:rPr lang="en-US" dirty="0" smtClean="0"/>
              <a:t>Other Provision like advance tax, interest under section 234A/B/C shall apply to LLP which is liable to pay AMT.</a:t>
            </a:r>
          </a:p>
          <a:p>
            <a:pPr marL="342900" indent="-342900" algn="l">
              <a:buFont typeface="Wingdings" panose="05000000000000000000" pitchFamily="2" charset="2"/>
              <a:buChar char="Ø"/>
            </a:pPr>
            <a:r>
              <a:rPr lang="en-US" dirty="0" smtClean="0"/>
              <a:t>However, AMT is not payable by:-</a:t>
            </a:r>
          </a:p>
          <a:p>
            <a:pPr marL="514350" indent="-514350" algn="l">
              <a:buFont typeface="+mj-lt"/>
              <a:buAutoNum type="romanLcPeriod"/>
            </a:pPr>
            <a:r>
              <a:rPr lang="en-US" dirty="0" smtClean="0"/>
              <a:t>Individual</a:t>
            </a:r>
          </a:p>
          <a:p>
            <a:pPr marL="514350" indent="-514350" algn="l">
              <a:buFont typeface="+mj-lt"/>
              <a:buAutoNum type="romanLcPeriod"/>
            </a:pPr>
            <a:r>
              <a:rPr lang="en-US" dirty="0" smtClean="0"/>
              <a:t>HUF</a:t>
            </a:r>
          </a:p>
          <a:p>
            <a:pPr marL="514350" indent="-514350" algn="l">
              <a:buFont typeface="+mj-lt"/>
              <a:buAutoNum type="romanLcPeriod"/>
            </a:pPr>
            <a:r>
              <a:rPr lang="en-US" dirty="0" smtClean="0"/>
              <a:t>AOP/ BOI</a:t>
            </a:r>
          </a:p>
          <a:p>
            <a:pPr marL="514350" indent="-514350" algn="l">
              <a:buFont typeface="+mj-lt"/>
              <a:buAutoNum type="romanLcPeriod"/>
            </a:pPr>
            <a:r>
              <a:rPr lang="en-US" dirty="0" smtClean="0"/>
              <a:t>Artificial Juridical person</a:t>
            </a:r>
          </a:p>
          <a:p>
            <a:pPr algn="l"/>
            <a:r>
              <a:rPr lang="en-US" dirty="0" smtClean="0"/>
              <a:t>IF adjusted Total Income of Such person does not exceed ₹ 20,00,000/-</a:t>
            </a:r>
            <a:endParaRPr lang="en-US" dirty="0"/>
          </a:p>
        </p:txBody>
      </p:sp>
      <p:sp>
        <p:nvSpPr>
          <p:cNvPr id="4" name="Footer Placeholder 3"/>
          <p:cNvSpPr>
            <a:spLocks noGrp="1"/>
          </p:cNvSpPr>
          <p:nvPr>
            <p:ph type="ftr" sz="quarter" idx="11"/>
          </p:nvPr>
        </p:nvSpPr>
        <p:spPr/>
        <p:txBody>
          <a:bodyPr/>
          <a:lstStyle/>
          <a:p>
            <a:r>
              <a:rPr lang="en-US" smtClean="0"/>
              <a:t>By Pawan Kumar Joshi</a:t>
            </a:r>
            <a:endParaRPr lang="en-US"/>
          </a:p>
        </p:txBody>
      </p:sp>
    </p:spTree>
    <p:extLst>
      <p:ext uri="{BB962C8B-B14F-4D97-AF65-F5344CB8AC3E}">
        <p14:creationId xmlns:p14="http://schemas.microsoft.com/office/powerpoint/2010/main" val="27308688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457</Words>
  <Application>Microsoft Office PowerPoint</Application>
  <PresentationFormat>Widescreen</PresentationFormat>
  <Paragraphs>40</Paragraphs>
  <Slides>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Courier New</vt:lpstr>
      <vt:lpstr>Wingdings</vt:lpstr>
      <vt:lpstr>Office Theme</vt:lpstr>
      <vt:lpstr>Alternate Minimum Tax</vt:lpstr>
      <vt:lpstr>Rate of AMT:- 18.50% (plus education cess) of adjusted Total Income (Effective rate is 19.055%).</vt:lpstr>
      <vt:lpstr>Point to be Noted:-</vt:lpstr>
      <vt:lpstr>Audit Report</vt:lpstr>
      <vt:lpstr>Tax Credit for AMT</vt:lpstr>
      <vt:lpstr>Other provisions of Income tax Act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Alternate Minimum Tax</dc:title>
  <dc:creator>SUNIL BANSAL</dc:creator>
  <cp:lastModifiedBy>SUNIL BANSAL</cp:lastModifiedBy>
  <cp:revision>10</cp:revision>
  <dcterms:created xsi:type="dcterms:W3CDTF">2013-12-26T00:01:17Z</dcterms:created>
  <dcterms:modified xsi:type="dcterms:W3CDTF">2013-12-26T01:02:01Z</dcterms:modified>
</cp:coreProperties>
</file>