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44.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3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48"/>
  </p:notesMasterIdLst>
  <p:handoutMasterIdLst>
    <p:handoutMasterId r:id="rId149"/>
  </p:handoutMasterIdLst>
  <p:sldIdLst>
    <p:sldId id="280" r:id="rId2"/>
    <p:sldId id="258" r:id="rId3"/>
    <p:sldId id="395" r:id="rId4"/>
    <p:sldId id="396" r:id="rId5"/>
    <p:sldId id="257" r:id="rId6"/>
    <p:sldId id="267" r:id="rId7"/>
    <p:sldId id="397" r:id="rId8"/>
    <p:sldId id="259" r:id="rId9"/>
    <p:sldId id="399" r:id="rId10"/>
    <p:sldId id="400" r:id="rId11"/>
    <p:sldId id="401" r:id="rId12"/>
    <p:sldId id="402" r:id="rId13"/>
    <p:sldId id="403" r:id="rId14"/>
    <p:sldId id="260" r:id="rId15"/>
    <p:sldId id="261" r:id="rId16"/>
    <p:sldId id="262" r:id="rId17"/>
    <p:sldId id="263" r:id="rId18"/>
    <p:sldId id="264" r:id="rId19"/>
    <p:sldId id="265" r:id="rId20"/>
    <p:sldId id="266" r:id="rId21"/>
    <p:sldId id="398" r:id="rId22"/>
    <p:sldId id="268" r:id="rId23"/>
    <p:sldId id="269" r:id="rId24"/>
    <p:sldId id="404" r:id="rId25"/>
    <p:sldId id="405" r:id="rId26"/>
    <p:sldId id="270" r:id="rId27"/>
    <p:sldId id="272" r:id="rId28"/>
    <p:sldId id="273" r:id="rId29"/>
    <p:sldId id="274" r:id="rId30"/>
    <p:sldId id="275" r:id="rId31"/>
    <p:sldId id="276" r:id="rId32"/>
    <p:sldId id="277" r:id="rId33"/>
    <p:sldId id="278" r:id="rId34"/>
    <p:sldId id="279" r:id="rId35"/>
    <p:sldId id="281" r:id="rId36"/>
    <p:sldId id="282" r:id="rId37"/>
    <p:sldId id="406" r:id="rId38"/>
    <p:sldId id="407" r:id="rId39"/>
    <p:sldId id="408" r:id="rId40"/>
    <p:sldId id="409" r:id="rId41"/>
    <p:sldId id="283" r:id="rId42"/>
    <p:sldId id="293" r:id="rId43"/>
    <p:sldId id="294" r:id="rId44"/>
    <p:sldId id="295" r:id="rId45"/>
    <p:sldId id="296" r:id="rId46"/>
    <p:sldId id="297" r:id="rId47"/>
    <p:sldId id="298" r:id="rId48"/>
    <p:sldId id="299" r:id="rId49"/>
    <p:sldId id="300" r:id="rId50"/>
    <p:sldId id="301" r:id="rId51"/>
    <p:sldId id="302" r:id="rId52"/>
    <p:sldId id="288" r:id="rId53"/>
    <p:sldId id="289" r:id="rId54"/>
    <p:sldId id="290" r:id="rId55"/>
    <p:sldId id="291" r:id="rId56"/>
    <p:sldId id="303" r:id="rId57"/>
    <p:sldId id="292" r:id="rId58"/>
    <p:sldId id="304" r:id="rId59"/>
    <p:sldId id="305" r:id="rId60"/>
    <p:sldId id="306" r:id="rId61"/>
    <p:sldId id="307" r:id="rId62"/>
    <p:sldId id="308"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 id="343" r:id="rId97"/>
    <p:sldId id="344" r:id="rId98"/>
    <p:sldId id="346" r:id="rId99"/>
    <p:sldId id="345" r:id="rId100"/>
    <p:sldId id="347" r:id="rId101"/>
    <p:sldId id="348" r:id="rId102"/>
    <p:sldId id="349" r:id="rId103"/>
    <p:sldId id="350" r:id="rId104"/>
    <p:sldId id="351" r:id="rId105"/>
    <p:sldId id="359" r:id="rId106"/>
    <p:sldId id="360" r:id="rId107"/>
    <p:sldId id="352" r:id="rId108"/>
    <p:sldId id="353" r:id="rId109"/>
    <p:sldId id="354" r:id="rId110"/>
    <p:sldId id="355" r:id="rId111"/>
    <p:sldId id="356" r:id="rId112"/>
    <p:sldId id="357" r:id="rId113"/>
    <p:sldId id="387" r:id="rId114"/>
    <p:sldId id="388" r:id="rId115"/>
    <p:sldId id="389" r:id="rId116"/>
    <p:sldId id="390" r:id="rId117"/>
    <p:sldId id="391" r:id="rId118"/>
    <p:sldId id="392" r:id="rId119"/>
    <p:sldId id="393" r:id="rId120"/>
    <p:sldId id="394" r:id="rId121"/>
    <p:sldId id="358" r:id="rId122"/>
    <p:sldId id="361" r:id="rId123"/>
    <p:sldId id="362" r:id="rId124"/>
    <p:sldId id="363" r:id="rId125"/>
    <p:sldId id="364" r:id="rId126"/>
    <p:sldId id="365" r:id="rId127"/>
    <p:sldId id="366" r:id="rId128"/>
    <p:sldId id="367" r:id="rId129"/>
    <p:sldId id="368" r:id="rId130"/>
    <p:sldId id="369" r:id="rId131"/>
    <p:sldId id="370" r:id="rId132"/>
    <p:sldId id="371" r:id="rId133"/>
    <p:sldId id="372" r:id="rId134"/>
    <p:sldId id="373" r:id="rId135"/>
    <p:sldId id="374" r:id="rId136"/>
    <p:sldId id="375" r:id="rId137"/>
    <p:sldId id="376" r:id="rId138"/>
    <p:sldId id="377" r:id="rId139"/>
    <p:sldId id="378" r:id="rId140"/>
    <p:sldId id="379" r:id="rId141"/>
    <p:sldId id="380" r:id="rId142"/>
    <p:sldId id="381" r:id="rId143"/>
    <p:sldId id="385" r:id="rId144"/>
    <p:sldId id="386" r:id="rId145"/>
    <p:sldId id="382" r:id="rId146"/>
    <p:sldId id="383" r:id="rId1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0" d="100"/>
          <a:sy n="80" d="100"/>
        </p:scale>
        <p:origin x="348" y="6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notesMaster" Target="notesMasters/notesMaster1.xml"/><Relationship Id="rId15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THE INDIAN CONTRACT ACT,1872</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57CBDD-E436-4327-86D3-CBB10C4D6755}" type="datetimeFigureOut">
              <a:rPr lang="en-US" smtClean="0"/>
              <a:pPr/>
              <a:t>1/24/2012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BY SANTOSH KUMAR SHARMA</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B96B58D-BF8C-424D-A901-9A8C643AC953}" type="slidenum">
              <a:rPr lang="en-US" smtClean="0"/>
              <a:pPr/>
              <a:t>‹#›</a:t>
            </a:fld>
            <a:endParaRPr lang="en-US"/>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THE INDIAN CONTRACT ACT,1872</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27C6C4-E935-4F64-B8DD-02E5D8D24AD2}" type="datetimeFigureOut">
              <a:rPr lang="en-US" smtClean="0"/>
              <a:pPr/>
              <a:t>1/24/2012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BY SANTOSH KUMAR SHARMA</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C10705-08BB-4065-BC40-03B63BCCAE6A}" type="slidenum">
              <a:rPr lang="en-US" smtClean="0"/>
              <a:pPr/>
              <a:t>‹#›</a:t>
            </a:fld>
            <a:endParaRPr lang="en-US"/>
          </a:p>
        </p:txBody>
      </p:sp>
    </p:spTree>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THE INDIAN CONTRACT ACT,1872</a:t>
            </a:r>
            <a:endParaRPr lang="en-US"/>
          </a:p>
        </p:txBody>
      </p:sp>
      <p:sp>
        <p:nvSpPr>
          <p:cNvPr id="5" name="Date Placeholder 4"/>
          <p:cNvSpPr>
            <a:spLocks noGrp="1"/>
          </p:cNvSpPr>
          <p:nvPr>
            <p:ph type="dt" idx="11"/>
          </p:nvPr>
        </p:nvSpPr>
        <p:spPr/>
        <p:txBody>
          <a:bodyPr/>
          <a:lstStyle/>
          <a:p>
            <a:fld id="{F127C6C4-E935-4F64-B8DD-02E5D8D24AD2}" type="datetimeFigureOut">
              <a:rPr lang="en-US" smtClean="0"/>
              <a:pPr/>
              <a:t>1/24/2012</a:t>
            </a:fld>
            <a:endParaRPr lang="en-US"/>
          </a:p>
        </p:txBody>
      </p:sp>
      <p:sp>
        <p:nvSpPr>
          <p:cNvPr id="6" name="Footer Placeholder 5"/>
          <p:cNvSpPr>
            <a:spLocks noGrp="1"/>
          </p:cNvSpPr>
          <p:nvPr>
            <p:ph type="ftr" sz="quarter" idx="12"/>
          </p:nvPr>
        </p:nvSpPr>
        <p:spPr/>
        <p:txBody>
          <a:bodyPr/>
          <a:lstStyle/>
          <a:p>
            <a:r>
              <a:rPr lang="en-US" smtClean="0"/>
              <a:t>BY SANTOSH KUMAR SHARMA</a:t>
            </a:r>
            <a:endParaRPr lang="en-US"/>
          </a:p>
        </p:txBody>
      </p:sp>
      <p:sp>
        <p:nvSpPr>
          <p:cNvPr id="7" name="Slide Number Placeholder 6"/>
          <p:cNvSpPr>
            <a:spLocks noGrp="1"/>
          </p:cNvSpPr>
          <p:nvPr>
            <p:ph type="sldNum" sz="quarter" idx="13"/>
          </p:nvPr>
        </p:nvSpPr>
        <p:spPr/>
        <p:txBody>
          <a:bodyPr/>
          <a:lstStyle/>
          <a:p>
            <a:fld id="{B3C10705-08BB-4065-BC40-03B63BCCAE6A}"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C10705-08BB-4065-BC40-03B63BCCAE6A}" type="slidenum">
              <a:rPr lang="en-US" smtClean="0"/>
              <a:pPr/>
              <a:t>26</a:t>
            </a:fld>
            <a:endParaRPr lang="en-US"/>
          </a:p>
        </p:txBody>
      </p:sp>
      <p:sp>
        <p:nvSpPr>
          <p:cNvPr id="5" name="Date Placeholder 4"/>
          <p:cNvSpPr>
            <a:spLocks noGrp="1"/>
          </p:cNvSpPr>
          <p:nvPr>
            <p:ph type="dt" idx="11"/>
          </p:nvPr>
        </p:nvSpPr>
        <p:spPr/>
        <p:txBody>
          <a:bodyPr/>
          <a:lstStyle/>
          <a:p>
            <a:fld id="{F127C6C4-E935-4F64-B8DD-02E5D8D24AD2}" type="datetimeFigureOut">
              <a:rPr lang="en-US" smtClean="0"/>
              <a:pPr/>
              <a:t>1/24/2012</a:t>
            </a:fld>
            <a:endParaRPr lang="en-US"/>
          </a:p>
        </p:txBody>
      </p:sp>
      <p:sp>
        <p:nvSpPr>
          <p:cNvPr id="6" name="Footer Placeholder 5"/>
          <p:cNvSpPr>
            <a:spLocks noGrp="1"/>
          </p:cNvSpPr>
          <p:nvPr>
            <p:ph type="ftr" sz="quarter" idx="12"/>
          </p:nvPr>
        </p:nvSpPr>
        <p:spPr/>
        <p:txBody>
          <a:bodyPr/>
          <a:lstStyle/>
          <a:p>
            <a:r>
              <a:rPr lang="en-US" smtClean="0"/>
              <a:t>BY SANTOSH KUMAR SHARMA</a:t>
            </a:r>
            <a:endParaRPr lang="en-US"/>
          </a:p>
        </p:txBody>
      </p:sp>
      <p:sp>
        <p:nvSpPr>
          <p:cNvPr id="7" name="Header Placeholder 6"/>
          <p:cNvSpPr>
            <a:spLocks noGrp="1"/>
          </p:cNvSpPr>
          <p:nvPr>
            <p:ph type="hdr" sz="quarter" idx="13"/>
          </p:nvPr>
        </p:nvSpPr>
        <p:spPr/>
        <p:txBody>
          <a:bodyPr/>
          <a:lstStyle/>
          <a:p>
            <a:r>
              <a:rPr lang="en-US" smtClean="0"/>
              <a:t>THE INDIAN CONTRACT ACT,1872</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THE INDIAN CONTRACT ACT,1872</a:t>
            </a:r>
            <a:endParaRPr lang="en-US"/>
          </a:p>
        </p:txBody>
      </p:sp>
      <p:sp>
        <p:nvSpPr>
          <p:cNvPr id="5" name="Date Placeholder 4"/>
          <p:cNvSpPr>
            <a:spLocks noGrp="1"/>
          </p:cNvSpPr>
          <p:nvPr>
            <p:ph type="dt" idx="11"/>
          </p:nvPr>
        </p:nvSpPr>
        <p:spPr/>
        <p:txBody>
          <a:bodyPr/>
          <a:lstStyle/>
          <a:p>
            <a:fld id="{F127C6C4-E935-4F64-B8DD-02E5D8D24AD2}" type="datetimeFigureOut">
              <a:rPr lang="en-US" smtClean="0"/>
              <a:pPr/>
              <a:t>1/24/2012</a:t>
            </a:fld>
            <a:endParaRPr lang="en-US"/>
          </a:p>
        </p:txBody>
      </p:sp>
      <p:sp>
        <p:nvSpPr>
          <p:cNvPr id="6" name="Footer Placeholder 5"/>
          <p:cNvSpPr>
            <a:spLocks noGrp="1"/>
          </p:cNvSpPr>
          <p:nvPr>
            <p:ph type="ftr" sz="quarter" idx="12"/>
          </p:nvPr>
        </p:nvSpPr>
        <p:spPr/>
        <p:txBody>
          <a:bodyPr/>
          <a:lstStyle/>
          <a:p>
            <a:r>
              <a:rPr lang="en-US" smtClean="0"/>
              <a:t>BY SANTOSH KUMAR SHARMA</a:t>
            </a:r>
            <a:endParaRPr lang="en-US"/>
          </a:p>
        </p:txBody>
      </p:sp>
      <p:sp>
        <p:nvSpPr>
          <p:cNvPr id="7" name="Slide Number Placeholder 6"/>
          <p:cNvSpPr>
            <a:spLocks noGrp="1"/>
          </p:cNvSpPr>
          <p:nvPr>
            <p:ph type="sldNum" sz="quarter" idx="13"/>
          </p:nvPr>
        </p:nvSpPr>
        <p:spPr/>
        <p:txBody>
          <a:bodyPr/>
          <a:lstStyle/>
          <a:p>
            <a:fld id="{B3C10705-08BB-4065-BC40-03B63BCCAE6A}" type="slidenum">
              <a:rPr lang="en-US" smtClean="0"/>
              <a:pPr/>
              <a:t>117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C50424E-78EC-43CB-9E3B-F259E7DBF1EB}" type="datetime1">
              <a:rPr lang="en-US" smtClean="0"/>
              <a:pPr/>
              <a:t>1/24/2012</a:t>
            </a:fld>
            <a:endParaRPr lang="en-US"/>
          </a:p>
        </p:txBody>
      </p:sp>
      <p:sp>
        <p:nvSpPr>
          <p:cNvPr id="19" name="Footer Placeholder 18"/>
          <p:cNvSpPr>
            <a:spLocks noGrp="1"/>
          </p:cNvSpPr>
          <p:nvPr>
            <p:ph type="ftr" sz="quarter" idx="11"/>
          </p:nvPr>
        </p:nvSpPr>
        <p:spPr/>
        <p:txBody>
          <a:bodyPr/>
          <a:lstStyle/>
          <a:p>
            <a:r>
              <a:rPr lang="en-US" smtClean="0"/>
              <a:t>THE INDIAN CONTRACT ACT,1872</a:t>
            </a:r>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652CA5-EDC4-415D-B377-F99FE9BB8D00}"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EED594-A8BB-4E4A-B63F-9074DF9C0A7B}"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C430FDC-726C-4D0E-A7DD-DD5ED45209AF}"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60BB4E6-6CF2-48F1-98D3-3AA45B647C96}" type="datetime1">
              <a:rPr lang="en-US" smtClean="0"/>
              <a:pPr/>
              <a:t>1/24/2012</a:t>
            </a:fld>
            <a:endParaRPr lang="en-US"/>
          </a:p>
        </p:txBody>
      </p:sp>
      <p:sp>
        <p:nvSpPr>
          <p:cNvPr id="6" name="Footer Placeholder 5"/>
          <p:cNvSpPr>
            <a:spLocks noGrp="1"/>
          </p:cNvSpPr>
          <p:nvPr>
            <p:ph type="ftr" sz="quarter" idx="11"/>
          </p:nvPr>
        </p:nvSpPr>
        <p:spPr/>
        <p:txBody>
          <a:bodyPr/>
          <a:lstStyle/>
          <a:p>
            <a:r>
              <a:rPr lang="en-US" smtClean="0"/>
              <a:t>THE INDIAN CONTRACT ACT,1872</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884433F-947F-4317-BD02-6EE93AF2938A}" type="datetime1">
              <a:rPr lang="en-US" smtClean="0"/>
              <a:pPr/>
              <a:t>1/24/2012</a:t>
            </a:fld>
            <a:endParaRPr lang="en-US"/>
          </a:p>
        </p:txBody>
      </p:sp>
      <p:sp>
        <p:nvSpPr>
          <p:cNvPr id="8" name="Footer Placeholder 7"/>
          <p:cNvSpPr>
            <a:spLocks noGrp="1"/>
          </p:cNvSpPr>
          <p:nvPr>
            <p:ph type="ftr" sz="quarter" idx="11"/>
          </p:nvPr>
        </p:nvSpPr>
        <p:spPr/>
        <p:txBody>
          <a:bodyPr/>
          <a:lstStyle/>
          <a:p>
            <a:r>
              <a:rPr lang="en-US" smtClean="0"/>
              <a:t>THE INDIAN CONTRACT ACT,1872</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BAB34DB-220B-4E8D-BDB8-D8161124FC5D}" type="datetime1">
              <a:rPr lang="en-US" smtClean="0"/>
              <a:pPr/>
              <a:t>1/24/2012</a:t>
            </a:fld>
            <a:endParaRPr lang="en-US"/>
          </a:p>
        </p:txBody>
      </p:sp>
      <p:sp>
        <p:nvSpPr>
          <p:cNvPr id="4" name="Footer Placeholder 3"/>
          <p:cNvSpPr>
            <a:spLocks noGrp="1"/>
          </p:cNvSpPr>
          <p:nvPr>
            <p:ph type="ftr" sz="quarter" idx="11"/>
          </p:nvPr>
        </p:nvSpPr>
        <p:spPr/>
        <p:txBody>
          <a:bodyPr/>
          <a:lstStyle/>
          <a:p>
            <a:r>
              <a:rPr lang="en-US" smtClean="0"/>
              <a:t>THE INDIAN CONTRACT ACT,1872</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060F07-87AE-424E-A275-E00ECBBBAFAF}" type="datetime1">
              <a:rPr lang="en-US" smtClean="0"/>
              <a:pPr/>
              <a:t>1/24/2012</a:t>
            </a:fld>
            <a:endParaRPr lang="en-US"/>
          </a:p>
        </p:txBody>
      </p:sp>
      <p:sp>
        <p:nvSpPr>
          <p:cNvPr id="3" name="Footer Placeholder 2"/>
          <p:cNvSpPr>
            <a:spLocks noGrp="1"/>
          </p:cNvSpPr>
          <p:nvPr>
            <p:ph type="ftr" sz="quarter" idx="11"/>
          </p:nvPr>
        </p:nvSpPr>
        <p:spPr/>
        <p:txBody>
          <a:bodyPr/>
          <a:lstStyle/>
          <a:p>
            <a:r>
              <a:rPr lang="en-US" smtClean="0"/>
              <a:t>THE INDIAN CONTRACT ACT,1872</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A67A0F-C401-4327-9A29-4BE88FA9E68E}" type="datetime1">
              <a:rPr lang="en-US" smtClean="0"/>
              <a:pPr/>
              <a:t>1/24/2012</a:t>
            </a:fld>
            <a:endParaRPr lang="en-US"/>
          </a:p>
        </p:txBody>
      </p:sp>
      <p:sp>
        <p:nvSpPr>
          <p:cNvPr id="6" name="Footer Placeholder 5"/>
          <p:cNvSpPr>
            <a:spLocks noGrp="1"/>
          </p:cNvSpPr>
          <p:nvPr>
            <p:ph type="ftr" sz="quarter" idx="11"/>
          </p:nvPr>
        </p:nvSpPr>
        <p:spPr/>
        <p:txBody>
          <a:bodyPr/>
          <a:lstStyle/>
          <a:p>
            <a:r>
              <a:rPr lang="en-US" smtClean="0"/>
              <a:t>THE INDIAN CONTRACT ACT,1872</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BC971D6-01FA-45C6-AB61-FEC36DA76CD2}" type="datetime1">
              <a:rPr lang="en-US" smtClean="0"/>
              <a:pPr/>
              <a:t>1/24/2012</a:t>
            </a:fld>
            <a:endParaRPr lang="en-US"/>
          </a:p>
        </p:txBody>
      </p:sp>
      <p:sp>
        <p:nvSpPr>
          <p:cNvPr id="6" name="Footer Placeholder 5"/>
          <p:cNvSpPr>
            <a:spLocks noGrp="1"/>
          </p:cNvSpPr>
          <p:nvPr>
            <p:ph type="ftr" sz="quarter" idx="11"/>
          </p:nvPr>
        </p:nvSpPr>
        <p:spPr/>
        <p:txBody>
          <a:bodyPr/>
          <a:lstStyle/>
          <a:p>
            <a:r>
              <a:rPr lang="en-US" smtClean="0"/>
              <a:t>THE INDIAN CONTRACT ACT,1872</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6C08E63-2345-4D15-BB8B-B6F2E8B672B5}" type="datetime1">
              <a:rPr lang="en-US" smtClean="0"/>
              <a:pPr/>
              <a:t>1/24/2012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THE INDIAN CONTRACT ACT,1872</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wedge/>
  </p:transition>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8153400" cy="5410200"/>
          </a:xfrm>
        </p:spPr>
        <p:txBody>
          <a:bodyPr>
            <a:normAutofit/>
          </a:bodyPr>
          <a:lstStyle/>
          <a:p>
            <a:pPr algn="ctr"/>
            <a:r>
              <a:rPr lang="en-US" dirty="0" smtClean="0"/>
              <a:t>INDIAN CONTRACT ACT 1872</a:t>
            </a:r>
            <a:br>
              <a:rPr lang="en-US" dirty="0" smtClean="0"/>
            </a:br>
            <a:r>
              <a:rPr lang="en-US" dirty="0" smtClean="0"/>
              <a:t/>
            </a:r>
            <a:br>
              <a:rPr lang="en-US" dirty="0" smtClean="0"/>
            </a:br>
            <a:r>
              <a:rPr lang="en-US" dirty="0" smtClean="0"/>
              <a:t/>
            </a:r>
            <a:br>
              <a:rPr lang="en-US" dirty="0" smtClean="0"/>
            </a:br>
            <a:r>
              <a:rPr lang="en-US" sz="4000" dirty="0" smtClean="0">
                <a:solidFill>
                  <a:schemeClr val="bg1">
                    <a:lumMod val="95000"/>
                    <a:lumOff val="5000"/>
                  </a:schemeClr>
                </a:solidFill>
              </a:rPr>
              <a:t/>
            </a:r>
            <a:br>
              <a:rPr lang="en-US" sz="4000" dirty="0" smtClean="0">
                <a:solidFill>
                  <a:schemeClr val="bg1">
                    <a:lumMod val="95000"/>
                    <a:lumOff val="5000"/>
                  </a:schemeClr>
                </a:solidFill>
              </a:rPr>
            </a:br>
            <a:endParaRPr lang="en-US" dirty="0">
              <a:solidFill>
                <a:schemeClr val="bg1">
                  <a:lumMod val="95000"/>
                  <a:lumOff val="5000"/>
                </a:schemeClr>
              </a:solidFill>
            </a:endParaRPr>
          </a:p>
        </p:txBody>
      </p:sp>
      <p:sp>
        <p:nvSpPr>
          <p:cNvPr id="3" name="Subtitle 2"/>
          <p:cNvSpPr>
            <a:spLocks noGrp="1"/>
          </p:cNvSpPr>
          <p:nvPr>
            <p:ph type="subTitle" idx="1"/>
          </p:nvPr>
        </p:nvSpPr>
        <p:spPr/>
        <p:txBody>
          <a:bodyPr/>
          <a:lstStyle/>
          <a:p>
            <a:endParaRPr lang="en-US" b="1" u="sng" dirty="0" smtClean="0"/>
          </a:p>
          <a:p>
            <a:endParaRPr lang="en-US" b="1" u="sng" dirty="0" smtClean="0"/>
          </a:p>
          <a:p>
            <a:endParaRPr lang="en-US" b="1" u="sng" dirty="0" smtClean="0"/>
          </a:p>
          <a:p>
            <a:endParaRPr lang="en-US" dirty="0"/>
          </a:p>
        </p:txBody>
      </p:sp>
      <p:sp>
        <p:nvSpPr>
          <p:cNvPr id="4" name="Date Placeholder 3"/>
          <p:cNvSpPr>
            <a:spLocks noGrp="1"/>
          </p:cNvSpPr>
          <p:nvPr>
            <p:ph type="dt" sz="half" idx="10"/>
          </p:nvPr>
        </p:nvSpPr>
        <p:spPr/>
        <p:txBody>
          <a:bodyPr/>
          <a:lstStyle/>
          <a:p>
            <a:fld id="{8C50424E-78EC-43CB-9E3B-F259E7DBF1EB}"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a:buNone/>
            </a:pPr>
            <a:r>
              <a:rPr lang="en-US" dirty="0" smtClean="0"/>
              <a:t>f. Consideration need not to be adequate</a:t>
            </a:r>
          </a:p>
          <a:p>
            <a:pPr>
              <a:buNone/>
            </a:pPr>
            <a:r>
              <a:rPr lang="en-US" dirty="0" smtClean="0"/>
              <a:t>g. It must be real, not fanciful or illusory</a:t>
            </a:r>
          </a:p>
          <a:p>
            <a:pPr>
              <a:buNone/>
            </a:pPr>
            <a:r>
              <a:rPr lang="en-US" dirty="0" smtClean="0"/>
              <a:t>h. It must not be unlawful</a:t>
            </a:r>
          </a:p>
          <a:p>
            <a:pPr marL="571500" indent="-571500">
              <a:buNone/>
            </a:pPr>
            <a:r>
              <a:rPr lang="en-US" dirty="0" err="1" smtClean="0"/>
              <a:t>i</a:t>
            </a:r>
            <a:r>
              <a:rPr lang="en-US" dirty="0" smtClean="0"/>
              <a:t>. It must be certain</a:t>
            </a:r>
          </a:p>
          <a:p>
            <a:pPr marL="571500" indent="-571500">
              <a:buNone/>
            </a:pPr>
            <a:r>
              <a:rPr lang="en-US" dirty="0" smtClean="0"/>
              <a:t>j. It should not be impossible</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transition>
    <p:wedg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153400" cy="1828800"/>
          </a:xfrm>
        </p:spPr>
        <p:txBody>
          <a:bodyPr>
            <a:normAutofit fontScale="90000"/>
          </a:bodyPr>
          <a:lstStyle/>
          <a:p>
            <a:r>
              <a:rPr lang="en-US" sz="4400" dirty="0" smtClean="0"/>
              <a:t>Effect of acceptance of performance at</a:t>
            </a:r>
            <a:br>
              <a:rPr lang="en-US" sz="4400" dirty="0" smtClean="0"/>
            </a:br>
            <a:r>
              <a:rPr lang="en-US" sz="4400" dirty="0" smtClean="0"/>
              <a:t> time other than that agreed upon.</a:t>
            </a:r>
            <a:r>
              <a:rPr lang="en-US" dirty="0" smtClean="0"/>
              <a:t/>
            </a:r>
            <a:br>
              <a:rPr lang="en-US" dirty="0" smtClean="0"/>
            </a:br>
            <a:endParaRPr lang="en-US" dirty="0"/>
          </a:p>
        </p:txBody>
      </p:sp>
      <p:sp>
        <p:nvSpPr>
          <p:cNvPr id="3" name="Content Placeholder 2"/>
          <p:cNvSpPr>
            <a:spLocks noGrp="1"/>
          </p:cNvSpPr>
          <p:nvPr>
            <p:ph idx="1"/>
          </p:nvPr>
        </p:nvSpPr>
        <p:spPr>
          <a:xfrm>
            <a:off x="457200" y="2133600"/>
            <a:ext cx="8229600" cy="4191000"/>
          </a:xfrm>
        </p:spPr>
        <p:txBody>
          <a:bodyPr>
            <a:normAutofit/>
          </a:bodyPr>
          <a:lstStyle/>
          <a:p>
            <a:r>
              <a:rPr lang="en-US" dirty="0" smtClean="0"/>
              <a:t>If, in case of a contract voidable on account of the </a:t>
            </a:r>
            <a:r>
              <a:rPr lang="en-US" dirty="0" err="1" smtClean="0"/>
              <a:t>promisor's</a:t>
            </a:r>
            <a:r>
              <a:rPr lang="en-US" dirty="0" smtClean="0"/>
              <a:t> failure to perform his promise at the time agreed, the </a:t>
            </a:r>
            <a:r>
              <a:rPr lang="en-US" dirty="0" err="1" smtClean="0"/>
              <a:t>promisee</a:t>
            </a:r>
            <a:r>
              <a:rPr lang="en-US" dirty="0" smtClean="0"/>
              <a:t> accepts performance of such promise at any time other than that agreed, the </a:t>
            </a:r>
            <a:r>
              <a:rPr lang="en-US" dirty="0" err="1" smtClean="0"/>
              <a:t>promisee</a:t>
            </a:r>
            <a:r>
              <a:rPr lang="en-US" dirty="0" smtClean="0"/>
              <a:t> cannot claim compensation for any loss occasioned by the non-performance of the promise at the time </a:t>
            </a:r>
            <a:r>
              <a:rPr lang="en-US" dirty="0" err="1" smtClean="0"/>
              <a:t>agreed,unless</a:t>
            </a:r>
            <a:r>
              <a:rPr lang="en-US" dirty="0" smtClean="0"/>
              <a:t>, at the time of such acceptance he gives notice to the </a:t>
            </a:r>
            <a:r>
              <a:rPr lang="en-US" dirty="0" err="1" smtClean="0"/>
              <a:t>promisor</a:t>
            </a:r>
            <a:r>
              <a:rPr lang="en-US" dirty="0" smtClean="0"/>
              <a:t> of his intention to do so.</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100</a:t>
            </a:fld>
            <a:endParaRPr lang="en-US"/>
          </a:p>
        </p:txBody>
      </p:sp>
    </p:spTree>
  </p:cSld>
  <p:clrMapOvr>
    <a:masterClrMapping/>
  </p:clrMapOvr>
  <p:transition>
    <p:wedg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810512"/>
          </a:xfrm>
        </p:spPr>
        <p:txBody>
          <a:bodyPr>
            <a:normAutofit/>
          </a:bodyPr>
          <a:lstStyle/>
          <a:p>
            <a:r>
              <a:rPr lang="en-US" dirty="0" smtClean="0"/>
              <a:t>Contract to do impossible or unlawful afterwards-u/s--56</a:t>
            </a:r>
            <a:endParaRPr lang="en-US" dirty="0"/>
          </a:p>
        </p:txBody>
      </p:sp>
      <p:sp>
        <p:nvSpPr>
          <p:cNvPr id="3" name="Content Placeholder 2"/>
          <p:cNvSpPr>
            <a:spLocks noGrp="1"/>
          </p:cNvSpPr>
          <p:nvPr>
            <p:ph idx="1"/>
          </p:nvPr>
        </p:nvSpPr>
        <p:spPr>
          <a:xfrm>
            <a:off x="457200" y="2667000"/>
            <a:ext cx="8229600" cy="3657600"/>
          </a:xfrm>
        </p:spPr>
        <p:txBody>
          <a:bodyPr>
            <a:normAutofit/>
          </a:bodyPr>
          <a:lstStyle/>
          <a:p>
            <a:r>
              <a:rPr lang="en-US" sz="3200" dirty="0" smtClean="0"/>
              <a:t>A contract to do an act which, after the contract is made, becomes impossible, or, by reason of some event which the </a:t>
            </a:r>
            <a:r>
              <a:rPr lang="en-US" sz="3200" dirty="0" err="1" smtClean="0"/>
              <a:t>Promisor</a:t>
            </a:r>
            <a:r>
              <a:rPr lang="en-US" sz="3200" dirty="0" smtClean="0"/>
              <a:t> could not prevent, unlawful, becomes void when the act becomes impossible </a:t>
            </a:r>
            <a:r>
              <a:rPr lang="en-US" sz="3200" dirty="0" err="1" smtClean="0"/>
              <a:t>orunlawful</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101</a:t>
            </a:fld>
            <a:endParaRPr lang="en-US"/>
          </a:p>
        </p:txBody>
      </p:sp>
    </p:spTree>
  </p:cSld>
  <p:clrMapOvr>
    <a:masterClrMapping/>
  </p:clrMapOvr>
  <p:transition>
    <p:wedg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Compensation for loss non performance</a:t>
            </a:r>
            <a:endParaRPr lang="en-US" dirty="0"/>
          </a:p>
        </p:txBody>
      </p:sp>
      <p:sp>
        <p:nvSpPr>
          <p:cNvPr id="3" name="Content Placeholder 2"/>
          <p:cNvSpPr>
            <a:spLocks noGrp="1"/>
          </p:cNvSpPr>
          <p:nvPr>
            <p:ph idx="1"/>
          </p:nvPr>
        </p:nvSpPr>
        <p:spPr/>
        <p:txBody>
          <a:bodyPr>
            <a:noAutofit/>
          </a:bodyPr>
          <a:lstStyle/>
          <a:p>
            <a:r>
              <a:rPr lang="en-US" sz="3200" dirty="0" smtClean="0"/>
              <a:t>Where one person has promised to do something which he knew, or, with reasonable diligence, might have known, and which the </a:t>
            </a:r>
            <a:r>
              <a:rPr lang="en-US" sz="3200" dirty="0" err="1" smtClean="0"/>
              <a:t>promisee</a:t>
            </a:r>
            <a:r>
              <a:rPr lang="en-US" sz="3200" dirty="0" smtClean="0"/>
              <a:t> did not know, to be impossible or unlawful, such </a:t>
            </a:r>
            <a:r>
              <a:rPr lang="en-US" sz="3200" dirty="0" err="1" smtClean="0"/>
              <a:t>promisor</a:t>
            </a:r>
            <a:r>
              <a:rPr lang="en-US" sz="3200" dirty="0" smtClean="0"/>
              <a:t> must make compensation to such </a:t>
            </a:r>
            <a:r>
              <a:rPr lang="en-US" sz="3200" dirty="0" err="1" smtClean="0"/>
              <a:t>promisee</a:t>
            </a:r>
            <a:r>
              <a:rPr lang="en-US" sz="3200" dirty="0" smtClean="0"/>
              <a:t> for any loss which such </a:t>
            </a:r>
            <a:r>
              <a:rPr lang="en-US" sz="3200" dirty="0" err="1" smtClean="0"/>
              <a:t>promisee</a:t>
            </a:r>
            <a:r>
              <a:rPr lang="en-US" sz="3200" dirty="0" smtClean="0"/>
              <a:t> sustains through the non-performance of the promise</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102</a:t>
            </a:fld>
            <a:endParaRPr lang="en-US"/>
          </a:p>
        </p:txBody>
      </p:sp>
    </p:spTree>
  </p:cSld>
  <p:clrMapOvr>
    <a:masterClrMapping/>
  </p:clrMapOvr>
  <p:transition>
    <p:wedg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rmAutofit/>
          </a:bodyPr>
          <a:lstStyle/>
          <a:p>
            <a:r>
              <a:rPr lang="en-US" dirty="0" smtClean="0"/>
              <a:t>(a) A agrees with B to discover treasure by magic. The agreement is void,</a:t>
            </a:r>
          </a:p>
          <a:p>
            <a:r>
              <a:rPr lang="en-US" dirty="0" smtClean="0"/>
              <a:t>(b) A and B contract to marry each other. Before the time fixed for the marriage, A goes mad. The contract becomes void.</a:t>
            </a:r>
          </a:p>
          <a:p>
            <a:r>
              <a:rPr lang="en-US" dirty="0" smtClean="0"/>
              <a:t>(c) A contracts to marry B, being already married to C, and being forbidden by the law to Which he is subject to </a:t>
            </a:r>
            <a:r>
              <a:rPr lang="en-US" dirty="0" err="1" smtClean="0"/>
              <a:t>Practise</a:t>
            </a:r>
            <a:r>
              <a:rPr lang="en-US" dirty="0" smtClean="0"/>
              <a:t> polygamy, A must make compensation to B for the loss caused to her by the non-performance of his promise.</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103</a:t>
            </a:fld>
            <a:endParaRPr lang="en-US"/>
          </a:p>
        </p:txBody>
      </p:sp>
    </p:spTree>
  </p:cSld>
  <p:clrMapOvr>
    <a:masterClrMapping/>
  </p:clrMapOvr>
  <p:transition>
    <p:wedg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Autofit/>
          </a:bodyPr>
          <a:lstStyle/>
          <a:p>
            <a:r>
              <a:rPr lang="en-US" sz="2800" dirty="0" smtClean="0"/>
              <a:t>(d) A contracts to take in cargo for B at a foreign port. A's Government afterwards declares war against the country in which the port is situated. The contract becomes void when war is declared.</a:t>
            </a:r>
          </a:p>
          <a:p>
            <a:r>
              <a:rPr lang="en-US" sz="2800" dirty="0" smtClean="0"/>
              <a:t>(e) A contracts to act at a theatre for six months in consideration of a sum paid in advance by B. On several occasions A is too ill to act. The contract to act on those occasions becomes void.</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104</a:t>
            </a:fld>
            <a:endParaRPr lang="en-US"/>
          </a:p>
        </p:txBody>
      </p:sp>
    </p:spTree>
  </p:cSld>
  <p:clrMapOvr>
    <a:masterClrMapping/>
  </p:clrMapOvr>
  <p:transition>
    <p:wedg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600" b="1" dirty="0" smtClean="0"/>
              <a:t>DOCTRINE OF UNJUST ENRICHMENT </a:t>
            </a:r>
            <a:br>
              <a:rPr lang="en-US" sz="3600" b="1" dirty="0" smtClean="0"/>
            </a:br>
            <a:r>
              <a:rPr lang="en-US" sz="3600" b="1" dirty="0" smtClean="0"/>
              <a:t>                                              OR   QUASI CONTRACT:</a:t>
            </a:r>
            <a:endParaRPr lang="en-US" b="1" dirty="0"/>
          </a:p>
        </p:txBody>
      </p:sp>
      <p:sp>
        <p:nvSpPr>
          <p:cNvPr id="3" name="Content Placeholder 2"/>
          <p:cNvSpPr>
            <a:spLocks noGrp="1"/>
          </p:cNvSpPr>
          <p:nvPr>
            <p:ph idx="1"/>
          </p:nvPr>
        </p:nvSpPr>
        <p:spPr/>
        <p:txBody>
          <a:bodyPr>
            <a:normAutofit/>
          </a:bodyPr>
          <a:lstStyle/>
          <a:p>
            <a:r>
              <a:rPr lang="en-US" b="1" dirty="0" smtClean="0"/>
              <a:t>U/S-68-Claim for necessaries supplied to person incapable of contracting, or on his account.</a:t>
            </a:r>
          </a:p>
          <a:p>
            <a:r>
              <a:rPr lang="en-US" sz="2800" dirty="0" smtClean="0"/>
              <a:t> If a person, incapable of entering into a contract, or any one whom he is legally bound to support, is supplied by another, person with necessaries suited to his condition in life, the person who has furnished such supplies is entitled to be reimbursed from the property of such incapable person.</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105</a:t>
            </a:fld>
            <a:endParaRPr lang="en-US"/>
          </a:p>
        </p:txBody>
      </p:sp>
    </p:spTree>
  </p:cSld>
  <p:clrMapOvr>
    <a:masterClrMapping/>
  </p:clrMapOvr>
  <p:transition>
    <p:wedg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rmAutofit/>
          </a:bodyPr>
          <a:lstStyle/>
          <a:p>
            <a:r>
              <a:rPr lang="en-US" sz="3200" dirty="0" smtClean="0"/>
              <a:t>(a) A supplies B, a lunatic, with necessaries suitable to his condition in life. A is entitled to be reimbursed from B's property.</a:t>
            </a:r>
          </a:p>
          <a:p>
            <a:r>
              <a:rPr lang="en-US" sz="3200" dirty="0" smtClean="0"/>
              <a:t>(b) A supplies the wife and children of B, a lunatic, with necessaries suitable to their condition in life. A is entitled to be reimbursed from B's property.</a:t>
            </a:r>
          </a:p>
          <a:p>
            <a:pPr>
              <a:buNone/>
            </a:pP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106</a:t>
            </a:fld>
            <a:endParaRPr lang="en-US"/>
          </a:p>
        </p:txBody>
      </p:sp>
    </p:spTree>
  </p:cSld>
  <p:clrMapOvr>
    <a:masterClrMapping/>
  </p:clrMapOvr>
  <p:transition>
    <p:wedg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Implied and quasi contract</a:t>
            </a:r>
            <a:endParaRPr lang="en-US" dirty="0"/>
          </a:p>
        </p:txBody>
      </p:sp>
      <p:sp>
        <p:nvSpPr>
          <p:cNvPr id="3" name="Content Placeholder 2"/>
          <p:cNvSpPr>
            <a:spLocks noGrp="1"/>
          </p:cNvSpPr>
          <p:nvPr>
            <p:ph idx="1"/>
          </p:nvPr>
        </p:nvSpPr>
        <p:spPr/>
        <p:txBody>
          <a:bodyPr>
            <a:normAutofit/>
          </a:bodyPr>
          <a:lstStyle/>
          <a:p>
            <a:r>
              <a:rPr lang="en-US" sz="2800" b="1" dirty="0" smtClean="0"/>
              <a:t>u/s-69.Reimbursement of person paying money due by another, in payment of which he is interested</a:t>
            </a:r>
          </a:p>
          <a:p>
            <a:r>
              <a:rPr lang="en-US" sz="3600" dirty="0" smtClean="0"/>
              <a:t>A person who is interested in the payment of money which another is bound by law to pay, and who therefore pays it, is entitled to be reimbursed by the other.</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107</a:t>
            </a:fld>
            <a:endParaRPr lang="en-US"/>
          </a:p>
        </p:txBody>
      </p:sp>
    </p:spTree>
  </p:cSld>
  <p:clrMapOvr>
    <a:masterClrMapping/>
  </p:clrMapOvr>
  <p:transition>
    <p:wedg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smtClean="0"/>
              <a:t>illustration.</a:t>
            </a:r>
            <a:endParaRPr lang="en-US" dirty="0"/>
          </a:p>
        </p:txBody>
      </p:sp>
      <p:sp>
        <p:nvSpPr>
          <p:cNvPr id="3" name="Content Placeholder 2"/>
          <p:cNvSpPr>
            <a:spLocks noGrp="1"/>
          </p:cNvSpPr>
          <p:nvPr>
            <p:ph idx="1"/>
          </p:nvPr>
        </p:nvSpPr>
        <p:spPr/>
        <p:txBody>
          <a:bodyPr>
            <a:normAutofit/>
          </a:bodyPr>
          <a:lstStyle/>
          <a:p>
            <a:r>
              <a:rPr lang="en-US" sz="2800" dirty="0" smtClean="0"/>
              <a:t>B holds land in Bengal, on a lease granted by A, the </a:t>
            </a:r>
            <a:r>
              <a:rPr lang="en-US" sz="2800" dirty="0" err="1" smtClean="0"/>
              <a:t>zamindar</a:t>
            </a:r>
            <a:r>
              <a:rPr lang="en-US" sz="2800" dirty="0" smtClean="0"/>
              <a:t>. The revenue payable by A to the Government being in arrear, his land is advertised for sale by the Government. Under the revenue law, the consequence of such sale will be the annulment of B's lease. B, to prevent the sale and the consequent annulment of his own lease, pays to the Government the sum due from A. A is bound to make good to B the amount so paid</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108</a:t>
            </a:fld>
            <a:endParaRPr lang="en-US"/>
          </a:p>
        </p:txBody>
      </p:sp>
    </p:spTree>
  </p:cSld>
  <p:clrMapOvr>
    <a:masterClrMapping/>
  </p:clrMapOvr>
  <p:transition>
    <p:wedg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91512"/>
          </a:xfrm>
        </p:spPr>
        <p:txBody>
          <a:bodyPr>
            <a:normAutofit/>
          </a:bodyPr>
          <a:lstStyle/>
          <a:p>
            <a:r>
              <a:rPr lang="en-US" dirty="0" smtClean="0"/>
              <a:t>Obligation of person enjoying benefit of non-gratuitous act</a:t>
            </a:r>
            <a:endParaRPr lang="en-US" dirty="0"/>
          </a:p>
        </p:txBody>
      </p:sp>
      <p:sp>
        <p:nvSpPr>
          <p:cNvPr id="3" name="Content Placeholder 2"/>
          <p:cNvSpPr>
            <a:spLocks noGrp="1"/>
          </p:cNvSpPr>
          <p:nvPr>
            <p:ph idx="1"/>
          </p:nvPr>
        </p:nvSpPr>
        <p:spPr>
          <a:xfrm>
            <a:off x="457200" y="2590800"/>
            <a:ext cx="8229600" cy="3733800"/>
          </a:xfrm>
        </p:spPr>
        <p:txBody>
          <a:bodyPr>
            <a:normAutofit fontScale="92500" lnSpcReduction="10000"/>
          </a:bodyPr>
          <a:lstStyle/>
          <a:p>
            <a:pPr>
              <a:buNone/>
            </a:pPr>
            <a:endParaRPr lang="en-US" dirty="0" smtClean="0"/>
          </a:p>
          <a:p>
            <a:r>
              <a:rPr lang="en-US" sz="3200" b="1" dirty="0" smtClean="0"/>
              <a:t>u/s-70-</a:t>
            </a:r>
            <a:r>
              <a:rPr lang="en-US" sz="3200" dirty="0" smtClean="0"/>
              <a:t>Where a person lawfully does anything for another person, or delivers anything to him, not intending to do so gratuitously, and such other person enjoys the benefit thereof, the latter is bound to make compensation to the former in respect of, or to restore, the thing so done or delivered</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109</a:t>
            </a:fld>
            <a:endParaRPr lang="en-US"/>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Without consideration.	</a:t>
            </a:r>
            <a:endParaRPr lang="en-US" dirty="0"/>
          </a:p>
        </p:txBody>
      </p:sp>
      <p:sp>
        <p:nvSpPr>
          <p:cNvPr id="3" name="Content Placeholder 2"/>
          <p:cNvSpPr>
            <a:spLocks noGrp="1"/>
          </p:cNvSpPr>
          <p:nvPr>
            <p:ph idx="1"/>
          </p:nvPr>
        </p:nvSpPr>
        <p:spPr/>
        <p:txBody>
          <a:bodyPr/>
          <a:lstStyle/>
          <a:p>
            <a:r>
              <a:rPr lang="en-US" dirty="0" smtClean="0"/>
              <a:t>Agreements without considerations are void but under the following circumstances an agreement may be without consideration.</a:t>
            </a:r>
          </a:p>
          <a:p>
            <a:r>
              <a:rPr lang="en-US" b="1" u="sng" dirty="0" smtClean="0"/>
              <a:t>NATURAL LOVE AND AFFECTION</a:t>
            </a:r>
          </a:p>
          <a:p>
            <a:pPr>
              <a:buNone/>
            </a:pPr>
            <a:r>
              <a:rPr lang="en-US" sz="3600" b="1" dirty="0" smtClean="0"/>
              <a:t>1.</a:t>
            </a:r>
            <a:r>
              <a:rPr lang="en-US" dirty="0" smtClean="0"/>
              <a:t>If an agreement is made</a:t>
            </a:r>
          </a:p>
          <a:p>
            <a:pPr>
              <a:buNone/>
            </a:pPr>
            <a:r>
              <a:rPr lang="en-US" dirty="0" err="1" smtClean="0"/>
              <a:t>a.In</a:t>
            </a:r>
            <a:r>
              <a:rPr lang="en-US" dirty="0" smtClean="0"/>
              <a:t> writing and registered </a:t>
            </a:r>
          </a:p>
          <a:p>
            <a:pPr>
              <a:buNone/>
            </a:pPr>
            <a:r>
              <a:rPr lang="en-US" dirty="0" err="1" smtClean="0"/>
              <a:t>b.Made</a:t>
            </a:r>
            <a:r>
              <a:rPr lang="en-US" dirty="0" smtClean="0"/>
              <a:t> on account of natural love and affection between parties standing in near relations.</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transition>
    <p:wedg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rmAutofit/>
          </a:bodyPr>
          <a:lstStyle/>
          <a:p>
            <a:r>
              <a:rPr lang="en-US" sz="3200" dirty="0" smtClean="0"/>
              <a:t>(a) A, a tradesman, leaves goods at B's house by mistake. B treats the goods as his own. He is bound to pay A for them.</a:t>
            </a:r>
          </a:p>
          <a:p>
            <a:r>
              <a:rPr lang="en-US" sz="3200" dirty="0" smtClean="0"/>
              <a:t>(b) A saves B's property from fire. A is not entitled to compensation from B, if the circumstances show that he intended to act gratuitously</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110</a:t>
            </a:fld>
            <a:endParaRPr lang="en-US"/>
          </a:p>
        </p:txBody>
      </p:sp>
    </p:spTree>
  </p:cSld>
  <p:clrMapOvr>
    <a:masterClrMapping/>
  </p:clrMapOvr>
  <p:transition>
    <p:wedg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Responsibility of finder of goods</a:t>
            </a:r>
            <a:endParaRPr lang="en-US" dirty="0"/>
          </a:p>
        </p:txBody>
      </p:sp>
      <p:sp>
        <p:nvSpPr>
          <p:cNvPr id="3" name="Content Placeholder 2"/>
          <p:cNvSpPr>
            <a:spLocks noGrp="1"/>
          </p:cNvSpPr>
          <p:nvPr>
            <p:ph idx="1"/>
          </p:nvPr>
        </p:nvSpPr>
        <p:spPr/>
        <p:txBody>
          <a:bodyPr>
            <a:normAutofit lnSpcReduction="10000"/>
          </a:bodyPr>
          <a:lstStyle/>
          <a:p>
            <a:r>
              <a:rPr lang="en-US" sz="3200" b="1" dirty="0" smtClean="0"/>
              <a:t>u/s-71</a:t>
            </a:r>
            <a:r>
              <a:rPr lang="en-US" sz="2800" dirty="0" smtClean="0"/>
              <a:t>.-A person who finds goods belonging to another, and takes them into his custody, is subject to the same responsibility as a </a:t>
            </a:r>
            <a:r>
              <a:rPr lang="en-US" sz="2800" dirty="0" err="1" smtClean="0"/>
              <a:t>bailee</a:t>
            </a:r>
            <a:r>
              <a:rPr lang="en-US" sz="2800" dirty="0" smtClean="0"/>
              <a:t>.</a:t>
            </a:r>
          </a:p>
          <a:p>
            <a:r>
              <a:rPr lang="en-US" sz="3200" b="1" dirty="0" smtClean="0"/>
              <a:t>Illustration</a:t>
            </a:r>
          </a:p>
          <a:p>
            <a:r>
              <a:rPr lang="en-US" sz="2800" dirty="0" smtClean="0"/>
              <a:t>A goes to a shop where on the floor he finds a note of rupee one thousand knowing that note is of one person who is at that time at the shop. He put it in his pocket showing that he has found nothing. Here he is liable to return the note by enquiring. He is a </a:t>
            </a:r>
            <a:r>
              <a:rPr lang="en-US" sz="2800" dirty="0" err="1" smtClean="0"/>
              <a:t>bailee</a:t>
            </a:r>
            <a:r>
              <a:rPr lang="en-US" sz="2800" dirty="0" smtClean="0"/>
              <a:t> for that note.</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111</a:t>
            </a:fld>
            <a:endParaRPr lang="en-US"/>
          </a:p>
        </p:txBody>
      </p:sp>
    </p:spTree>
  </p:cSld>
  <p:clrMapOvr>
    <a:masterClrMapping/>
  </p:clrMapOvr>
  <p:transition>
    <p:wedg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fontScale="90000"/>
          </a:bodyPr>
          <a:lstStyle/>
          <a:p>
            <a:r>
              <a:rPr lang="en-US" dirty="0" smtClean="0"/>
              <a:t>Liability in case of goods delivered by mistake or </a:t>
            </a:r>
            <a:r>
              <a:rPr lang="en-US" dirty="0" err="1" smtClean="0"/>
              <a:t>coerscion</a:t>
            </a:r>
            <a:endParaRPr lang="en-US" dirty="0"/>
          </a:p>
        </p:txBody>
      </p:sp>
      <p:sp>
        <p:nvSpPr>
          <p:cNvPr id="3" name="Content Placeholder 2"/>
          <p:cNvSpPr>
            <a:spLocks noGrp="1"/>
          </p:cNvSpPr>
          <p:nvPr>
            <p:ph idx="1"/>
          </p:nvPr>
        </p:nvSpPr>
        <p:spPr>
          <a:xfrm>
            <a:off x="457200" y="2590800"/>
            <a:ext cx="8229600" cy="3733800"/>
          </a:xfrm>
        </p:spPr>
        <p:txBody>
          <a:bodyPr/>
          <a:lstStyle/>
          <a:p>
            <a:r>
              <a:rPr lang="en-US" sz="2800" b="1" dirty="0" smtClean="0"/>
              <a:t>u/s-72</a:t>
            </a:r>
            <a:r>
              <a:rPr lang="en-US" dirty="0" smtClean="0"/>
              <a:t>.-A person to whom money has been paid ,or anything delivered,</a:t>
            </a:r>
          </a:p>
          <a:p>
            <a:pPr>
              <a:buFont typeface="Wingdings" pitchFamily="2" charset="2"/>
              <a:buChar char="Ø"/>
            </a:pPr>
            <a:r>
              <a:rPr lang="en-US" dirty="0" smtClean="0"/>
              <a:t> by mistake or</a:t>
            </a:r>
          </a:p>
          <a:p>
            <a:pPr>
              <a:buFont typeface="Wingdings" pitchFamily="2" charset="2"/>
              <a:buChar char="Ø"/>
            </a:pPr>
            <a:r>
              <a:rPr lang="en-US" dirty="0" smtClean="0"/>
              <a:t> under coercion,</a:t>
            </a:r>
          </a:p>
          <a:p>
            <a:r>
              <a:rPr lang="en-US" dirty="0" smtClean="0"/>
              <a:t> must repay or return it.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112</a:t>
            </a:fld>
            <a:endParaRPr lang="en-US"/>
          </a:p>
        </p:txBody>
      </p:sp>
    </p:spTree>
  </p:cSld>
  <p:clrMapOvr>
    <a:masterClrMapping/>
  </p:clrMapOvr>
  <p:transition>
    <p:wedg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Breach of contract</a:t>
            </a:r>
            <a:endParaRPr lang="en-US" dirty="0"/>
          </a:p>
        </p:txBody>
      </p:sp>
      <p:sp>
        <p:nvSpPr>
          <p:cNvPr id="3" name="Content Placeholder 2"/>
          <p:cNvSpPr>
            <a:spLocks noGrp="1"/>
          </p:cNvSpPr>
          <p:nvPr>
            <p:ph idx="1"/>
          </p:nvPr>
        </p:nvSpPr>
        <p:spPr/>
        <p:txBody>
          <a:bodyPr/>
          <a:lstStyle/>
          <a:p>
            <a:pPr>
              <a:buNone/>
            </a:pPr>
            <a:r>
              <a:rPr lang="en-US" dirty="0" smtClean="0"/>
              <a:t>After formation of contract this is the time to perform the duties underlying therein but before the time of performance or at the time of performance either of the party refuses to perform duties on his part or make it himself unable to perform the contract, it is called breach of contract. It may be:</a:t>
            </a:r>
          </a:p>
          <a:p>
            <a:pPr marL="514350" indent="-514350">
              <a:buAutoNum type="alphaUcPeriod"/>
            </a:pPr>
            <a:r>
              <a:rPr lang="en-US" dirty="0" smtClean="0"/>
              <a:t>Anticipatory breach of contract.</a:t>
            </a:r>
          </a:p>
          <a:p>
            <a:pPr marL="514350" indent="-514350">
              <a:buAutoNum type="alphaUcPeriod"/>
            </a:pPr>
            <a:r>
              <a:rPr lang="en-US" dirty="0" smtClean="0"/>
              <a:t>Actual or present breach of contract.</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113</a:t>
            </a:fld>
            <a:endParaRPr lang="en-US"/>
          </a:p>
        </p:txBody>
      </p:sp>
    </p:spTree>
  </p:cSld>
  <p:clrMapOvr>
    <a:masterClrMapping/>
  </p:clrMapOvr>
  <p:transition>
    <p:wedg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Anticipatory breach is that breach where a party to the contract declared his intention of not performing the contract before the </a:t>
            </a:r>
            <a:r>
              <a:rPr lang="en-US" dirty="0" smtClean="0">
                <a:solidFill>
                  <a:srgbClr val="FF0000"/>
                </a:solidFill>
              </a:rPr>
              <a:t>performance is due.</a:t>
            </a:r>
          </a:p>
          <a:p>
            <a:r>
              <a:rPr lang="en-US" dirty="0" smtClean="0"/>
              <a:t>A contract to B that on 1</a:t>
            </a:r>
            <a:r>
              <a:rPr lang="en-US" baseline="30000" dirty="0" smtClean="0"/>
              <a:t>st</a:t>
            </a:r>
            <a:r>
              <a:rPr lang="en-US" dirty="0" smtClean="0"/>
              <a:t> july,2010, that on the 1</a:t>
            </a:r>
            <a:r>
              <a:rPr lang="en-US" baseline="30000" dirty="0" smtClean="0"/>
              <a:t>st</a:t>
            </a:r>
            <a:r>
              <a:rPr lang="en-US" dirty="0" smtClean="0"/>
              <a:t> </a:t>
            </a:r>
            <a:r>
              <a:rPr lang="en-US" dirty="0" err="1" smtClean="0"/>
              <a:t>july</a:t>
            </a:r>
            <a:r>
              <a:rPr lang="en-US" dirty="0" smtClean="0"/>
              <a:t> 2011 he will appoint B as senior HR in his company. But during the Dec.2010 A says that he will not give him appointment, so repudiates the </a:t>
            </a:r>
            <a:r>
              <a:rPr lang="en-US" dirty="0" err="1" smtClean="0"/>
              <a:t>contract.This</a:t>
            </a:r>
            <a:r>
              <a:rPr lang="en-US" dirty="0" smtClean="0"/>
              <a:t> repudiation before the actual time of performance is anticipatory breach of contract.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114</a:t>
            </a:fld>
            <a:endParaRPr lang="en-US"/>
          </a:p>
        </p:txBody>
      </p:sp>
    </p:spTree>
  </p:cSld>
  <p:clrMapOvr>
    <a:masterClrMapping/>
  </p:clrMapOvr>
  <p:transition>
    <p:wedg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Actual or present breach </a:t>
            </a:r>
            <a:endParaRPr lang="en-US" dirty="0"/>
          </a:p>
        </p:txBody>
      </p:sp>
      <p:sp>
        <p:nvSpPr>
          <p:cNvPr id="3" name="Content Placeholder 2"/>
          <p:cNvSpPr>
            <a:spLocks noGrp="1"/>
          </p:cNvSpPr>
          <p:nvPr>
            <p:ph idx="1"/>
          </p:nvPr>
        </p:nvSpPr>
        <p:spPr/>
        <p:txBody>
          <a:bodyPr/>
          <a:lstStyle/>
          <a:p>
            <a:r>
              <a:rPr lang="en-US" dirty="0" smtClean="0"/>
              <a:t>Actual or present breach of contract may be either on the date of performance or during the performance.</a:t>
            </a:r>
          </a:p>
          <a:p>
            <a:r>
              <a:rPr lang="en-US" dirty="0" smtClean="0"/>
              <a:t>Illustration</a:t>
            </a:r>
          </a:p>
          <a:p>
            <a:pPr>
              <a:buNone/>
            </a:pPr>
            <a:r>
              <a:rPr lang="en-US" dirty="0" smtClean="0"/>
              <a:t>X a famous singer enter into contract with Y, theatre owner, give his performance for two days every </a:t>
            </a:r>
            <a:r>
              <a:rPr lang="en-US" dirty="0" err="1" smtClean="0"/>
              <a:t>week.If</a:t>
            </a:r>
            <a:r>
              <a:rPr lang="en-US" dirty="0" smtClean="0"/>
              <a:t> X does not sing for second week. This is breach of contract. Here Y has two options:</a:t>
            </a:r>
          </a:p>
          <a:p>
            <a:r>
              <a:rPr lang="en-US" dirty="0" smtClean="0"/>
              <a:t>Y may rescind contract and claim compensation</a:t>
            </a:r>
          </a:p>
          <a:p>
            <a:r>
              <a:rPr lang="en-US" dirty="0" smtClean="0"/>
              <a:t>Y may permit to sing further but can claim compensation for the loss because of his not singing.</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115</a:t>
            </a:fld>
            <a:endParaRPr lang="en-US"/>
          </a:p>
        </p:txBody>
      </p:sp>
    </p:spTree>
  </p:cSld>
  <p:clrMapOvr>
    <a:masterClrMapping/>
  </p:clrMapOvr>
  <p:transition>
    <p:wedg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Remedies for breach of contract</a:t>
            </a:r>
            <a:endParaRPr lang="en-US" dirty="0"/>
          </a:p>
        </p:txBody>
      </p:sp>
      <p:sp>
        <p:nvSpPr>
          <p:cNvPr id="3" name="Content Placeholder 2"/>
          <p:cNvSpPr>
            <a:spLocks noGrp="1"/>
          </p:cNvSpPr>
          <p:nvPr>
            <p:ph idx="1"/>
          </p:nvPr>
        </p:nvSpPr>
        <p:spPr/>
        <p:txBody>
          <a:bodyPr/>
          <a:lstStyle/>
          <a:p>
            <a:r>
              <a:rPr lang="en-US" dirty="0" err="1" smtClean="0"/>
              <a:t>Rescision</a:t>
            </a:r>
            <a:r>
              <a:rPr lang="en-US" dirty="0" smtClean="0"/>
              <a:t> of contract u/s-39</a:t>
            </a:r>
          </a:p>
          <a:p>
            <a:r>
              <a:rPr lang="en-US" dirty="0" smtClean="0"/>
              <a:t>Suit for damage-</a:t>
            </a:r>
          </a:p>
          <a:p>
            <a:r>
              <a:rPr lang="en-US" dirty="0" smtClean="0"/>
              <a:t>Suit for specific performance </a:t>
            </a:r>
          </a:p>
          <a:p>
            <a:r>
              <a:rPr lang="en-US" dirty="0" smtClean="0"/>
              <a:t>Suit for </a:t>
            </a:r>
            <a:r>
              <a:rPr lang="en-US" dirty="0" err="1" smtClean="0"/>
              <a:t>injuction</a:t>
            </a:r>
            <a:r>
              <a:rPr lang="en-US" dirty="0" smtClean="0"/>
              <a:t> </a:t>
            </a:r>
          </a:p>
          <a:p>
            <a:r>
              <a:rPr lang="en-US" dirty="0" smtClean="0"/>
              <a:t>Suit for quantum damage</a:t>
            </a:r>
          </a:p>
          <a:p>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116</a:t>
            </a:fld>
            <a:endParaRPr lang="en-US"/>
          </a:p>
        </p:txBody>
      </p:sp>
    </p:spTree>
  </p:cSld>
  <p:clrMapOvr>
    <a:masterClrMapping/>
  </p:clrMapOvr>
  <p:transition>
    <p:wedg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Damage caused by breach u/s-73</a:t>
            </a:r>
            <a:endParaRPr lang="en-US" dirty="0"/>
          </a:p>
        </p:txBody>
      </p:sp>
      <p:sp>
        <p:nvSpPr>
          <p:cNvPr id="3" name="Content Placeholder 2"/>
          <p:cNvSpPr>
            <a:spLocks noGrp="1"/>
          </p:cNvSpPr>
          <p:nvPr>
            <p:ph idx="1"/>
          </p:nvPr>
        </p:nvSpPr>
        <p:spPr/>
        <p:txBody>
          <a:bodyPr/>
          <a:lstStyle/>
          <a:p>
            <a:r>
              <a:rPr lang="en-US" dirty="0" smtClean="0"/>
              <a:t>If the contract is breached or not performed  the party who is at loss can claim the following damages:</a:t>
            </a:r>
          </a:p>
          <a:p>
            <a:r>
              <a:rPr lang="en-US" dirty="0" smtClean="0">
                <a:solidFill>
                  <a:srgbClr val="FF0000"/>
                </a:solidFill>
              </a:rPr>
              <a:t>Ordinary damages: </a:t>
            </a:r>
            <a:r>
              <a:rPr lang="en-US" dirty="0" smtClean="0"/>
              <a:t>those damages which naturally arise in usual course of things from such breach. These can be recovered if the damages are direct and aggrieved party  suffered.</a:t>
            </a:r>
          </a:p>
          <a:p>
            <a:r>
              <a:rPr lang="en-US" dirty="0" smtClean="0">
                <a:solidFill>
                  <a:srgbClr val="FF0000"/>
                </a:solidFill>
              </a:rPr>
              <a:t>Special damages: </a:t>
            </a:r>
            <a:r>
              <a:rPr lang="en-US" dirty="0" smtClean="0"/>
              <a:t>Such</a:t>
            </a:r>
            <a:r>
              <a:rPr lang="en-US" dirty="0" smtClean="0">
                <a:solidFill>
                  <a:srgbClr val="FF0000"/>
                </a:solidFill>
              </a:rPr>
              <a:t> </a:t>
            </a:r>
            <a:r>
              <a:rPr lang="en-US" dirty="0" smtClean="0"/>
              <a:t>damages which the parties how, when they made contract to be likely to result from breach.</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117</a:t>
            </a:fld>
            <a:endParaRPr lang="en-US"/>
          </a:p>
        </p:txBody>
      </p:sp>
    </p:spTree>
  </p:cSld>
  <p:clrMapOvr>
    <a:masterClrMapping/>
  </p:clrMapOvr>
  <p:transition>
    <p:wedg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rmAutofit/>
          </a:bodyPr>
          <a:lstStyle/>
          <a:p>
            <a:r>
              <a:rPr lang="en-US" sz="2800" dirty="0" smtClean="0"/>
              <a:t>A contracts to pay a sum of money to B on a day specified. A does not pay the money on that day; B, in consequence of not receiving the money on that day, is unable to pay his debts, and is totally ruined. A is not liable to make good to B anything except the principal sum he contracted to pay, together with interest up to 'the day of payment.</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118</a:t>
            </a:fld>
            <a:endParaRPr lang="en-US"/>
          </a:p>
        </p:txBody>
      </p:sp>
    </p:spTree>
  </p:cSld>
  <p:clrMapOvr>
    <a:masterClrMapping/>
  </p:clrMapOvr>
  <p:transition>
    <p:wedg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p:txBody>
          <a:bodyPr/>
          <a:lstStyle/>
          <a:p>
            <a:r>
              <a:rPr lang="en-US" smtClean="0"/>
              <a:t>Acontracts</a:t>
            </a:r>
            <a:r>
              <a:rPr lang="en-US" dirty="0" smtClean="0"/>
              <a:t> to sell and deliver 500 bales of cotton to B on a fixed day. A knows nothing of B's mode of conducting his business. A breaks his promise, and B, having no cotton, is obliged to close his mill. A is not responsible to B for the loss caused to B by the closing of the mil</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119</a:t>
            </a:fld>
            <a:endParaRPr lang="en-US"/>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FOR PAST ACT.</a:t>
            </a:r>
            <a:endParaRPr lang="en-US" dirty="0"/>
          </a:p>
        </p:txBody>
      </p:sp>
      <p:sp>
        <p:nvSpPr>
          <p:cNvPr id="3" name="Content Placeholder 2"/>
          <p:cNvSpPr>
            <a:spLocks noGrp="1"/>
          </p:cNvSpPr>
          <p:nvPr>
            <p:ph idx="1"/>
          </p:nvPr>
        </p:nvSpPr>
        <p:spPr/>
        <p:txBody>
          <a:bodyPr/>
          <a:lstStyle/>
          <a:p>
            <a:pPr>
              <a:buNone/>
            </a:pPr>
            <a:r>
              <a:rPr lang="en-US" dirty="0" smtClean="0"/>
              <a:t>2.A promise for the act done in past</a:t>
            </a:r>
          </a:p>
          <a:p>
            <a:pPr>
              <a:buNone/>
            </a:pPr>
            <a:r>
              <a:rPr lang="en-US" dirty="0" smtClean="0"/>
              <a:t>a. The act must have been already done</a:t>
            </a:r>
          </a:p>
          <a:p>
            <a:pPr>
              <a:buNone/>
            </a:pPr>
            <a:r>
              <a:rPr lang="en-US" dirty="0" smtClean="0"/>
              <a:t>b. The act should have been done voluntarily.</a:t>
            </a:r>
          </a:p>
          <a:p>
            <a:pPr>
              <a:buNone/>
            </a:pPr>
            <a:r>
              <a:rPr lang="en-US" dirty="0" smtClean="0"/>
              <a:t>c. The act should be done to the </a:t>
            </a:r>
            <a:r>
              <a:rPr lang="en-US" dirty="0" err="1" smtClean="0"/>
              <a:t>promisor</a:t>
            </a:r>
            <a:r>
              <a:rPr lang="en-US" dirty="0" smtClean="0"/>
              <a:t>.</a:t>
            </a:r>
          </a:p>
          <a:p>
            <a:pPr>
              <a:buNone/>
            </a:pPr>
            <a:r>
              <a:rPr lang="en-US" dirty="0" smtClean="0"/>
              <a:t>d. </a:t>
            </a:r>
            <a:r>
              <a:rPr lang="en-US" dirty="0" err="1" smtClean="0"/>
              <a:t>Promisor</a:t>
            </a:r>
            <a:r>
              <a:rPr lang="en-US" dirty="0" smtClean="0"/>
              <a:t>  so promises to compensate in whole or in part.</a:t>
            </a:r>
          </a:p>
          <a:p>
            <a:pPr>
              <a:buNone/>
            </a:pP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transition>
    <p:wedg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endParaRPr lang="en-US" dirty="0"/>
          </a:p>
        </p:txBody>
      </p:sp>
      <p:sp>
        <p:nvSpPr>
          <p:cNvPr id="3" name="Content Placeholder 2"/>
          <p:cNvSpPr>
            <a:spLocks noGrp="1"/>
          </p:cNvSpPr>
          <p:nvPr>
            <p:ph idx="1"/>
          </p:nvPr>
        </p:nvSpPr>
        <p:spPr>
          <a:xfrm>
            <a:off x="457200" y="1676400"/>
            <a:ext cx="8229600" cy="4648200"/>
          </a:xfrm>
        </p:spPr>
        <p:txBody>
          <a:bodyPr>
            <a:normAutofit lnSpcReduction="10000"/>
          </a:bodyPr>
          <a:lstStyle/>
          <a:p>
            <a:r>
              <a:rPr lang="en-US" dirty="0" smtClean="0"/>
              <a:t>A, showroom owner of Dell computers, contracts with B to supply 10 sets of laptops at the rate of 50K per set at a specified date. A contracts with C, an agency owner of Dell to supply 10 set of dell laptops informing C that these sets are to be supplied to his customer at so and so date at Rs.40K per set.</a:t>
            </a:r>
          </a:p>
          <a:p>
            <a:r>
              <a:rPr lang="en-US" dirty="0" smtClean="0"/>
              <a:t>C fails to perform his contract so A purchase those set from another agency holder at Rs,45K per set to fulfill his promise to A.</a:t>
            </a:r>
          </a:p>
          <a:p>
            <a:r>
              <a:rPr lang="en-US" dirty="0" smtClean="0"/>
              <a:t>A can claim 50K rupees from C as compensation if he could not have perform then Rs 1 lack as compensation.  </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120</a:t>
            </a:fld>
            <a:endParaRPr lang="en-US"/>
          </a:p>
        </p:txBody>
      </p:sp>
    </p:spTree>
  </p:cSld>
  <p:clrMapOvr>
    <a:masterClrMapping/>
  </p:clrMapOvr>
  <p:transition>
    <p:wedg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illustrations</a:t>
            </a:r>
            <a:endParaRPr lang="en-US" dirty="0"/>
          </a:p>
        </p:txBody>
      </p:sp>
      <p:sp>
        <p:nvSpPr>
          <p:cNvPr id="3" name="Content Placeholder 2"/>
          <p:cNvSpPr>
            <a:spLocks noGrp="1"/>
          </p:cNvSpPr>
          <p:nvPr>
            <p:ph idx="1"/>
          </p:nvPr>
        </p:nvSpPr>
        <p:spPr/>
        <p:txBody>
          <a:bodyPr>
            <a:noAutofit/>
          </a:bodyPr>
          <a:lstStyle/>
          <a:p>
            <a:r>
              <a:rPr lang="en-US" sz="2800" dirty="0" smtClean="0"/>
              <a:t>(a)A and B jointly owe 100 rupees to C. A alone pays the amount to C, and B, not knowing this fact, pays 100 rupees over again to C. C is bound to repay the amount to B.</a:t>
            </a:r>
          </a:p>
          <a:p>
            <a:r>
              <a:rPr lang="en-US" sz="2800" dirty="0" smtClean="0"/>
              <a:t>(b)A railway company refuses to deliver up certain goods to the consignee, except upon the payment of an illegal charge for carriage. The consignee pays the sum charged in order to obtain the goods. He is entitled to recover so much of the charge as was illegally excessive.</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121</a:t>
            </a:fld>
            <a:endParaRPr lang="en-US"/>
          </a:p>
        </p:txBody>
      </p:sp>
    </p:spTree>
  </p:cSld>
  <p:clrMapOvr>
    <a:masterClrMapping/>
  </p:clrMapOvr>
  <p:transition>
    <p:wedg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 of indemnity</a:t>
            </a:r>
            <a:endParaRPr lang="en-US" dirty="0"/>
          </a:p>
        </p:txBody>
      </p:sp>
      <p:sp>
        <p:nvSpPr>
          <p:cNvPr id="3" name="Content Placeholder 2"/>
          <p:cNvSpPr>
            <a:spLocks noGrp="1"/>
          </p:cNvSpPr>
          <p:nvPr>
            <p:ph idx="1"/>
          </p:nvPr>
        </p:nvSpPr>
        <p:spPr/>
        <p:txBody>
          <a:bodyPr>
            <a:normAutofit fontScale="92500"/>
          </a:bodyPr>
          <a:lstStyle/>
          <a:p>
            <a:r>
              <a:rPr lang="en-US" dirty="0" smtClean="0"/>
              <a:t>U/S-124</a:t>
            </a:r>
          </a:p>
          <a:p>
            <a:r>
              <a:rPr lang="en-US" dirty="0" smtClean="0"/>
              <a:t>A contract by which one party promises to save the other from the loss caused to him by the conduct of the </a:t>
            </a:r>
            <a:r>
              <a:rPr lang="en-US" dirty="0" err="1" smtClean="0"/>
              <a:t>promisor</a:t>
            </a:r>
            <a:r>
              <a:rPr lang="en-US" dirty="0" smtClean="0"/>
              <a:t> himself or by the conduct of any other person, is called a contract of Indemnity.</a:t>
            </a:r>
          </a:p>
          <a:p>
            <a:r>
              <a:rPr lang="en-US" dirty="0" smtClean="0"/>
              <a:t>The person who gives the indemnity is called the </a:t>
            </a:r>
            <a:r>
              <a:rPr lang="en-US" dirty="0" err="1" smtClean="0"/>
              <a:t>indemnifier,and</a:t>
            </a:r>
            <a:r>
              <a:rPr lang="en-US" dirty="0" smtClean="0"/>
              <a:t> the person for whose protection it is given called the indemnity holder.</a:t>
            </a:r>
          </a:p>
          <a:p>
            <a:r>
              <a:rPr lang="en-US" dirty="0" smtClean="0"/>
              <a:t>A contracts to indemnify B against the consequences of any proceedings which C may take against B in respect of a certain sum of 200 rupees. This is a contract of indemnity.</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122</a:t>
            </a:fld>
            <a:endParaRPr lang="en-US"/>
          </a:p>
        </p:txBody>
      </p:sp>
    </p:spTree>
  </p:cSld>
  <p:clrMapOvr>
    <a:masterClrMapping/>
  </p:clrMapOvr>
  <p:transition>
    <p:wedg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 of indemnity holder</a:t>
            </a:r>
            <a:endParaRPr lang="en-US" dirty="0"/>
          </a:p>
        </p:txBody>
      </p:sp>
      <p:sp>
        <p:nvSpPr>
          <p:cNvPr id="3" name="Content Placeholder 2"/>
          <p:cNvSpPr>
            <a:spLocks noGrp="1"/>
          </p:cNvSpPr>
          <p:nvPr>
            <p:ph idx="1"/>
          </p:nvPr>
        </p:nvSpPr>
        <p:spPr/>
        <p:txBody>
          <a:bodyPr/>
          <a:lstStyle/>
          <a:p>
            <a:r>
              <a:rPr lang="en-US" dirty="0" smtClean="0"/>
              <a:t>All damages within the scope  contract.</a:t>
            </a:r>
          </a:p>
          <a:p>
            <a:r>
              <a:rPr lang="en-US" dirty="0" smtClean="0"/>
              <a:t>All costs and expenses.</a:t>
            </a:r>
          </a:p>
          <a:p>
            <a:r>
              <a:rPr lang="en-US" dirty="0" smtClean="0"/>
              <a:t>All sums which he has made under the term of any compromise of any such suit.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123</a:t>
            </a:fld>
            <a:endParaRPr lang="en-US"/>
          </a:p>
        </p:txBody>
      </p:sp>
    </p:spTree>
  </p:cSld>
  <p:clrMapOvr>
    <a:masterClrMapping/>
  </p:clrMapOvr>
  <p:transition>
    <p:wedg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 of guarantee</a:t>
            </a:r>
            <a:endParaRPr lang="en-US" dirty="0"/>
          </a:p>
        </p:txBody>
      </p:sp>
      <p:sp>
        <p:nvSpPr>
          <p:cNvPr id="3" name="Content Placeholder 2"/>
          <p:cNvSpPr>
            <a:spLocks noGrp="1"/>
          </p:cNvSpPr>
          <p:nvPr>
            <p:ph idx="1"/>
          </p:nvPr>
        </p:nvSpPr>
        <p:spPr/>
        <p:txBody>
          <a:bodyPr>
            <a:normAutofit lnSpcReduction="10000"/>
          </a:bodyPr>
          <a:lstStyle/>
          <a:p>
            <a:r>
              <a:rPr lang="en-US" dirty="0" smtClean="0"/>
              <a:t>u/s-126</a:t>
            </a:r>
          </a:p>
          <a:p>
            <a:r>
              <a:rPr lang="en-US" dirty="0" smtClean="0"/>
              <a:t>A "contract of guarantee " is a contract to perform the promise, or discharge the liability, of a third person in case of his fault. </a:t>
            </a:r>
          </a:p>
          <a:p>
            <a:r>
              <a:rPr lang="en-US" dirty="0" smtClean="0"/>
              <a:t>The person who gives the guarantee is called the " surety“</a:t>
            </a:r>
          </a:p>
          <a:p>
            <a:r>
              <a:rPr lang="en-US" dirty="0" smtClean="0"/>
              <a:t>The person in respect of whose default the guarantee is given is called the " principal debtor ", and the person to whom the guarantee is given is called the " creditor ".</a:t>
            </a:r>
          </a:p>
          <a:p>
            <a:r>
              <a:rPr lang="en-US" dirty="0" smtClean="0"/>
              <a:t> A guarantee may be either oral or written.</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124</a:t>
            </a:fld>
            <a:endParaRPr lang="en-US"/>
          </a:p>
        </p:txBody>
      </p:sp>
    </p:spTree>
  </p:cSld>
  <p:clrMapOvr>
    <a:masterClrMapping/>
  </p:clrMapOvr>
  <p:transition>
    <p:wedg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smtClean="0"/>
              <a:t>illustrations</a:t>
            </a:r>
            <a:endParaRPr lang="en-US" dirty="0"/>
          </a:p>
        </p:txBody>
      </p:sp>
      <p:sp>
        <p:nvSpPr>
          <p:cNvPr id="3" name="Content Placeholder 2"/>
          <p:cNvSpPr>
            <a:spLocks noGrp="1"/>
          </p:cNvSpPr>
          <p:nvPr>
            <p:ph idx="1"/>
          </p:nvPr>
        </p:nvSpPr>
        <p:spPr>
          <a:xfrm>
            <a:off x="457200" y="1371600"/>
            <a:ext cx="8229600" cy="4953000"/>
          </a:xfrm>
        </p:spPr>
        <p:txBody>
          <a:bodyPr>
            <a:normAutofit fontScale="92500" lnSpcReduction="10000"/>
          </a:bodyPr>
          <a:lstStyle/>
          <a:p>
            <a:r>
              <a:rPr lang="en-US" dirty="0" smtClean="0"/>
              <a:t>B requests A to sell and deliver to him goods on credit. A agrees to do so, provided C will guarantee the payment of the price of the goods. C promises to guarantee the payment in consideration of A's promise to deliver the goods. This is a sufficient consideration for C's promise.</a:t>
            </a:r>
          </a:p>
          <a:p>
            <a:r>
              <a:rPr lang="en-US" dirty="0" smtClean="0"/>
              <a:t>(b) A sells and delivers goods to B. C afterwards requests A to forbear to sue B for the debt for a year, and promises that, if he does so, C will pay for them in default of payment by B. A agrees to forbear as requested. This is a sufficient consideration for C's promise.</a:t>
            </a:r>
          </a:p>
          <a:p>
            <a:r>
              <a:rPr lang="en-US" dirty="0" smtClean="0"/>
              <a:t>(c) A sells and delivers goods to B. C afterwards, without consideration, agrees to pay for them in default of B. The agreement is void.</a:t>
            </a:r>
          </a:p>
          <a:p>
            <a:pPr>
              <a:buNone/>
            </a:pP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125</a:t>
            </a:fld>
            <a:endParaRPr lang="en-US"/>
          </a:p>
        </p:txBody>
      </p:sp>
    </p:spTree>
  </p:cSld>
  <p:clrMapOvr>
    <a:masterClrMapping/>
  </p:clrMapOvr>
  <p:transition>
    <p:wedg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15312"/>
          </a:xfrm>
        </p:spPr>
        <p:txBody>
          <a:bodyPr>
            <a:normAutofit fontScale="90000"/>
          </a:bodyPr>
          <a:lstStyle/>
          <a:p>
            <a:r>
              <a:rPr lang="en-US" dirty="0" smtClean="0"/>
              <a:t>Difference between contract of guarantee and contract of indemnity</a:t>
            </a:r>
            <a:endParaRPr lang="en-US" dirty="0"/>
          </a:p>
        </p:txBody>
      </p:sp>
      <p:sp>
        <p:nvSpPr>
          <p:cNvPr id="3" name="Content Placeholder 2"/>
          <p:cNvSpPr>
            <a:spLocks noGrp="1"/>
          </p:cNvSpPr>
          <p:nvPr>
            <p:ph idx="1"/>
          </p:nvPr>
        </p:nvSpPr>
        <p:spPr>
          <a:xfrm>
            <a:off x="457200" y="2819400"/>
            <a:ext cx="8229600" cy="3505200"/>
          </a:xfrm>
        </p:spPr>
        <p:txBody>
          <a:bodyPr/>
          <a:lstStyle/>
          <a:p>
            <a:r>
              <a:rPr lang="en-US" dirty="0" smtClean="0"/>
              <a:t>There are three parties in contract of guarantee  </a:t>
            </a:r>
            <a:r>
              <a:rPr lang="en-US" dirty="0" err="1" smtClean="0"/>
              <a:t>i.e.creditor,principal</a:t>
            </a:r>
            <a:r>
              <a:rPr lang="en-US" dirty="0" smtClean="0"/>
              <a:t> debtor  and surety. While in contract of indemnity there are only two parties i.e. indemnifier and indemnity holder.</a:t>
            </a:r>
          </a:p>
          <a:p>
            <a:r>
              <a:rPr lang="en-US" dirty="0" smtClean="0"/>
              <a:t>The primary liability is of the principal debtor in contract of guarantee and surety’s liability is secondary. But in indemnity liability of indemnifier is primary and secondary.</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126</a:t>
            </a:fld>
            <a:endParaRPr lang="en-US"/>
          </a:p>
        </p:txBody>
      </p:sp>
    </p:spTree>
  </p:cSld>
  <p:clrMapOvr>
    <a:masterClrMapping/>
  </p:clrMapOvr>
  <p:transition>
    <p:wedg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In contract of guarantee at the same time there are three contracts whereas in contract of indemnity there is only  one contract.</a:t>
            </a:r>
          </a:p>
          <a:p>
            <a:r>
              <a:rPr lang="en-US" dirty="0" smtClean="0"/>
              <a:t>In contract of guarantee it is necessary that surety should guarantee at the request of debtor but in indemnity </a:t>
            </a:r>
            <a:r>
              <a:rPr lang="en-US" dirty="0" err="1" smtClean="0"/>
              <a:t>indemnifirer</a:t>
            </a:r>
            <a:r>
              <a:rPr lang="en-US" dirty="0" smtClean="0"/>
              <a:t> should give the indemnity on the request of indemnity holder.</a:t>
            </a:r>
          </a:p>
          <a:p>
            <a:r>
              <a:rPr lang="en-US" dirty="0" smtClean="0"/>
              <a:t>Liability in  contract of guarantee is existing one but in contract of indemnity it is contingent upon some happenings.</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127</a:t>
            </a:fld>
            <a:endParaRPr lang="en-US"/>
          </a:p>
        </p:txBody>
      </p:sp>
    </p:spTree>
  </p:cSld>
  <p:clrMapOvr>
    <a:masterClrMapping/>
  </p:clrMapOvr>
  <p:transition>
    <p:wedg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 of Bailment (u/s-148)</a:t>
            </a:r>
            <a:endParaRPr lang="en-US" dirty="0"/>
          </a:p>
        </p:txBody>
      </p:sp>
      <p:sp>
        <p:nvSpPr>
          <p:cNvPr id="3" name="Content Placeholder 2"/>
          <p:cNvSpPr>
            <a:spLocks noGrp="1"/>
          </p:cNvSpPr>
          <p:nvPr>
            <p:ph idx="1"/>
          </p:nvPr>
        </p:nvSpPr>
        <p:spPr/>
        <p:txBody>
          <a:bodyPr/>
          <a:lstStyle/>
          <a:p>
            <a:r>
              <a:rPr lang="en-US" dirty="0" smtClean="0"/>
              <a:t>The term </a:t>
            </a:r>
            <a:r>
              <a:rPr lang="en-US" dirty="0" err="1" smtClean="0"/>
              <a:t>bailor</a:t>
            </a:r>
            <a:r>
              <a:rPr lang="en-US" dirty="0" smtClean="0"/>
              <a:t> has been derived from the </a:t>
            </a:r>
            <a:r>
              <a:rPr lang="en-US" dirty="0" err="1" smtClean="0"/>
              <a:t>french</a:t>
            </a:r>
            <a:r>
              <a:rPr lang="en-US" dirty="0" smtClean="0"/>
              <a:t> word ‘</a:t>
            </a:r>
            <a:r>
              <a:rPr lang="en-US" dirty="0" err="1" smtClean="0"/>
              <a:t>baillier</a:t>
            </a:r>
            <a:r>
              <a:rPr lang="en-US" dirty="0" smtClean="0"/>
              <a:t>’ which means to deliver.</a:t>
            </a:r>
          </a:p>
          <a:p>
            <a:r>
              <a:rPr lang="en-US" dirty="0" smtClean="0"/>
              <a:t>As per Indian contract Act Bailment means “The delivery of goods by one person to another for some purpose, upon a contract that they </a:t>
            </a:r>
            <a:r>
              <a:rPr lang="en-US" dirty="0" err="1" smtClean="0"/>
              <a:t>shall,when</a:t>
            </a:r>
            <a:r>
              <a:rPr lang="en-US" dirty="0" smtClean="0"/>
              <a:t> the purpose is accomplished, be returned or otherwise disposed of according to the conditions of the persons delivering them”</a:t>
            </a:r>
          </a:p>
          <a:p>
            <a:r>
              <a:rPr lang="en-US" dirty="0" smtClean="0"/>
              <a:t>The person who delivers the goods is called </a:t>
            </a:r>
            <a:r>
              <a:rPr lang="en-US" dirty="0" err="1" smtClean="0"/>
              <a:t>Bailor</a:t>
            </a:r>
            <a:r>
              <a:rPr lang="en-US" dirty="0" smtClean="0"/>
              <a:t> and the person to whom goods are delivered is </a:t>
            </a:r>
            <a:r>
              <a:rPr lang="en-US" dirty="0" err="1" smtClean="0"/>
              <a:t>Bailee</a:t>
            </a:r>
            <a:r>
              <a:rPr lang="en-US" dirty="0" smtClean="0"/>
              <a: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128</a:t>
            </a:fld>
            <a:endParaRPr lang="en-US"/>
          </a:p>
        </p:txBody>
      </p:sp>
    </p:spTree>
  </p:cSld>
  <p:clrMapOvr>
    <a:masterClrMapping/>
  </p:clrMapOvr>
  <p:transition>
    <p:wedg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elements of Bailment</a:t>
            </a:r>
            <a:endParaRPr lang="en-US" dirty="0"/>
          </a:p>
        </p:txBody>
      </p:sp>
      <p:sp>
        <p:nvSpPr>
          <p:cNvPr id="3" name="Content Placeholder 2"/>
          <p:cNvSpPr>
            <a:spLocks noGrp="1"/>
          </p:cNvSpPr>
          <p:nvPr>
            <p:ph idx="1"/>
          </p:nvPr>
        </p:nvSpPr>
        <p:spPr/>
        <p:txBody>
          <a:bodyPr/>
          <a:lstStyle/>
          <a:p>
            <a:r>
              <a:rPr lang="en-US" dirty="0" smtClean="0"/>
              <a:t>There must be a contract.</a:t>
            </a:r>
          </a:p>
          <a:p>
            <a:r>
              <a:rPr lang="en-US" dirty="0" smtClean="0"/>
              <a:t>Contract must be to deliver some movable goods.</a:t>
            </a:r>
          </a:p>
          <a:p>
            <a:r>
              <a:rPr lang="en-US" dirty="0" smtClean="0"/>
              <a:t>There must be delivery of goods from one person to another.</a:t>
            </a:r>
          </a:p>
          <a:p>
            <a:r>
              <a:rPr lang="en-US" dirty="0" smtClean="0"/>
              <a:t>Goods must be delivered for some specific purpose.</a:t>
            </a:r>
          </a:p>
          <a:p>
            <a:r>
              <a:rPr lang="en-US" dirty="0" smtClean="0"/>
              <a:t>Goods delivered must be returned when the purpose is fulfilled.</a:t>
            </a:r>
          </a:p>
          <a:p>
            <a:r>
              <a:rPr lang="en-US" dirty="0" smtClean="0"/>
              <a:t>Examples bailment may be for deposit, for use, for </a:t>
            </a:r>
            <a:r>
              <a:rPr lang="en-US" dirty="0" err="1" smtClean="0"/>
              <a:t>pledge,for</a:t>
            </a:r>
            <a:r>
              <a:rPr lang="en-US" dirty="0" smtClean="0"/>
              <a:t> </a:t>
            </a:r>
            <a:r>
              <a:rPr lang="en-US" dirty="0" err="1" smtClean="0"/>
              <a:t>carriage,for</a:t>
            </a:r>
            <a:r>
              <a:rPr lang="en-US" dirty="0" smtClean="0"/>
              <a:t> repair etc.</a:t>
            </a:r>
          </a:p>
          <a:p>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129</a:t>
            </a:fld>
            <a:endParaRPr lang="en-US"/>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BARRED DEBT</a:t>
            </a:r>
            <a:endParaRPr lang="en-US" dirty="0"/>
          </a:p>
        </p:txBody>
      </p:sp>
      <p:sp>
        <p:nvSpPr>
          <p:cNvPr id="3" name="Content Placeholder 2"/>
          <p:cNvSpPr>
            <a:spLocks noGrp="1"/>
          </p:cNvSpPr>
          <p:nvPr>
            <p:ph idx="1"/>
          </p:nvPr>
        </p:nvSpPr>
        <p:spPr/>
        <p:txBody>
          <a:bodyPr/>
          <a:lstStyle/>
          <a:p>
            <a:pPr>
              <a:buNone/>
            </a:pPr>
            <a:r>
              <a:rPr lang="en-US" dirty="0" smtClean="0"/>
              <a:t>3. Past debt;</a:t>
            </a:r>
          </a:p>
          <a:p>
            <a:pPr>
              <a:buNone/>
            </a:pPr>
            <a:r>
              <a:rPr lang="en-US" dirty="0" err="1" smtClean="0"/>
              <a:t>a.Promise</a:t>
            </a:r>
            <a:r>
              <a:rPr lang="en-US" dirty="0" smtClean="0"/>
              <a:t> was made in writing and registered</a:t>
            </a:r>
          </a:p>
          <a:p>
            <a:pPr>
              <a:buNone/>
            </a:pPr>
            <a:r>
              <a:rPr lang="en-US" dirty="0" err="1" smtClean="0"/>
              <a:t>b.Promise</a:t>
            </a:r>
            <a:r>
              <a:rPr lang="en-US" dirty="0" smtClean="0"/>
              <a:t> to pay whole or in part a debt of which the creditor might have taken but unable to do so due to the limitations of suits.</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transition>
    <p:wedg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 of </a:t>
            </a:r>
            <a:r>
              <a:rPr lang="en-US" dirty="0" err="1" smtClean="0"/>
              <a:t>bailor</a:t>
            </a:r>
            <a:endParaRPr lang="en-US" dirty="0"/>
          </a:p>
        </p:txBody>
      </p:sp>
      <p:sp>
        <p:nvSpPr>
          <p:cNvPr id="3" name="Content Placeholder 2"/>
          <p:cNvSpPr>
            <a:spLocks noGrp="1"/>
          </p:cNvSpPr>
          <p:nvPr>
            <p:ph idx="1"/>
          </p:nvPr>
        </p:nvSpPr>
        <p:spPr/>
        <p:txBody>
          <a:bodyPr>
            <a:normAutofit/>
          </a:bodyPr>
          <a:lstStyle/>
          <a:p>
            <a:r>
              <a:rPr lang="en-US" sz="3200" dirty="0" smtClean="0"/>
              <a:t>To claim damage.—151</a:t>
            </a:r>
          </a:p>
          <a:p>
            <a:r>
              <a:rPr lang="en-US" sz="3200" dirty="0" smtClean="0"/>
              <a:t>To receive the delivered goods back.</a:t>
            </a:r>
          </a:p>
          <a:p>
            <a:r>
              <a:rPr lang="en-US" sz="3200" dirty="0" smtClean="0"/>
              <a:t>To claim compensation for </a:t>
            </a:r>
            <a:r>
              <a:rPr lang="en-US" sz="3200" dirty="0" err="1" smtClean="0"/>
              <a:t>unautthorised</a:t>
            </a:r>
            <a:r>
              <a:rPr lang="en-US" sz="3200" dirty="0" smtClean="0"/>
              <a:t> use of goods.</a:t>
            </a:r>
          </a:p>
          <a:p>
            <a:r>
              <a:rPr lang="en-US" sz="3200" dirty="0" smtClean="0"/>
              <a:t>To claim compensation for the loss caused due to </a:t>
            </a:r>
            <a:r>
              <a:rPr lang="en-US" sz="3200" dirty="0" err="1" smtClean="0"/>
              <a:t>mixup</a:t>
            </a:r>
            <a:r>
              <a:rPr lang="en-US" sz="3200" dirty="0" smtClean="0"/>
              <a:t> with other goods.</a:t>
            </a:r>
          </a:p>
          <a:p>
            <a:r>
              <a:rPr lang="en-US" sz="3200" dirty="0" smtClean="0"/>
              <a:t>To claim profit if any is there from the goods.</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130</a:t>
            </a:fld>
            <a:endParaRPr lang="en-US"/>
          </a:p>
        </p:txBody>
      </p:sp>
    </p:spTree>
  </p:cSld>
  <p:clrMapOvr>
    <a:masterClrMapping/>
  </p:clrMapOvr>
  <p:transition>
    <p:wedg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Duties of </a:t>
            </a:r>
            <a:r>
              <a:rPr lang="en-US" dirty="0" err="1" smtClean="0"/>
              <a:t>bailor</a:t>
            </a:r>
            <a:endParaRPr lang="en-US" dirty="0"/>
          </a:p>
        </p:txBody>
      </p:sp>
      <p:sp>
        <p:nvSpPr>
          <p:cNvPr id="3" name="Content Placeholder 2"/>
          <p:cNvSpPr>
            <a:spLocks noGrp="1"/>
          </p:cNvSpPr>
          <p:nvPr>
            <p:ph idx="1"/>
          </p:nvPr>
        </p:nvSpPr>
        <p:spPr/>
        <p:txBody>
          <a:bodyPr>
            <a:normAutofit/>
          </a:bodyPr>
          <a:lstStyle/>
          <a:p>
            <a:r>
              <a:rPr lang="en-US" sz="3200" dirty="0" smtClean="0"/>
              <a:t>Duty to deliver the goods.</a:t>
            </a:r>
          </a:p>
          <a:p>
            <a:r>
              <a:rPr lang="en-US" sz="3200" dirty="0" smtClean="0"/>
              <a:t>To disclose the fault if any in the goods.</a:t>
            </a:r>
          </a:p>
          <a:p>
            <a:r>
              <a:rPr lang="en-US" sz="3200" dirty="0" smtClean="0"/>
              <a:t>To pay the expenses.</a:t>
            </a:r>
          </a:p>
          <a:p>
            <a:r>
              <a:rPr lang="en-US" sz="3200" dirty="0" smtClean="0"/>
              <a:t>To indemnify the </a:t>
            </a:r>
            <a:r>
              <a:rPr lang="en-US" sz="3200" dirty="0" err="1" smtClean="0"/>
              <a:t>bailee</a:t>
            </a:r>
            <a:r>
              <a:rPr lang="en-US" sz="3200" dirty="0" smtClean="0"/>
              <a:t> for breach of warrants.</a:t>
            </a:r>
          </a:p>
          <a:p>
            <a:r>
              <a:rPr lang="en-US" sz="3200" dirty="0" smtClean="0"/>
              <a:t>To receive back the goods or to give </a:t>
            </a:r>
            <a:r>
              <a:rPr lang="en-US" sz="3200" dirty="0" err="1" smtClean="0"/>
              <a:t>diretion</a:t>
            </a:r>
            <a:r>
              <a:rPr lang="en-US" sz="3200" dirty="0" smtClean="0"/>
              <a:t> for  its disposal.</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131</a:t>
            </a:fld>
            <a:endParaRPr lang="en-US"/>
          </a:p>
        </p:txBody>
      </p:sp>
    </p:spTree>
  </p:cSld>
  <p:clrMapOvr>
    <a:masterClrMapping/>
  </p:clrMapOvr>
  <p:transition>
    <p:wedg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Duties of </a:t>
            </a:r>
            <a:r>
              <a:rPr lang="en-US" dirty="0" err="1" smtClean="0"/>
              <a:t>Bailee</a:t>
            </a:r>
            <a:endParaRPr lang="en-US" dirty="0"/>
          </a:p>
        </p:txBody>
      </p:sp>
      <p:sp>
        <p:nvSpPr>
          <p:cNvPr id="3" name="Content Placeholder 2"/>
          <p:cNvSpPr>
            <a:spLocks noGrp="1"/>
          </p:cNvSpPr>
          <p:nvPr>
            <p:ph idx="1"/>
          </p:nvPr>
        </p:nvSpPr>
        <p:spPr/>
        <p:txBody>
          <a:bodyPr/>
          <a:lstStyle/>
          <a:p>
            <a:r>
              <a:rPr lang="en-US" dirty="0" smtClean="0"/>
              <a:t>To take care of the goods as his own.</a:t>
            </a:r>
          </a:p>
          <a:p>
            <a:r>
              <a:rPr lang="en-US" dirty="0" smtClean="0"/>
              <a:t>Not to do anything with the goods against the conditions.</a:t>
            </a:r>
          </a:p>
          <a:p>
            <a:r>
              <a:rPr lang="en-US" dirty="0" smtClean="0"/>
              <a:t>Not to make </a:t>
            </a:r>
            <a:r>
              <a:rPr lang="en-US" dirty="0" err="1" smtClean="0"/>
              <a:t>unauthorised</a:t>
            </a:r>
            <a:r>
              <a:rPr lang="en-US" dirty="0" smtClean="0"/>
              <a:t> use of goods.</a:t>
            </a:r>
          </a:p>
          <a:p>
            <a:r>
              <a:rPr lang="en-US" dirty="0" smtClean="0"/>
              <a:t>Not to mix goods with others.</a:t>
            </a:r>
          </a:p>
          <a:p>
            <a:r>
              <a:rPr lang="en-US" dirty="0" smtClean="0"/>
              <a:t>Mixture of goods when separable or non-separable.</a:t>
            </a:r>
          </a:p>
          <a:p>
            <a:r>
              <a:rPr lang="en-US" dirty="0" smtClean="0"/>
              <a:t>To return the goods to </a:t>
            </a:r>
            <a:r>
              <a:rPr lang="en-US" dirty="0" err="1" smtClean="0"/>
              <a:t>bailor</a:t>
            </a:r>
            <a:r>
              <a:rPr lang="en-US" dirty="0" smtClean="0"/>
              <a:t> or as directed.</a:t>
            </a:r>
          </a:p>
          <a:p>
            <a:r>
              <a:rPr lang="en-US" dirty="0" smtClean="0"/>
              <a:t>To give back profit or increase in the goods.</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132</a:t>
            </a:fld>
            <a:endParaRPr lang="en-US"/>
          </a:p>
        </p:txBody>
      </p:sp>
    </p:spTree>
  </p:cSld>
  <p:clrMapOvr>
    <a:masterClrMapping/>
  </p:clrMapOvr>
  <p:transition>
    <p:wedg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 of </a:t>
            </a:r>
            <a:r>
              <a:rPr lang="en-US" dirty="0" err="1" smtClean="0"/>
              <a:t>Bailee</a:t>
            </a:r>
            <a:endParaRPr lang="en-US" dirty="0"/>
          </a:p>
        </p:txBody>
      </p:sp>
      <p:sp>
        <p:nvSpPr>
          <p:cNvPr id="3" name="Content Placeholder 2"/>
          <p:cNvSpPr>
            <a:spLocks noGrp="1"/>
          </p:cNvSpPr>
          <p:nvPr>
            <p:ph idx="1"/>
          </p:nvPr>
        </p:nvSpPr>
        <p:spPr/>
        <p:txBody>
          <a:bodyPr>
            <a:normAutofit/>
          </a:bodyPr>
          <a:lstStyle/>
          <a:p>
            <a:r>
              <a:rPr lang="en-US" sz="3200" dirty="0" smtClean="0"/>
              <a:t>To claim damage.</a:t>
            </a:r>
          </a:p>
          <a:p>
            <a:r>
              <a:rPr lang="en-US" sz="3200" dirty="0" smtClean="0"/>
              <a:t>To claim necessary expenses.</a:t>
            </a:r>
          </a:p>
          <a:p>
            <a:r>
              <a:rPr lang="en-US" sz="3200" dirty="0" smtClean="0"/>
              <a:t>Right to be indemnified.</a:t>
            </a:r>
          </a:p>
          <a:p>
            <a:r>
              <a:rPr lang="en-US" sz="3200" dirty="0" smtClean="0"/>
              <a:t>To recover goods due to defects  of the goods.</a:t>
            </a:r>
          </a:p>
          <a:p>
            <a:r>
              <a:rPr lang="en-US" sz="3200" dirty="0" smtClean="0"/>
              <a:t>To return goods.</a:t>
            </a:r>
          </a:p>
          <a:p>
            <a:r>
              <a:rPr lang="en-US" sz="3200" dirty="0" smtClean="0"/>
              <a:t>To exercise lien on goods.</a:t>
            </a:r>
          </a:p>
          <a:p>
            <a:pPr>
              <a:buNone/>
            </a:pP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133</a:t>
            </a:fld>
            <a:endParaRPr lang="en-US"/>
          </a:p>
        </p:txBody>
      </p:sp>
    </p:spTree>
  </p:cSld>
  <p:clrMapOvr>
    <a:masterClrMapping/>
  </p:clrMapOvr>
  <p:transition>
    <p:wedg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Contract of Pledge-u/s-172</a:t>
            </a:r>
            <a:endParaRPr lang="en-US"/>
          </a:p>
        </p:txBody>
      </p:sp>
      <p:sp>
        <p:nvSpPr>
          <p:cNvPr id="3" name="Content Placeholder 2"/>
          <p:cNvSpPr>
            <a:spLocks noGrp="1"/>
          </p:cNvSpPr>
          <p:nvPr>
            <p:ph idx="1"/>
          </p:nvPr>
        </p:nvSpPr>
        <p:spPr/>
        <p:txBody>
          <a:bodyPr>
            <a:normAutofit/>
          </a:bodyPr>
          <a:lstStyle/>
          <a:p>
            <a:r>
              <a:rPr lang="en-US" sz="3200" dirty="0" smtClean="0"/>
              <a:t>The  bailment of goods as security for payment of a debt or performance of a promise is called ‘pledge’.</a:t>
            </a:r>
          </a:p>
          <a:p>
            <a:r>
              <a:rPr lang="en-US" sz="3200" dirty="0" smtClean="0"/>
              <a:t>In this case the ‘</a:t>
            </a:r>
            <a:r>
              <a:rPr lang="en-US" sz="3200" dirty="0" err="1" smtClean="0"/>
              <a:t>bailor</a:t>
            </a:r>
            <a:r>
              <a:rPr lang="en-US" sz="3200" dirty="0" smtClean="0"/>
              <a:t> ‘is called “</a:t>
            </a:r>
            <a:r>
              <a:rPr lang="en-US" sz="3200" dirty="0" err="1" smtClean="0"/>
              <a:t>pledger</a:t>
            </a:r>
            <a:r>
              <a:rPr lang="en-US" sz="3200" dirty="0" smtClean="0"/>
              <a:t>” and the ‘</a:t>
            </a:r>
            <a:r>
              <a:rPr lang="en-US" sz="3200" dirty="0" err="1" smtClean="0"/>
              <a:t>bailee</a:t>
            </a:r>
            <a:r>
              <a:rPr lang="en-US" sz="3200" dirty="0" smtClean="0"/>
              <a:t>’ is called “</a:t>
            </a:r>
            <a:r>
              <a:rPr lang="en-US" sz="3200" dirty="0" err="1" smtClean="0"/>
              <a:t>pawnee</a:t>
            </a:r>
            <a:r>
              <a:rPr lang="en-US" sz="3200" dirty="0" smtClean="0"/>
              <a:t>”</a:t>
            </a:r>
          </a:p>
          <a:p>
            <a:r>
              <a:rPr lang="en-US" sz="3200" dirty="0" smtClean="0"/>
              <a:t>A borrows Rs 300 from B and keeps his watch as security for payment of the debt, the bailment of watch is a pledge.</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134</a:t>
            </a:fld>
            <a:endParaRPr lang="en-US"/>
          </a:p>
        </p:txBody>
      </p:sp>
    </p:spTree>
  </p:cSld>
  <p:clrMapOvr>
    <a:masterClrMapping/>
  </p:clrMapOvr>
  <p:transition>
    <p:wedg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658112"/>
          </a:xfrm>
        </p:spPr>
        <p:txBody>
          <a:bodyPr>
            <a:normAutofit/>
          </a:bodyPr>
          <a:lstStyle/>
          <a:p>
            <a:r>
              <a:rPr lang="en-US" dirty="0" smtClean="0"/>
              <a:t>Difference between pledge and bailment</a:t>
            </a:r>
            <a:endParaRPr lang="en-US" dirty="0"/>
          </a:p>
        </p:txBody>
      </p:sp>
      <p:sp>
        <p:nvSpPr>
          <p:cNvPr id="3" name="Content Placeholder 2"/>
          <p:cNvSpPr>
            <a:spLocks noGrp="1"/>
          </p:cNvSpPr>
          <p:nvPr>
            <p:ph idx="1"/>
          </p:nvPr>
        </p:nvSpPr>
        <p:spPr>
          <a:xfrm>
            <a:off x="457200" y="2514600"/>
            <a:ext cx="8229600" cy="3810000"/>
          </a:xfrm>
        </p:spPr>
        <p:txBody>
          <a:bodyPr>
            <a:normAutofit lnSpcReduction="10000"/>
          </a:bodyPr>
          <a:lstStyle/>
          <a:p>
            <a:r>
              <a:rPr lang="en-US" b="1" dirty="0" smtClean="0"/>
              <a:t>Purpose: The bailment may be for any purpose but pledge is only for the security for payment of debt or performance of promise.</a:t>
            </a:r>
          </a:p>
          <a:p>
            <a:r>
              <a:rPr lang="en-US" b="1" dirty="0" smtClean="0"/>
              <a:t>Right to use: </a:t>
            </a:r>
            <a:r>
              <a:rPr lang="en-US" b="1" dirty="0" err="1" smtClean="0"/>
              <a:t>Bailee</a:t>
            </a:r>
            <a:r>
              <a:rPr lang="en-US" b="1" dirty="0" smtClean="0"/>
              <a:t> may according to the conditions of bailment, use the goods bailed but </a:t>
            </a:r>
            <a:r>
              <a:rPr lang="en-US" b="1" dirty="0" err="1" smtClean="0"/>
              <a:t>pledgee</a:t>
            </a:r>
            <a:r>
              <a:rPr lang="en-US" b="1" dirty="0" smtClean="0"/>
              <a:t> can not use the pledged goods.</a:t>
            </a:r>
          </a:p>
          <a:p>
            <a:r>
              <a:rPr lang="en-US" b="1" dirty="0" smtClean="0"/>
              <a:t>Right to sell: the </a:t>
            </a:r>
            <a:r>
              <a:rPr lang="en-US" b="1" dirty="0" err="1" smtClean="0"/>
              <a:t>bailee</a:t>
            </a:r>
            <a:r>
              <a:rPr lang="en-US" b="1" dirty="0" smtClean="0"/>
              <a:t> can not sell the goods but if </a:t>
            </a:r>
            <a:r>
              <a:rPr lang="en-US" b="1" dirty="0" err="1" smtClean="0"/>
              <a:t>pawner</a:t>
            </a:r>
            <a:r>
              <a:rPr lang="en-US" b="1" dirty="0" smtClean="0"/>
              <a:t> default then </a:t>
            </a:r>
            <a:r>
              <a:rPr lang="en-US" b="1" dirty="0" err="1" smtClean="0"/>
              <a:t>pawnee</a:t>
            </a:r>
            <a:r>
              <a:rPr lang="en-US" b="1" dirty="0" smtClean="0"/>
              <a:t> has right to sell the goods</a:t>
            </a:r>
          </a:p>
          <a:p>
            <a:endParaRPr lang="en-US" b="1"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135</a:t>
            </a:fld>
            <a:endParaRPr lang="en-US"/>
          </a:p>
        </p:txBody>
      </p:sp>
    </p:spTree>
  </p:cSld>
  <p:clrMapOvr>
    <a:masterClrMapping/>
  </p:clrMapOvr>
  <p:transition>
    <p:wedg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Discharge of contract: a contract of bailment is discharged when the purpose is accomplished or after specified time  but a contract of pledge is discharged when the payment of debt is made or the promise is performed or the goods bailed as security are sold due </a:t>
            </a:r>
            <a:r>
              <a:rPr lang="en-US" smtClean="0"/>
              <a:t>to default.</a:t>
            </a:r>
            <a:endParaRPr lang="en-US" dirty="0" smtClean="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136</a:t>
            </a:fld>
            <a:endParaRPr lang="en-US"/>
          </a:p>
        </p:txBody>
      </p:sp>
    </p:spTree>
  </p:cSld>
  <p:clrMapOvr>
    <a:masterClrMapping/>
  </p:clrMapOvr>
  <p:transition>
    <p:wedg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Rights &amp; duties of </a:t>
            </a:r>
            <a:r>
              <a:rPr lang="en-US" dirty="0" err="1" smtClean="0"/>
              <a:t>pawner</a:t>
            </a:r>
            <a:r>
              <a:rPr lang="en-US" dirty="0" smtClean="0"/>
              <a:t>/</a:t>
            </a:r>
            <a:r>
              <a:rPr lang="en-US" dirty="0" err="1" smtClean="0"/>
              <a:t>pledger</a:t>
            </a:r>
            <a:endParaRPr lang="en-US" dirty="0"/>
          </a:p>
        </p:txBody>
      </p:sp>
      <p:sp>
        <p:nvSpPr>
          <p:cNvPr id="3" name="Content Placeholder 2"/>
          <p:cNvSpPr>
            <a:spLocks noGrp="1"/>
          </p:cNvSpPr>
          <p:nvPr>
            <p:ph idx="1"/>
          </p:nvPr>
        </p:nvSpPr>
        <p:spPr/>
        <p:txBody>
          <a:bodyPr/>
          <a:lstStyle/>
          <a:p>
            <a:r>
              <a:rPr lang="en-US" dirty="0" smtClean="0">
                <a:solidFill>
                  <a:srgbClr val="FF0000"/>
                </a:solidFill>
              </a:rPr>
              <a:t>RIGHTS</a:t>
            </a:r>
          </a:p>
          <a:p>
            <a:r>
              <a:rPr lang="en-US" dirty="0" smtClean="0"/>
              <a:t>To get back the goods.</a:t>
            </a:r>
          </a:p>
          <a:p>
            <a:r>
              <a:rPr lang="en-US" dirty="0" smtClean="0"/>
              <a:t>To redeem the goods</a:t>
            </a:r>
          </a:p>
          <a:p>
            <a:r>
              <a:rPr lang="en-US" dirty="0" smtClean="0"/>
              <a:t>To take  care and preserve the goods</a:t>
            </a:r>
          </a:p>
          <a:p>
            <a:r>
              <a:rPr lang="en-US" dirty="0" smtClean="0"/>
              <a:t>To receive increase or profit from the goods</a:t>
            </a:r>
          </a:p>
          <a:p>
            <a:r>
              <a:rPr lang="en-US" dirty="0" smtClean="0"/>
              <a:t>To exercise rights of a debtor.</a:t>
            </a:r>
            <a:endParaRPr lang="en-US" dirty="0" smtClean="0">
              <a:solidFill>
                <a:srgbClr val="FF0000"/>
              </a:solidFill>
            </a:endParaRPr>
          </a:p>
          <a:p>
            <a:endParaRPr lang="en-US" dirty="0" smtClean="0">
              <a:solidFill>
                <a:srgbClr val="FF0000"/>
              </a:solidFill>
            </a:endParaRPr>
          </a:p>
          <a:p>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137</a:t>
            </a:fld>
            <a:endParaRPr lang="en-US"/>
          </a:p>
        </p:txBody>
      </p:sp>
    </p:spTree>
  </p:cSld>
  <p:clrMapOvr>
    <a:masterClrMapping/>
  </p:clrMapOvr>
  <p:transition>
    <p:wedge/>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Duties of </a:t>
            </a:r>
            <a:r>
              <a:rPr lang="en-US" dirty="0" err="1" smtClean="0"/>
              <a:t>pawner</a:t>
            </a:r>
            <a:endParaRPr lang="en-US" dirty="0"/>
          </a:p>
        </p:txBody>
      </p:sp>
      <p:sp>
        <p:nvSpPr>
          <p:cNvPr id="3" name="Content Placeholder 2"/>
          <p:cNvSpPr>
            <a:spLocks noGrp="1"/>
          </p:cNvSpPr>
          <p:nvPr>
            <p:ph idx="1"/>
          </p:nvPr>
        </p:nvSpPr>
        <p:spPr/>
        <p:txBody>
          <a:bodyPr/>
          <a:lstStyle/>
          <a:p>
            <a:r>
              <a:rPr lang="en-US" dirty="0" smtClean="0"/>
              <a:t>To disclose the defects in the goods pledged.</a:t>
            </a:r>
          </a:p>
          <a:p>
            <a:r>
              <a:rPr lang="en-US" dirty="0" smtClean="0"/>
              <a:t>To pay the debt interest and other expenses or perform the promise any time specified.</a:t>
            </a:r>
          </a:p>
          <a:p>
            <a:r>
              <a:rPr lang="en-US" dirty="0" smtClean="0"/>
              <a:t>To pay extraordinary expenses if no contrary is there with the </a:t>
            </a:r>
            <a:r>
              <a:rPr lang="en-US" dirty="0" err="1" smtClean="0"/>
              <a:t>pawnee</a:t>
            </a:r>
            <a:endParaRPr lang="en-US" dirty="0" smtClean="0"/>
          </a:p>
          <a:p>
            <a:r>
              <a:rPr lang="en-US" dirty="0" smtClean="0"/>
              <a:t>To redeem the goods pledged before sale</a:t>
            </a:r>
          </a:p>
          <a:p>
            <a:r>
              <a:rPr lang="en-US" dirty="0" smtClean="0"/>
              <a:t>To pay additional expenses arise due to default.</a:t>
            </a:r>
          </a:p>
          <a:p>
            <a:pPr>
              <a:buNone/>
            </a:pP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138</a:t>
            </a:fld>
            <a:endParaRPr lang="en-US"/>
          </a:p>
        </p:txBody>
      </p:sp>
    </p:spTree>
  </p:cSld>
  <p:clrMapOvr>
    <a:masterClrMapping/>
  </p:clrMapOvr>
  <p:transition>
    <p:wedge/>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 and duties of Pawnee</a:t>
            </a:r>
            <a:endParaRPr lang="en-US" dirty="0"/>
          </a:p>
        </p:txBody>
      </p:sp>
      <p:sp>
        <p:nvSpPr>
          <p:cNvPr id="3" name="Content Placeholder 2"/>
          <p:cNvSpPr>
            <a:spLocks noGrp="1"/>
          </p:cNvSpPr>
          <p:nvPr>
            <p:ph idx="1"/>
          </p:nvPr>
        </p:nvSpPr>
        <p:spPr/>
        <p:txBody>
          <a:bodyPr/>
          <a:lstStyle/>
          <a:p>
            <a:r>
              <a:rPr lang="en-US" dirty="0" smtClean="0">
                <a:solidFill>
                  <a:srgbClr val="FF0000"/>
                </a:solidFill>
              </a:rPr>
              <a:t>Rights----</a:t>
            </a:r>
          </a:p>
          <a:p>
            <a:r>
              <a:rPr lang="en-US" dirty="0" smtClean="0"/>
              <a:t>To retain the goods </a:t>
            </a:r>
            <a:r>
              <a:rPr lang="en-US" dirty="0" err="1" smtClean="0"/>
              <a:t>untill</a:t>
            </a:r>
            <a:r>
              <a:rPr lang="en-US" dirty="0" smtClean="0"/>
              <a:t> payment is not made</a:t>
            </a:r>
          </a:p>
          <a:p>
            <a:r>
              <a:rPr lang="en-US" dirty="0" smtClean="0"/>
              <a:t>To retain goods for subsequent advances </a:t>
            </a:r>
          </a:p>
          <a:p>
            <a:r>
              <a:rPr lang="en-US" dirty="0" smtClean="0"/>
              <a:t>To receive extraordinary expenses.</a:t>
            </a:r>
          </a:p>
          <a:p>
            <a:r>
              <a:rPr lang="en-US" dirty="0" smtClean="0"/>
              <a:t>To sue against the </a:t>
            </a:r>
            <a:r>
              <a:rPr lang="en-US" dirty="0" err="1" smtClean="0"/>
              <a:t>pawner</a:t>
            </a:r>
            <a:endParaRPr lang="en-US" dirty="0" smtClean="0"/>
          </a:p>
          <a:p>
            <a:r>
              <a:rPr lang="en-US" dirty="0" smtClean="0"/>
              <a:t>To sell the goods.</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139</a:t>
            </a:fld>
            <a:endParaRPr lang="en-US"/>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dirty="0" smtClean="0"/>
              <a:t>Cont……….</a:t>
            </a:r>
            <a:endParaRPr lang="en-US" dirty="0"/>
          </a:p>
        </p:txBody>
      </p:sp>
      <p:sp>
        <p:nvSpPr>
          <p:cNvPr id="3" name="Content Placeholder 2"/>
          <p:cNvSpPr>
            <a:spLocks noGrp="1"/>
          </p:cNvSpPr>
          <p:nvPr>
            <p:ph idx="1"/>
          </p:nvPr>
        </p:nvSpPr>
        <p:spPr>
          <a:xfrm>
            <a:off x="457200" y="1219200"/>
            <a:ext cx="8229600" cy="5334000"/>
          </a:xfrm>
        </p:spPr>
        <p:txBody>
          <a:bodyPr>
            <a:normAutofit/>
          </a:bodyPr>
          <a:lstStyle/>
          <a:p>
            <a:r>
              <a:rPr lang="en-US" b="1" u="sng" dirty="0" smtClean="0"/>
              <a:t>u/s-2 (f) Reciprocal promises:</a:t>
            </a:r>
            <a:r>
              <a:rPr lang="en-US" b="1" dirty="0" smtClean="0"/>
              <a:t>-</a:t>
            </a:r>
            <a:r>
              <a:rPr lang="en-US" dirty="0" smtClean="0"/>
              <a:t>Promises which</a:t>
            </a:r>
            <a:r>
              <a:rPr lang="en-US" b="1" u="sng" dirty="0" smtClean="0"/>
              <a:t> </a:t>
            </a:r>
            <a:r>
              <a:rPr lang="en-US" dirty="0" smtClean="0"/>
              <a:t>form the consideration for each other are called reciprocal promises.</a:t>
            </a:r>
            <a:endParaRPr lang="en-US" b="1" u="sng" dirty="0" smtClean="0"/>
          </a:p>
          <a:p>
            <a:r>
              <a:rPr lang="en-US" b="1" u="sng" dirty="0" smtClean="0"/>
              <a:t>u/s-2(g)-Void Agreement:</a:t>
            </a:r>
            <a:r>
              <a:rPr lang="en-US" b="1" dirty="0" smtClean="0"/>
              <a:t>-</a:t>
            </a:r>
            <a:r>
              <a:rPr lang="en-US" dirty="0" smtClean="0"/>
              <a:t>An agreement not enforceable by law is said to be void.</a:t>
            </a:r>
          </a:p>
          <a:p>
            <a:r>
              <a:rPr lang="en-US" b="1" u="sng" dirty="0" smtClean="0"/>
              <a:t>u/s-2(</a:t>
            </a:r>
            <a:r>
              <a:rPr lang="en-US" b="1" u="sng" dirty="0" err="1" smtClean="0"/>
              <a:t>i</a:t>
            </a:r>
            <a:r>
              <a:rPr lang="en-US" b="1" u="sng" dirty="0" smtClean="0"/>
              <a:t>) voidable contract:</a:t>
            </a:r>
            <a:r>
              <a:rPr lang="en-US" dirty="0" smtClean="0"/>
              <a:t>-An agreement which is enforceable by law at the option of one or more of the parties </a:t>
            </a:r>
            <a:r>
              <a:rPr lang="en-US" dirty="0" err="1" smtClean="0"/>
              <a:t>thereto,but</a:t>
            </a:r>
            <a:r>
              <a:rPr lang="en-US" dirty="0" smtClean="0"/>
              <a:t> not at the option of the other is voidable contract.</a:t>
            </a:r>
          </a:p>
          <a:p>
            <a:r>
              <a:rPr lang="en-US" b="1" u="sng" dirty="0" smtClean="0"/>
              <a:t>u/s-2(j)void contract:</a:t>
            </a:r>
            <a:r>
              <a:rPr lang="en-US" b="1" dirty="0" smtClean="0"/>
              <a:t>-</a:t>
            </a:r>
            <a:r>
              <a:rPr lang="en-US" dirty="0" smtClean="0"/>
              <a:t>A contract which ceases to be enforceable by law becomes void when it ceases to be enforceable.</a:t>
            </a:r>
            <a:endParaRPr lang="en-US" b="1" u="sng" dirty="0"/>
          </a:p>
        </p:txBody>
      </p:sp>
      <p:sp>
        <p:nvSpPr>
          <p:cNvPr id="4" name="Date Placeholder 3"/>
          <p:cNvSpPr>
            <a:spLocks noGrp="1"/>
          </p:cNvSpPr>
          <p:nvPr>
            <p:ph type="dt" sz="half" idx="10"/>
          </p:nvPr>
        </p:nvSpPr>
        <p:spPr/>
        <p:txBody>
          <a:bodyPr/>
          <a:lstStyle/>
          <a:p>
            <a:fld id="{14EFB5E5-B8CC-47E5-BDA8-792997301312}"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duties</a:t>
            </a:r>
            <a:endParaRPr lang="en-US" dirty="0"/>
          </a:p>
        </p:txBody>
      </p:sp>
      <p:sp>
        <p:nvSpPr>
          <p:cNvPr id="3" name="Content Placeholder 2"/>
          <p:cNvSpPr>
            <a:spLocks noGrp="1"/>
          </p:cNvSpPr>
          <p:nvPr>
            <p:ph idx="1"/>
          </p:nvPr>
        </p:nvSpPr>
        <p:spPr/>
        <p:txBody>
          <a:bodyPr>
            <a:normAutofit lnSpcReduction="10000"/>
          </a:bodyPr>
          <a:lstStyle/>
          <a:p>
            <a:r>
              <a:rPr lang="en-US" dirty="0" smtClean="0"/>
              <a:t>To take care of the goods</a:t>
            </a:r>
          </a:p>
          <a:p>
            <a:r>
              <a:rPr lang="en-US" dirty="0" smtClean="0"/>
              <a:t>Not to use the goods </a:t>
            </a:r>
          </a:p>
          <a:p>
            <a:r>
              <a:rPr lang="en-US" dirty="0" smtClean="0"/>
              <a:t>Not to mix the gods with his own goods</a:t>
            </a:r>
          </a:p>
          <a:p>
            <a:r>
              <a:rPr lang="en-US" dirty="0" smtClean="0"/>
              <a:t>To return the goods after payment of debt or performance of the promise</a:t>
            </a:r>
          </a:p>
          <a:p>
            <a:r>
              <a:rPr lang="en-US" dirty="0" smtClean="0"/>
              <a:t>To give notice before sale of the goods</a:t>
            </a:r>
          </a:p>
          <a:p>
            <a:r>
              <a:rPr lang="en-US" dirty="0" smtClean="0"/>
              <a:t>To return the increase or profit from the goods pledged</a:t>
            </a:r>
          </a:p>
          <a:p>
            <a:r>
              <a:rPr lang="en-US" dirty="0" smtClean="0"/>
              <a:t>To pay surplus of the proceeds of the sale of the goods pledged</a:t>
            </a:r>
          </a:p>
          <a:p>
            <a:r>
              <a:rPr lang="en-US" dirty="0" smtClean="0"/>
              <a:t>To act in goods faith.</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140</a:t>
            </a:fld>
            <a:endParaRPr lang="en-US"/>
          </a:p>
        </p:txBody>
      </p:sp>
    </p:spTree>
  </p:cSld>
  <p:clrMapOvr>
    <a:masterClrMapping/>
  </p:clrMapOvr>
  <p:transition>
    <p:wedg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Agency</a:t>
            </a:r>
            <a:endParaRPr lang="en-US" dirty="0"/>
          </a:p>
        </p:txBody>
      </p:sp>
      <p:sp>
        <p:nvSpPr>
          <p:cNvPr id="3" name="Content Placeholder 2"/>
          <p:cNvSpPr>
            <a:spLocks noGrp="1"/>
          </p:cNvSpPr>
          <p:nvPr>
            <p:ph idx="1"/>
          </p:nvPr>
        </p:nvSpPr>
        <p:spPr/>
        <p:txBody>
          <a:bodyPr/>
          <a:lstStyle/>
          <a:p>
            <a:r>
              <a:rPr lang="en-US" dirty="0" smtClean="0"/>
              <a:t>Agency is a contract where one person called agent, is permitted to do any act for his principal or to represent his master in dealings with the third persons.</a:t>
            </a:r>
          </a:p>
          <a:p>
            <a:r>
              <a:rPr lang="en-US" dirty="0" smtClean="0"/>
              <a:t>So agency is a medium of executing things by one person to another.</a:t>
            </a:r>
          </a:p>
          <a:p>
            <a:r>
              <a:rPr lang="en-US" dirty="0" smtClean="0">
                <a:solidFill>
                  <a:srgbClr val="FF0000"/>
                </a:solidFill>
              </a:rPr>
              <a:t>Agent:-</a:t>
            </a:r>
            <a:r>
              <a:rPr lang="en-US" dirty="0" smtClean="0"/>
              <a:t>u/s-182 “ An agent is a person employed to do any act for another ,or to represent another in dealings with third persons. The person for whom such act is done, or who is so represented is called the ‘</a:t>
            </a:r>
            <a:r>
              <a:rPr lang="en-US" dirty="0" err="1" smtClean="0"/>
              <a:t>prinicipal</a:t>
            </a:r>
            <a:r>
              <a:rPr lang="en-US" dirty="0" smtClean="0"/>
              <a:t>’.</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141</a:t>
            </a:fld>
            <a:endParaRPr lang="en-US"/>
          </a:p>
        </p:txBody>
      </p:sp>
    </p:spTree>
  </p:cSld>
  <p:clrMapOvr>
    <a:masterClrMapping/>
  </p:clrMapOvr>
  <p:transition>
    <p:wedg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The essence of the matter is that the principal </a:t>
            </a:r>
            <a:r>
              <a:rPr lang="en-US" dirty="0" err="1" smtClean="0"/>
              <a:t>authorised</a:t>
            </a:r>
            <a:r>
              <a:rPr lang="en-US" dirty="0" smtClean="0"/>
              <a:t> the agent to represent </a:t>
            </a:r>
            <a:r>
              <a:rPr lang="en-US" dirty="0" err="1" smtClean="0"/>
              <a:t>ro</a:t>
            </a:r>
            <a:r>
              <a:rPr lang="en-US" dirty="0" smtClean="0"/>
              <a:t> act for him in bringing the principal into contractual relation with a third person.</a:t>
            </a:r>
          </a:p>
          <a:p>
            <a:r>
              <a:rPr lang="en-US" dirty="0" smtClean="0"/>
              <a:t>Two principles govern the law of agency are:</a:t>
            </a:r>
          </a:p>
          <a:p>
            <a:pPr>
              <a:buNone/>
            </a:pPr>
            <a:r>
              <a:rPr lang="en-US" dirty="0" smtClean="0"/>
              <a:t>1.Whatever a person can do personally, he is </a:t>
            </a:r>
            <a:r>
              <a:rPr lang="en-US" dirty="0" err="1" smtClean="0"/>
              <a:t>authorised</a:t>
            </a:r>
            <a:r>
              <a:rPr lang="en-US" dirty="0" smtClean="0"/>
              <a:t> to do it through agency.</a:t>
            </a:r>
          </a:p>
          <a:p>
            <a:pPr>
              <a:buNone/>
            </a:pPr>
            <a:r>
              <a:rPr lang="en-US" dirty="0" smtClean="0"/>
              <a:t>2.He who does his act </a:t>
            </a:r>
            <a:r>
              <a:rPr lang="en-US" dirty="0" err="1" smtClean="0"/>
              <a:t>throught</a:t>
            </a:r>
            <a:r>
              <a:rPr lang="en-US" dirty="0" smtClean="0"/>
              <a:t> other is considered as he has does it himself.</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142</a:t>
            </a:fld>
            <a:endParaRPr lang="en-US"/>
          </a:p>
        </p:txBody>
      </p:sp>
    </p:spTree>
  </p:cSld>
  <p:clrMapOvr>
    <a:masterClrMapping/>
  </p:clrMapOvr>
  <p:transition>
    <p:wedge/>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 of agency</a:t>
            </a:r>
            <a:endParaRPr lang="en-US" dirty="0"/>
          </a:p>
        </p:txBody>
      </p:sp>
      <p:sp>
        <p:nvSpPr>
          <p:cNvPr id="3" name="Content Placeholder 2"/>
          <p:cNvSpPr>
            <a:spLocks noGrp="1"/>
          </p:cNvSpPr>
          <p:nvPr>
            <p:ph idx="1"/>
          </p:nvPr>
        </p:nvSpPr>
        <p:spPr/>
        <p:txBody>
          <a:bodyPr>
            <a:normAutofit/>
          </a:bodyPr>
          <a:lstStyle/>
          <a:p>
            <a:r>
              <a:rPr lang="en-US" sz="3200" dirty="0" smtClean="0"/>
              <a:t>By express agreement.</a:t>
            </a:r>
          </a:p>
          <a:p>
            <a:r>
              <a:rPr lang="en-US" sz="3200" dirty="0" smtClean="0"/>
              <a:t>By implied agreement</a:t>
            </a:r>
          </a:p>
          <a:p>
            <a:r>
              <a:rPr lang="en-US" sz="3200" dirty="0" smtClean="0"/>
              <a:t>Agency by ratification </a:t>
            </a:r>
          </a:p>
          <a:p>
            <a:r>
              <a:rPr lang="en-US" sz="3200" dirty="0" smtClean="0"/>
              <a:t>Agency by operation of law</a:t>
            </a:r>
          </a:p>
          <a:p>
            <a:pPr>
              <a:buNone/>
            </a:pP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143</a:t>
            </a:fld>
            <a:endParaRPr lang="en-US"/>
          </a:p>
        </p:txBody>
      </p:sp>
    </p:spTree>
  </p:cSld>
  <p:clrMapOvr>
    <a:masterClrMapping/>
  </p:clrMapOvr>
  <p:transition>
    <p:wedge/>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Termination of agency</a:t>
            </a:r>
            <a:endParaRPr lang="en-US" dirty="0"/>
          </a:p>
        </p:txBody>
      </p:sp>
      <p:sp>
        <p:nvSpPr>
          <p:cNvPr id="3" name="Content Placeholder 2"/>
          <p:cNvSpPr>
            <a:spLocks noGrp="1"/>
          </p:cNvSpPr>
          <p:nvPr>
            <p:ph idx="1"/>
          </p:nvPr>
        </p:nvSpPr>
        <p:spPr/>
        <p:txBody>
          <a:bodyPr/>
          <a:lstStyle/>
          <a:p>
            <a:r>
              <a:rPr lang="en-US" dirty="0" smtClean="0"/>
              <a:t>By the principal revoking agent’s authority</a:t>
            </a:r>
          </a:p>
          <a:p>
            <a:r>
              <a:rPr lang="en-US" dirty="0" smtClean="0"/>
              <a:t>By the agent renouncing the business of the agency</a:t>
            </a:r>
          </a:p>
          <a:p>
            <a:r>
              <a:rPr lang="en-US" dirty="0" smtClean="0"/>
              <a:t>By the business of the agency being completed</a:t>
            </a:r>
          </a:p>
          <a:p>
            <a:r>
              <a:rPr lang="en-US" dirty="0" smtClean="0"/>
              <a:t>By either the principal or agent dying or becoming of unsound mind.</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144</a:t>
            </a:fld>
            <a:endParaRPr lang="en-US"/>
          </a:p>
        </p:txBody>
      </p:sp>
    </p:spTree>
  </p:cSld>
  <p:clrMapOvr>
    <a:masterClrMapping/>
  </p:clrMapOvr>
  <p:transition>
    <p:wedge/>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 of agent</a:t>
            </a:r>
            <a:endParaRPr lang="en-US" dirty="0"/>
          </a:p>
        </p:txBody>
      </p:sp>
      <p:sp>
        <p:nvSpPr>
          <p:cNvPr id="3" name="Content Placeholder 2"/>
          <p:cNvSpPr>
            <a:spLocks noGrp="1"/>
          </p:cNvSpPr>
          <p:nvPr>
            <p:ph idx="1"/>
          </p:nvPr>
        </p:nvSpPr>
        <p:spPr/>
        <p:txBody>
          <a:bodyPr/>
          <a:lstStyle/>
          <a:p>
            <a:r>
              <a:rPr lang="en-US" dirty="0" smtClean="0"/>
              <a:t>Rights of retainer </a:t>
            </a:r>
          </a:p>
          <a:p>
            <a:r>
              <a:rPr lang="en-US" dirty="0" smtClean="0"/>
              <a:t>Right to receive remuneration</a:t>
            </a:r>
          </a:p>
          <a:p>
            <a:r>
              <a:rPr lang="en-US" dirty="0" smtClean="0"/>
              <a:t>Right to lien</a:t>
            </a:r>
          </a:p>
          <a:p>
            <a:r>
              <a:rPr lang="en-US" dirty="0" smtClean="0"/>
              <a:t>Right of indemnification</a:t>
            </a:r>
          </a:p>
          <a:p>
            <a:r>
              <a:rPr lang="en-US" dirty="0" smtClean="0"/>
              <a:t>Right of compensation</a:t>
            </a:r>
          </a:p>
          <a:p>
            <a:r>
              <a:rPr lang="en-US" dirty="0" smtClean="0"/>
              <a:t>Right of stoppage in transit.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145</a:t>
            </a:fld>
            <a:endParaRPr lang="en-US"/>
          </a:p>
        </p:txBody>
      </p:sp>
    </p:spTree>
  </p:cSld>
  <p:clrMapOvr>
    <a:masterClrMapping/>
  </p:clrMapOvr>
  <p:transition>
    <p:wedge/>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Duties of agent</a:t>
            </a:r>
            <a:endParaRPr lang="en-US" dirty="0"/>
          </a:p>
        </p:txBody>
      </p:sp>
      <p:sp>
        <p:nvSpPr>
          <p:cNvPr id="3" name="Content Placeholder 2"/>
          <p:cNvSpPr>
            <a:spLocks noGrp="1"/>
          </p:cNvSpPr>
          <p:nvPr>
            <p:ph idx="1"/>
          </p:nvPr>
        </p:nvSpPr>
        <p:spPr/>
        <p:txBody>
          <a:bodyPr/>
          <a:lstStyle/>
          <a:p>
            <a:r>
              <a:rPr lang="en-US" dirty="0" smtClean="0"/>
              <a:t>To carry out the work undertaken according to the directions given by the principal</a:t>
            </a:r>
          </a:p>
          <a:p>
            <a:r>
              <a:rPr lang="en-US" dirty="0" smtClean="0"/>
              <a:t>To carry out the work with reasonable care skill and </a:t>
            </a:r>
            <a:r>
              <a:rPr lang="en-US" dirty="0" err="1" smtClean="0"/>
              <a:t>deligence</a:t>
            </a:r>
            <a:r>
              <a:rPr lang="en-US" dirty="0" smtClean="0"/>
              <a:t>.</a:t>
            </a:r>
          </a:p>
          <a:p>
            <a:r>
              <a:rPr lang="en-US" dirty="0" smtClean="0"/>
              <a:t>To communicate with the principal </a:t>
            </a:r>
          </a:p>
          <a:p>
            <a:r>
              <a:rPr lang="en-US" dirty="0" smtClean="0"/>
              <a:t>Not to deal on his own account</a:t>
            </a:r>
          </a:p>
          <a:p>
            <a:r>
              <a:rPr lang="en-US" dirty="0" smtClean="0"/>
              <a:t>To pay sums received for the principal </a:t>
            </a:r>
          </a:p>
          <a:p>
            <a:r>
              <a:rPr lang="en-US" dirty="0" smtClean="0"/>
              <a:t>Not to make secret profit from agency.</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146</a:t>
            </a:fld>
            <a:endParaRPr lang="en-US"/>
          </a:p>
        </p:txBody>
      </p:sp>
    </p:spTree>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a:bodyPr>
          <a:lstStyle/>
          <a:p>
            <a:r>
              <a:rPr lang="en-US" dirty="0" smtClean="0"/>
              <a:t>COMPLETION OF COMMUNICATION</a:t>
            </a:r>
            <a:endParaRPr lang="en-US" dirty="0"/>
          </a:p>
        </p:txBody>
      </p:sp>
      <p:sp>
        <p:nvSpPr>
          <p:cNvPr id="3" name="Content Placeholder 2"/>
          <p:cNvSpPr>
            <a:spLocks noGrp="1"/>
          </p:cNvSpPr>
          <p:nvPr>
            <p:ph idx="1"/>
          </p:nvPr>
        </p:nvSpPr>
        <p:spPr>
          <a:xfrm>
            <a:off x="457200" y="2133600"/>
            <a:ext cx="8229600" cy="3992563"/>
          </a:xfrm>
        </p:spPr>
        <p:txBody>
          <a:bodyPr/>
          <a:lstStyle/>
          <a:p>
            <a:pPr algn="just">
              <a:buFont typeface="Wingdings" pitchFamily="2" charset="2"/>
              <a:buChar char="v"/>
            </a:pPr>
            <a:r>
              <a:rPr lang="en-US" u="sng" dirty="0" smtClean="0"/>
              <a:t>The communication of a proposal </a:t>
            </a:r>
            <a:r>
              <a:rPr lang="en-US" dirty="0" smtClean="0"/>
              <a:t>is complete when it comes to  the knowledge of the person to whom it is made.</a:t>
            </a:r>
          </a:p>
          <a:p>
            <a:pPr>
              <a:buNone/>
            </a:pPr>
            <a:r>
              <a:rPr lang="en-US" u="sng" dirty="0" smtClean="0"/>
              <a:t>Example:</a:t>
            </a:r>
          </a:p>
          <a:p>
            <a:pPr algn="just">
              <a:buNone/>
            </a:pPr>
            <a:r>
              <a:rPr lang="en-US" dirty="0" smtClean="0"/>
              <a:t>A proposes to sell a house to B at Rs.5 </a:t>
            </a:r>
            <a:r>
              <a:rPr lang="en-US" dirty="0" err="1" smtClean="0"/>
              <a:t>lac</a:t>
            </a:r>
            <a:r>
              <a:rPr lang="en-US" dirty="0" smtClean="0"/>
              <a:t> by </a:t>
            </a:r>
            <a:r>
              <a:rPr lang="en-US" dirty="0" err="1" smtClean="0"/>
              <a:t>letter.The</a:t>
            </a:r>
            <a:r>
              <a:rPr lang="en-US" dirty="0" smtClean="0"/>
              <a:t> communication of the proposal is complete when B receives the letter.</a:t>
            </a:r>
          </a:p>
          <a:p>
            <a:pPr algn="just">
              <a:buNone/>
            </a:pPr>
            <a:endParaRPr lang="en-US" dirty="0"/>
          </a:p>
        </p:txBody>
      </p:sp>
      <p:sp>
        <p:nvSpPr>
          <p:cNvPr id="4" name="Date Placeholder 3"/>
          <p:cNvSpPr>
            <a:spLocks noGrp="1"/>
          </p:cNvSpPr>
          <p:nvPr>
            <p:ph type="dt" sz="half" idx="10"/>
          </p:nvPr>
        </p:nvSpPr>
        <p:spPr/>
        <p:txBody>
          <a:bodyPr/>
          <a:lstStyle/>
          <a:p>
            <a:fld id="{F417BCBC-6011-43DA-B97A-6B8450842650}"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dirty="0" smtClean="0"/>
              <a:t>Communication of acceptance</a:t>
            </a:r>
            <a:endParaRPr lang="en-US" dirty="0"/>
          </a:p>
        </p:txBody>
      </p:sp>
      <p:sp>
        <p:nvSpPr>
          <p:cNvPr id="3" name="Content Placeholder 2"/>
          <p:cNvSpPr>
            <a:spLocks noGrp="1"/>
          </p:cNvSpPr>
          <p:nvPr>
            <p:ph idx="1"/>
          </p:nvPr>
        </p:nvSpPr>
        <p:spPr>
          <a:xfrm>
            <a:off x="457200" y="1219200"/>
            <a:ext cx="8229600" cy="5410200"/>
          </a:xfrm>
        </p:spPr>
        <p:txBody>
          <a:bodyPr/>
          <a:lstStyle/>
          <a:p>
            <a:pPr>
              <a:buFont typeface="Wingdings" pitchFamily="2" charset="2"/>
              <a:buChar char="v"/>
            </a:pPr>
            <a:r>
              <a:rPr lang="en-US" dirty="0" smtClean="0"/>
              <a:t>The </a:t>
            </a:r>
            <a:r>
              <a:rPr lang="en-US" dirty="0" err="1" smtClean="0"/>
              <a:t>comm.of</a:t>
            </a:r>
            <a:r>
              <a:rPr lang="en-US" dirty="0" smtClean="0"/>
              <a:t> an acceptance is </a:t>
            </a:r>
            <a:r>
              <a:rPr lang="en-US" dirty="0" err="1" smtClean="0"/>
              <a:t>comlete</a:t>
            </a:r>
            <a:endParaRPr lang="en-US" dirty="0" smtClean="0"/>
          </a:p>
          <a:p>
            <a:pPr>
              <a:buFont typeface="Wingdings" pitchFamily="2" charset="2"/>
              <a:buChar char="Ø"/>
            </a:pPr>
            <a:r>
              <a:rPr lang="en-US" dirty="0" smtClean="0"/>
              <a:t>As against the </a:t>
            </a:r>
            <a:r>
              <a:rPr lang="en-US" dirty="0" err="1" smtClean="0"/>
              <a:t>proposer,when</a:t>
            </a:r>
            <a:r>
              <a:rPr lang="en-US" dirty="0" smtClean="0"/>
              <a:t> it is put in a course of transmission to him so as the become out of the power of the acceptor.</a:t>
            </a:r>
          </a:p>
          <a:p>
            <a:pPr>
              <a:buFont typeface="Wingdings" pitchFamily="2" charset="2"/>
              <a:buChar char="Ø"/>
            </a:pPr>
            <a:r>
              <a:rPr lang="en-US" dirty="0" smtClean="0"/>
              <a:t>As against the </a:t>
            </a:r>
            <a:r>
              <a:rPr lang="en-US" dirty="0" err="1" smtClean="0"/>
              <a:t>acceptor,when</a:t>
            </a:r>
            <a:r>
              <a:rPr lang="en-US" dirty="0" smtClean="0"/>
              <a:t> it comes to the knowledge of the proposer.</a:t>
            </a:r>
          </a:p>
          <a:p>
            <a:pPr>
              <a:buNone/>
            </a:pPr>
            <a:r>
              <a:rPr lang="en-US" dirty="0" smtClean="0"/>
              <a:t>Example: B accepts the proposal sent by A by </a:t>
            </a:r>
            <a:r>
              <a:rPr lang="en-US" dirty="0" err="1" smtClean="0"/>
              <a:t>post.The</a:t>
            </a:r>
            <a:r>
              <a:rPr lang="en-US" dirty="0" smtClean="0"/>
              <a:t> </a:t>
            </a:r>
            <a:r>
              <a:rPr lang="en-US" dirty="0" err="1" smtClean="0"/>
              <a:t>comm.of</a:t>
            </a:r>
            <a:r>
              <a:rPr lang="en-US" dirty="0" smtClean="0"/>
              <a:t> acceptance is complete</a:t>
            </a:r>
          </a:p>
          <a:p>
            <a:r>
              <a:rPr lang="en-US" dirty="0" smtClean="0"/>
              <a:t>As against A when the letter is posted.</a:t>
            </a:r>
          </a:p>
          <a:p>
            <a:r>
              <a:rPr lang="en-US" dirty="0" smtClean="0"/>
              <a:t>As against B when A receives the letter. </a:t>
            </a:r>
          </a:p>
        </p:txBody>
      </p:sp>
      <p:sp>
        <p:nvSpPr>
          <p:cNvPr id="4" name="Date Placeholder 3"/>
          <p:cNvSpPr>
            <a:spLocks noGrp="1"/>
          </p:cNvSpPr>
          <p:nvPr>
            <p:ph type="dt" sz="half" idx="10"/>
          </p:nvPr>
        </p:nvSpPr>
        <p:spPr/>
        <p:txBody>
          <a:bodyPr/>
          <a:lstStyle/>
          <a:p>
            <a:fld id="{F2833009-25CA-4BB1-BB88-5E2085E7222E}"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20762"/>
          </a:xfrm>
        </p:spPr>
        <p:txBody>
          <a:bodyPr>
            <a:normAutofit/>
          </a:bodyPr>
          <a:lstStyle/>
          <a:p>
            <a:r>
              <a:rPr lang="en-US" sz="3200" dirty="0" smtClean="0"/>
              <a:t>CON…</a:t>
            </a:r>
            <a:endParaRPr lang="en-US" sz="3200" dirty="0"/>
          </a:p>
        </p:txBody>
      </p:sp>
      <p:sp>
        <p:nvSpPr>
          <p:cNvPr id="3" name="Content Placeholder 2"/>
          <p:cNvSpPr>
            <a:spLocks noGrp="1"/>
          </p:cNvSpPr>
          <p:nvPr>
            <p:ph idx="1"/>
          </p:nvPr>
        </p:nvSpPr>
        <p:spPr>
          <a:xfrm>
            <a:off x="457200" y="2286000"/>
            <a:ext cx="8229600" cy="3840163"/>
          </a:xfrm>
        </p:spPr>
        <p:txBody>
          <a:bodyPr/>
          <a:lstStyle/>
          <a:p>
            <a:pPr>
              <a:buFont typeface="Wingdings" pitchFamily="2" charset="2"/>
              <a:buChar char="v"/>
            </a:pPr>
            <a:r>
              <a:rPr lang="en-US" b="1" u="sng" dirty="0" smtClean="0"/>
              <a:t>Revocation of proposals and </a:t>
            </a:r>
            <a:r>
              <a:rPr lang="en-US" b="1" u="sng" dirty="0" err="1" smtClean="0"/>
              <a:t>acceptance:</a:t>
            </a:r>
            <a:r>
              <a:rPr lang="en-US" dirty="0" err="1" smtClean="0"/>
              <a:t>A</a:t>
            </a:r>
            <a:r>
              <a:rPr lang="en-US" dirty="0" smtClean="0"/>
              <a:t> proposal may be revoked at any time before the communication of its acceptance is complete as against the proposer but not afterwards.</a:t>
            </a:r>
          </a:p>
          <a:p>
            <a:pPr>
              <a:buFont typeface="Wingdings" pitchFamily="2" charset="2"/>
              <a:buChar char="v"/>
            </a:pPr>
            <a:r>
              <a:rPr lang="en-US" dirty="0" smtClean="0"/>
              <a:t>An acceptance may be revoked at any time before the communication of the acceptance is complete as against the acceptor, but not afterwards.</a:t>
            </a:r>
            <a:endParaRPr lang="en-US" dirty="0"/>
          </a:p>
        </p:txBody>
      </p:sp>
      <p:sp>
        <p:nvSpPr>
          <p:cNvPr id="4" name="Date Placeholder 3"/>
          <p:cNvSpPr>
            <a:spLocks noGrp="1"/>
          </p:cNvSpPr>
          <p:nvPr>
            <p:ph type="dt" sz="half" idx="10"/>
          </p:nvPr>
        </p:nvSpPr>
        <p:spPr/>
        <p:txBody>
          <a:bodyPr/>
          <a:lstStyle/>
          <a:p>
            <a:fld id="{21244C4A-B821-4C7F-A4CA-EF980F166C05}"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dirty="0" smtClean="0"/>
              <a:t>Example</a:t>
            </a:r>
            <a:endParaRPr lang="en-US" dirty="0"/>
          </a:p>
        </p:txBody>
      </p:sp>
      <p:sp>
        <p:nvSpPr>
          <p:cNvPr id="3" name="Content Placeholder 2"/>
          <p:cNvSpPr>
            <a:spLocks noGrp="1"/>
          </p:cNvSpPr>
          <p:nvPr>
            <p:ph idx="1"/>
          </p:nvPr>
        </p:nvSpPr>
        <p:spPr>
          <a:xfrm>
            <a:off x="457200" y="1524000"/>
            <a:ext cx="8229600" cy="4602163"/>
          </a:xfrm>
        </p:spPr>
        <p:txBody>
          <a:bodyPr>
            <a:normAutofit/>
          </a:bodyPr>
          <a:lstStyle/>
          <a:p>
            <a:pPr algn="just">
              <a:buNone/>
            </a:pPr>
            <a:r>
              <a:rPr lang="en-US" dirty="0" smtClean="0"/>
              <a:t>    A proposes to sell his house to B by a letter.</a:t>
            </a:r>
          </a:p>
          <a:p>
            <a:pPr algn="just">
              <a:buNone/>
            </a:pPr>
            <a:r>
              <a:rPr lang="en-US" dirty="0" smtClean="0"/>
              <a:t>    B receives the proposal letter and accepts it by sending a letter of acceptance by post.</a:t>
            </a:r>
          </a:p>
          <a:p>
            <a:pPr algn="just">
              <a:buNone/>
            </a:pPr>
            <a:r>
              <a:rPr lang="en-US" dirty="0" smtClean="0"/>
              <a:t>   A may revoke his proposal any time before or at the moment when B posts his letter of acceptance but not afterwards.</a:t>
            </a:r>
          </a:p>
          <a:p>
            <a:pPr algn="just">
              <a:buNone/>
            </a:pPr>
            <a:r>
              <a:rPr lang="en-US" dirty="0" smtClean="0"/>
              <a:t>   B may revoke his acceptance at any time before or at the moment when the letter communicating it reaches A, but not afterwards.</a:t>
            </a:r>
            <a:endParaRPr lang="en-US" dirty="0"/>
          </a:p>
        </p:txBody>
      </p:sp>
      <p:sp>
        <p:nvSpPr>
          <p:cNvPr id="4" name="Date Placeholder 3"/>
          <p:cNvSpPr>
            <a:spLocks noGrp="1"/>
          </p:cNvSpPr>
          <p:nvPr>
            <p:ph type="dt" sz="half" idx="10"/>
          </p:nvPr>
        </p:nvSpPr>
        <p:spPr/>
        <p:txBody>
          <a:bodyPr/>
          <a:lstStyle/>
          <a:p>
            <a:fld id="{63DA3BD2-F251-41A5-8778-C57D03BEB268}"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normAutofit/>
          </a:bodyPr>
          <a:lstStyle/>
          <a:p>
            <a:r>
              <a:rPr lang="en-US" dirty="0" smtClean="0"/>
              <a:t>How revocation to be made</a:t>
            </a:r>
            <a:endParaRPr lang="en-US" dirty="0"/>
          </a:p>
        </p:txBody>
      </p:sp>
      <p:sp>
        <p:nvSpPr>
          <p:cNvPr id="3" name="Content Placeholder 2"/>
          <p:cNvSpPr>
            <a:spLocks noGrp="1"/>
          </p:cNvSpPr>
          <p:nvPr>
            <p:ph idx="1"/>
          </p:nvPr>
        </p:nvSpPr>
        <p:spPr>
          <a:xfrm>
            <a:off x="457200" y="2743200"/>
            <a:ext cx="8229600" cy="3382963"/>
          </a:xfrm>
        </p:spPr>
        <p:txBody>
          <a:bodyPr/>
          <a:lstStyle/>
          <a:p>
            <a:r>
              <a:rPr lang="en-US" dirty="0" smtClean="0"/>
              <a:t>By the notice to the other party.</a:t>
            </a:r>
          </a:p>
          <a:p>
            <a:r>
              <a:rPr lang="en-US" dirty="0" smtClean="0"/>
              <a:t>By the lapse of the prescribed time.</a:t>
            </a:r>
          </a:p>
          <a:p>
            <a:r>
              <a:rPr lang="en-US" dirty="0" smtClean="0"/>
              <a:t>By the failure of fulfilling conditions.</a:t>
            </a:r>
          </a:p>
          <a:p>
            <a:r>
              <a:rPr lang="en-US" dirty="0" smtClean="0"/>
              <a:t>By the death or insanity of the </a:t>
            </a:r>
            <a:r>
              <a:rPr lang="en-US" dirty="0" err="1" smtClean="0"/>
              <a:t>proposer,if</a:t>
            </a:r>
            <a:r>
              <a:rPr lang="en-US" dirty="0" smtClean="0"/>
              <a:t> the  fact of his death or insanity comes to the knowledge of the acceptor before acceptance.</a:t>
            </a:r>
            <a:endParaRPr lang="en-US" dirty="0"/>
          </a:p>
        </p:txBody>
      </p:sp>
      <p:sp>
        <p:nvSpPr>
          <p:cNvPr id="4" name="Date Placeholder 3"/>
          <p:cNvSpPr>
            <a:spLocks noGrp="1"/>
          </p:cNvSpPr>
          <p:nvPr>
            <p:ph type="dt" sz="half" idx="10"/>
          </p:nvPr>
        </p:nvSpPr>
        <p:spPr/>
        <p:txBody>
          <a:bodyPr/>
          <a:lstStyle/>
          <a:p>
            <a:fld id="{3D4DAA67-CFAF-4FD0-8EBB-33D259FD0AD9}"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19</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001000" cy="9144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DEFINITIONS</a:t>
            </a:r>
            <a:endParaRPr lang="en-US" dirty="0"/>
          </a:p>
        </p:txBody>
      </p:sp>
      <p:sp>
        <p:nvSpPr>
          <p:cNvPr id="3" name="Content Placeholder 2"/>
          <p:cNvSpPr>
            <a:spLocks noGrp="1"/>
          </p:cNvSpPr>
          <p:nvPr>
            <p:ph idx="1"/>
          </p:nvPr>
        </p:nvSpPr>
        <p:spPr>
          <a:xfrm>
            <a:off x="457200" y="1600200"/>
            <a:ext cx="8229600" cy="4648200"/>
          </a:xfrm>
        </p:spPr>
        <p:txBody>
          <a:bodyPr/>
          <a:lstStyle/>
          <a:p>
            <a:r>
              <a:rPr lang="en-US" b="1" u="sng" dirty="0" smtClean="0"/>
              <a:t>U/S-2(a) PROPOSAL or OFFER</a:t>
            </a:r>
            <a:r>
              <a:rPr lang="en-US" dirty="0" smtClean="0"/>
              <a:t>:- When one person  signifies his willingness to do or to abstain from doing anything, with a view to obtain the assent of that other to such act or abstinence, he is said to make a proposal.</a:t>
            </a:r>
          </a:p>
          <a:p>
            <a:pPr marL="342900" lvl="5" indent="-342900"/>
            <a:r>
              <a:rPr lang="en-US" sz="3200" b="1" u="sng" dirty="0" smtClean="0"/>
              <a:t>U/S-2(b) –PROMISE:</a:t>
            </a:r>
            <a:r>
              <a:rPr lang="en-US" sz="3200" dirty="0" smtClean="0"/>
              <a:t>-When the person to whom the proposal is made signifies his assent thereto, the proposal is said to be accepted. A proposal ,when accepted becomes a promise.</a:t>
            </a:r>
            <a:endParaRPr lang="en-US" sz="3200" u="sng" dirty="0" smtClean="0"/>
          </a:p>
          <a:p>
            <a:endParaRPr lang="en-US" dirty="0" smtClean="0"/>
          </a:p>
          <a:p>
            <a:pPr>
              <a:buNone/>
            </a:pPr>
            <a:endParaRPr lang="en-US" b="1" u="sng" dirty="0"/>
          </a:p>
        </p:txBody>
      </p:sp>
      <p:sp>
        <p:nvSpPr>
          <p:cNvPr id="4" name="Date Placeholder 3"/>
          <p:cNvSpPr>
            <a:spLocks noGrp="1"/>
          </p:cNvSpPr>
          <p:nvPr>
            <p:ph type="dt" sz="half" idx="10"/>
          </p:nvPr>
        </p:nvSpPr>
        <p:spPr/>
        <p:txBody>
          <a:bodyPr/>
          <a:lstStyle/>
          <a:p>
            <a:fld id="{983805D2-080A-4D50-AE92-ECB5C8BDE4F4}"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600200"/>
          </a:xfrm>
        </p:spPr>
        <p:txBody>
          <a:bodyPr>
            <a:normAutofit/>
          </a:bodyPr>
          <a:lstStyle/>
          <a:p>
            <a:r>
              <a:rPr lang="en-US" dirty="0" smtClean="0"/>
              <a:t>WHAT AGGREMENTS ARE CONTRACTS.</a:t>
            </a:r>
            <a:endParaRPr lang="en-US" dirty="0"/>
          </a:p>
        </p:txBody>
      </p:sp>
      <p:sp>
        <p:nvSpPr>
          <p:cNvPr id="3" name="Content Placeholder 2"/>
          <p:cNvSpPr>
            <a:spLocks noGrp="1"/>
          </p:cNvSpPr>
          <p:nvPr>
            <p:ph idx="1"/>
          </p:nvPr>
        </p:nvSpPr>
        <p:spPr>
          <a:xfrm>
            <a:off x="381000" y="2438400"/>
            <a:ext cx="8229600" cy="3687763"/>
          </a:xfrm>
        </p:spPr>
        <p:txBody>
          <a:bodyPr/>
          <a:lstStyle/>
          <a:p>
            <a:r>
              <a:rPr lang="en-US" dirty="0" smtClean="0"/>
              <a:t>ALL AGREEMENTS ARE CONTRACTS OF THEY ARE MADE</a:t>
            </a:r>
          </a:p>
          <a:p>
            <a:pPr>
              <a:buNone/>
            </a:pPr>
            <a:r>
              <a:rPr lang="en-US" dirty="0" smtClean="0"/>
              <a:t> 1.By free consent of the parties.</a:t>
            </a:r>
          </a:p>
          <a:p>
            <a:pPr>
              <a:buNone/>
            </a:pPr>
            <a:r>
              <a:rPr lang="en-US" dirty="0" smtClean="0"/>
              <a:t>2.Parties are competent to contract.</a:t>
            </a:r>
          </a:p>
          <a:p>
            <a:pPr>
              <a:buNone/>
            </a:pPr>
            <a:r>
              <a:rPr lang="en-US" dirty="0" smtClean="0"/>
              <a:t>3.For lawful Consideration.</a:t>
            </a:r>
          </a:p>
          <a:p>
            <a:pPr>
              <a:buNone/>
            </a:pPr>
            <a:r>
              <a:rPr lang="en-US" dirty="0" smtClean="0"/>
              <a:t>4.Object is lawful.</a:t>
            </a:r>
          </a:p>
          <a:p>
            <a:pPr>
              <a:buNone/>
            </a:pPr>
            <a:r>
              <a:rPr lang="en-US" dirty="0" smtClean="0"/>
              <a:t>5.Not declared to be void.</a:t>
            </a:r>
            <a:endParaRPr lang="en-US" dirty="0"/>
          </a:p>
        </p:txBody>
      </p:sp>
      <p:sp>
        <p:nvSpPr>
          <p:cNvPr id="4" name="Date Placeholder 3"/>
          <p:cNvSpPr>
            <a:spLocks noGrp="1"/>
          </p:cNvSpPr>
          <p:nvPr>
            <p:ph type="dt" sz="half" idx="10"/>
          </p:nvPr>
        </p:nvSpPr>
        <p:spPr/>
        <p:txBody>
          <a:bodyPr/>
          <a:lstStyle/>
          <a:p>
            <a:fld id="{60DC6DA4-ECCC-4050-80E0-26B0842D9272}"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a:p>
        </p:txBody>
      </p:sp>
      <p:sp>
        <p:nvSpPr>
          <p:cNvPr id="8" name="Footer Placeholder 7"/>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Essential elements of a valid contract</a:t>
            </a:r>
            <a:endParaRPr lang="en-US" sz="4000" b="1" dirty="0"/>
          </a:p>
        </p:txBody>
      </p:sp>
      <p:sp>
        <p:nvSpPr>
          <p:cNvPr id="3" name="Content Placeholder 2"/>
          <p:cNvSpPr>
            <a:spLocks noGrp="1"/>
          </p:cNvSpPr>
          <p:nvPr>
            <p:ph idx="1"/>
          </p:nvPr>
        </p:nvSpPr>
        <p:spPr/>
        <p:txBody>
          <a:bodyPr/>
          <a:lstStyle/>
          <a:p>
            <a:r>
              <a:rPr lang="en-US" b="1" dirty="0" smtClean="0"/>
              <a:t>Two or more parties.</a:t>
            </a:r>
          </a:p>
          <a:p>
            <a:r>
              <a:rPr lang="en-US" b="1" dirty="0" smtClean="0"/>
              <a:t>Offer and acceptance</a:t>
            </a:r>
          </a:p>
          <a:p>
            <a:r>
              <a:rPr lang="en-US" b="1" dirty="0" smtClean="0"/>
              <a:t>Lawful consideration</a:t>
            </a:r>
          </a:p>
          <a:p>
            <a:r>
              <a:rPr lang="en-US" b="1" dirty="0" smtClean="0"/>
              <a:t>Intention to create legal relationship</a:t>
            </a:r>
          </a:p>
          <a:p>
            <a:r>
              <a:rPr lang="en-US" b="1" dirty="0" smtClean="0"/>
              <a:t>Capacity of parties</a:t>
            </a:r>
          </a:p>
          <a:p>
            <a:r>
              <a:rPr lang="en-US" b="1" dirty="0" smtClean="0"/>
              <a:t>Free consent</a:t>
            </a:r>
          </a:p>
          <a:p>
            <a:r>
              <a:rPr lang="en-US" b="1" dirty="0" smtClean="0"/>
              <a:t>Lawful object</a:t>
            </a:r>
          </a:p>
          <a:p>
            <a:r>
              <a:rPr lang="en-US" b="1" dirty="0" smtClean="0"/>
              <a:t>Agreement not declared to be void.</a:t>
            </a:r>
          </a:p>
          <a:p>
            <a:r>
              <a:rPr lang="en-US" b="1" dirty="0" smtClean="0"/>
              <a:t>Certain and possibility  of performance.</a:t>
            </a:r>
            <a:endParaRPr lang="en-US" b="1"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 u/s-13</a:t>
            </a:r>
            <a:endParaRPr lang="en-US" dirty="0"/>
          </a:p>
        </p:txBody>
      </p:sp>
      <p:sp>
        <p:nvSpPr>
          <p:cNvPr id="3" name="Content Placeholder 2"/>
          <p:cNvSpPr>
            <a:spLocks noGrp="1"/>
          </p:cNvSpPr>
          <p:nvPr>
            <p:ph idx="1"/>
          </p:nvPr>
        </p:nvSpPr>
        <p:spPr/>
        <p:txBody>
          <a:bodyPr/>
          <a:lstStyle/>
          <a:p>
            <a:r>
              <a:rPr lang="en-US" dirty="0" smtClean="0"/>
              <a:t>Two or more person are said to consent when they agreed upon the same thing in the same sense.</a:t>
            </a:r>
          </a:p>
          <a:p>
            <a:r>
              <a:rPr lang="en-US" b="1" i="1" dirty="0" smtClean="0"/>
              <a:t>CONSENSUS AD IDEM</a:t>
            </a:r>
          </a:p>
          <a:p>
            <a:endParaRPr lang="en-US" dirty="0"/>
          </a:p>
        </p:txBody>
      </p:sp>
      <p:sp>
        <p:nvSpPr>
          <p:cNvPr id="4" name="Date Placeholder 3"/>
          <p:cNvSpPr>
            <a:spLocks noGrp="1"/>
          </p:cNvSpPr>
          <p:nvPr>
            <p:ph type="dt" sz="half" idx="10"/>
          </p:nvPr>
        </p:nvSpPr>
        <p:spPr/>
        <p:txBody>
          <a:bodyPr/>
          <a:lstStyle/>
          <a:p>
            <a:fld id="{EB536378-2EA0-4B30-A819-6CBAE77C926A}"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22</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Free consent-u/s-14</a:t>
            </a:r>
            <a:endParaRPr lang="en-US" b="1" dirty="0"/>
          </a:p>
        </p:txBody>
      </p:sp>
      <p:sp>
        <p:nvSpPr>
          <p:cNvPr id="3" name="Content Placeholder 2"/>
          <p:cNvSpPr>
            <a:spLocks noGrp="1"/>
          </p:cNvSpPr>
          <p:nvPr>
            <p:ph idx="1"/>
          </p:nvPr>
        </p:nvSpPr>
        <p:spPr/>
        <p:txBody>
          <a:bodyPr>
            <a:normAutofit/>
          </a:bodyPr>
          <a:lstStyle/>
          <a:p>
            <a:r>
              <a:rPr lang="en-US" sz="2800" b="1" dirty="0" smtClean="0"/>
              <a:t>A consent is said to be free when it is not caused by </a:t>
            </a:r>
          </a:p>
          <a:p>
            <a:pPr>
              <a:buFont typeface="Wingdings" pitchFamily="2" charset="2"/>
              <a:buChar char="v"/>
            </a:pPr>
            <a:r>
              <a:rPr lang="en-US" sz="2800" b="1" i="1" dirty="0" smtClean="0"/>
              <a:t>COERCION</a:t>
            </a:r>
            <a:r>
              <a:rPr lang="en-US" sz="2800" b="1" dirty="0" smtClean="0"/>
              <a:t> as defined in sec-15</a:t>
            </a:r>
          </a:p>
          <a:p>
            <a:pPr>
              <a:buFont typeface="Wingdings" pitchFamily="2" charset="2"/>
              <a:buChar char="v"/>
            </a:pPr>
            <a:r>
              <a:rPr lang="en-US" sz="2800" b="1" i="1" dirty="0" smtClean="0"/>
              <a:t>UNDUE INFLUENCE </a:t>
            </a:r>
            <a:r>
              <a:rPr lang="en-US" sz="2800" b="1" dirty="0" smtClean="0"/>
              <a:t>as defined in sec-16</a:t>
            </a:r>
          </a:p>
          <a:p>
            <a:pPr>
              <a:buFont typeface="Wingdings" pitchFamily="2" charset="2"/>
              <a:buChar char="v"/>
            </a:pPr>
            <a:r>
              <a:rPr lang="en-US" sz="2800" b="1" i="1" dirty="0" smtClean="0"/>
              <a:t>FRAUD</a:t>
            </a:r>
            <a:r>
              <a:rPr lang="en-US" sz="2800" b="1" dirty="0" smtClean="0"/>
              <a:t> as defined in sec-17</a:t>
            </a:r>
          </a:p>
          <a:p>
            <a:pPr>
              <a:buFont typeface="Wingdings" pitchFamily="2" charset="2"/>
              <a:buChar char="v"/>
            </a:pPr>
            <a:r>
              <a:rPr lang="en-US" sz="2800" b="1" i="1" dirty="0" smtClean="0"/>
              <a:t>MISREPRESENTATION</a:t>
            </a:r>
            <a:r>
              <a:rPr lang="en-US" sz="2800" b="1" dirty="0" smtClean="0"/>
              <a:t> as defined in sec-18</a:t>
            </a:r>
          </a:p>
          <a:p>
            <a:pPr>
              <a:buFont typeface="Wingdings" pitchFamily="2" charset="2"/>
              <a:buChar char="v"/>
            </a:pPr>
            <a:r>
              <a:rPr lang="en-US" sz="2800" b="1" i="1" dirty="0" smtClean="0"/>
              <a:t>MISTAKE</a:t>
            </a:r>
            <a:r>
              <a:rPr lang="en-US" sz="2800" b="1" dirty="0" smtClean="0"/>
              <a:t> as given in sec-20,21,22.</a:t>
            </a:r>
            <a:endParaRPr lang="en-US" sz="2800" b="1" dirty="0"/>
          </a:p>
        </p:txBody>
      </p:sp>
      <p:sp>
        <p:nvSpPr>
          <p:cNvPr id="4" name="Date Placeholder 3"/>
          <p:cNvSpPr>
            <a:spLocks noGrp="1"/>
          </p:cNvSpPr>
          <p:nvPr>
            <p:ph type="dt" sz="half" idx="10"/>
          </p:nvPr>
        </p:nvSpPr>
        <p:spPr/>
        <p:txBody>
          <a:bodyPr/>
          <a:lstStyle/>
          <a:p>
            <a:fld id="{31510A38-56E1-42B5-821C-3E410689BAB4}"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Competency or capacity to contract</a:t>
            </a:r>
            <a:endParaRPr lang="en-US" sz="4400" b="1" dirty="0"/>
          </a:p>
        </p:txBody>
      </p:sp>
      <p:sp>
        <p:nvSpPr>
          <p:cNvPr id="3" name="Content Placeholder 2"/>
          <p:cNvSpPr>
            <a:spLocks noGrp="1"/>
          </p:cNvSpPr>
          <p:nvPr>
            <p:ph idx="1"/>
          </p:nvPr>
        </p:nvSpPr>
        <p:spPr/>
        <p:txBody>
          <a:bodyPr/>
          <a:lstStyle/>
          <a:p>
            <a:r>
              <a:rPr lang="en-US" dirty="0" smtClean="0"/>
              <a:t>u/s-11</a:t>
            </a:r>
          </a:p>
          <a:p>
            <a:r>
              <a:rPr lang="en-US" dirty="0" smtClean="0"/>
              <a:t>Every person is competent to contract who is </a:t>
            </a:r>
          </a:p>
          <a:p>
            <a:r>
              <a:rPr lang="en-US" dirty="0" smtClean="0"/>
              <a:t>1. of the age of majority according to law in existence.</a:t>
            </a:r>
          </a:p>
          <a:p>
            <a:r>
              <a:rPr lang="en-US" dirty="0" smtClean="0"/>
              <a:t>2. of sound mind </a:t>
            </a:r>
          </a:p>
          <a:p>
            <a:r>
              <a:rPr lang="en-US" dirty="0" smtClean="0"/>
              <a:t>3. and not disqualified by law for the time being in </a:t>
            </a:r>
            <a:r>
              <a:rPr lang="en-US" dirty="0" err="1" smtClean="0"/>
              <a:t>forece</a:t>
            </a:r>
            <a:r>
              <a:rPr lang="en-US" dirty="0" smtClean="0"/>
              <a:t>.</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Persons of unsound mind</a:t>
            </a:r>
            <a:endParaRPr lang="en-US" dirty="0"/>
          </a:p>
        </p:txBody>
      </p:sp>
      <p:sp>
        <p:nvSpPr>
          <p:cNvPr id="3" name="Content Placeholder 2"/>
          <p:cNvSpPr>
            <a:spLocks noGrp="1"/>
          </p:cNvSpPr>
          <p:nvPr>
            <p:ph idx="1"/>
          </p:nvPr>
        </p:nvSpPr>
        <p:spPr>
          <a:xfrm>
            <a:off x="457200" y="1524000"/>
            <a:ext cx="8229600" cy="4800600"/>
          </a:xfrm>
        </p:spPr>
        <p:txBody>
          <a:bodyPr>
            <a:normAutofit lnSpcReduction="10000"/>
          </a:bodyPr>
          <a:lstStyle/>
          <a:p>
            <a:r>
              <a:rPr lang="en-US" dirty="0" smtClean="0"/>
              <a:t>u/s-12 </a:t>
            </a:r>
          </a:p>
          <a:p>
            <a:r>
              <a:rPr lang="en-US" dirty="0" smtClean="0"/>
              <a:t>A person is said to be of sound mind for the purpose of making a contract if at the time  when he makes it, he is capable of contract if, at the time when  he makes it, he is capable of understanding it and of forming a rational judgment as to its effect upon his interest.</a:t>
            </a:r>
          </a:p>
          <a:p>
            <a:r>
              <a:rPr lang="en-US" dirty="0" smtClean="0"/>
              <a:t>A person who is usually  of unsound mind, but occasionally of sound mind, may make a contract when he is of sound mind.</a:t>
            </a:r>
          </a:p>
          <a:p>
            <a:r>
              <a:rPr lang="en-US" dirty="0" smtClean="0"/>
              <a:t>A person who is usually of  unsound mind, but occasionally of sound mind, may  not make a contract when he is of unsound mind.</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Coercion u/s-15</a:t>
            </a:r>
            <a:endParaRPr lang="en-US" dirty="0"/>
          </a:p>
        </p:txBody>
      </p:sp>
      <p:sp>
        <p:nvSpPr>
          <p:cNvPr id="3" name="Content Placeholder 2"/>
          <p:cNvSpPr>
            <a:spLocks noGrp="1"/>
          </p:cNvSpPr>
          <p:nvPr>
            <p:ph idx="1"/>
          </p:nvPr>
        </p:nvSpPr>
        <p:spPr/>
        <p:txBody>
          <a:bodyPr/>
          <a:lstStyle/>
          <a:p>
            <a:pPr>
              <a:buNone/>
            </a:pPr>
            <a:r>
              <a:rPr lang="en-US" dirty="0" smtClean="0"/>
              <a:t>    Coercion is the committing or threatening to commit any act forbidden by the </a:t>
            </a:r>
            <a:r>
              <a:rPr lang="en-US" dirty="0" err="1" smtClean="0"/>
              <a:t>IPC.or</a:t>
            </a:r>
            <a:r>
              <a:rPr lang="en-US" dirty="0" smtClean="0"/>
              <a:t> the unlawful detaining or threatening to detain, any </a:t>
            </a:r>
            <a:r>
              <a:rPr lang="en-US" dirty="0" err="1" smtClean="0"/>
              <a:t>propertyto</a:t>
            </a:r>
            <a:r>
              <a:rPr lang="en-US" dirty="0" smtClean="0"/>
              <a:t> the prejudice of any person whatever, with the intention of causing any person to enter into an agreement.</a:t>
            </a:r>
          </a:p>
          <a:p>
            <a:pPr>
              <a:buNone/>
            </a:pPr>
            <a:r>
              <a:rPr lang="en-US" dirty="0" smtClean="0"/>
              <a:t>e.g. </a:t>
            </a:r>
          </a:p>
          <a:p>
            <a:pPr>
              <a:buNone/>
            </a:pPr>
            <a:r>
              <a:rPr lang="en-US" smtClean="0"/>
              <a:t> A,a</a:t>
            </a:r>
            <a:r>
              <a:rPr lang="en-US" dirty="0" smtClean="0"/>
              <a:t> wife said to her husband to execute the property of house to her brother’s name if he does not do so she will commit suicide. Husband </a:t>
            </a:r>
            <a:r>
              <a:rPr lang="en-US" dirty="0" err="1" smtClean="0"/>
              <a:t>execute.This</a:t>
            </a:r>
            <a:r>
              <a:rPr lang="en-US" dirty="0" smtClean="0"/>
              <a:t> agreement of execution is not freely consented due to coercion.</a:t>
            </a:r>
            <a:endParaRPr lang="en-US" dirty="0"/>
          </a:p>
        </p:txBody>
      </p:sp>
      <p:sp>
        <p:nvSpPr>
          <p:cNvPr id="4" name="Date Placeholder 3"/>
          <p:cNvSpPr>
            <a:spLocks noGrp="1"/>
          </p:cNvSpPr>
          <p:nvPr>
            <p:ph type="dt" sz="half" idx="10"/>
          </p:nvPr>
        </p:nvSpPr>
        <p:spPr/>
        <p:txBody>
          <a:bodyPr/>
          <a:lstStyle/>
          <a:p>
            <a:fld id="{46E44FEF-27D5-4181-8406-B50A86375031}"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UNDUE INFLUENCE-u/s-16</a:t>
            </a:r>
            <a:endParaRPr lang="en-US" dirty="0"/>
          </a:p>
        </p:txBody>
      </p:sp>
      <p:sp>
        <p:nvSpPr>
          <p:cNvPr id="3" name="Content Placeholder 2"/>
          <p:cNvSpPr>
            <a:spLocks noGrp="1"/>
          </p:cNvSpPr>
          <p:nvPr>
            <p:ph idx="1"/>
          </p:nvPr>
        </p:nvSpPr>
        <p:spPr/>
        <p:txBody>
          <a:bodyPr>
            <a:normAutofit lnSpcReduction="10000"/>
          </a:bodyPr>
          <a:lstStyle/>
          <a:p>
            <a:r>
              <a:rPr lang="en-US" dirty="0" smtClean="0"/>
              <a:t>A contract is said to be induced by undue influence where the relations subsisting between the parties are such that one of the parties is in a position to dominate the will of the other and uses that position to obtain an unfair advantage over the other.</a:t>
            </a:r>
          </a:p>
          <a:p>
            <a:r>
              <a:rPr lang="en-US" dirty="0" smtClean="0"/>
              <a:t>One person is deemed to be in a position of dominating the will of other </a:t>
            </a:r>
          </a:p>
          <a:p>
            <a:pPr>
              <a:buNone/>
            </a:pPr>
            <a:r>
              <a:rPr lang="en-US" dirty="0" smtClean="0"/>
              <a:t>--where one has real or apparent authority over the other or where one is in fiduciary relationship with other.</a:t>
            </a:r>
          </a:p>
          <a:p>
            <a:pPr>
              <a:buNone/>
            </a:pPr>
            <a:r>
              <a:rPr lang="en-US" dirty="0" smtClean="0"/>
              <a:t>--where one makes a contract with another whose mental condition is affected by </a:t>
            </a:r>
            <a:r>
              <a:rPr lang="en-US" dirty="0" err="1" smtClean="0"/>
              <a:t>age,illness,distress.etc</a:t>
            </a:r>
            <a:r>
              <a:rPr lang="en-US" dirty="0" smtClean="0"/>
              <a: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p:txBody>
          <a:bodyPr/>
          <a:lstStyle/>
          <a:p>
            <a:r>
              <a:rPr lang="en-US" dirty="0" smtClean="0"/>
              <a:t>A being in debt to B, the money lender of his village, contracts a fresh loan on terms which appear to be </a:t>
            </a:r>
            <a:r>
              <a:rPr lang="en-US" dirty="0" err="1" smtClean="0"/>
              <a:t>inconscionable</a:t>
            </a:r>
            <a:r>
              <a:rPr lang="en-US" dirty="0" smtClean="0"/>
              <a:t>. It lies on B to prove that the contract was not induced  by undue influence.</a:t>
            </a:r>
          </a:p>
          <a:p>
            <a:r>
              <a:rPr lang="en-US" dirty="0" smtClean="0"/>
              <a:t>A goes to B to </a:t>
            </a:r>
            <a:r>
              <a:rPr lang="en-US" dirty="0" err="1" smtClean="0"/>
              <a:t>to</a:t>
            </a:r>
            <a:r>
              <a:rPr lang="en-US" dirty="0" smtClean="0"/>
              <a:t> have some money. But at that time there is stringency in the market ,so B declines to give money to him except on high rate of </a:t>
            </a:r>
            <a:r>
              <a:rPr lang="en-US" dirty="0" err="1" smtClean="0"/>
              <a:t>interest.A</a:t>
            </a:r>
            <a:r>
              <a:rPr lang="en-US" dirty="0" smtClean="0"/>
              <a:t> accepts </a:t>
            </a:r>
            <a:r>
              <a:rPr lang="en-US" dirty="0" err="1" smtClean="0"/>
              <a:t>this.This</a:t>
            </a:r>
            <a:r>
              <a:rPr lang="en-US" dirty="0" smtClean="0"/>
              <a:t> transaction is in the ordinary course of business and the contract is not induced by undue influence.</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a:ln>
            <a:noFill/>
          </a:ln>
        </p:spPr>
        <p:style>
          <a:lnRef idx="2">
            <a:schemeClr val="dk1"/>
          </a:lnRef>
          <a:fillRef idx="1">
            <a:schemeClr val="lt1"/>
          </a:fillRef>
          <a:effectRef idx="0">
            <a:schemeClr val="dk1"/>
          </a:effectRef>
          <a:fontRef idx="minor">
            <a:schemeClr val="dk1"/>
          </a:fontRef>
        </p:style>
        <p:txBody>
          <a:bodyPr/>
          <a:lstStyle/>
          <a:p>
            <a:r>
              <a:rPr lang="en-US"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FRAUD</a:t>
            </a:r>
            <a:endParaRPr lang="en-US"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Fraud means and includes any of the following </a:t>
            </a:r>
            <a:r>
              <a:rPr lang="en-US" smtClean="0"/>
              <a:t>acts Committed </a:t>
            </a:r>
            <a:r>
              <a:rPr lang="en-US" dirty="0" smtClean="0"/>
              <a:t>by a party to contract or with his connivance</a:t>
            </a:r>
          </a:p>
          <a:p>
            <a:pPr>
              <a:buNone/>
            </a:pPr>
            <a:r>
              <a:rPr lang="en-US" dirty="0" smtClean="0"/>
              <a:t> or by his agent, with intent to </a:t>
            </a:r>
            <a:r>
              <a:rPr lang="en-US" b="1" i="1" dirty="0" smtClean="0"/>
              <a:t>deceive</a:t>
            </a:r>
            <a:r>
              <a:rPr lang="en-US" dirty="0" smtClean="0"/>
              <a:t> another party thereto  or his agent, or to</a:t>
            </a:r>
            <a:r>
              <a:rPr lang="en-US" b="1" i="1" dirty="0" smtClean="0"/>
              <a:t> induce, </a:t>
            </a:r>
            <a:r>
              <a:rPr lang="en-US" dirty="0" smtClean="0"/>
              <a:t>him to enter into the contract.</a:t>
            </a:r>
          </a:p>
          <a:p>
            <a:pPr>
              <a:buNone/>
            </a:pPr>
            <a:r>
              <a:rPr lang="en-US" dirty="0" smtClean="0"/>
              <a:t>1.The suggestion, as a </a:t>
            </a:r>
            <a:r>
              <a:rPr lang="en-US" dirty="0" err="1" smtClean="0"/>
              <a:t>fact,of</a:t>
            </a:r>
            <a:r>
              <a:rPr lang="en-US" dirty="0" smtClean="0"/>
              <a:t> that which is not true , by one who does not believe it to be true.</a:t>
            </a:r>
          </a:p>
          <a:p>
            <a:pPr>
              <a:buNone/>
            </a:pPr>
            <a:r>
              <a:rPr lang="en-US" dirty="0" smtClean="0"/>
              <a:t>2.The active concealment of a fact by one having knowledge or belief of the fact</a:t>
            </a:r>
          </a:p>
          <a:p>
            <a:pPr>
              <a:buNone/>
            </a:pP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lstStyle/>
          <a:p>
            <a:r>
              <a:rPr lang="en-US" dirty="0" smtClean="0"/>
              <a:t>KINDS OF OFFER</a:t>
            </a:r>
            <a:endParaRPr lang="en-US" dirty="0"/>
          </a:p>
        </p:txBody>
      </p:sp>
      <p:sp>
        <p:nvSpPr>
          <p:cNvPr id="3" name="Content Placeholder 2"/>
          <p:cNvSpPr>
            <a:spLocks noGrp="1"/>
          </p:cNvSpPr>
          <p:nvPr>
            <p:ph idx="1"/>
          </p:nvPr>
        </p:nvSpPr>
        <p:spPr>
          <a:xfrm>
            <a:off x="457200" y="2209800"/>
            <a:ext cx="8229600" cy="4114800"/>
          </a:xfrm>
        </p:spPr>
        <p:txBody>
          <a:bodyPr/>
          <a:lstStyle/>
          <a:p>
            <a:r>
              <a:rPr lang="en-US" dirty="0" smtClean="0"/>
              <a:t> </a:t>
            </a:r>
            <a:r>
              <a:rPr lang="en-US" b="1" dirty="0" smtClean="0"/>
              <a:t>  </a:t>
            </a:r>
            <a:r>
              <a:rPr lang="en-US" b="1" u="sng" dirty="0" smtClean="0"/>
              <a:t>1.According to  mode of communication</a:t>
            </a:r>
          </a:p>
          <a:p>
            <a:pPr marL="514350" indent="-514350">
              <a:buAutoNum type="alphaLcPeriod"/>
            </a:pPr>
            <a:r>
              <a:rPr lang="en-US" dirty="0" smtClean="0"/>
              <a:t>Express offer: when  an offer is put in words.</a:t>
            </a:r>
          </a:p>
          <a:p>
            <a:pPr marL="514350" indent="-514350">
              <a:buAutoNum type="alphaLcPeriod"/>
            </a:pPr>
            <a:r>
              <a:rPr lang="en-US" dirty="0" smtClean="0"/>
              <a:t>Implied offer: inferred from the conduct .</a:t>
            </a:r>
          </a:p>
          <a:p>
            <a:pPr marL="514350" indent="-514350"/>
            <a:r>
              <a:rPr lang="en-US" b="1" u="sng" dirty="0" smtClean="0"/>
              <a:t>2.On the basis of </a:t>
            </a:r>
            <a:r>
              <a:rPr lang="en-US" b="1" u="sng" dirty="0" err="1" smtClean="0"/>
              <a:t>offerees</a:t>
            </a:r>
            <a:r>
              <a:rPr lang="en-US" b="1" u="sng" dirty="0" smtClean="0"/>
              <a:t>:</a:t>
            </a:r>
          </a:p>
          <a:p>
            <a:pPr marL="514350" indent="-514350">
              <a:buAutoNum type="alphaLcPeriod"/>
            </a:pPr>
            <a:r>
              <a:rPr lang="en-US" dirty="0" smtClean="0"/>
              <a:t>Specific offer-to a particular person.</a:t>
            </a:r>
          </a:p>
          <a:p>
            <a:pPr marL="514350" indent="-514350">
              <a:buAutoNum type="alphaLcPeriod"/>
            </a:pPr>
            <a:r>
              <a:rPr lang="en-US" dirty="0" smtClean="0"/>
              <a:t>General offer-to the public at large generally.</a:t>
            </a:r>
          </a:p>
          <a:p>
            <a:pPr marL="514350" indent="-514350">
              <a:buNone/>
            </a:pPr>
            <a:endParaRPr lang="en-US" dirty="0" smtClean="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dirty="0" smtClean="0"/>
              <a:t>THE INDIAN CONTRACT ACT,1872</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a:buNone/>
            </a:pPr>
            <a:r>
              <a:rPr lang="en-US" dirty="0" smtClean="0"/>
              <a:t>3.A promise made without any intention of performing it</a:t>
            </a:r>
          </a:p>
          <a:p>
            <a:pPr>
              <a:buNone/>
            </a:pPr>
            <a:r>
              <a:rPr lang="en-US" dirty="0" smtClean="0"/>
              <a:t>4.Any other act fitted to deceive.</a:t>
            </a:r>
          </a:p>
          <a:p>
            <a:pPr>
              <a:buNone/>
            </a:pPr>
            <a:r>
              <a:rPr lang="en-US" dirty="0" smtClean="0"/>
              <a:t>5. Any other act which law specially so declares.</a:t>
            </a:r>
          </a:p>
          <a:p>
            <a:pPr>
              <a:buNone/>
            </a:pPr>
            <a:r>
              <a:rPr lang="en-US" dirty="0" smtClean="0">
                <a:solidFill>
                  <a:srgbClr val="FF0000"/>
                </a:solidFill>
              </a:rPr>
              <a:t>Explanation:- </a:t>
            </a:r>
            <a:r>
              <a:rPr lang="en-US" dirty="0" smtClean="0"/>
              <a:t>Mere keeping silence to the fact is not a concealment amounted to fraud </a:t>
            </a:r>
            <a:r>
              <a:rPr lang="en-US" dirty="0" err="1" smtClean="0"/>
              <a:t>untill</a:t>
            </a:r>
            <a:r>
              <a:rPr lang="en-US" dirty="0" smtClean="0"/>
              <a:t> there is not a duty to speak or to reply.</a:t>
            </a:r>
          </a:p>
          <a:p>
            <a:pPr>
              <a:buNone/>
            </a:pPr>
            <a:r>
              <a:rPr lang="en-US" dirty="0" smtClean="0">
                <a:solidFill>
                  <a:srgbClr val="FF0000"/>
                </a:solidFill>
              </a:rPr>
              <a:t>Examples:--</a:t>
            </a:r>
            <a:r>
              <a:rPr lang="en-US" dirty="0" smtClean="0"/>
              <a:t>A sells by auction a horse which A knows to be of unsound of mind. A says nothing to B about the horse. This is not a fraud.</a:t>
            </a:r>
            <a:endParaRPr lang="en-US" dirty="0">
              <a:solidFill>
                <a:srgbClr val="FF0000"/>
              </a:solidFill>
            </a:endParaRP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p:txBody>
          <a:bodyPr/>
          <a:lstStyle/>
          <a:p>
            <a:r>
              <a:rPr lang="en-US" dirty="0" smtClean="0"/>
              <a:t>B is a daughter of A and has just come of age. </a:t>
            </a:r>
            <a:r>
              <a:rPr lang="en-US" dirty="0" err="1" smtClean="0"/>
              <a:t>Here,the</a:t>
            </a:r>
            <a:r>
              <a:rPr lang="en-US" dirty="0" smtClean="0"/>
              <a:t> relation between the parties would make it A’s duty to tell B if the horse is unsound.</a:t>
            </a:r>
          </a:p>
          <a:p>
            <a:r>
              <a:rPr lang="en-US" dirty="0" smtClean="0"/>
              <a:t>B says to A ‘if you do not deny. I shall assume that the horse is sound” A said nothing. </a:t>
            </a:r>
            <a:r>
              <a:rPr lang="en-US" dirty="0" err="1" smtClean="0"/>
              <a:t>Here,A’s</a:t>
            </a:r>
            <a:r>
              <a:rPr lang="en-US" dirty="0" smtClean="0"/>
              <a:t> silence is equivalent to speech.</a:t>
            </a:r>
          </a:p>
          <a:p>
            <a:r>
              <a:rPr lang="en-US" dirty="0" smtClean="0"/>
              <a:t>A and B being </a:t>
            </a:r>
            <a:r>
              <a:rPr lang="en-US" dirty="0" err="1" smtClean="0"/>
              <a:t>trader,enter</a:t>
            </a:r>
            <a:r>
              <a:rPr lang="en-US" dirty="0" smtClean="0"/>
              <a:t> upon a contract. A has private information of a change in price which would affect </a:t>
            </a:r>
            <a:r>
              <a:rPr lang="en-US" dirty="0" err="1" smtClean="0"/>
              <a:t>B’swillingness</a:t>
            </a:r>
            <a:r>
              <a:rPr lang="en-US" dirty="0" smtClean="0"/>
              <a:t> to proceed with the contract. A is not bound to inform.</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31</a:t>
            </a:fld>
            <a:endParaRPr lang="en-US"/>
          </a:p>
        </p:txBody>
      </p:sp>
    </p:spTree>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MISREPRESENTATION</a:t>
            </a:r>
            <a:endParaRPr lang="en-US" dirty="0"/>
          </a:p>
        </p:txBody>
      </p:sp>
      <p:sp>
        <p:nvSpPr>
          <p:cNvPr id="3" name="Content Placeholder 2"/>
          <p:cNvSpPr>
            <a:spLocks noGrp="1"/>
          </p:cNvSpPr>
          <p:nvPr>
            <p:ph idx="1"/>
          </p:nvPr>
        </p:nvSpPr>
        <p:spPr/>
        <p:txBody>
          <a:bodyPr>
            <a:normAutofit fontScale="92500"/>
          </a:bodyPr>
          <a:lstStyle/>
          <a:p>
            <a:r>
              <a:rPr lang="en-US" dirty="0" smtClean="0"/>
              <a:t>Misrepresentation means and includes</a:t>
            </a:r>
          </a:p>
          <a:p>
            <a:pPr>
              <a:buNone/>
            </a:pPr>
            <a:r>
              <a:rPr lang="en-US" dirty="0" smtClean="0"/>
              <a:t>1.The positive assertion, in a manner not warranted but the information of the person making it, of that which is not true, though he believes it to be true.</a:t>
            </a:r>
          </a:p>
          <a:p>
            <a:pPr>
              <a:buNone/>
            </a:pPr>
            <a:r>
              <a:rPr lang="en-US" dirty="0" smtClean="0"/>
              <a:t>2.Any breach of duty which without an intent to deceive, gains an advantage to the person committing it, or any one claiming under him, by misleading another to his prejudice or to the prejudice of anyone claiming under him</a:t>
            </a:r>
          </a:p>
          <a:p>
            <a:pPr>
              <a:buNone/>
            </a:pPr>
            <a:r>
              <a:rPr lang="en-US" dirty="0" smtClean="0"/>
              <a:t>3.Causing, however innocently, a party to an agreement to make a mistake as to the substance of the thing which is the subject of the agreement.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32</a:t>
            </a:fld>
            <a:endParaRPr lang="en-US"/>
          </a:p>
        </p:txBody>
      </p:sp>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MISTAKES</a:t>
            </a:r>
            <a:endParaRPr lang="en-US" dirty="0"/>
          </a:p>
        </p:txBody>
      </p:sp>
      <p:sp>
        <p:nvSpPr>
          <p:cNvPr id="3" name="Content Placeholder 2"/>
          <p:cNvSpPr>
            <a:spLocks noGrp="1"/>
          </p:cNvSpPr>
          <p:nvPr>
            <p:ph idx="1"/>
          </p:nvPr>
        </p:nvSpPr>
        <p:spPr/>
        <p:txBody>
          <a:bodyPr/>
          <a:lstStyle/>
          <a:p>
            <a:r>
              <a:rPr lang="en-US" dirty="0" smtClean="0">
                <a:solidFill>
                  <a:schemeClr val="accent1"/>
                </a:solidFill>
              </a:rPr>
              <a:t>WHEN BOTH PARTIES ARE UNDER MISTAKE AS TO MATTTER OF FACT</a:t>
            </a:r>
          </a:p>
          <a:p>
            <a:pPr>
              <a:buNone/>
            </a:pPr>
            <a:r>
              <a:rPr lang="en-US" dirty="0" smtClean="0"/>
              <a:t>Where both parties to an agreement are under a mistake as to a matter of  fact essential to the agreement, the agreement is void.</a:t>
            </a:r>
          </a:p>
          <a:p>
            <a:pPr>
              <a:buNone/>
            </a:pPr>
            <a:r>
              <a:rPr lang="en-US" dirty="0" smtClean="0"/>
              <a:t>But merely an erroneous opinion as to the value of the thing which forms the subject matter of the agreement is not to be deemed a mistake as to a matter of fact.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p:txBody>
          <a:bodyPr/>
          <a:lstStyle/>
          <a:p>
            <a:r>
              <a:rPr lang="en-US" dirty="0" smtClean="0"/>
              <a:t>A agrees to buy from B a certain horse. It turns out that the horse was dead at the time of the bargain, though neither party was aware of the fact. The agreement is void.</a:t>
            </a:r>
          </a:p>
          <a:p>
            <a:r>
              <a:rPr lang="en-US" dirty="0" smtClean="0"/>
              <a:t>A agrees to sell to B specific good supposed to be on its way from Delhi to Bareilly, But  before the time of bargaining the goods were fired </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34</a:t>
            </a:fld>
            <a:endParaRPr lang="en-US"/>
          </a:p>
        </p:txBody>
      </p:sp>
    </p:spTree>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solidFill>
                  <a:srgbClr val="002060"/>
                </a:solidFill>
              </a:rPr>
              <a:t>EFFECT OF MISTAKES AS TO LAW</a:t>
            </a:r>
            <a:r>
              <a:rPr lang="en-US" dirty="0" smtClean="0"/>
              <a:t>: A contract is not voidable because it was caused by a mistake as to any law in force in India; but a mistake as to a law not in force in India has the same effect as a mistake of fact.</a:t>
            </a:r>
          </a:p>
          <a:p>
            <a:r>
              <a:rPr lang="en-US" b="1" dirty="0" smtClean="0">
                <a:solidFill>
                  <a:srgbClr val="002060"/>
                </a:solidFill>
              </a:rPr>
              <a:t>EFFECT OF MISTAKES AS TO MATTER OF FACT OF ONE PARTY: </a:t>
            </a:r>
            <a:r>
              <a:rPr lang="en-US" dirty="0" smtClean="0"/>
              <a:t>A contract is not voidable merely because it was caused by one of the parties to it being under a mistake as to a matter of fact.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35</a:t>
            </a:fld>
            <a:endParaRPr lang="en-US"/>
          </a:p>
        </p:txBody>
      </p:sp>
    </p:spTree>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9512"/>
          </a:xfrm>
        </p:spPr>
        <p:txBody>
          <a:bodyPr>
            <a:normAutofit fontScale="90000"/>
          </a:bodyPr>
          <a:lstStyle/>
          <a:p>
            <a:r>
              <a:rPr lang="en-US" b="1" dirty="0" smtClean="0"/>
              <a:t>3.LAWFUL OBJECT </a:t>
            </a:r>
            <a:r>
              <a:rPr lang="en-US" b="1" dirty="0" smtClean="0">
                <a:solidFill>
                  <a:srgbClr val="002060"/>
                </a:solidFill>
              </a:rPr>
              <a:t>&amp;</a:t>
            </a:r>
            <a:r>
              <a:rPr lang="en-US" b="1" dirty="0" smtClean="0"/>
              <a:t>   </a:t>
            </a:r>
            <a:br>
              <a:rPr lang="en-US" b="1" dirty="0" smtClean="0"/>
            </a:br>
            <a:r>
              <a:rPr lang="en-US" b="1" dirty="0" smtClean="0"/>
              <a:t>LAWFUL CONSIDERATION</a:t>
            </a:r>
            <a:endParaRPr lang="en-US" b="1" dirty="0"/>
          </a:p>
        </p:txBody>
      </p:sp>
      <p:sp>
        <p:nvSpPr>
          <p:cNvPr id="3" name="Content Placeholder 2"/>
          <p:cNvSpPr>
            <a:spLocks noGrp="1"/>
          </p:cNvSpPr>
          <p:nvPr>
            <p:ph idx="1"/>
          </p:nvPr>
        </p:nvSpPr>
        <p:spPr>
          <a:xfrm>
            <a:off x="457200" y="2514600"/>
            <a:ext cx="8229600" cy="3810000"/>
          </a:xfrm>
        </p:spPr>
        <p:txBody>
          <a:bodyPr/>
          <a:lstStyle/>
          <a:p>
            <a:pPr algn="just">
              <a:buFont typeface="Wingdings" pitchFamily="2" charset="2"/>
              <a:buChar char="v"/>
            </a:pPr>
            <a:r>
              <a:rPr lang="en-US" dirty="0" smtClean="0"/>
              <a:t>If</a:t>
            </a:r>
          </a:p>
          <a:p>
            <a:pPr algn="just"/>
            <a:r>
              <a:rPr lang="en-US" dirty="0" smtClean="0"/>
              <a:t> It is not forbidden by law.</a:t>
            </a:r>
          </a:p>
          <a:p>
            <a:pPr algn="just"/>
            <a:r>
              <a:rPr lang="en-US" dirty="0" smtClean="0"/>
              <a:t> It is permitted it does not defeat the provision of law.</a:t>
            </a:r>
          </a:p>
          <a:p>
            <a:pPr algn="just"/>
            <a:r>
              <a:rPr lang="en-US" dirty="0" smtClean="0"/>
              <a:t>It is not fraudulent.</a:t>
            </a:r>
          </a:p>
          <a:p>
            <a:pPr algn="just"/>
            <a:r>
              <a:rPr lang="en-US" dirty="0" smtClean="0"/>
              <a:t>It does not involves injury to the person or property of another person.</a:t>
            </a:r>
          </a:p>
          <a:p>
            <a:pPr algn="just"/>
            <a:r>
              <a:rPr lang="en-US" dirty="0" smtClean="0"/>
              <a:t>It is not immoral.</a:t>
            </a:r>
          </a:p>
          <a:p>
            <a:pPr algn="just"/>
            <a:r>
              <a:rPr lang="en-US" dirty="0" smtClean="0"/>
              <a:t>It  is not against the public policy.</a:t>
            </a:r>
          </a:p>
          <a:p>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36</a:t>
            </a:fld>
            <a:endParaRPr lang="en-US"/>
          </a:p>
        </p:txBody>
      </p:sp>
    </p:spTree>
  </p:cSld>
  <p:clrMapOvr>
    <a:masterClrMapping/>
  </p:clrMapOvr>
  <p:transition>
    <p:wedg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rmAutofit fontScale="92500"/>
          </a:bodyPr>
          <a:lstStyle/>
          <a:p>
            <a:r>
              <a:rPr lang="en-US" dirty="0" smtClean="0"/>
              <a:t>1.A agrees to sell his house to B for 10,000 rupees. Here B's promise to pay the sum of 10,000 rupees is the consideration for A's promise to sell the house, and A's promise to sell the house is the consideration for B's promise to pay the 10,000 rupees. These are lawful considerations.</a:t>
            </a:r>
          </a:p>
          <a:p>
            <a:r>
              <a:rPr lang="en-US" dirty="0" smtClean="0"/>
              <a:t>2. A promises to pay B 1,000 rupees at the end of six months, if C, who owes that sum to B, fails to pay it. B promises to grant time to C accordingly. Here the promise-of each party is the consideration for the promise of the other party and they are lawful considerations.</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37</a:t>
            </a:fld>
            <a:endParaRPr lang="en-US"/>
          </a:p>
        </p:txBody>
      </p:sp>
    </p:spTree>
  </p:cSld>
  <p:clrMapOvr>
    <a:masterClrMapping/>
  </p:clrMapOvr>
  <p:transition>
    <p:wedg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457200" y="1447800"/>
            <a:ext cx="8229600" cy="4876800"/>
          </a:xfrm>
        </p:spPr>
        <p:txBody>
          <a:bodyPr>
            <a:normAutofit fontScale="92500"/>
          </a:bodyPr>
          <a:lstStyle/>
          <a:p>
            <a:r>
              <a:rPr lang="en-US" dirty="0" smtClean="0"/>
              <a:t>3.A promises, for a certain sum paid to him by B, to make good to B the value of his ship if it is wrecked on a certain voyage. Here A's promise is the consideration for B's payment and B's payment is the consideration for A's promise and these are lawful considerations.</a:t>
            </a:r>
          </a:p>
          <a:p>
            <a:r>
              <a:rPr lang="en-US" dirty="0" smtClean="0"/>
              <a:t>4. A promises to maintain B's child and B promises to pay A 1,000 rupees yearly for the purpose. Here the promise of each party is the consideration for the promise of the 'other party. They are lawful considerations.</a:t>
            </a:r>
          </a:p>
          <a:p>
            <a:r>
              <a:rPr lang="en-US" dirty="0" smtClean="0"/>
              <a:t>5. A, B and C enter into an agreement for the division among them of gains acquired, or- to be acquired, by them by fraud. The agreement is void, as its object is unlawful.</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38</a:t>
            </a:fld>
            <a:endParaRPr lang="en-US"/>
          </a:p>
        </p:txBody>
      </p:sp>
    </p:spTree>
  </p:cSld>
  <p:clrMapOvr>
    <a:masterClrMapping/>
  </p:clrMapOvr>
  <p:transition>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r>
              <a:rPr lang="en-US" dirty="0" smtClean="0"/>
              <a:t>6.A promises to obtain for B an employment in the public service, and B promises to pay 1,000 rupees to A. The agreement is void, as the consideration for it is unlawful.</a:t>
            </a:r>
          </a:p>
          <a:p>
            <a:r>
              <a:rPr lang="en-US" dirty="0" smtClean="0"/>
              <a:t>7. A, being agent for a landed proprietor, agrees for money, without the knowledge of his principal, to obtain for B a lease of land belonging to his principal. The agreement between A and B is void. as it implies a fraud by concealment, by A, on his principal</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39</a:t>
            </a:fld>
            <a:endParaRPr lang="en-US"/>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Cont..</a:t>
            </a:r>
            <a:endParaRPr lang="en-US" dirty="0"/>
          </a:p>
        </p:txBody>
      </p:sp>
      <p:sp>
        <p:nvSpPr>
          <p:cNvPr id="3" name="Content Placeholder 2"/>
          <p:cNvSpPr>
            <a:spLocks noGrp="1"/>
          </p:cNvSpPr>
          <p:nvPr>
            <p:ph idx="1"/>
          </p:nvPr>
        </p:nvSpPr>
        <p:spPr>
          <a:xfrm>
            <a:off x="457200" y="1600200"/>
            <a:ext cx="8229600" cy="4724400"/>
          </a:xfrm>
        </p:spPr>
        <p:txBody>
          <a:bodyPr/>
          <a:lstStyle/>
          <a:p>
            <a:r>
              <a:rPr lang="en-US" b="1" u="sng" dirty="0" smtClean="0"/>
              <a:t>3. on the basis of nature</a:t>
            </a:r>
          </a:p>
          <a:p>
            <a:pPr marL="514350" indent="-514350">
              <a:buAutoNum type="alphaLcPeriod"/>
            </a:pPr>
            <a:r>
              <a:rPr lang="en-US" u="sng" dirty="0" smtClean="0"/>
              <a:t>Cross offer: </a:t>
            </a:r>
            <a:r>
              <a:rPr lang="en-US" dirty="0" smtClean="0"/>
              <a:t>when two persons without having the knowledge of other’s </a:t>
            </a:r>
            <a:r>
              <a:rPr lang="en-US" dirty="0" err="1" smtClean="0"/>
              <a:t>offter</a:t>
            </a:r>
            <a:r>
              <a:rPr lang="en-US" dirty="0" smtClean="0"/>
              <a:t> made to each other identical offers.</a:t>
            </a:r>
          </a:p>
          <a:p>
            <a:pPr marL="514350" indent="-514350">
              <a:buAutoNum type="alphaLcPeriod"/>
            </a:pPr>
            <a:r>
              <a:rPr lang="en-US" u="sng" dirty="0" smtClean="0"/>
              <a:t>Counter  offer: </a:t>
            </a:r>
            <a:r>
              <a:rPr lang="en-US" dirty="0" smtClean="0"/>
              <a:t>when an offer is accepted on the terms or on conditions, it is not an acceptance but a counter offer.</a:t>
            </a:r>
          </a:p>
          <a:p>
            <a:pPr marL="514350" indent="-514350">
              <a:buAutoNum type="alphaLcPeriod"/>
            </a:pPr>
            <a:r>
              <a:rPr lang="en-US" u="sng" dirty="0" smtClean="0"/>
              <a:t>Standing offer: </a:t>
            </a:r>
            <a:r>
              <a:rPr lang="en-US" dirty="0" smtClean="0"/>
              <a:t>a standing offer is an offer which is open for </a:t>
            </a:r>
            <a:r>
              <a:rPr lang="en-US" dirty="0" err="1" smtClean="0"/>
              <a:t>aceptance</a:t>
            </a:r>
            <a:r>
              <a:rPr lang="en-US" dirty="0" smtClean="0"/>
              <a:t> over a period of time. This offer is also called continuing offer or open offer</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457200" y="1371600"/>
            <a:ext cx="8229600" cy="4953000"/>
          </a:xfrm>
        </p:spPr>
        <p:txBody>
          <a:bodyPr>
            <a:normAutofit lnSpcReduction="10000"/>
          </a:bodyPr>
          <a:lstStyle/>
          <a:p>
            <a:r>
              <a:rPr lang="en-US" dirty="0" smtClean="0"/>
              <a:t>8.A promises B to drop a prosecution which he has instituted against B for robbery, and B promises to restore the value of the things taken. The agreement is void, as its object is unlawful.</a:t>
            </a:r>
          </a:p>
          <a:p>
            <a:r>
              <a:rPr lang="en-US" dirty="0" smtClean="0"/>
              <a:t>9.A, who is B's </a:t>
            </a:r>
            <a:r>
              <a:rPr lang="en-US" dirty="0" err="1" smtClean="0"/>
              <a:t>mukhtar</a:t>
            </a:r>
            <a:r>
              <a:rPr lang="en-US" dirty="0" smtClean="0"/>
              <a:t>, promises to exercise his influence, as such, with B in </a:t>
            </a:r>
            <a:r>
              <a:rPr lang="en-US" dirty="0" err="1" smtClean="0"/>
              <a:t>favour</a:t>
            </a:r>
            <a:r>
              <a:rPr lang="en-US" dirty="0" smtClean="0"/>
              <a:t> of C, and C promises to pay 1,000 rupees to A. The agreement is void, because it is immoral.</a:t>
            </a:r>
          </a:p>
          <a:p>
            <a:r>
              <a:rPr lang="en-US" dirty="0" smtClean="0"/>
              <a:t>10. A agrees to let her daughter to hire to B for </a:t>
            </a:r>
            <a:r>
              <a:rPr lang="en-US" dirty="0" err="1" smtClean="0"/>
              <a:t>concubinage</a:t>
            </a:r>
            <a:r>
              <a:rPr lang="en-US" dirty="0" smtClean="0"/>
              <a:t>. The agreement is void, because it is immoral, though the letting may not be punishable under the Indian Penal Code</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40</a:t>
            </a:fld>
            <a:endParaRPr lang="en-US"/>
          </a:p>
        </p:txBody>
      </p:sp>
    </p:spTree>
  </p:cSld>
  <p:clrMapOvr>
    <a:masterClrMapping/>
  </p:clrMapOvr>
  <p:transition>
    <p:wedg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DECLARED TO BE VOID BY LAW</a:t>
            </a:r>
            <a:endParaRPr lang="en-US" dirty="0"/>
          </a:p>
        </p:txBody>
      </p:sp>
      <p:sp>
        <p:nvSpPr>
          <p:cNvPr id="3" name="Content Placeholder 2"/>
          <p:cNvSpPr>
            <a:spLocks noGrp="1"/>
          </p:cNvSpPr>
          <p:nvPr>
            <p:ph idx="1"/>
          </p:nvPr>
        </p:nvSpPr>
        <p:spPr/>
        <p:txBody>
          <a:bodyPr>
            <a:normAutofit lnSpcReduction="10000"/>
          </a:bodyPr>
          <a:lstStyle/>
          <a:p>
            <a:r>
              <a:rPr lang="en-US" b="1" dirty="0" smtClean="0"/>
              <a:t>Agreements void, if considerations and objects unlawful in part: If </a:t>
            </a:r>
            <a:r>
              <a:rPr lang="en-US" dirty="0" smtClean="0"/>
              <a:t>any  part of a single consideration for one or more objects or any one or any part of any one of several considerations for a single object, is unlawful, the agreement is void.</a:t>
            </a:r>
          </a:p>
          <a:p>
            <a:pPr>
              <a:buNone/>
            </a:pPr>
            <a:r>
              <a:rPr lang="en-US" dirty="0" smtClean="0"/>
              <a:t>Example: </a:t>
            </a:r>
            <a:r>
              <a:rPr lang="en-US" dirty="0" err="1" smtClean="0"/>
              <a:t>A,promises</a:t>
            </a:r>
            <a:r>
              <a:rPr lang="en-US" dirty="0" smtClean="0"/>
              <a:t> to superintend on behalf of </a:t>
            </a:r>
            <a:r>
              <a:rPr lang="en-US" dirty="0" err="1" smtClean="0"/>
              <a:t>B,a</a:t>
            </a:r>
            <a:r>
              <a:rPr lang="en-US" dirty="0" smtClean="0"/>
              <a:t> legal manufacture of indigo, and an illegal traffic in other articles, B promises to pay to A </a:t>
            </a:r>
            <a:r>
              <a:rPr lang="en-US" dirty="0" err="1" smtClean="0"/>
              <a:t>a</a:t>
            </a:r>
            <a:r>
              <a:rPr lang="en-US" dirty="0" smtClean="0"/>
              <a:t> salary of 10,000 rupees a year. The agreement is void, the object of A’s promise, and the consideration for B’s promise being in part unlawful.</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41</a:t>
            </a:fld>
            <a:endParaRPr lang="en-US"/>
          </a:p>
        </p:txBody>
      </p:sp>
    </p:spTree>
  </p:cSld>
  <p:clrMapOvr>
    <a:masterClrMapping/>
  </p:clrMapOvr>
  <p:transition>
    <p:wedg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810512"/>
          </a:xfrm>
        </p:spPr>
        <p:txBody>
          <a:bodyPr>
            <a:normAutofit/>
          </a:bodyPr>
          <a:lstStyle/>
          <a:p>
            <a:r>
              <a:rPr lang="en-US" dirty="0" smtClean="0"/>
              <a:t>Agreement in restraint of marriage </a:t>
            </a:r>
            <a:r>
              <a:rPr lang="en-US" dirty="0" err="1" smtClean="0"/>
              <a:t>voidu</a:t>
            </a:r>
            <a:r>
              <a:rPr lang="en-US" dirty="0" smtClean="0"/>
              <a:t>/s-26</a:t>
            </a:r>
            <a:endParaRPr lang="en-US" dirty="0"/>
          </a:p>
        </p:txBody>
      </p:sp>
      <p:sp>
        <p:nvSpPr>
          <p:cNvPr id="3" name="Content Placeholder 2"/>
          <p:cNvSpPr>
            <a:spLocks noGrp="1"/>
          </p:cNvSpPr>
          <p:nvPr>
            <p:ph idx="1"/>
          </p:nvPr>
        </p:nvSpPr>
        <p:spPr>
          <a:xfrm>
            <a:off x="457200" y="3124200"/>
            <a:ext cx="8229600" cy="3200400"/>
          </a:xfrm>
        </p:spPr>
        <p:txBody>
          <a:bodyPr/>
          <a:lstStyle/>
          <a:p>
            <a:pPr>
              <a:buNone/>
            </a:pPr>
            <a:r>
              <a:rPr lang="en-US" dirty="0" smtClean="0"/>
              <a:t>    Every agreement in restraint of the marriage of any person, other than a minor, is void.</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42</a:t>
            </a:fld>
            <a:endParaRPr lang="en-US"/>
          </a:p>
        </p:txBody>
      </p:sp>
    </p:spTree>
  </p:cSld>
  <p:clrMapOvr>
    <a:masterClrMapping/>
  </p:clrMapOvr>
  <p:transition>
    <p:wedg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658112"/>
          </a:xfrm>
        </p:spPr>
        <p:txBody>
          <a:bodyPr>
            <a:normAutofit/>
          </a:bodyPr>
          <a:lstStyle/>
          <a:p>
            <a:r>
              <a:rPr lang="en-US" dirty="0" smtClean="0"/>
              <a:t>Agreement in restraint of trade </a:t>
            </a:r>
            <a:r>
              <a:rPr lang="en-US" dirty="0" err="1" smtClean="0"/>
              <a:t>void.u</a:t>
            </a:r>
            <a:r>
              <a:rPr lang="en-US" dirty="0" smtClean="0"/>
              <a:t>/s-27</a:t>
            </a:r>
            <a:endParaRPr lang="en-US" dirty="0"/>
          </a:p>
        </p:txBody>
      </p:sp>
      <p:sp>
        <p:nvSpPr>
          <p:cNvPr id="3" name="Content Placeholder 2"/>
          <p:cNvSpPr>
            <a:spLocks noGrp="1"/>
          </p:cNvSpPr>
          <p:nvPr>
            <p:ph idx="1"/>
          </p:nvPr>
        </p:nvSpPr>
        <p:spPr>
          <a:xfrm>
            <a:off x="457200" y="2667000"/>
            <a:ext cx="8229600" cy="3657600"/>
          </a:xfrm>
        </p:spPr>
        <p:txBody>
          <a:bodyPr/>
          <a:lstStyle/>
          <a:p>
            <a:r>
              <a:rPr lang="en-US" sz="3600" dirty="0" smtClean="0"/>
              <a:t>Every agreement by which any one is restrained from exercising a lawful profession, trade or business of any kind, is to that extent void</a:t>
            </a:r>
            <a:r>
              <a:rPr lang="en-US" dirty="0" smtClean="0"/>
              <a: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43</a:t>
            </a:fld>
            <a:endParaRPr lang="en-US"/>
          </a:p>
        </p:txBody>
      </p:sp>
    </p:spTree>
  </p:cSld>
  <p:clrMapOvr>
    <a:masterClrMapping/>
  </p:clrMapOvr>
  <p:transition>
    <p:wedg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 1.-</a:t>
            </a:r>
            <a:endParaRPr lang="en-US" dirty="0"/>
          </a:p>
        </p:txBody>
      </p:sp>
      <p:sp>
        <p:nvSpPr>
          <p:cNvPr id="3" name="Content Placeholder 2"/>
          <p:cNvSpPr>
            <a:spLocks noGrp="1"/>
          </p:cNvSpPr>
          <p:nvPr>
            <p:ph idx="1"/>
          </p:nvPr>
        </p:nvSpPr>
        <p:spPr/>
        <p:txBody>
          <a:bodyPr>
            <a:normAutofit lnSpcReduction="10000"/>
          </a:bodyPr>
          <a:lstStyle/>
          <a:p>
            <a:r>
              <a:rPr lang="en-US" sz="3200" dirty="0" smtClean="0"/>
              <a:t>One who sells the good-will of a business </a:t>
            </a:r>
            <a:r>
              <a:rPr lang="en-US" sz="3200" dirty="0" err="1" smtClean="0"/>
              <a:t>mayagree</a:t>
            </a:r>
            <a:r>
              <a:rPr lang="en-US" sz="3200" dirty="0" smtClean="0"/>
              <a:t> with the buyer to refrain from carrying on a similar </a:t>
            </a:r>
            <a:r>
              <a:rPr lang="en-US" sz="3200" dirty="0" err="1" smtClean="0"/>
              <a:t>business,within</a:t>
            </a:r>
            <a:r>
              <a:rPr lang="en-US" sz="3200" dirty="0" smtClean="0"/>
              <a:t> specified local limits, so long as the buyer, or any person deriving title to the good-will from him, carries on a like business therein, provided that such limits appear to the Court reasonable, regard being had to the nature of the business</a:t>
            </a:r>
            <a:r>
              <a:rPr lang="en-US" dirty="0" smtClean="0"/>
              <a: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44</a:t>
            </a:fld>
            <a:endParaRPr lang="en-US"/>
          </a:p>
        </p:txBody>
      </p:sp>
    </p:spTree>
  </p:cSld>
  <p:clrMapOvr>
    <a:masterClrMapping/>
  </p:clrMapOvr>
  <p:transition>
    <p:wedg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a:bodyPr>
          <a:lstStyle/>
          <a:p>
            <a:r>
              <a:rPr lang="en-US" dirty="0" smtClean="0"/>
              <a:t>Agreements in restraint of legal proceedings void u/s-28</a:t>
            </a:r>
            <a:endParaRPr lang="en-US" dirty="0"/>
          </a:p>
        </p:txBody>
      </p:sp>
      <p:sp>
        <p:nvSpPr>
          <p:cNvPr id="3" name="Content Placeholder 2"/>
          <p:cNvSpPr>
            <a:spLocks noGrp="1"/>
          </p:cNvSpPr>
          <p:nvPr>
            <p:ph idx="1"/>
          </p:nvPr>
        </p:nvSpPr>
        <p:spPr>
          <a:xfrm>
            <a:off x="457200" y="2362200"/>
            <a:ext cx="8229600" cy="3962400"/>
          </a:xfrm>
        </p:spPr>
        <p:txBody>
          <a:bodyPr>
            <a:normAutofit/>
          </a:bodyPr>
          <a:lstStyle/>
          <a:p>
            <a:pPr>
              <a:buNone/>
            </a:pPr>
            <a:r>
              <a:rPr lang="en-US" sz="3200" dirty="0" smtClean="0"/>
              <a:t>Every agreement,-</a:t>
            </a:r>
          </a:p>
          <a:p>
            <a:pPr>
              <a:buNone/>
            </a:pPr>
            <a:r>
              <a:rPr lang="en-US" sz="3200" dirty="0" smtClean="0"/>
              <a:t>(a) by which any party thereto is restricted absolutely from enforcing his rights under or in respect of any contract, by the usual legal proceedings in the ordinary tribunals, or which limits the time within which he may thus enforce his rights; or</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45</a:t>
            </a:fld>
            <a:endParaRPr lang="en-US"/>
          </a:p>
        </p:txBody>
      </p:sp>
    </p:spTree>
  </p:cSld>
  <p:clrMapOvr>
    <a:masterClrMapping/>
  </p:clrMapOvr>
  <p:transition>
    <p:wedg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Cont..</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10000"/>
          </a:bodyPr>
          <a:lstStyle/>
          <a:p>
            <a:r>
              <a:rPr lang="en-US" sz="3600" dirty="0" smtClean="0"/>
              <a:t>(b) which extinguishes the rights of any party thereto, or discharges any party thereto from </a:t>
            </a:r>
            <a:r>
              <a:rPr lang="en-US" sz="3600" dirty="0" err="1" smtClean="0"/>
              <a:t>aby</a:t>
            </a:r>
            <a:r>
              <a:rPr lang="en-US" sz="3600" dirty="0" smtClean="0"/>
              <a:t> liability, under or in respect of any contract on the expiry of a specified period so as to restrict any party from enforcing his rights</a:t>
            </a:r>
          </a:p>
          <a:p>
            <a:pPr>
              <a:buNone/>
            </a:pPr>
            <a:r>
              <a:rPr lang="en-US" sz="3600" dirty="0" smtClean="0"/>
              <a:t>   Is void to that extent.</a:t>
            </a:r>
          </a:p>
          <a:p>
            <a:r>
              <a:rPr lang="en-US" sz="3600" dirty="0" smtClean="0"/>
              <a:t>Saving of contract of refer to arbitration dispute that </a:t>
            </a:r>
            <a:r>
              <a:rPr lang="en-US" sz="3600" dirty="0" err="1" smtClean="0"/>
              <a:t>mayarise</a:t>
            </a:r>
            <a:r>
              <a:rPr lang="en-US" sz="3600" dirty="0" smtClean="0"/>
              <a:t>.-</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46</a:t>
            </a:fld>
            <a:endParaRPr lang="en-US"/>
          </a:p>
        </p:txBody>
      </p:sp>
    </p:spTree>
  </p:cSld>
  <p:clrMapOvr>
    <a:masterClrMapping/>
  </p:clrMapOvr>
  <p:transition>
    <p:wedg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Agreements void for uncertainty u/s-29</a:t>
            </a:r>
            <a:endParaRPr lang="en-US" dirty="0"/>
          </a:p>
        </p:txBody>
      </p:sp>
      <p:sp>
        <p:nvSpPr>
          <p:cNvPr id="3" name="Content Placeholder 2"/>
          <p:cNvSpPr>
            <a:spLocks noGrp="1"/>
          </p:cNvSpPr>
          <p:nvPr>
            <p:ph idx="1"/>
          </p:nvPr>
        </p:nvSpPr>
        <p:spPr/>
        <p:txBody>
          <a:bodyPr>
            <a:normAutofit/>
          </a:bodyPr>
          <a:lstStyle/>
          <a:p>
            <a:r>
              <a:rPr lang="en-US" dirty="0" smtClean="0"/>
              <a:t>.-Agreements, the meaning of which is not certain, or capable of being made certain, are void.</a:t>
            </a:r>
          </a:p>
          <a:p>
            <a:r>
              <a:rPr lang="en-US" dirty="0" smtClean="0"/>
              <a:t>Illustrations:</a:t>
            </a:r>
          </a:p>
          <a:p>
            <a:r>
              <a:rPr lang="en-US" dirty="0" smtClean="0"/>
              <a:t>(a) A agrees to sell to B " a hundred tons of oil ". There is nothing whatever to show what kind of oil was intended. The agreement is void for uncertainty. </a:t>
            </a:r>
          </a:p>
          <a:p>
            <a:r>
              <a:rPr lang="en-US" dirty="0" smtClean="0"/>
              <a:t>b) A agrees to sell to B one hundred tons of oil of a specified' description, known as an article of commerce. There is no uncertainty here to make the agreement void.</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47</a:t>
            </a:fld>
            <a:endParaRPr lang="en-US"/>
          </a:p>
        </p:txBody>
      </p:sp>
    </p:spTree>
  </p:cSld>
  <p:clrMapOvr>
    <a:masterClrMapping/>
  </p:clrMapOvr>
  <p:transition>
    <p:wedg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457200" y="1066800"/>
            <a:ext cx="8229600" cy="5334000"/>
          </a:xfrm>
        </p:spPr>
        <p:txBody>
          <a:bodyPr>
            <a:normAutofit/>
          </a:bodyPr>
          <a:lstStyle/>
          <a:p>
            <a:r>
              <a:rPr lang="en-US" sz="3200" dirty="0" smtClean="0"/>
              <a:t>(c) A, who is a dealer in cocoanut-oil only, agrees to sell to B "one hundred. tons of oil". The nature of A's trade affords an indication of the meaning of the words, and A has entered into a contract for the sale of one hundred tons of cocoanut-oil.</a:t>
            </a:r>
          </a:p>
          <a:p>
            <a:r>
              <a:rPr lang="en-US" sz="3200" dirty="0" smtClean="0"/>
              <a:t>(d) A agrees to sell to B " all the grain in my granary at </a:t>
            </a:r>
            <a:r>
              <a:rPr lang="en-US" sz="3200" dirty="0" err="1" smtClean="0"/>
              <a:t>Ramnagar</a:t>
            </a:r>
            <a:r>
              <a:rPr lang="en-US" sz="3200" dirty="0" smtClean="0"/>
              <a:t> ". There is no uncertainty here to make the agreement void.</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48</a:t>
            </a:fld>
            <a:endParaRPr lang="en-US"/>
          </a:p>
        </p:txBody>
      </p:sp>
    </p:spTree>
  </p:cSld>
  <p:clrMapOvr>
    <a:masterClrMapping/>
  </p:clrMapOvr>
  <p:transition>
    <p:wedg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457200" y="1295400"/>
            <a:ext cx="8229600" cy="5029200"/>
          </a:xfrm>
        </p:spPr>
        <p:txBody>
          <a:bodyPr>
            <a:normAutofit lnSpcReduction="10000"/>
          </a:bodyPr>
          <a:lstStyle/>
          <a:p>
            <a:r>
              <a:rPr lang="en-US" sz="3200" dirty="0" smtClean="0"/>
              <a:t>(e) A agrees to sell B " one thousand </a:t>
            </a:r>
            <a:r>
              <a:rPr lang="en-US" sz="3200" dirty="0" err="1" smtClean="0"/>
              <a:t>maunds</a:t>
            </a:r>
            <a:r>
              <a:rPr lang="en-US" sz="3200" dirty="0" smtClean="0"/>
              <a:t> of rice at a price to be fixed by C ". As the price is capable of being made certain, there is no uncertainty here to make the agreement void.</a:t>
            </a:r>
          </a:p>
          <a:p>
            <a:r>
              <a:rPr lang="en-US" sz="3200" dirty="0" smtClean="0"/>
              <a:t>(f) A agrees to sell to B " my white horse for rupees five hundred or rupees one thousand". 'There I is nothing to show which of the two prices was to be given. The agreement is void,</a:t>
            </a:r>
          </a:p>
          <a:p>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49</a:t>
            </a:fld>
            <a:endParaRPr lang="en-US"/>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dirty="0" smtClean="0"/>
              <a:t>DEFINITIONS</a:t>
            </a:r>
            <a:endParaRPr lang="en-US" dirty="0"/>
          </a:p>
        </p:txBody>
      </p:sp>
      <p:sp>
        <p:nvSpPr>
          <p:cNvPr id="3" name="Content Placeholder 2"/>
          <p:cNvSpPr>
            <a:spLocks noGrp="1"/>
          </p:cNvSpPr>
          <p:nvPr>
            <p:ph idx="1"/>
          </p:nvPr>
        </p:nvSpPr>
        <p:spPr>
          <a:xfrm>
            <a:off x="457200" y="1905000"/>
            <a:ext cx="8229600" cy="4724400"/>
          </a:xfrm>
        </p:spPr>
        <p:txBody>
          <a:bodyPr>
            <a:normAutofit/>
          </a:bodyPr>
          <a:lstStyle/>
          <a:p>
            <a:r>
              <a:rPr lang="en-US" b="1" u="sng" dirty="0" smtClean="0"/>
              <a:t>U/S-2(C ) PROMISOR AND PROMISEE</a:t>
            </a:r>
            <a:r>
              <a:rPr lang="en-US" dirty="0" smtClean="0"/>
              <a:t>:-The person making the proposal is called the </a:t>
            </a:r>
            <a:r>
              <a:rPr lang="en-US" dirty="0" err="1" smtClean="0"/>
              <a:t>promisor</a:t>
            </a:r>
            <a:r>
              <a:rPr lang="en-US" dirty="0" smtClean="0"/>
              <a:t>. And the person accepting the proposal is called the </a:t>
            </a:r>
            <a:r>
              <a:rPr lang="en-US" dirty="0" err="1" smtClean="0"/>
              <a:t>promisee</a:t>
            </a:r>
            <a:r>
              <a:rPr lang="en-US" dirty="0" smtClean="0"/>
              <a:t> </a:t>
            </a:r>
          </a:p>
          <a:p>
            <a:pPr>
              <a:buNone/>
            </a:pPr>
            <a:r>
              <a:rPr lang="en-US" dirty="0" smtClean="0"/>
              <a:t>    or (</a:t>
            </a:r>
            <a:r>
              <a:rPr lang="en-US" dirty="0" err="1" smtClean="0"/>
              <a:t>offeror</a:t>
            </a:r>
            <a:r>
              <a:rPr lang="en-US" dirty="0" smtClean="0"/>
              <a:t> and </a:t>
            </a:r>
            <a:r>
              <a:rPr lang="en-US" dirty="0" err="1" smtClean="0"/>
              <a:t>oferee</a:t>
            </a:r>
            <a:r>
              <a:rPr lang="en-US" dirty="0" smtClean="0"/>
              <a:t>)</a:t>
            </a:r>
          </a:p>
          <a:p>
            <a:pPr>
              <a:buFont typeface="Wingdings" pitchFamily="2" charset="2"/>
              <a:buChar char="§"/>
            </a:pPr>
            <a:r>
              <a:rPr lang="en-US" b="1" u="sng" dirty="0" smtClean="0"/>
              <a:t> U/S-2 (e):AGREEMENT:</a:t>
            </a:r>
            <a:r>
              <a:rPr lang="en-US" b="1" dirty="0" smtClean="0"/>
              <a:t>-</a:t>
            </a:r>
            <a:r>
              <a:rPr lang="en-US" dirty="0" smtClean="0"/>
              <a:t>Every promise and every set of promises ,forming the consideration for each </a:t>
            </a:r>
            <a:r>
              <a:rPr lang="en-US" dirty="0" err="1" smtClean="0"/>
              <a:t>other,is</a:t>
            </a:r>
            <a:r>
              <a:rPr lang="en-US" dirty="0" smtClean="0"/>
              <a:t> an agreement</a:t>
            </a:r>
            <a:r>
              <a:rPr lang="en-US" b="1" dirty="0" smtClean="0"/>
              <a:t>.</a:t>
            </a:r>
            <a:endParaRPr lang="en-US" b="1" u="sng" dirty="0" smtClean="0"/>
          </a:p>
          <a:p>
            <a:pPr>
              <a:buNone/>
            </a:pPr>
            <a:endParaRPr lang="en-US" dirty="0" smtClean="0"/>
          </a:p>
          <a:p>
            <a:pPr>
              <a:buFont typeface="Wingdings" pitchFamily="2" charset="2"/>
              <a:buChar char="§"/>
            </a:pPr>
            <a:endParaRPr lang="en-US" dirty="0" smtClean="0"/>
          </a:p>
          <a:p>
            <a:pPr>
              <a:buFont typeface="Wingdings" pitchFamily="2" charset="2"/>
              <a:buChar char="§"/>
            </a:pPr>
            <a:endParaRPr lang="en-US" b="1" u="sng" dirty="0" smtClean="0"/>
          </a:p>
          <a:p>
            <a:endParaRPr lang="en-US" dirty="0"/>
          </a:p>
        </p:txBody>
      </p:sp>
      <p:sp>
        <p:nvSpPr>
          <p:cNvPr id="4" name="Date Placeholder 3"/>
          <p:cNvSpPr>
            <a:spLocks noGrp="1"/>
          </p:cNvSpPr>
          <p:nvPr>
            <p:ph type="dt" sz="half" idx="10"/>
          </p:nvPr>
        </p:nvSpPr>
        <p:spPr/>
        <p:txBody>
          <a:bodyPr/>
          <a:lstStyle/>
          <a:p>
            <a:fld id="{07F1239E-4C61-4458-9E46-BAA242C5AAC0}"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Agreements by way of wager void.</a:t>
            </a:r>
            <a:br>
              <a:rPr lang="en-US" dirty="0" smtClean="0"/>
            </a:br>
            <a:r>
              <a:rPr lang="en-US" dirty="0" smtClean="0"/>
              <a:t>u/s--30</a:t>
            </a:r>
            <a:endParaRPr lang="en-US" dirty="0"/>
          </a:p>
        </p:txBody>
      </p:sp>
      <p:sp>
        <p:nvSpPr>
          <p:cNvPr id="3" name="Content Placeholder 2"/>
          <p:cNvSpPr>
            <a:spLocks noGrp="1"/>
          </p:cNvSpPr>
          <p:nvPr>
            <p:ph idx="1"/>
          </p:nvPr>
        </p:nvSpPr>
        <p:spPr/>
        <p:txBody>
          <a:bodyPr>
            <a:normAutofit/>
          </a:bodyPr>
          <a:lstStyle/>
          <a:p>
            <a:pPr algn="just"/>
            <a:r>
              <a:rPr lang="en-US" sz="3600" dirty="0" smtClean="0"/>
              <a:t>Agreements by way of wager are void ; and no suit shall be brought for recovering anything alleged to be won on any wager, or entrusted to any person to abide the result of any game or other uncertain event on which any wager is made.</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50</a:t>
            </a:fld>
            <a:endParaRPr lang="en-US"/>
          </a:p>
        </p:txBody>
      </p:sp>
    </p:spTree>
  </p:cSld>
  <p:clrMapOvr>
    <a:masterClrMapping/>
  </p:clrMapOvr>
  <p:transition>
    <p:wedg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a:t>
            </a:r>
            <a:endParaRPr lang="en-US" dirty="0"/>
          </a:p>
        </p:txBody>
      </p:sp>
      <p:sp>
        <p:nvSpPr>
          <p:cNvPr id="3" name="Content Placeholder 2"/>
          <p:cNvSpPr>
            <a:spLocks noGrp="1"/>
          </p:cNvSpPr>
          <p:nvPr>
            <p:ph idx="1"/>
          </p:nvPr>
        </p:nvSpPr>
        <p:spPr>
          <a:xfrm>
            <a:off x="304800" y="2057400"/>
            <a:ext cx="8229600" cy="3931920"/>
          </a:xfrm>
        </p:spPr>
        <p:txBody>
          <a:bodyPr>
            <a:noAutofit/>
          </a:bodyPr>
          <a:lstStyle/>
          <a:p>
            <a:r>
              <a:rPr lang="en-US" sz="3200" dirty="0" smtClean="0"/>
              <a:t>This section shall not be deemed to render unlawful a subscription or </a:t>
            </a:r>
            <a:r>
              <a:rPr lang="en-US" sz="3200" dirty="0" err="1" smtClean="0"/>
              <a:t>contribution,or</a:t>
            </a:r>
            <a:r>
              <a:rPr lang="en-US" sz="3200" dirty="0" smtClean="0"/>
              <a:t> agreement to subscribe or contribute, made or entered into for or toward any plate, prize or sum of money, of the value or amount of five hundred rupees or upwards, to be awarded to the winner or winners of any horse-race</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51</a:t>
            </a:fld>
            <a:endParaRPr lang="en-US"/>
          </a:p>
        </p:txBody>
      </p:sp>
    </p:spTree>
  </p:cSld>
  <p:clrMapOvr>
    <a:masterClrMapping/>
  </p:clrMapOvr>
  <p:transition>
    <p:wedg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"Contingent contract" u/s-31</a:t>
            </a:r>
            <a:endParaRPr lang="en-US" dirty="0"/>
          </a:p>
        </p:txBody>
      </p:sp>
      <p:sp>
        <p:nvSpPr>
          <p:cNvPr id="3" name="Content Placeholder 2"/>
          <p:cNvSpPr>
            <a:spLocks noGrp="1"/>
          </p:cNvSpPr>
          <p:nvPr>
            <p:ph idx="1"/>
          </p:nvPr>
        </p:nvSpPr>
        <p:spPr/>
        <p:txBody>
          <a:bodyPr/>
          <a:lstStyle/>
          <a:p>
            <a:r>
              <a:rPr lang="en-US" dirty="0" smtClean="0"/>
              <a:t>A " contingent contract " is a contract to do or not to do something, if some event, collateral to such contract, does or does not happen.</a:t>
            </a:r>
          </a:p>
          <a:p>
            <a:pPr>
              <a:buNone/>
            </a:pPr>
            <a:r>
              <a:rPr lang="en-US" dirty="0" smtClean="0"/>
              <a:t>Illustration</a:t>
            </a:r>
          </a:p>
          <a:p>
            <a:r>
              <a:rPr lang="en-US" dirty="0" smtClean="0"/>
              <a:t>A contracts to pay B Rs. 10,000 if B's house is burnt. This is a contingent contract.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52</a:t>
            </a:fld>
            <a:endParaRPr lang="en-US"/>
          </a:p>
        </p:txBody>
      </p:sp>
    </p:spTree>
  </p:cSld>
  <p:clrMapOvr>
    <a:masterClrMapping/>
  </p:clrMapOvr>
  <p:transition>
    <p:wedg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a:bodyPr>
          <a:lstStyle/>
          <a:p>
            <a:r>
              <a:rPr lang="en-US" dirty="0" smtClean="0"/>
              <a:t>contingent on an event happening u/s-32</a:t>
            </a:r>
            <a:endParaRPr lang="en-US" dirty="0"/>
          </a:p>
        </p:txBody>
      </p:sp>
      <p:sp>
        <p:nvSpPr>
          <p:cNvPr id="3" name="Content Placeholder 2"/>
          <p:cNvSpPr>
            <a:spLocks noGrp="1"/>
          </p:cNvSpPr>
          <p:nvPr>
            <p:ph idx="1"/>
          </p:nvPr>
        </p:nvSpPr>
        <p:spPr>
          <a:xfrm>
            <a:off x="457200" y="2286000"/>
            <a:ext cx="8229600" cy="4038600"/>
          </a:xfrm>
        </p:spPr>
        <p:txBody>
          <a:bodyPr>
            <a:noAutofit/>
          </a:bodyPr>
          <a:lstStyle/>
          <a:p>
            <a:pPr algn="just"/>
            <a:r>
              <a:rPr lang="en-US" sz="3600" dirty="0" smtClean="0"/>
              <a:t>Contingent contracts to do or not to do anything if an uncertain future event happens cannot be enforced by law unless and until that event has happened.</a:t>
            </a:r>
          </a:p>
          <a:p>
            <a:pPr algn="just"/>
            <a:r>
              <a:rPr lang="en-US" sz="3600" dirty="0" smtClean="0"/>
              <a:t>If the event becomes impossible, such contracts become void.</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53</a:t>
            </a:fld>
            <a:endParaRPr lang="en-US"/>
          </a:p>
        </p:txBody>
      </p:sp>
    </p:spTree>
  </p:cSld>
  <p:clrMapOvr>
    <a:masterClrMapping/>
  </p:clrMapOvr>
  <p:transition>
    <p:wedg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dirty="0" smtClean="0"/>
              <a:t>illustrations</a:t>
            </a:r>
            <a:endParaRPr lang="en-US" dirty="0"/>
          </a:p>
        </p:txBody>
      </p:sp>
      <p:sp>
        <p:nvSpPr>
          <p:cNvPr id="3" name="Content Placeholder 2"/>
          <p:cNvSpPr>
            <a:spLocks noGrp="1"/>
          </p:cNvSpPr>
          <p:nvPr>
            <p:ph idx="1"/>
          </p:nvPr>
        </p:nvSpPr>
        <p:spPr>
          <a:xfrm>
            <a:off x="457200" y="1447800"/>
            <a:ext cx="8229600" cy="4876800"/>
          </a:xfrm>
        </p:spPr>
        <p:txBody>
          <a:bodyPr>
            <a:normAutofit/>
          </a:bodyPr>
          <a:lstStyle/>
          <a:p>
            <a:r>
              <a:rPr lang="en-US" dirty="0" smtClean="0"/>
              <a:t>A makes a contract with B to buy B's horse if A survives </a:t>
            </a:r>
            <a:r>
              <a:rPr lang="en-US" dirty="0" err="1" smtClean="0"/>
              <a:t>C.This</a:t>
            </a:r>
            <a:r>
              <a:rPr lang="en-US" dirty="0" smtClean="0"/>
              <a:t> contract cannot be enforced by law unless and until C dies in A's lifetime.</a:t>
            </a:r>
          </a:p>
          <a:p>
            <a:r>
              <a:rPr lang="en-US" dirty="0" smtClean="0"/>
              <a:t> A makes a contract with B to sell a horse to B at a specified price, if C, to whom the horse has been offered, refuses to buy him. The contract cannot be enforced by law unless and until C refuses to buy the horse.</a:t>
            </a:r>
          </a:p>
          <a:p>
            <a:r>
              <a:rPr lang="en-US" dirty="0" smtClean="0"/>
              <a:t> A contracts to pay B a sum of money when B marries C. C dies without being married to B. The contract becomes void.</a:t>
            </a:r>
          </a:p>
          <a:p>
            <a:pPr>
              <a:buNone/>
            </a:pP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54</a:t>
            </a:fld>
            <a:endParaRPr lang="en-US"/>
          </a:p>
        </p:txBody>
      </p:sp>
    </p:spTree>
  </p:cSld>
  <p:clrMapOvr>
    <a:masterClrMapping/>
  </p:clrMapOvr>
  <p:transition>
    <p:wedg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905000"/>
          </a:xfrm>
        </p:spPr>
        <p:txBody>
          <a:bodyPr>
            <a:noAutofit/>
          </a:bodyPr>
          <a:lstStyle/>
          <a:p>
            <a:r>
              <a:rPr lang="en-US" sz="4000" dirty="0" smtClean="0"/>
              <a:t>Enforcement of contracts contingent on an event not happening.-u/s-33</a:t>
            </a:r>
            <a:br>
              <a:rPr lang="en-US" sz="4000" dirty="0" smtClean="0"/>
            </a:br>
            <a:endParaRPr lang="en-US" sz="4000" dirty="0"/>
          </a:p>
        </p:txBody>
      </p:sp>
      <p:sp>
        <p:nvSpPr>
          <p:cNvPr id="3" name="Content Placeholder 2"/>
          <p:cNvSpPr>
            <a:spLocks noGrp="1"/>
          </p:cNvSpPr>
          <p:nvPr>
            <p:ph idx="1"/>
          </p:nvPr>
        </p:nvSpPr>
        <p:spPr>
          <a:xfrm>
            <a:off x="457200" y="2286000"/>
            <a:ext cx="8229600" cy="4038600"/>
          </a:xfrm>
        </p:spPr>
        <p:txBody>
          <a:bodyPr>
            <a:normAutofit/>
          </a:bodyPr>
          <a:lstStyle/>
          <a:p>
            <a:r>
              <a:rPr lang="en-US" dirty="0" smtClean="0"/>
              <a:t>Contingent contracts to do or not to do anything if an uncertain future event does not happen can be enforced when the happening of that event becomes impossible, and not before.</a:t>
            </a:r>
          </a:p>
          <a:p>
            <a:r>
              <a:rPr lang="en-US" dirty="0" smtClean="0"/>
              <a:t>Illustration</a:t>
            </a:r>
          </a:p>
          <a:p>
            <a:r>
              <a:rPr lang="en-US" dirty="0" smtClean="0"/>
              <a:t>A agrees to pay B a sum of money if a certain ship does not return. The ship is sunk. The contract can be enforced when the ship sinks.</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55</a:t>
            </a:fld>
            <a:endParaRPr lang="en-US"/>
          </a:p>
        </p:txBody>
      </p:sp>
    </p:spTree>
  </p:cSld>
  <p:clrMapOvr>
    <a:masterClrMapping/>
  </p:clrMapOvr>
  <p:transition>
    <p:wedg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7526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When event on which contract is contingent to be deemed-u/s-34</a:t>
            </a:r>
            <a:br>
              <a:rPr lang="en-US" dirty="0" smtClean="0"/>
            </a:br>
            <a:endParaRPr lang="en-US" dirty="0"/>
          </a:p>
        </p:txBody>
      </p:sp>
      <p:sp>
        <p:nvSpPr>
          <p:cNvPr id="3" name="Content Placeholder 2"/>
          <p:cNvSpPr>
            <a:spLocks noGrp="1"/>
          </p:cNvSpPr>
          <p:nvPr>
            <p:ph idx="1"/>
          </p:nvPr>
        </p:nvSpPr>
        <p:spPr>
          <a:xfrm>
            <a:off x="457200" y="2743200"/>
            <a:ext cx="8229600" cy="3581400"/>
          </a:xfrm>
        </p:spPr>
        <p:txBody>
          <a:bodyPr>
            <a:noAutofit/>
          </a:bodyPr>
          <a:lstStyle/>
          <a:p>
            <a:pPr algn="just">
              <a:buNone/>
            </a:pPr>
            <a:r>
              <a:rPr lang="en-US" sz="3200" dirty="0" smtClean="0"/>
              <a:t>  When event on which contract is contingent to be deemed impossible, if it is the future conduct of a living person.-If the future event on which a contract is contingent is the way in which a person will act at an unspecified time ,the event shall</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56</a:t>
            </a:fld>
            <a:endParaRPr lang="en-US"/>
          </a:p>
        </p:txBody>
      </p:sp>
    </p:spTree>
  </p:cSld>
  <p:clrMapOvr>
    <a:masterClrMapping/>
  </p:clrMapOvr>
  <p:transition>
    <p:wedg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rmAutofit/>
          </a:bodyPr>
          <a:lstStyle/>
          <a:p>
            <a:r>
              <a:rPr lang="en-US" sz="3600" dirty="0" smtClean="0"/>
              <a:t>A agrees to pay B a sum of money if B marries C. C marries D. The marriage of B to C must now be considered impossible, although it is possible that D may die and that C may afterwards marry B.</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57</a:t>
            </a:fld>
            <a:endParaRPr lang="en-US"/>
          </a:p>
        </p:txBody>
      </p:sp>
    </p:spTree>
  </p:cSld>
  <p:clrMapOvr>
    <a:masterClrMapping/>
  </p:clrMapOvr>
  <p:transition>
    <p:wedg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658112"/>
          </a:xfrm>
        </p:spPr>
        <p:txBody>
          <a:bodyPr>
            <a:normAutofit fontScale="90000"/>
          </a:bodyPr>
          <a:lstStyle/>
          <a:p>
            <a:r>
              <a:rPr lang="en-US" sz="4400" dirty="0" smtClean="0"/>
              <a:t> contingent on happening of   specified event within fixed time u/s-35</a:t>
            </a:r>
            <a:endParaRPr lang="en-US" sz="4400" dirty="0"/>
          </a:p>
        </p:txBody>
      </p:sp>
      <p:sp>
        <p:nvSpPr>
          <p:cNvPr id="3" name="Content Placeholder 2"/>
          <p:cNvSpPr>
            <a:spLocks noGrp="1"/>
          </p:cNvSpPr>
          <p:nvPr>
            <p:ph idx="1"/>
          </p:nvPr>
        </p:nvSpPr>
        <p:spPr>
          <a:xfrm>
            <a:off x="685800" y="2514600"/>
            <a:ext cx="8229600" cy="3703320"/>
          </a:xfrm>
        </p:spPr>
        <p:txBody>
          <a:bodyPr>
            <a:normAutofit lnSpcReduction="10000"/>
          </a:bodyPr>
          <a:lstStyle/>
          <a:p>
            <a:pPr>
              <a:buNone/>
            </a:pPr>
            <a:r>
              <a:rPr lang="en-US" dirty="0" smtClean="0"/>
              <a:t>   </a:t>
            </a:r>
            <a:r>
              <a:rPr lang="en-US" sz="3600" dirty="0" smtClean="0"/>
              <a:t>Contingent contracts to do or not to do anything if a specified uncertain event happens within a fixed time become void if, at the expiration of the time fixed, such event has not happened, or if, before the time fixed, such event becomes impossible.</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58</a:t>
            </a:fld>
            <a:endParaRPr lang="en-US"/>
          </a:p>
        </p:txBody>
      </p:sp>
    </p:spTree>
  </p:cSld>
  <p:clrMapOvr>
    <a:masterClrMapping/>
  </p:clrMapOvr>
  <p:transition>
    <p:wedg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Autofit/>
          </a:bodyPr>
          <a:lstStyle/>
          <a:p>
            <a:r>
              <a:rPr lang="en-US" sz="3600" dirty="0" smtClean="0"/>
              <a:t>Contingent contracts to do or not to do anything if a specified uncertain event does not happen within a fixed time may be enforced by law when the time fixed has expired and such event has not happened or, before the time fixed has expired, if it becomes certain that such event will not happen</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59</a:t>
            </a:fld>
            <a:endParaRPr lang="en-US"/>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smtClean="0"/>
              <a:t>Cont…………..</a:t>
            </a:r>
            <a:endParaRPr lang="en-US" dirty="0"/>
          </a:p>
        </p:txBody>
      </p:sp>
      <p:sp>
        <p:nvSpPr>
          <p:cNvPr id="3" name="Content Placeholder 2"/>
          <p:cNvSpPr>
            <a:spLocks noGrp="1"/>
          </p:cNvSpPr>
          <p:nvPr>
            <p:ph idx="1"/>
          </p:nvPr>
        </p:nvSpPr>
        <p:spPr>
          <a:xfrm>
            <a:off x="457200" y="1524000"/>
            <a:ext cx="8229600" cy="4602163"/>
          </a:xfrm>
        </p:spPr>
        <p:txBody>
          <a:bodyPr>
            <a:normAutofit/>
          </a:bodyPr>
          <a:lstStyle/>
          <a:p>
            <a:pPr>
              <a:buFont typeface="Wingdings" pitchFamily="2" charset="2"/>
              <a:buChar char="§"/>
            </a:pPr>
            <a:r>
              <a:rPr lang="en-US" b="1" u="sng" dirty="0" smtClean="0"/>
              <a:t>U/S-2 (h)-CONTRACT:</a:t>
            </a:r>
            <a:r>
              <a:rPr lang="en-US" dirty="0" smtClean="0"/>
              <a:t>-A contract is an agreement enforceable by law.</a:t>
            </a:r>
          </a:p>
          <a:p>
            <a:pPr>
              <a:buNone/>
            </a:pPr>
            <a:r>
              <a:rPr lang="en-US" dirty="0" smtClean="0"/>
              <a:t>Thus for the formation of a contract:</a:t>
            </a:r>
          </a:p>
          <a:p>
            <a:pPr>
              <a:buNone/>
            </a:pPr>
            <a:r>
              <a:rPr lang="en-US" dirty="0" smtClean="0"/>
              <a:t>1.There must be an agreement.</a:t>
            </a:r>
          </a:p>
          <a:p>
            <a:pPr>
              <a:buNone/>
            </a:pPr>
            <a:r>
              <a:rPr lang="en-US" dirty="0" smtClean="0"/>
              <a:t>2.Agreement must be enforceable by law.</a:t>
            </a:r>
          </a:p>
          <a:p>
            <a:pPr>
              <a:buNone/>
            </a:pPr>
            <a:r>
              <a:rPr lang="en-US" dirty="0" smtClean="0"/>
              <a:t>So we can </a:t>
            </a:r>
            <a:r>
              <a:rPr lang="en-US" dirty="0" err="1" smtClean="0"/>
              <a:t>summarise</a:t>
            </a:r>
            <a:r>
              <a:rPr lang="en-US" dirty="0" smtClean="0"/>
              <a:t> as:</a:t>
            </a:r>
          </a:p>
          <a:p>
            <a:pPr algn="ctr">
              <a:buNone/>
            </a:pPr>
            <a:r>
              <a:rPr lang="en-US" b="1" dirty="0" smtClean="0"/>
              <a:t>“A CONTRACT IS AN AGREEMETN,AN AGREEMENT IS A PROMISE AND A PROMISE IS AN ACCEPTED PROPOSAL.”</a:t>
            </a:r>
          </a:p>
          <a:p>
            <a:endParaRPr lang="en-US" dirty="0"/>
          </a:p>
        </p:txBody>
      </p:sp>
      <p:sp>
        <p:nvSpPr>
          <p:cNvPr id="4" name="Date Placeholder 3"/>
          <p:cNvSpPr>
            <a:spLocks noGrp="1"/>
          </p:cNvSpPr>
          <p:nvPr>
            <p:ph type="dt" sz="half" idx="10"/>
          </p:nvPr>
        </p:nvSpPr>
        <p:spPr/>
        <p:txBody>
          <a:bodyPr/>
          <a:lstStyle/>
          <a:p>
            <a:fld id="{C9D0C9E6-1221-4530-86A9-52A2B19EC496}"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t>Illustration:</a:t>
            </a:r>
            <a:endParaRPr lang="en-US" dirty="0"/>
          </a:p>
        </p:txBody>
      </p:sp>
      <p:sp>
        <p:nvSpPr>
          <p:cNvPr id="3" name="Content Placeholder 2"/>
          <p:cNvSpPr>
            <a:spLocks noGrp="1"/>
          </p:cNvSpPr>
          <p:nvPr>
            <p:ph idx="1"/>
          </p:nvPr>
        </p:nvSpPr>
        <p:spPr>
          <a:xfrm>
            <a:off x="457200" y="1447800"/>
            <a:ext cx="8229600" cy="4876800"/>
          </a:xfrm>
        </p:spPr>
        <p:txBody>
          <a:bodyPr>
            <a:noAutofit/>
          </a:bodyPr>
          <a:lstStyle/>
          <a:p>
            <a:pPr algn="just"/>
            <a:r>
              <a:rPr lang="en-US" sz="3200" dirty="0" smtClean="0"/>
              <a:t>(a) A promises to pay B a sum of money if a certain ship returns within a year. The contract may be enforced if the ship returns within the year, 'and becomes void if the ship is burnt within the year.</a:t>
            </a:r>
          </a:p>
          <a:p>
            <a:pPr algn="just"/>
            <a:r>
              <a:rPr lang="en-US" sz="3200" dirty="0" smtClean="0"/>
              <a:t>(b) A promises to pay B a sum of money if a certain ship does not return within a year. The contract may be enforced if the ship does not return within the year, or is burnt within the year.</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60</a:t>
            </a:fld>
            <a:endParaRPr lang="en-US"/>
          </a:p>
        </p:txBody>
      </p:sp>
    </p:spTree>
  </p:cSld>
  <p:clrMapOvr>
    <a:masterClrMapping/>
  </p:clrMapOvr>
  <p:transition>
    <p:wedg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Agreement contingent on impossible events void u/s--36</a:t>
            </a:r>
            <a:endParaRPr lang="en-US" dirty="0"/>
          </a:p>
        </p:txBody>
      </p:sp>
      <p:sp>
        <p:nvSpPr>
          <p:cNvPr id="3" name="Content Placeholder 2"/>
          <p:cNvSpPr>
            <a:spLocks noGrp="1"/>
          </p:cNvSpPr>
          <p:nvPr>
            <p:ph idx="1"/>
          </p:nvPr>
        </p:nvSpPr>
        <p:spPr/>
        <p:txBody>
          <a:bodyPr>
            <a:normAutofit/>
          </a:bodyPr>
          <a:lstStyle/>
          <a:p>
            <a:r>
              <a:rPr lang="en-US" sz="3600" dirty="0" smtClean="0"/>
              <a:t>Contingent  agreements to do or not to do anything, if an impossible event happens, are void, whether the impossibility of the event is known or not to the parties to the agreement at the time when it is made</a:t>
            </a:r>
            <a:r>
              <a:rPr lang="en-US" sz="2800" dirty="0" smtClean="0"/>
              <a:t>.</a:t>
            </a:r>
            <a:endParaRPr lang="en-US" sz="3600" dirty="0" smtClean="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61</a:t>
            </a:fld>
            <a:endParaRPr lang="en-US"/>
          </a:p>
        </p:txBody>
      </p:sp>
    </p:spTree>
  </p:cSld>
  <p:clrMapOvr>
    <a:masterClrMapping/>
  </p:clrMapOvr>
  <p:transition>
    <p:wedg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rmAutofit/>
          </a:bodyPr>
          <a:lstStyle/>
          <a:p>
            <a:r>
              <a:rPr lang="en-US" sz="3200" dirty="0" smtClean="0"/>
              <a:t>(a) A agrees to pay B 1,000 rupees if two straight lines should enclose a space. The agreement is void.</a:t>
            </a:r>
          </a:p>
          <a:p>
            <a:r>
              <a:rPr lang="en-US" sz="3200" dirty="0" smtClean="0"/>
              <a:t>(b) A agrees to pay B 1,000 rupees if B will marry A's daughter C. C was dead at the time of the agreement. The agreement is void.</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62</a:t>
            </a:fld>
            <a:endParaRPr lang="en-US"/>
          </a:p>
        </p:txBody>
      </p:sp>
    </p:spTree>
  </p:cSld>
  <p:clrMapOvr>
    <a:masterClrMapping/>
  </p:clrMapOvr>
  <p:transition>
    <p:wedg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rmAutofit/>
          </a:bodyPr>
          <a:lstStyle/>
          <a:p>
            <a:r>
              <a:rPr lang="en-US" dirty="0" smtClean="0"/>
              <a:t>(a) A promises to deliver goods to B on a certain day on payment of Rs. 1,000. A dies before that day. A's representatives are bound to deliver the goods to B, and B is bound to pay the Rs. 1,000 to A's representatives.</a:t>
            </a:r>
          </a:p>
          <a:p>
            <a:r>
              <a:rPr lang="en-US" dirty="0" smtClean="0"/>
              <a:t>(b) A promises to paint a picture for B by a certain day, at  certain price. A dies before the day. The contract cannot be enforced either by A's representatives or </a:t>
            </a:r>
          </a:p>
          <a:p>
            <a:pPr>
              <a:buNone/>
            </a:pPr>
            <a:r>
              <a:rPr lang="en-US" dirty="0" smtClean="0"/>
              <a:t>     by B.</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63</a:t>
            </a:fld>
            <a:endParaRPr lang="en-US"/>
          </a:p>
        </p:txBody>
      </p:sp>
    </p:spTree>
  </p:cSld>
  <p:clrMapOvr>
    <a:masterClrMapping/>
  </p:clrMapOvr>
  <p:transition>
    <p:wedg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9512"/>
          </a:xfrm>
        </p:spPr>
        <p:txBody>
          <a:bodyPr>
            <a:normAutofit fontScale="90000"/>
          </a:bodyPr>
          <a:lstStyle/>
          <a:p>
            <a:r>
              <a:rPr lang="en-US" dirty="0" smtClean="0"/>
              <a:t>Effect of refusal to accept </a:t>
            </a:r>
            <a:br>
              <a:rPr lang="en-US" dirty="0" smtClean="0"/>
            </a:br>
            <a:r>
              <a:rPr lang="en-US" dirty="0" smtClean="0"/>
              <a:t>offer of performance u/s-38</a:t>
            </a:r>
            <a:endParaRPr lang="en-US" dirty="0"/>
          </a:p>
        </p:txBody>
      </p:sp>
      <p:sp>
        <p:nvSpPr>
          <p:cNvPr id="3" name="Content Placeholder 2"/>
          <p:cNvSpPr>
            <a:spLocks noGrp="1"/>
          </p:cNvSpPr>
          <p:nvPr>
            <p:ph idx="1"/>
          </p:nvPr>
        </p:nvSpPr>
        <p:spPr>
          <a:xfrm>
            <a:off x="457200" y="2057400"/>
            <a:ext cx="8229600" cy="4267200"/>
          </a:xfrm>
        </p:spPr>
        <p:txBody>
          <a:bodyPr>
            <a:normAutofit/>
          </a:bodyPr>
          <a:lstStyle/>
          <a:p>
            <a:r>
              <a:rPr lang="en-US" sz="2800" dirty="0" smtClean="0"/>
              <a:t>.-Where a </a:t>
            </a:r>
            <a:r>
              <a:rPr lang="en-US" sz="2800" dirty="0" err="1" smtClean="0"/>
              <a:t>promisor</a:t>
            </a:r>
            <a:r>
              <a:rPr lang="en-US" sz="2800" dirty="0" smtClean="0"/>
              <a:t> has made an offer of performance to the </a:t>
            </a:r>
            <a:r>
              <a:rPr lang="en-US" sz="2800" dirty="0" err="1" smtClean="0"/>
              <a:t>promisee</a:t>
            </a:r>
            <a:r>
              <a:rPr lang="en-US" sz="2800" dirty="0" smtClean="0"/>
              <a:t>, and the offer has not been accepted, the </a:t>
            </a:r>
            <a:r>
              <a:rPr lang="en-US" sz="2800" dirty="0" err="1" smtClean="0"/>
              <a:t>promisor</a:t>
            </a:r>
            <a:r>
              <a:rPr lang="en-US" sz="2800" dirty="0" smtClean="0"/>
              <a:t> is not responsible for nonperformance, nor does he thereby lose his rights under the contract.</a:t>
            </a:r>
          </a:p>
          <a:p>
            <a:r>
              <a:rPr lang="en-US" sz="2800" dirty="0" smtClean="0"/>
              <a:t>Every such offer must </a:t>
            </a:r>
            <a:r>
              <a:rPr lang="en-US" sz="2800" dirty="0" err="1" smtClean="0"/>
              <a:t>fulfil</a:t>
            </a:r>
            <a:r>
              <a:rPr lang="en-US" sz="2800" dirty="0" smtClean="0"/>
              <a:t> the following conditions:-</a:t>
            </a:r>
          </a:p>
          <a:p>
            <a:pPr>
              <a:buNone/>
            </a:pPr>
            <a:r>
              <a:rPr lang="en-US" sz="2800" dirty="0" smtClean="0"/>
              <a:t>   (1) it must be unconditional;</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64</a:t>
            </a:fld>
            <a:endParaRPr lang="en-US"/>
          </a:p>
        </p:txBody>
      </p:sp>
    </p:spTree>
  </p:cSld>
  <p:clrMapOvr>
    <a:masterClrMapping/>
  </p:clrMapOvr>
  <p:transition>
    <p:wedg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(2) it must be made at a proper time and place, and under such circumstances that the person to whom it is made may have a reasonable opportunity of ascertaining that the person by whom it is made is able and willing there and then to do the whole of what he is bound by his promise to do</a:t>
            </a:r>
          </a:p>
          <a:p>
            <a:r>
              <a:rPr lang="en-US" dirty="0" smtClean="0"/>
              <a:t>(3) if the offer is an offer to deliver anything to the </a:t>
            </a:r>
            <a:r>
              <a:rPr lang="en-US" dirty="0" err="1" smtClean="0"/>
              <a:t>promisee</a:t>
            </a:r>
            <a:r>
              <a:rPr lang="en-US" dirty="0" smtClean="0"/>
              <a:t>, the </a:t>
            </a:r>
            <a:r>
              <a:rPr lang="en-US" dirty="0" err="1" smtClean="0"/>
              <a:t>promisee</a:t>
            </a:r>
            <a:r>
              <a:rPr lang="en-US" dirty="0" smtClean="0"/>
              <a:t> must have a reasonable opportunity of seeing that the thing offered is the thing which the </a:t>
            </a:r>
            <a:r>
              <a:rPr lang="en-US" dirty="0" err="1" smtClean="0"/>
              <a:t>promisor</a:t>
            </a:r>
            <a:r>
              <a:rPr lang="en-US" dirty="0" smtClean="0"/>
              <a:t> is bound by his promise to deliver.</a:t>
            </a:r>
          </a:p>
          <a:p>
            <a:r>
              <a:rPr lang="en-US" dirty="0" smtClean="0"/>
              <a:t>An offer to one of several joint </a:t>
            </a:r>
            <a:r>
              <a:rPr lang="en-US" dirty="0" err="1" smtClean="0"/>
              <a:t>promisees</a:t>
            </a:r>
            <a:r>
              <a:rPr lang="en-US" dirty="0" smtClean="0"/>
              <a:t> has the same legal consequences as an offer to all of them,</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65</a:t>
            </a:fld>
            <a:endParaRPr lang="en-US"/>
          </a:p>
        </p:txBody>
      </p:sp>
    </p:spTree>
  </p:cSld>
  <p:clrMapOvr>
    <a:masterClrMapping/>
  </p:clrMapOvr>
  <p:transition>
    <p:wedg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rmAutofit/>
          </a:bodyPr>
          <a:lstStyle/>
          <a:p>
            <a:r>
              <a:rPr lang="en-US" sz="2800" dirty="0" smtClean="0"/>
              <a:t>contracts to deliver to B at his warehouse, on the 1st March, 1873,    100 bales of cotton of a particular quality. In order to make an offer of a performance with the effect stated in this section, A must bring the cotton to B's warehouse, on the appointed day, under such circumstances that B may have a reasonable opportunity of satisfying himself that the thing offered is cotton of the quality contracted for, and that there are 100 bales.</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66</a:t>
            </a:fld>
            <a:endParaRPr lang="en-US"/>
          </a:p>
        </p:txBody>
      </p:sp>
    </p:spTree>
  </p:cSld>
  <p:clrMapOvr>
    <a:masterClrMapping/>
  </p:clrMapOvr>
  <p:transition>
    <p:wedg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 of refusal of party to</a:t>
            </a:r>
            <a:br>
              <a:rPr lang="en-US" dirty="0" smtClean="0"/>
            </a:br>
            <a:r>
              <a:rPr lang="en-US" dirty="0" smtClean="0"/>
              <a:t> perform promise wholly-u/s-39</a:t>
            </a:r>
            <a:endParaRPr lang="en-US" dirty="0"/>
          </a:p>
        </p:txBody>
      </p:sp>
      <p:sp>
        <p:nvSpPr>
          <p:cNvPr id="3" name="Content Placeholder 2"/>
          <p:cNvSpPr>
            <a:spLocks noGrp="1"/>
          </p:cNvSpPr>
          <p:nvPr>
            <p:ph idx="1"/>
          </p:nvPr>
        </p:nvSpPr>
        <p:spPr/>
        <p:txBody>
          <a:bodyPr>
            <a:noAutofit/>
          </a:bodyPr>
          <a:lstStyle/>
          <a:p>
            <a:r>
              <a:rPr lang="en-US" sz="2400" dirty="0" smtClean="0"/>
              <a:t>Party to a contract has refused to perform, or disabled himself from performing, his promise in its entirety, the </a:t>
            </a:r>
            <a:r>
              <a:rPr lang="en-US" sz="2400" dirty="0" err="1" smtClean="0"/>
              <a:t>promisee</a:t>
            </a:r>
            <a:r>
              <a:rPr lang="en-US" sz="2400" dirty="0" smtClean="0"/>
              <a:t> may put an end to the contract, unless he has signified, by words or conduct, his acquiescence in its continuance.</a:t>
            </a:r>
          </a:p>
          <a:p>
            <a:r>
              <a:rPr lang="en-US" sz="2400" dirty="0" smtClean="0"/>
              <a:t>(a) A, a singer, enters into a contract with B, the manager of a theatre, to sing at his theatre two nights in every week during the next two months, and B engages to pay her 100 rupees for each night's performance. On the sixth night A </a:t>
            </a:r>
            <a:r>
              <a:rPr lang="en-US" sz="2400" dirty="0" err="1" smtClean="0"/>
              <a:t>wilfully</a:t>
            </a:r>
            <a:r>
              <a:rPr lang="en-US" sz="2400" dirty="0" smtClean="0"/>
              <a:t> absents herself from the theatre. B is at liberty to put an end to the contract.</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67</a:t>
            </a:fld>
            <a:endParaRPr lang="en-US"/>
          </a:p>
        </p:txBody>
      </p:sp>
    </p:spTree>
  </p:cSld>
  <p:clrMapOvr>
    <a:masterClrMapping/>
  </p:clrMapOvr>
  <p:transition>
    <p:wedg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rmAutofit/>
          </a:bodyPr>
          <a:lstStyle/>
          <a:p>
            <a:r>
              <a:rPr lang="en-US" dirty="0" smtClean="0"/>
              <a:t>(b) A, a singer, enters into a contract with B, the manager of a theatre, to sing at his theatre two nights in every. week during the next two months, and B engages to pay her at the rate of 100 rupees for each night. On the sixth night A </a:t>
            </a:r>
            <a:r>
              <a:rPr lang="en-US" dirty="0" err="1" smtClean="0"/>
              <a:t>wilfully</a:t>
            </a:r>
            <a:r>
              <a:rPr lang="en-US" dirty="0" smtClean="0"/>
              <a:t> absents herself. With the assent of B, A sings on the seventh night. B has signified his acquiescence in the continuance of the contract, and cannot now put an end to it, but is entitled to compensation for the damage sustained by him through A's failure to sing on the sixth night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68</a:t>
            </a:fld>
            <a:endParaRPr lang="en-US"/>
          </a:p>
        </p:txBody>
      </p:sp>
    </p:spTree>
  </p:cSld>
  <p:clrMapOvr>
    <a:masterClrMapping/>
  </p:clrMapOvr>
  <p:transition>
    <p:wedg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85088"/>
          </a:xfrm>
        </p:spPr>
        <p:txBody>
          <a:bodyPr>
            <a:normAutofit fontScale="90000"/>
          </a:bodyPr>
          <a:lstStyle/>
          <a:p>
            <a:r>
              <a:rPr lang="en-US" dirty="0" smtClean="0"/>
              <a:t>Person by whom promise </a:t>
            </a:r>
            <a:br>
              <a:rPr lang="en-US" dirty="0" smtClean="0"/>
            </a:br>
            <a:r>
              <a:rPr lang="en-US" dirty="0" smtClean="0"/>
              <a:t>is to be performed-u/s-40</a:t>
            </a:r>
            <a:endParaRPr lang="en-US" dirty="0"/>
          </a:p>
        </p:txBody>
      </p:sp>
      <p:sp>
        <p:nvSpPr>
          <p:cNvPr id="3" name="Content Placeholder 2"/>
          <p:cNvSpPr>
            <a:spLocks noGrp="1"/>
          </p:cNvSpPr>
          <p:nvPr>
            <p:ph idx="1"/>
          </p:nvPr>
        </p:nvSpPr>
        <p:spPr/>
        <p:txBody>
          <a:bodyPr>
            <a:normAutofit/>
          </a:bodyPr>
          <a:lstStyle/>
          <a:p>
            <a:r>
              <a:rPr lang="en-US" sz="3200" dirty="0" smtClean="0"/>
              <a:t>If it appears from the nature of the case that it was the intention of the parties to any contract that any promise contained in it should be performed by the </a:t>
            </a:r>
            <a:r>
              <a:rPr lang="en-US" sz="3200" dirty="0" err="1" smtClean="0"/>
              <a:t>promisor</a:t>
            </a:r>
            <a:r>
              <a:rPr lang="en-US" sz="3200" dirty="0" smtClean="0"/>
              <a:t> himself, such promise must be performed by the </a:t>
            </a:r>
            <a:r>
              <a:rPr lang="en-US" sz="3200" dirty="0" err="1" smtClean="0"/>
              <a:t>promisor</a:t>
            </a:r>
            <a:r>
              <a:rPr lang="en-US" sz="3200" dirty="0" smtClean="0"/>
              <a:t>. In other cases, the </a:t>
            </a:r>
            <a:r>
              <a:rPr lang="en-US" sz="3200" dirty="0" err="1" smtClean="0"/>
              <a:t>promisor</a:t>
            </a:r>
            <a:r>
              <a:rPr lang="en-US" sz="3200" dirty="0" smtClean="0"/>
              <a:t> or his representatives may employ a competent person to perform it</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69</a:t>
            </a:fld>
            <a:endParaRPr lang="en-US"/>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agreement</a:t>
            </a:r>
            <a:endParaRPr lang="en-US" dirty="0"/>
          </a:p>
        </p:txBody>
      </p:sp>
      <p:sp>
        <p:nvSpPr>
          <p:cNvPr id="3" name="Content Placeholder 2"/>
          <p:cNvSpPr>
            <a:spLocks noGrp="1"/>
          </p:cNvSpPr>
          <p:nvPr>
            <p:ph idx="1"/>
          </p:nvPr>
        </p:nvSpPr>
        <p:spPr/>
        <p:txBody>
          <a:bodyPr/>
          <a:lstStyle/>
          <a:p>
            <a:r>
              <a:rPr lang="en-US" b="1" u="sng" dirty="0" smtClean="0"/>
              <a:t>According to sir William Anson</a:t>
            </a:r>
            <a:endParaRPr lang="en-US" dirty="0" smtClean="0"/>
          </a:p>
          <a:p>
            <a:pPr>
              <a:buNone/>
            </a:pPr>
            <a:r>
              <a:rPr lang="en-US" dirty="0" smtClean="0"/>
              <a:t>   “A legally binding agreement between two or more persons by which rights  are acquired by one or more to acts or forbearances on the part of the others”</a:t>
            </a:r>
          </a:p>
          <a:p>
            <a:r>
              <a:rPr lang="en-US" b="1" u="sng" dirty="0" smtClean="0"/>
              <a:t>According to </a:t>
            </a:r>
            <a:r>
              <a:rPr lang="en-US" b="1" u="sng" dirty="0" err="1" smtClean="0"/>
              <a:t>Salmond</a:t>
            </a:r>
            <a:r>
              <a:rPr lang="en-US" b="1" u="sng" dirty="0" smtClean="0"/>
              <a:t> </a:t>
            </a:r>
          </a:p>
          <a:p>
            <a:pPr>
              <a:buNone/>
            </a:pPr>
            <a:r>
              <a:rPr lang="en-US" dirty="0" smtClean="0"/>
              <a:t>   “ A contract is an agreement creating and defining obligations between the parties.”</a:t>
            </a:r>
          </a:p>
          <a:p>
            <a:pPr>
              <a:buNone/>
            </a:pP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transition>
    <p:wedg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Autofit/>
          </a:bodyPr>
          <a:lstStyle/>
          <a:p>
            <a:r>
              <a:rPr lang="en-US" sz="2800" dirty="0" smtClean="0"/>
              <a:t>(a) A promises to pay B a sum of money. A may perform this promise, either by personally paying the money to B or by causing it to be paid to B by another ; and, if A dies before the time appointed for payment, his representatives must perform the promise, or employ some proper person to do so.</a:t>
            </a:r>
          </a:p>
          <a:p>
            <a:r>
              <a:rPr lang="en-US" sz="2800" dirty="0" smtClean="0"/>
              <a:t>(b) A promises to paint a picture for B. A must perform this promise personally</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70</a:t>
            </a:fld>
            <a:endParaRPr lang="en-US"/>
          </a:p>
        </p:txBody>
      </p:sp>
    </p:spTree>
  </p:cSld>
  <p:clrMapOvr>
    <a:masterClrMapping/>
  </p:clrMapOvr>
  <p:transition>
    <p:wedg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600200"/>
          </a:xfrm>
        </p:spPr>
        <p:txBody>
          <a:bodyPr>
            <a:normAutofit/>
          </a:bodyPr>
          <a:lstStyle/>
          <a:p>
            <a:r>
              <a:rPr lang="en-US" dirty="0" smtClean="0"/>
              <a:t>Effect of accepting performance from third person u/s-41</a:t>
            </a:r>
            <a:endParaRPr lang="en-US" dirty="0"/>
          </a:p>
        </p:txBody>
      </p:sp>
      <p:sp>
        <p:nvSpPr>
          <p:cNvPr id="3" name="Content Placeholder 2"/>
          <p:cNvSpPr>
            <a:spLocks noGrp="1"/>
          </p:cNvSpPr>
          <p:nvPr>
            <p:ph idx="1"/>
          </p:nvPr>
        </p:nvSpPr>
        <p:spPr>
          <a:xfrm>
            <a:off x="457200" y="3048000"/>
            <a:ext cx="8229600" cy="3276600"/>
          </a:xfrm>
        </p:spPr>
        <p:txBody>
          <a:bodyPr/>
          <a:lstStyle/>
          <a:p>
            <a:r>
              <a:rPr lang="en-US" sz="3200" dirty="0" smtClean="0"/>
              <a:t>When a </a:t>
            </a:r>
            <a:r>
              <a:rPr lang="en-US" sz="3200" dirty="0" err="1" smtClean="0"/>
              <a:t>promisee</a:t>
            </a:r>
            <a:r>
              <a:rPr lang="en-US" sz="3200" dirty="0" smtClean="0"/>
              <a:t> accepts performance of the promise from a third person, he cannot afterwards enforce it against the </a:t>
            </a:r>
            <a:r>
              <a:rPr lang="en-US" sz="3200" dirty="0" err="1" smtClean="0"/>
              <a:t>promisor</a:t>
            </a:r>
            <a:r>
              <a:rPr lang="en-US" dirty="0" smtClean="0"/>
              <a: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71</a:t>
            </a:fld>
            <a:endParaRPr lang="en-US"/>
          </a:p>
        </p:txBody>
      </p:sp>
    </p:spTree>
  </p:cSld>
  <p:clrMapOvr>
    <a:masterClrMapping/>
  </p:clrMapOvr>
  <p:transition>
    <p:wedg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Devolution of joint </a:t>
            </a:r>
            <a:r>
              <a:rPr lang="en-US" dirty="0" err="1" smtClean="0"/>
              <a:t>liabilities.u</a:t>
            </a:r>
            <a:r>
              <a:rPr lang="en-US" dirty="0" smtClean="0"/>
              <a:t>/s-42</a:t>
            </a:r>
            <a:endParaRPr lang="en-US" dirty="0"/>
          </a:p>
        </p:txBody>
      </p:sp>
      <p:sp>
        <p:nvSpPr>
          <p:cNvPr id="3" name="Content Placeholder 2"/>
          <p:cNvSpPr>
            <a:spLocks noGrp="1"/>
          </p:cNvSpPr>
          <p:nvPr>
            <p:ph idx="1"/>
          </p:nvPr>
        </p:nvSpPr>
        <p:spPr/>
        <p:txBody>
          <a:bodyPr>
            <a:normAutofit/>
          </a:bodyPr>
          <a:lstStyle/>
          <a:p>
            <a:r>
              <a:rPr lang="en-US" sz="2800" dirty="0" smtClean="0"/>
              <a:t>.-When two or more persons have made a joint promise, then, unless a contrary intention appears by the contract, all such persons, during their joint lives, and, after the death of any of them, his representative jointly with the survivor or survivors, and, after the  death of the last survivor, the representatives of all jointly, must </a:t>
            </a:r>
            <a:r>
              <a:rPr lang="en-US" sz="2800" dirty="0" err="1" smtClean="0"/>
              <a:t>fulfil</a:t>
            </a:r>
            <a:r>
              <a:rPr lang="en-US" sz="2800" dirty="0" smtClean="0"/>
              <a:t> the promise</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72</a:t>
            </a:fld>
            <a:endParaRPr lang="en-US"/>
          </a:p>
        </p:txBody>
      </p:sp>
    </p:spTree>
  </p:cSld>
  <p:clrMapOvr>
    <a:masterClrMapping/>
  </p:clrMapOvr>
  <p:transition>
    <p:wedg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371600"/>
          </a:xfrm>
        </p:spPr>
        <p:txBody>
          <a:bodyPr>
            <a:normAutofit fontScale="90000"/>
          </a:bodyPr>
          <a:lstStyle/>
          <a:p>
            <a:r>
              <a:rPr lang="en-US" dirty="0" smtClean="0"/>
              <a:t>Any one of joint </a:t>
            </a:r>
            <a:r>
              <a:rPr lang="en-US" dirty="0" err="1" smtClean="0"/>
              <a:t>promisors</a:t>
            </a:r>
            <a:r>
              <a:rPr lang="en-US" dirty="0" smtClean="0"/>
              <a:t> may be compelled to perform u/s-43</a:t>
            </a:r>
            <a:endParaRPr lang="en-US" dirty="0"/>
          </a:p>
        </p:txBody>
      </p:sp>
      <p:sp>
        <p:nvSpPr>
          <p:cNvPr id="3" name="Content Placeholder 2"/>
          <p:cNvSpPr>
            <a:spLocks noGrp="1"/>
          </p:cNvSpPr>
          <p:nvPr>
            <p:ph idx="1"/>
          </p:nvPr>
        </p:nvSpPr>
        <p:spPr/>
        <p:txBody>
          <a:bodyPr>
            <a:normAutofit/>
          </a:bodyPr>
          <a:lstStyle/>
          <a:p>
            <a:r>
              <a:rPr lang="en-US" dirty="0" smtClean="0"/>
              <a:t>When two or; more persons make a joint promise, the </a:t>
            </a:r>
            <a:r>
              <a:rPr lang="en-US" dirty="0" err="1" smtClean="0"/>
              <a:t>promisee</a:t>
            </a:r>
            <a:r>
              <a:rPr lang="en-US" dirty="0" smtClean="0"/>
              <a:t> may, in the absence of express agreement to the contrary, compel any 1*[one or more] of such joint </a:t>
            </a:r>
            <a:r>
              <a:rPr lang="en-US" dirty="0" err="1" smtClean="0"/>
              <a:t>promisors,to</a:t>
            </a:r>
            <a:r>
              <a:rPr lang="en-US" dirty="0" smtClean="0"/>
              <a:t> perform the whole of the promise. </a:t>
            </a:r>
          </a:p>
          <a:p>
            <a:pPr>
              <a:buNone/>
            </a:pPr>
            <a:r>
              <a:rPr lang="en-US" dirty="0" smtClean="0"/>
              <a:t>----Each </a:t>
            </a:r>
            <a:r>
              <a:rPr lang="en-US" dirty="0" err="1" smtClean="0"/>
              <a:t>promisor</a:t>
            </a:r>
            <a:r>
              <a:rPr lang="en-US" dirty="0" smtClean="0"/>
              <a:t> may compel contribution. Each of two or more joint </a:t>
            </a:r>
            <a:r>
              <a:rPr lang="en-US" dirty="0" err="1" smtClean="0"/>
              <a:t>promisors</a:t>
            </a:r>
            <a:r>
              <a:rPr lang="en-US" dirty="0" smtClean="0"/>
              <a:t> may compel every other joint </a:t>
            </a:r>
            <a:r>
              <a:rPr lang="en-US" dirty="0" err="1" smtClean="0"/>
              <a:t>promisor</a:t>
            </a:r>
            <a:r>
              <a:rPr lang="en-US" dirty="0" smtClean="0"/>
              <a:t> to contribute equally with himself to the performance of the promise, unless a contrary intention appears from the contract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73</a:t>
            </a:fld>
            <a:endParaRPr lang="en-US"/>
          </a:p>
        </p:txBody>
      </p:sp>
    </p:spTree>
  </p:cSld>
  <p:clrMapOvr>
    <a:masterClrMapping/>
  </p:clrMapOvr>
  <p:transition>
    <p:wedg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r>
              <a:rPr lang="en-US" dirty="0" smtClean="0"/>
              <a:t>Sharing of loss by default in contribution.-If any one of two or more joint </a:t>
            </a:r>
            <a:r>
              <a:rPr lang="en-US" dirty="0" err="1" smtClean="0"/>
              <a:t>promisors</a:t>
            </a:r>
            <a:r>
              <a:rPr lang="en-US" dirty="0" smtClean="0"/>
              <a:t> makes default in such contribution, the remaining joint </a:t>
            </a:r>
            <a:r>
              <a:rPr lang="en-US" dirty="0" err="1" smtClean="0"/>
              <a:t>promisors</a:t>
            </a:r>
            <a:r>
              <a:rPr lang="en-US" dirty="0" smtClean="0"/>
              <a:t> must bear the loss arising from such default in equal shares.</a:t>
            </a:r>
          </a:p>
          <a:p>
            <a:r>
              <a:rPr lang="en-US" dirty="0" smtClean="0"/>
              <a:t>Explanation.-Nothing in this section shall prevent a surety from recovering from his principal, payments made by the surety on behalf of the principal, or entitle the principal to recover anything from the surety on account of payments made by the principal</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74</a:t>
            </a:fld>
            <a:endParaRPr lang="en-US"/>
          </a:p>
        </p:txBody>
      </p:sp>
    </p:spTree>
  </p:cSld>
  <p:clrMapOvr>
    <a:masterClrMapping/>
  </p:clrMapOvr>
  <p:transition>
    <p:wedg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rmAutofit/>
          </a:bodyPr>
          <a:lstStyle/>
          <a:p>
            <a:r>
              <a:rPr lang="en-US" dirty="0" smtClean="0"/>
              <a:t>(a) A, B and C jointly promise to pay D 3,000 rupees. D may compel either A or B or C to pay him 3,000 rupees.</a:t>
            </a:r>
          </a:p>
          <a:p>
            <a:r>
              <a:rPr lang="en-US" dirty="0" smtClean="0"/>
              <a:t>(b) A, B and C jointly promise to pay D the sum of 3,000 rupees. C is compelled to pay the whole. A is insolvent, but his assets are sufficient to pay one-half of his debts. C is entitled to receive 500 rupees from A's estate, and 1,250 rupees from B.</a:t>
            </a:r>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75</a:t>
            </a:fld>
            <a:endParaRPr lang="en-US"/>
          </a:p>
        </p:txBody>
      </p:sp>
    </p:spTree>
  </p:cSld>
  <p:clrMapOvr>
    <a:masterClrMapping/>
  </p:clrMapOvr>
  <p:transition>
    <p:wedg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(c) A, B and C are under a joint promise to pay D 3,000 rupees. C is unable to pay anything, and A is compelled to pay the whole. A is entitled to receive 1,500 rupees from B.</a:t>
            </a:r>
          </a:p>
          <a:p>
            <a:r>
              <a:rPr lang="en-US" dirty="0" smtClean="0"/>
              <a:t>(d) A, B and C are under a joint promise to pay D 3,000 rupees, A and B being only sureties for C. C fails to pay. A and B are compelled to pay the whole sum. They are entitled to recover it from C.</a:t>
            </a:r>
          </a:p>
          <a:p>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76</a:t>
            </a:fld>
            <a:endParaRPr lang="en-US"/>
          </a:p>
        </p:txBody>
      </p:sp>
    </p:spTree>
  </p:cSld>
  <p:clrMapOvr>
    <a:masterClrMapping/>
  </p:clrMapOvr>
  <p:transition>
    <p:wedg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77112"/>
          </a:xfrm>
        </p:spPr>
        <p:txBody>
          <a:bodyPr>
            <a:normAutofit fontScale="90000"/>
          </a:bodyPr>
          <a:lstStyle/>
          <a:p>
            <a:r>
              <a:rPr lang="en-US" dirty="0" smtClean="0"/>
              <a:t>Effect of release of one joint </a:t>
            </a:r>
            <a:r>
              <a:rPr lang="en-US" dirty="0" err="1" smtClean="0"/>
              <a:t>promisor</a:t>
            </a:r>
            <a:r>
              <a:rPr lang="en-US" dirty="0" smtClean="0"/>
              <a:t> u/s-44</a:t>
            </a:r>
            <a:endParaRPr lang="en-US" dirty="0"/>
          </a:p>
        </p:txBody>
      </p:sp>
      <p:sp>
        <p:nvSpPr>
          <p:cNvPr id="3" name="Content Placeholder 2"/>
          <p:cNvSpPr>
            <a:spLocks noGrp="1"/>
          </p:cNvSpPr>
          <p:nvPr>
            <p:ph idx="1"/>
          </p:nvPr>
        </p:nvSpPr>
        <p:spPr/>
        <p:txBody>
          <a:bodyPr>
            <a:noAutofit/>
          </a:bodyPr>
          <a:lstStyle/>
          <a:p>
            <a:r>
              <a:rPr lang="en-US" sz="3600" dirty="0" smtClean="0"/>
              <a:t>Where two or more persons have made a joint promise, a release of one of such joint </a:t>
            </a:r>
            <a:r>
              <a:rPr lang="en-US" sz="3600" dirty="0" err="1" smtClean="0"/>
              <a:t>promisors</a:t>
            </a:r>
            <a:r>
              <a:rPr lang="en-US" sz="3600" dirty="0" smtClean="0"/>
              <a:t> by the </a:t>
            </a:r>
            <a:r>
              <a:rPr lang="en-US" sz="3600" dirty="0" err="1" smtClean="0"/>
              <a:t>promisee</a:t>
            </a:r>
            <a:r>
              <a:rPr lang="en-US" sz="3600" dirty="0" smtClean="0"/>
              <a:t> does not discharge the other joint </a:t>
            </a:r>
            <a:r>
              <a:rPr lang="en-US" sz="3600" dirty="0" err="1" smtClean="0"/>
              <a:t>promisor</a:t>
            </a:r>
            <a:r>
              <a:rPr lang="en-US" sz="3600" dirty="0" smtClean="0"/>
              <a:t> or joint </a:t>
            </a:r>
            <a:r>
              <a:rPr lang="en-US" sz="3600" dirty="0" err="1" smtClean="0"/>
              <a:t>promisors</a:t>
            </a:r>
            <a:r>
              <a:rPr lang="en-US" sz="3600" dirty="0" smtClean="0"/>
              <a:t> ; neither does it free the joint </a:t>
            </a:r>
            <a:r>
              <a:rPr lang="en-US" sz="3600" dirty="0" err="1" smtClean="0"/>
              <a:t>promisors</a:t>
            </a:r>
            <a:r>
              <a:rPr lang="en-US" sz="3600" dirty="0" smtClean="0"/>
              <a:t> so released from responsibility to the other joint </a:t>
            </a:r>
            <a:r>
              <a:rPr lang="en-US" sz="3600" dirty="0" err="1" smtClean="0"/>
              <a:t>promisor</a:t>
            </a:r>
            <a:r>
              <a:rPr lang="en-US" sz="3600" dirty="0" smtClean="0"/>
              <a:t> or joint </a:t>
            </a:r>
            <a:r>
              <a:rPr lang="en-US" sz="3600" dirty="0" err="1" smtClean="0"/>
              <a:t>promisors</a:t>
            </a:r>
            <a:r>
              <a:rPr lang="en-US" sz="3600" dirty="0" smtClean="0"/>
              <a:t>.</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77</a:t>
            </a:fld>
            <a:endParaRPr lang="en-US"/>
          </a:p>
        </p:txBody>
      </p:sp>
    </p:spTree>
  </p:cSld>
  <p:clrMapOvr>
    <a:masterClrMapping/>
  </p:clrMapOvr>
  <p:transition>
    <p:wedg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u/s-45.Devolution of joint rights</a:t>
            </a:r>
            <a:endParaRPr lang="en-US" dirty="0"/>
          </a:p>
        </p:txBody>
      </p:sp>
      <p:sp>
        <p:nvSpPr>
          <p:cNvPr id="3" name="Content Placeholder 2"/>
          <p:cNvSpPr>
            <a:spLocks noGrp="1"/>
          </p:cNvSpPr>
          <p:nvPr>
            <p:ph idx="1"/>
          </p:nvPr>
        </p:nvSpPr>
        <p:spPr/>
        <p:txBody>
          <a:bodyPr>
            <a:normAutofit/>
          </a:bodyPr>
          <a:lstStyle/>
          <a:p>
            <a:r>
              <a:rPr lang="en-US" sz="2800" dirty="0" smtClean="0"/>
              <a:t>When a person has made a promise to two or more persons jointly, then, unless a contrary intention appears from the contract, the right to claim performance rests, as between him and them, with them during their joint lives, and, after the death of any of them, with the representative of such deceased person. Jointly with the survivor or survivors, and, after the death of the last survivor, with the representatives of all jointly</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78</a:t>
            </a:fld>
            <a:endParaRPr lang="en-US"/>
          </a:p>
        </p:txBody>
      </p:sp>
    </p:spTree>
  </p:cSld>
  <p:clrMapOvr>
    <a:masterClrMapping/>
  </p:clrMapOvr>
  <p:transition>
    <p:wedg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rmAutofit/>
          </a:bodyPr>
          <a:lstStyle/>
          <a:p>
            <a:r>
              <a:rPr lang="en-US" sz="3200" dirty="0" smtClean="0"/>
              <a:t>A, in consideration of 5,000 rupees, lent to him by B and C, promises B and C jointly to repay them that sum with interest on a day specified. B dies. The right to claim performance rests with B's representative jointly with C during C's life, and after the death of C with the representatives of B and C jointly</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79</a:t>
            </a:fld>
            <a:endParaRPr lang="en-US"/>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dirty="0" smtClean="0"/>
              <a:t>Cont……</a:t>
            </a:r>
            <a:endParaRPr lang="en-US" dirty="0"/>
          </a:p>
        </p:txBody>
      </p:sp>
      <p:sp>
        <p:nvSpPr>
          <p:cNvPr id="3" name="Content Placeholder 2"/>
          <p:cNvSpPr>
            <a:spLocks noGrp="1"/>
          </p:cNvSpPr>
          <p:nvPr>
            <p:ph idx="1"/>
          </p:nvPr>
        </p:nvSpPr>
        <p:spPr>
          <a:xfrm>
            <a:off x="457200" y="1676400"/>
            <a:ext cx="8229600" cy="4724400"/>
          </a:xfrm>
        </p:spPr>
        <p:txBody>
          <a:bodyPr/>
          <a:lstStyle/>
          <a:p>
            <a:r>
              <a:rPr lang="en-US" b="1" u="sng" dirty="0" smtClean="0"/>
              <a:t>u/s-(d) Consideration</a:t>
            </a:r>
            <a:r>
              <a:rPr lang="en-US" b="1" dirty="0" smtClean="0"/>
              <a:t>:-</a:t>
            </a:r>
            <a:r>
              <a:rPr lang="en-US" dirty="0" smtClean="0"/>
              <a:t>When at the desire of the </a:t>
            </a:r>
            <a:r>
              <a:rPr lang="en-US" dirty="0" err="1" smtClean="0"/>
              <a:t>promisor,the</a:t>
            </a:r>
            <a:r>
              <a:rPr lang="en-US" dirty="0" smtClean="0"/>
              <a:t> </a:t>
            </a:r>
            <a:r>
              <a:rPr lang="en-US" dirty="0" err="1" smtClean="0"/>
              <a:t>promisee</a:t>
            </a:r>
            <a:r>
              <a:rPr lang="en-US" dirty="0" smtClean="0"/>
              <a:t> or any other person has done or abstained from doing , or does, or abstains from doing  or promises to do or to abstain from doing, something, such act or abstinence or promise is called a consideration for the promise.</a:t>
            </a:r>
          </a:p>
          <a:p>
            <a:r>
              <a:rPr lang="en-US" b="1" u="sng" dirty="0" smtClean="0"/>
              <a:t>Essential rules of consideration:</a:t>
            </a:r>
          </a:p>
          <a:p>
            <a:pPr>
              <a:buNone/>
            </a:pPr>
            <a:r>
              <a:rPr lang="en-US" dirty="0" smtClean="0"/>
              <a:t>a. Consideration must be at the desire of the </a:t>
            </a:r>
            <a:r>
              <a:rPr lang="en-US" dirty="0" err="1" smtClean="0"/>
              <a:t>promisor</a:t>
            </a:r>
            <a:endParaRPr lang="en-US" dirty="0" smtClean="0"/>
          </a:p>
          <a:p>
            <a:pPr>
              <a:buNone/>
            </a:pPr>
            <a:r>
              <a:rPr lang="en-US" dirty="0" smtClean="0"/>
              <a:t>b. Its not necessary to benefit oneself only</a:t>
            </a:r>
          </a:p>
          <a:p>
            <a:pPr>
              <a:buNone/>
            </a:pPr>
            <a:r>
              <a:rPr lang="en-US" dirty="0" smtClean="0"/>
              <a:t>c. It may be given by the </a:t>
            </a:r>
            <a:r>
              <a:rPr lang="en-US" dirty="0" err="1" smtClean="0"/>
              <a:t>promisee</a:t>
            </a:r>
            <a:r>
              <a:rPr lang="en-US" dirty="0" smtClean="0"/>
              <a:t> or any other person</a:t>
            </a:r>
          </a:p>
        </p:txBody>
      </p:sp>
      <p:sp>
        <p:nvSpPr>
          <p:cNvPr id="4" name="Date Placeholder 3"/>
          <p:cNvSpPr>
            <a:spLocks noGrp="1"/>
          </p:cNvSpPr>
          <p:nvPr>
            <p:ph type="dt" sz="half" idx="10"/>
          </p:nvPr>
        </p:nvSpPr>
        <p:spPr/>
        <p:txBody>
          <a:bodyPr/>
          <a:lstStyle/>
          <a:p>
            <a:fld id="{C1AABF3C-C3E2-427E-AA5F-55C87EE4375E}" type="datetime1">
              <a:rPr lang="en-US" smtClean="0"/>
              <a:pPr/>
              <a:t>1/24/2012</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7" name="Footer Placeholder 6"/>
          <p:cNvSpPr>
            <a:spLocks noGrp="1"/>
          </p:cNvSpPr>
          <p:nvPr>
            <p:ph type="ftr" sz="quarter" idx="11"/>
          </p:nvPr>
        </p:nvSpPr>
        <p:spPr/>
        <p:txBody>
          <a:bodyPr/>
          <a:lstStyle/>
          <a:p>
            <a:r>
              <a:rPr lang="en-US" smtClean="0"/>
              <a:t>THE INDIAN CONTRACT ACT,1872</a:t>
            </a:r>
            <a:endParaRPr lang="en-US"/>
          </a:p>
        </p:txBody>
      </p:sp>
    </p:spTree>
  </p:cSld>
  <p:clrMapOvr>
    <a:masterClrMapping/>
  </p:clrMapOvr>
  <p:transition>
    <p:wedg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0111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Time for performance of </a:t>
            </a:r>
            <a:r>
              <a:rPr lang="en-US" dirty="0" err="1" smtClean="0"/>
              <a:t>promise,when</a:t>
            </a:r>
            <a:r>
              <a:rPr lang="en-US" dirty="0" smtClean="0"/>
              <a:t> no application </a:t>
            </a:r>
            <a:br>
              <a:rPr lang="en-US" dirty="0" smtClean="0"/>
            </a:br>
            <a:r>
              <a:rPr lang="en-US" dirty="0" smtClean="0"/>
              <a:t>is to be made and no time is specified u/s-46</a:t>
            </a:r>
            <a:endParaRPr lang="en-US" dirty="0"/>
          </a:p>
        </p:txBody>
      </p:sp>
      <p:sp>
        <p:nvSpPr>
          <p:cNvPr id="3" name="Content Placeholder 2"/>
          <p:cNvSpPr>
            <a:spLocks noGrp="1"/>
          </p:cNvSpPr>
          <p:nvPr>
            <p:ph idx="1"/>
          </p:nvPr>
        </p:nvSpPr>
        <p:spPr>
          <a:xfrm>
            <a:off x="457200" y="3581400"/>
            <a:ext cx="8229600" cy="2743200"/>
          </a:xfrm>
        </p:spPr>
        <p:txBody>
          <a:bodyPr>
            <a:normAutofit/>
          </a:bodyPr>
          <a:lstStyle/>
          <a:p>
            <a:r>
              <a:rPr lang="en-US" dirty="0" smtClean="0"/>
              <a:t>Where, by the contract, a </a:t>
            </a:r>
            <a:r>
              <a:rPr lang="en-US" dirty="0" err="1" smtClean="0"/>
              <a:t>promisor</a:t>
            </a:r>
            <a:r>
              <a:rPr lang="en-US" dirty="0" smtClean="0"/>
              <a:t> is to perform his promise without application by the </a:t>
            </a:r>
            <a:r>
              <a:rPr lang="en-US" dirty="0" err="1" smtClean="0"/>
              <a:t>promisee</a:t>
            </a:r>
            <a:r>
              <a:rPr lang="en-US" dirty="0" smtClean="0"/>
              <a:t>, and no time for performance is specified, the engagement must be performed within a reasonable time.</a:t>
            </a:r>
          </a:p>
          <a:p>
            <a:r>
              <a:rPr lang="en-US" dirty="0" smtClean="0"/>
              <a:t>Explanation.-The question " what is a reasonable time " is, in each particular case, a question of fact.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80</a:t>
            </a:fld>
            <a:endParaRPr lang="en-US"/>
          </a:p>
        </p:txBody>
      </p:sp>
    </p:spTree>
  </p:cSld>
  <p:clrMapOvr>
    <a:masterClrMapping/>
  </p:clrMapOvr>
  <p:transition>
    <p:wedg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2667000"/>
          </a:xfrm>
        </p:spPr>
        <p:txBody>
          <a:bodyPr>
            <a:normAutofit fontScale="90000"/>
          </a:bodyPr>
          <a:lstStyle/>
          <a:p>
            <a:r>
              <a:rPr lang="en-US" dirty="0" smtClean="0"/>
              <a:t>Time and place for performance of </a:t>
            </a:r>
            <a:br>
              <a:rPr lang="en-US" dirty="0" smtClean="0"/>
            </a:br>
            <a:r>
              <a:rPr lang="en-US" dirty="0" smtClean="0"/>
              <a:t>promise, where time is specified  and no application to be made-47</a:t>
            </a:r>
            <a:endParaRPr lang="en-US" dirty="0"/>
          </a:p>
        </p:txBody>
      </p:sp>
      <p:sp>
        <p:nvSpPr>
          <p:cNvPr id="3" name="Content Placeholder 2"/>
          <p:cNvSpPr>
            <a:spLocks noGrp="1"/>
          </p:cNvSpPr>
          <p:nvPr>
            <p:ph idx="1"/>
          </p:nvPr>
        </p:nvSpPr>
        <p:spPr>
          <a:xfrm>
            <a:off x="457200" y="3429000"/>
            <a:ext cx="8229600" cy="2895600"/>
          </a:xfrm>
        </p:spPr>
        <p:txBody>
          <a:bodyPr>
            <a:normAutofit/>
          </a:bodyPr>
          <a:lstStyle/>
          <a:p>
            <a:r>
              <a:rPr lang="en-US" dirty="0" smtClean="0"/>
              <a:t>When promise is to be performed on a certain day, and the </a:t>
            </a:r>
            <a:r>
              <a:rPr lang="en-US" dirty="0" err="1" smtClean="0"/>
              <a:t>promisor</a:t>
            </a:r>
            <a:r>
              <a:rPr lang="en-US" dirty="0" smtClean="0"/>
              <a:t> has undertaken to perform it without application by the </a:t>
            </a:r>
            <a:r>
              <a:rPr lang="en-US" dirty="0" err="1" smtClean="0"/>
              <a:t>promisee</a:t>
            </a:r>
            <a:r>
              <a:rPr lang="en-US" dirty="0" smtClean="0"/>
              <a:t>, the </a:t>
            </a:r>
            <a:r>
              <a:rPr lang="en-US" dirty="0" err="1" smtClean="0"/>
              <a:t>promisor</a:t>
            </a:r>
            <a:r>
              <a:rPr lang="en-US" dirty="0" smtClean="0"/>
              <a:t> may perform it at any time during the usual hours of business on such day and at the place at which the promise ought to be performed.</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81</a:t>
            </a:fld>
            <a:endParaRPr lang="en-US"/>
          </a:p>
        </p:txBody>
      </p:sp>
    </p:spTree>
  </p:cSld>
  <p:clrMapOvr>
    <a:masterClrMapping/>
  </p:clrMapOvr>
  <p:transition>
    <p:wedg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24384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Illustration</a:t>
            </a:r>
            <a:br>
              <a:rPr lang="en-US" dirty="0" smtClean="0"/>
            </a:br>
            <a:endParaRPr lang="en-US" dirty="0"/>
          </a:p>
        </p:txBody>
      </p:sp>
      <p:sp>
        <p:nvSpPr>
          <p:cNvPr id="3" name="Content Placeholder 2"/>
          <p:cNvSpPr>
            <a:spLocks noGrp="1"/>
          </p:cNvSpPr>
          <p:nvPr>
            <p:ph idx="1"/>
          </p:nvPr>
        </p:nvSpPr>
        <p:spPr>
          <a:xfrm>
            <a:off x="457200" y="2286000"/>
            <a:ext cx="8229600" cy="4038600"/>
          </a:xfrm>
        </p:spPr>
        <p:txBody>
          <a:bodyPr/>
          <a:lstStyle/>
          <a:p>
            <a:r>
              <a:rPr lang="en-US" dirty="0" smtClean="0"/>
              <a:t>A promises to deliver goods at B's warehouse on the first January. On that day A brings the goods to B's warehouse, but after the usual hour for closing it, and they are not received. A has not performed his promise.</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82</a:t>
            </a:fld>
            <a:endParaRPr lang="en-US"/>
          </a:p>
        </p:txBody>
      </p:sp>
    </p:spTree>
  </p:cSld>
  <p:clrMapOvr>
    <a:masterClrMapping/>
  </p:clrMapOvr>
  <p:transition>
    <p:wedg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153400" cy="1447800"/>
          </a:xfrm>
        </p:spPr>
        <p:txBody>
          <a:bodyPr>
            <a:normAutofit fontScale="90000"/>
          </a:bodyPr>
          <a:lstStyle/>
          <a:p>
            <a:r>
              <a:rPr lang="en-US" dirty="0" smtClean="0"/>
              <a:t>. Application for performance on certain day to be at proper u/s-48</a:t>
            </a:r>
            <a:endParaRPr lang="en-US" dirty="0"/>
          </a:p>
        </p:txBody>
      </p:sp>
      <p:sp>
        <p:nvSpPr>
          <p:cNvPr id="3" name="Content Placeholder 2"/>
          <p:cNvSpPr>
            <a:spLocks noGrp="1"/>
          </p:cNvSpPr>
          <p:nvPr>
            <p:ph idx="1"/>
          </p:nvPr>
        </p:nvSpPr>
        <p:spPr/>
        <p:txBody>
          <a:bodyPr/>
          <a:lstStyle/>
          <a:p>
            <a:endParaRPr lang="en-US" dirty="0" smtClean="0"/>
          </a:p>
          <a:p>
            <a:r>
              <a:rPr lang="en-US" sz="3200" dirty="0" smtClean="0"/>
              <a:t>When a promise is to be performed on a certain day, and the </a:t>
            </a:r>
            <a:r>
              <a:rPr lang="en-US" sz="3200" dirty="0" err="1" smtClean="0"/>
              <a:t>promisor</a:t>
            </a:r>
            <a:r>
              <a:rPr lang="en-US" sz="3200" dirty="0" smtClean="0"/>
              <a:t> has not undertaken to perform it without application by the </a:t>
            </a:r>
            <a:r>
              <a:rPr lang="en-US" sz="3200" dirty="0" err="1" smtClean="0"/>
              <a:t>promisee</a:t>
            </a:r>
            <a:r>
              <a:rPr lang="en-US" sz="3200" dirty="0" smtClean="0"/>
              <a:t>, it is the duty of the, </a:t>
            </a:r>
            <a:r>
              <a:rPr lang="en-US" sz="3200" dirty="0" err="1" smtClean="0"/>
              <a:t>promisee</a:t>
            </a:r>
            <a:r>
              <a:rPr lang="en-US" sz="3200" dirty="0" smtClean="0"/>
              <a:t> to apply for performance at a proper place and within the usual hours of business</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83</a:t>
            </a:fld>
            <a:endParaRPr lang="en-US"/>
          </a:p>
        </p:txBody>
      </p:sp>
    </p:spTree>
  </p:cSld>
  <p:clrMapOvr>
    <a:masterClrMapping/>
  </p:clrMapOvr>
  <p:transition>
    <p:wedg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572512"/>
          </a:xfrm>
        </p:spPr>
        <p:txBody>
          <a:bodyPr>
            <a:normAutofit fontScale="90000"/>
          </a:bodyPr>
          <a:lstStyle/>
          <a:p>
            <a:r>
              <a:rPr lang="en-US" dirty="0" smtClean="0"/>
              <a:t>Place for performance of promise, where no application to be</a:t>
            </a:r>
            <a:br>
              <a:rPr lang="en-US" dirty="0" smtClean="0"/>
            </a:br>
            <a:r>
              <a:rPr lang="en-US" dirty="0" smtClean="0"/>
              <a:t>made and no place fixed for performance u/s-49</a:t>
            </a:r>
            <a:endParaRPr lang="en-US" dirty="0"/>
          </a:p>
        </p:txBody>
      </p:sp>
      <p:sp>
        <p:nvSpPr>
          <p:cNvPr id="3" name="Content Placeholder 2"/>
          <p:cNvSpPr>
            <a:spLocks noGrp="1"/>
          </p:cNvSpPr>
          <p:nvPr>
            <p:ph idx="1"/>
          </p:nvPr>
        </p:nvSpPr>
        <p:spPr>
          <a:xfrm>
            <a:off x="457200" y="3276600"/>
            <a:ext cx="8229600" cy="3048000"/>
          </a:xfrm>
        </p:spPr>
        <p:txBody>
          <a:bodyPr>
            <a:normAutofit/>
          </a:bodyPr>
          <a:lstStyle/>
          <a:p>
            <a:r>
              <a:rPr lang="en-US" sz="2800" dirty="0" smtClean="0"/>
              <a:t>When a promise is to be performed without application by the </a:t>
            </a:r>
            <a:r>
              <a:rPr lang="en-US" sz="2800" dirty="0" err="1" smtClean="0"/>
              <a:t>promisee</a:t>
            </a:r>
            <a:r>
              <a:rPr lang="en-US" sz="2800" dirty="0" smtClean="0"/>
              <a:t>, and no place is fixed for the performance of it, it is the duty of the </a:t>
            </a:r>
            <a:r>
              <a:rPr lang="en-US" sz="2800" dirty="0" err="1" smtClean="0"/>
              <a:t>promisor</a:t>
            </a:r>
            <a:r>
              <a:rPr lang="en-US" sz="2800" dirty="0" smtClean="0"/>
              <a:t> to apply to the </a:t>
            </a:r>
            <a:r>
              <a:rPr lang="en-US" sz="2800" dirty="0" err="1" smtClean="0"/>
              <a:t>promisee</a:t>
            </a:r>
            <a:r>
              <a:rPr lang="en-US" sz="2800" dirty="0" smtClean="0"/>
              <a:t> to appoint a reasonable place for the performance of the promise, and to perform it at such place.</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84</a:t>
            </a:fld>
            <a:endParaRPr lang="en-US"/>
          </a:p>
        </p:txBody>
      </p:sp>
    </p:spTree>
  </p:cSld>
  <p:clrMapOvr>
    <a:masterClrMapping/>
  </p:clrMapOvr>
  <p:transition>
    <p:wedg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905000"/>
          </a:xfrm>
        </p:spPr>
        <p:txBody>
          <a:bodyPr>
            <a:normAutofit/>
          </a:bodyPr>
          <a:lstStyle/>
          <a:p>
            <a:r>
              <a:rPr lang="en-US" dirty="0" smtClean="0"/>
              <a:t>Illustration</a:t>
            </a:r>
            <a:br>
              <a:rPr lang="en-US" dirty="0" smtClean="0"/>
            </a:br>
            <a:endParaRPr lang="en-US" dirty="0"/>
          </a:p>
        </p:txBody>
      </p:sp>
      <p:sp>
        <p:nvSpPr>
          <p:cNvPr id="3" name="Content Placeholder 2"/>
          <p:cNvSpPr>
            <a:spLocks noGrp="1"/>
          </p:cNvSpPr>
          <p:nvPr>
            <p:ph idx="1"/>
          </p:nvPr>
        </p:nvSpPr>
        <p:spPr>
          <a:xfrm>
            <a:off x="457200" y="3124200"/>
            <a:ext cx="8229600" cy="3200400"/>
          </a:xfrm>
        </p:spPr>
        <p:txBody>
          <a:bodyPr>
            <a:normAutofit/>
          </a:bodyPr>
          <a:lstStyle/>
          <a:p>
            <a:r>
              <a:rPr lang="en-US" sz="3200" dirty="0" smtClean="0"/>
              <a:t>A undertakes to deliver a thousand </a:t>
            </a:r>
            <a:r>
              <a:rPr lang="en-US" sz="3200" dirty="0" err="1" smtClean="0"/>
              <a:t>maunds</a:t>
            </a:r>
            <a:r>
              <a:rPr lang="en-US" sz="3200" dirty="0" smtClean="0"/>
              <a:t> of jute to B on a fixed day. A must apply to B to appoint a reasonable place for the purpose of receiving it, and must deliver it to him at such place.</a:t>
            </a:r>
          </a:p>
          <a:p>
            <a:pPr>
              <a:buNone/>
            </a:pP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85</a:t>
            </a:fld>
            <a:endParaRPr lang="en-US"/>
          </a:p>
        </p:txBody>
      </p:sp>
    </p:spTree>
  </p:cSld>
  <p:clrMapOvr>
    <a:masterClrMapping/>
  </p:clrMapOvr>
  <p:transition>
    <p:wedg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496312"/>
          </a:xfrm>
        </p:spPr>
        <p:txBody>
          <a:bodyPr>
            <a:normAutofit fontScale="90000"/>
          </a:bodyPr>
          <a:lstStyle/>
          <a:p>
            <a:r>
              <a:rPr lang="en-US" dirty="0" smtClean="0"/>
              <a:t>Performance in manner or at time prescribed or sanctioned by</a:t>
            </a:r>
            <a:br>
              <a:rPr lang="en-US" dirty="0" smtClean="0"/>
            </a:br>
            <a:r>
              <a:rPr lang="en-US" dirty="0" err="1" smtClean="0"/>
              <a:t>promisee</a:t>
            </a:r>
            <a:r>
              <a:rPr lang="en-US" dirty="0" smtClean="0"/>
              <a:t> u/s-50</a:t>
            </a:r>
            <a:endParaRPr lang="en-US" dirty="0"/>
          </a:p>
        </p:txBody>
      </p:sp>
      <p:sp>
        <p:nvSpPr>
          <p:cNvPr id="3" name="Content Placeholder 2"/>
          <p:cNvSpPr>
            <a:spLocks noGrp="1"/>
          </p:cNvSpPr>
          <p:nvPr>
            <p:ph idx="1"/>
          </p:nvPr>
        </p:nvSpPr>
        <p:spPr>
          <a:xfrm>
            <a:off x="457200" y="3581400"/>
            <a:ext cx="8229600" cy="2743200"/>
          </a:xfrm>
        </p:spPr>
        <p:txBody>
          <a:bodyPr>
            <a:normAutofit/>
          </a:bodyPr>
          <a:lstStyle/>
          <a:p>
            <a:r>
              <a:rPr lang="en-US" sz="3600" dirty="0" smtClean="0"/>
              <a:t>The performance of any promise may be made in any manner, or at any time which the </a:t>
            </a:r>
            <a:r>
              <a:rPr lang="en-US" sz="3600" dirty="0" err="1" smtClean="0"/>
              <a:t>promisee</a:t>
            </a:r>
            <a:r>
              <a:rPr lang="en-US" sz="3600" dirty="0" smtClean="0"/>
              <a:t> prescribes or sanctions</a:t>
            </a:r>
            <a:endParaRPr lang="en-US" sz="36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86</a:t>
            </a:fld>
            <a:endParaRPr lang="en-US"/>
          </a:p>
        </p:txBody>
      </p:sp>
    </p:spTree>
  </p:cSld>
  <p:clrMapOvr>
    <a:masterClrMapping/>
  </p:clrMapOvr>
  <p:transition>
    <p:wedg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dirty="0" smtClean="0"/>
              <a:t>Illustrations;</a:t>
            </a:r>
            <a:endParaRPr lang="en-US" dirty="0"/>
          </a:p>
        </p:txBody>
      </p:sp>
      <p:sp>
        <p:nvSpPr>
          <p:cNvPr id="3" name="Content Placeholder 2"/>
          <p:cNvSpPr>
            <a:spLocks noGrp="1"/>
          </p:cNvSpPr>
          <p:nvPr>
            <p:ph idx="1"/>
          </p:nvPr>
        </p:nvSpPr>
        <p:spPr>
          <a:xfrm>
            <a:off x="457200" y="1371600"/>
            <a:ext cx="8229600" cy="4953000"/>
          </a:xfrm>
        </p:spPr>
        <p:txBody>
          <a:bodyPr>
            <a:noAutofit/>
          </a:bodyPr>
          <a:lstStyle/>
          <a:p>
            <a:r>
              <a:rPr lang="en-US" sz="2400" dirty="0" smtClean="0"/>
              <a:t>B owes A 2,000 rupees. A desires B to pay the amount to A's account with C, a banker. B, who also banks with C, orders the amount to be transferred from his account to A's credit, and this is done by C. Afterwards, and before A knows of the transfer, C fails. There has been a good payment by B.</a:t>
            </a:r>
          </a:p>
          <a:p>
            <a:r>
              <a:rPr lang="en-US" sz="2800" dirty="0" smtClean="0"/>
              <a:t>(b) A and B are mutually indebted. A and B settle an account by setting off one item against another, and B pays A the balance found to be due from him upon such settlement. This amounts to a payment by A and </a:t>
            </a:r>
            <a:r>
              <a:rPr lang="en-US" sz="2800" dirty="0" err="1" smtClean="0"/>
              <a:t>B,respectively</a:t>
            </a:r>
            <a:r>
              <a:rPr lang="en-US" sz="2800" dirty="0" smtClean="0"/>
              <a:t>, of the sums which they owed to each other.</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87</a:t>
            </a:fld>
            <a:endParaRPr lang="en-US"/>
          </a:p>
        </p:txBody>
      </p:sp>
    </p:spTree>
  </p:cSld>
  <p:clrMapOvr>
    <a:masterClrMapping/>
  </p:clrMapOvr>
  <p:transition>
    <p:wedg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illustrations</a:t>
            </a:r>
            <a:endParaRPr lang="en-US" dirty="0"/>
          </a:p>
        </p:txBody>
      </p:sp>
      <p:sp>
        <p:nvSpPr>
          <p:cNvPr id="3" name="Content Placeholder 2"/>
          <p:cNvSpPr>
            <a:spLocks noGrp="1"/>
          </p:cNvSpPr>
          <p:nvPr>
            <p:ph idx="1"/>
          </p:nvPr>
        </p:nvSpPr>
        <p:spPr/>
        <p:txBody>
          <a:bodyPr>
            <a:noAutofit/>
          </a:bodyPr>
          <a:lstStyle/>
          <a:p>
            <a:r>
              <a:rPr lang="en-US" sz="3200" dirty="0" smtClean="0"/>
              <a:t>(c) A owes B 2,000 rupees. B accepts some of A's goods in reduction of the debt. The delivery of goods operates as a part payment.</a:t>
            </a:r>
          </a:p>
          <a:p>
            <a:r>
              <a:rPr lang="en-US" sz="3200" dirty="0" smtClean="0"/>
              <a:t>(d) A desires B, who owes him Rs. 100, to send him a note for Rs. 100 by post. The debt is discharged as soon as B puts into </a:t>
            </a:r>
            <a:r>
              <a:rPr lang="en-US" sz="3200" dirty="0" err="1" smtClean="0"/>
              <a:t>thepost</a:t>
            </a:r>
            <a:r>
              <a:rPr lang="en-US" sz="3200" dirty="0" smtClean="0"/>
              <a:t> a letter containing the note duly addressed to A.</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88</a:t>
            </a:fld>
            <a:endParaRPr lang="en-US"/>
          </a:p>
        </p:txBody>
      </p:sp>
    </p:spTree>
  </p:cSld>
  <p:clrMapOvr>
    <a:masterClrMapping/>
  </p:clrMapOvr>
  <p:transition>
    <p:wedg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r>
              <a:rPr lang="en-US" dirty="0" smtClean="0"/>
              <a:t>Performance of reciprocal promises u/s-51-55</a:t>
            </a:r>
            <a:endParaRPr lang="en-US" dirty="0"/>
          </a:p>
        </p:txBody>
      </p:sp>
      <p:sp>
        <p:nvSpPr>
          <p:cNvPr id="3" name="Content Placeholder 2"/>
          <p:cNvSpPr>
            <a:spLocks noGrp="1"/>
          </p:cNvSpPr>
          <p:nvPr>
            <p:ph idx="1"/>
          </p:nvPr>
        </p:nvSpPr>
        <p:spPr>
          <a:xfrm>
            <a:off x="457200" y="2209800"/>
            <a:ext cx="8229600" cy="4114800"/>
          </a:xfrm>
        </p:spPr>
        <p:txBody>
          <a:bodyPr>
            <a:normAutofit/>
          </a:bodyPr>
          <a:lstStyle/>
          <a:p>
            <a:r>
              <a:rPr lang="en-US" sz="3600" b="1" dirty="0" smtClean="0"/>
              <a:t>u/s-51</a:t>
            </a:r>
            <a:r>
              <a:rPr lang="en-US" sz="3200" dirty="0" smtClean="0"/>
              <a:t>.Promisor not bound to perform, unless reciprocal </a:t>
            </a:r>
            <a:r>
              <a:rPr lang="en-US" sz="3200" dirty="0" err="1" smtClean="0"/>
              <a:t>promisee</a:t>
            </a:r>
            <a:r>
              <a:rPr lang="en-US" sz="3200" dirty="0" smtClean="0"/>
              <a:t> ready and willing to perform. When a contract consists of reciprocal promises to be simultaneously performed, no </a:t>
            </a:r>
            <a:r>
              <a:rPr lang="en-US" sz="3200" dirty="0" err="1" smtClean="0"/>
              <a:t>promisor</a:t>
            </a:r>
            <a:r>
              <a:rPr lang="en-US" sz="3200" dirty="0" smtClean="0"/>
              <a:t> need perform his promise unless the </a:t>
            </a:r>
            <a:r>
              <a:rPr lang="en-US" sz="3200" dirty="0" err="1" smtClean="0"/>
              <a:t>promisee</a:t>
            </a:r>
            <a:r>
              <a:rPr lang="en-US" sz="3200" dirty="0" smtClean="0"/>
              <a:t> is ready and willing to perform his reciprocal promise.</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89</a:t>
            </a:fld>
            <a:endParaRPr lang="en-US"/>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70000" lnSpcReduction="20000"/>
          </a:bodyPr>
          <a:lstStyle/>
          <a:p>
            <a:r>
              <a:rPr lang="en-US" sz="4400" dirty="0" smtClean="0"/>
              <a:t>but when it is given by third party he will entitled to get the benefit only when he is a party because “ stranger to consideration can sue but a stranger to the contract cannot sue”</a:t>
            </a:r>
          </a:p>
          <a:p>
            <a:pPr>
              <a:buNone/>
            </a:pPr>
            <a:r>
              <a:rPr lang="en-US" sz="4400" dirty="0" smtClean="0"/>
              <a:t>d. It may be act or abstinence or promise.</a:t>
            </a:r>
          </a:p>
          <a:p>
            <a:pPr algn="just">
              <a:buNone/>
            </a:pPr>
            <a:r>
              <a:rPr lang="en-US" sz="4400" dirty="0" smtClean="0"/>
              <a:t>e. It may be: </a:t>
            </a:r>
          </a:p>
          <a:p>
            <a:pPr algn="just">
              <a:buNone/>
            </a:pPr>
            <a:r>
              <a:rPr lang="en-US" sz="4400" dirty="0" smtClean="0"/>
              <a:t>                       </a:t>
            </a:r>
            <a:r>
              <a:rPr lang="en-US" sz="4400" dirty="0" err="1" smtClean="0"/>
              <a:t>i</a:t>
            </a:r>
            <a:r>
              <a:rPr lang="en-US" sz="4400" dirty="0" smtClean="0"/>
              <a:t>. Past.</a:t>
            </a:r>
          </a:p>
          <a:p>
            <a:pPr algn="just">
              <a:buNone/>
            </a:pPr>
            <a:r>
              <a:rPr lang="en-US" sz="4400" dirty="0" smtClean="0"/>
              <a:t>                      ii. Present or executed</a:t>
            </a:r>
          </a:p>
          <a:p>
            <a:pPr algn="just">
              <a:buNone/>
            </a:pPr>
            <a:r>
              <a:rPr lang="en-US" sz="4400" dirty="0" smtClean="0"/>
              <a:t>                     iii. Future  or </a:t>
            </a:r>
            <a:r>
              <a:rPr lang="en-US" sz="4400" dirty="0" err="1" smtClean="0"/>
              <a:t>executory</a:t>
            </a:r>
            <a:endParaRPr lang="en-US" sz="4400" dirty="0" smtClean="0"/>
          </a:p>
          <a:p>
            <a:pPr>
              <a:buNone/>
            </a:pPr>
            <a:endParaRPr lang="en-US" sz="4400" dirty="0" smtClean="0"/>
          </a:p>
          <a:p>
            <a:endParaRPr lang="en-US" b="1" u="sng" dirty="0" smtClean="0"/>
          </a:p>
          <a:p>
            <a:endParaRPr lang="en-US" b="1" u="sng" dirty="0" smtClean="0"/>
          </a:p>
          <a:p>
            <a:endParaRPr lang="en-US" b="1" u="sng" dirty="0" smtClean="0"/>
          </a:p>
          <a:p>
            <a:endParaRPr lang="en-US" b="1" u="sng" dirty="0" smtClean="0"/>
          </a:p>
          <a:p>
            <a:endParaRPr lang="en-US" b="1" u="sng" dirty="0" smtClean="0"/>
          </a:p>
          <a:p>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transition>
    <p:wedg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illustration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 A and B contract that A shall deliver goods to B to be paid for by B on delivery.</a:t>
            </a:r>
          </a:p>
          <a:p>
            <a:pPr>
              <a:buNone/>
            </a:pPr>
            <a:r>
              <a:rPr lang="en-US" dirty="0" smtClean="0"/>
              <a:t>---A need not deliver the goods, unless B is ready and willing to pay for the goods on delivery.</a:t>
            </a:r>
          </a:p>
          <a:p>
            <a:pPr>
              <a:buNone/>
            </a:pPr>
            <a:r>
              <a:rPr lang="en-US" dirty="0" smtClean="0"/>
              <a:t>---B need not pay for the goods, unless A is ready and willing to deliver them on payment.</a:t>
            </a:r>
          </a:p>
          <a:p>
            <a:r>
              <a:rPr lang="en-US" dirty="0" smtClean="0"/>
              <a:t>(b) A and B contract that A shall deliver goods to B at a price to be paid by </a:t>
            </a:r>
            <a:r>
              <a:rPr lang="en-US" dirty="0" err="1" smtClean="0"/>
              <a:t>instalments</a:t>
            </a:r>
            <a:r>
              <a:rPr lang="en-US" dirty="0" smtClean="0"/>
              <a:t>, the first </a:t>
            </a:r>
            <a:r>
              <a:rPr lang="en-US" dirty="0" err="1" smtClean="0"/>
              <a:t>instalment</a:t>
            </a:r>
            <a:r>
              <a:rPr lang="en-US" dirty="0" smtClean="0"/>
              <a:t> to be paid on delivery.</a:t>
            </a:r>
          </a:p>
          <a:p>
            <a:pPr>
              <a:buNone/>
            </a:pPr>
            <a:r>
              <a:rPr lang="en-US" dirty="0" smtClean="0"/>
              <a:t>---A need not deliver, unless B is ready and willing to pay the first </a:t>
            </a:r>
            <a:r>
              <a:rPr lang="en-US" dirty="0" err="1" smtClean="0"/>
              <a:t>instalment</a:t>
            </a:r>
            <a:r>
              <a:rPr lang="en-US" dirty="0" smtClean="0"/>
              <a:t> on delivery.</a:t>
            </a:r>
          </a:p>
          <a:p>
            <a:pPr>
              <a:buNone/>
            </a:pPr>
            <a:r>
              <a:rPr lang="en-US" dirty="0" smtClean="0"/>
              <a:t>---B need not pay the first </a:t>
            </a:r>
            <a:r>
              <a:rPr lang="en-US" dirty="0" err="1" smtClean="0"/>
              <a:t>instalment</a:t>
            </a:r>
            <a:r>
              <a:rPr lang="en-US" dirty="0" smtClean="0"/>
              <a:t>, unless A is ready and willing to deliver the goods on payment of the first </a:t>
            </a:r>
            <a:r>
              <a:rPr lang="en-US" dirty="0" err="1" smtClean="0"/>
              <a:t>instalment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90</a:t>
            </a:fld>
            <a:endParaRPr lang="en-US"/>
          </a:p>
        </p:txBody>
      </p:sp>
    </p:spTree>
  </p:cSld>
  <p:clrMapOvr>
    <a:masterClrMapping/>
  </p:clrMapOvr>
  <p:transition>
    <p:wedg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Order of performance of reciprocal promises u/s-52</a:t>
            </a:r>
            <a:endParaRPr lang="en-US" dirty="0"/>
          </a:p>
        </p:txBody>
      </p:sp>
      <p:sp>
        <p:nvSpPr>
          <p:cNvPr id="3" name="Content Placeholder 2"/>
          <p:cNvSpPr>
            <a:spLocks noGrp="1"/>
          </p:cNvSpPr>
          <p:nvPr>
            <p:ph idx="1"/>
          </p:nvPr>
        </p:nvSpPr>
        <p:spPr/>
        <p:txBody>
          <a:bodyPr>
            <a:normAutofit lnSpcReduction="10000"/>
          </a:bodyPr>
          <a:lstStyle/>
          <a:p>
            <a:r>
              <a:rPr lang="en-US" sz="3600" dirty="0" smtClean="0"/>
              <a:t>Where the order in which reciprocal promises are to be performed is expressly fixed by the contract, they shall be performed in that order; and, where the order is not expressly fixed by the contract, they shall be performed in that order which the nature of the transaction requires</a:t>
            </a:r>
            <a:r>
              <a:rPr lang="en-US" dirty="0" smtClean="0"/>
              <a: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91</a:t>
            </a:fld>
            <a:endParaRPr lang="en-US"/>
          </a:p>
        </p:txBody>
      </p:sp>
    </p:spTree>
  </p:cSld>
  <p:clrMapOvr>
    <a:masterClrMapping/>
  </p:clrMapOvr>
  <p:transition>
    <p:wedg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rmAutofit/>
          </a:bodyPr>
          <a:lstStyle/>
          <a:p>
            <a:r>
              <a:rPr lang="en-US" dirty="0" smtClean="0"/>
              <a:t>(a) A and B contract that A shall build a house for B at a fixed price. A's promise to build the house Must be performed before B's promise to pay for it.</a:t>
            </a:r>
          </a:p>
          <a:p>
            <a:r>
              <a:rPr lang="en-US" dirty="0" smtClean="0"/>
              <a:t>(b) A and B contract that A shall make over his stock-in-trade to B at a fixed price, and B promises to give security for the payment of the money. A's promise need not be performed until the security is given, for the nature of the transaction requires that A should have security before he delivers up his stock.</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92</a:t>
            </a:fld>
            <a:endParaRPr lang="en-US"/>
          </a:p>
        </p:txBody>
      </p:sp>
    </p:spTree>
  </p:cSld>
  <p:clrMapOvr>
    <a:masterClrMapping/>
  </p:clrMapOvr>
  <p:transition>
    <p:wedg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91512"/>
          </a:xfrm>
        </p:spPr>
        <p:txBody>
          <a:bodyPr>
            <a:normAutofit fontScale="90000"/>
          </a:bodyPr>
          <a:lstStyle/>
          <a:p>
            <a:r>
              <a:rPr lang="en-US" dirty="0" smtClean="0"/>
              <a:t>Liability of party preventing event on which the contract is</a:t>
            </a:r>
            <a:br>
              <a:rPr lang="en-US" dirty="0" smtClean="0"/>
            </a:br>
            <a:r>
              <a:rPr lang="en-US" dirty="0" smtClean="0"/>
              <a:t>to take effect- U/S-53.</a:t>
            </a:r>
            <a:endParaRPr lang="en-US" dirty="0"/>
          </a:p>
        </p:txBody>
      </p:sp>
      <p:sp>
        <p:nvSpPr>
          <p:cNvPr id="3" name="Content Placeholder 2"/>
          <p:cNvSpPr>
            <a:spLocks noGrp="1"/>
          </p:cNvSpPr>
          <p:nvPr>
            <p:ph idx="1"/>
          </p:nvPr>
        </p:nvSpPr>
        <p:spPr>
          <a:xfrm>
            <a:off x="457200" y="3124200"/>
            <a:ext cx="8229600" cy="3200400"/>
          </a:xfrm>
        </p:spPr>
        <p:txBody>
          <a:bodyPr>
            <a:normAutofit/>
          </a:bodyPr>
          <a:lstStyle/>
          <a:p>
            <a:r>
              <a:rPr lang="en-US" dirty="0" smtClean="0"/>
              <a:t>When a contract contains reciprocal promises, and one party to the contract prevents the other from performing his promise, the contract becomes voidable at the option of the party so prevented; and he is entitled to compensation  from the other party for any loss which he may sustain in consequence of the non-performance of the contract.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93</a:t>
            </a:fld>
            <a:endParaRPr lang="en-US"/>
          </a:p>
        </p:txBody>
      </p:sp>
    </p:spTree>
  </p:cSld>
  <p:clrMapOvr>
    <a:masterClrMapping/>
  </p:clrMapOvr>
  <p:transition>
    <p:wedg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a:t>
            </a:r>
            <a:endParaRPr lang="en-US" dirty="0"/>
          </a:p>
        </p:txBody>
      </p:sp>
      <p:sp>
        <p:nvSpPr>
          <p:cNvPr id="3" name="Content Placeholder 2"/>
          <p:cNvSpPr>
            <a:spLocks noGrp="1"/>
          </p:cNvSpPr>
          <p:nvPr>
            <p:ph idx="1"/>
          </p:nvPr>
        </p:nvSpPr>
        <p:spPr/>
        <p:txBody>
          <a:bodyPr>
            <a:noAutofit/>
          </a:bodyPr>
          <a:lstStyle/>
          <a:p>
            <a:r>
              <a:rPr lang="en-US" sz="3200" dirty="0" smtClean="0"/>
              <a:t>A and B contract that B shall execute certain work for A for a thousand rupees. B is ready and willing to execute the work accordingly, but A prevents him from doing so. The contract is voidable at the option of B ; and, if he elects to rescind it, he is entitled to recover from A compensation for any loss which he has incurred by its non-performance.</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94</a:t>
            </a:fld>
            <a:endParaRPr lang="en-US"/>
          </a:p>
        </p:txBody>
      </p:sp>
    </p:spTree>
  </p:cSld>
  <p:clrMapOvr>
    <a:masterClrMapping/>
  </p:clrMapOvr>
  <p:transition>
    <p:wedg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752600"/>
          </a:xfrm>
        </p:spPr>
        <p:txBody>
          <a:bodyPr>
            <a:normAutofit/>
          </a:bodyPr>
          <a:lstStyle/>
          <a:p>
            <a:r>
              <a:rPr lang="en-US" sz="3600" dirty="0" smtClean="0"/>
              <a:t>Effect of default as to that promise which should be first </a:t>
            </a:r>
            <a:r>
              <a:rPr lang="en-US" sz="3600" dirty="0" err="1" smtClean="0"/>
              <a:t>performed,in</a:t>
            </a:r>
            <a:r>
              <a:rPr lang="en-US" sz="3600" dirty="0" smtClean="0"/>
              <a:t> contract consisting of reciprocal promises-u/s-54</a:t>
            </a:r>
            <a:endParaRPr lang="en-US" dirty="0"/>
          </a:p>
        </p:txBody>
      </p:sp>
      <p:sp>
        <p:nvSpPr>
          <p:cNvPr id="3" name="Content Placeholder 2"/>
          <p:cNvSpPr>
            <a:spLocks noGrp="1"/>
          </p:cNvSpPr>
          <p:nvPr>
            <p:ph idx="1"/>
          </p:nvPr>
        </p:nvSpPr>
        <p:spPr>
          <a:xfrm>
            <a:off x="457200" y="2667000"/>
            <a:ext cx="8229600" cy="3657600"/>
          </a:xfrm>
        </p:spPr>
        <p:txBody>
          <a:bodyPr>
            <a:normAutofit/>
          </a:bodyPr>
          <a:lstStyle/>
          <a:p>
            <a:r>
              <a:rPr lang="en-US" dirty="0" smtClean="0"/>
              <a:t>When a contract consists of reciprocal promises, such that one of them cannot be performed, or that its performance cannot be claimed till the other has been performed, and the </a:t>
            </a:r>
            <a:r>
              <a:rPr lang="en-US" dirty="0" err="1" smtClean="0"/>
              <a:t>promisor</a:t>
            </a:r>
            <a:r>
              <a:rPr lang="en-US" dirty="0" smtClean="0"/>
              <a:t> of the promise last mentioned fails to perform it, such </a:t>
            </a:r>
            <a:r>
              <a:rPr lang="en-US" dirty="0" err="1" smtClean="0"/>
              <a:t>promisor</a:t>
            </a:r>
            <a:r>
              <a:rPr lang="en-US" dirty="0" smtClean="0"/>
              <a:t> cannot claim the performance of the reciprocal promise, and must make compensation to the other party to the contract for any loss which such other party may sustain by the non-performance of the contract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95</a:t>
            </a:fld>
            <a:endParaRPr lang="en-US"/>
          </a:p>
        </p:txBody>
      </p:sp>
    </p:spTree>
  </p:cSld>
  <p:clrMapOvr>
    <a:masterClrMapping/>
  </p:clrMapOvr>
  <p:transition>
    <p:wedg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err="1" smtClean="0"/>
              <a:t>illustations</a:t>
            </a:r>
            <a:endParaRPr lang="en-US" dirty="0"/>
          </a:p>
        </p:txBody>
      </p:sp>
      <p:sp>
        <p:nvSpPr>
          <p:cNvPr id="3" name="Content Placeholder 2"/>
          <p:cNvSpPr>
            <a:spLocks noGrp="1"/>
          </p:cNvSpPr>
          <p:nvPr>
            <p:ph idx="1"/>
          </p:nvPr>
        </p:nvSpPr>
        <p:spPr>
          <a:xfrm>
            <a:off x="457200" y="1524000"/>
            <a:ext cx="8229600" cy="4800600"/>
          </a:xfrm>
        </p:spPr>
        <p:txBody>
          <a:bodyPr>
            <a:normAutofit fontScale="92500" lnSpcReduction="10000"/>
          </a:bodyPr>
          <a:lstStyle/>
          <a:p>
            <a:r>
              <a:rPr lang="en-US" dirty="0" smtClean="0"/>
              <a:t>(a)A hires B's ship to take in and convey, from Calcutta to the Mauritius, a cargo to be provided by A, B receiving a certain freight for its conveyance. A does not provide any cargo for the ship. A cannot claim the performance of B's promise, and must make compensation to B for the loss which B sustains by the non-performance of the contract.</a:t>
            </a:r>
          </a:p>
          <a:p>
            <a:r>
              <a:rPr lang="en-US" dirty="0" smtClean="0"/>
              <a:t>(b)A contracts with B to execute certain builder's work for a fixed price, B supplying the scaffolding and timber necessary for the work. B refuses to furnish any scaffolding or timber, and the work cannot be executed. A need not execute the work, and B is bound to make compensation to A for any loss caused to him by them non-performance of the contract.</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96</a:t>
            </a:fld>
            <a:endParaRPr lang="en-US"/>
          </a:p>
        </p:txBody>
      </p:sp>
    </p:spTree>
  </p:cSld>
  <p:clrMapOvr>
    <a:masterClrMapping/>
  </p:clrMapOvr>
  <p:transition>
    <p:wedg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lstStyle/>
          <a:p>
            <a:r>
              <a:rPr lang="en-US" dirty="0" smtClean="0"/>
              <a:t>illustration</a:t>
            </a:r>
            <a:endParaRPr lang="en-US" dirty="0"/>
          </a:p>
        </p:txBody>
      </p:sp>
      <p:sp>
        <p:nvSpPr>
          <p:cNvPr id="3" name="Content Placeholder 2"/>
          <p:cNvSpPr>
            <a:spLocks noGrp="1"/>
          </p:cNvSpPr>
          <p:nvPr>
            <p:ph idx="1"/>
          </p:nvPr>
        </p:nvSpPr>
        <p:spPr>
          <a:xfrm>
            <a:off x="457200" y="1600200"/>
            <a:ext cx="8229600" cy="4724400"/>
          </a:xfrm>
        </p:spPr>
        <p:txBody>
          <a:bodyPr>
            <a:normAutofit lnSpcReduction="10000"/>
          </a:bodyPr>
          <a:lstStyle/>
          <a:p>
            <a:r>
              <a:rPr lang="en-US" dirty="0" smtClean="0"/>
              <a:t>(c)A contracts with B to deliver to him, at a specified price, certain merchandise on board a ship which cannot arrive for a month, and B engages to pay for the merchandise within a week from the date of the contract. B does not pay within the week. A's promise to deliver need not be performed, and B must make compensation.</a:t>
            </a:r>
          </a:p>
          <a:p>
            <a:r>
              <a:rPr lang="en-US" dirty="0" smtClean="0"/>
              <a:t>(d)A promises B to sell him one hundred bales of merchandise, to be delivered next day, and B promises A to pay for them within a month. A does not deliver according to his promise. B's promise to pay need not be performed, and A must make compensation.</a:t>
            </a:r>
            <a:endParaRPr lang="en-US"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97</a:t>
            </a:fld>
            <a:endParaRPr lang="en-US"/>
          </a:p>
        </p:txBody>
      </p:sp>
    </p:spTree>
  </p:cSld>
  <p:clrMapOvr>
    <a:masterClrMapping/>
  </p:clrMapOvr>
  <p:transition>
    <p:wedg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 of such failure when time is not essential</a:t>
            </a:r>
            <a:endParaRPr lang="en-US" dirty="0"/>
          </a:p>
        </p:txBody>
      </p:sp>
      <p:sp>
        <p:nvSpPr>
          <p:cNvPr id="3" name="Content Placeholder 2"/>
          <p:cNvSpPr>
            <a:spLocks noGrp="1"/>
          </p:cNvSpPr>
          <p:nvPr>
            <p:ph idx="1"/>
          </p:nvPr>
        </p:nvSpPr>
        <p:spPr/>
        <p:txBody>
          <a:bodyPr>
            <a:normAutofit/>
          </a:bodyPr>
          <a:lstStyle/>
          <a:p>
            <a:r>
              <a:rPr lang="en-US" sz="3200" dirty="0" smtClean="0"/>
              <a:t>If it was not the intention of the parties that time should be of the essence of the contract, the contract does not become voidable by the failure to do such thing at or before the specified time ; but the </a:t>
            </a:r>
            <a:r>
              <a:rPr lang="en-US" sz="3200" dirty="0" err="1" smtClean="0"/>
              <a:t>promisee</a:t>
            </a:r>
            <a:r>
              <a:rPr lang="en-US" sz="3200" dirty="0" smtClean="0"/>
              <a:t> is entitled to compensation from the </a:t>
            </a:r>
            <a:r>
              <a:rPr lang="en-US" sz="3200" dirty="0" err="1" smtClean="0"/>
              <a:t>promisor</a:t>
            </a:r>
            <a:r>
              <a:rPr lang="en-US" sz="3200" dirty="0" smtClean="0"/>
              <a:t> for any loss occasioned to him by such failure</a:t>
            </a:r>
            <a:endParaRPr lang="en-US" sz="32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98</a:t>
            </a:fld>
            <a:endParaRPr lang="en-US"/>
          </a:p>
        </p:txBody>
      </p:sp>
    </p:spTree>
  </p:cSld>
  <p:clrMapOvr>
    <a:masterClrMapping/>
  </p:clrMapOvr>
  <p:transition>
    <p:wedg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838200"/>
            <a:ext cx="8229600" cy="1295400"/>
          </a:xfrm>
        </p:spPr>
        <p:txBody>
          <a:bodyPr>
            <a:noAutofit/>
          </a:bodyPr>
          <a:lstStyle/>
          <a:p>
            <a:r>
              <a:rPr lang="en-US" sz="2400" dirty="0" smtClean="0"/>
              <a:t> </a:t>
            </a:r>
            <a:br>
              <a:rPr lang="en-US" sz="2400" dirty="0" smtClean="0"/>
            </a:br>
            <a:r>
              <a:rPr lang="en-US" sz="2400" dirty="0" smtClean="0"/>
              <a:t/>
            </a:r>
            <a:br>
              <a:rPr lang="en-US" sz="2400" dirty="0" smtClean="0"/>
            </a:br>
            <a:r>
              <a:rPr lang="en-US" sz="3200" dirty="0" smtClean="0"/>
              <a:t>Effect of </a:t>
            </a:r>
            <a:r>
              <a:rPr lang="en-US" sz="3200" dirty="0" err="1" smtClean="0"/>
              <a:t>failute</a:t>
            </a:r>
            <a:r>
              <a:rPr lang="en-US" sz="3200" dirty="0" smtClean="0"/>
              <a:t> where time is essential u/s-55</a:t>
            </a:r>
            <a:br>
              <a:rPr lang="en-US" sz="3200" dirty="0" smtClean="0"/>
            </a:br>
            <a:r>
              <a:rPr lang="en-US" sz="3200" dirty="0" smtClean="0"/>
              <a:t> </a:t>
            </a:r>
            <a:r>
              <a:rPr lang="en-US" sz="3600" dirty="0" smtClean="0"/>
              <a:t/>
            </a:r>
            <a:br>
              <a:rPr lang="en-US" sz="3600" dirty="0" smtClean="0"/>
            </a:br>
            <a:endParaRPr lang="en-US" sz="2400" dirty="0"/>
          </a:p>
        </p:txBody>
      </p:sp>
      <p:sp>
        <p:nvSpPr>
          <p:cNvPr id="3" name="Content Placeholder 2"/>
          <p:cNvSpPr>
            <a:spLocks noGrp="1"/>
          </p:cNvSpPr>
          <p:nvPr>
            <p:ph idx="1"/>
          </p:nvPr>
        </p:nvSpPr>
        <p:spPr>
          <a:xfrm>
            <a:off x="457200" y="1752600"/>
            <a:ext cx="8229600" cy="4572000"/>
          </a:xfrm>
        </p:spPr>
        <p:txBody>
          <a:bodyPr>
            <a:normAutofit/>
          </a:bodyPr>
          <a:lstStyle/>
          <a:p>
            <a:r>
              <a:rPr lang="en-US" sz="2800" dirty="0" smtClean="0"/>
              <a:t>When a party to a contract promises to do a certain thing at or before a specified time, or certain things at or before specified times, and fails to do any such thing at or before the specified time, the contract, or so much of it as has not been performed, becomes voidable at the option of the </a:t>
            </a:r>
            <a:r>
              <a:rPr lang="en-US" sz="2800" dirty="0" err="1" smtClean="0"/>
              <a:t>promisee</a:t>
            </a:r>
            <a:r>
              <a:rPr lang="en-US" sz="2800" dirty="0" smtClean="0"/>
              <a:t>, if the intention of the parties was that time should be of the essence of the contract.</a:t>
            </a:r>
            <a:endParaRPr lang="en-US" sz="2800" dirty="0"/>
          </a:p>
        </p:txBody>
      </p:sp>
      <p:sp>
        <p:nvSpPr>
          <p:cNvPr id="4" name="Date Placeholder 3"/>
          <p:cNvSpPr>
            <a:spLocks noGrp="1"/>
          </p:cNvSpPr>
          <p:nvPr>
            <p:ph type="dt" sz="half" idx="10"/>
          </p:nvPr>
        </p:nvSpPr>
        <p:spPr/>
        <p:txBody>
          <a:bodyPr/>
          <a:lstStyle/>
          <a:p>
            <a:fld id="{3D0DC63C-3E53-4811-A0C6-B45717EB1D7C}" type="datetime1">
              <a:rPr lang="en-US" smtClean="0"/>
              <a:pPr/>
              <a:t>1/24/2012</a:t>
            </a:fld>
            <a:endParaRPr lang="en-US"/>
          </a:p>
        </p:txBody>
      </p:sp>
      <p:sp>
        <p:nvSpPr>
          <p:cNvPr id="5" name="Footer Placeholder 4"/>
          <p:cNvSpPr>
            <a:spLocks noGrp="1"/>
          </p:cNvSpPr>
          <p:nvPr>
            <p:ph type="ftr" sz="quarter" idx="11"/>
          </p:nvPr>
        </p:nvSpPr>
        <p:spPr/>
        <p:txBody>
          <a:bodyPr/>
          <a:lstStyle/>
          <a:p>
            <a:r>
              <a:rPr lang="en-US" smtClean="0"/>
              <a:t>THE INDIAN CONTRACT ACT,1872</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99</a:t>
            </a:fld>
            <a:endParaRPr lang="en-US"/>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2757</TotalTime>
  <Words>11606</Words>
  <Application>Microsoft Office PowerPoint</Application>
  <PresentationFormat>On-screen Show (4:3)</PresentationFormat>
  <Paragraphs>1025</Paragraphs>
  <Slides>146</Slides>
  <Notes>3</Notes>
  <HiddenSlides>0</HiddenSlides>
  <MMClips>0</MMClips>
  <ScaleCrop>false</ScaleCrop>
  <HeadingPairs>
    <vt:vector size="4" baseType="variant">
      <vt:variant>
        <vt:lpstr>Theme</vt:lpstr>
      </vt:variant>
      <vt:variant>
        <vt:i4>1</vt:i4>
      </vt:variant>
      <vt:variant>
        <vt:lpstr>Slide Titles</vt:lpstr>
      </vt:variant>
      <vt:variant>
        <vt:i4>146</vt:i4>
      </vt:variant>
    </vt:vector>
  </HeadingPairs>
  <TitlesOfParts>
    <vt:vector size="147" baseType="lpstr">
      <vt:lpstr>Flow</vt:lpstr>
      <vt:lpstr>INDIAN CONTRACT ACT 1872    </vt:lpstr>
      <vt:lpstr>    DEFINITIONS</vt:lpstr>
      <vt:lpstr>KINDS OF OFFER</vt:lpstr>
      <vt:lpstr>Cont..</vt:lpstr>
      <vt:lpstr>DEFINITIONS</vt:lpstr>
      <vt:lpstr>Cont…………..</vt:lpstr>
      <vt:lpstr>agreement</vt:lpstr>
      <vt:lpstr>Cont……</vt:lpstr>
      <vt:lpstr>Cont..</vt:lpstr>
      <vt:lpstr>Cont.</vt:lpstr>
      <vt:lpstr>Without consideration. </vt:lpstr>
      <vt:lpstr> FOR PAST ACT.</vt:lpstr>
      <vt:lpstr>TIME BARRED DEBT</vt:lpstr>
      <vt:lpstr>Cont……….</vt:lpstr>
      <vt:lpstr>COMPLETION OF COMMUNICATION</vt:lpstr>
      <vt:lpstr>Communication of acceptance</vt:lpstr>
      <vt:lpstr>CON…</vt:lpstr>
      <vt:lpstr>Example</vt:lpstr>
      <vt:lpstr>How revocation to be made</vt:lpstr>
      <vt:lpstr>WHAT AGGREMENTS ARE CONTRACTS.</vt:lpstr>
      <vt:lpstr>Essential elements of a valid contract</vt:lpstr>
      <vt:lpstr>Consent u/s-13</vt:lpstr>
      <vt:lpstr>Free consent-u/s-14</vt:lpstr>
      <vt:lpstr>Competency or capacity to contract</vt:lpstr>
      <vt:lpstr>Persons of unsound mind</vt:lpstr>
      <vt:lpstr>Coercion u/s-15</vt:lpstr>
      <vt:lpstr>UNDUE INFLUENCE-u/s-16</vt:lpstr>
      <vt:lpstr>examples</vt:lpstr>
      <vt:lpstr>FRAUD</vt:lpstr>
      <vt:lpstr>Cont…</vt:lpstr>
      <vt:lpstr>Examples</vt:lpstr>
      <vt:lpstr>MISREPRESENTATION</vt:lpstr>
      <vt:lpstr>MISTAKES</vt:lpstr>
      <vt:lpstr>Examples</vt:lpstr>
      <vt:lpstr>Cont…</vt:lpstr>
      <vt:lpstr>3.LAWFUL OBJECT &amp;    LAWFUL CONSIDERATION</vt:lpstr>
      <vt:lpstr>illustration</vt:lpstr>
      <vt:lpstr>Cont..</vt:lpstr>
      <vt:lpstr>Cont..</vt:lpstr>
      <vt:lpstr>Cont..</vt:lpstr>
      <vt:lpstr>DECLARED TO BE VOID BY LAW</vt:lpstr>
      <vt:lpstr>Agreement in restraint of marriage voidu/s-26</vt:lpstr>
      <vt:lpstr>Agreement in restraint of trade void.u/s-27</vt:lpstr>
      <vt:lpstr>Exception 1.-</vt:lpstr>
      <vt:lpstr>Agreements in restraint of legal proceedings void u/s-28</vt:lpstr>
      <vt:lpstr>Cont..</vt:lpstr>
      <vt:lpstr>Agreements void for uncertainty u/s-29</vt:lpstr>
      <vt:lpstr>Cont..</vt:lpstr>
      <vt:lpstr>Cont..</vt:lpstr>
      <vt:lpstr>Agreements by way of wager void. u/s--30</vt:lpstr>
      <vt:lpstr>Exception.</vt:lpstr>
      <vt:lpstr>"Contingent contract" u/s-31</vt:lpstr>
      <vt:lpstr>contingent on an event happening u/s-32</vt:lpstr>
      <vt:lpstr>illustrations</vt:lpstr>
      <vt:lpstr>Enforcement of contracts contingent on an event not happening.-u/s-33 </vt:lpstr>
      <vt:lpstr>      When event on which contract is contingent to be deemed-u/s-34 </vt:lpstr>
      <vt:lpstr>Illustration:</vt:lpstr>
      <vt:lpstr> contingent on happening of   specified event within fixed time u/s-35</vt:lpstr>
      <vt:lpstr>Cont…</vt:lpstr>
      <vt:lpstr>Illustration:</vt:lpstr>
      <vt:lpstr>Agreement contingent on impossible events void u/s--36</vt:lpstr>
      <vt:lpstr>Illustrations:</vt:lpstr>
      <vt:lpstr>Illustrations</vt:lpstr>
      <vt:lpstr>Effect of refusal to accept  offer of performance u/s-38</vt:lpstr>
      <vt:lpstr>Cont….</vt:lpstr>
      <vt:lpstr>Illustration</vt:lpstr>
      <vt:lpstr>Effect of refusal of party to  perform promise wholly-u/s-39</vt:lpstr>
      <vt:lpstr>Illustrations</vt:lpstr>
      <vt:lpstr>Person by whom promise  is to be performed-u/s-40</vt:lpstr>
      <vt:lpstr>Illustrations</vt:lpstr>
      <vt:lpstr>Effect of accepting performance from third person u/s-41</vt:lpstr>
      <vt:lpstr>Devolution of joint liabilities.u/s-42</vt:lpstr>
      <vt:lpstr>Any one of joint promisors may be compelled to perform u/s-43</vt:lpstr>
      <vt:lpstr>Cont…</vt:lpstr>
      <vt:lpstr>Illustrations</vt:lpstr>
      <vt:lpstr>Cont…</vt:lpstr>
      <vt:lpstr>Effect of release of one joint promisor u/s-44</vt:lpstr>
      <vt:lpstr>u/s-45.Devolution of joint rights</vt:lpstr>
      <vt:lpstr>Illustration</vt:lpstr>
      <vt:lpstr>        Time for performance of promise,when no application  is to be made and no time is specified u/s-46</vt:lpstr>
      <vt:lpstr>Time and place for performance of  promise, where time is specified  and no application to be made-47</vt:lpstr>
      <vt:lpstr>    Illustration </vt:lpstr>
      <vt:lpstr>. Application for performance on certain day to be at proper u/s-48</vt:lpstr>
      <vt:lpstr>Place for performance of promise, where no application to be made and no place fixed for performance u/s-49</vt:lpstr>
      <vt:lpstr>Illustration </vt:lpstr>
      <vt:lpstr>Performance in manner or at time prescribed or sanctioned by promisee u/s-50</vt:lpstr>
      <vt:lpstr>Illustrations;</vt:lpstr>
      <vt:lpstr>illustrations</vt:lpstr>
      <vt:lpstr>Performance of reciprocal promises u/s-51-55</vt:lpstr>
      <vt:lpstr> illustration</vt:lpstr>
      <vt:lpstr>Order of performance of reciprocal promises u/s-52</vt:lpstr>
      <vt:lpstr>Illustration;</vt:lpstr>
      <vt:lpstr>Liability of party preventing event on which the contract is to take effect- U/S-53.</vt:lpstr>
      <vt:lpstr>Illustration;</vt:lpstr>
      <vt:lpstr>Effect of default as to that promise which should be first performed,in contract consisting of reciprocal promises-u/s-54</vt:lpstr>
      <vt:lpstr>illustations</vt:lpstr>
      <vt:lpstr>illustration</vt:lpstr>
      <vt:lpstr>Effect of such failure when time is not essential</vt:lpstr>
      <vt:lpstr>   Effect of failute where time is essential u/s-55   </vt:lpstr>
      <vt:lpstr>Effect of acceptance of performance at  time other than that agreed upon. </vt:lpstr>
      <vt:lpstr>Contract to do impossible or unlawful afterwards-u/s--56</vt:lpstr>
      <vt:lpstr>Compensation for loss non performance</vt:lpstr>
      <vt:lpstr>illustration</vt:lpstr>
      <vt:lpstr>Cont..</vt:lpstr>
      <vt:lpstr> DOCTRINE OF UNJUST ENRICHMENT                                                OR   QUASI CONTRACT:</vt:lpstr>
      <vt:lpstr>illustration</vt:lpstr>
      <vt:lpstr>Implied and quasi contract</vt:lpstr>
      <vt:lpstr>illustration.</vt:lpstr>
      <vt:lpstr>Obligation of person enjoying benefit of non-gratuitous act</vt:lpstr>
      <vt:lpstr>illustrations</vt:lpstr>
      <vt:lpstr>Responsibility of finder of goods</vt:lpstr>
      <vt:lpstr>Liability in case of goods delivered by mistake or coerscion</vt:lpstr>
      <vt:lpstr>Breach of contract</vt:lpstr>
      <vt:lpstr>Cont..</vt:lpstr>
      <vt:lpstr>Actual or present breach </vt:lpstr>
      <vt:lpstr>Remedies for breach of contract</vt:lpstr>
      <vt:lpstr>Damage caused by breach u/s-73</vt:lpstr>
      <vt:lpstr>illustrations</vt:lpstr>
      <vt:lpstr>Cont..</vt:lpstr>
      <vt:lpstr>Slide 120</vt:lpstr>
      <vt:lpstr> illustrations</vt:lpstr>
      <vt:lpstr>Contract of indemnity</vt:lpstr>
      <vt:lpstr>Rights of indemnity holder</vt:lpstr>
      <vt:lpstr>Contract of guarantee</vt:lpstr>
      <vt:lpstr>illustrations</vt:lpstr>
      <vt:lpstr>Difference between contract of guarantee and contract of indemnity</vt:lpstr>
      <vt:lpstr>Cont..</vt:lpstr>
      <vt:lpstr>Contract of Bailment (u/s-148)</vt:lpstr>
      <vt:lpstr>Essential elements of Bailment</vt:lpstr>
      <vt:lpstr>Rights of bailor</vt:lpstr>
      <vt:lpstr>Duties of bailor</vt:lpstr>
      <vt:lpstr>Duties of Bailee</vt:lpstr>
      <vt:lpstr>Rights of Bailee</vt:lpstr>
      <vt:lpstr>Contract of Pledge-u/s-172</vt:lpstr>
      <vt:lpstr>Difference between pledge and bailment</vt:lpstr>
      <vt:lpstr>Cont…</vt:lpstr>
      <vt:lpstr>Rights &amp; duties of pawner/pledger</vt:lpstr>
      <vt:lpstr>Duties of pawner</vt:lpstr>
      <vt:lpstr>Rights and duties of Pawnee</vt:lpstr>
      <vt:lpstr>duties</vt:lpstr>
      <vt:lpstr>Agency</vt:lpstr>
      <vt:lpstr>Cont..</vt:lpstr>
      <vt:lpstr>Creation of agency</vt:lpstr>
      <vt:lpstr>Termination of agency</vt:lpstr>
      <vt:lpstr>Rights of agent</vt:lpstr>
      <vt:lpstr>Duties of agent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INDIAN CONTRACT ACT,1872</dc:title>
  <dc:creator>santosh</dc:creator>
  <cp:lastModifiedBy>surya</cp:lastModifiedBy>
  <cp:revision>166</cp:revision>
  <dcterms:created xsi:type="dcterms:W3CDTF">2006-08-16T00:00:00Z</dcterms:created>
  <dcterms:modified xsi:type="dcterms:W3CDTF">2012-01-24T14:54:50Z</dcterms:modified>
</cp:coreProperties>
</file>