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diagrams/layout1.xml" ContentType="application/vnd.openxmlformats-officedocument.drawingml.diagram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32" r:id="rId2"/>
    <p:sldMasterId id="2147483744" r:id="rId3"/>
    <p:sldMasterId id="2147483756" r:id="rId4"/>
  </p:sldMasterIdLst>
  <p:notesMasterIdLst>
    <p:notesMasterId r:id="rId40"/>
  </p:notesMasterIdLst>
  <p:handoutMasterIdLst>
    <p:handoutMasterId r:id="rId41"/>
  </p:handoutMasterIdLst>
  <p:sldIdLst>
    <p:sldId id="256" r:id="rId5"/>
    <p:sldId id="283" r:id="rId6"/>
    <p:sldId id="284" r:id="rId7"/>
    <p:sldId id="293" r:id="rId8"/>
    <p:sldId id="294" r:id="rId9"/>
    <p:sldId id="292" r:id="rId10"/>
    <p:sldId id="266" r:id="rId11"/>
    <p:sldId id="263" r:id="rId12"/>
    <p:sldId id="267" r:id="rId13"/>
    <p:sldId id="265" r:id="rId14"/>
    <p:sldId id="268" r:id="rId15"/>
    <p:sldId id="270" r:id="rId16"/>
    <p:sldId id="272" r:id="rId17"/>
    <p:sldId id="269" r:id="rId18"/>
    <p:sldId id="271" r:id="rId19"/>
    <p:sldId id="273" r:id="rId20"/>
    <p:sldId id="274" r:id="rId21"/>
    <p:sldId id="275" r:id="rId22"/>
    <p:sldId id="276" r:id="rId23"/>
    <p:sldId id="277" r:id="rId24"/>
    <p:sldId id="279" r:id="rId25"/>
    <p:sldId id="280" r:id="rId26"/>
    <p:sldId id="281" r:id="rId27"/>
    <p:sldId id="282" r:id="rId28"/>
    <p:sldId id="286" r:id="rId29"/>
    <p:sldId id="287" r:id="rId30"/>
    <p:sldId id="288" r:id="rId31"/>
    <p:sldId id="289" r:id="rId32"/>
    <p:sldId id="291" r:id="rId33"/>
    <p:sldId id="295" r:id="rId34"/>
    <p:sldId id="296" r:id="rId35"/>
    <p:sldId id="299" r:id="rId36"/>
    <p:sldId id="297" r:id="rId37"/>
    <p:sldId id="300" r:id="rId38"/>
    <p:sldId id="298"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605005-55F4-4AE4-A6B7-3A55B73249C2}" type="doc">
      <dgm:prSet loTypeId="urn:microsoft.com/office/officeart/2005/8/layout/vList2" loCatId="list" qsTypeId="urn:microsoft.com/office/officeart/2005/8/quickstyle/3d3" qsCatId="3D" csTypeId="urn:microsoft.com/office/officeart/2005/8/colors/accent3_2" csCatId="accent3" phldr="1"/>
      <dgm:spPr/>
      <dgm:t>
        <a:bodyPr/>
        <a:lstStyle/>
        <a:p>
          <a:endParaRPr lang="en-IN"/>
        </a:p>
      </dgm:t>
    </dgm:pt>
    <dgm:pt modelId="{A3258523-B8FD-41B9-B9C7-8C7F23B27BBA}">
      <dgm:prSet phldrT="[Text]" custT="1"/>
      <dgm:spPr/>
      <dgm:t>
        <a:bodyPr/>
        <a:lstStyle/>
        <a:p>
          <a:pPr algn="ctr"/>
          <a:r>
            <a:rPr lang="en-IN" sz="2800" dirty="0" smtClean="0">
              <a:latin typeface="Algerian" pitchFamily="82" charset="0"/>
            </a:rPr>
            <a:t>SHORT TERM CAPITAL GAIN</a:t>
          </a:r>
          <a:endParaRPr lang="en-IN" sz="2800" dirty="0">
            <a:latin typeface="Algerian" pitchFamily="82" charset="0"/>
          </a:endParaRPr>
        </a:p>
      </dgm:t>
    </dgm:pt>
    <dgm:pt modelId="{188E60E3-CDC0-469E-9556-8B45CA8F4216}" type="parTrans" cxnId="{62D9C437-C5AC-445C-9BBD-CD2F01DDAF23}">
      <dgm:prSet/>
      <dgm:spPr/>
      <dgm:t>
        <a:bodyPr/>
        <a:lstStyle/>
        <a:p>
          <a:endParaRPr lang="en-IN"/>
        </a:p>
      </dgm:t>
    </dgm:pt>
    <dgm:pt modelId="{932EA8B3-0ACE-4E7B-BF2C-566F9A68E88E}" type="sibTrans" cxnId="{62D9C437-C5AC-445C-9BBD-CD2F01DDAF23}">
      <dgm:prSet/>
      <dgm:spPr/>
      <dgm:t>
        <a:bodyPr/>
        <a:lstStyle/>
        <a:p>
          <a:endParaRPr lang="en-IN"/>
        </a:p>
      </dgm:t>
    </dgm:pt>
    <dgm:pt modelId="{6D33C860-45DF-42C4-A5AD-173A261D6DD2}">
      <dgm:prSet phldrT="[Text]" custT="1"/>
      <dgm:spPr/>
      <dgm:t>
        <a:bodyPr/>
        <a:lstStyle/>
        <a:p>
          <a:r>
            <a:rPr lang="en-IN" sz="2400" dirty="0" smtClean="0"/>
            <a:t>Gain arising from transfer of short term capital assets.</a:t>
          </a:r>
          <a:endParaRPr lang="en-IN" sz="2400" dirty="0"/>
        </a:p>
      </dgm:t>
    </dgm:pt>
    <dgm:pt modelId="{57EDF4DE-F33B-4690-83D5-16739504BBAD}" type="parTrans" cxnId="{553DDCA2-BFF5-4CE7-9D4E-3B95DD9E4318}">
      <dgm:prSet/>
      <dgm:spPr/>
      <dgm:t>
        <a:bodyPr/>
        <a:lstStyle/>
        <a:p>
          <a:endParaRPr lang="en-IN"/>
        </a:p>
      </dgm:t>
    </dgm:pt>
    <dgm:pt modelId="{7F787822-DEF0-4652-8574-B435849433A3}" type="sibTrans" cxnId="{553DDCA2-BFF5-4CE7-9D4E-3B95DD9E4318}">
      <dgm:prSet/>
      <dgm:spPr/>
      <dgm:t>
        <a:bodyPr/>
        <a:lstStyle/>
        <a:p>
          <a:endParaRPr lang="en-IN"/>
        </a:p>
      </dgm:t>
    </dgm:pt>
    <dgm:pt modelId="{FDFACD05-EBCF-46BA-8417-6F09D10C7DE7}">
      <dgm:prSet phldrT="[Text]" custT="1"/>
      <dgm:spPr/>
      <dgm:t>
        <a:bodyPr/>
        <a:lstStyle/>
        <a:p>
          <a:r>
            <a:rPr lang="en-IN" sz="2800" dirty="0" smtClean="0">
              <a:latin typeface="Algerian" pitchFamily="82" charset="0"/>
            </a:rPr>
            <a:t>LONG TERM CAPITAL GAIN</a:t>
          </a:r>
          <a:endParaRPr lang="en-IN" sz="2800" dirty="0">
            <a:latin typeface="Algerian" pitchFamily="82" charset="0"/>
          </a:endParaRPr>
        </a:p>
      </dgm:t>
    </dgm:pt>
    <dgm:pt modelId="{62844B9F-0EA3-45F6-A2E3-4A49453AE686}" type="parTrans" cxnId="{69478008-F4FD-4D22-BE82-656892309452}">
      <dgm:prSet/>
      <dgm:spPr/>
      <dgm:t>
        <a:bodyPr/>
        <a:lstStyle/>
        <a:p>
          <a:endParaRPr lang="en-IN"/>
        </a:p>
      </dgm:t>
    </dgm:pt>
    <dgm:pt modelId="{29483DEE-93D6-4CF0-828D-FD71785B8C0E}" type="sibTrans" cxnId="{69478008-F4FD-4D22-BE82-656892309452}">
      <dgm:prSet/>
      <dgm:spPr/>
      <dgm:t>
        <a:bodyPr/>
        <a:lstStyle/>
        <a:p>
          <a:endParaRPr lang="en-IN"/>
        </a:p>
      </dgm:t>
    </dgm:pt>
    <dgm:pt modelId="{846A391C-E297-454F-86AF-2E6189CC2D64}">
      <dgm:prSet phldrT="[Text]" custT="1"/>
      <dgm:spPr/>
      <dgm:t>
        <a:bodyPr/>
        <a:lstStyle/>
        <a:p>
          <a:r>
            <a:rPr lang="en-IN" sz="2200" dirty="0" smtClean="0"/>
            <a:t>Gain arising from transfer of long term capital assets</a:t>
          </a:r>
          <a:endParaRPr lang="en-IN" sz="2200" dirty="0"/>
        </a:p>
      </dgm:t>
    </dgm:pt>
    <dgm:pt modelId="{9730B062-0167-4259-A9A1-9A6E526FE06B}" type="parTrans" cxnId="{D9EEBCF0-23FE-45A7-9FAF-CB0D6577C65A}">
      <dgm:prSet/>
      <dgm:spPr/>
      <dgm:t>
        <a:bodyPr/>
        <a:lstStyle/>
        <a:p>
          <a:endParaRPr lang="en-IN"/>
        </a:p>
      </dgm:t>
    </dgm:pt>
    <dgm:pt modelId="{82394B2C-23F1-47A9-B61C-34DFBEF6EE0D}" type="sibTrans" cxnId="{D9EEBCF0-23FE-45A7-9FAF-CB0D6577C65A}">
      <dgm:prSet/>
      <dgm:spPr/>
      <dgm:t>
        <a:bodyPr/>
        <a:lstStyle/>
        <a:p>
          <a:endParaRPr lang="en-IN"/>
        </a:p>
      </dgm:t>
    </dgm:pt>
    <dgm:pt modelId="{5C3031DB-2315-4F62-9B20-DBECE138635A}" type="pres">
      <dgm:prSet presAssocID="{D6605005-55F4-4AE4-A6B7-3A55B73249C2}" presName="linear" presStyleCnt="0">
        <dgm:presLayoutVars>
          <dgm:animLvl val="lvl"/>
          <dgm:resizeHandles val="exact"/>
        </dgm:presLayoutVars>
      </dgm:prSet>
      <dgm:spPr/>
      <dgm:t>
        <a:bodyPr/>
        <a:lstStyle/>
        <a:p>
          <a:endParaRPr lang="en-IN"/>
        </a:p>
      </dgm:t>
    </dgm:pt>
    <dgm:pt modelId="{A0DEF24C-9742-43B0-A7BC-1507D2ADC27E}" type="pres">
      <dgm:prSet presAssocID="{A3258523-B8FD-41B9-B9C7-8C7F23B27BBA}" presName="parentText" presStyleLbl="node1" presStyleIdx="0" presStyleCnt="2" custScaleY="72920" custLinFactNeighborX="-414" custLinFactNeighborY="-9392">
        <dgm:presLayoutVars>
          <dgm:chMax val="0"/>
          <dgm:bulletEnabled val="1"/>
        </dgm:presLayoutVars>
      </dgm:prSet>
      <dgm:spPr/>
      <dgm:t>
        <a:bodyPr/>
        <a:lstStyle/>
        <a:p>
          <a:endParaRPr lang="en-IN"/>
        </a:p>
      </dgm:t>
    </dgm:pt>
    <dgm:pt modelId="{F4369433-EF50-40FC-9F84-E01787F4B2E6}" type="pres">
      <dgm:prSet presAssocID="{A3258523-B8FD-41B9-B9C7-8C7F23B27BBA}" presName="childText" presStyleLbl="revTx" presStyleIdx="0" presStyleCnt="2">
        <dgm:presLayoutVars>
          <dgm:bulletEnabled val="1"/>
        </dgm:presLayoutVars>
      </dgm:prSet>
      <dgm:spPr/>
      <dgm:t>
        <a:bodyPr/>
        <a:lstStyle/>
        <a:p>
          <a:endParaRPr lang="en-IN"/>
        </a:p>
      </dgm:t>
    </dgm:pt>
    <dgm:pt modelId="{F66CF2FD-DE27-408D-9ABA-A00C01C1A6B0}" type="pres">
      <dgm:prSet presAssocID="{FDFACD05-EBCF-46BA-8417-6F09D10C7DE7}" presName="parentText" presStyleLbl="node1" presStyleIdx="1" presStyleCnt="2" custScaleY="76150" custLinFactNeighborX="621" custLinFactNeighborY="-13482">
        <dgm:presLayoutVars>
          <dgm:chMax val="0"/>
          <dgm:bulletEnabled val="1"/>
        </dgm:presLayoutVars>
      </dgm:prSet>
      <dgm:spPr/>
      <dgm:t>
        <a:bodyPr/>
        <a:lstStyle/>
        <a:p>
          <a:endParaRPr lang="en-IN"/>
        </a:p>
      </dgm:t>
    </dgm:pt>
    <dgm:pt modelId="{51A8D0B0-E315-46F5-8E97-6C053B2861DE}" type="pres">
      <dgm:prSet presAssocID="{FDFACD05-EBCF-46BA-8417-6F09D10C7DE7}" presName="childText" presStyleLbl="revTx" presStyleIdx="1" presStyleCnt="2" custLinFactNeighborX="1124">
        <dgm:presLayoutVars>
          <dgm:bulletEnabled val="1"/>
        </dgm:presLayoutVars>
      </dgm:prSet>
      <dgm:spPr/>
      <dgm:t>
        <a:bodyPr/>
        <a:lstStyle/>
        <a:p>
          <a:endParaRPr lang="en-IN"/>
        </a:p>
      </dgm:t>
    </dgm:pt>
  </dgm:ptLst>
  <dgm:cxnLst>
    <dgm:cxn modelId="{DB4666BD-FA61-480E-9D6F-85CF6D0FECCD}" type="presOf" srcId="{FDFACD05-EBCF-46BA-8417-6F09D10C7DE7}" destId="{F66CF2FD-DE27-408D-9ABA-A00C01C1A6B0}" srcOrd="0" destOrd="0" presId="urn:microsoft.com/office/officeart/2005/8/layout/vList2"/>
    <dgm:cxn modelId="{69478008-F4FD-4D22-BE82-656892309452}" srcId="{D6605005-55F4-4AE4-A6B7-3A55B73249C2}" destId="{FDFACD05-EBCF-46BA-8417-6F09D10C7DE7}" srcOrd="1" destOrd="0" parTransId="{62844B9F-0EA3-45F6-A2E3-4A49453AE686}" sibTransId="{29483DEE-93D6-4CF0-828D-FD71785B8C0E}"/>
    <dgm:cxn modelId="{818B4A26-5961-48D2-98C9-00CAFD792F83}" type="presOf" srcId="{6D33C860-45DF-42C4-A5AD-173A261D6DD2}" destId="{F4369433-EF50-40FC-9F84-E01787F4B2E6}" srcOrd="0" destOrd="0" presId="urn:microsoft.com/office/officeart/2005/8/layout/vList2"/>
    <dgm:cxn modelId="{205BEAAC-E519-46A4-9648-6E105C16F86E}" type="presOf" srcId="{846A391C-E297-454F-86AF-2E6189CC2D64}" destId="{51A8D0B0-E315-46F5-8E97-6C053B2861DE}" srcOrd="0" destOrd="0" presId="urn:microsoft.com/office/officeart/2005/8/layout/vList2"/>
    <dgm:cxn modelId="{553DDCA2-BFF5-4CE7-9D4E-3B95DD9E4318}" srcId="{A3258523-B8FD-41B9-B9C7-8C7F23B27BBA}" destId="{6D33C860-45DF-42C4-A5AD-173A261D6DD2}" srcOrd="0" destOrd="0" parTransId="{57EDF4DE-F33B-4690-83D5-16739504BBAD}" sibTransId="{7F787822-DEF0-4652-8574-B435849433A3}"/>
    <dgm:cxn modelId="{236C2AF7-F54A-4916-8B3B-D8B911A37CFA}" type="presOf" srcId="{A3258523-B8FD-41B9-B9C7-8C7F23B27BBA}" destId="{A0DEF24C-9742-43B0-A7BC-1507D2ADC27E}" srcOrd="0" destOrd="0" presId="urn:microsoft.com/office/officeart/2005/8/layout/vList2"/>
    <dgm:cxn modelId="{5215A903-54A8-4A02-B23F-CE5EB9601583}" type="presOf" srcId="{D6605005-55F4-4AE4-A6B7-3A55B73249C2}" destId="{5C3031DB-2315-4F62-9B20-DBECE138635A}" srcOrd="0" destOrd="0" presId="urn:microsoft.com/office/officeart/2005/8/layout/vList2"/>
    <dgm:cxn modelId="{D9EEBCF0-23FE-45A7-9FAF-CB0D6577C65A}" srcId="{FDFACD05-EBCF-46BA-8417-6F09D10C7DE7}" destId="{846A391C-E297-454F-86AF-2E6189CC2D64}" srcOrd="0" destOrd="0" parTransId="{9730B062-0167-4259-A9A1-9A6E526FE06B}" sibTransId="{82394B2C-23F1-47A9-B61C-34DFBEF6EE0D}"/>
    <dgm:cxn modelId="{62D9C437-C5AC-445C-9BBD-CD2F01DDAF23}" srcId="{D6605005-55F4-4AE4-A6B7-3A55B73249C2}" destId="{A3258523-B8FD-41B9-B9C7-8C7F23B27BBA}" srcOrd="0" destOrd="0" parTransId="{188E60E3-CDC0-469E-9556-8B45CA8F4216}" sibTransId="{932EA8B3-0ACE-4E7B-BF2C-566F9A68E88E}"/>
    <dgm:cxn modelId="{BE1F13FC-D8C6-4FA9-B691-92987E19226C}" type="presParOf" srcId="{5C3031DB-2315-4F62-9B20-DBECE138635A}" destId="{A0DEF24C-9742-43B0-A7BC-1507D2ADC27E}" srcOrd="0" destOrd="0" presId="urn:microsoft.com/office/officeart/2005/8/layout/vList2"/>
    <dgm:cxn modelId="{5E049A67-3D30-4DE0-AC27-F1D68D2F7FA2}" type="presParOf" srcId="{5C3031DB-2315-4F62-9B20-DBECE138635A}" destId="{F4369433-EF50-40FC-9F84-E01787F4B2E6}" srcOrd="1" destOrd="0" presId="urn:microsoft.com/office/officeart/2005/8/layout/vList2"/>
    <dgm:cxn modelId="{D3136444-531E-4BF1-B9F1-610FCC6380B8}" type="presParOf" srcId="{5C3031DB-2315-4F62-9B20-DBECE138635A}" destId="{F66CF2FD-DE27-408D-9ABA-A00C01C1A6B0}" srcOrd="2" destOrd="0" presId="urn:microsoft.com/office/officeart/2005/8/layout/vList2"/>
    <dgm:cxn modelId="{4E645C94-4FDF-4658-BBC9-C627003ABA44}" type="presParOf" srcId="{5C3031DB-2315-4F62-9B20-DBECE138635A}" destId="{51A8D0B0-E315-46F5-8E97-6C053B2861DE}" srcOrd="3" destOrd="0" presId="urn:microsoft.com/office/officeart/2005/8/layout/vList2"/>
  </dgm:cxnLst>
  <dgm:bg/>
  <dgm:whole/>
</dgm:dataModel>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98D535-B7B0-4DA5-B9AA-B2B56EF91FE8}" type="datetimeFigureOut">
              <a:rPr lang="en-US" smtClean="0"/>
              <a:pPr/>
              <a:t>3/13/2016</a:t>
            </a:fld>
            <a:endParaRPr lang="en-IN"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D52FA6-3961-4319-BE40-DEEC379F6D8E}" type="slidenum">
              <a:rPr lang="en-IN" smtClean="0"/>
              <a:pPr/>
              <a:t>‹#›</a:t>
            </a:fld>
            <a:endParaRPr lang="en-IN"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1442BA-07E4-42D6-BF6E-C7ACC919365C}" type="datetimeFigureOut">
              <a:rPr lang="en-US" smtClean="0"/>
              <a:pPr/>
              <a:t>3/13/2016</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0BDD66-1C43-454F-A0B9-FDFA1E8C3635}" type="slidenum">
              <a:rPr lang="en-IN" smtClean="0"/>
              <a:pPr/>
              <a:t>‹#›</a:t>
            </a:fld>
            <a:endParaRPr lang="en-IN"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110BDD66-1C43-454F-A0B9-FDFA1E8C3635}" type="slidenum">
              <a:rPr lang="en-IN" smtClean="0"/>
              <a:pPr/>
              <a:t>2</a:t>
            </a:fld>
            <a:endParaRPr lang="en-IN"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110BDD66-1C43-454F-A0B9-FDFA1E8C3635}" type="slidenum">
              <a:rPr lang="en-IN" smtClean="0"/>
              <a:pPr/>
              <a:t>10</a:t>
            </a:fld>
            <a:endParaRPr lang="en-I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110BDD66-1C43-454F-A0B9-FDFA1E8C3635}" type="slidenum">
              <a:rPr lang="en-IN" smtClean="0"/>
              <a:pPr/>
              <a:t>14</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58907185-997F-4CE9-BEC9-66CB165875F5}" type="datetimeFigureOut">
              <a:rPr lang="en-US" smtClean="0"/>
              <a:pPr/>
              <a:t>3/13/2016</a:t>
            </a:fld>
            <a:endParaRPr lang="en-IN" dirty="0"/>
          </a:p>
        </p:txBody>
      </p:sp>
      <p:sp>
        <p:nvSpPr>
          <p:cNvPr id="17" name="Footer Placeholder 16"/>
          <p:cNvSpPr>
            <a:spLocks noGrp="1"/>
          </p:cNvSpPr>
          <p:nvPr>
            <p:ph type="ftr" sz="quarter" idx="11"/>
          </p:nvPr>
        </p:nvSpPr>
        <p:spPr>
          <a:xfrm>
            <a:off x="5410200" y="4205288"/>
            <a:ext cx="1295400" cy="457200"/>
          </a:xfrm>
        </p:spPr>
        <p:txBody>
          <a:bodyPr/>
          <a:lstStyle/>
          <a:p>
            <a:endParaRPr lang="en-IN"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19" name="Footer Placeholder 18"/>
          <p:cNvSpPr>
            <a:spLocks noGrp="1"/>
          </p:cNvSpPr>
          <p:nvPr>
            <p:ph type="ftr" sz="quarter" idx="11"/>
          </p:nvPr>
        </p:nvSpPr>
        <p:spPr/>
        <p:txBody>
          <a:bodyPr/>
          <a:lstStyle/>
          <a:p>
            <a:endParaRPr lang="en-IN" dirty="0"/>
          </a:p>
        </p:txBody>
      </p:sp>
      <p:sp>
        <p:nvSpPr>
          <p:cNvPr id="27" name="Slide Number Placeholder 26"/>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overrideClrMapping bg1="dk1" tx1="lt1" bg2="dk2" tx2="lt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8" name="Slide Number Placeholder 7"/>
          <p:cNvSpPr>
            <a:spLocks noGrp="1"/>
          </p:cNvSpPr>
          <p:nvPr>
            <p:ph type="sldNum" sz="quarter" idx="11"/>
          </p:nvPr>
        </p:nvSpPr>
        <p:spPr/>
        <p:txBody>
          <a:bodyPr/>
          <a:lstStyle/>
          <a:p>
            <a:fld id="{7F25FA4D-DE28-4444-8DCD-C61512398889}" type="slidenum">
              <a:rPr lang="en-IN" smtClean="0"/>
              <a:pPr/>
              <a:t>‹#›</a:t>
            </a:fld>
            <a:endParaRPr lang="en-IN" dirty="0"/>
          </a:p>
        </p:txBody>
      </p:sp>
      <p:sp>
        <p:nvSpPr>
          <p:cNvPr id="9" name="Footer Placeholder 8"/>
          <p:cNvSpPr>
            <a:spLocks noGrp="1"/>
          </p:cNvSpPr>
          <p:nvPr>
            <p:ph type="ftr" sz="quarter" idx="12"/>
          </p:nvPr>
        </p:nvSpPr>
        <p:spPr/>
        <p:txBody>
          <a:bodyPr/>
          <a:lstStyle/>
          <a:p>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a:xfrm>
            <a:off x="8156448" y="6422064"/>
            <a:ext cx="762000" cy="365125"/>
          </a:xfrm>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11" name="Slide Number Placeholder 10"/>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Date Placeholder 1"/>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7F25FA4D-DE28-4444-8DCD-C61512398889}" type="slidenum">
              <a:rPr lang="en-IN" smtClean="0"/>
              <a:pPr/>
              <a:t>‹#›</a:t>
            </a:fld>
            <a:endParaRPr lang="en-IN" dirty="0"/>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dirty="0" smtClean="0"/>
              <a:t>Click icon to add picture</a:t>
            </a:r>
            <a:endParaRPr kumimoji="0" lang="en-US"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8907185-997F-4CE9-BEC9-66CB165875F5}" type="datetimeFigureOut">
              <a:rPr lang="en-US" smtClean="0"/>
              <a:pPr/>
              <a:t>3/13/2016</a:t>
            </a:fld>
            <a:endParaRPr lang="en-IN"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slow" advClick="0" advTm="20000">
    <p:strips dir="ru"/>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7F25FA4D-DE28-4444-8DCD-C61512398889}" type="slidenum">
              <a:rPr lang="en-IN" smtClean="0"/>
              <a:pPr/>
              <a:t>‹#›</a:t>
            </a:fld>
            <a:endParaRPr lang="en-IN"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8" name="Footer Placeholder 7"/>
          <p:cNvSpPr>
            <a:spLocks noGrp="1"/>
          </p:cNvSpPr>
          <p:nvPr>
            <p:ph type="ftr" sz="quarter" idx="11"/>
          </p:nvPr>
        </p:nvSpPr>
        <p:spPr/>
        <p:txBody>
          <a:bodyPr/>
          <a:lstStyle>
            <a:extLst/>
          </a:lstStyle>
          <a:p>
            <a:endParaRPr lang="en-IN" dirty="0"/>
          </a:p>
        </p:txBody>
      </p:sp>
      <p:sp>
        <p:nvSpPr>
          <p:cNvPr id="9" name="Slide Number Placeholder 8"/>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4" name="Footer Placeholder 3"/>
          <p:cNvSpPr>
            <a:spLocks noGrp="1"/>
          </p:cNvSpPr>
          <p:nvPr>
            <p:ph type="ftr" sz="quarter" idx="11"/>
          </p:nvPr>
        </p:nvSpPr>
        <p:spPr/>
        <p:txBody>
          <a:bodyPr/>
          <a:lstStyle>
            <a:extLst/>
          </a:lstStyle>
          <a:p>
            <a:endParaRPr lang="en-IN" dirty="0"/>
          </a:p>
        </p:txBody>
      </p:sp>
      <p:sp>
        <p:nvSpPr>
          <p:cNvPr id="5" name="Slide Number Placeholder 4"/>
          <p:cNvSpPr>
            <a:spLocks noGrp="1"/>
          </p:cNvSpPr>
          <p:nvPr>
            <p:ph type="sldNum" sz="quarter" idx="12"/>
          </p:nvPr>
        </p:nvSpPr>
        <p:spPr/>
        <p:txBody>
          <a:bodyPr/>
          <a:lstStyle>
            <a:extLst/>
          </a:lstStyle>
          <a:p>
            <a:fld id="{7F25FA4D-DE28-4444-8DCD-C61512398889}" type="slidenum">
              <a:rPr lang="en-IN" smtClean="0"/>
              <a:pPr/>
              <a:t>‹#›</a:t>
            </a:fld>
            <a:endParaRPr lang="en-IN"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3" name="Footer Placeholder 2"/>
          <p:cNvSpPr>
            <a:spLocks noGrp="1"/>
          </p:cNvSpPr>
          <p:nvPr>
            <p:ph type="ftr" sz="quarter" idx="11"/>
          </p:nvPr>
        </p:nvSpPr>
        <p:spPr/>
        <p:txBody>
          <a:bodyPr/>
          <a:lstStyle>
            <a:extLst/>
          </a:lstStyle>
          <a:p>
            <a:endParaRPr lang="en-IN" dirty="0"/>
          </a:p>
        </p:txBody>
      </p:sp>
      <p:sp>
        <p:nvSpPr>
          <p:cNvPr id="4" name="Slide Number Placeholder 3"/>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extLst/>
          </a:lstStyle>
          <a:p>
            <a:endParaRPr lang="en-IN" dirty="0"/>
          </a:p>
        </p:txBody>
      </p:sp>
      <p:sp>
        <p:nvSpPr>
          <p:cNvPr id="7" name="Slide Number Placeholder 6"/>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overrideClrMapping bg1="lt1" tx1="dk1" bg2="lt2" tx2="dk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F25FA4D-DE28-4444-8DCD-C61512398889}" type="slidenum">
              <a:rPr lang="en-IN" smtClean="0"/>
              <a:pPr/>
              <a:t>‹#›</a:t>
            </a:fld>
            <a:endParaRPr lang="en-IN"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transition spd="slow" advClick="0" advTm="20000">
    <p:strips dir="ru"/>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8907185-997F-4CE9-BEC9-66CB165875F5}" type="datetimeFigureOut">
              <a:rPr lang="en-US" smtClean="0"/>
              <a:pPr/>
              <a:t>3/13/2016</a:t>
            </a:fld>
            <a:endParaRPr lang="en-IN" dirty="0"/>
          </a:p>
        </p:txBody>
      </p:sp>
      <p:sp>
        <p:nvSpPr>
          <p:cNvPr id="5" name="Footer Placeholder 4"/>
          <p:cNvSpPr>
            <a:spLocks noGrp="1"/>
          </p:cNvSpPr>
          <p:nvPr>
            <p:ph type="ftr" sz="quarter" idx="11"/>
          </p:nvPr>
        </p:nvSpPr>
        <p:spPr/>
        <p:txBody>
          <a:bodyPr/>
          <a:lstStyle>
            <a:extLst/>
          </a:lstStyle>
          <a:p>
            <a:endParaRPr lang="en-IN" dirty="0"/>
          </a:p>
        </p:txBody>
      </p:sp>
      <p:sp>
        <p:nvSpPr>
          <p:cNvPr id="6" name="Slide Number Placeholder 5"/>
          <p:cNvSpPr>
            <a:spLocks noGrp="1"/>
          </p:cNvSpPr>
          <p:nvPr>
            <p:ph type="sldNum" sz="quarter" idx="12"/>
          </p:nvPr>
        </p:nvSpPr>
        <p:spPr/>
        <p:txBody>
          <a:bodyPr/>
          <a:lstStyle>
            <a:extLst/>
          </a:lstStyle>
          <a:p>
            <a:fld id="{7F25FA4D-DE28-4444-8DCD-C61512398889}" type="slidenum">
              <a:rPr lang="en-IN" smtClean="0"/>
              <a:pPr/>
              <a:t>‹#›</a:t>
            </a:fld>
            <a:endParaRPr lang="en-IN" dirty="0"/>
          </a:p>
        </p:txBody>
      </p:sp>
    </p:spTree>
  </p:cSld>
  <p:clrMapOvr>
    <a:masterClrMapping/>
  </p:clrMapOvr>
  <p:transition spd="slow" advClick="0" advTm="20000">
    <p:strips dir="ru"/>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58907185-997F-4CE9-BEC9-66CB165875F5}" type="datetimeFigureOut">
              <a:rPr lang="en-US" smtClean="0"/>
              <a:pPr/>
              <a:t>3/13/2016</a:t>
            </a:fld>
            <a:endParaRPr lang="en-IN" dirty="0"/>
          </a:p>
        </p:txBody>
      </p:sp>
      <p:sp>
        <p:nvSpPr>
          <p:cNvPr id="27" name="Slide Number Placeholder 26"/>
          <p:cNvSpPr>
            <a:spLocks noGrp="1"/>
          </p:cNvSpPr>
          <p:nvPr>
            <p:ph type="sldNum" sz="quarter" idx="11"/>
          </p:nvPr>
        </p:nvSpPr>
        <p:spPr/>
        <p:txBody>
          <a:bodyPr rtlCol="0"/>
          <a:lstStyle/>
          <a:p>
            <a:fld id="{7F25FA4D-DE28-4444-8DCD-C61512398889}" type="slidenum">
              <a:rPr lang="en-IN" smtClean="0"/>
              <a:pPr/>
              <a:t>‹#›</a:t>
            </a:fld>
            <a:endParaRPr lang="en-IN" dirty="0"/>
          </a:p>
        </p:txBody>
      </p:sp>
      <p:sp>
        <p:nvSpPr>
          <p:cNvPr id="28" name="Footer Placeholder 27"/>
          <p:cNvSpPr>
            <a:spLocks noGrp="1"/>
          </p:cNvSpPr>
          <p:nvPr>
            <p:ph type="ftr" sz="quarter" idx="12"/>
          </p:nvPr>
        </p:nvSpPr>
        <p:spPr/>
        <p:txBody>
          <a:bodyPr rtlCol="0"/>
          <a:lstStyle/>
          <a:p>
            <a:endParaRPr lang="en-IN" dirty="0"/>
          </a:p>
        </p:txBody>
      </p:sp>
    </p:spTree>
  </p:cSld>
  <p:clrMapOvr>
    <a:masterClrMapping/>
  </p:clrMapOvr>
  <p:transition spd="slow" advClick="0" advTm="20000">
    <p:strips dir="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8907185-997F-4CE9-BEC9-66CB165875F5}" type="datetimeFigureOut">
              <a:rPr lang="en-US" smtClean="0"/>
              <a:pPr/>
              <a:t>3/13/2016</a:t>
            </a:fld>
            <a:endParaRPr lang="en-IN" dirty="0"/>
          </a:p>
        </p:txBody>
      </p:sp>
      <p:sp>
        <p:nvSpPr>
          <p:cNvPr id="4" name="Footer Placeholder 3"/>
          <p:cNvSpPr>
            <a:spLocks noGrp="1"/>
          </p:cNvSpPr>
          <p:nvPr>
            <p:ph type="ftr" sz="quarter" idx="11"/>
          </p:nvPr>
        </p:nvSpPr>
        <p:spPr>
          <a:xfrm>
            <a:off x="5257800" y="612648"/>
            <a:ext cx="1325880" cy="457200"/>
          </a:xfrm>
        </p:spPr>
        <p:txBody>
          <a:bodyPr/>
          <a:lstStyle/>
          <a:p>
            <a:endParaRPr lang="en-IN" dirty="0"/>
          </a:p>
        </p:txBody>
      </p:sp>
      <p:sp>
        <p:nvSpPr>
          <p:cNvPr id="5" name="Slide Number Placeholder 4"/>
          <p:cNvSpPr>
            <a:spLocks noGrp="1"/>
          </p:cNvSpPr>
          <p:nvPr>
            <p:ph type="sldNum" sz="quarter" idx="12"/>
          </p:nvPr>
        </p:nvSpPr>
        <p:spPr>
          <a:xfrm>
            <a:off x="8174736" y="2272"/>
            <a:ext cx="762000" cy="365760"/>
          </a:xfrm>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8907185-997F-4CE9-BEC9-66CB165875F5}" type="datetimeFigureOut">
              <a:rPr lang="en-US" smtClean="0"/>
              <a:pPr/>
              <a:t>3/13/2016</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7F25FA4D-DE28-4444-8DCD-C61512398889}" type="slidenum">
              <a:rPr lang="en-IN" smtClean="0"/>
              <a:pPr/>
              <a:t>‹#›</a:t>
            </a:fld>
            <a:endParaRPr lang="en-IN" dirty="0"/>
          </a:p>
        </p:txBody>
      </p:sp>
    </p:spTree>
  </p:cSld>
  <p:clrMapOvr>
    <a:masterClrMapping/>
  </p:clrMapOvr>
  <p:transition spd="slow" advClick="0" advTm="20000">
    <p:strips dir="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3.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8907185-997F-4CE9-BEC9-66CB165875F5}" type="datetimeFigureOut">
              <a:rPr lang="en-US" smtClean="0"/>
              <a:pPr/>
              <a:t>3/13/2016</a:t>
            </a:fld>
            <a:endParaRPr lang="en-IN" dirty="0"/>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IN" dirty="0"/>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F25FA4D-DE28-4444-8DCD-C61512398889}"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advClick="0" advTm="20000">
    <p:strips dir="ru"/>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8907185-997F-4CE9-BEC9-66CB165875F5}" type="datetimeFigureOut">
              <a:rPr lang="en-US" smtClean="0"/>
              <a:pPr/>
              <a:t>3/13/2016</a:t>
            </a:fld>
            <a:endParaRPr lang="en-IN"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IN"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F25FA4D-DE28-4444-8DCD-C61512398889}" type="slidenum">
              <a:rPr lang="en-IN" smtClean="0"/>
              <a:pPr/>
              <a:t>‹#›</a:t>
            </a:fld>
            <a:endParaRPr lang="en-IN" dirty="0"/>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slow" advClick="0" advTm="20000">
    <p:strips dir="ru"/>
  </p:transition>
  <p:timing>
    <p:tnLst>
      <p:par>
        <p:cTn id="1" dur="indefinite" restart="never" nodeType="tmRoot"/>
      </p:par>
    </p:tnLst>
  </p:timing>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8907185-997F-4CE9-BEC9-66CB165875F5}" type="datetimeFigureOut">
              <a:rPr lang="en-US" smtClean="0"/>
              <a:pPr/>
              <a:t>3/13/2016</a:t>
            </a:fld>
            <a:endParaRPr lang="en-IN" dirty="0"/>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IN" dirty="0"/>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7F25FA4D-DE28-4444-8DCD-C61512398889}"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advClick="0" advTm="20000">
    <p:strips dir="ru"/>
  </p:transition>
  <p:timing>
    <p:tnLst>
      <p:par>
        <p:cTn id="1" dur="indefinite" restart="never" nodeType="tmRoot"/>
      </p:par>
    </p:tnLst>
  </p:timing>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8907185-997F-4CE9-BEC9-66CB165875F5}" type="datetimeFigureOut">
              <a:rPr lang="en-US" smtClean="0"/>
              <a:pPr/>
              <a:t>3/13/2016</a:t>
            </a:fld>
            <a:endParaRPr lang="en-IN"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F25FA4D-DE28-4444-8DCD-C61512398889}" type="slidenum">
              <a:rPr lang="en-IN" smtClean="0"/>
              <a:pPr/>
              <a:t>‹#›</a:t>
            </a:fld>
            <a:endParaRPr lang="en-IN"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ransition spd="slow" advClick="0" advTm="20000">
    <p:strips dir="ru"/>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5.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scene3d>
              <a:camera prst="orthographicFront"/>
              <a:lightRig rig="glow" dir="tl">
                <a:rot lat="0" lon="0" rev="5400000"/>
              </a:lightRig>
            </a:scene3d>
            <a:sp3d contourW="12700">
              <a:bevelT w="25400" h="25400"/>
              <a:contourClr>
                <a:schemeClr val="accent6">
                  <a:shade val="73000"/>
                </a:schemeClr>
              </a:contourClr>
            </a:sp3d>
          </a:bodyPr>
          <a:lstStyle/>
          <a:p>
            <a:r>
              <a:rPr lang="en-IN"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lgerian" pitchFamily="82" charset="0"/>
              </a:rPr>
              <a:t>INCOME FROM CAPITAL GAIN</a:t>
            </a:r>
            <a:endParaRPr lang="en-I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lgerian" pitchFamily="82" charset="0"/>
            </a:endParaRPr>
          </a:p>
        </p:txBody>
      </p:sp>
      <p:sp>
        <p:nvSpPr>
          <p:cNvPr id="3" name="Subtitle 2"/>
          <p:cNvSpPr>
            <a:spLocks noGrp="1"/>
          </p:cNvSpPr>
          <p:nvPr>
            <p:ph type="subTitle" idx="1"/>
          </p:nvPr>
        </p:nvSpPr>
        <p:spPr/>
        <p:txBody>
          <a:bodyPr/>
          <a:lstStyle/>
          <a:p>
            <a:endParaRPr lang="en-IN" sz="4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endParaRPr>
          </a:p>
        </p:txBody>
      </p:sp>
      <p:pic>
        <p:nvPicPr>
          <p:cNvPr id="4" name="Picture 3" descr="20160303184252.jpg"/>
          <p:cNvPicPr>
            <a:picLocks noChangeAspect="1"/>
          </p:cNvPicPr>
          <p:nvPr/>
        </p:nvPicPr>
        <p:blipFill>
          <a:blip r:embed="rId3"/>
          <a:srcRect l="-1110" t="4167"/>
          <a:stretch>
            <a:fillRect/>
          </a:stretch>
        </p:blipFill>
        <p:spPr>
          <a:xfrm>
            <a:off x="7000892" y="3857628"/>
            <a:ext cx="1733548" cy="164307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nodePh="1">
                                  <p:stCondLst>
                                    <p:cond delay="0"/>
                                  </p:stCondLst>
                                  <p:endCondLst>
                                    <p:cond evt="begin" delay="0">
                                      <p:tn val="10"/>
                                    </p:cond>
                                  </p:end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357166"/>
            <a:ext cx="8401080" cy="6072230"/>
          </a:xfrm>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buNone/>
            </a:pPr>
            <a:r>
              <a:rPr lang="en-IN" b="1" cap="all" dirty="0" smtClean="0">
                <a:ln/>
                <a:blipFill>
                  <a:blip r:embed="rId3"/>
                  <a:tile tx="0" ty="0" sx="100000" sy="100000" flip="none" algn="tl"/>
                </a:blipFill>
                <a:effectLst>
                  <a:outerShdw blurRad="19685" dist="12700" dir="5400000" algn="tl" rotWithShape="0">
                    <a:schemeClr val="accent1">
                      <a:satMod val="130000"/>
                      <a:alpha val="60000"/>
                    </a:schemeClr>
                  </a:outerShdw>
                  <a:reflection blurRad="10000" stA="55000" endPos="48000" dist="500" dir="5400000" sy="-100000" algn="bl" rotWithShape="0"/>
                </a:effectLst>
              </a:rPr>
              <a:t>The following personal effects shall not be excluded from the preview of Capital Gains:-</a:t>
            </a:r>
          </a:p>
          <a:p>
            <a:pPr>
              <a:buNone/>
            </a:pPr>
            <a:r>
              <a:rPr lang="en-IN" b="1" cap="all" dirty="0" smtClean="0">
                <a:ln/>
                <a:blipFill>
                  <a:blip r:embed="rId3"/>
                  <a:tile tx="0" ty="0" sx="100000" sy="100000" flip="none" algn="tl"/>
                </a:blipFill>
                <a:effectLst>
                  <a:outerShdw blurRad="19685" dist="12700" dir="5400000" algn="tl" rotWithShape="0">
                    <a:schemeClr val="accent1">
                      <a:satMod val="130000"/>
                      <a:alpha val="60000"/>
                    </a:schemeClr>
                  </a:outerShdw>
                  <a:reflection blurRad="10000" stA="55000" endPos="48000" dist="500" dir="5400000" sy="-100000" algn="bl" rotWithShape="0"/>
                </a:effectLst>
              </a:rPr>
              <a:t>					</a:t>
            </a:r>
            <a:endParaRPr lang="en-IN" b="1" cap="all" dirty="0">
              <a:ln/>
              <a:blipFill>
                <a:blip r:embed="rId3"/>
                <a:tile tx="0" ty="0" sx="100000" sy="100000" flip="none" algn="tl"/>
              </a:blip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13" name="Horizontal Scroll 12"/>
          <p:cNvSpPr/>
          <p:nvPr/>
        </p:nvSpPr>
        <p:spPr>
          <a:xfrm>
            <a:off x="1357290" y="1857364"/>
            <a:ext cx="6357982" cy="714380"/>
          </a:xfrm>
          <a:prstGeom prst="horizontalScroll">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eflection blurRad="6350" stA="55000" endA="300" endPos="45500" dir="5400000" sy="-100000" algn="bl" rotWithShape="0"/>
                </a:effectLst>
              </a:rPr>
              <a:t>JEWELLERY </a:t>
            </a:r>
            <a:endParaRPr lang="en-IN"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eflection blurRad="6350" stA="55000" endA="300" endPos="45500" dir="5400000" sy="-100000" algn="bl" rotWithShape="0"/>
              </a:effectLst>
            </a:endParaRPr>
          </a:p>
        </p:txBody>
      </p:sp>
      <p:sp>
        <p:nvSpPr>
          <p:cNvPr id="14" name="Horizontal Scroll 13"/>
          <p:cNvSpPr/>
          <p:nvPr/>
        </p:nvSpPr>
        <p:spPr>
          <a:xfrm>
            <a:off x="1285852" y="2571744"/>
            <a:ext cx="6500858" cy="642942"/>
          </a:xfrm>
          <a:prstGeom prst="horizontalScroll">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60000" endA="900" endPos="58000" dir="5400000" sy="-100000" algn="bl" rotWithShape="0"/>
                </a:effectLst>
              </a:rPr>
              <a:t>ARCHAEOLOGICAL COLLECTIONS. </a:t>
            </a:r>
            <a:endParaRPr lang="en-IN"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reflection blurRad="6350" stA="60000" endA="900" endPos="58000" dir="5400000" sy="-100000" algn="bl" rotWithShape="0"/>
              </a:effectLst>
            </a:endParaRPr>
          </a:p>
        </p:txBody>
      </p:sp>
      <p:sp>
        <p:nvSpPr>
          <p:cNvPr id="15" name="Horizontal Scroll 14"/>
          <p:cNvSpPr/>
          <p:nvPr/>
        </p:nvSpPr>
        <p:spPr>
          <a:xfrm>
            <a:off x="1285852" y="3286124"/>
            <a:ext cx="6572296" cy="642942"/>
          </a:xfrm>
          <a:prstGeom prst="horizontalScroll">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IN"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reflection blurRad="6350" stA="60000" endA="900" endPos="58000" dir="5400000" sy="-100000" algn="bl" rotWithShape="0"/>
                </a:effectLst>
              </a:rPr>
              <a:t>DRAWINGS </a:t>
            </a:r>
            <a:endParaRPr lang="en-IN"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reflection blurRad="6350" stA="60000" endA="900" endPos="58000" dir="5400000" sy="-100000" algn="bl" rotWithShape="0"/>
              </a:effectLst>
            </a:endParaRPr>
          </a:p>
        </p:txBody>
      </p:sp>
      <p:sp>
        <p:nvSpPr>
          <p:cNvPr id="16" name="Horizontal Scroll 15"/>
          <p:cNvSpPr/>
          <p:nvPr/>
        </p:nvSpPr>
        <p:spPr>
          <a:xfrm>
            <a:off x="1285852" y="3929066"/>
            <a:ext cx="6643734" cy="642942"/>
          </a:xfrm>
          <a:prstGeom prst="horizontalScroll">
            <a:avLst/>
          </a:prstGeom>
        </p:spPr>
        <p:style>
          <a:lnRef idx="0">
            <a:schemeClr val="accent1"/>
          </a:lnRef>
          <a:fillRef idx="3">
            <a:schemeClr val="accent1"/>
          </a:fillRef>
          <a:effectRef idx="3">
            <a:schemeClr val="accent1"/>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IN" b="1" dirty="0" smtClean="0">
                <a:ln/>
                <a:solidFill>
                  <a:schemeClr val="accent3"/>
                </a:solidFill>
                <a:effectLst>
                  <a:reflection blurRad="6350" stA="60000" endA="900" endPos="58000" dir="5400000" sy="-100000" algn="bl" rotWithShape="0"/>
                </a:effectLst>
              </a:rPr>
              <a:t>PAINTINGS </a:t>
            </a:r>
            <a:endParaRPr lang="en-IN" b="1" dirty="0">
              <a:ln/>
              <a:solidFill>
                <a:schemeClr val="accent3"/>
              </a:solidFill>
              <a:effectLst>
                <a:reflection blurRad="6350" stA="60000" endA="900" endPos="58000" dir="5400000" sy="-100000" algn="bl" rotWithShape="0"/>
              </a:effectLst>
            </a:endParaRPr>
          </a:p>
        </p:txBody>
      </p:sp>
      <p:sp>
        <p:nvSpPr>
          <p:cNvPr id="17" name="Horizontal Scroll 16"/>
          <p:cNvSpPr/>
          <p:nvPr/>
        </p:nvSpPr>
        <p:spPr>
          <a:xfrm>
            <a:off x="1214414" y="4643446"/>
            <a:ext cx="6715172" cy="64294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scene3d>
              <a:camera prst="orthographicFront"/>
              <a:lightRig rig="glow" dir="tl">
                <a:rot lat="0" lon="0" rev="5400000"/>
              </a:lightRig>
            </a:scene3d>
            <a:sp3d contourW="12700">
              <a:bevelT w="25400" h="25400"/>
              <a:contourClr>
                <a:schemeClr val="accent6">
                  <a:shade val="73000"/>
                </a:schemeClr>
              </a:contourClr>
            </a:sp3d>
          </a:bodyPr>
          <a:lstStyle/>
          <a:p>
            <a:pPr algn="ctr"/>
            <a:r>
              <a:rPr lang="en-IN"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SCULPTURES </a:t>
            </a:r>
          </a:p>
          <a:p>
            <a:pPr algn="ctr"/>
            <a:endParaRPr lang="en-IN"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8" name="Horizontal Scroll 17"/>
          <p:cNvSpPr/>
          <p:nvPr/>
        </p:nvSpPr>
        <p:spPr>
          <a:xfrm>
            <a:off x="1142976" y="5286388"/>
            <a:ext cx="6929486" cy="571504"/>
          </a:xfrm>
          <a:prstGeom prst="horizontalScroll">
            <a:avLst/>
          </a:prstGeom>
        </p:spPr>
        <p:style>
          <a:lnRef idx="0">
            <a:schemeClr val="accent6"/>
          </a:lnRef>
          <a:fillRef idx="3">
            <a:schemeClr val="accent6"/>
          </a:fillRef>
          <a:effectRef idx="3">
            <a:schemeClr val="accent6"/>
          </a:effectRef>
          <a:fontRef idx="minor">
            <a:schemeClr val="lt1"/>
          </a:fontRef>
        </p:style>
        <p:txBody>
          <a:bodyPr rtlCol="0"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IN" b="1" dirty="0" smtClean="0">
                <a:ln/>
                <a:solidFill>
                  <a:schemeClr val="accent3"/>
                </a:solidFill>
              </a:rPr>
              <a:t>ANY WORK OF ART. </a:t>
            </a:r>
            <a:endParaRPr lang="en-IN" b="1" dirty="0">
              <a:ln/>
              <a:solidFill>
                <a:schemeClr val="accent3"/>
              </a:solidFill>
            </a:endParaRPr>
          </a:p>
        </p:txBody>
      </p:sp>
      <p:sp>
        <p:nvSpPr>
          <p:cNvPr id="19" name="TextBox 18"/>
          <p:cNvSpPr txBox="1"/>
          <p:nvPr/>
        </p:nvSpPr>
        <p:spPr>
          <a:xfrm>
            <a:off x="1785918" y="2000240"/>
            <a:ext cx="5214974" cy="369332"/>
          </a:xfrm>
          <a:prstGeom prst="rect">
            <a:avLst/>
          </a:prstGeom>
          <a:noFill/>
        </p:spPr>
        <p:txBody>
          <a:bodyPr wrap="square" rtlCol="0">
            <a:spAutoFit/>
          </a:bodyPr>
          <a:lstStyle/>
          <a:p>
            <a:pPr algn="ctr"/>
            <a:endParaRPr lang="en-IN" dirty="0">
              <a:ln w="18415" cmpd="sng">
                <a:solidFill>
                  <a:srgbClr val="FFFFFF"/>
                </a:solidFill>
                <a:prstDash val="solid"/>
              </a:ln>
              <a:solidFill>
                <a:srgbClr val="FFFFFF"/>
              </a:solidFill>
              <a:effectLst>
                <a:outerShdw blurRad="63500" dir="3600000" algn="tl" rotWithShape="0">
                  <a:srgbClr val="000000">
                    <a:alpha val="70000"/>
                  </a:srgbClr>
                </a:outerShdw>
                <a:reflection blurRad="6350" stA="55000" endA="300" endPos="45500" dir="5400000" sy="-100000" algn="bl" rotWithShape="0"/>
              </a:effectLst>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1"/>
                                          </p:val>
                                        </p:tav>
                                        <p:tav tm="100000">
                                          <p:val>
                                            <p:strVal val="#ppt_x"/>
                                          </p:val>
                                        </p:tav>
                                      </p:tavLst>
                                    </p:anim>
                                    <p:anim calcmode="lin" valueType="num">
                                      <p:cBhvr>
                                        <p:cTn id="15"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0" presetClass="entr" presetSubtype="0" fill="hold" grpId="0" nodeType="clickEffect">
                                  <p:stCondLst>
                                    <p:cond delay="0"/>
                                  </p:stCondLst>
                                  <p:iterate type="lt">
                                    <p:tmPct val="10000"/>
                                  </p:iterate>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1"/>
                                          </p:val>
                                        </p:tav>
                                        <p:tav tm="100000">
                                          <p:val>
                                            <p:strVal val="#ppt_x"/>
                                          </p:val>
                                        </p:tav>
                                      </p:tavLst>
                                    </p:anim>
                                    <p:anim calcmode="lin" valueType="num">
                                      <p:cBhvr>
                                        <p:cTn id="22" dur="1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1"/>
                                          </p:val>
                                        </p:tav>
                                        <p:tav tm="100000">
                                          <p:val>
                                            <p:strVal val="#ppt_x"/>
                                          </p:val>
                                        </p:tav>
                                      </p:tavLst>
                                    </p:anim>
                                    <p:anim calcmode="lin" valueType="num">
                                      <p:cBhvr>
                                        <p:cTn id="29"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0" presetClass="entr" presetSubtype="0" fill="hold" grpId="0" nodeType="clickEffect">
                                  <p:stCondLst>
                                    <p:cond delay="0"/>
                                  </p:stCondLst>
                                  <p:iterate type="lt">
                                    <p:tmPct val="10000"/>
                                  </p:iterate>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1"/>
                                          </p:val>
                                        </p:tav>
                                        <p:tav tm="100000">
                                          <p:val>
                                            <p:strVal val="#ppt_x"/>
                                          </p:val>
                                        </p:tav>
                                      </p:tavLst>
                                    </p:anim>
                                    <p:anim calcmode="lin" valueType="num">
                                      <p:cBhvr>
                                        <p:cTn id="36"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0" presetClass="entr" presetSubtype="0" fill="hold" grpId="0" nodeType="clickEffect">
                                  <p:stCondLst>
                                    <p:cond delay="0"/>
                                  </p:stCondLst>
                                  <p:iterate type="lt">
                                    <p:tmPct val="10000"/>
                                  </p:iterate>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1"/>
                                          </p:val>
                                        </p:tav>
                                        <p:tav tm="100000">
                                          <p:val>
                                            <p:strVal val="#ppt_x"/>
                                          </p:val>
                                        </p:tav>
                                      </p:tavLst>
                                    </p:anim>
                                    <p:anim calcmode="lin" valueType="num">
                                      <p:cBhvr>
                                        <p:cTn id="43"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0" presetClass="entr" presetSubtype="0" fill="hold" grpId="0" nodeType="clickEffect">
                                  <p:stCondLst>
                                    <p:cond delay="0"/>
                                  </p:stCondLst>
                                  <p:iterate type="lt">
                                    <p:tmPct val="10000"/>
                                  </p:iterate>
                                  <p:childTnLst>
                                    <p:set>
                                      <p:cBhvr>
                                        <p:cTn id="47" dur="1" fill="hold">
                                          <p:stCondLst>
                                            <p:cond delay="0"/>
                                          </p:stCondLst>
                                        </p:cTn>
                                        <p:tgtEl>
                                          <p:spTgt spid="18"/>
                                        </p:tgtEl>
                                        <p:attrNameLst>
                                          <p:attrName>style.visibility</p:attrName>
                                        </p:attrNameLst>
                                      </p:cBhvr>
                                      <p:to>
                                        <p:strVal val="visible"/>
                                      </p:to>
                                    </p:set>
                                    <p:animEffect transition="in" filter="fade">
                                      <p:cBhvr>
                                        <p:cTn id="48" dur="1000"/>
                                        <p:tgtEl>
                                          <p:spTgt spid="18"/>
                                        </p:tgtEl>
                                      </p:cBhvr>
                                    </p:animEffect>
                                    <p:anim calcmode="lin" valueType="num">
                                      <p:cBhvr>
                                        <p:cTn id="49" dur="1000" fill="hold"/>
                                        <p:tgtEl>
                                          <p:spTgt spid="18"/>
                                        </p:tgtEl>
                                        <p:attrNameLst>
                                          <p:attrName>ppt_x</p:attrName>
                                        </p:attrNameLst>
                                      </p:cBhvr>
                                      <p:tavLst>
                                        <p:tav tm="0">
                                          <p:val>
                                            <p:strVal val="#ppt_x-.1"/>
                                          </p:val>
                                        </p:tav>
                                        <p:tav tm="100000">
                                          <p:val>
                                            <p:strVal val="#ppt_x"/>
                                          </p:val>
                                        </p:tav>
                                      </p:tavLst>
                                    </p:anim>
                                    <p:anim calcmode="lin" valueType="num">
                                      <p:cBhvr>
                                        <p:cTn id="50" dur="1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en-IN"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reflection blurRad="6350" stA="55000" endA="50" endPos="85000" dist="60007" dir="5400000" sy="-100000" algn="bl" rotWithShape="0"/>
                </a:effectLst>
                <a:latin typeface="Algerian" pitchFamily="82" charset="0"/>
              </a:rPr>
              <a:t>RURAL AGRICULTURAL LAND</a:t>
            </a:r>
            <a:endParaRPr lang="en-IN"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reflection blurRad="6350" stA="55000" endA="50" endPos="85000" dist="60007" dir="5400000" sy="-100000" algn="bl" rotWithShape="0"/>
              </a:effectLst>
              <a:latin typeface="Algerian" pitchFamily="82" charset="0"/>
            </a:endParaRPr>
          </a:p>
        </p:txBody>
      </p:sp>
      <p:sp>
        <p:nvSpPr>
          <p:cNvPr id="3" name="Content Placeholder 2"/>
          <p:cNvSpPr>
            <a:spLocks noGrp="1"/>
          </p:cNvSpPr>
          <p:nvPr>
            <p:ph idx="1"/>
          </p:nvPr>
        </p:nvSpPr>
        <p:spPr/>
        <p:txBody>
          <a:bodyPr/>
          <a:lstStyle/>
          <a:p>
            <a:pPr>
              <a:buNone/>
            </a:pPr>
            <a:endParaRPr lang="en-IN" dirty="0"/>
          </a:p>
        </p:txBody>
      </p:sp>
      <p:cxnSp>
        <p:nvCxnSpPr>
          <p:cNvPr id="5" name="Straight Arrow Connector 4"/>
          <p:cNvCxnSpPr/>
          <p:nvPr/>
        </p:nvCxnSpPr>
        <p:spPr>
          <a:xfrm>
            <a:off x="3929058" y="1928802"/>
            <a:ext cx="1928826" cy="121444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rot="5400000">
            <a:off x="2607455" y="2035959"/>
            <a:ext cx="1428760" cy="1214446"/>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2" name="Rectangle 11"/>
          <p:cNvSpPr/>
          <p:nvPr/>
        </p:nvSpPr>
        <p:spPr>
          <a:xfrm>
            <a:off x="1000100" y="3429000"/>
            <a:ext cx="2714644" cy="264320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endParaRPr lang="en-IN" sz="2400" dirty="0" smtClean="0">
              <a:effectLst>
                <a:reflection blurRad="6350" stA="55000" endA="300" endPos="45500" dir="5400000" sy="-100000" algn="bl" rotWithShape="0"/>
              </a:effectLst>
              <a:latin typeface="Berlin Sans FB" pitchFamily="34" charset="0"/>
            </a:endParaRPr>
          </a:p>
          <a:p>
            <a:r>
              <a:rPr lang="en-IN" sz="2400" dirty="0" smtClean="0">
                <a:effectLst>
                  <a:reflection blurRad="6350" stA="55000" endA="300" endPos="45500" dir="5400000" sy="-100000" algn="bl" rotWithShape="0"/>
                </a:effectLst>
                <a:latin typeface="Berlin Sans FB" pitchFamily="34" charset="0"/>
              </a:rPr>
              <a:t> Within municipal limits and population less than 10000 </a:t>
            </a:r>
            <a:endParaRPr lang="en-IN" sz="2400" dirty="0">
              <a:effectLst>
                <a:reflection blurRad="6350" stA="55000" endA="300" endPos="45500" dir="5400000" sy="-100000" algn="bl" rotWithShape="0"/>
              </a:effectLst>
              <a:latin typeface="Berlin Sans FB" pitchFamily="34" charset="0"/>
            </a:endParaRPr>
          </a:p>
        </p:txBody>
      </p:sp>
      <p:sp>
        <p:nvSpPr>
          <p:cNvPr id="13" name="Rectangle 12"/>
          <p:cNvSpPr/>
          <p:nvPr/>
        </p:nvSpPr>
        <p:spPr>
          <a:xfrm>
            <a:off x="5143504" y="3214686"/>
            <a:ext cx="3071834" cy="2786082"/>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endParaRPr lang="en-IN" sz="2400" dirty="0" smtClean="0">
              <a:effectLst>
                <a:innerShdw blurRad="63500" dist="50800" dir="10800000">
                  <a:prstClr val="black">
                    <a:alpha val="50000"/>
                  </a:prstClr>
                </a:innerShdw>
                <a:reflection blurRad="6350" stA="55000" endA="300" endPos="45500" dir="5400000" sy="-100000" algn="bl" rotWithShape="0"/>
              </a:effectLst>
            </a:endParaRPr>
          </a:p>
          <a:p>
            <a:r>
              <a:rPr lang="en-IN" sz="2400" dirty="0" smtClean="0">
                <a:effectLst>
                  <a:innerShdw blurRad="63500" dist="50800" dir="10800000">
                    <a:prstClr val="black">
                      <a:alpha val="50000"/>
                    </a:prstClr>
                  </a:innerShdw>
                  <a:reflection blurRad="6350" stA="55000" endA="300" endPos="45500" dir="5400000" sy="-100000" algn="bl" rotWithShape="0"/>
                </a:effectLst>
              </a:rPr>
              <a:t> If outside municipal limits at least 8km. away from municipal limits </a:t>
            </a:r>
            <a:endParaRPr lang="en-IN" sz="2400" dirty="0">
              <a:effectLst>
                <a:innerShdw blurRad="63500" dist="50800" dir="10800000">
                  <a:prstClr val="black">
                    <a:alpha val="50000"/>
                  </a:prstClr>
                </a:innerShdw>
                <a:reflection blurRad="6350" stA="55000" endA="300" endPos="45500" dir="5400000" sy="-100000" algn="bl" rotWithShape="0"/>
              </a:effectLst>
            </a:endParaRPr>
          </a:p>
        </p:txBody>
      </p:sp>
      <p:sp>
        <p:nvSpPr>
          <p:cNvPr id="14" name="Content Placeholder 2"/>
          <p:cNvSpPr txBox="1">
            <a:spLocks/>
          </p:cNvSpPr>
          <p:nvPr/>
        </p:nvSpPr>
        <p:spPr>
          <a:xfrm>
            <a:off x="428596" y="2143116"/>
            <a:ext cx="8229600" cy="4325112"/>
          </a:xfrm>
          <a:prstGeom prst="rect">
            <a:avLst/>
          </a:prstGeom>
        </p:spPr>
        <p:txBody>
          <a:bodyPr vert="horz">
            <a:normAutofit/>
          </a:bodyPr>
          <a:lstStyle/>
          <a:p>
            <a:pPr marL="365760" marR="0" lvl="0" indent="-256032" algn="l" defTabSz="914400" rtl="0" eaLnBrk="1" fontAlgn="auto" latinLnBrk="0" hangingPunct="1">
              <a:lnSpc>
                <a:spcPct val="100000"/>
              </a:lnSpc>
              <a:spcBef>
                <a:spcPts val="300"/>
              </a:spcBef>
              <a:spcAft>
                <a:spcPts val="0"/>
              </a:spcAft>
              <a:buClr>
                <a:schemeClr val="accent3"/>
              </a:buClr>
              <a:buSzTx/>
              <a:buFont typeface="Georgia"/>
              <a:buChar char="•"/>
              <a:tabLst/>
              <a:defRPr/>
            </a:pPr>
            <a:endParaRPr kumimoji="0" lang="en-IN"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600" decel="100000"/>
                                        <p:tgtEl>
                                          <p:spTgt spid="2"/>
                                        </p:tgtEl>
                                      </p:cBhvr>
                                    </p:animEffect>
                                    <p:anim calcmode="lin" valueType="num">
                                      <p:cBhvr>
                                        <p:cTn id="8" dur="1600" decel="100000" fill="hold"/>
                                        <p:tgtEl>
                                          <p:spTgt spid="2"/>
                                        </p:tgtEl>
                                        <p:attrNameLst>
                                          <p:attrName>style.rotation</p:attrName>
                                        </p:attrNameLst>
                                      </p:cBhvr>
                                      <p:tavLst>
                                        <p:tav tm="0">
                                          <p:val>
                                            <p:fltVal val="-90"/>
                                          </p:val>
                                        </p:tav>
                                        <p:tav tm="100000">
                                          <p:val>
                                            <p:fltVal val="0"/>
                                          </p:val>
                                        </p:tav>
                                      </p:tavLst>
                                    </p:anim>
                                    <p:anim calcmode="lin" valueType="num">
                                      <p:cBhvr>
                                        <p:cTn id="9" dur="1600" decel="100000" fill="hold"/>
                                        <p:tgtEl>
                                          <p:spTgt spid="2"/>
                                        </p:tgtEl>
                                        <p:attrNameLst>
                                          <p:attrName>ppt_x</p:attrName>
                                        </p:attrNameLst>
                                      </p:cBhvr>
                                      <p:tavLst>
                                        <p:tav tm="0">
                                          <p:val>
                                            <p:strVal val="#ppt_x+0.4"/>
                                          </p:val>
                                        </p:tav>
                                        <p:tav tm="100000">
                                          <p:val>
                                            <p:strVal val="#ppt_x-0.05"/>
                                          </p:val>
                                        </p:tav>
                                      </p:tavLst>
                                    </p:anim>
                                    <p:anim calcmode="lin" valueType="num">
                                      <p:cBhvr>
                                        <p:cTn id="10" dur="1600" decel="100000" fill="hold"/>
                                        <p:tgtEl>
                                          <p:spTgt spid="2"/>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iterate type="lt">
                                    <p:tmPct val="5000"/>
                                  </p:iterate>
                                  <p:childTnLst>
                                    <p:set>
                                      <p:cBhvr>
                                        <p:cTn id="16" dur="1" fill="hold">
                                          <p:stCondLst>
                                            <p:cond delay="0"/>
                                          </p:stCondLst>
                                        </p:cTn>
                                        <p:tgtEl>
                                          <p:spTgt spid="12"/>
                                        </p:tgtEl>
                                        <p:attrNameLst>
                                          <p:attrName>style.visibility</p:attrName>
                                        </p:attrNameLst>
                                      </p:cBhvr>
                                      <p:to>
                                        <p:strVal val="visible"/>
                                      </p:to>
                                    </p:set>
                                    <p:anim calcmode="lin" valueType="num">
                                      <p:cBhvr>
                                        <p:cTn id="17" dur="2000" fill="hold"/>
                                        <p:tgtEl>
                                          <p:spTgt spid="12"/>
                                        </p:tgtEl>
                                        <p:attrNameLst>
                                          <p:attrName>ppt_w</p:attrName>
                                        </p:attrNameLst>
                                      </p:cBhvr>
                                      <p:tavLst>
                                        <p:tav tm="0">
                                          <p:val>
                                            <p:fltVal val="0"/>
                                          </p:val>
                                        </p:tav>
                                        <p:tav tm="100000">
                                          <p:val>
                                            <p:strVal val="#ppt_w"/>
                                          </p:val>
                                        </p:tav>
                                      </p:tavLst>
                                    </p:anim>
                                    <p:anim calcmode="lin" valueType="num">
                                      <p:cBhvr>
                                        <p:cTn id="18" dur="2000" fill="hold"/>
                                        <p:tgtEl>
                                          <p:spTgt spid="12"/>
                                        </p:tgtEl>
                                        <p:attrNameLst>
                                          <p:attrName>ppt_h</p:attrName>
                                        </p:attrNameLst>
                                      </p:cBhvr>
                                      <p:tavLst>
                                        <p:tav tm="0">
                                          <p:val>
                                            <p:fltVal val="0"/>
                                          </p:val>
                                        </p:tav>
                                        <p:tav tm="100000">
                                          <p:val>
                                            <p:strVal val="#ppt_h"/>
                                          </p:val>
                                        </p:tav>
                                      </p:tavLst>
                                    </p:anim>
                                    <p:anim calcmode="lin" valueType="num">
                                      <p:cBhvr>
                                        <p:cTn id="19" dur="2000" fill="hold"/>
                                        <p:tgtEl>
                                          <p:spTgt spid="12"/>
                                        </p:tgtEl>
                                        <p:attrNameLst>
                                          <p:attrName>style.rotation</p:attrName>
                                        </p:attrNameLst>
                                      </p:cBhvr>
                                      <p:tavLst>
                                        <p:tav tm="0">
                                          <p:val>
                                            <p:fltVal val="90"/>
                                          </p:val>
                                        </p:tav>
                                        <p:tav tm="100000">
                                          <p:val>
                                            <p:fltVal val="0"/>
                                          </p:val>
                                        </p:tav>
                                      </p:tavLst>
                                    </p:anim>
                                    <p:animEffect transition="in" filter="fade">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iterate type="lt">
                                    <p:tmPct val="5000"/>
                                  </p:iterate>
                                  <p:childTnLst>
                                    <p:set>
                                      <p:cBhvr>
                                        <p:cTn id="24" dur="1" fill="hold">
                                          <p:stCondLst>
                                            <p:cond delay="0"/>
                                          </p:stCondLst>
                                        </p:cTn>
                                        <p:tgtEl>
                                          <p:spTgt spid="13"/>
                                        </p:tgtEl>
                                        <p:attrNameLst>
                                          <p:attrName>style.visibility</p:attrName>
                                        </p:attrNameLst>
                                      </p:cBhvr>
                                      <p:to>
                                        <p:strVal val="visible"/>
                                      </p:to>
                                    </p:set>
                                    <p:anim calcmode="lin" valueType="num">
                                      <p:cBhvr>
                                        <p:cTn id="25" dur="2000" fill="hold"/>
                                        <p:tgtEl>
                                          <p:spTgt spid="13"/>
                                        </p:tgtEl>
                                        <p:attrNameLst>
                                          <p:attrName>ppt_w</p:attrName>
                                        </p:attrNameLst>
                                      </p:cBhvr>
                                      <p:tavLst>
                                        <p:tav tm="0">
                                          <p:val>
                                            <p:fltVal val="0"/>
                                          </p:val>
                                        </p:tav>
                                        <p:tav tm="100000">
                                          <p:val>
                                            <p:strVal val="#ppt_w"/>
                                          </p:val>
                                        </p:tav>
                                      </p:tavLst>
                                    </p:anim>
                                    <p:anim calcmode="lin" valueType="num">
                                      <p:cBhvr>
                                        <p:cTn id="26" dur="2000" fill="hold"/>
                                        <p:tgtEl>
                                          <p:spTgt spid="13"/>
                                        </p:tgtEl>
                                        <p:attrNameLst>
                                          <p:attrName>ppt_h</p:attrName>
                                        </p:attrNameLst>
                                      </p:cBhvr>
                                      <p:tavLst>
                                        <p:tav tm="0">
                                          <p:val>
                                            <p:fltVal val="0"/>
                                          </p:val>
                                        </p:tav>
                                        <p:tav tm="100000">
                                          <p:val>
                                            <p:strVal val="#ppt_h"/>
                                          </p:val>
                                        </p:tav>
                                      </p:tavLst>
                                    </p:anim>
                                    <p:anim calcmode="lin" valueType="num">
                                      <p:cBhvr>
                                        <p:cTn id="27" dur="2000" fill="hold"/>
                                        <p:tgtEl>
                                          <p:spTgt spid="13"/>
                                        </p:tgtEl>
                                        <p:attrNameLst>
                                          <p:attrName>style.rotation</p:attrName>
                                        </p:attrNameLst>
                                      </p:cBhvr>
                                      <p:tavLst>
                                        <p:tav tm="0">
                                          <p:val>
                                            <p:fltVal val="90"/>
                                          </p:val>
                                        </p:tav>
                                        <p:tav tm="100000">
                                          <p:val>
                                            <p:fltVal val="0"/>
                                          </p:val>
                                        </p:tav>
                                      </p:tavLst>
                                    </p:anim>
                                    <p:animEffect transition="in" filter="fade">
                                      <p:cBhvr>
                                        <p:cTn id="2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239000" cy="6170008"/>
          </a:xfrm>
        </p:spPr>
        <p:txBody>
          <a:bodyPr/>
          <a:lstStyle/>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pPr>
              <a:buNone/>
            </a:pPr>
            <a:endParaRPr lang="en-IN" dirty="0"/>
          </a:p>
        </p:txBody>
      </p:sp>
      <p:sp>
        <p:nvSpPr>
          <p:cNvPr id="5" name="Horizontal Scroll 4"/>
          <p:cNvSpPr/>
          <p:nvPr/>
        </p:nvSpPr>
        <p:spPr>
          <a:xfrm>
            <a:off x="714348" y="428604"/>
            <a:ext cx="6715172" cy="714380"/>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 case of following assets the period of 36 months is reduced by 12 months:- </a:t>
            </a:r>
          </a:p>
          <a:p>
            <a:pPr algn="ctr"/>
            <a:endParaRPr lang="en-IN" b="1" dirty="0" smtClean="0"/>
          </a:p>
        </p:txBody>
      </p:sp>
      <p:sp>
        <p:nvSpPr>
          <p:cNvPr id="6" name="Vertical Scroll 5"/>
          <p:cNvSpPr/>
          <p:nvPr/>
        </p:nvSpPr>
        <p:spPr>
          <a:xfrm>
            <a:off x="642910" y="1285860"/>
            <a:ext cx="2643206" cy="3000396"/>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n-IN"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buFont typeface="Wingdings" pitchFamily="2" charset="2"/>
              <a:buChar char="ü"/>
            </a:pPr>
            <a:r>
              <a:rPr lang="en-IN"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Equity or preference shares</a:t>
            </a:r>
          </a:p>
          <a:p>
            <a:pPr algn="ctr"/>
            <a:r>
              <a:rPr lang="en-IN"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buFont typeface="Wingdings" pitchFamily="2" charset="2"/>
              <a:buChar char="ü"/>
            </a:pPr>
            <a:r>
              <a:rPr lang="en-IN"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Any other security on recognized stock exchange </a:t>
            </a:r>
          </a:p>
        </p:txBody>
      </p:sp>
      <p:sp>
        <p:nvSpPr>
          <p:cNvPr id="7" name="Vertical Scroll 6"/>
          <p:cNvSpPr/>
          <p:nvPr/>
        </p:nvSpPr>
        <p:spPr>
          <a:xfrm>
            <a:off x="4357686" y="1285860"/>
            <a:ext cx="2857520" cy="3000396"/>
          </a:xfrm>
          <a:prstGeom prst="verticalScroll">
            <a:avLst/>
          </a:prstGeom>
        </p:spPr>
        <p:style>
          <a:lnRef idx="1">
            <a:schemeClr val="accent5"/>
          </a:lnRef>
          <a:fillRef idx="2">
            <a:schemeClr val="accent5"/>
          </a:fillRef>
          <a:effectRef idx="1">
            <a:schemeClr val="accent5"/>
          </a:effectRef>
          <a:fontRef idx="minor">
            <a:schemeClr val="dk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en-IN"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buFont typeface="Wingdings" pitchFamily="2" charset="2"/>
              <a:buChar char="ü"/>
            </a:pPr>
            <a:r>
              <a:rPr lang="en-IN"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Units of UTI or mutual fund</a:t>
            </a:r>
          </a:p>
          <a:p>
            <a:pPr algn="ctr"/>
            <a:r>
              <a:rPr lang="en-IN"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buFont typeface="Wingdings" pitchFamily="2" charset="2"/>
              <a:buChar char="ü"/>
            </a:pPr>
            <a:r>
              <a:rPr lang="en-IN"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Zero coupon bonds </a:t>
            </a:r>
          </a:p>
        </p:txBody>
      </p:sp>
      <p:sp>
        <p:nvSpPr>
          <p:cNvPr id="8" name="Horizontal Scroll 7"/>
          <p:cNvSpPr/>
          <p:nvPr/>
        </p:nvSpPr>
        <p:spPr>
          <a:xfrm>
            <a:off x="714348" y="4786322"/>
            <a:ext cx="6572296" cy="1285884"/>
          </a:xfrm>
          <a:prstGeom prst="horizontalScroll">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dirty="0" smtClean="0">
                <a:solidFill>
                  <a:srgbClr val="FFFF00"/>
                </a:solidFill>
                <a:latin typeface="Calisto MT" pitchFamily="18" charset="0"/>
              </a:rPr>
              <a:t>security transaction tax is not allowed as a deduction here as it is not a expenditure of capital nature </a:t>
            </a:r>
            <a:endParaRPr lang="en-IN" dirty="0">
              <a:solidFill>
                <a:srgbClr val="FFFF00"/>
              </a:solidFill>
              <a:latin typeface="Calisto MT" pitchFamily="18" charset="0"/>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100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1000"/>
                                        <p:tgtEl>
                                          <p:spTgt spid="5"/>
                                        </p:tgtEl>
                                        <p:attrNameLst>
                                          <p:attrName>fillcolor</p:attrName>
                                        </p:attrNameLst>
                                      </p:cBhvr>
                                      <p:tavLst>
                                        <p:tav tm="0">
                                          <p:val>
                                            <p:clrVal>
                                              <a:schemeClr val="accent2"/>
                                            </p:clrVal>
                                          </p:val>
                                        </p:tav>
                                        <p:tav tm="50000">
                                          <p:val>
                                            <p:clrVal>
                                              <a:schemeClr val="hlink"/>
                                            </p:clrVal>
                                          </p:val>
                                        </p:tav>
                                      </p:tavLst>
                                    </p:anim>
                                    <p:set>
                                      <p:cBhvr>
                                        <p:cTn id="9" dur="100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anim calcmode="lin" valueType="num">
                                      <p:cBhvr>
                                        <p:cTn id="15" dur="2000" fill="hold"/>
                                        <p:tgtEl>
                                          <p:spTgt spid="6"/>
                                        </p:tgtEl>
                                        <p:attrNameLst>
                                          <p:attrName>ppt_x</p:attrName>
                                        </p:attrNameLst>
                                      </p:cBhvr>
                                      <p:tavLst>
                                        <p:tav tm="0">
                                          <p:val>
                                            <p:strVal val="#ppt_x"/>
                                          </p:val>
                                        </p:tav>
                                        <p:tav tm="100000">
                                          <p:val>
                                            <p:strVal val="#ppt_x"/>
                                          </p:val>
                                        </p:tav>
                                      </p:tavLst>
                                    </p:anim>
                                    <p:anim calcmode="lin" valueType="num">
                                      <p:cBhvr>
                                        <p:cTn id="16" dur="2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2000"/>
                                        <p:tgtEl>
                                          <p:spTgt spid="7"/>
                                        </p:tgtEl>
                                      </p:cBhvr>
                                    </p:animEffect>
                                    <p:anim calcmode="lin" valueType="num">
                                      <p:cBhvr>
                                        <p:cTn id="22" dur="2000" fill="hold"/>
                                        <p:tgtEl>
                                          <p:spTgt spid="7"/>
                                        </p:tgtEl>
                                        <p:attrNameLst>
                                          <p:attrName>ppt_x</p:attrName>
                                        </p:attrNameLst>
                                      </p:cBhvr>
                                      <p:tavLst>
                                        <p:tav tm="0">
                                          <p:val>
                                            <p:strVal val="#ppt_x"/>
                                          </p:val>
                                        </p:tav>
                                        <p:tav tm="100000">
                                          <p:val>
                                            <p:strVal val="#ppt_x"/>
                                          </p:val>
                                        </p:tav>
                                      </p:tavLst>
                                    </p:anim>
                                    <p:anim calcmode="lin" valueType="num">
                                      <p:cBhvr>
                                        <p:cTn id="23" dur="2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31" dur="1000" fill="hold"/>
                                        <p:tgtEl>
                                          <p:spTgt spid="8"/>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000100" y="1500174"/>
          <a:ext cx="6357982" cy="4214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lowchart: Predefined Process 3"/>
          <p:cNvSpPr/>
          <p:nvPr/>
        </p:nvSpPr>
        <p:spPr>
          <a:xfrm>
            <a:off x="857224" y="571480"/>
            <a:ext cx="6572296" cy="612648"/>
          </a:xfrm>
          <a:prstGeom prst="flowChartPredefinedProces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Imprint MT Shadow" pitchFamily="82" charset="0"/>
              </a:rPr>
              <a:t>TYPES OF  CAPITAL GAIN </a:t>
            </a: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2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4"/>
                                        </p:tgtEl>
                                        <p:attrNameLst>
                                          <p:attrName>ppt_x</p:attrName>
                                          <p:attrName>ppt_y</p:attrName>
                                        </p:attrNameLst>
                                      </p:cBhvr>
                                    </p:animMotion>
                                    <p:animEffect transition="in" filter="fade">
                                      <p:cBhvr>
                                        <p:cTn id="9" dur="2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1"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770" decel="100000"/>
                                        <p:tgtEl>
                                          <p:spTgt spid="6"/>
                                        </p:tgtEl>
                                      </p:cBhvr>
                                    </p:animEffect>
                                    <p:animScale>
                                      <p:cBhvr>
                                        <p:cTn id="15" dur="770" decel="100000"/>
                                        <p:tgtEl>
                                          <p:spTgt spid="6"/>
                                        </p:tgtEl>
                                      </p:cBhvr>
                                      <p:from x="10000" y="10000"/>
                                      <p:to x="200000" y="450000"/>
                                    </p:animScale>
                                    <p:animScale>
                                      <p:cBhvr>
                                        <p:cTn id="16" dur="1230" accel="100000" fill="hold">
                                          <p:stCondLst>
                                            <p:cond delay="770"/>
                                          </p:stCondLst>
                                        </p:cTn>
                                        <p:tgtEl>
                                          <p:spTgt spid="6"/>
                                        </p:tgtEl>
                                      </p:cBhvr>
                                      <p:from x="200000" y="450000"/>
                                      <p:to x="100000" y="100000"/>
                                    </p:animScale>
                                    <p:set>
                                      <p:cBhvr>
                                        <p:cTn id="17" dur="770" fill="hold"/>
                                        <p:tgtEl>
                                          <p:spTgt spid="6"/>
                                        </p:tgtEl>
                                        <p:attrNameLst>
                                          <p:attrName>ppt_x</p:attrName>
                                        </p:attrNameLst>
                                      </p:cBhvr>
                                      <p:to>
                                        <p:strVal val="(0.5)"/>
                                      </p:to>
                                    </p:set>
                                    <p:anim from="(0.5)" to="(#ppt_x)" calcmode="lin" valueType="num">
                                      <p:cBhvr>
                                        <p:cTn id="18" dur="1230" accel="100000" fill="hold">
                                          <p:stCondLst>
                                            <p:cond delay="770"/>
                                          </p:stCondLst>
                                        </p:cTn>
                                        <p:tgtEl>
                                          <p:spTgt spid="6"/>
                                        </p:tgtEl>
                                        <p:attrNameLst>
                                          <p:attrName>ppt_x</p:attrName>
                                        </p:attrNameLst>
                                      </p:cBhvr>
                                    </p:anim>
                                    <p:set>
                                      <p:cBhvr>
                                        <p:cTn id="19" dur="770" fill="hold"/>
                                        <p:tgtEl>
                                          <p:spTgt spid="6"/>
                                        </p:tgtEl>
                                        <p:attrNameLst>
                                          <p:attrName>ppt_y</p:attrName>
                                        </p:attrNameLst>
                                      </p:cBhvr>
                                      <p:to>
                                        <p:strVal val="(#ppt_y+0.4)"/>
                                      </p:to>
                                    </p:set>
                                    <p:anim from="(#ppt_y+0.4)" to="(#ppt_y)" calcmode="lin" valueType="num">
                                      <p:cBhvr>
                                        <p:cTn id="20"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7239000" cy="6312884"/>
          </a:xfrm>
        </p:spPr>
        <p:txBody>
          <a:bodyPr/>
          <a:lstStyle/>
          <a:p>
            <a:pPr algn="ctr">
              <a:buNone/>
            </a:pPr>
            <a:r>
              <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rPr>
              <a:t>Computation Of Short Term Capital Gains</a:t>
            </a:r>
          </a:p>
          <a:p>
            <a:pPr algn="ctr">
              <a:buNone/>
            </a:pPr>
            <a:endPar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a:p>
            <a:pPr algn="ctr">
              <a:buNone/>
            </a:pPr>
            <a:endPar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a:p>
            <a:pPr algn="ctr">
              <a:buNone/>
            </a:pPr>
            <a:endPar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a:p>
            <a:pPr algn="ctr">
              <a:buNone/>
            </a:pPr>
            <a:endPar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a:p>
            <a:pPr algn="ctr">
              <a:buNone/>
            </a:pPr>
            <a:endPar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a:p>
            <a:pPr algn="ctr">
              <a:buNone/>
            </a:pPr>
            <a:endPar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a:p>
            <a:pPr algn="ctr">
              <a:buNone/>
            </a:pPr>
            <a:r>
              <a:rPr lang="en-IN"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rPr>
              <a:t>Computation Of Long Term Capital Gains</a:t>
            </a:r>
          </a:p>
          <a:p>
            <a:pPr algn="ctr">
              <a:buNone/>
            </a:pPr>
            <a:endParaRPr lang="en-IN" b="1" u="sng" dirty="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Unicode MS" pitchFamily="34" charset="-128"/>
              <a:ea typeface="Arial Unicode MS" pitchFamily="34" charset="-128"/>
              <a:cs typeface="Arial Unicode MS" pitchFamily="34" charset="-128"/>
            </a:endParaRPr>
          </a:p>
        </p:txBody>
      </p:sp>
      <p:sp>
        <p:nvSpPr>
          <p:cNvPr id="5" name="Rectangle 4"/>
          <p:cNvSpPr/>
          <p:nvPr/>
        </p:nvSpPr>
        <p:spPr>
          <a:xfrm>
            <a:off x="357158" y="714356"/>
            <a:ext cx="750099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dirty="0" smtClean="0"/>
              <a:t>Full value of consideration                                                     XXX</a:t>
            </a:r>
            <a:endParaRPr lang="en-IN" dirty="0"/>
          </a:p>
        </p:txBody>
      </p:sp>
      <p:sp>
        <p:nvSpPr>
          <p:cNvPr id="6" name="Rectangle 5"/>
          <p:cNvSpPr/>
          <p:nvPr/>
        </p:nvSpPr>
        <p:spPr>
          <a:xfrm>
            <a:off x="357158" y="1214422"/>
            <a:ext cx="750099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dirty="0" smtClean="0"/>
              <a:t>Less: cost of acquisition                                     (XXX)</a:t>
            </a:r>
            <a:endParaRPr lang="en-IN" dirty="0"/>
          </a:p>
        </p:txBody>
      </p:sp>
      <p:sp>
        <p:nvSpPr>
          <p:cNvPr id="7" name="Rectangle 6"/>
          <p:cNvSpPr/>
          <p:nvPr/>
        </p:nvSpPr>
        <p:spPr>
          <a:xfrm>
            <a:off x="357158" y="1785926"/>
            <a:ext cx="750099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t>Less: expenses incurred on transfer                      (XXX)</a:t>
            </a:r>
            <a:endParaRPr lang="en-IN" dirty="0"/>
          </a:p>
        </p:txBody>
      </p:sp>
      <p:sp>
        <p:nvSpPr>
          <p:cNvPr id="8" name="Rectangle 7"/>
          <p:cNvSpPr/>
          <p:nvPr/>
        </p:nvSpPr>
        <p:spPr>
          <a:xfrm>
            <a:off x="357158" y="2357430"/>
            <a:ext cx="757242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t>Less: cost of improvement                                   </a:t>
            </a:r>
            <a:r>
              <a:rPr lang="en-IN" u="sng" dirty="0" smtClean="0"/>
              <a:t> (XXX)          (XXX)</a:t>
            </a:r>
            <a:endParaRPr lang="en-IN" u="sng" dirty="0"/>
          </a:p>
        </p:txBody>
      </p:sp>
      <p:sp>
        <p:nvSpPr>
          <p:cNvPr id="9" name="Rectangle 8"/>
          <p:cNvSpPr/>
          <p:nvPr/>
        </p:nvSpPr>
        <p:spPr>
          <a:xfrm>
            <a:off x="357158" y="2928934"/>
            <a:ext cx="764386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t>Short Term Capital Loss/Gains                                                 </a:t>
            </a:r>
            <a:r>
              <a:rPr lang="en-IN" b="1" dirty="0" smtClean="0"/>
              <a:t>XXX</a:t>
            </a:r>
            <a:endParaRPr lang="en-IN" b="1" dirty="0"/>
          </a:p>
        </p:txBody>
      </p:sp>
      <p:sp>
        <p:nvSpPr>
          <p:cNvPr id="11" name="Rectangle 10"/>
          <p:cNvSpPr/>
          <p:nvPr/>
        </p:nvSpPr>
        <p:spPr>
          <a:xfrm>
            <a:off x="357158" y="4000504"/>
            <a:ext cx="750099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dirty="0" smtClean="0"/>
              <a:t>Full value of consideration                                                     XXX</a:t>
            </a:r>
            <a:endParaRPr lang="en-IN" dirty="0"/>
          </a:p>
        </p:txBody>
      </p:sp>
      <p:sp>
        <p:nvSpPr>
          <p:cNvPr id="12" name="Rectangle 11"/>
          <p:cNvSpPr/>
          <p:nvPr/>
        </p:nvSpPr>
        <p:spPr>
          <a:xfrm>
            <a:off x="357158" y="4500570"/>
            <a:ext cx="750099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dirty="0" smtClean="0"/>
              <a:t>Less : Indexed cost of acquisition                          (XXX)</a:t>
            </a:r>
            <a:endParaRPr lang="en-IN" dirty="0"/>
          </a:p>
        </p:txBody>
      </p:sp>
      <p:sp>
        <p:nvSpPr>
          <p:cNvPr id="13" name="Rectangle 12"/>
          <p:cNvSpPr/>
          <p:nvPr/>
        </p:nvSpPr>
        <p:spPr>
          <a:xfrm>
            <a:off x="357158" y="5072074"/>
            <a:ext cx="750099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t>Less: expenses incurred on transfer                         (XXX)</a:t>
            </a:r>
            <a:endParaRPr lang="en-IN" dirty="0"/>
          </a:p>
        </p:txBody>
      </p:sp>
      <p:sp>
        <p:nvSpPr>
          <p:cNvPr id="14" name="Rectangle 13"/>
          <p:cNvSpPr/>
          <p:nvPr/>
        </p:nvSpPr>
        <p:spPr>
          <a:xfrm>
            <a:off x="357158" y="5643578"/>
            <a:ext cx="757242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t>Less: Indexed cost of improvement                         </a:t>
            </a:r>
            <a:r>
              <a:rPr lang="en-IN" u="sng" dirty="0" smtClean="0"/>
              <a:t> (XXX)          (XXX)</a:t>
            </a:r>
            <a:endParaRPr lang="en-IN" u="sng" dirty="0"/>
          </a:p>
        </p:txBody>
      </p:sp>
      <p:sp>
        <p:nvSpPr>
          <p:cNvPr id="15" name="Rectangle 14"/>
          <p:cNvSpPr/>
          <p:nvPr/>
        </p:nvSpPr>
        <p:spPr>
          <a:xfrm>
            <a:off x="357158" y="6215082"/>
            <a:ext cx="7643866"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dirty="0" smtClean="0"/>
              <a:t>Long Term Capital Loss/Gains                                                 </a:t>
            </a:r>
            <a:r>
              <a:rPr lang="en-IN" b="1" dirty="0" smtClean="0"/>
              <a:t>XXX</a:t>
            </a:r>
            <a:endParaRPr lang="en-IN" b="1"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1200" fill="hold">
                                          <p:stCondLst>
                                            <p:cond delay="0"/>
                                          </p:stCondLst>
                                        </p:cTn>
                                        <p:tgtEl>
                                          <p:spTgt spid="3">
                                            <p:txEl>
                                              <p:pRg st="0" end="0"/>
                                            </p:txEl>
                                          </p:spTgt>
                                        </p:tgtEl>
                                        <p:attrNameLst>
                                          <p:attrName>ppt_x</p:attrName>
                                        </p:attrNameLst>
                                      </p:cBhvr>
                                    </p:anim>
                                    <p:anim from="0" to="-1.0" calcmode="lin" valueType="num">
                                      <p:cBhvr>
                                        <p:cTn id="8" dur="400" decel="50000" autoRev="1" fill="hold">
                                          <p:stCondLst>
                                            <p:cond delay="1200"/>
                                          </p:stCondLst>
                                        </p:cTn>
                                        <p:tgtEl>
                                          <p:spTgt spid="3">
                                            <p:txEl>
                                              <p:pRg st="0" end="0"/>
                                            </p:txEl>
                                          </p:spTgt>
                                        </p:tgtEl>
                                        <p:attrNameLst>
                                          <p:attrName>xshear</p:attrName>
                                        </p:attrNameLst>
                                      </p:cBhvr>
                                    </p:anim>
                                    <p:animScale>
                                      <p:cBhvr>
                                        <p:cTn id="9" dur="400" decel="100000" autoRev="1" fill="hold">
                                          <p:stCondLst>
                                            <p:cond delay="1200"/>
                                          </p:stCondLst>
                                        </p:cTn>
                                        <p:tgtEl>
                                          <p:spTgt spid="3">
                                            <p:txEl>
                                              <p:pRg st="0" end="0"/>
                                            </p:txEl>
                                          </p:spTgt>
                                        </p:tgtEl>
                                      </p:cBhvr>
                                      <p:from x="100000" y="100000"/>
                                      <p:to x="80000" y="100000"/>
                                    </p:animScale>
                                    <p:anim by="(#ppt_h/3+#ppt_w*0.1)" calcmode="lin" valueType="num">
                                      <p:cBhvr additive="sum">
                                        <p:cTn id="10" dur="400" decel="100000" autoRev="1" fill="hold">
                                          <p:stCondLst>
                                            <p:cond delay="12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2000"/>
                                        <p:tgtEl>
                                          <p:spTgt spid="5"/>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2000"/>
                                        <p:tgtEl>
                                          <p:spTgt spid="6"/>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down)">
                                      <p:cBhvr>
                                        <p:cTn id="21" dur="2000"/>
                                        <p:tgtEl>
                                          <p:spTgt spid="7"/>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2000"/>
                                        <p:tgtEl>
                                          <p:spTgt spid="8"/>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4"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 from="(-#ppt_w/2)" to="(#ppt_x)" calcmode="lin" valueType="num">
                                      <p:cBhvr>
                                        <p:cTn id="32" dur="1200" fill="hold">
                                          <p:stCondLst>
                                            <p:cond delay="0"/>
                                          </p:stCondLst>
                                        </p:cTn>
                                        <p:tgtEl>
                                          <p:spTgt spid="3">
                                            <p:txEl>
                                              <p:pRg st="7" end="7"/>
                                            </p:txEl>
                                          </p:spTgt>
                                        </p:tgtEl>
                                        <p:attrNameLst>
                                          <p:attrName>ppt_x</p:attrName>
                                        </p:attrNameLst>
                                      </p:cBhvr>
                                    </p:anim>
                                    <p:anim from="0" to="-1.0" calcmode="lin" valueType="num">
                                      <p:cBhvr>
                                        <p:cTn id="33" dur="400" decel="50000" autoRev="1" fill="hold">
                                          <p:stCondLst>
                                            <p:cond delay="1200"/>
                                          </p:stCondLst>
                                        </p:cTn>
                                        <p:tgtEl>
                                          <p:spTgt spid="3">
                                            <p:txEl>
                                              <p:pRg st="7" end="7"/>
                                            </p:txEl>
                                          </p:spTgt>
                                        </p:tgtEl>
                                        <p:attrNameLst>
                                          <p:attrName>xshear</p:attrName>
                                        </p:attrNameLst>
                                      </p:cBhvr>
                                    </p:anim>
                                    <p:animScale>
                                      <p:cBhvr>
                                        <p:cTn id="34" dur="400" decel="100000" autoRev="1" fill="hold">
                                          <p:stCondLst>
                                            <p:cond delay="1200"/>
                                          </p:stCondLst>
                                        </p:cTn>
                                        <p:tgtEl>
                                          <p:spTgt spid="3">
                                            <p:txEl>
                                              <p:pRg st="7" end="7"/>
                                            </p:txEl>
                                          </p:spTgt>
                                        </p:tgtEl>
                                      </p:cBhvr>
                                      <p:from x="100000" y="100000"/>
                                      <p:to x="80000" y="100000"/>
                                    </p:animScale>
                                    <p:anim by="(#ppt_h/3+#ppt_w*0.1)" calcmode="lin" valueType="num">
                                      <p:cBhvr additive="sum">
                                        <p:cTn id="35" dur="400" decel="100000" autoRev="1" fill="hold">
                                          <p:stCondLst>
                                            <p:cond delay="1200"/>
                                          </p:stCondLst>
                                        </p:cTn>
                                        <p:tgtEl>
                                          <p:spTgt spid="3">
                                            <p:txEl>
                                              <p:pRg st="7" end="7"/>
                                            </p:txEl>
                                          </p:spTgt>
                                        </p:tgtEl>
                                        <p:attrNameLst>
                                          <p:attrName>ppt_x</p:attrName>
                                        </p:attrNameLst>
                                      </p:cBhvr>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2000"/>
                                        <p:tgtEl>
                                          <p:spTgt spid="11"/>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2000"/>
                                        <p:tgtEl>
                                          <p:spTgt spid="1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down)">
                                      <p:cBhvr>
                                        <p:cTn id="46" dur="2000"/>
                                        <p:tgtEl>
                                          <p:spTgt spid="13"/>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down)">
                                      <p:cBhvr>
                                        <p:cTn id="49" dur="2000"/>
                                        <p:tgtEl>
                                          <p:spTgt spid="1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animBg="1"/>
      <p:bldP spid="13" grpId="0" animBg="1"/>
      <p:bldP spid="14"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7239000" cy="6241446"/>
          </a:xfrm>
        </p:spPr>
        <p:txBody>
          <a:bodyPr>
            <a:normAutofit lnSpcReduction="10000"/>
          </a:bodyPr>
          <a:lstStyle/>
          <a:p>
            <a:pPr algn="ctr">
              <a:buNone/>
            </a:pPr>
            <a:endParaRPr lang="en-IN" dirty="0" smtClean="0">
              <a:solidFill>
                <a:schemeClr val="accent6">
                  <a:lumMod val="75000"/>
                </a:schemeClr>
              </a:solidFill>
              <a:latin typeface="Algerian" pitchFamily="82" charset="0"/>
            </a:endParaRPr>
          </a:p>
          <a:p>
            <a:pPr algn="ctr">
              <a:buNone/>
            </a:pPr>
            <a:endParaRPr lang="en-IN" dirty="0" smtClean="0">
              <a:solidFill>
                <a:schemeClr val="accent6">
                  <a:lumMod val="75000"/>
                </a:schemeClr>
              </a:solidFill>
              <a:latin typeface="Algerian" pitchFamily="82" charset="0"/>
            </a:endParaRPr>
          </a:p>
          <a:p>
            <a:pPr algn="ctr">
              <a:buNone/>
            </a:pPr>
            <a:r>
              <a:rPr lang="en-IN" dirty="0" smtClean="0">
                <a:solidFill>
                  <a:schemeClr val="accent6">
                    <a:lumMod val="75000"/>
                  </a:schemeClr>
                </a:solidFill>
                <a:latin typeface="Algerian" pitchFamily="82" charset="0"/>
              </a:rPr>
              <a:t>TRANFER MEANS:- </a:t>
            </a:r>
          </a:p>
          <a:p>
            <a:pPr>
              <a:buNone/>
            </a:pPr>
            <a:endParaRPr lang="en-IN" dirty="0" smtClean="0"/>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Sale, exchange or relinquishment of asset </a:t>
            </a:r>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Extinguishment of right over asset </a:t>
            </a:r>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Compulsory acquisition under any law </a:t>
            </a:r>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Personal effects converted into Stock-in-trade </a:t>
            </a:r>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Maturity of zero coupon bonds </a:t>
            </a:r>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Allowing possession under transfer of property act,1882 </a:t>
            </a:r>
          </a:p>
          <a:p>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Allowing enjoyment of immovable property </a:t>
            </a:r>
          </a:p>
          <a:p>
            <a:pPr>
              <a:buNone/>
            </a:pPr>
            <a:endParaRPr lang="en-IN" dirty="0" smtClean="0">
              <a:solidFill>
                <a:schemeClr val="accent6">
                  <a:lumMod val="75000"/>
                </a:schemeClr>
              </a:solidFill>
              <a:latin typeface="Algerian" pitchFamily="82" charset="0"/>
            </a:endParaRPr>
          </a:p>
          <a:p>
            <a:pPr algn="ctr">
              <a:buNone/>
            </a:pPr>
            <a:endParaRPr lang="en-IN" dirty="0">
              <a:solidFill>
                <a:schemeClr val="accent6">
                  <a:lumMod val="75000"/>
                </a:schemeClr>
              </a:solidFill>
              <a:latin typeface="Algerian" pitchFamily="82" charset="0"/>
            </a:endParaRPr>
          </a:p>
        </p:txBody>
      </p:sp>
      <p:sp>
        <p:nvSpPr>
          <p:cNvPr id="4" name="Round Diagonal Corner Rectangle 3"/>
          <p:cNvSpPr/>
          <p:nvPr/>
        </p:nvSpPr>
        <p:spPr>
          <a:xfrm>
            <a:off x="2071670" y="357166"/>
            <a:ext cx="4357718" cy="500066"/>
          </a:xfrm>
          <a:prstGeom prst="round2DiagRect">
            <a:avLst/>
          </a:prstGeom>
        </p:spPr>
        <p:style>
          <a:lnRef idx="0">
            <a:schemeClr val="accent6"/>
          </a:lnRef>
          <a:fillRef idx="1003">
            <a:schemeClr val="dk2"/>
          </a:fillRef>
          <a:effectRef idx="3">
            <a:schemeClr val="accent6"/>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endParaRPr lang="en-IN" b="1" dirty="0" smtClean="0">
              <a:ln w="50800"/>
              <a:solidFill>
                <a:schemeClr val="bg1">
                  <a:shade val="50000"/>
                </a:schemeClr>
              </a:solidFill>
              <a:effectLst>
                <a:glow rad="101600">
                  <a:schemeClr val="accent3">
                    <a:satMod val="175000"/>
                    <a:alpha val="40000"/>
                  </a:schemeClr>
                </a:glow>
              </a:effectLst>
              <a:latin typeface="Algerian" pitchFamily="82" charset="0"/>
            </a:endParaRPr>
          </a:p>
          <a:p>
            <a:pPr algn="ctr"/>
            <a:r>
              <a:rPr lang="en-IN" b="1" dirty="0" smtClean="0">
                <a:ln w="50800"/>
                <a:solidFill>
                  <a:schemeClr val="bg1">
                    <a:shade val="50000"/>
                  </a:schemeClr>
                </a:solidFill>
                <a:effectLst>
                  <a:glow rad="101600">
                    <a:schemeClr val="accent3">
                      <a:satMod val="175000"/>
                      <a:alpha val="40000"/>
                    </a:schemeClr>
                  </a:glow>
                </a:effectLst>
                <a:latin typeface="Algerian" pitchFamily="82" charset="0"/>
              </a:rPr>
              <a:t>TRANSFER (section 2(47)) </a:t>
            </a: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9" presetClass="entr" presetSubtype="0" accel="10000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p:cTn id="13"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4" end="4"/>
                                            </p:txEl>
                                          </p:spTgt>
                                        </p:tgtEl>
                                      </p:cBhvr>
                                    </p:animEffect>
                                  </p:childTnLst>
                                </p:cTn>
                              </p:par>
                              <p:par>
                                <p:cTn id="24" presetID="29"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calcmode="lin" valueType="num">
                                      <p:cBhvr>
                                        <p:cTn id="26"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27"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
                                            <p:txEl>
                                              <p:pRg st="5" end="5"/>
                                            </p:txEl>
                                          </p:spTgt>
                                        </p:tgtEl>
                                      </p:cBhvr>
                                    </p:animEffect>
                                  </p:childTnLst>
                                </p:cTn>
                              </p:par>
                              <p:par>
                                <p:cTn id="29" presetID="29"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32"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
                                            <p:txEl>
                                              <p:pRg st="6" end="6"/>
                                            </p:txEl>
                                          </p:spTgt>
                                        </p:tgtEl>
                                      </p:cBhvr>
                                    </p:animEffect>
                                  </p:childTnLst>
                                </p:cTn>
                              </p:par>
                              <p:par>
                                <p:cTn id="34" presetID="29" presetClass="entr" presetSubtype="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calcmode="lin" valueType="num">
                                      <p:cBhvr>
                                        <p:cTn id="36"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3">
                                            <p:txEl>
                                              <p:pRg st="7" end="7"/>
                                            </p:txEl>
                                          </p:spTgt>
                                        </p:tgtEl>
                                      </p:cBhvr>
                                    </p:animEffect>
                                  </p:childTnLst>
                                </p:cTn>
                              </p:par>
                              <p:par>
                                <p:cTn id="39" presetID="29" presetClass="entr" presetSubtype="0"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p:cTn id="41"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42"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43" dur="1000"/>
                                        <p:tgtEl>
                                          <p:spTgt spid="3">
                                            <p:txEl>
                                              <p:pRg st="8" end="8"/>
                                            </p:txEl>
                                          </p:spTgt>
                                        </p:tgtEl>
                                      </p:cBhvr>
                                    </p:animEffect>
                                  </p:childTnLst>
                                </p:cTn>
                              </p:par>
                              <p:par>
                                <p:cTn id="44" presetID="29" presetClass="entr" presetSubtype="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 calcmode="lin" valueType="num">
                                      <p:cBhvr>
                                        <p:cTn id="46"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47"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48" dur="1000"/>
                                        <p:tgtEl>
                                          <p:spTgt spid="3">
                                            <p:txEl>
                                              <p:pRg st="9" end="9"/>
                                            </p:txEl>
                                          </p:spTgt>
                                        </p:tgtEl>
                                      </p:cBhvr>
                                    </p:animEffect>
                                  </p:childTnLst>
                                </p:cTn>
                              </p:par>
                              <p:par>
                                <p:cTn id="49" presetID="29" presetClass="entr" presetSubtype="0"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p:cTn id="51" dur="1000" fill="hold"/>
                                        <p:tgtEl>
                                          <p:spTgt spid="3">
                                            <p:txEl>
                                              <p:pRg st="10" end="10"/>
                                            </p:txEl>
                                          </p:spTgt>
                                        </p:tgtEl>
                                        <p:attrNameLst>
                                          <p:attrName>ppt_x</p:attrName>
                                        </p:attrNameLst>
                                      </p:cBhvr>
                                      <p:tavLst>
                                        <p:tav tm="0">
                                          <p:val>
                                            <p:strVal val="#ppt_x-.2"/>
                                          </p:val>
                                        </p:tav>
                                        <p:tav tm="100000">
                                          <p:val>
                                            <p:strVal val="#ppt_x"/>
                                          </p:val>
                                        </p:tav>
                                      </p:tavLst>
                                    </p:anim>
                                    <p:anim calcmode="lin" valueType="num">
                                      <p:cBhvr>
                                        <p:cTn id="52" dur="1000" fill="hold"/>
                                        <p:tgtEl>
                                          <p:spTgt spid="3">
                                            <p:txEl>
                                              <p:pRg st="10" end="10"/>
                                            </p:txEl>
                                          </p:spTgt>
                                        </p:tgtEl>
                                        <p:attrNameLst>
                                          <p:attrName>ppt_y</p:attrName>
                                        </p:attrNameLst>
                                      </p:cBhvr>
                                      <p:tavLst>
                                        <p:tav tm="0">
                                          <p:val>
                                            <p:strVal val="#ppt_y"/>
                                          </p:val>
                                        </p:tav>
                                        <p:tav tm="100000">
                                          <p:val>
                                            <p:strVal val="#ppt_y"/>
                                          </p:val>
                                        </p:tav>
                                      </p:tavLst>
                                    </p:anim>
                                    <p:animEffect transition="in" filter="wipe(right)" prLst="gradientSize: 0.1">
                                      <p:cBhvr>
                                        <p:cTn id="53"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7239000" cy="6098570"/>
          </a:xfrm>
        </p:spPr>
        <p:txBody>
          <a:bodyPr/>
          <a:lstStyle/>
          <a:p>
            <a:pPr algn="ctr">
              <a:buNone/>
            </a:pP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rPr>
              <a:t>Cost Of Acquisition In Relation To Intangible Assets:</a:t>
            </a:r>
          </a:p>
          <a:p>
            <a:pPr algn="ctr">
              <a:buNone/>
            </a:pPr>
            <a:r>
              <a:rPr lang="en-IN"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Narrow" pitchFamily="34" charset="0"/>
              </a:rPr>
              <a:t>Intangible capital assets like:</a:t>
            </a:r>
          </a:p>
          <a:p>
            <a:pPr algn="ctr">
              <a:buNone/>
            </a:pPr>
            <a:endParaRPr lang="en-IN"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Narrow" pitchFamily="34" charset="0"/>
            </a:endParaRPr>
          </a:p>
          <a:p>
            <a:pPr algn="ctr">
              <a:buNone/>
            </a:pPr>
            <a:endParaRPr lang="en-IN"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Narrow" pitchFamily="34" charset="0"/>
            </a:endParaRPr>
          </a:p>
          <a:p>
            <a:pPr algn="ctr">
              <a:buNone/>
            </a:pPr>
            <a:endParaRPr lang="en-IN"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Narrow" pitchFamily="34" charset="0"/>
            </a:endParaRPr>
          </a:p>
          <a:p>
            <a:pPr algn="ctr">
              <a:buNone/>
            </a:pPr>
            <a:endParaRPr lang="en-IN"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Narrow" pitchFamily="34" charset="0"/>
            </a:endParaRPr>
          </a:p>
          <a:p>
            <a:pPr algn="ctr">
              <a:buNone/>
            </a:pPr>
            <a:endParaRPr lang="en-IN"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rial Narrow" pitchFamily="34" charset="0"/>
            </a:endParaRPr>
          </a:p>
          <a:p>
            <a:pPr>
              <a:buNone/>
            </a:pPr>
            <a:endParaRPr lang="en-I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sto MT" pitchFamily="18" charset="0"/>
            </a:endParaRPr>
          </a:p>
          <a:p>
            <a:r>
              <a:rPr lang="en-IN"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sto MT" pitchFamily="18" charset="0"/>
              </a:rPr>
              <a:t>In case the above assets are self generated the cost of acquisition shall be NIL</a:t>
            </a:r>
          </a:p>
          <a:p>
            <a:r>
              <a:rPr lang="en-IN" sz="2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sto MT" pitchFamily="18" charset="0"/>
              </a:rPr>
              <a:t>In case the above assets are purchased the actual price is paid u/s 55(2)(a)(I)</a:t>
            </a:r>
            <a:endParaRPr lang="en-IN" sz="200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sto MT" pitchFamily="18" charset="0"/>
            </a:endParaRPr>
          </a:p>
        </p:txBody>
      </p:sp>
      <p:sp>
        <p:nvSpPr>
          <p:cNvPr id="4" name="Vertical Scroll 3"/>
          <p:cNvSpPr/>
          <p:nvPr/>
        </p:nvSpPr>
        <p:spPr>
          <a:xfrm>
            <a:off x="1000100" y="1714488"/>
            <a:ext cx="5500726" cy="2643206"/>
          </a:xfrm>
          <a:prstGeom prst="verticalScroll">
            <a:avLst/>
          </a:prstGeom>
        </p:spPr>
        <p:style>
          <a:lnRef idx="1">
            <a:schemeClr val="accent3"/>
          </a:lnRef>
          <a:fillRef idx="3">
            <a:schemeClr val="accent3"/>
          </a:fillRef>
          <a:effectRef idx="2">
            <a:schemeClr val="accent3"/>
          </a:effectRef>
          <a:fontRef idx="minor">
            <a:schemeClr val="lt1"/>
          </a:fontRef>
        </p:style>
        <p:txBody>
          <a:bodyPr rtlCol="0" anchor="ctr"/>
          <a:lstStyle/>
          <a:p>
            <a:pPr>
              <a:buFont typeface="Wingdings" pitchFamily="2" charset="2"/>
              <a:buChar char="ü"/>
            </a:pPr>
            <a:r>
              <a:rPr lang="en-IN" dirty="0" smtClean="0"/>
              <a:t>GOODWIL</a:t>
            </a:r>
          </a:p>
          <a:p>
            <a:pPr>
              <a:buFont typeface="Wingdings" pitchFamily="2" charset="2"/>
              <a:buChar char="ü"/>
            </a:pPr>
            <a:r>
              <a:rPr lang="en-IN" dirty="0" smtClean="0"/>
              <a:t>TRADE MARKS</a:t>
            </a:r>
          </a:p>
          <a:p>
            <a:pPr>
              <a:buFont typeface="Wingdings" pitchFamily="2" charset="2"/>
              <a:buChar char="ü"/>
            </a:pPr>
            <a:r>
              <a:rPr lang="en-IN" dirty="0" smtClean="0"/>
              <a:t>BRAND NAME</a:t>
            </a:r>
          </a:p>
          <a:p>
            <a:pPr>
              <a:buFont typeface="Wingdings" pitchFamily="2" charset="2"/>
              <a:buChar char="ü"/>
            </a:pPr>
            <a:r>
              <a:rPr lang="en-IN" dirty="0" smtClean="0"/>
              <a:t>TENENCY RIGHTS</a:t>
            </a:r>
          </a:p>
          <a:p>
            <a:pPr>
              <a:buFont typeface="Wingdings" pitchFamily="2" charset="2"/>
              <a:buChar char="ü"/>
            </a:pPr>
            <a:r>
              <a:rPr lang="en-IN" dirty="0" smtClean="0"/>
              <a:t>STAGE CARRIAGE PERMIT(ROUTE PERMIT)</a:t>
            </a:r>
          </a:p>
          <a:p>
            <a:pPr>
              <a:buFont typeface="Wingdings" pitchFamily="2" charset="2"/>
              <a:buChar char="ü"/>
            </a:pPr>
            <a:r>
              <a:rPr lang="en-IN" dirty="0" smtClean="0"/>
              <a:t>RIGHTS TO MANUFACTURE</a:t>
            </a:r>
          </a:p>
          <a:p>
            <a:pPr>
              <a:buFont typeface="Wingdings" pitchFamily="2" charset="2"/>
              <a:buChar char="ü"/>
            </a:pPr>
            <a:r>
              <a:rPr lang="en-IN" dirty="0" smtClean="0"/>
              <a:t>RIGHTS TO CARRY ON ANY BUSINESS</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Horizontal)">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edge">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p:cTn id="23" dur="2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24" dur="2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8" end="8"/>
                                            </p:txEl>
                                          </p:spTgt>
                                        </p:tgtEl>
                                        <p:attrNameLst>
                                          <p:attrName>style.rotation</p:attrName>
                                        </p:attrNameLst>
                                      </p:cBhvr>
                                      <p:tavLst>
                                        <p:tav tm="0">
                                          <p:val>
                                            <p:fltVal val="360"/>
                                          </p:val>
                                        </p:tav>
                                        <p:tav tm="100000">
                                          <p:val>
                                            <p:fltVal val="0"/>
                                          </p:val>
                                        </p:tav>
                                      </p:tavLst>
                                    </p:anim>
                                    <p:animEffect transition="in" filter="fade">
                                      <p:cBhvr>
                                        <p:cTn id="26" dur="2000"/>
                                        <p:tgtEl>
                                          <p:spTgt spid="3">
                                            <p:txEl>
                                              <p:pRg st="8" end="8"/>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5"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p:cTn id="31" dur="2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32" dur="2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33" dur="2000" fill="hold"/>
                                        <p:tgtEl>
                                          <p:spTgt spid="3">
                                            <p:txEl>
                                              <p:pRg st="9" end="9"/>
                                            </p:txEl>
                                          </p:spTgt>
                                        </p:tgtEl>
                                        <p:attrNameLst>
                                          <p:attrName>ppt_x</p:attrName>
                                        </p:attrNameLst>
                                      </p:cBhvr>
                                      <p:tavLst>
                                        <p:tav tm="0" fmla="#ppt_x+(cos(-2*pi*(1-$))*-#ppt_x-sin(-2*pi*(1-$))*(1-#ppt_y))*(1-$)">
                                          <p:val>
                                            <p:fltVal val="0"/>
                                          </p:val>
                                        </p:tav>
                                        <p:tav tm="100000">
                                          <p:val>
                                            <p:fltVal val="1"/>
                                          </p:val>
                                        </p:tav>
                                      </p:tavLst>
                                    </p:anim>
                                    <p:anim calcmode="lin" valueType="num">
                                      <p:cBhvr>
                                        <p:cTn id="34" dur="2000" fill="hold"/>
                                        <p:tgtEl>
                                          <p:spTgt spid="3">
                                            <p:txEl>
                                              <p:pRg st="9" end="9"/>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239000" cy="6170008"/>
          </a:xfrm>
        </p:spPr>
        <p:txBody>
          <a:bodyPr/>
          <a:lstStyle/>
          <a:p>
            <a:pPr>
              <a:buNone/>
            </a:pPr>
            <a:r>
              <a:rPr lang="en-IN" u="sng" dirty="0" smtClean="0">
                <a:ln>
                  <a:solidFill>
                    <a:schemeClr val="accent4">
                      <a:lumMod val="50000"/>
                    </a:schemeClr>
                  </a:solidFill>
                </a:ln>
                <a:solidFill>
                  <a:schemeClr val="accent4">
                    <a:lumMod val="75000"/>
                  </a:schemeClr>
                </a:solidFill>
                <a:effectLst>
                  <a:reflection blurRad="6350" stA="50000" endA="300" endPos="50000" dist="29997" dir="5400000" sy="-100000" algn="bl" rotWithShape="0"/>
                </a:effectLst>
                <a:latin typeface="Arial Narrow" pitchFamily="34" charset="0"/>
              </a:rPr>
              <a:t>Cost Of Improvement In Case Of Intangible Capital Assets</a:t>
            </a:r>
          </a:p>
          <a:p>
            <a:pPr>
              <a:buNone/>
            </a:pPr>
            <a:endParaRPr lang="en-IN" u="sng" dirty="0" smtClean="0">
              <a:ln>
                <a:solidFill>
                  <a:schemeClr val="accent4">
                    <a:lumMod val="50000"/>
                  </a:schemeClr>
                </a:solidFill>
              </a:ln>
              <a:solidFill>
                <a:schemeClr val="accent4">
                  <a:lumMod val="75000"/>
                </a:schemeClr>
              </a:solidFill>
              <a:effectLst>
                <a:reflection blurRad="6350" stA="50000" endA="300" endPos="50000" dist="29997" dir="5400000" sy="-100000" algn="bl" rotWithShape="0"/>
              </a:effectLst>
              <a:latin typeface="Arial Narrow" pitchFamily="34" charset="0"/>
            </a:endParaRPr>
          </a:p>
          <a:p>
            <a:pPr>
              <a:buNone/>
            </a:pPr>
            <a:endParaRPr lang="en-IN" u="sng" dirty="0" smtClean="0">
              <a:ln>
                <a:solidFill>
                  <a:schemeClr val="accent4">
                    <a:lumMod val="50000"/>
                  </a:schemeClr>
                </a:solidFill>
              </a:ln>
              <a:solidFill>
                <a:schemeClr val="accent4">
                  <a:lumMod val="75000"/>
                </a:schemeClr>
              </a:solidFill>
              <a:effectLst>
                <a:reflection blurRad="6350" stA="50000" endA="300" endPos="50000" dist="29997" dir="5400000" sy="-100000" algn="bl" rotWithShape="0"/>
              </a:effectLst>
              <a:latin typeface="Arial Narrow" pitchFamily="34" charset="0"/>
            </a:endParaRPr>
          </a:p>
          <a:p>
            <a:pPr>
              <a:buNone/>
            </a:pPr>
            <a:endParaRPr lang="en-IN" u="sng" dirty="0" smtClean="0">
              <a:ln>
                <a:solidFill>
                  <a:schemeClr val="accent4">
                    <a:lumMod val="50000"/>
                  </a:schemeClr>
                </a:solidFill>
              </a:ln>
              <a:solidFill>
                <a:schemeClr val="accent4">
                  <a:lumMod val="75000"/>
                </a:schemeClr>
              </a:solidFill>
              <a:effectLst>
                <a:reflection blurRad="6350" stA="50000" endA="300" endPos="50000" dist="29997" dir="5400000" sy="-100000" algn="bl" rotWithShape="0"/>
              </a:effectLst>
              <a:latin typeface="Arial Narrow" pitchFamily="34" charset="0"/>
            </a:endParaRPr>
          </a:p>
          <a:p>
            <a:pPr>
              <a:buNone/>
            </a:pPr>
            <a:r>
              <a:rPr lang="en-IN" u="sng" dirty="0" smtClean="0">
                <a:ln>
                  <a:solidFill>
                    <a:schemeClr val="accent4">
                      <a:lumMod val="50000"/>
                    </a:schemeClr>
                  </a:solidFill>
                </a:ln>
                <a:solidFill>
                  <a:schemeClr val="accent4">
                    <a:lumMod val="75000"/>
                  </a:schemeClr>
                </a:solidFill>
                <a:effectLst>
                  <a:reflection blurRad="6350" stA="50000" endA="300" endPos="50000" dist="29997" dir="5400000" sy="-100000" algn="bl" rotWithShape="0"/>
                </a:effectLst>
                <a:latin typeface="Arial Narrow" pitchFamily="34" charset="0"/>
              </a:rPr>
              <a:t>Cost of improvement of capital assets if acquired before 1.04.1981:</a:t>
            </a:r>
          </a:p>
          <a:p>
            <a:pPr>
              <a:buNone/>
            </a:pPr>
            <a:endParaRPr lang="en-IN" u="sng" dirty="0">
              <a:ln>
                <a:solidFill>
                  <a:schemeClr val="accent4">
                    <a:lumMod val="50000"/>
                  </a:schemeClr>
                </a:solidFill>
              </a:ln>
              <a:solidFill>
                <a:schemeClr val="accent4">
                  <a:lumMod val="75000"/>
                </a:schemeClr>
              </a:solidFill>
              <a:effectLst>
                <a:reflection blurRad="6350" stA="50000" endA="300" endPos="50000" dist="29997" dir="5400000" sy="-100000" algn="bl" rotWithShape="0"/>
              </a:effectLst>
              <a:latin typeface="Arial Narrow" pitchFamily="34" charset="0"/>
            </a:endParaRPr>
          </a:p>
        </p:txBody>
      </p:sp>
      <p:sp>
        <p:nvSpPr>
          <p:cNvPr id="4" name="Flowchart: Punched Tape 3"/>
          <p:cNvSpPr/>
          <p:nvPr/>
        </p:nvSpPr>
        <p:spPr>
          <a:xfrm>
            <a:off x="357158" y="928670"/>
            <a:ext cx="7643866" cy="1285884"/>
          </a:xfrm>
          <a:prstGeom prst="flowChartPunchedTap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U/S 55(1)(b) :</a:t>
            </a:r>
          </a:p>
          <a:p>
            <a:pPr algn="ctr"/>
            <a:r>
              <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p>
          <a:p>
            <a:pPr algn="ctr"/>
            <a:r>
              <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cost of improvement for intangible asset shall be taken as NIL</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Horizontal Scroll 4"/>
          <p:cNvSpPr/>
          <p:nvPr/>
        </p:nvSpPr>
        <p:spPr>
          <a:xfrm>
            <a:off x="1142976" y="3071810"/>
            <a:ext cx="6572296" cy="3571900"/>
          </a:xfrm>
          <a:prstGeom prst="horizontalScroll">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IN"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Section 55(2)(i)</a:t>
            </a:r>
          </a:p>
          <a:p>
            <a:pPr algn="ctr"/>
            <a:endParaRPr lang="en-IN"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en-IN"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Where capital assets become property of assessee prior to 1.04.1981 the cost if improvement shall be completely ignored.</a:t>
            </a:r>
          </a:p>
          <a:p>
            <a:pPr algn="ctr"/>
            <a:endParaRPr lang="en-IN"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3">
                                            <p:txEl>
                                              <p:pRg st="0" end="0"/>
                                            </p:txEl>
                                          </p:spTgt>
                                        </p:tgtEl>
                                      </p:cBhvr>
                                      <p:to x="80000" y="100000"/>
                                    </p:animScale>
                                    <p:anim by="(#ppt_w*0.10)" calcmode="lin" valueType="num">
                                      <p:cBhvr>
                                        <p:cTn id="7" dur="250" autoRev="1" fill="hold">
                                          <p:stCondLst>
                                            <p:cond delay="0"/>
                                          </p:stCondLst>
                                        </p:cTn>
                                        <p:tgtEl>
                                          <p:spTgt spid="3">
                                            <p:txEl>
                                              <p:pRg st="0" end="0"/>
                                            </p:txEl>
                                          </p:spTgt>
                                        </p:tgtEl>
                                        <p:attrNameLst>
                                          <p:attrName>ppt_x</p:attrName>
                                        </p:attrNameLst>
                                      </p:cBhvr>
                                    </p:anim>
                                    <p:anim by="(-#ppt_w*0.10)" calcmode="lin" valueType="num">
                                      <p:cBhvr>
                                        <p:cTn id="8" dur="250" autoRev="1" fill="hold">
                                          <p:stCondLst>
                                            <p:cond delay="0"/>
                                          </p:stCondLst>
                                        </p:cTn>
                                        <p:tgtEl>
                                          <p:spTgt spid="3">
                                            <p:txEl>
                                              <p:pRg st="0" end="0"/>
                                            </p:txEl>
                                          </p:spTgt>
                                        </p:tgtEl>
                                        <p:attrNameLst>
                                          <p:attrName>ppt_y</p:attrName>
                                        </p:attrNameLst>
                                      </p:cBhvr>
                                    </p:anim>
                                    <p:animRot by="-480000">
                                      <p:cBhvr>
                                        <p:cTn id="9" dur="250" autoRev="1" fill="hold">
                                          <p:stCondLst>
                                            <p:cond delay="0"/>
                                          </p:stCondLst>
                                        </p:cTn>
                                        <p:tgtEl>
                                          <p:spTgt spid="3">
                                            <p:txEl>
                                              <p:pRg st="0" end="0"/>
                                            </p:txEl>
                                          </p:spTgt>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36" presetClass="emph" presetSubtype="0" fill="hold" grpId="0" nodeType="clickEffect">
                                  <p:stCondLst>
                                    <p:cond delay="0"/>
                                  </p:stCondLst>
                                  <p:iterate type="lt">
                                    <p:tmPct val="10000"/>
                                  </p:iterate>
                                  <p:childTnLst>
                                    <p:animScale>
                                      <p:cBhvr>
                                        <p:cTn id="13" dur="250" autoRev="1" fill="hold">
                                          <p:stCondLst>
                                            <p:cond delay="0"/>
                                          </p:stCondLst>
                                        </p:cTn>
                                        <p:tgtEl>
                                          <p:spTgt spid="4"/>
                                        </p:tgtEl>
                                      </p:cBhvr>
                                      <p:to x="80000" y="100000"/>
                                    </p:animScale>
                                    <p:anim by="(#ppt_w*0.10)" calcmode="lin" valueType="num">
                                      <p:cBhvr>
                                        <p:cTn id="14" dur="250" autoRev="1" fill="hold">
                                          <p:stCondLst>
                                            <p:cond delay="0"/>
                                          </p:stCondLst>
                                        </p:cTn>
                                        <p:tgtEl>
                                          <p:spTgt spid="4"/>
                                        </p:tgtEl>
                                        <p:attrNameLst>
                                          <p:attrName>ppt_x</p:attrName>
                                        </p:attrNameLst>
                                      </p:cBhvr>
                                    </p:anim>
                                    <p:anim by="(-#ppt_w*0.10)" calcmode="lin" valueType="num">
                                      <p:cBhvr>
                                        <p:cTn id="15" dur="250" autoRev="1" fill="hold">
                                          <p:stCondLst>
                                            <p:cond delay="0"/>
                                          </p:stCondLst>
                                        </p:cTn>
                                        <p:tgtEl>
                                          <p:spTgt spid="4"/>
                                        </p:tgtEl>
                                        <p:attrNameLst>
                                          <p:attrName>ppt_y</p:attrName>
                                        </p:attrNameLst>
                                      </p:cBhvr>
                                    </p:anim>
                                    <p:animRot by="-480000">
                                      <p:cBhvr>
                                        <p:cTn id="16" dur="250" autoRev="1" fill="hold">
                                          <p:stCondLst>
                                            <p:cond delay="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6" presetClass="emph" presetSubtype="0" fill="hold" nodeType="clickEffect">
                                  <p:stCondLst>
                                    <p:cond delay="0"/>
                                  </p:stCondLst>
                                  <p:iterate type="lt">
                                    <p:tmPct val="10000"/>
                                  </p:iterate>
                                  <p:childTnLst>
                                    <p:animScale>
                                      <p:cBhvr>
                                        <p:cTn id="20" dur="250" autoRev="1" fill="hold">
                                          <p:stCondLst>
                                            <p:cond delay="0"/>
                                          </p:stCondLst>
                                        </p:cTn>
                                        <p:tgtEl>
                                          <p:spTgt spid="3">
                                            <p:txEl>
                                              <p:pRg st="4" end="4"/>
                                            </p:txEl>
                                          </p:spTgt>
                                        </p:tgtEl>
                                      </p:cBhvr>
                                      <p:to x="80000" y="100000"/>
                                    </p:animScale>
                                    <p:anim by="(#ppt_w*0.10)" calcmode="lin" valueType="num">
                                      <p:cBhvr>
                                        <p:cTn id="21" dur="250" autoRev="1" fill="hold">
                                          <p:stCondLst>
                                            <p:cond delay="0"/>
                                          </p:stCondLst>
                                        </p:cTn>
                                        <p:tgtEl>
                                          <p:spTgt spid="3">
                                            <p:txEl>
                                              <p:pRg st="4" end="4"/>
                                            </p:txEl>
                                          </p:spTgt>
                                        </p:tgtEl>
                                        <p:attrNameLst>
                                          <p:attrName>ppt_x</p:attrName>
                                        </p:attrNameLst>
                                      </p:cBhvr>
                                    </p:anim>
                                    <p:anim by="(-#ppt_w*0.10)" calcmode="lin" valueType="num">
                                      <p:cBhvr>
                                        <p:cTn id="22" dur="250" autoRev="1" fill="hold">
                                          <p:stCondLst>
                                            <p:cond delay="0"/>
                                          </p:stCondLst>
                                        </p:cTn>
                                        <p:tgtEl>
                                          <p:spTgt spid="3">
                                            <p:txEl>
                                              <p:pRg st="4" end="4"/>
                                            </p:txEl>
                                          </p:spTgt>
                                        </p:tgtEl>
                                        <p:attrNameLst>
                                          <p:attrName>ppt_y</p:attrName>
                                        </p:attrNameLst>
                                      </p:cBhvr>
                                    </p:anim>
                                    <p:animRot by="-480000">
                                      <p:cBhvr>
                                        <p:cTn id="23" dur="250" autoRev="1" fill="hold">
                                          <p:stCondLst>
                                            <p:cond delay="0"/>
                                          </p:stCondLst>
                                        </p:cTn>
                                        <p:tgtEl>
                                          <p:spTgt spid="3">
                                            <p:txEl>
                                              <p:pRg st="4" end="4"/>
                                            </p:txEl>
                                          </p:spTgt>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36" presetClass="emph" presetSubtype="0" fill="hold" grpId="0" nodeType="clickEffect">
                                  <p:stCondLst>
                                    <p:cond delay="0"/>
                                  </p:stCondLst>
                                  <p:iterate type="lt">
                                    <p:tmPct val="10000"/>
                                  </p:iterate>
                                  <p:childTnLst>
                                    <p:animScale>
                                      <p:cBhvr>
                                        <p:cTn id="27" dur="250" autoRev="1" fill="hold">
                                          <p:stCondLst>
                                            <p:cond delay="0"/>
                                          </p:stCondLst>
                                        </p:cTn>
                                        <p:tgtEl>
                                          <p:spTgt spid="5"/>
                                        </p:tgtEl>
                                      </p:cBhvr>
                                      <p:to x="80000" y="100000"/>
                                    </p:animScale>
                                    <p:anim by="(#ppt_w*0.10)" calcmode="lin" valueType="num">
                                      <p:cBhvr>
                                        <p:cTn id="28" dur="250" autoRev="1" fill="hold">
                                          <p:stCondLst>
                                            <p:cond delay="0"/>
                                          </p:stCondLst>
                                        </p:cTn>
                                        <p:tgtEl>
                                          <p:spTgt spid="5"/>
                                        </p:tgtEl>
                                        <p:attrNameLst>
                                          <p:attrName>ppt_x</p:attrName>
                                        </p:attrNameLst>
                                      </p:cBhvr>
                                    </p:anim>
                                    <p:anim by="(-#ppt_w*0.10)" calcmode="lin" valueType="num">
                                      <p:cBhvr>
                                        <p:cTn id="29" dur="250" autoRev="1" fill="hold">
                                          <p:stCondLst>
                                            <p:cond delay="0"/>
                                          </p:stCondLst>
                                        </p:cTn>
                                        <p:tgtEl>
                                          <p:spTgt spid="5"/>
                                        </p:tgtEl>
                                        <p:attrNameLst>
                                          <p:attrName>ppt_y</p:attrName>
                                        </p:attrNameLst>
                                      </p:cBhvr>
                                    </p:anim>
                                    <p:animRot by="-480000">
                                      <p:cBhvr>
                                        <p:cTn id="30" dur="250" autoRev="1"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239000" cy="6170008"/>
          </a:xfrm>
        </p:spPr>
        <p:txBody>
          <a:bodyPr/>
          <a:lstStyle/>
          <a:p>
            <a:pPr algn="ctr">
              <a:buNone/>
            </a:pPr>
            <a:r>
              <a:rPr lang="en-IN"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rPr>
              <a:t>Capital gain on zero coupon bonds</a:t>
            </a:r>
          </a:p>
          <a:p>
            <a:pPr algn="ctr">
              <a:buNone/>
            </a:pPr>
            <a:endParaRPr lang="en-IN"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endParaRPr>
          </a:p>
          <a:p>
            <a:pPr algn="ctr">
              <a:buNone/>
            </a:pPr>
            <a:endParaRPr lang="en-IN"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endParaRPr>
          </a:p>
          <a:p>
            <a:pPr algn="ctr">
              <a:buNone/>
            </a:pPr>
            <a:endParaRPr lang="en-IN"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endParaRPr>
          </a:p>
          <a:p>
            <a:pPr algn="ctr">
              <a:buNone/>
            </a:pPr>
            <a:endParaRPr lang="en-IN"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lgerian" pitchFamily="82" charset="0"/>
            </a:endParaRPr>
          </a:p>
          <a:p>
            <a:pPr>
              <a:buFont typeface="Wingdings" pitchFamily="2" charset="2"/>
              <a:buChar char="§"/>
            </a:pPr>
            <a:r>
              <a:rPr lang="en-IN" sz="2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In respect of which no payment or benefit is received before maturity or on redemption</a:t>
            </a:r>
          </a:p>
          <a:p>
            <a:pPr>
              <a:buFont typeface="Wingdings" pitchFamily="2" charset="2"/>
              <a:buChar char="§"/>
            </a:pPr>
            <a:r>
              <a:rPr lang="en-IN" sz="2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And which CG may specify</a:t>
            </a:r>
          </a:p>
          <a:p>
            <a:pPr>
              <a:buFont typeface="Wingdings" pitchFamily="2" charset="2"/>
              <a:buChar char="§"/>
            </a:pPr>
            <a:r>
              <a:rPr lang="en-IN" sz="2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Maturity of such bonds is regarded as transfer</a:t>
            </a:r>
          </a:p>
          <a:p>
            <a:pPr>
              <a:buFont typeface="Wingdings" pitchFamily="2" charset="2"/>
              <a:buChar char="§"/>
            </a:pPr>
            <a:r>
              <a:rPr lang="en-IN" sz="2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If period of holding is more than 12 months it is LTCG otherwise STCG</a:t>
            </a:r>
          </a:p>
          <a:p>
            <a:pPr>
              <a:buFont typeface="Wingdings" pitchFamily="2" charset="2"/>
              <a:buChar char="§"/>
            </a:pPr>
            <a:endParaRPr lang="en-IN" sz="2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endParaRPr>
          </a:p>
          <a:p>
            <a:pPr>
              <a:buFont typeface="Wingdings" pitchFamily="2" charset="2"/>
              <a:buChar char="§"/>
            </a:pPr>
            <a:r>
              <a:rPr lang="en-IN" sz="2000" dirty="0" smtClean="0">
                <a:ln w="10541" cmpd="sng">
                  <a:solidFill>
                    <a:schemeClr val="tx1">
                      <a:lumMod val="85000"/>
                      <a:lumOff val="15000"/>
                    </a:schemeClr>
                  </a:solidFill>
                  <a:prstDash val="solid"/>
                </a:ln>
                <a:solidFill>
                  <a:schemeClr val="tx1">
                    <a:lumMod val="75000"/>
                    <a:lumOff val="25000"/>
                  </a:schemeClr>
                </a:solidFill>
                <a:latin typeface="Calibri" pitchFamily="34" charset="0"/>
              </a:rPr>
              <a:t>LTCG ON SUCH BONDS IS TAXABLE @ 10% WITHOUT INDEXATION</a:t>
            </a:r>
            <a:endParaRPr lang="en-IN" sz="2000" dirty="0">
              <a:ln w="10541" cmpd="sng">
                <a:solidFill>
                  <a:schemeClr val="tx1">
                    <a:lumMod val="85000"/>
                    <a:lumOff val="15000"/>
                  </a:schemeClr>
                </a:solidFill>
                <a:prstDash val="solid"/>
              </a:ln>
              <a:solidFill>
                <a:schemeClr val="tx1">
                  <a:lumMod val="75000"/>
                  <a:lumOff val="25000"/>
                </a:schemeClr>
              </a:solidFill>
              <a:latin typeface="Calibri" pitchFamily="34" charset="0"/>
            </a:endParaRPr>
          </a:p>
        </p:txBody>
      </p:sp>
      <p:sp>
        <p:nvSpPr>
          <p:cNvPr id="4" name="Round Same Side Corner Rectangle 3"/>
          <p:cNvSpPr/>
          <p:nvPr/>
        </p:nvSpPr>
        <p:spPr>
          <a:xfrm>
            <a:off x="1857356" y="785794"/>
            <a:ext cx="4643470" cy="1857388"/>
          </a:xfrm>
          <a:prstGeom prst="round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Bonds issued by:-</a:t>
            </a:r>
          </a:p>
          <a:p>
            <a:pPr algn="ctr"/>
            <a:r>
              <a:rPr lang="en-IN" dirty="0" smtClean="0"/>
              <a:t>     </a:t>
            </a:r>
          </a:p>
          <a:p>
            <a:pPr algn="ctr">
              <a:buFont typeface="Wingdings" pitchFamily="2" charset="2"/>
              <a:buChar char="ü"/>
            </a:pPr>
            <a:r>
              <a:rPr lang="en-IN" dirty="0" smtClean="0"/>
              <a:t>Infrastructural capital company</a:t>
            </a:r>
          </a:p>
          <a:p>
            <a:pPr algn="ctr">
              <a:buFont typeface="Wingdings" pitchFamily="2" charset="2"/>
              <a:buChar char="ü"/>
            </a:pPr>
            <a:r>
              <a:rPr lang="en-IN" dirty="0" smtClean="0"/>
              <a:t>Infrastructural capital fund</a:t>
            </a:r>
          </a:p>
          <a:p>
            <a:pPr algn="ctr">
              <a:buFont typeface="Wingdings" pitchFamily="2" charset="2"/>
              <a:buChar char="ü"/>
            </a:pPr>
            <a:r>
              <a:rPr lang="en-IN" dirty="0" smtClean="0"/>
              <a:t>Public sector company</a:t>
            </a:r>
          </a:p>
          <a:p>
            <a:pPr algn="ctr">
              <a:buFont typeface="Wingdings" pitchFamily="2" charset="2"/>
              <a:buChar char="ü"/>
            </a:pPr>
            <a:r>
              <a:rPr lang="en-IN" dirty="0" smtClean="0"/>
              <a:t>Scheduled bank</a:t>
            </a:r>
          </a:p>
          <a:p>
            <a:pPr algn="ctr">
              <a:buFont typeface="Wingdings" pitchFamily="2" charset="2"/>
              <a:buChar char="ü"/>
            </a:pP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2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2000" decel="50000" fill="hold">
                                          <p:stCondLst>
                                            <p:cond delay="0"/>
                                          </p:stCondLst>
                                        </p:cTn>
                                        <p:tgtEl>
                                          <p:spTgt spid="3">
                                            <p:txEl>
                                              <p:pRg st="0" end="0"/>
                                            </p:txEl>
                                          </p:spTgt>
                                        </p:tgtEl>
                                        <p:attrNameLst>
                                          <p:attrName>ppt_x</p:attrName>
                                          <p:attrName>ppt_y</p:attrName>
                                        </p:attrNameLst>
                                      </p:cBhvr>
                                    </p:animMotion>
                                    <p:animEffect transition="in" filter="fade">
                                      <p:cBhvr>
                                        <p:cTn id="9" dur="2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iterate type="lt">
                                    <p:tmPct val="5000"/>
                                  </p:iterate>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style.rotation</p:attrName>
                                        </p:attrNameLst>
                                      </p:cBhvr>
                                      <p:tavLst>
                                        <p:tav tm="0">
                                          <p:val>
                                            <p:fltVal val="90"/>
                                          </p:val>
                                        </p:tav>
                                        <p:tav tm="100000">
                                          <p:val>
                                            <p:fltVal val="0"/>
                                          </p:val>
                                        </p:tav>
                                      </p:tavLst>
                                    </p:anim>
                                    <p:animEffect transition="in" filter="fad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1600" decel="100000"/>
                                        <p:tgtEl>
                                          <p:spTgt spid="3">
                                            <p:txEl>
                                              <p:pRg st="5" end="5"/>
                                            </p:txEl>
                                          </p:spTgt>
                                        </p:tgtEl>
                                      </p:cBhvr>
                                    </p:animEffect>
                                    <p:anim calcmode="lin" valueType="num">
                                      <p:cBhvr>
                                        <p:cTn id="23" dur="1600" decel="100000" fill="hold"/>
                                        <p:tgtEl>
                                          <p:spTgt spid="3">
                                            <p:txEl>
                                              <p:pRg st="5" end="5"/>
                                            </p:txEl>
                                          </p:spTgt>
                                        </p:tgtEl>
                                        <p:attrNameLst>
                                          <p:attrName>style.rotation</p:attrName>
                                        </p:attrNameLst>
                                      </p:cBhvr>
                                      <p:tavLst>
                                        <p:tav tm="0">
                                          <p:val>
                                            <p:fltVal val="-90"/>
                                          </p:val>
                                        </p:tav>
                                        <p:tav tm="100000">
                                          <p:val>
                                            <p:fltVal val="0"/>
                                          </p:val>
                                        </p:tav>
                                      </p:tavLst>
                                    </p:anim>
                                    <p:anim calcmode="lin" valueType="num">
                                      <p:cBhvr>
                                        <p:cTn id="24" dur="1600" decel="100000" fill="hold"/>
                                        <p:tgtEl>
                                          <p:spTgt spid="3">
                                            <p:txEl>
                                              <p:pRg st="5" end="5"/>
                                            </p:txEl>
                                          </p:spTgt>
                                        </p:tgtEl>
                                        <p:attrNameLst>
                                          <p:attrName>ppt_x</p:attrName>
                                        </p:attrNameLst>
                                      </p:cBhvr>
                                      <p:tavLst>
                                        <p:tav tm="0">
                                          <p:val>
                                            <p:strVal val="#ppt_x+0.4"/>
                                          </p:val>
                                        </p:tav>
                                        <p:tav tm="100000">
                                          <p:val>
                                            <p:strVal val="#ppt_x-0.05"/>
                                          </p:val>
                                        </p:tav>
                                      </p:tavLst>
                                    </p:anim>
                                    <p:anim calcmode="lin" valueType="num">
                                      <p:cBhvr>
                                        <p:cTn id="25" dur="1600" decel="100000" fill="hold"/>
                                        <p:tgtEl>
                                          <p:spTgt spid="3">
                                            <p:txEl>
                                              <p:pRg st="5" end="5"/>
                                            </p:txEl>
                                          </p:spTgt>
                                        </p:tgtEl>
                                        <p:attrNameLst>
                                          <p:attrName>ppt_y</p:attrName>
                                        </p:attrNameLst>
                                      </p:cBhvr>
                                      <p:tavLst>
                                        <p:tav tm="0">
                                          <p:val>
                                            <p:strVal val="#ppt_y-0.4"/>
                                          </p:val>
                                        </p:tav>
                                        <p:tav tm="100000">
                                          <p:val>
                                            <p:strVal val="#ppt_y+0.1"/>
                                          </p:val>
                                        </p:tav>
                                      </p:tavLst>
                                    </p:anim>
                                    <p:anim calcmode="lin" valueType="num">
                                      <p:cBhvr>
                                        <p:cTn id="26" dur="400" accel="100000" fill="hold">
                                          <p:stCondLst>
                                            <p:cond delay="1600"/>
                                          </p:stCondLst>
                                        </p:cTn>
                                        <p:tgtEl>
                                          <p:spTgt spid="3">
                                            <p:txEl>
                                              <p:pRg st="5" end="5"/>
                                            </p:txEl>
                                          </p:spTgt>
                                        </p:tgtEl>
                                        <p:attrNameLst>
                                          <p:attrName>ppt_x</p:attrName>
                                        </p:attrNameLst>
                                      </p:cBhvr>
                                      <p:tavLst>
                                        <p:tav tm="0">
                                          <p:val>
                                            <p:strVal val="#ppt_x-0.05"/>
                                          </p:val>
                                        </p:tav>
                                        <p:tav tm="100000">
                                          <p:val>
                                            <p:strVal val="#ppt_x"/>
                                          </p:val>
                                        </p:tav>
                                      </p:tavLst>
                                    </p:anim>
                                    <p:anim calcmode="lin" valueType="num">
                                      <p:cBhvr>
                                        <p:cTn id="27" dur="400" accel="100000" fill="hold">
                                          <p:stCondLst>
                                            <p:cond delay="1600"/>
                                          </p:stCondLst>
                                        </p:cTn>
                                        <p:tgtEl>
                                          <p:spTgt spid="3">
                                            <p:txEl>
                                              <p:pRg st="5" end="5"/>
                                            </p:txEl>
                                          </p:spTgt>
                                        </p:tgtEl>
                                        <p:attrNameLst>
                                          <p:attrName>ppt_y</p:attrName>
                                        </p:attrNameLst>
                                      </p:cBhvr>
                                      <p:tavLst>
                                        <p:tav tm="0">
                                          <p:val>
                                            <p:strVal val="#ppt_y+0.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600" decel="100000"/>
                                        <p:tgtEl>
                                          <p:spTgt spid="3">
                                            <p:txEl>
                                              <p:pRg st="6" end="6"/>
                                            </p:txEl>
                                          </p:spTgt>
                                        </p:tgtEl>
                                      </p:cBhvr>
                                    </p:animEffect>
                                    <p:anim calcmode="lin" valueType="num">
                                      <p:cBhvr>
                                        <p:cTn id="33" dur="1600" decel="100000" fill="hold"/>
                                        <p:tgtEl>
                                          <p:spTgt spid="3">
                                            <p:txEl>
                                              <p:pRg st="6" end="6"/>
                                            </p:txEl>
                                          </p:spTgt>
                                        </p:tgtEl>
                                        <p:attrNameLst>
                                          <p:attrName>style.rotation</p:attrName>
                                        </p:attrNameLst>
                                      </p:cBhvr>
                                      <p:tavLst>
                                        <p:tav tm="0">
                                          <p:val>
                                            <p:fltVal val="-90"/>
                                          </p:val>
                                        </p:tav>
                                        <p:tav tm="100000">
                                          <p:val>
                                            <p:fltVal val="0"/>
                                          </p:val>
                                        </p:tav>
                                      </p:tavLst>
                                    </p:anim>
                                    <p:anim calcmode="lin" valueType="num">
                                      <p:cBhvr>
                                        <p:cTn id="34" dur="1600" decel="100000" fill="hold"/>
                                        <p:tgtEl>
                                          <p:spTgt spid="3">
                                            <p:txEl>
                                              <p:pRg st="6" end="6"/>
                                            </p:txEl>
                                          </p:spTgt>
                                        </p:tgtEl>
                                        <p:attrNameLst>
                                          <p:attrName>ppt_x</p:attrName>
                                        </p:attrNameLst>
                                      </p:cBhvr>
                                      <p:tavLst>
                                        <p:tav tm="0">
                                          <p:val>
                                            <p:strVal val="#ppt_x+0.4"/>
                                          </p:val>
                                        </p:tav>
                                        <p:tav tm="100000">
                                          <p:val>
                                            <p:strVal val="#ppt_x-0.05"/>
                                          </p:val>
                                        </p:tav>
                                      </p:tavLst>
                                    </p:anim>
                                    <p:anim calcmode="lin" valueType="num">
                                      <p:cBhvr>
                                        <p:cTn id="35" dur="1600" decel="100000" fill="hold"/>
                                        <p:tgtEl>
                                          <p:spTgt spid="3">
                                            <p:txEl>
                                              <p:pRg st="6" end="6"/>
                                            </p:txEl>
                                          </p:spTgt>
                                        </p:tgtEl>
                                        <p:attrNameLst>
                                          <p:attrName>ppt_y</p:attrName>
                                        </p:attrNameLst>
                                      </p:cBhvr>
                                      <p:tavLst>
                                        <p:tav tm="0">
                                          <p:val>
                                            <p:strVal val="#ppt_y-0.4"/>
                                          </p:val>
                                        </p:tav>
                                        <p:tav tm="100000">
                                          <p:val>
                                            <p:strVal val="#ppt_y+0.1"/>
                                          </p:val>
                                        </p:tav>
                                      </p:tavLst>
                                    </p:anim>
                                    <p:anim calcmode="lin" valueType="num">
                                      <p:cBhvr>
                                        <p:cTn id="36" dur="400" accel="100000" fill="hold">
                                          <p:stCondLst>
                                            <p:cond delay="1600"/>
                                          </p:stCondLst>
                                        </p:cTn>
                                        <p:tgtEl>
                                          <p:spTgt spid="3">
                                            <p:txEl>
                                              <p:pRg st="6" end="6"/>
                                            </p:txEl>
                                          </p:spTgt>
                                        </p:tgtEl>
                                        <p:attrNameLst>
                                          <p:attrName>ppt_x</p:attrName>
                                        </p:attrNameLst>
                                      </p:cBhvr>
                                      <p:tavLst>
                                        <p:tav tm="0">
                                          <p:val>
                                            <p:strVal val="#ppt_x-0.05"/>
                                          </p:val>
                                        </p:tav>
                                        <p:tav tm="100000">
                                          <p:val>
                                            <p:strVal val="#ppt_x"/>
                                          </p:val>
                                        </p:tav>
                                      </p:tavLst>
                                    </p:anim>
                                    <p:anim calcmode="lin" valueType="num">
                                      <p:cBhvr>
                                        <p:cTn id="37" dur="400" accel="100000" fill="hold">
                                          <p:stCondLst>
                                            <p:cond delay="1600"/>
                                          </p:stCondLst>
                                        </p:cTn>
                                        <p:tgtEl>
                                          <p:spTgt spid="3">
                                            <p:txEl>
                                              <p:pRg st="6" end="6"/>
                                            </p:txEl>
                                          </p:spTgt>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600" decel="100000"/>
                                        <p:tgtEl>
                                          <p:spTgt spid="3">
                                            <p:txEl>
                                              <p:pRg st="7" end="7"/>
                                            </p:txEl>
                                          </p:spTgt>
                                        </p:tgtEl>
                                      </p:cBhvr>
                                    </p:animEffect>
                                    <p:anim calcmode="lin" valueType="num">
                                      <p:cBhvr>
                                        <p:cTn id="43" dur="1600" decel="100000" fill="hold"/>
                                        <p:tgtEl>
                                          <p:spTgt spid="3">
                                            <p:txEl>
                                              <p:pRg st="7" end="7"/>
                                            </p:txEl>
                                          </p:spTgt>
                                        </p:tgtEl>
                                        <p:attrNameLst>
                                          <p:attrName>style.rotation</p:attrName>
                                        </p:attrNameLst>
                                      </p:cBhvr>
                                      <p:tavLst>
                                        <p:tav tm="0">
                                          <p:val>
                                            <p:fltVal val="-90"/>
                                          </p:val>
                                        </p:tav>
                                        <p:tav tm="100000">
                                          <p:val>
                                            <p:fltVal val="0"/>
                                          </p:val>
                                        </p:tav>
                                      </p:tavLst>
                                    </p:anim>
                                    <p:anim calcmode="lin" valueType="num">
                                      <p:cBhvr>
                                        <p:cTn id="44" dur="1600" decel="100000" fill="hold"/>
                                        <p:tgtEl>
                                          <p:spTgt spid="3">
                                            <p:txEl>
                                              <p:pRg st="7" end="7"/>
                                            </p:txEl>
                                          </p:spTgt>
                                        </p:tgtEl>
                                        <p:attrNameLst>
                                          <p:attrName>ppt_x</p:attrName>
                                        </p:attrNameLst>
                                      </p:cBhvr>
                                      <p:tavLst>
                                        <p:tav tm="0">
                                          <p:val>
                                            <p:strVal val="#ppt_x+0.4"/>
                                          </p:val>
                                        </p:tav>
                                        <p:tav tm="100000">
                                          <p:val>
                                            <p:strVal val="#ppt_x-0.05"/>
                                          </p:val>
                                        </p:tav>
                                      </p:tavLst>
                                    </p:anim>
                                    <p:anim calcmode="lin" valueType="num">
                                      <p:cBhvr>
                                        <p:cTn id="45" dur="1600" decel="100000" fill="hold"/>
                                        <p:tgtEl>
                                          <p:spTgt spid="3">
                                            <p:txEl>
                                              <p:pRg st="7" end="7"/>
                                            </p:txEl>
                                          </p:spTgt>
                                        </p:tgtEl>
                                        <p:attrNameLst>
                                          <p:attrName>ppt_y</p:attrName>
                                        </p:attrNameLst>
                                      </p:cBhvr>
                                      <p:tavLst>
                                        <p:tav tm="0">
                                          <p:val>
                                            <p:strVal val="#ppt_y-0.4"/>
                                          </p:val>
                                        </p:tav>
                                        <p:tav tm="100000">
                                          <p:val>
                                            <p:strVal val="#ppt_y+0.1"/>
                                          </p:val>
                                        </p:tav>
                                      </p:tavLst>
                                    </p:anim>
                                    <p:anim calcmode="lin" valueType="num">
                                      <p:cBhvr>
                                        <p:cTn id="46" dur="400" accel="100000" fill="hold">
                                          <p:stCondLst>
                                            <p:cond delay="1600"/>
                                          </p:stCondLst>
                                        </p:cTn>
                                        <p:tgtEl>
                                          <p:spTgt spid="3">
                                            <p:txEl>
                                              <p:pRg st="7" end="7"/>
                                            </p:txEl>
                                          </p:spTgt>
                                        </p:tgtEl>
                                        <p:attrNameLst>
                                          <p:attrName>ppt_x</p:attrName>
                                        </p:attrNameLst>
                                      </p:cBhvr>
                                      <p:tavLst>
                                        <p:tav tm="0">
                                          <p:val>
                                            <p:strVal val="#ppt_x-0.05"/>
                                          </p:val>
                                        </p:tav>
                                        <p:tav tm="100000">
                                          <p:val>
                                            <p:strVal val="#ppt_x"/>
                                          </p:val>
                                        </p:tav>
                                      </p:tavLst>
                                    </p:anim>
                                    <p:anim calcmode="lin" valueType="num">
                                      <p:cBhvr>
                                        <p:cTn id="47" dur="400" accel="100000" fill="hold">
                                          <p:stCondLst>
                                            <p:cond delay="1600"/>
                                          </p:stCondLst>
                                        </p:cTn>
                                        <p:tgtEl>
                                          <p:spTgt spid="3">
                                            <p:txEl>
                                              <p:pRg st="7" end="7"/>
                                            </p:txEl>
                                          </p:spTgt>
                                        </p:tgtEl>
                                        <p:attrNameLst>
                                          <p:attrName>ppt_y</p:attrName>
                                        </p:attrNameLst>
                                      </p:cBhvr>
                                      <p:tavLst>
                                        <p:tav tm="0">
                                          <p:val>
                                            <p:strVal val="#ppt_y+0.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0" presetClass="entr" presetSubtype="0"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1600" decel="100000"/>
                                        <p:tgtEl>
                                          <p:spTgt spid="3">
                                            <p:txEl>
                                              <p:pRg st="8" end="8"/>
                                            </p:txEl>
                                          </p:spTgt>
                                        </p:tgtEl>
                                      </p:cBhvr>
                                    </p:animEffect>
                                    <p:anim calcmode="lin" valueType="num">
                                      <p:cBhvr>
                                        <p:cTn id="53" dur="1600" decel="100000" fill="hold"/>
                                        <p:tgtEl>
                                          <p:spTgt spid="3">
                                            <p:txEl>
                                              <p:pRg st="8" end="8"/>
                                            </p:txEl>
                                          </p:spTgt>
                                        </p:tgtEl>
                                        <p:attrNameLst>
                                          <p:attrName>style.rotation</p:attrName>
                                        </p:attrNameLst>
                                      </p:cBhvr>
                                      <p:tavLst>
                                        <p:tav tm="0">
                                          <p:val>
                                            <p:fltVal val="-90"/>
                                          </p:val>
                                        </p:tav>
                                        <p:tav tm="100000">
                                          <p:val>
                                            <p:fltVal val="0"/>
                                          </p:val>
                                        </p:tav>
                                      </p:tavLst>
                                    </p:anim>
                                    <p:anim calcmode="lin" valueType="num">
                                      <p:cBhvr>
                                        <p:cTn id="54" dur="1600" decel="100000" fill="hold"/>
                                        <p:tgtEl>
                                          <p:spTgt spid="3">
                                            <p:txEl>
                                              <p:pRg st="8" end="8"/>
                                            </p:txEl>
                                          </p:spTgt>
                                        </p:tgtEl>
                                        <p:attrNameLst>
                                          <p:attrName>ppt_x</p:attrName>
                                        </p:attrNameLst>
                                      </p:cBhvr>
                                      <p:tavLst>
                                        <p:tav tm="0">
                                          <p:val>
                                            <p:strVal val="#ppt_x+0.4"/>
                                          </p:val>
                                        </p:tav>
                                        <p:tav tm="100000">
                                          <p:val>
                                            <p:strVal val="#ppt_x-0.05"/>
                                          </p:val>
                                        </p:tav>
                                      </p:tavLst>
                                    </p:anim>
                                    <p:anim calcmode="lin" valueType="num">
                                      <p:cBhvr>
                                        <p:cTn id="55" dur="1600" decel="100000" fill="hold"/>
                                        <p:tgtEl>
                                          <p:spTgt spid="3">
                                            <p:txEl>
                                              <p:pRg st="8" end="8"/>
                                            </p:txEl>
                                          </p:spTgt>
                                        </p:tgtEl>
                                        <p:attrNameLst>
                                          <p:attrName>ppt_y</p:attrName>
                                        </p:attrNameLst>
                                      </p:cBhvr>
                                      <p:tavLst>
                                        <p:tav tm="0">
                                          <p:val>
                                            <p:strVal val="#ppt_y-0.4"/>
                                          </p:val>
                                        </p:tav>
                                        <p:tav tm="100000">
                                          <p:val>
                                            <p:strVal val="#ppt_y+0.1"/>
                                          </p:val>
                                        </p:tav>
                                      </p:tavLst>
                                    </p:anim>
                                    <p:anim calcmode="lin" valueType="num">
                                      <p:cBhvr>
                                        <p:cTn id="56" dur="400" accel="100000" fill="hold">
                                          <p:stCondLst>
                                            <p:cond delay="1600"/>
                                          </p:stCondLst>
                                        </p:cTn>
                                        <p:tgtEl>
                                          <p:spTgt spid="3">
                                            <p:txEl>
                                              <p:pRg st="8" end="8"/>
                                            </p:txEl>
                                          </p:spTgt>
                                        </p:tgtEl>
                                        <p:attrNameLst>
                                          <p:attrName>ppt_x</p:attrName>
                                        </p:attrNameLst>
                                      </p:cBhvr>
                                      <p:tavLst>
                                        <p:tav tm="0">
                                          <p:val>
                                            <p:strVal val="#ppt_x-0.05"/>
                                          </p:val>
                                        </p:tav>
                                        <p:tav tm="100000">
                                          <p:val>
                                            <p:strVal val="#ppt_x"/>
                                          </p:val>
                                        </p:tav>
                                      </p:tavLst>
                                    </p:anim>
                                    <p:anim calcmode="lin" valueType="num">
                                      <p:cBhvr>
                                        <p:cTn id="57" dur="400" accel="100000" fill="hold">
                                          <p:stCondLst>
                                            <p:cond delay="1600"/>
                                          </p:stCondLst>
                                        </p:cTn>
                                        <p:tgtEl>
                                          <p:spTgt spid="3">
                                            <p:txEl>
                                              <p:pRg st="8" end="8"/>
                                            </p:txEl>
                                          </p:spTgt>
                                        </p:tgtEl>
                                        <p:attrNameLst>
                                          <p:attrName>ppt_y</p:attrName>
                                        </p:attrNameLst>
                                      </p:cBhvr>
                                      <p:tavLst>
                                        <p:tav tm="0">
                                          <p:val>
                                            <p:strVal val="#ppt_y+0.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wipe(down)">
                                      <p:cBhvr>
                                        <p:cTn id="62" dur="580">
                                          <p:stCondLst>
                                            <p:cond delay="0"/>
                                          </p:stCondLst>
                                        </p:cTn>
                                        <p:tgtEl>
                                          <p:spTgt spid="3">
                                            <p:txEl>
                                              <p:pRg st="10" end="10"/>
                                            </p:txEl>
                                          </p:spTgt>
                                        </p:tgtEl>
                                      </p:cBhvr>
                                    </p:animEffect>
                                    <p:anim calcmode="lin" valueType="num">
                                      <p:cBhvr>
                                        <p:cTn id="63"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68" dur="26">
                                          <p:stCondLst>
                                            <p:cond delay="650"/>
                                          </p:stCondLst>
                                        </p:cTn>
                                        <p:tgtEl>
                                          <p:spTgt spid="3">
                                            <p:txEl>
                                              <p:pRg st="10" end="10"/>
                                            </p:txEl>
                                          </p:spTgt>
                                        </p:tgtEl>
                                      </p:cBhvr>
                                      <p:to x="100000" y="60000"/>
                                    </p:animScale>
                                    <p:animScale>
                                      <p:cBhvr>
                                        <p:cTn id="69" dur="166" decel="50000">
                                          <p:stCondLst>
                                            <p:cond delay="676"/>
                                          </p:stCondLst>
                                        </p:cTn>
                                        <p:tgtEl>
                                          <p:spTgt spid="3">
                                            <p:txEl>
                                              <p:pRg st="10" end="10"/>
                                            </p:txEl>
                                          </p:spTgt>
                                        </p:tgtEl>
                                      </p:cBhvr>
                                      <p:to x="100000" y="100000"/>
                                    </p:animScale>
                                    <p:animScale>
                                      <p:cBhvr>
                                        <p:cTn id="70" dur="26">
                                          <p:stCondLst>
                                            <p:cond delay="1312"/>
                                          </p:stCondLst>
                                        </p:cTn>
                                        <p:tgtEl>
                                          <p:spTgt spid="3">
                                            <p:txEl>
                                              <p:pRg st="10" end="10"/>
                                            </p:txEl>
                                          </p:spTgt>
                                        </p:tgtEl>
                                      </p:cBhvr>
                                      <p:to x="100000" y="80000"/>
                                    </p:animScale>
                                    <p:animScale>
                                      <p:cBhvr>
                                        <p:cTn id="71" dur="166" decel="50000">
                                          <p:stCondLst>
                                            <p:cond delay="1338"/>
                                          </p:stCondLst>
                                        </p:cTn>
                                        <p:tgtEl>
                                          <p:spTgt spid="3">
                                            <p:txEl>
                                              <p:pRg st="10" end="10"/>
                                            </p:txEl>
                                          </p:spTgt>
                                        </p:tgtEl>
                                      </p:cBhvr>
                                      <p:to x="100000" y="100000"/>
                                    </p:animScale>
                                    <p:animScale>
                                      <p:cBhvr>
                                        <p:cTn id="72" dur="26">
                                          <p:stCondLst>
                                            <p:cond delay="1642"/>
                                          </p:stCondLst>
                                        </p:cTn>
                                        <p:tgtEl>
                                          <p:spTgt spid="3">
                                            <p:txEl>
                                              <p:pRg st="10" end="10"/>
                                            </p:txEl>
                                          </p:spTgt>
                                        </p:tgtEl>
                                      </p:cBhvr>
                                      <p:to x="100000" y="90000"/>
                                    </p:animScale>
                                    <p:animScale>
                                      <p:cBhvr>
                                        <p:cTn id="73" dur="166" decel="50000">
                                          <p:stCondLst>
                                            <p:cond delay="1668"/>
                                          </p:stCondLst>
                                        </p:cTn>
                                        <p:tgtEl>
                                          <p:spTgt spid="3">
                                            <p:txEl>
                                              <p:pRg st="10" end="10"/>
                                            </p:txEl>
                                          </p:spTgt>
                                        </p:tgtEl>
                                      </p:cBhvr>
                                      <p:to x="100000" y="100000"/>
                                    </p:animScale>
                                    <p:animScale>
                                      <p:cBhvr>
                                        <p:cTn id="74" dur="26">
                                          <p:stCondLst>
                                            <p:cond delay="1808"/>
                                          </p:stCondLst>
                                        </p:cTn>
                                        <p:tgtEl>
                                          <p:spTgt spid="3">
                                            <p:txEl>
                                              <p:pRg st="10" end="10"/>
                                            </p:txEl>
                                          </p:spTgt>
                                        </p:tgtEl>
                                      </p:cBhvr>
                                      <p:to x="100000" y="95000"/>
                                    </p:animScale>
                                    <p:animScale>
                                      <p:cBhvr>
                                        <p:cTn id="75" dur="166" decel="50000">
                                          <p:stCondLst>
                                            <p:cond delay="1834"/>
                                          </p:stCondLst>
                                        </p:cTn>
                                        <p:tgtEl>
                                          <p:spTgt spid="3">
                                            <p:txEl>
                                              <p:pRg st="10" end="1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7239000" cy="6098570"/>
          </a:xfrm>
        </p:spPr>
        <p:txBody>
          <a:bodyPr>
            <a:normAutofit/>
          </a:bodyPr>
          <a:lstStyle/>
          <a:p>
            <a:pPr algn="ctr">
              <a:buNone/>
            </a:pPr>
            <a:r>
              <a:rPr lang="en-IN" sz="2400" u="sng" dirty="0" smtClean="0">
                <a:ln>
                  <a:solidFill>
                    <a:schemeClr val="accent4">
                      <a:lumMod val="75000"/>
                    </a:schemeClr>
                  </a:solidFill>
                </a:ln>
                <a:solidFill>
                  <a:schemeClr val="accent4">
                    <a:lumMod val="75000"/>
                  </a:schemeClr>
                </a:solidFill>
                <a:latin typeface="Algerian" pitchFamily="82" charset="0"/>
              </a:rPr>
              <a:t>CAPITAL GAIN ON MONEY RECEIVED FROM INSURER</a:t>
            </a:r>
          </a:p>
          <a:p>
            <a:r>
              <a:rPr lang="en-IN" sz="2200" dirty="0" smtClean="0">
                <a:ln>
                  <a:solidFill>
                    <a:schemeClr val="bg2">
                      <a:lumMod val="75000"/>
                    </a:schemeClr>
                  </a:solidFill>
                </a:ln>
                <a:latin typeface="Calibri" pitchFamily="34" charset="0"/>
              </a:rPr>
              <a:t>Where any person receives during year any amount from insurer on account of damage, destruction, etc. of a capital asset </a:t>
            </a:r>
          </a:p>
          <a:p>
            <a:r>
              <a:rPr lang="en-IN" sz="2200" dirty="0" smtClean="0">
                <a:ln>
                  <a:solidFill>
                    <a:schemeClr val="bg2">
                      <a:lumMod val="75000"/>
                    </a:schemeClr>
                  </a:solidFill>
                </a:ln>
                <a:latin typeface="Calibri" pitchFamily="34" charset="0"/>
              </a:rPr>
              <a:t>Such damage, destruction, etc. would be regarded as transfer. </a:t>
            </a:r>
          </a:p>
          <a:p>
            <a:r>
              <a:rPr lang="en-IN" sz="2200" dirty="0" smtClean="0">
                <a:ln>
                  <a:solidFill>
                    <a:schemeClr val="bg2">
                      <a:lumMod val="75000"/>
                    </a:schemeClr>
                  </a:solidFill>
                </a:ln>
                <a:latin typeface="Calibri" pitchFamily="34" charset="0"/>
              </a:rPr>
              <a:t>Capital gain shall arise in the year when amount or asset is actually received from insurer </a:t>
            </a:r>
          </a:p>
          <a:p>
            <a:r>
              <a:rPr lang="en-IN" sz="2200" dirty="0" smtClean="0">
                <a:ln>
                  <a:solidFill>
                    <a:schemeClr val="bg2">
                      <a:lumMod val="75000"/>
                    </a:schemeClr>
                  </a:solidFill>
                </a:ln>
                <a:latin typeface="Calibri" pitchFamily="34" charset="0"/>
              </a:rPr>
              <a:t>However period of holding would be up to date of damage, destruction, etc. which is regarded as date of transfer </a:t>
            </a:r>
          </a:p>
          <a:p>
            <a:r>
              <a:rPr lang="en-IN" sz="2200" dirty="0" smtClean="0">
                <a:ln>
                  <a:solidFill>
                    <a:schemeClr val="bg2">
                      <a:lumMod val="75000"/>
                    </a:schemeClr>
                  </a:solidFill>
                </a:ln>
                <a:latin typeface="Calibri" pitchFamily="34" charset="0"/>
              </a:rPr>
              <a:t>Indexation is also done up to date of transfer</a:t>
            </a:r>
            <a:r>
              <a:rPr lang="en-IN" sz="2200" b="1" dirty="0" smtClean="0">
                <a:latin typeface="Arial Narrow" pitchFamily="34" charset="0"/>
              </a:rPr>
              <a:t> </a:t>
            </a:r>
          </a:p>
          <a:p>
            <a:pPr>
              <a:buNone/>
            </a:pPr>
            <a:endParaRPr lang="en-IN" sz="1800" u="sng" dirty="0" smtClean="0">
              <a:ln>
                <a:solidFill>
                  <a:schemeClr val="accent4">
                    <a:lumMod val="75000"/>
                  </a:schemeClr>
                </a:solidFill>
              </a:ln>
              <a:solidFill>
                <a:schemeClr val="accent4">
                  <a:lumMod val="75000"/>
                </a:schemeClr>
              </a:solidFill>
              <a:latin typeface="Arial Narrow" pitchFamily="34" charset="0"/>
            </a:endParaRPr>
          </a:p>
          <a:p>
            <a:pPr>
              <a:buNone/>
            </a:pPr>
            <a:endParaRPr lang="en-IN" sz="1800" u="sng" dirty="0" smtClean="0">
              <a:ln>
                <a:solidFill>
                  <a:schemeClr val="accent4">
                    <a:lumMod val="75000"/>
                  </a:schemeClr>
                </a:solidFill>
              </a:ln>
              <a:solidFill>
                <a:schemeClr val="accent4">
                  <a:lumMod val="75000"/>
                </a:schemeClr>
              </a:solidFill>
              <a:latin typeface="Arial Narrow" pitchFamily="34" charset="0"/>
            </a:endParaRPr>
          </a:p>
        </p:txBody>
      </p:sp>
      <p:sp>
        <p:nvSpPr>
          <p:cNvPr id="4" name="Rectangle 3"/>
          <p:cNvSpPr/>
          <p:nvPr/>
        </p:nvSpPr>
        <p:spPr>
          <a:xfrm>
            <a:off x="642910" y="5072074"/>
            <a:ext cx="7143800" cy="150019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IN" dirty="0" smtClean="0"/>
              <a:t>FULL VALUE OF CONSIDERATION</a:t>
            </a:r>
          </a:p>
          <a:p>
            <a:pPr algn="ctr">
              <a:buFont typeface="Wingdings" pitchFamily="2" charset="2"/>
              <a:buChar char="Ø"/>
            </a:pPr>
            <a:r>
              <a:rPr lang="en-IN" dirty="0" smtClean="0"/>
              <a:t>Money received</a:t>
            </a:r>
          </a:p>
          <a:p>
            <a:pPr algn="ctr"/>
            <a:r>
              <a:rPr lang="en-IN" dirty="0" smtClean="0"/>
              <a:t>Or</a:t>
            </a:r>
          </a:p>
          <a:p>
            <a:pPr algn="ctr">
              <a:buFont typeface="Wingdings" pitchFamily="2" charset="2"/>
              <a:buChar char="Ø"/>
            </a:pPr>
            <a:r>
              <a:rPr lang="en-IN" dirty="0" smtClean="0"/>
              <a:t>Value of assets received</a:t>
            </a:r>
          </a:p>
          <a:p>
            <a:pPr algn="ct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20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20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2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2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2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2000" fill="hold"/>
                                        <p:tgtEl>
                                          <p:spTgt spid="3">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2000" fill="hold"/>
                                        <p:tgtEl>
                                          <p:spTgt spid="3">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20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26" dur="2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2"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Scale>
                                      <p:cBhvr>
                                        <p:cTn id="31" dur="2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2000" decel="50000" fill="hold">
                                          <p:stCondLst>
                                            <p:cond delay="0"/>
                                          </p:stCondLst>
                                        </p:cTn>
                                        <p:tgtEl>
                                          <p:spTgt spid="3">
                                            <p:txEl>
                                              <p:pRg st="3" end="3"/>
                                            </p:txEl>
                                          </p:spTgt>
                                        </p:tgtEl>
                                        <p:attrNameLst>
                                          <p:attrName>ppt_x</p:attrName>
                                          <p:attrName>ppt_y</p:attrName>
                                        </p:attrNameLst>
                                      </p:cBhvr>
                                    </p:animMotion>
                                    <p:animEffect transition="in" filter="fade">
                                      <p:cBhvr>
                                        <p:cTn id="33" dur="2000"/>
                                        <p:tgtEl>
                                          <p:spTgt spid="3">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6"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barn(inHorizontal)">
                                      <p:cBhvr>
                                        <p:cTn id="38" dur="20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p:cTn id="43"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4"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5" dur="20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box(in)">
                                      <p:cBhvr>
                                        <p:cTn id="5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IN"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nstantia" pitchFamily="18" charset="0"/>
              </a:rPr>
              <a:t>This project is about income arising from short term &amp; long term capital gains. This project also deals with tax implications on such gains. on short term capital gains normal tax rates is applied but on long term capital gain is taxable at concessional rate of 20%.</a:t>
            </a:r>
            <a:endParaRPr lang="en-IN"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nstantia" pitchFamily="18" charset="0"/>
            </a:endParaRPr>
          </a:p>
        </p:txBody>
      </p:sp>
      <p:sp>
        <p:nvSpPr>
          <p:cNvPr id="3" name="Title 2"/>
          <p:cNvSpPr>
            <a:spLocks noGrp="1"/>
          </p:cNvSpPr>
          <p:nvPr>
            <p:ph type="title"/>
          </p:nvPr>
        </p:nvSpPr>
        <p:spPr/>
        <p:txBody>
          <a:bodyP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IN" u="sng" spc="50" dirty="0" smtClean="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Algerian" pitchFamily="82" charset="0"/>
              </a:rPr>
              <a:t>abstract</a:t>
            </a:r>
            <a:endParaRPr lang="en-IN" u="sng" spc="50" dirty="0">
              <a:ln w="11430"/>
              <a:gradFill>
                <a:gsLst>
                  <a:gs pos="25000">
                    <a:schemeClr val="accent2">
                      <a:satMod val="155000"/>
                    </a:schemeClr>
                  </a:gs>
                  <a:gs pos="100000">
                    <a:schemeClr val="accent2">
                      <a:shade val="45000"/>
                      <a:satMod val="165000"/>
                    </a:schemeClr>
                  </a:gs>
                </a:gsLst>
                <a:lin ang="5400000"/>
              </a:gradFill>
              <a:effectLst>
                <a:outerShdw blurRad="38100" dist="38100" dir="2700000" algn="tl">
                  <a:srgbClr val="000000">
                    <a:alpha val="43137"/>
                  </a:srgbClr>
                </a:outerShdw>
              </a:effectLst>
              <a:latin typeface="Algerian" pitchFamily="82" charset="0"/>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0" presetClass="entr" presetSubtype="0" fill="hold" nodeType="clickEffect">
                                  <p:stCondLst>
                                    <p:cond delay="0"/>
                                  </p:stCondLst>
                                  <p:iterate type="lt">
                                    <p:tmPct val="10000"/>
                                  </p:iterate>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anim calcmode="lin" valueType="num">
                                      <p:cBhvr>
                                        <p:cTn id="14" dur="500" fill="hold"/>
                                        <p:tgtEl>
                                          <p:spTgt spid="2">
                                            <p:txEl>
                                              <p:pRg st="0" end="0"/>
                                            </p:txEl>
                                          </p:spTgt>
                                        </p:tgtEl>
                                        <p:attrNameLst>
                                          <p:attrName>ppt_x</p:attrName>
                                        </p:attrNameLst>
                                      </p:cBhvr>
                                      <p:tavLst>
                                        <p:tav tm="0">
                                          <p:val>
                                            <p:strVal val="#ppt_x-.1"/>
                                          </p:val>
                                        </p:tav>
                                        <p:tav tm="100000">
                                          <p:val>
                                            <p:strVal val="#ppt_x"/>
                                          </p:val>
                                        </p:tav>
                                      </p:tavLst>
                                    </p:anim>
                                    <p:anim calcmode="lin" valueType="num">
                                      <p:cBhvr>
                                        <p:cTn id="15"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285728"/>
            <a:ext cx="7239000" cy="6170008"/>
          </a:xfrm>
        </p:spPr>
        <p:txBody>
          <a:bodyPr/>
          <a:lstStyle/>
          <a:p>
            <a:pPr algn="ctr">
              <a:buNone/>
            </a:pPr>
            <a:r>
              <a:rPr lang="en-IN"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Capital Gain On Conversion Of Capital Assets Into Stock-in-trade</a:t>
            </a:r>
          </a:p>
          <a:p>
            <a:pPr algn="ctr">
              <a:buNone/>
            </a:pPr>
            <a:endParaRPr lang="en-IN"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buNone/>
            </a:pPr>
            <a:endParaRPr lang="en-IN"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buNone/>
            </a:pPr>
            <a:endParaRPr lang="en-IN"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buNone/>
            </a:pPr>
            <a:endParaRPr lang="en-IN"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buNone/>
            </a:pPr>
            <a:endParaRPr lang="en-IN"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a:p>
            <a:pPr algn="ctr">
              <a:buNone/>
            </a:pPr>
            <a:endParaRPr lang="en-IN" sz="2200"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ctr">
              <a:buNone/>
            </a:pPr>
            <a:r>
              <a:rPr lang="en-IN" sz="2200" b="1" u="sng"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Capital Asset Transfer To Firm, AOP/BOI As Capital Contribution Or Otherwise</a:t>
            </a:r>
            <a:r>
              <a:rPr lang="en-IN" b="1" dirty="0" smtClean="0"/>
              <a:t> </a:t>
            </a:r>
          </a:p>
          <a:p>
            <a:pPr algn="ctr">
              <a:buNone/>
            </a:pPr>
            <a:endParaRPr lang="en-IN" b="1" dirty="0" smtClean="0"/>
          </a:p>
          <a:p>
            <a:pPr algn="ctr">
              <a:buNone/>
            </a:pPr>
            <a:endParaRPr lang="en-IN"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endParaRPr>
          </a:p>
        </p:txBody>
      </p:sp>
      <p:sp>
        <p:nvSpPr>
          <p:cNvPr id="4" name="Round Diagonal Corner Rectangle 3"/>
          <p:cNvSpPr/>
          <p:nvPr/>
        </p:nvSpPr>
        <p:spPr>
          <a:xfrm>
            <a:off x="214282" y="1285860"/>
            <a:ext cx="7715304" cy="357190"/>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buFont typeface="Wingdings" pitchFamily="2" charset="2"/>
              <a:buChar char="v"/>
            </a:pPr>
            <a:r>
              <a:rPr lang="en-IN" dirty="0" smtClean="0"/>
              <a:t>Applicable when capital assets is converted into stock-in-trade</a:t>
            </a:r>
            <a:endParaRPr lang="en-IN" dirty="0"/>
          </a:p>
        </p:txBody>
      </p:sp>
      <p:sp>
        <p:nvSpPr>
          <p:cNvPr id="5" name="Round Diagonal Corner Rectangle 4"/>
          <p:cNvSpPr/>
          <p:nvPr/>
        </p:nvSpPr>
        <p:spPr>
          <a:xfrm>
            <a:off x="214282" y="1714488"/>
            <a:ext cx="7715304" cy="357190"/>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buFont typeface="Wingdings" pitchFamily="2" charset="2"/>
              <a:buChar char="v"/>
            </a:pPr>
            <a:r>
              <a:rPr lang="en-IN" dirty="0" smtClean="0"/>
              <a:t>Transfer will be in year in which assets is sold</a:t>
            </a:r>
            <a:endParaRPr lang="en-IN" dirty="0"/>
          </a:p>
        </p:txBody>
      </p:sp>
      <p:sp>
        <p:nvSpPr>
          <p:cNvPr id="6" name="Round Diagonal Corner Rectangle 5"/>
          <p:cNvSpPr/>
          <p:nvPr/>
        </p:nvSpPr>
        <p:spPr>
          <a:xfrm>
            <a:off x="214282" y="2143116"/>
            <a:ext cx="7715304" cy="428628"/>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buFont typeface="Wingdings" pitchFamily="2" charset="2"/>
              <a:buChar char="v"/>
            </a:pPr>
            <a:r>
              <a:rPr lang="en-IN" dirty="0" smtClean="0"/>
              <a:t>Indexation shall be done till date of conversion</a:t>
            </a:r>
            <a:endParaRPr lang="en-IN" dirty="0"/>
          </a:p>
        </p:txBody>
      </p:sp>
      <p:sp>
        <p:nvSpPr>
          <p:cNvPr id="7" name="Round Diagonal Corner Rectangle 6"/>
          <p:cNvSpPr/>
          <p:nvPr/>
        </p:nvSpPr>
        <p:spPr>
          <a:xfrm>
            <a:off x="214282" y="2643182"/>
            <a:ext cx="7715304" cy="428628"/>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buFont typeface="Wingdings" pitchFamily="2" charset="2"/>
              <a:buChar char="v"/>
            </a:pPr>
            <a:r>
              <a:rPr lang="en-IN" dirty="0" smtClean="0"/>
              <a:t>FMV on date of transfer shall be Sale Consideration</a:t>
            </a:r>
            <a:endParaRPr lang="en-IN" dirty="0"/>
          </a:p>
        </p:txBody>
      </p:sp>
      <p:sp>
        <p:nvSpPr>
          <p:cNvPr id="8" name="Round Diagonal Corner Rectangle 7"/>
          <p:cNvSpPr/>
          <p:nvPr/>
        </p:nvSpPr>
        <p:spPr>
          <a:xfrm>
            <a:off x="214282" y="3143248"/>
            <a:ext cx="7715304" cy="428628"/>
          </a:xfrm>
          <a:prstGeom prst="round2Diag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IN" dirty="0" smtClean="0"/>
              <a:t>Business Income =  Sale price – FMV on date of transfer</a:t>
            </a:r>
            <a:endParaRPr lang="en-IN" dirty="0"/>
          </a:p>
        </p:txBody>
      </p:sp>
      <p:sp>
        <p:nvSpPr>
          <p:cNvPr id="9" name="Round Diagonal Corner Rectangle 8"/>
          <p:cNvSpPr/>
          <p:nvPr/>
        </p:nvSpPr>
        <p:spPr>
          <a:xfrm>
            <a:off x="428596" y="4857760"/>
            <a:ext cx="7215238" cy="357190"/>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buFont typeface="Wingdings" pitchFamily="2" charset="2"/>
              <a:buChar char="v"/>
            </a:pPr>
            <a:r>
              <a:rPr lang="en-IN" dirty="0" smtClean="0"/>
              <a:t>Transfer &amp; Capital Gain both in the year of transfer</a:t>
            </a:r>
            <a:endParaRPr lang="en-IN" dirty="0"/>
          </a:p>
        </p:txBody>
      </p:sp>
      <p:sp>
        <p:nvSpPr>
          <p:cNvPr id="10" name="Round Diagonal Corner Rectangle 9"/>
          <p:cNvSpPr/>
          <p:nvPr/>
        </p:nvSpPr>
        <p:spPr>
          <a:xfrm>
            <a:off x="428596" y="5357826"/>
            <a:ext cx="7143800" cy="714380"/>
          </a:xfrm>
          <a:prstGeom prst="round2Diag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t>FULL VALUE OF CONSIDERATION = Amount recorded in books on such transfer</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to="" calcmode="lin" valueType="num">
                                      <p:cBhvr>
                                        <p:cTn id="13" dur="1" fill="hold"/>
                                        <p:tgtEl>
                                          <p:spTgt spid="4"/>
                                        </p:tgtEl>
                                        <p:attrNameLst>
                                          <p:attrName/>
                                        </p:attrNameLst>
                                      </p:cBhvr>
                                    </p:anim>
                                  </p:childTnLst>
                                </p:cTn>
                              </p:par>
                            </p:childTnLst>
                          </p:cTn>
                        </p:par>
                      </p:childTnLst>
                    </p:cTn>
                  </p:par>
                  <p:par>
                    <p:cTn id="14" fill="hold">
                      <p:stCondLst>
                        <p:cond delay="indefinite"/>
                      </p:stCondLst>
                      <p:childTnLst>
                        <p:par>
                          <p:cTn id="15" fill="hold">
                            <p:stCondLst>
                              <p:cond delay="0"/>
                            </p:stCondLst>
                            <p:childTnLst>
                              <p:par>
                                <p:cTn id="16" presetID="24"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to="" calcmode="lin" valueType="num">
                                      <p:cBhvr>
                                        <p:cTn id="18" dur="1" fill="hold"/>
                                        <p:tgtEl>
                                          <p:spTgt spid="5"/>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43"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200"/>
                                        <p:tgtEl>
                                          <p:spTgt spid="7"/>
                                        </p:tgtEl>
                                      </p:cBhvr>
                                    </p:animEffect>
                                    <p:anim calcmode="lin" valueType="num">
                                      <p:cBhvr>
                                        <p:cTn id="29" dur="800" fill="hold"/>
                                        <p:tgtEl>
                                          <p:spTgt spid="7"/>
                                        </p:tgtEl>
                                        <p:attrNameLst>
                                          <p:attrName>ppt_x</p:attrName>
                                        </p:attrNameLst>
                                      </p:cBhvr>
                                      <p:tavLst>
                                        <p:tav tm="0">
                                          <p:val>
                                            <p:strVal val="#ppt_x"/>
                                          </p:val>
                                        </p:tav>
                                        <p:tav tm="100000">
                                          <p:val>
                                            <p:strVal val="#ppt_x"/>
                                          </p:val>
                                        </p:tav>
                                      </p:tavLst>
                                    </p:anim>
                                    <p:anim calcmode="lin" valueType="num">
                                      <p:cBhvr>
                                        <p:cTn id="30" dur="800" fill="hold"/>
                                        <p:tgtEl>
                                          <p:spTgt spid="7"/>
                                        </p:tgtEl>
                                        <p:attrNameLst>
                                          <p:attrName>ppt_y</p:attrName>
                                        </p:attrNameLst>
                                      </p:cBhvr>
                                      <p:tavLst>
                                        <p:tav tm="0">
                                          <p:val>
                                            <p:strVal val="#ppt_y+0.31"/>
                                          </p:val>
                                        </p:tav>
                                        <p:tav tm="100000">
                                          <p:val>
                                            <p:strVal val="#ppt_y+0.31"/>
                                          </p:val>
                                        </p:tav>
                                      </p:tavLst>
                                    </p:anim>
                                    <p:anim calcmode="lin" valueType="num">
                                      <p:cBhvr>
                                        <p:cTn id="31" dur="1200" decel="50000" fill="hold">
                                          <p:stCondLst>
                                            <p:cond delay="8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1200" decel="50000" fill="hold">
                                          <p:stCondLst>
                                            <p:cond delay="8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52"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Scale>
                                      <p:cBhvr>
                                        <p:cTn id="43" dur="2000" decel="50000" fill="hold">
                                          <p:stCondLst>
                                            <p:cond delay="0"/>
                                          </p:stCondLst>
                                        </p:cTn>
                                        <p:tgtEl>
                                          <p:spTgt spid="3">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2000" decel="50000" fill="hold">
                                          <p:stCondLst>
                                            <p:cond delay="0"/>
                                          </p:stCondLst>
                                        </p:cTn>
                                        <p:tgtEl>
                                          <p:spTgt spid="3">
                                            <p:txEl>
                                              <p:pRg st="7" end="7"/>
                                            </p:txEl>
                                          </p:spTgt>
                                        </p:tgtEl>
                                        <p:attrNameLst>
                                          <p:attrName>ppt_x</p:attrName>
                                          <p:attrName>ppt_y</p:attrName>
                                        </p:attrNameLst>
                                      </p:cBhvr>
                                    </p:animMotion>
                                    <p:animEffect transition="in" filter="fade">
                                      <p:cBhvr>
                                        <p:cTn id="45" dur="2000"/>
                                        <p:tgtEl>
                                          <p:spTgt spid="3">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9" presetClass="entr" presetSubtype="0" accel="10000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2000" fill="hold"/>
                                        <p:tgtEl>
                                          <p:spTgt spid="9"/>
                                        </p:tgtEl>
                                        <p:attrNameLst>
                                          <p:attrName>ppt_h</p:attrName>
                                        </p:attrNameLst>
                                      </p:cBhvr>
                                      <p:tavLst>
                                        <p:tav tm="0">
                                          <p:val>
                                            <p:strVal val="#ppt_h/20"/>
                                          </p:val>
                                        </p:tav>
                                        <p:tav tm="50000">
                                          <p:val>
                                            <p:strVal val="#ppt_h/20"/>
                                          </p:val>
                                        </p:tav>
                                        <p:tav tm="100000">
                                          <p:val>
                                            <p:strVal val="#ppt_h"/>
                                          </p:val>
                                        </p:tav>
                                      </p:tavLst>
                                    </p:anim>
                                    <p:anim calcmode="lin" valueType="num">
                                      <p:cBhvr>
                                        <p:cTn id="51" dur="2000" fill="hold"/>
                                        <p:tgtEl>
                                          <p:spTgt spid="9"/>
                                        </p:tgtEl>
                                        <p:attrNameLst>
                                          <p:attrName>ppt_w</p:attrName>
                                        </p:attrNameLst>
                                      </p:cBhvr>
                                      <p:tavLst>
                                        <p:tav tm="0">
                                          <p:val>
                                            <p:strVal val="#ppt_w+.3"/>
                                          </p:val>
                                        </p:tav>
                                        <p:tav tm="50000">
                                          <p:val>
                                            <p:strVal val="#ppt_w+.3"/>
                                          </p:val>
                                        </p:tav>
                                        <p:tav tm="100000">
                                          <p:val>
                                            <p:strVal val="#ppt_w"/>
                                          </p:val>
                                        </p:tav>
                                      </p:tavLst>
                                    </p:anim>
                                    <p:anim calcmode="lin" valueType="num">
                                      <p:cBhvr>
                                        <p:cTn id="52" dur="2000" fill="hold"/>
                                        <p:tgtEl>
                                          <p:spTgt spid="9"/>
                                        </p:tgtEl>
                                        <p:attrNameLst>
                                          <p:attrName>ppt_x</p:attrName>
                                        </p:attrNameLst>
                                      </p:cBhvr>
                                      <p:tavLst>
                                        <p:tav tm="0">
                                          <p:val>
                                            <p:strVal val="#ppt_x-.3"/>
                                          </p:val>
                                        </p:tav>
                                        <p:tav tm="50000">
                                          <p:val>
                                            <p:strVal val="#ppt_x"/>
                                          </p:val>
                                        </p:tav>
                                        <p:tav tm="100000">
                                          <p:val>
                                            <p:strVal val="#ppt_x"/>
                                          </p:val>
                                        </p:tav>
                                      </p:tavLst>
                                    </p:anim>
                                    <p:anim calcmode="lin" valueType="num">
                                      <p:cBhvr>
                                        <p:cTn id="53" dur="20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5"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59"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60"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61" dur="1000" fill="hold"/>
                                        <p:tgtEl>
                                          <p:spTgt spid="10"/>
                                        </p:tgtEl>
                                        <p:attrNameLst>
                                          <p:attrName>ppt_h</p:attrName>
                                        </p:attrNameLst>
                                      </p:cBhvr>
                                      <p:tavLst>
                                        <p:tav tm="0">
                                          <p:val>
                                            <p:strVal val="#ppt_h"/>
                                          </p:val>
                                        </p:tav>
                                        <p:tav tm="100000">
                                          <p:val>
                                            <p:strVal val="#ppt_h"/>
                                          </p:val>
                                        </p:tav>
                                      </p:tavLst>
                                    </p:anim>
                                    <p:anim calcmode="lin" valueType="num">
                                      <p:cBhvr>
                                        <p:cTn id="62"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63"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64"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65" dur="1000" decel="50000">
                                          <p:stCondLst>
                                            <p:cond delay="0"/>
                                          </p:stCondLst>
                                        </p:cTn>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357166"/>
            <a:ext cx="7239000" cy="6500834"/>
          </a:xfrm>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buNone/>
            </a:pPr>
            <a:r>
              <a:rPr lang="en-IN" sz="2400" b="1" u="sng" cap="all" dirty="0" smtClean="0">
                <a:ln/>
                <a:solidFill>
                  <a:schemeClr val="accent1"/>
                </a:solidFill>
                <a:effectLst>
                  <a:reflection blurRad="6350" stA="55000" endA="300" endPos="45500" dir="5400000" sy="-100000" algn="bl" rotWithShape="0"/>
                </a:effectLst>
                <a:latin typeface="Algerian" pitchFamily="82" charset="0"/>
              </a:rPr>
              <a:t>AOP/FIRM TRANSFER CAPITAL ASSETS TO MEMBER ON DISSOLUTION</a:t>
            </a:r>
          </a:p>
          <a:p>
            <a:pPr>
              <a:buFont typeface="Wingdings" pitchFamily="2" charset="2"/>
              <a:buChar char="§"/>
            </a:pPr>
            <a:r>
              <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Capital gain is chargeable to firm</a:t>
            </a:r>
          </a:p>
          <a:p>
            <a:pPr>
              <a:buFont typeface="Wingdings" pitchFamily="2" charset="2"/>
              <a:buChar char="§"/>
            </a:pPr>
            <a:endPar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ndParaRPr>
          </a:p>
          <a:p>
            <a:pPr algn="ctr">
              <a:buFont typeface="Wingdings" pitchFamily="2" charset="2"/>
              <a:buChar char="§"/>
            </a:pPr>
            <a:r>
              <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Cost of acquisition = Amount at which it is given to partner.</a:t>
            </a:r>
          </a:p>
          <a:p>
            <a:pPr>
              <a:buFont typeface="Wingdings" pitchFamily="2" charset="2"/>
              <a:buChar char="§"/>
            </a:pPr>
            <a:r>
              <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There can be LTCG/STCG</a:t>
            </a:r>
          </a:p>
          <a:p>
            <a:pPr>
              <a:buNone/>
            </a:pPr>
            <a:r>
              <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a:t>
            </a:r>
          </a:p>
          <a:p>
            <a:pPr>
              <a:buNone/>
            </a:pPr>
            <a:endParaRPr lang="en-IN" sz="2400" b="1" cap="all"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ndParaRPr>
          </a:p>
          <a:p>
            <a:pPr algn="ctr">
              <a:buNone/>
            </a:pPr>
            <a:r>
              <a:rPr lang="en-IN" sz="2400" b="1" u="sng" cap="all" dirty="0" smtClean="0">
                <a:ln/>
                <a:solidFill>
                  <a:schemeClr val="accent1"/>
                </a:solidFill>
                <a:effectLst>
                  <a:reflection blurRad="6350" stA="55000" endA="300" endPos="45500" dir="5400000" sy="-100000" algn="bl" rotWithShape="0"/>
                </a:effectLst>
                <a:latin typeface="Algerian" pitchFamily="82" charset="0"/>
              </a:rPr>
              <a:t>Distribution of stock-in-trade to partner on dissolution </a:t>
            </a:r>
          </a:p>
          <a:p>
            <a:pPr>
              <a:buFont typeface="Wingdings" pitchFamily="2" charset="2"/>
              <a:buChar char="§"/>
            </a:pPr>
            <a:r>
              <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rPr>
              <a:t>Such income of the firm is taxed as business income</a:t>
            </a:r>
          </a:p>
          <a:p>
            <a:pPr algn="ctr">
              <a:buNone/>
            </a:pPr>
            <a:endParaRPr lang="en-IN" sz="2400" b="1" u="sng" cap="all" dirty="0" smtClean="0">
              <a:ln/>
              <a:solidFill>
                <a:schemeClr val="accent1"/>
              </a:solidFill>
              <a:effectLst>
                <a:reflection blurRad="6350" stA="55000" endA="300" endPos="45500" dir="5400000" sy="-100000" algn="bl" rotWithShape="0"/>
              </a:effectLst>
              <a:latin typeface="Algerian" pitchFamily="82" charset="0"/>
            </a:endParaRPr>
          </a:p>
          <a:p>
            <a:pPr>
              <a:buNone/>
            </a:pPr>
            <a:endParaRPr lang="en-IN"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pitchFamily="34" charset="0"/>
            </a:endParaRPr>
          </a:p>
          <a:p>
            <a:pPr>
              <a:buFont typeface="Wingdings" pitchFamily="2" charset="2"/>
              <a:buChar char="§"/>
            </a:pPr>
            <a:endParaRPr lang="en-IN" sz="2400" dirty="0">
              <a:ln/>
              <a:solidFill>
                <a:schemeClr val="accent1"/>
              </a:solidFill>
              <a:effectLst>
                <a:reflection blurRad="6350" stA="55000" endA="300" endPos="45500" dir="5400000" sy="-100000" algn="bl" rotWithShape="0"/>
              </a:effectLst>
              <a:latin typeface="Calibri" pitchFamily="34" charset="0"/>
            </a:endParaRPr>
          </a:p>
        </p:txBody>
      </p:sp>
      <p:sp>
        <p:nvSpPr>
          <p:cNvPr id="4" name="Rounded Rectangle 3"/>
          <p:cNvSpPr/>
          <p:nvPr/>
        </p:nvSpPr>
        <p:spPr>
          <a:xfrm>
            <a:off x="428596" y="1571612"/>
            <a:ext cx="7143800" cy="428628"/>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buFont typeface="Wingdings" pitchFamily="2" charset="2"/>
              <a:buChar char="§"/>
            </a:pPr>
            <a:r>
              <a:rPr lang="en-IN" dirty="0" smtClean="0"/>
              <a:t> Full value of consideration= FMV on the date of transfer</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anim calcmode="lin" valueType="num">
                                      <p:cBhvr>
                                        <p:cTn id="18" dur="2000" fill="hold"/>
                                        <p:tgtEl>
                                          <p:spTgt spid="4"/>
                                        </p:tgtEl>
                                        <p:attrNameLst>
                                          <p:attrName>ppt_x</p:attrName>
                                        </p:attrNameLst>
                                      </p:cBhvr>
                                      <p:tavLst>
                                        <p:tav tm="0">
                                          <p:val>
                                            <p:strVal val="#ppt_x"/>
                                          </p:val>
                                        </p:tav>
                                        <p:tav tm="100000">
                                          <p:val>
                                            <p:strVal val="#ppt_x"/>
                                          </p:val>
                                        </p:tav>
                                      </p:tavLst>
                                    </p:anim>
                                    <p:anim calcmode="lin" valueType="num">
                                      <p:cBhvr>
                                        <p:cTn id="19" dur="2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2000"/>
                                        <p:tgtEl>
                                          <p:spTgt spid="3">
                                            <p:txEl>
                                              <p:pRg st="3" end="3"/>
                                            </p:txEl>
                                          </p:spTgt>
                                        </p:tgtEl>
                                      </p:cBhvr>
                                    </p:animEffect>
                                    <p:anim calcmode="lin" valueType="num">
                                      <p:cBhvr>
                                        <p:cTn id="25"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26"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2000" fill="hold"/>
                                        <p:tgtEl>
                                          <p:spTgt spid="3">
                                            <p:txEl>
                                              <p:pRg st="3" end="3"/>
                                            </p:txEl>
                                          </p:spTgt>
                                        </p:tgtEl>
                                        <p:attrNameLst>
                                          <p:attrName>ppt_w</p:attrName>
                                        </p:attrNameLst>
                                      </p:cBhvr>
                                      <p:tavLst>
                                        <p:tav tm="0">
                                          <p:val>
                                            <p:fltVal val="0"/>
                                          </p:val>
                                        </p:tav>
                                        <p:tav tm="100000">
                                          <p:val>
                                            <p:strVal val="#ppt_w"/>
                                          </p:val>
                                        </p:tav>
                                      </p:tavLst>
                                    </p:anim>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p:cTn id="32" dur="2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3" dur="2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4" dur="20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2000"/>
                                        <p:tgtEl>
                                          <p:spTgt spid="3">
                                            <p:txEl>
                                              <p:pRg st="7" end="7"/>
                                            </p:txEl>
                                          </p:spTgt>
                                        </p:tgtEl>
                                      </p:cBhvr>
                                    </p:animEffect>
                                    <p:anim calcmode="lin" valueType="num">
                                      <p:cBhvr>
                                        <p:cTn id="40"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2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2" presetClass="entr" presetSubtype="4"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slide(fromBottom)">
                                      <p:cBhvr>
                                        <p:cTn id="46"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400948" cy="6429420"/>
          </a:xfrm>
        </p:spPr>
        <p:txBody>
          <a:bodyPr>
            <a:normAutofit/>
          </a:bodyPr>
          <a:lstStyle/>
          <a:p>
            <a:pPr algn="ctr">
              <a:buNone/>
            </a:pPr>
            <a:r>
              <a:rPr lang="en-IN" sz="2400" b="1" u="sng"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lgerian" pitchFamily="82" charset="0"/>
              </a:rPr>
              <a:t>Capital gain on compulsory acquisition of assets</a:t>
            </a:r>
          </a:p>
          <a:p>
            <a:pPr>
              <a:buNone/>
            </a:pPr>
            <a:r>
              <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rPr>
              <a:t>*Does not include compulsory acquisition of urban agricultural land</a:t>
            </a:r>
          </a:p>
          <a:p>
            <a:pPr>
              <a:buNone/>
            </a:pPr>
            <a:r>
              <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rPr>
              <a:t>*Period of holding  till date of acquisition</a:t>
            </a:r>
          </a:p>
          <a:p>
            <a:pPr>
              <a:buNone/>
            </a:pPr>
            <a:r>
              <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rPr>
              <a:t>*Capital  gain is taxable in the year when either whole or part of amount actually received</a:t>
            </a:r>
          </a:p>
          <a:p>
            <a:pPr>
              <a:buNone/>
            </a:pPr>
            <a:endPar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endParaRPr>
          </a:p>
          <a:p>
            <a:pPr>
              <a:buNone/>
            </a:pPr>
            <a:endPar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endParaRPr>
          </a:p>
          <a:p>
            <a:pPr>
              <a:buNone/>
            </a:pPr>
            <a:endPar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endParaRPr>
          </a:p>
          <a:p>
            <a:pPr>
              <a:buNone/>
            </a:pPr>
            <a:endPar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endParaRPr>
          </a:p>
          <a:p>
            <a:pPr>
              <a:buNone/>
            </a:pPr>
            <a:endPar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endParaRPr>
          </a:p>
          <a:p>
            <a:pPr>
              <a:buNone/>
            </a:pPr>
            <a:r>
              <a:rPr lang="en-IN" sz="2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rPr>
              <a:t>*If the amount of compensation is in dispute then also taxable at original value first. And if the amount of compensation is subsequently reduced, the capital gain will be re computed  by A.O.  &amp; necessary relief would be provided.</a:t>
            </a:r>
          </a:p>
          <a:p>
            <a:pPr>
              <a:buNone/>
            </a:pPr>
            <a:endParaRPr lang="en-IN" sz="2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glow rad="139700">
                  <a:schemeClr val="accent3">
                    <a:satMod val="175000"/>
                    <a:alpha val="40000"/>
                  </a:schemeClr>
                </a:glow>
                <a:innerShdw blurRad="69850" dist="43180" dir="5400000">
                  <a:srgbClr val="000000">
                    <a:alpha val="65000"/>
                  </a:srgbClr>
                </a:innerShdw>
              </a:effectLst>
              <a:latin typeface="Calibri" pitchFamily="34" charset="0"/>
            </a:endParaRPr>
          </a:p>
        </p:txBody>
      </p:sp>
      <p:sp>
        <p:nvSpPr>
          <p:cNvPr id="5" name="Rounded Rectangle 4"/>
          <p:cNvSpPr/>
          <p:nvPr/>
        </p:nvSpPr>
        <p:spPr>
          <a:xfrm>
            <a:off x="642910" y="3000372"/>
            <a:ext cx="7358114" cy="178595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IN" i="1" u="sng" dirty="0" smtClean="0">
                <a:latin typeface="Arial Rounded MT Bold" pitchFamily="34" charset="0"/>
              </a:rPr>
              <a:t>Enhanced compensation</a:t>
            </a:r>
          </a:p>
          <a:p>
            <a:pPr algn="ctr"/>
            <a:endParaRPr lang="en-IN" i="1" u="sng" dirty="0" smtClean="0">
              <a:latin typeface="Arial Rounded MT Bold" pitchFamily="34" charset="0"/>
            </a:endParaRPr>
          </a:p>
          <a:p>
            <a:pPr>
              <a:buFont typeface="Wingdings" pitchFamily="2" charset="2"/>
              <a:buChar char="Ø"/>
            </a:pPr>
            <a:r>
              <a:rPr lang="en-IN" i="1" dirty="0" smtClean="0">
                <a:latin typeface="Arial Rounded MT Bold" pitchFamily="34" charset="0"/>
              </a:rPr>
              <a:t>Capital gain in nature of original capital gain</a:t>
            </a:r>
          </a:p>
          <a:p>
            <a:pPr>
              <a:buFont typeface="Wingdings" pitchFamily="2" charset="2"/>
              <a:buChar char="Ø"/>
            </a:pPr>
            <a:r>
              <a:rPr lang="en-IN" i="1" dirty="0" smtClean="0">
                <a:latin typeface="Arial Rounded MT Bold" pitchFamily="34" charset="0"/>
              </a:rPr>
              <a:t>COA = NIL</a:t>
            </a:r>
          </a:p>
          <a:p>
            <a:pPr>
              <a:buFont typeface="Wingdings" pitchFamily="2" charset="2"/>
              <a:buChar char="Ø"/>
            </a:pPr>
            <a:r>
              <a:rPr lang="en-IN" i="1" dirty="0" smtClean="0">
                <a:latin typeface="Arial Rounded MT Bold" pitchFamily="34" charset="0"/>
              </a:rPr>
              <a:t>Expenses of realization allowed</a:t>
            </a:r>
            <a:endParaRPr lang="en-IN" i="1" dirty="0">
              <a:latin typeface="Arial Rounded MT Bold" pitchFamily="34" charset="0"/>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trips(downLeft)">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Scale>
                                      <p:cBhvr>
                                        <p:cTn id="12" dur="2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2000" decel="50000" fill="hold">
                                          <p:stCondLst>
                                            <p:cond delay="0"/>
                                          </p:stCondLst>
                                        </p:cTn>
                                        <p:tgtEl>
                                          <p:spTgt spid="3">
                                            <p:txEl>
                                              <p:pRg st="1" end="1"/>
                                            </p:txEl>
                                          </p:spTgt>
                                        </p:tgtEl>
                                        <p:attrNameLst>
                                          <p:attrName>ppt_x</p:attrName>
                                          <p:attrName>ppt_y</p:attrName>
                                        </p:attrNameLst>
                                      </p:cBhvr>
                                    </p:animMotion>
                                    <p:animEffect transition="in" filter="fade">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2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2000" fill="hold"/>
                                        <p:tgtEl>
                                          <p:spTgt spid="3">
                                            <p:txEl>
                                              <p:pRg st="2" end="2"/>
                                            </p:txEl>
                                          </p:spTgt>
                                        </p:tgtEl>
                                        <p:attrNameLst>
                                          <p:attrName>style.rotation</p:attrName>
                                        </p:attrNameLst>
                                      </p:cBhvr>
                                      <p:tavLst>
                                        <p:tav tm="0">
                                          <p:val>
                                            <p:fltVal val="360"/>
                                          </p:val>
                                        </p:tav>
                                        <p:tav tm="100000">
                                          <p:val>
                                            <p:fltVal val="0"/>
                                          </p:val>
                                        </p:tav>
                                      </p:tavLst>
                                    </p:anim>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600" decel="100000"/>
                                        <p:tgtEl>
                                          <p:spTgt spid="3">
                                            <p:txEl>
                                              <p:pRg st="3" end="3"/>
                                            </p:txEl>
                                          </p:spTgt>
                                        </p:tgtEl>
                                      </p:cBhvr>
                                    </p:animEffect>
                                    <p:anim calcmode="lin" valueType="num">
                                      <p:cBhvr>
                                        <p:cTn id="28" dur="1600" decel="100000" fill="hold"/>
                                        <p:tgtEl>
                                          <p:spTgt spid="3">
                                            <p:txEl>
                                              <p:pRg st="3" end="3"/>
                                            </p:txEl>
                                          </p:spTgt>
                                        </p:tgtEl>
                                        <p:attrNameLst>
                                          <p:attrName>style.rotation</p:attrName>
                                        </p:attrNameLst>
                                      </p:cBhvr>
                                      <p:tavLst>
                                        <p:tav tm="0">
                                          <p:val>
                                            <p:fltVal val="-90"/>
                                          </p:val>
                                        </p:tav>
                                        <p:tav tm="100000">
                                          <p:val>
                                            <p:fltVal val="0"/>
                                          </p:val>
                                        </p:tav>
                                      </p:tavLst>
                                    </p:anim>
                                    <p:anim calcmode="lin" valueType="num">
                                      <p:cBhvr>
                                        <p:cTn id="29" dur="1600" decel="100000" fill="hold"/>
                                        <p:tgtEl>
                                          <p:spTgt spid="3">
                                            <p:txEl>
                                              <p:pRg st="3" end="3"/>
                                            </p:txEl>
                                          </p:spTgt>
                                        </p:tgtEl>
                                        <p:attrNameLst>
                                          <p:attrName>ppt_x</p:attrName>
                                        </p:attrNameLst>
                                      </p:cBhvr>
                                      <p:tavLst>
                                        <p:tav tm="0">
                                          <p:val>
                                            <p:strVal val="#ppt_x+0.4"/>
                                          </p:val>
                                        </p:tav>
                                        <p:tav tm="100000">
                                          <p:val>
                                            <p:strVal val="#ppt_x-0.05"/>
                                          </p:val>
                                        </p:tav>
                                      </p:tavLst>
                                    </p:anim>
                                    <p:anim calcmode="lin" valueType="num">
                                      <p:cBhvr>
                                        <p:cTn id="30" dur="1600" decel="100000" fill="hold"/>
                                        <p:tgtEl>
                                          <p:spTgt spid="3">
                                            <p:txEl>
                                              <p:pRg st="3" end="3"/>
                                            </p:txEl>
                                          </p:spTgt>
                                        </p:tgtEl>
                                        <p:attrNameLst>
                                          <p:attrName>ppt_y</p:attrName>
                                        </p:attrNameLst>
                                      </p:cBhvr>
                                      <p:tavLst>
                                        <p:tav tm="0">
                                          <p:val>
                                            <p:strVal val="#ppt_y-0.4"/>
                                          </p:val>
                                        </p:tav>
                                        <p:tav tm="100000">
                                          <p:val>
                                            <p:strVal val="#ppt_y+0.1"/>
                                          </p:val>
                                        </p:tav>
                                      </p:tavLst>
                                    </p:anim>
                                    <p:anim calcmode="lin" valueType="num">
                                      <p:cBhvr>
                                        <p:cTn id="31" dur="400" accel="100000" fill="hold">
                                          <p:stCondLst>
                                            <p:cond delay="1600"/>
                                          </p:stCondLst>
                                        </p:cTn>
                                        <p:tgtEl>
                                          <p:spTgt spid="3">
                                            <p:txEl>
                                              <p:pRg st="3" end="3"/>
                                            </p:txEl>
                                          </p:spTgt>
                                        </p:tgtEl>
                                        <p:attrNameLst>
                                          <p:attrName>ppt_x</p:attrName>
                                        </p:attrNameLst>
                                      </p:cBhvr>
                                      <p:tavLst>
                                        <p:tav tm="0">
                                          <p:val>
                                            <p:strVal val="#ppt_x-0.05"/>
                                          </p:val>
                                        </p:tav>
                                        <p:tav tm="100000">
                                          <p:val>
                                            <p:strVal val="#ppt_x"/>
                                          </p:val>
                                        </p:tav>
                                      </p:tavLst>
                                    </p:anim>
                                    <p:anim calcmode="lin" valueType="num">
                                      <p:cBhvr>
                                        <p:cTn id="32" dur="400" accel="100000" fill="hold">
                                          <p:stCondLst>
                                            <p:cond delay="1600"/>
                                          </p:stCondLst>
                                        </p:cTn>
                                        <p:tgtEl>
                                          <p:spTgt spid="3">
                                            <p:txEl>
                                              <p:pRg st="3" end="3"/>
                                            </p:txEl>
                                          </p:spTgt>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2000" fill="hold"/>
                                        <p:tgtEl>
                                          <p:spTgt spid="5"/>
                                        </p:tgtEl>
                                        <p:attrNameLst>
                                          <p:attrName>ppt_x</p:attrName>
                                        </p:attrNameLst>
                                      </p:cBhvr>
                                      <p:tavLst>
                                        <p:tav tm="0">
                                          <p:val>
                                            <p:strVal val="#ppt_x-.2"/>
                                          </p:val>
                                        </p:tav>
                                        <p:tav tm="100000">
                                          <p:val>
                                            <p:strVal val="#ppt_x"/>
                                          </p:val>
                                        </p:tav>
                                      </p:tavLst>
                                    </p:anim>
                                    <p:anim calcmode="lin" valueType="num">
                                      <p:cBhvr>
                                        <p:cTn id="38" dur="2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39" dur="20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wipe(up)">
                                      <p:cBhvr>
                                        <p:cTn id="44"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239000" cy="6170008"/>
          </a:xfrm>
        </p:spPr>
        <p:txBody>
          <a:bodyPr/>
          <a:lstStyle/>
          <a:p>
            <a:pPr algn="ctr">
              <a:buNone/>
            </a:pPr>
            <a:r>
              <a:rPr lang="en-IN" b="1" u="sng"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lgerian" pitchFamily="82" charset="0"/>
              </a:rPr>
              <a:t>Conversion of</a:t>
            </a:r>
          </a:p>
          <a:p>
            <a:pPr algn="ctr">
              <a:buNone/>
            </a:pPr>
            <a:endParaRPr lang="en-IN"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lgerian" pitchFamily="82" charset="0"/>
            </a:endParaRPr>
          </a:p>
        </p:txBody>
      </p:sp>
      <p:sp>
        <p:nvSpPr>
          <p:cNvPr id="4" name="Rounded Rectangle 3"/>
          <p:cNvSpPr/>
          <p:nvPr/>
        </p:nvSpPr>
        <p:spPr>
          <a:xfrm>
            <a:off x="214282" y="857232"/>
            <a:ext cx="3429024" cy="5715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IN" dirty="0" smtClean="0">
                <a:ln w="10541" cmpd="sng">
                  <a:solidFill>
                    <a:schemeClr val="tx1"/>
                  </a:solidFill>
                  <a:prstDash val="solid"/>
                </a:ln>
                <a:solidFill>
                  <a:schemeClr val="tx1"/>
                </a:solidFill>
                <a:latin typeface="Algerian" pitchFamily="82" charset="0"/>
              </a:rPr>
              <a:t>Debenture into shares</a:t>
            </a:r>
            <a:endParaRPr lang="en-IN" dirty="0">
              <a:ln w="10541" cmpd="sng">
                <a:solidFill>
                  <a:schemeClr val="tx1"/>
                </a:solidFill>
                <a:prstDash val="solid"/>
              </a:ln>
              <a:solidFill>
                <a:schemeClr val="tx1"/>
              </a:solidFill>
              <a:latin typeface="Algerian" pitchFamily="82" charset="0"/>
            </a:endParaRPr>
          </a:p>
        </p:txBody>
      </p:sp>
      <p:sp>
        <p:nvSpPr>
          <p:cNvPr id="5" name="Rounded Rectangle 4"/>
          <p:cNvSpPr/>
          <p:nvPr/>
        </p:nvSpPr>
        <p:spPr>
          <a:xfrm>
            <a:off x="4214810" y="857232"/>
            <a:ext cx="3714776" cy="785818"/>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IN" dirty="0" smtClean="0">
                <a:latin typeface="Algerian" pitchFamily="82" charset="0"/>
              </a:rPr>
              <a:t>Preference shares into equity shares</a:t>
            </a:r>
            <a:endParaRPr lang="en-IN" dirty="0">
              <a:latin typeface="Algerian" pitchFamily="82" charset="0"/>
            </a:endParaRPr>
          </a:p>
        </p:txBody>
      </p:sp>
      <p:sp>
        <p:nvSpPr>
          <p:cNvPr id="7" name="Down Arrow 6"/>
          <p:cNvSpPr/>
          <p:nvPr/>
        </p:nvSpPr>
        <p:spPr>
          <a:xfrm>
            <a:off x="1857356" y="1500174"/>
            <a:ext cx="484632"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8" name="Down Arrow 7"/>
          <p:cNvSpPr/>
          <p:nvPr/>
        </p:nvSpPr>
        <p:spPr>
          <a:xfrm>
            <a:off x="6000760" y="1714488"/>
            <a:ext cx="48463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9" name="Rounded Rectangle 8"/>
          <p:cNvSpPr/>
          <p:nvPr/>
        </p:nvSpPr>
        <p:spPr>
          <a:xfrm>
            <a:off x="357158" y="2071678"/>
            <a:ext cx="3357586" cy="357190"/>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N" dirty="0" smtClean="0"/>
              <a:t>Not regarded as transfer</a:t>
            </a:r>
            <a:endParaRPr lang="en-IN" dirty="0"/>
          </a:p>
        </p:txBody>
      </p:sp>
      <p:sp>
        <p:nvSpPr>
          <p:cNvPr id="10" name="Rounded Rectangle 9"/>
          <p:cNvSpPr/>
          <p:nvPr/>
        </p:nvSpPr>
        <p:spPr>
          <a:xfrm>
            <a:off x="4714876" y="2214554"/>
            <a:ext cx="3214710" cy="42862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N" dirty="0" smtClean="0"/>
              <a:t>Regarded as Transfer</a:t>
            </a:r>
            <a:endParaRPr lang="en-IN" dirty="0"/>
          </a:p>
        </p:txBody>
      </p:sp>
      <p:sp>
        <p:nvSpPr>
          <p:cNvPr id="11" name="Rounded Rectangle 10"/>
          <p:cNvSpPr/>
          <p:nvPr/>
        </p:nvSpPr>
        <p:spPr>
          <a:xfrm>
            <a:off x="357158" y="2571744"/>
            <a:ext cx="3500462" cy="1214446"/>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COA = part of cost of Debenture surrendered by Assessee</a:t>
            </a:r>
            <a:endParaRPr lang="en-IN" dirty="0"/>
          </a:p>
        </p:txBody>
      </p:sp>
      <p:sp>
        <p:nvSpPr>
          <p:cNvPr id="12" name="Rounded Rectangle 11"/>
          <p:cNvSpPr/>
          <p:nvPr/>
        </p:nvSpPr>
        <p:spPr>
          <a:xfrm>
            <a:off x="428596" y="3929066"/>
            <a:ext cx="3429024" cy="120015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IN" dirty="0" smtClean="0"/>
              <a:t>Period of holding = Date of allotment of share to Date of sale of such share</a:t>
            </a:r>
            <a:endParaRPr lang="en-IN" dirty="0"/>
          </a:p>
        </p:txBody>
      </p:sp>
      <p:sp>
        <p:nvSpPr>
          <p:cNvPr id="13" name="Rounded Rectangle 12"/>
          <p:cNvSpPr/>
          <p:nvPr/>
        </p:nvSpPr>
        <p:spPr>
          <a:xfrm>
            <a:off x="4786314" y="2714620"/>
            <a:ext cx="3143272" cy="928694"/>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Capital gain arise on allotment of such share</a:t>
            </a:r>
            <a:endParaRPr lang="en-IN" dirty="0"/>
          </a:p>
        </p:txBody>
      </p:sp>
      <p:sp>
        <p:nvSpPr>
          <p:cNvPr id="14" name="Rounded Rectangle 13"/>
          <p:cNvSpPr/>
          <p:nvPr/>
        </p:nvSpPr>
        <p:spPr>
          <a:xfrm>
            <a:off x="4857752" y="3786190"/>
            <a:ext cx="3071834" cy="120015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IN" dirty="0" smtClean="0"/>
              <a:t>SALE CONSIDERATION= FMV of Equity on date of transfer</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80">
                                          <p:stCondLst>
                                            <p:cond delay="0"/>
                                          </p:stCondLst>
                                        </p:cTn>
                                        <p:tgtEl>
                                          <p:spTgt spid="9"/>
                                        </p:tgtEl>
                                      </p:cBhvr>
                                    </p:animEffect>
                                    <p:anim calcmode="lin" valueType="num">
                                      <p:cBhvr>
                                        <p:cTn id="2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8" dur="26">
                                          <p:stCondLst>
                                            <p:cond delay="650"/>
                                          </p:stCondLst>
                                        </p:cTn>
                                        <p:tgtEl>
                                          <p:spTgt spid="9"/>
                                        </p:tgtEl>
                                      </p:cBhvr>
                                      <p:to x="100000" y="60000"/>
                                    </p:animScale>
                                    <p:animScale>
                                      <p:cBhvr>
                                        <p:cTn id="29" dur="166" decel="50000">
                                          <p:stCondLst>
                                            <p:cond delay="676"/>
                                          </p:stCondLst>
                                        </p:cTn>
                                        <p:tgtEl>
                                          <p:spTgt spid="9"/>
                                        </p:tgtEl>
                                      </p:cBhvr>
                                      <p:to x="100000" y="100000"/>
                                    </p:animScale>
                                    <p:animScale>
                                      <p:cBhvr>
                                        <p:cTn id="30" dur="26">
                                          <p:stCondLst>
                                            <p:cond delay="1312"/>
                                          </p:stCondLst>
                                        </p:cTn>
                                        <p:tgtEl>
                                          <p:spTgt spid="9"/>
                                        </p:tgtEl>
                                      </p:cBhvr>
                                      <p:to x="100000" y="80000"/>
                                    </p:animScale>
                                    <p:animScale>
                                      <p:cBhvr>
                                        <p:cTn id="31" dur="166" decel="50000">
                                          <p:stCondLst>
                                            <p:cond delay="1338"/>
                                          </p:stCondLst>
                                        </p:cTn>
                                        <p:tgtEl>
                                          <p:spTgt spid="9"/>
                                        </p:tgtEl>
                                      </p:cBhvr>
                                      <p:to x="100000" y="100000"/>
                                    </p:animScale>
                                    <p:animScale>
                                      <p:cBhvr>
                                        <p:cTn id="32" dur="26">
                                          <p:stCondLst>
                                            <p:cond delay="1642"/>
                                          </p:stCondLst>
                                        </p:cTn>
                                        <p:tgtEl>
                                          <p:spTgt spid="9"/>
                                        </p:tgtEl>
                                      </p:cBhvr>
                                      <p:to x="100000" y="90000"/>
                                    </p:animScale>
                                    <p:animScale>
                                      <p:cBhvr>
                                        <p:cTn id="33" dur="166" decel="50000">
                                          <p:stCondLst>
                                            <p:cond delay="1668"/>
                                          </p:stCondLst>
                                        </p:cTn>
                                        <p:tgtEl>
                                          <p:spTgt spid="9"/>
                                        </p:tgtEl>
                                      </p:cBhvr>
                                      <p:to x="100000" y="100000"/>
                                    </p:animScale>
                                    <p:animScale>
                                      <p:cBhvr>
                                        <p:cTn id="34" dur="26">
                                          <p:stCondLst>
                                            <p:cond delay="1808"/>
                                          </p:stCondLst>
                                        </p:cTn>
                                        <p:tgtEl>
                                          <p:spTgt spid="9"/>
                                        </p:tgtEl>
                                      </p:cBhvr>
                                      <p:to x="100000" y="95000"/>
                                    </p:animScale>
                                    <p:animScale>
                                      <p:cBhvr>
                                        <p:cTn id="35" dur="166" decel="50000">
                                          <p:stCondLst>
                                            <p:cond delay="1834"/>
                                          </p:stCondLst>
                                        </p:cTn>
                                        <p:tgtEl>
                                          <p:spTgt spid="9"/>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down)">
                                      <p:cBhvr>
                                        <p:cTn id="40" dur="580">
                                          <p:stCondLst>
                                            <p:cond delay="0"/>
                                          </p:stCondLst>
                                        </p:cTn>
                                        <p:tgtEl>
                                          <p:spTgt spid="10"/>
                                        </p:tgtEl>
                                      </p:cBhvr>
                                    </p:animEffect>
                                    <p:anim calcmode="lin" valueType="num">
                                      <p:cBhvr>
                                        <p:cTn id="41"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6" dur="26">
                                          <p:stCondLst>
                                            <p:cond delay="650"/>
                                          </p:stCondLst>
                                        </p:cTn>
                                        <p:tgtEl>
                                          <p:spTgt spid="10"/>
                                        </p:tgtEl>
                                      </p:cBhvr>
                                      <p:to x="100000" y="60000"/>
                                    </p:animScale>
                                    <p:animScale>
                                      <p:cBhvr>
                                        <p:cTn id="47" dur="166" decel="50000">
                                          <p:stCondLst>
                                            <p:cond delay="676"/>
                                          </p:stCondLst>
                                        </p:cTn>
                                        <p:tgtEl>
                                          <p:spTgt spid="10"/>
                                        </p:tgtEl>
                                      </p:cBhvr>
                                      <p:to x="100000" y="100000"/>
                                    </p:animScale>
                                    <p:animScale>
                                      <p:cBhvr>
                                        <p:cTn id="48" dur="26">
                                          <p:stCondLst>
                                            <p:cond delay="1312"/>
                                          </p:stCondLst>
                                        </p:cTn>
                                        <p:tgtEl>
                                          <p:spTgt spid="10"/>
                                        </p:tgtEl>
                                      </p:cBhvr>
                                      <p:to x="100000" y="80000"/>
                                    </p:animScale>
                                    <p:animScale>
                                      <p:cBhvr>
                                        <p:cTn id="49" dur="166" decel="50000">
                                          <p:stCondLst>
                                            <p:cond delay="1338"/>
                                          </p:stCondLst>
                                        </p:cTn>
                                        <p:tgtEl>
                                          <p:spTgt spid="10"/>
                                        </p:tgtEl>
                                      </p:cBhvr>
                                      <p:to x="100000" y="100000"/>
                                    </p:animScale>
                                    <p:animScale>
                                      <p:cBhvr>
                                        <p:cTn id="50" dur="26">
                                          <p:stCondLst>
                                            <p:cond delay="1642"/>
                                          </p:stCondLst>
                                        </p:cTn>
                                        <p:tgtEl>
                                          <p:spTgt spid="10"/>
                                        </p:tgtEl>
                                      </p:cBhvr>
                                      <p:to x="100000" y="90000"/>
                                    </p:animScale>
                                    <p:animScale>
                                      <p:cBhvr>
                                        <p:cTn id="51" dur="166" decel="50000">
                                          <p:stCondLst>
                                            <p:cond delay="1668"/>
                                          </p:stCondLst>
                                        </p:cTn>
                                        <p:tgtEl>
                                          <p:spTgt spid="10"/>
                                        </p:tgtEl>
                                      </p:cBhvr>
                                      <p:to x="100000" y="100000"/>
                                    </p:animScale>
                                    <p:animScale>
                                      <p:cBhvr>
                                        <p:cTn id="52" dur="26">
                                          <p:stCondLst>
                                            <p:cond delay="1808"/>
                                          </p:stCondLst>
                                        </p:cTn>
                                        <p:tgtEl>
                                          <p:spTgt spid="10"/>
                                        </p:tgtEl>
                                      </p:cBhvr>
                                      <p:to x="100000" y="95000"/>
                                    </p:animScale>
                                    <p:animScale>
                                      <p:cBhvr>
                                        <p:cTn id="53" dur="166" decel="50000">
                                          <p:stCondLst>
                                            <p:cond delay="1834"/>
                                          </p:stCondLst>
                                        </p:cTn>
                                        <p:tgtEl>
                                          <p:spTgt spid="10"/>
                                        </p:tgtEl>
                                      </p:cBhvr>
                                      <p:to x="100000" y="100000"/>
                                    </p:animScale>
                                  </p:childTnLst>
                                </p:cTn>
                              </p:par>
                            </p:childTnLst>
                          </p:cTn>
                        </p:par>
                      </p:childTnLst>
                    </p:cTn>
                  </p:par>
                  <p:par>
                    <p:cTn id="54" fill="hold">
                      <p:stCondLst>
                        <p:cond delay="indefinite"/>
                      </p:stCondLst>
                      <p:childTnLst>
                        <p:par>
                          <p:cTn id="55" fill="hold">
                            <p:stCondLst>
                              <p:cond delay="0"/>
                            </p:stCondLst>
                            <p:childTnLst>
                              <p:par>
                                <p:cTn id="56" presetID="56" presetClass="entr" presetSubtype="0" fill="hold" grpId="0" nodeType="clickEffect">
                                  <p:stCondLst>
                                    <p:cond delay="0"/>
                                  </p:stCondLst>
                                  <p:iterate type="lt">
                                    <p:tmPct val="10000"/>
                                  </p:iterate>
                                  <p:childTnLst>
                                    <p:set>
                                      <p:cBhvr>
                                        <p:cTn id="57" dur="1" fill="hold">
                                          <p:stCondLst>
                                            <p:cond delay="0"/>
                                          </p:stCondLst>
                                        </p:cTn>
                                        <p:tgtEl>
                                          <p:spTgt spid="11"/>
                                        </p:tgtEl>
                                        <p:attrNameLst>
                                          <p:attrName>style.visibility</p:attrName>
                                        </p:attrNameLst>
                                      </p:cBhvr>
                                      <p:to>
                                        <p:strVal val="visible"/>
                                      </p:to>
                                    </p:set>
                                    <p:anim by="(-#ppt_w*2)" calcmode="lin" valueType="num">
                                      <p:cBhvr rctx="PPT">
                                        <p:cTn id="58" dur="1000" autoRev="1" fill="hold">
                                          <p:stCondLst>
                                            <p:cond delay="0"/>
                                          </p:stCondLst>
                                        </p:cTn>
                                        <p:tgtEl>
                                          <p:spTgt spid="11"/>
                                        </p:tgtEl>
                                        <p:attrNameLst>
                                          <p:attrName>ppt_w</p:attrName>
                                        </p:attrNameLst>
                                      </p:cBhvr>
                                    </p:anim>
                                    <p:anim by="(#ppt_w*0.50)" calcmode="lin" valueType="num">
                                      <p:cBhvr>
                                        <p:cTn id="59" dur="1000" decel="50000" autoRev="1" fill="hold">
                                          <p:stCondLst>
                                            <p:cond delay="0"/>
                                          </p:stCondLst>
                                        </p:cTn>
                                        <p:tgtEl>
                                          <p:spTgt spid="11"/>
                                        </p:tgtEl>
                                        <p:attrNameLst>
                                          <p:attrName>ppt_x</p:attrName>
                                        </p:attrNameLst>
                                      </p:cBhvr>
                                    </p:anim>
                                    <p:anim from="(-#ppt_h/2)" to="(#ppt_y)" calcmode="lin" valueType="num">
                                      <p:cBhvr>
                                        <p:cTn id="60" dur="2000" fill="hold">
                                          <p:stCondLst>
                                            <p:cond delay="0"/>
                                          </p:stCondLst>
                                        </p:cTn>
                                        <p:tgtEl>
                                          <p:spTgt spid="11"/>
                                        </p:tgtEl>
                                        <p:attrNameLst>
                                          <p:attrName>ppt_y</p:attrName>
                                        </p:attrNameLst>
                                      </p:cBhvr>
                                    </p:anim>
                                    <p:animRot by="21600000">
                                      <p:cBhvr>
                                        <p:cTn id="61" dur="2000" fill="hold">
                                          <p:stCondLst>
                                            <p:cond delay="0"/>
                                          </p:stCondLst>
                                        </p:cTn>
                                        <p:tgtEl>
                                          <p:spTgt spid="11"/>
                                        </p:tgtEl>
                                        <p:attrNameLst>
                                          <p:attrName>r</p:attrName>
                                        </p:attrNameLst>
                                      </p:cBhvr>
                                    </p:animRot>
                                  </p:childTnLst>
                                </p:cTn>
                              </p:par>
                            </p:childTnLst>
                          </p:cTn>
                        </p:par>
                      </p:childTnLst>
                    </p:cTn>
                  </p:par>
                  <p:par>
                    <p:cTn id="62" fill="hold">
                      <p:stCondLst>
                        <p:cond delay="indefinite"/>
                      </p:stCondLst>
                      <p:childTnLst>
                        <p:par>
                          <p:cTn id="63" fill="hold">
                            <p:stCondLst>
                              <p:cond delay="0"/>
                            </p:stCondLst>
                            <p:childTnLst>
                              <p:par>
                                <p:cTn id="64" presetID="23" presetClass="entr" presetSubtype="16"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p:cTn id="66" dur="2000" fill="hold"/>
                                        <p:tgtEl>
                                          <p:spTgt spid="12"/>
                                        </p:tgtEl>
                                        <p:attrNameLst>
                                          <p:attrName>ppt_w</p:attrName>
                                        </p:attrNameLst>
                                      </p:cBhvr>
                                      <p:tavLst>
                                        <p:tav tm="0">
                                          <p:val>
                                            <p:fltVal val="0"/>
                                          </p:val>
                                        </p:tav>
                                        <p:tav tm="100000">
                                          <p:val>
                                            <p:strVal val="#ppt_w"/>
                                          </p:val>
                                        </p:tav>
                                      </p:tavLst>
                                    </p:anim>
                                    <p:anim calcmode="lin" valueType="num">
                                      <p:cBhvr>
                                        <p:cTn id="67" dur="20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56" presetClass="entr" presetSubtype="0" fill="hold" grpId="0" nodeType="clickEffect">
                                  <p:stCondLst>
                                    <p:cond delay="0"/>
                                  </p:stCondLst>
                                  <p:iterate type="lt">
                                    <p:tmPct val="10000"/>
                                  </p:iterate>
                                  <p:childTnLst>
                                    <p:set>
                                      <p:cBhvr>
                                        <p:cTn id="71" dur="1" fill="hold">
                                          <p:stCondLst>
                                            <p:cond delay="0"/>
                                          </p:stCondLst>
                                        </p:cTn>
                                        <p:tgtEl>
                                          <p:spTgt spid="13"/>
                                        </p:tgtEl>
                                        <p:attrNameLst>
                                          <p:attrName>style.visibility</p:attrName>
                                        </p:attrNameLst>
                                      </p:cBhvr>
                                      <p:to>
                                        <p:strVal val="visible"/>
                                      </p:to>
                                    </p:set>
                                    <p:anim by="(-#ppt_w*2)" calcmode="lin" valueType="num">
                                      <p:cBhvr rctx="PPT">
                                        <p:cTn id="72" dur="1000" autoRev="1" fill="hold">
                                          <p:stCondLst>
                                            <p:cond delay="0"/>
                                          </p:stCondLst>
                                        </p:cTn>
                                        <p:tgtEl>
                                          <p:spTgt spid="13"/>
                                        </p:tgtEl>
                                        <p:attrNameLst>
                                          <p:attrName>ppt_w</p:attrName>
                                        </p:attrNameLst>
                                      </p:cBhvr>
                                    </p:anim>
                                    <p:anim by="(#ppt_w*0.50)" calcmode="lin" valueType="num">
                                      <p:cBhvr>
                                        <p:cTn id="73" dur="1000" decel="50000" autoRev="1" fill="hold">
                                          <p:stCondLst>
                                            <p:cond delay="0"/>
                                          </p:stCondLst>
                                        </p:cTn>
                                        <p:tgtEl>
                                          <p:spTgt spid="13"/>
                                        </p:tgtEl>
                                        <p:attrNameLst>
                                          <p:attrName>ppt_x</p:attrName>
                                        </p:attrNameLst>
                                      </p:cBhvr>
                                    </p:anim>
                                    <p:anim from="(-#ppt_h/2)" to="(#ppt_y)" calcmode="lin" valueType="num">
                                      <p:cBhvr>
                                        <p:cTn id="74" dur="2000" fill="hold">
                                          <p:stCondLst>
                                            <p:cond delay="0"/>
                                          </p:stCondLst>
                                        </p:cTn>
                                        <p:tgtEl>
                                          <p:spTgt spid="13"/>
                                        </p:tgtEl>
                                        <p:attrNameLst>
                                          <p:attrName>ppt_y</p:attrName>
                                        </p:attrNameLst>
                                      </p:cBhvr>
                                    </p:anim>
                                    <p:animRot by="21600000">
                                      <p:cBhvr>
                                        <p:cTn id="75" dur="2000" fill="hold">
                                          <p:stCondLst>
                                            <p:cond delay="0"/>
                                          </p:stCondLst>
                                        </p:cTn>
                                        <p:tgtEl>
                                          <p:spTgt spid="13"/>
                                        </p:tgtEl>
                                        <p:attrNameLst>
                                          <p:attrName>r</p:attrName>
                                        </p:attrNameLst>
                                      </p:cBhvr>
                                    </p:animRot>
                                  </p:childTnLst>
                                </p:cTn>
                              </p:par>
                            </p:childTnLst>
                          </p:cTn>
                        </p:par>
                      </p:childTnLst>
                    </p:cTn>
                  </p:par>
                  <p:par>
                    <p:cTn id="76" fill="hold">
                      <p:stCondLst>
                        <p:cond delay="indefinite"/>
                      </p:stCondLst>
                      <p:childTnLst>
                        <p:par>
                          <p:cTn id="77" fill="hold">
                            <p:stCondLst>
                              <p:cond delay="0"/>
                            </p:stCondLst>
                            <p:childTnLst>
                              <p:par>
                                <p:cTn id="78" presetID="39" presetClass="entr" presetSubtype="0" accel="100000"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 calcmode="lin" valueType="num">
                                      <p:cBhvr>
                                        <p:cTn id="80" dur="2000" fill="hold"/>
                                        <p:tgtEl>
                                          <p:spTgt spid="14"/>
                                        </p:tgtEl>
                                        <p:attrNameLst>
                                          <p:attrName>ppt_h</p:attrName>
                                        </p:attrNameLst>
                                      </p:cBhvr>
                                      <p:tavLst>
                                        <p:tav tm="0">
                                          <p:val>
                                            <p:strVal val="#ppt_h/20"/>
                                          </p:val>
                                        </p:tav>
                                        <p:tav tm="50000">
                                          <p:val>
                                            <p:strVal val="#ppt_h/20"/>
                                          </p:val>
                                        </p:tav>
                                        <p:tav tm="100000">
                                          <p:val>
                                            <p:strVal val="#ppt_h"/>
                                          </p:val>
                                        </p:tav>
                                      </p:tavLst>
                                    </p:anim>
                                    <p:anim calcmode="lin" valueType="num">
                                      <p:cBhvr>
                                        <p:cTn id="81" dur="2000" fill="hold"/>
                                        <p:tgtEl>
                                          <p:spTgt spid="14"/>
                                        </p:tgtEl>
                                        <p:attrNameLst>
                                          <p:attrName>ppt_w</p:attrName>
                                        </p:attrNameLst>
                                      </p:cBhvr>
                                      <p:tavLst>
                                        <p:tav tm="0">
                                          <p:val>
                                            <p:strVal val="#ppt_w+.3"/>
                                          </p:val>
                                        </p:tav>
                                        <p:tav tm="50000">
                                          <p:val>
                                            <p:strVal val="#ppt_w+.3"/>
                                          </p:val>
                                        </p:tav>
                                        <p:tav tm="100000">
                                          <p:val>
                                            <p:strVal val="#ppt_w"/>
                                          </p:val>
                                        </p:tav>
                                      </p:tavLst>
                                    </p:anim>
                                    <p:anim calcmode="lin" valueType="num">
                                      <p:cBhvr>
                                        <p:cTn id="82" dur="2000" fill="hold"/>
                                        <p:tgtEl>
                                          <p:spTgt spid="14"/>
                                        </p:tgtEl>
                                        <p:attrNameLst>
                                          <p:attrName>ppt_x</p:attrName>
                                        </p:attrNameLst>
                                      </p:cBhvr>
                                      <p:tavLst>
                                        <p:tav tm="0">
                                          <p:val>
                                            <p:strVal val="#ppt_x-.3"/>
                                          </p:val>
                                        </p:tav>
                                        <p:tav tm="50000">
                                          <p:val>
                                            <p:strVal val="#ppt_x"/>
                                          </p:val>
                                        </p:tav>
                                        <p:tav tm="100000">
                                          <p:val>
                                            <p:strVal val="#ppt_x"/>
                                          </p:val>
                                        </p:tav>
                                      </p:tavLst>
                                    </p:anim>
                                    <p:anim calcmode="lin" valueType="num">
                                      <p:cBhvr>
                                        <p:cTn id="83" dur="2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11" grpId="0" animBg="1"/>
      <p:bldP spid="12"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6000792"/>
          </a:xfrm>
        </p:spPr>
        <p:txBody>
          <a:bodyPr>
            <a:normAutofit/>
          </a:bodyPr>
          <a:lstStyle/>
          <a:p>
            <a:pPr algn="ctr">
              <a:buNone/>
            </a:pPr>
            <a:r>
              <a:rPr lang="en-IN" sz="2000"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CAPITAL GAIN ON DEPRICIABLE ASSETS ON BLOCK OF ASSETS SYSTEM </a:t>
            </a:r>
          </a:p>
          <a:p>
            <a:pPr algn="ctr">
              <a:buNone/>
            </a:pPr>
            <a:endParaRPr lang="en-IN" sz="2000"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
        <p:nvSpPr>
          <p:cNvPr id="4" name="Flowchart: Alternate Process 3"/>
          <p:cNvSpPr/>
          <p:nvPr/>
        </p:nvSpPr>
        <p:spPr>
          <a:xfrm>
            <a:off x="1000100" y="1357298"/>
            <a:ext cx="6429420" cy="500066"/>
          </a:xfrm>
          <a:prstGeom prst="flowChartAlternate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dirty="0" smtClean="0">
                <a:solidFill>
                  <a:schemeClr val="bg2">
                    <a:lumMod val="10000"/>
                  </a:schemeClr>
                </a:solidFill>
              </a:rPr>
              <a:t>Always short term capital gain will arise</a:t>
            </a:r>
            <a:endParaRPr lang="en-IN" dirty="0">
              <a:solidFill>
                <a:schemeClr val="bg2">
                  <a:lumMod val="10000"/>
                </a:schemeClr>
              </a:solidFill>
            </a:endParaRPr>
          </a:p>
        </p:txBody>
      </p:sp>
      <p:sp>
        <p:nvSpPr>
          <p:cNvPr id="6" name="Flowchart: Alternate Process 5"/>
          <p:cNvSpPr/>
          <p:nvPr/>
        </p:nvSpPr>
        <p:spPr>
          <a:xfrm>
            <a:off x="1000100" y="2214554"/>
            <a:ext cx="6429420" cy="500066"/>
          </a:xfrm>
          <a:prstGeom prst="flowChartAlternateProcess">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N" dirty="0" smtClean="0">
                <a:solidFill>
                  <a:schemeClr val="bg2">
                    <a:lumMod val="10000"/>
                  </a:schemeClr>
                </a:solidFill>
              </a:rPr>
              <a:t>COA = WDV of Block of assets</a:t>
            </a:r>
            <a:endParaRPr lang="en-IN" dirty="0">
              <a:solidFill>
                <a:schemeClr val="bg2">
                  <a:lumMod val="10000"/>
                </a:schemeClr>
              </a:solidFill>
            </a:endParaRPr>
          </a:p>
        </p:txBody>
      </p:sp>
      <p:sp>
        <p:nvSpPr>
          <p:cNvPr id="7" name="Flowchart: Alternate Process 6"/>
          <p:cNvSpPr/>
          <p:nvPr/>
        </p:nvSpPr>
        <p:spPr>
          <a:xfrm>
            <a:off x="1000100" y="3214686"/>
            <a:ext cx="6429420" cy="1214446"/>
          </a:xfrm>
          <a:prstGeom prst="flowChartAlternateProcess">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solidFill>
                  <a:schemeClr val="bg2">
                    <a:lumMod val="10000"/>
                  </a:schemeClr>
                </a:solidFill>
              </a:rPr>
              <a:t>Short term capital loss will arise when whole or part of block is transferred for a value exceeding WDV of the block at the end of the year</a:t>
            </a:r>
            <a:endParaRPr lang="en-IN" dirty="0">
              <a:solidFill>
                <a:schemeClr val="bg2">
                  <a:lumMod val="10000"/>
                </a:schemeClr>
              </a:solidFill>
            </a:endParaRPr>
          </a:p>
        </p:txBody>
      </p:sp>
      <p:pic>
        <p:nvPicPr>
          <p:cNvPr id="8" name="Picture 7" descr="20160303183744.jpg"/>
          <p:cNvPicPr>
            <a:picLocks noChangeAspect="1"/>
          </p:cNvPicPr>
          <p:nvPr/>
        </p:nvPicPr>
        <p:blipFill>
          <a:blip r:embed="rId2"/>
          <a:stretch>
            <a:fillRect/>
          </a:stretch>
        </p:blipFill>
        <p:spPr>
          <a:xfrm>
            <a:off x="3643306" y="4643446"/>
            <a:ext cx="4071966" cy="1666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2">
                                            <p:txEl>
                                              <p:pRg st="0" end="0"/>
                                            </p:txEl>
                                          </p:spTgt>
                                        </p:tgtEl>
                                      </p:cBhvr>
                                      <p:to x="80000" y="100000"/>
                                    </p:animScale>
                                    <p:anim by="(#ppt_w*0.10)" calcmode="lin" valueType="num">
                                      <p:cBhvr>
                                        <p:cTn id="7" dur="250" autoRev="1" fill="hold">
                                          <p:stCondLst>
                                            <p:cond delay="0"/>
                                          </p:stCondLst>
                                        </p:cTn>
                                        <p:tgtEl>
                                          <p:spTgt spid="2">
                                            <p:txEl>
                                              <p:pRg st="0" end="0"/>
                                            </p:txEl>
                                          </p:spTgt>
                                        </p:tgtEl>
                                        <p:attrNameLst>
                                          <p:attrName>ppt_x</p:attrName>
                                        </p:attrNameLst>
                                      </p:cBhvr>
                                    </p:anim>
                                    <p:anim by="(-#ppt_w*0.10)" calcmode="lin" valueType="num">
                                      <p:cBhvr>
                                        <p:cTn id="8" dur="250" autoRev="1" fill="hold">
                                          <p:stCondLst>
                                            <p:cond delay="0"/>
                                          </p:stCondLst>
                                        </p:cTn>
                                        <p:tgtEl>
                                          <p:spTgt spid="2">
                                            <p:txEl>
                                              <p:pRg st="0" end="0"/>
                                            </p:txEl>
                                          </p:spTgt>
                                        </p:tgtEl>
                                        <p:attrNameLst>
                                          <p:attrName>ppt_y</p:attrName>
                                        </p:attrNameLst>
                                      </p:cBhvr>
                                    </p:anim>
                                    <p:animRot by="-480000">
                                      <p:cBhvr>
                                        <p:cTn id="9" dur="250" autoRev="1" fill="hold">
                                          <p:stCondLst>
                                            <p:cond delay="0"/>
                                          </p:stCondLst>
                                        </p:cTn>
                                        <p:tgtEl>
                                          <p:spTgt spid="2">
                                            <p:txEl>
                                              <p:pRg st="0" end="0"/>
                                            </p:txEl>
                                          </p:spTgt>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40" presetClass="entr" presetSubtype="0" fill="hold" grpId="0" nodeType="clickEffect">
                                  <p:stCondLst>
                                    <p:cond delay="0"/>
                                  </p:stCondLst>
                                  <p:iterate type="lt">
                                    <p:tmPct val="10000"/>
                                  </p:iterate>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ppt_x</p:attrName>
                                        </p:attrNameLst>
                                      </p:cBhvr>
                                      <p:tavLst>
                                        <p:tav tm="0">
                                          <p:val>
                                            <p:strVal val="#ppt_x-.1"/>
                                          </p:val>
                                        </p:tav>
                                        <p:tav tm="100000">
                                          <p:val>
                                            <p:strVal val="#ppt_x"/>
                                          </p:val>
                                        </p:tav>
                                      </p:tavLst>
                                    </p:anim>
                                    <p:anim calcmode="lin" valueType="num">
                                      <p:cBhvr>
                                        <p:cTn id="16"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0" presetClass="entr" presetSubtype="0" fill="hold" grpId="0" nodeType="clickEffect">
                                  <p:stCondLst>
                                    <p:cond delay="0"/>
                                  </p:stCondLst>
                                  <p:iterate type="lt">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anim calcmode="lin" valueType="num">
                                      <p:cBhvr>
                                        <p:cTn id="22" dur="2000" fill="hold"/>
                                        <p:tgtEl>
                                          <p:spTgt spid="6"/>
                                        </p:tgtEl>
                                        <p:attrNameLst>
                                          <p:attrName>ppt_x</p:attrName>
                                        </p:attrNameLst>
                                      </p:cBhvr>
                                      <p:tavLst>
                                        <p:tav tm="0">
                                          <p:val>
                                            <p:strVal val="#ppt_x-.1"/>
                                          </p:val>
                                        </p:tav>
                                        <p:tav tm="100000">
                                          <p:val>
                                            <p:strVal val="#ppt_x"/>
                                          </p:val>
                                        </p:tav>
                                      </p:tavLst>
                                    </p:anim>
                                    <p:anim calcmode="lin" valueType="num">
                                      <p:cBhvr>
                                        <p:cTn id="23" dur="2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0" presetClass="entr" presetSubtype="0" fill="hold" grpId="0" nodeType="clickEffect">
                                  <p:stCondLst>
                                    <p:cond delay="0"/>
                                  </p:stCondLst>
                                  <p:iterate type="lt">
                                    <p:tmPct val="10000"/>
                                  </p:iterate>
                                  <p:childTnLst>
                                    <p:set>
                                      <p:cBhvr>
                                        <p:cTn id="27" dur="1" fill="hold">
                                          <p:stCondLst>
                                            <p:cond delay="0"/>
                                          </p:stCondLst>
                                        </p:cTn>
                                        <p:tgtEl>
                                          <p:spTgt spid="7"/>
                                        </p:tgtEl>
                                        <p:attrNameLst>
                                          <p:attrName>style.visibility</p:attrName>
                                        </p:attrNameLst>
                                      </p:cBhvr>
                                      <p:to>
                                        <p:strVal val="visible"/>
                                      </p:to>
                                    </p:set>
                                    <p:animEffect transition="in" filter="fade">
                                      <p:cBhvr>
                                        <p:cTn id="28" dur="2000"/>
                                        <p:tgtEl>
                                          <p:spTgt spid="7"/>
                                        </p:tgtEl>
                                      </p:cBhvr>
                                    </p:animEffect>
                                    <p:anim calcmode="lin" valueType="num">
                                      <p:cBhvr>
                                        <p:cTn id="29" dur="2000" fill="hold"/>
                                        <p:tgtEl>
                                          <p:spTgt spid="7"/>
                                        </p:tgtEl>
                                        <p:attrNameLst>
                                          <p:attrName>ppt_x</p:attrName>
                                        </p:attrNameLst>
                                      </p:cBhvr>
                                      <p:tavLst>
                                        <p:tav tm="0">
                                          <p:val>
                                            <p:strVal val="#ppt_x-.1"/>
                                          </p:val>
                                        </p:tav>
                                        <p:tav tm="100000">
                                          <p:val>
                                            <p:strVal val="#ppt_x"/>
                                          </p:val>
                                        </p:tav>
                                      </p:tavLst>
                                    </p:anim>
                                    <p:anim calcmode="lin" valueType="num">
                                      <p:cBhvr>
                                        <p:cTn id="30" dur="2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14290"/>
            <a:ext cx="8229600" cy="6429420"/>
          </a:xfrm>
        </p:spPr>
        <p:txBody>
          <a:bodyPr/>
          <a:lstStyle/>
          <a:p>
            <a:pPr algn="ctr">
              <a:buNone/>
            </a:pPr>
            <a:r>
              <a:rPr lang="en-IN"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Slump sale</a:t>
            </a:r>
            <a:endParaRPr lang="en-IN"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r>
              <a:rPr lang="en-IN" sz="2000" cap="all" dirty="0" smtClean="0">
                <a:ln w="9000" cmpd="sng">
                  <a:solidFill>
                    <a:schemeClr val="tx1"/>
                  </a:solidFill>
                  <a:prstDash val="solid"/>
                </a:ln>
                <a:effectLst>
                  <a:reflection blurRad="12700" stA="28000" endPos="45000" dist="1000" dir="5400000" sy="-100000" algn="bl" rotWithShape="0"/>
                </a:effectLst>
                <a:latin typeface="Bookman Old Style" pitchFamily="18" charset="0"/>
              </a:rPr>
              <a:t>When whole of or part of undertaking is sold it is called</a:t>
            </a:r>
            <a:r>
              <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 slump sale</a:t>
            </a: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sz="20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sz="20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r>
              <a:rPr lang="en-IN" sz="2000" cap="all" dirty="0" smtClean="0">
                <a:ln w="9000" cmpd="sng">
                  <a:solidFill>
                    <a:schemeClr val="tx1"/>
                  </a:solidFill>
                  <a:prstDash val="solid"/>
                </a:ln>
                <a:effectLst>
                  <a:reflection blurRad="12700" stA="28000" endPos="45000" dist="1000" dir="5400000" sy="-100000" algn="bl" rotWithShape="0"/>
                </a:effectLst>
                <a:latin typeface="Bookman Old Style" pitchFamily="18" charset="0"/>
              </a:rPr>
              <a:t>Capital gain in the year in which sale is affected</a:t>
            </a:r>
          </a:p>
          <a:p>
            <a:pPr>
              <a:buNone/>
            </a:pPr>
            <a:endParaRPr lang="en-IN" sz="2000" u="sng" cap="all" dirty="0" smtClean="0">
              <a:ln w="9000" cmpd="sng">
                <a:solidFill>
                  <a:schemeClr val="tx1"/>
                </a:solidFill>
                <a:prstDash val="solid"/>
              </a:ln>
              <a:effectLst>
                <a:reflection blurRad="12700" stA="28000" endPos="45000" dist="1000" dir="5400000" sy="-100000" algn="bl" rotWithShape="0"/>
              </a:effectLst>
              <a:latin typeface="Bookman Old Style" pitchFamily="18" charset="0"/>
            </a:endParaRPr>
          </a:p>
          <a:p>
            <a:pPr algn="ctr">
              <a:buNone/>
            </a:pPr>
            <a:r>
              <a:rPr lang="en-IN"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Arriving at value of assets</a:t>
            </a:r>
          </a:p>
          <a:p>
            <a:pPr algn="ctr">
              <a:buNone/>
            </a:pPr>
            <a:endParaRPr lang="en-IN"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lgn="ctr">
              <a:buNone/>
            </a:pPr>
            <a:endParaRPr lang="en-IN"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sz="2000" cap="all" dirty="0" smtClean="0">
              <a:ln w="9000" cmpd="sng">
                <a:solidFill>
                  <a:schemeClr val="tx1"/>
                </a:solidFill>
                <a:prstDash val="solid"/>
              </a:ln>
              <a:effectLst>
                <a:reflection blurRad="12700" stA="28000" endPos="45000" dist="1000" dir="5400000" sy="-100000" algn="bl" rotWithShape="0"/>
              </a:effectLst>
              <a:latin typeface="Bookman Old Style" pitchFamily="18"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a:p>
            <a:pPr>
              <a:buNone/>
            </a:pPr>
            <a:endParaRPr lang="en-IN"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
        <p:nvSpPr>
          <p:cNvPr id="3" name="Round Same Side Corner Rectangle 2"/>
          <p:cNvSpPr/>
          <p:nvPr/>
        </p:nvSpPr>
        <p:spPr>
          <a:xfrm flipH="1">
            <a:off x="1214414" y="1643050"/>
            <a:ext cx="7286676" cy="1143008"/>
          </a:xfrm>
          <a:prstGeom prst="round2Same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COA = Net Worth of the unit or undertaking</a:t>
            </a:r>
          </a:p>
          <a:p>
            <a:pPr algn="ctr"/>
            <a:endPar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en-IN"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Net Worth = Value of Assets – Value of Liability</a:t>
            </a:r>
            <a:endParaRPr lang="en-IN"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Rectangle 3"/>
          <p:cNvSpPr/>
          <p:nvPr/>
        </p:nvSpPr>
        <p:spPr>
          <a:xfrm>
            <a:off x="428596" y="4429132"/>
            <a:ext cx="8429684" cy="50006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IN" dirty="0" smtClean="0"/>
              <a:t>In case of Depreciable assets = WDV of the block</a:t>
            </a:r>
            <a:endParaRPr lang="en-IN" dirty="0"/>
          </a:p>
        </p:txBody>
      </p:sp>
      <p:sp>
        <p:nvSpPr>
          <p:cNvPr id="5" name="Rectangle 4"/>
          <p:cNvSpPr/>
          <p:nvPr/>
        </p:nvSpPr>
        <p:spPr>
          <a:xfrm>
            <a:off x="357158" y="5000636"/>
            <a:ext cx="8429684" cy="50006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t>In case of assets whose cost is allowed u/s 35 AD = NIL</a:t>
            </a:r>
            <a:endParaRPr lang="en-IN" dirty="0"/>
          </a:p>
        </p:txBody>
      </p:sp>
      <p:sp>
        <p:nvSpPr>
          <p:cNvPr id="6" name="Rectangle 5"/>
          <p:cNvSpPr/>
          <p:nvPr/>
        </p:nvSpPr>
        <p:spPr>
          <a:xfrm>
            <a:off x="428596" y="5572140"/>
            <a:ext cx="8429684" cy="500066"/>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N" dirty="0" smtClean="0"/>
              <a:t>For any other assets = book value of the assets</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edge">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Scale>
                                      <p:cBhvr>
                                        <p:cTn id="12" dur="2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2000" decel="50000" fill="hold">
                                          <p:stCondLst>
                                            <p:cond delay="0"/>
                                          </p:stCondLst>
                                        </p:cTn>
                                        <p:tgtEl>
                                          <p:spTgt spid="2">
                                            <p:txEl>
                                              <p:pRg st="1" end="1"/>
                                            </p:txEl>
                                          </p:spTgt>
                                        </p:tgtEl>
                                        <p:attrNameLst>
                                          <p:attrName>ppt_x</p:attrName>
                                          <p:attrName>ppt_y</p:attrName>
                                        </p:attrNameLst>
                                      </p:cBhvr>
                                    </p:animMotion>
                                    <p:animEffect transition="in" filter="fade">
                                      <p:cBhvr>
                                        <p:cTn id="14" dur="2000"/>
                                        <p:tgtEl>
                                          <p:spTgt spid="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6" presetClass="entr" presetSubtype="0" fill="hold" grpId="0" nodeType="clickEffect">
                                  <p:stCondLst>
                                    <p:cond delay="0"/>
                                  </p:stCondLst>
                                  <p:iterate type="lt">
                                    <p:tmPct val="10000"/>
                                  </p:iterate>
                                  <p:childTnLst>
                                    <p:set>
                                      <p:cBhvr>
                                        <p:cTn id="18" dur="1" fill="hold">
                                          <p:stCondLst>
                                            <p:cond delay="0"/>
                                          </p:stCondLst>
                                        </p:cTn>
                                        <p:tgtEl>
                                          <p:spTgt spid="3"/>
                                        </p:tgtEl>
                                        <p:attrNameLst>
                                          <p:attrName>style.visibility</p:attrName>
                                        </p:attrNameLst>
                                      </p:cBhvr>
                                      <p:to>
                                        <p:strVal val="visible"/>
                                      </p:to>
                                    </p:set>
                                    <p:anim by="(-#ppt_w*2)" calcmode="lin" valueType="num">
                                      <p:cBhvr rctx="PPT">
                                        <p:cTn id="19" dur="1000" autoRev="1" fill="hold">
                                          <p:stCondLst>
                                            <p:cond delay="0"/>
                                          </p:stCondLst>
                                        </p:cTn>
                                        <p:tgtEl>
                                          <p:spTgt spid="3"/>
                                        </p:tgtEl>
                                        <p:attrNameLst>
                                          <p:attrName>ppt_w</p:attrName>
                                        </p:attrNameLst>
                                      </p:cBhvr>
                                    </p:anim>
                                    <p:anim by="(#ppt_w*0.50)" calcmode="lin" valueType="num">
                                      <p:cBhvr>
                                        <p:cTn id="20" dur="1000" decel="50000" autoRev="1" fill="hold">
                                          <p:stCondLst>
                                            <p:cond delay="0"/>
                                          </p:stCondLst>
                                        </p:cTn>
                                        <p:tgtEl>
                                          <p:spTgt spid="3"/>
                                        </p:tgtEl>
                                        <p:attrNameLst>
                                          <p:attrName>ppt_x</p:attrName>
                                        </p:attrNameLst>
                                      </p:cBhvr>
                                    </p:anim>
                                    <p:anim from="(-#ppt_h/2)" to="(#ppt_y)" calcmode="lin" valueType="num">
                                      <p:cBhvr>
                                        <p:cTn id="21" dur="2000" fill="hold">
                                          <p:stCondLst>
                                            <p:cond delay="0"/>
                                          </p:stCondLst>
                                        </p:cTn>
                                        <p:tgtEl>
                                          <p:spTgt spid="3"/>
                                        </p:tgtEl>
                                        <p:attrNameLst>
                                          <p:attrName>ppt_y</p:attrName>
                                        </p:attrNameLst>
                                      </p:cBhvr>
                                    </p:anim>
                                    <p:animRot by="21600000">
                                      <p:cBhvr>
                                        <p:cTn id="22" dur="2000" fill="hold">
                                          <p:stCondLst>
                                            <p:cond delay="0"/>
                                          </p:stCondLst>
                                        </p:cTn>
                                        <p:tgtEl>
                                          <p:spTgt spid="3"/>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9" presetClass="entr" presetSubtype="0" decel="10000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 calcmode="lin" valueType="num">
                                      <p:cBhvr>
                                        <p:cTn id="27" dur="2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28" dur="2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29" dur="2000" fill="hold"/>
                                        <p:tgtEl>
                                          <p:spTgt spid="2">
                                            <p:txEl>
                                              <p:pRg st="6" end="6"/>
                                            </p:txEl>
                                          </p:spTgt>
                                        </p:tgtEl>
                                        <p:attrNameLst>
                                          <p:attrName>style.rotation</p:attrName>
                                        </p:attrNameLst>
                                      </p:cBhvr>
                                      <p:tavLst>
                                        <p:tav tm="0">
                                          <p:val>
                                            <p:fltVal val="360"/>
                                          </p:val>
                                        </p:tav>
                                        <p:tav tm="100000">
                                          <p:val>
                                            <p:fltVal val="0"/>
                                          </p:val>
                                        </p:tav>
                                      </p:tavLst>
                                    </p:anim>
                                    <p:animEffect transition="in" filter="fade">
                                      <p:cBhvr>
                                        <p:cTn id="30" dur="2000"/>
                                        <p:tgtEl>
                                          <p:spTgt spid="2">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animEffect transition="in" filter="fade">
                                      <p:cBhvr>
                                        <p:cTn id="35" dur="770" decel="100000"/>
                                        <p:tgtEl>
                                          <p:spTgt spid="2">
                                            <p:txEl>
                                              <p:pRg st="8" end="8"/>
                                            </p:txEl>
                                          </p:spTgt>
                                        </p:tgtEl>
                                      </p:cBhvr>
                                    </p:animEffect>
                                    <p:animScale>
                                      <p:cBhvr>
                                        <p:cTn id="36" dur="770" decel="100000"/>
                                        <p:tgtEl>
                                          <p:spTgt spid="2">
                                            <p:txEl>
                                              <p:pRg st="8" end="8"/>
                                            </p:txEl>
                                          </p:spTgt>
                                        </p:tgtEl>
                                      </p:cBhvr>
                                      <p:from x="10000" y="10000"/>
                                      <p:to x="200000" y="450000"/>
                                    </p:animScale>
                                    <p:animScale>
                                      <p:cBhvr>
                                        <p:cTn id="37" dur="1230" accel="100000" fill="hold">
                                          <p:stCondLst>
                                            <p:cond delay="770"/>
                                          </p:stCondLst>
                                        </p:cTn>
                                        <p:tgtEl>
                                          <p:spTgt spid="2">
                                            <p:txEl>
                                              <p:pRg st="8" end="8"/>
                                            </p:txEl>
                                          </p:spTgt>
                                        </p:tgtEl>
                                      </p:cBhvr>
                                      <p:from x="200000" y="450000"/>
                                      <p:to x="100000" y="100000"/>
                                    </p:animScale>
                                    <p:set>
                                      <p:cBhvr>
                                        <p:cTn id="38" dur="770" fill="hold"/>
                                        <p:tgtEl>
                                          <p:spTgt spid="2">
                                            <p:txEl>
                                              <p:pRg st="8" end="8"/>
                                            </p:txEl>
                                          </p:spTgt>
                                        </p:tgtEl>
                                        <p:attrNameLst>
                                          <p:attrName>ppt_x</p:attrName>
                                        </p:attrNameLst>
                                      </p:cBhvr>
                                      <p:to>
                                        <p:strVal val="(0.5)"/>
                                      </p:to>
                                    </p:set>
                                    <p:anim from="(0.5)" to="(#ppt_x)" calcmode="lin" valueType="num">
                                      <p:cBhvr>
                                        <p:cTn id="39" dur="1230" accel="100000" fill="hold">
                                          <p:stCondLst>
                                            <p:cond delay="770"/>
                                          </p:stCondLst>
                                        </p:cTn>
                                        <p:tgtEl>
                                          <p:spTgt spid="2">
                                            <p:txEl>
                                              <p:pRg st="8" end="8"/>
                                            </p:txEl>
                                          </p:spTgt>
                                        </p:tgtEl>
                                        <p:attrNameLst>
                                          <p:attrName>ppt_x</p:attrName>
                                        </p:attrNameLst>
                                      </p:cBhvr>
                                    </p:anim>
                                    <p:set>
                                      <p:cBhvr>
                                        <p:cTn id="40" dur="770" fill="hold"/>
                                        <p:tgtEl>
                                          <p:spTgt spid="2">
                                            <p:txEl>
                                              <p:pRg st="8" end="8"/>
                                            </p:txEl>
                                          </p:spTgt>
                                        </p:tgtEl>
                                        <p:attrNameLst>
                                          <p:attrName>ppt_y</p:attrName>
                                        </p:attrNameLst>
                                      </p:cBhvr>
                                      <p:to>
                                        <p:strVal val="(#ppt_y+0.4)"/>
                                      </p:to>
                                    </p:set>
                                    <p:anim from="(#ppt_y+0.4)" to="(#ppt_y)" calcmode="lin" valueType="num">
                                      <p:cBhvr>
                                        <p:cTn id="41" dur="1230" accel="100000" fill="hold">
                                          <p:stCondLst>
                                            <p:cond delay="770"/>
                                          </p:stCondLst>
                                        </p:cTn>
                                        <p:tgtEl>
                                          <p:spTgt spid="2">
                                            <p:txEl>
                                              <p:pRg st="8" end="8"/>
                                            </p:txEl>
                                          </p:spTgt>
                                        </p:tgtEl>
                                        <p:attrNameLst>
                                          <p:attrName>ppt_y</p:attrName>
                                        </p:attrNameLst>
                                      </p:cBhvr>
                                    </p:anim>
                                  </p:childTnLst>
                                </p:cTn>
                              </p:par>
                            </p:childTnLst>
                          </p:cTn>
                        </p:par>
                      </p:childTnLst>
                    </p:cTn>
                  </p:par>
                  <p:par>
                    <p:cTn id="42" fill="hold">
                      <p:stCondLst>
                        <p:cond delay="indefinite"/>
                      </p:stCondLst>
                      <p:childTnLst>
                        <p:par>
                          <p:cTn id="43" fill="hold">
                            <p:stCondLst>
                              <p:cond delay="0"/>
                            </p:stCondLst>
                            <p:childTnLst>
                              <p:par>
                                <p:cTn id="44" presetID="41" presetClass="entr" presetSubtype="0" fill="hold" grpId="0" nodeType="clickEffect">
                                  <p:stCondLst>
                                    <p:cond delay="0"/>
                                  </p:stCondLst>
                                  <p:iterate type="lt">
                                    <p:tmPct val="10000"/>
                                  </p:iterate>
                                  <p:childTnLst>
                                    <p:set>
                                      <p:cBhvr>
                                        <p:cTn id="45" dur="1" fill="hold">
                                          <p:stCondLst>
                                            <p:cond delay="0"/>
                                          </p:stCondLst>
                                        </p:cTn>
                                        <p:tgtEl>
                                          <p:spTgt spid="4"/>
                                        </p:tgtEl>
                                        <p:attrNameLst>
                                          <p:attrName>style.visibility</p:attrName>
                                        </p:attrNameLst>
                                      </p:cBhvr>
                                      <p:to>
                                        <p:strVal val="visible"/>
                                      </p:to>
                                    </p:set>
                                    <p:anim calcmode="lin" valueType="num">
                                      <p:cBhvr>
                                        <p:cTn id="46" dur="20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47" dur="2000" fill="hold"/>
                                        <p:tgtEl>
                                          <p:spTgt spid="4"/>
                                        </p:tgtEl>
                                        <p:attrNameLst>
                                          <p:attrName>ppt_y</p:attrName>
                                        </p:attrNameLst>
                                      </p:cBhvr>
                                      <p:tavLst>
                                        <p:tav tm="0">
                                          <p:val>
                                            <p:strVal val="#ppt_y"/>
                                          </p:val>
                                        </p:tav>
                                        <p:tav tm="100000">
                                          <p:val>
                                            <p:strVal val="#ppt_y"/>
                                          </p:val>
                                        </p:tav>
                                      </p:tavLst>
                                    </p:anim>
                                    <p:anim calcmode="lin" valueType="num">
                                      <p:cBhvr>
                                        <p:cTn id="48" dur="20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49" dur="20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50" dur="2000" tmFilter="0,0; .5, 1; 1, 1"/>
                                        <p:tgtEl>
                                          <p:spTgt spid="4"/>
                                        </p:tgtEl>
                                      </p:cBhvr>
                                    </p:animEffect>
                                  </p:childTnLst>
                                </p:cTn>
                              </p:par>
                              <p:par>
                                <p:cTn id="51" presetID="41" presetClass="entr" presetSubtype="0" fill="hold" grpId="0" nodeType="withEffect">
                                  <p:stCondLst>
                                    <p:cond delay="0"/>
                                  </p:stCondLst>
                                  <p:iterate type="lt">
                                    <p:tmPct val="10000"/>
                                  </p:iterate>
                                  <p:childTnLst>
                                    <p:set>
                                      <p:cBhvr>
                                        <p:cTn id="52" dur="1" fill="hold">
                                          <p:stCondLst>
                                            <p:cond delay="0"/>
                                          </p:stCondLst>
                                        </p:cTn>
                                        <p:tgtEl>
                                          <p:spTgt spid="5"/>
                                        </p:tgtEl>
                                        <p:attrNameLst>
                                          <p:attrName>style.visibility</p:attrName>
                                        </p:attrNameLst>
                                      </p:cBhvr>
                                      <p:to>
                                        <p:strVal val="visible"/>
                                      </p:to>
                                    </p:set>
                                    <p:anim calcmode="lin" valueType="num">
                                      <p:cBhvr>
                                        <p:cTn id="53" dur="20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54" dur="2000" fill="hold"/>
                                        <p:tgtEl>
                                          <p:spTgt spid="5"/>
                                        </p:tgtEl>
                                        <p:attrNameLst>
                                          <p:attrName>ppt_y</p:attrName>
                                        </p:attrNameLst>
                                      </p:cBhvr>
                                      <p:tavLst>
                                        <p:tav tm="0">
                                          <p:val>
                                            <p:strVal val="#ppt_y"/>
                                          </p:val>
                                        </p:tav>
                                        <p:tav tm="100000">
                                          <p:val>
                                            <p:strVal val="#ppt_y"/>
                                          </p:val>
                                        </p:tav>
                                      </p:tavLst>
                                    </p:anim>
                                    <p:anim calcmode="lin" valueType="num">
                                      <p:cBhvr>
                                        <p:cTn id="55" dur="20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56" dur="20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57" dur="2000" tmFilter="0,0; .5, 1; 1, 1"/>
                                        <p:tgtEl>
                                          <p:spTgt spid="5"/>
                                        </p:tgtEl>
                                      </p:cBhvr>
                                    </p:animEffect>
                                  </p:childTnLst>
                                </p:cTn>
                              </p:par>
                              <p:par>
                                <p:cTn id="58" presetID="41" presetClass="entr" presetSubtype="0" fill="hold" grpId="0" nodeType="withEffect">
                                  <p:stCondLst>
                                    <p:cond delay="0"/>
                                  </p:stCondLst>
                                  <p:iterate type="lt">
                                    <p:tmPct val="10000"/>
                                  </p:iterate>
                                  <p:childTnLst>
                                    <p:set>
                                      <p:cBhvr>
                                        <p:cTn id="59" dur="1" fill="hold">
                                          <p:stCondLst>
                                            <p:cond delay="0"/>
                                          </p:stCondLst>
                                        </p:cTn>
                                        <p:tgtEl>
                                          <p:spTgt spid="6"/>
                                        </p:tgtEl>
                                        <p:attrNameLst>
                                          <p:attrName>style.visibility</p:attrName>
                                        </p:attrNameLst>
                                      </p:cBhvr>
                                      <p:to>
                                        <p:strVal val="visible"/>
                                      </p:to>
                                    </p:set>
                                    <p:anim calcmode="lin" valueType="num">
                                      <p:cBhvr>
                                        <p:cTn id="60" dur="20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61" dur="2000" fill="hold"/>
                                        <p:tgtEl>
                                          <p:spTgt spid="6"/>
                                        </p:tgtEl>
                                        <p:attrNameLst>
                                          <p:attrName>ppt_y</p:attrName>
                                        </p:attrNameLst>
                                      </p:cBhvr>
                                      <p:tavLst>
                                        <p:tav tm="0">
                                          <p:val>
                                            <p:strVal val="#ppt_y"/>
                                          </p:val>
                                        </p:tav>
                                        <p:tav tm="100000">
                                          <p:val>
                                            <p:strVal val="#ppt_y"/>
                                          </p:val>
                                        </p:tav>
                                      </p:tavLst>
                                    </p:anim>
                                    <p:anim calcmode="lin" valueType="num">
                                      <p:cBhvr>
                                        <p:cTn id="62" dur="20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63" dur="20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64" dur="2000" tmFilter="0,0; .5, 1; 1, 1"/>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285728"/>
            <a:ext cx="8472518" cy="6357982"/>
          </a:xfrm>
        </p:spPr>
        <p:txBody>
          <a:bodyPr/>
          <a:lstStyle/>
          <a:p>
            <a:pPr algn="ctr">
              <a:buNone/>
            </a:pPr>
            <a:r>
              <a:rPr lang="en-IN" u="sng" dirty="0" smtClean="0">
                <a:ln>
                  <a:solidFill>
                    <a:schemeClr val="bg2">
                      <a:lumMod val="50000"/>
                    </a:schemeClr>
                  </a:solidFill>
                </a:ln>
                <a:solidFill>
                  <a:schemeClr val="bg2">
                    <a:lumMod val="50000"/>
                  </a:schemeClr>
                </a:solidFill>
                <a:latin typeface="Algerian" pitchFamily="82" charset="0"/>
              </a:rPr>
              <a:t>Capital gain in real estate business</a:t>
            </a:r>
          </a:p>
          <a:p>
            <a:pPr>
              <a:buNone/>
            </a:pPr>
            <a:r>
              <a:rPr lang="en-IN" sz="2400" dirty="0" smtClean="0">
                <a:ln>
                  <a:solidFill>
                    <a:schemeClr val="tx1"/>
                  </a:solidFill>
                </a:ln>
                <a:latin typeface="Calibri" pitchFamily="34" charset="0"/>
              </a:rPr>
              <a:t>Capital gain taxation is both for land &amp; building.</a:t>
            </a:r>
          </a:p>
          <a:p>
            <a:pPr algn="ctr">
              <a:buNone/>
            </a:pPr>
            <a:endParaRPr lang="en-IN"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ndParaRPr>
          </a:p>
          <a:p>
            <a:pPr algn="ctr">
              <a:buNone/>
            </a:pPr>
            <a:r>
              <a:rPr lang="en-IN"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rPr>
              <a:t>Full consideration Value </a:t>
            </a:r>
          </a:p>
          <a:p>
            <a:pPr>
              <a:buNone/>
            </a:pPr>
            <a:endParaRPr lang="en-IN"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ndParaRPr>
          </a:p>
          <a:p>
            <a:pPr>
              <a:buNone/>
            </a:pPr>
            <a:endParaRPr lang="en-IN"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ndParaRPr>
          </a:p>
          <a:p>
            <a:pPr>
              <a:buNone/>
            </a:pPr>
            <a:endParaRPr lang="en-IN"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ndParaRPr>
          </a:p>
          <a:p>
            <a:pPr algn="ctr">
              <a:buNone/>
            </a:pPr>
            <a:endParaRPr lang="en-IN"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ndParaRPr>
          </a:p>
          <a:p>
            <a:pPr algn="ctr">
              <a:buNone/>
            </a:pPr>
            <a:r>
              <a:rPr lang="en-IN"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rPr>
              <a:t>Appointment of valuation officer             </a:t>
            </a:r>
          </a:p>
          <a:p>
            <a:pPr>
              <a:buNone/>
            </a:pPr>
            <a:endParaRPr lang="en-IN" sz="2400" dirty="0" smtClean="0">
              <a:ln>
                <a:solidFill>
                  <a:schemeClr val="tx1"/>
                </a:solidFill>
              </a:ln>
              <a:latin typeface="Calibri" pitchFamily="34" charset="0"/>
            </a:endParaRPr>
          </a:p>
          <a:p>
            <a:pPr>
              <a:buNone/>
            </a:pPr>
            <a:endParaRPr lang="en-IN" sz="2400" dirty="0" smtClean="0">
              <a:ln>
                <a:solidFill>
                  <a:schemeClr val="tx1"/>
                </a:solidFill>
              </a:ln>
              <a:latin typeface="Calibri" pitchFamily="34" charset="0"/>
            </a:endParaRPr>
          </a:p>
          <a:p>
            <a:pPr>
              <a:buNone/>
            </a:pPr>
            <a:endParaRPr lang="en-IN" sz="2400" dirty="0" smtClean="0">
              <a:ln>
                <a:solidFill>
                  <a:schemeClr val="tx1"/>
                </a:solidFill>
              </a:ln>
              <a:latin typeface="Calibri" pitchFamily="34" charset="0"/>
            </a:endParaRPr>
          </a:p>
          <a:p>
            <a:pPr>
              <a:buNone/>
            </a:pPr>
            <a:endParaRPr lang="en-IN" sz="24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ndParaRPr>
          </a:p>
          <a:p>
            <a:pPr algn="ctr">
              <a:buNone/>
            </a:pPr>
            <a:endParaRPr lang="en-IN" u="sng" dirty="0">
              <a:ln>
                <a:solidFill>
                  <a:schemeClr val="bg2">
                    <a:lumMod val="50000"/>
                  </a:schemeClr>
                </a:solidFill>
              </a:ln>
              <a:solidFill>
                <a:schemeClr val="bg2">
                  <a:lumMod val="50000"/>
                </a:schemeClr>
              </a:solidFill>
              <a:latin typeface="Algerian" pitchFamily="82" charset="0"/>
            </a:endParaRPr>
          </a:p>
        </p:txBody>
      </p:sp>
      <p:sp>
        <p:nvSpPr>
          <p:cNvPr id="5" name="Rectangle 4"/>
          <p:cNvSpPr/>
          <p:nvPr/>
        </p:nvSpPr>
        <p:spPr>
          <a:xfrm>
            <a:off x="1571604" y="2214554"/>
            <a:ext cx="6786610" cy="114300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IN" dirty="0" smtClean="0"/>
              <a:t>Value  at which asset is sold.</a:t>
            </a:r>
          </a:p>
          <a:p>
            <a:pPr algn="ctr"/>
            <a:r>
              <a:rPr lang="en-IN" dirty="0" smtClean="0"/>
              <a:t>If assessee declares value less than stamp duty value, deemed consideration is “stamp duty value”</a:t>
            </a:r>
          </a:p>
        </p:txBody>
      </p:sp>
      <p:sp>
        <p:nvSpPr>
          <p:cNvPr id="6" name="Rectangle 5"/>
          <p:cNvSpPr/>
          <p:nvPr/>
        </p:nvSpPr>
        <p:spPr>
          <a:xfrm>
            <a:off x="1214414" y="4214818"/>
            <a:ext cx="7215238" cy="1285884"/>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buFont typeface="Wingdings" pitchFamily="2" charset="2"/>
              <a:buChar char="ü"/>
            </a:pPr>
            <a:r>
              <a:rPr lang="en-IN" dirty="0" smtClean="0"/>
              <a:t>Assessee claims FMV &gt; stamp duty value</a:t>
            </a:r>
          </a:p>
          <a:p>
            <a:pPr algn="ctr">
              <a:buFont typeface="Wingdings" pitchFamily="2" charset="2"/>
              <a:buChar char="ü"/>
            </a:pPr>
            <a:endParaRPr lang="en-IN" dirty="0" smtClean="0"/>
          </a:p>
          <a:p>
            <a:pPr algn="ctr">
              <a:buFont typeface="Wingdings" pitchFamily="2" charset="2"/>
              <a:buChar char="ü"/>
            </a:pPr>
            <a:r>
              <a:rPr lang="en-IN" dirty="0" smtClean="0"/>
              <a:t>Value so adopted by stamp duty authority has not been disputed before any court</a:t>
            </a: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amond(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heckerboard(across)">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plus(in)">
                                      <p:cBhvr>
                                        <p:cTn id="17" dur="20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grpId="0" nodeType="clickEffect">
                                  <p:stCondLst>
                                    <p:cond delay="0"/>
                                  </p:stCondLst>
                                  <p:iterate type="lt">
                                    <p:tmPct val="10000"/>
                                  </p:iterate>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anim calcmode="lin" valueType="num">
                                      <p:cBhvr>
                                        <p:cTn id="23" dur="2000" fill="hold"/>
                                        <p:tgtEl>
                                          <p:spTgt spid="5"/>
                                        </p:tgtEl>
                                        <p:attrNameLst>
                                          <p:attrName>ppt_w</p:attrName>
                                        </p:attrNameLst>
                                      </p:cBhvr>
                                      <p:tavLst>
                                        <p:tav tm="0" fmla="#ppt_w*sin(2.5*pi*$)">
                                          <p:val>
                                            <p:fltVal val="0"/>
                                          </p:val>
                                        </p:tav>
                                        <p:tav tm="100000">
                                          <p:val>
                                            <p:fltVal val="1"/>
                                          </p:val>
                                        </p:tav>
                                      </p:tavLst>
                                    </p:anim>
                                    <p:anim calcmode="lin" valueType="num">
                                      <p:cBhvr>
                                        <p:cTn id="24"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nodeType="click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barn(inHorizontal)">
                                      <p:cBhvr>
                                        <p:cTn id="29" dur="2000"/>
                                        <p:tgtEl>
                                          <p:spTgt spid="2">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1" presetClass="entr" presetSubtype="0"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770" decel="100000"/>
                                        <p:tgtEl>
                                          <p:spTgt spid="6"/>
                                        </p:tgtEl>
                                      </p:cBhvr>
                                    </p:animEffect>
                                    <p:animScale>
                                      <p:cBhvr>
                                        <p:cTn id="35" dur="770" decel="100000"/>
                                        <p:tgtEl>
                                          <p:spTgt spid="6"/>
                                        </p:tgtEl>
                                      </p:cBhvr>
                                      <p:from x="10000" y="10000"/>
                                      <p:to x="200000" y="450000"/>
                                    </p:animScale>
                                    <p:animScale>
                                      <p:cBhvr>
                                        <p:cTn id="36" dur="1230" accel="100000" fill="hold">
                                          <p:stCondLst>
                                            <p:cond delay="770"/>
                                          </p:stCondLst>
                                        </p:cTn>
                                        <p:tgtEl>
                                          <p:spTgt spid="6"/>
                                        </p:tgtEl>
                                      </p:cBhvr>
                                      <p:from x="200000" y="450000"/>
                                      <p:to x="100000" y="100000"/>
                                    </p:animScale>
                                    <p:set>
                                      <p:cBhvr>
                                        <p:cTn id="37" dur="770" fill="hold"/>
                                        <p:tgtEl>
                                          <p:spTgt spid="6"/>
                                        </p:tgtEl>
                                        <p:attrNameLst>
                                          <p:attrName>ppt_x</p:attrName>
                                        </p:attrNameLst>
                                      </p:cBhvr>
                                      <p:to>
                                        <p:strVal val="(0.5)"/>
                                      </p:to>
                                    </p:set>
                                    <p:anim from="(0.5)" to="(#ppt_x)" calcmode="lin" valueType="num">
                                      <p:cBhvr>
                                        <p:cTn id="38" dur="1230" accel="100000" fill="hold">
                                          <p:stCondLst>
                                            <p:cond delay="770"/>
                                          </p:stCondLst>
                                        </p:cTn>
                                        <p:tgtEl>
                                          <p:spTgt spid="6"/>
                                        </p:tgtEl>
                                        <p:attrNameLst>
                                          <p:attrName>ppt_x</p:attrName>
                                        </p:attrNameLst>
                                      </p:cBhvr>
                                    </p:anim>
                                    <p:set>
                                      <p:cBhvr>
                                        <p:cTn id="39" dur="770" fill="hold"/>
                                        <p:tgtEl>
                                          <p:spTgt spid="6"/>
                                        </p:tgtEl>
                                        <p:attrNameLst>
                                          <p:attrName>ppt_y</p:attrName>
                                        </p:attrNameLst>
                                      </p:cBhvr>
                                      <p:to>
                                        <p:strVal val="(#ppt_y+0.4)"/>
                                      </p:to>
                                    </p:set>
                                    <p:anim from="(#ppt_y+0.4)" to="(#ppt_y)" calcmode="lin" valueType="num">
                                      <p:cBhvr>
                                        <p:cTn id="40" dur="1230" accel="100000" fill="hold">
                                          <p:stCondLst>
                                            <p:cond delay="770"/>
                                          </p:stCondLst>
                                        </p:cTn>
                                        <p:tgtEl>
                                          <p:spTgt spid="6"/>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5728"/>
            <a:ext cx="8229600" cy="6357982"/>
          </a:xfrm>
        </p:spPr>
        <p:txBody>
          <a:bodyPr/>
          <a:lstStyle/>
          <a:p>
            <a:pPr algn="ctr">
              <a:buNone/>
            </a:pPr>
            <a:r>
              <a:rPr lang="en-IN" sz="28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rPr>
              <a:t>Consequences of valuation by valuation officer</a:t>
            </a:r>
          </a:p>
          <a:p>
            <a:pPr>
              <a:buNone/>
            </a:pPr>
            <a:endParaRPr lang="en-IN" dirty="0"/>
          </a:p>
        </p:txBody>
      </p:sp>
      <p:sp>
        <p:nvSpPr>
          <p:cNvPr id="4" name="Rounded Rectangle 3"/>
          <p:cNvSpPr/>
          <p:nvPr/>
        </p:nvSpPr>
        <p:spPr>
          <a:xfrm>
            <a:off x="571472" y="1428736"/>
            <a:ext cx="3714776" cy="207170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sz="2200" b="1" dirty="0" smtClean="0">
                <a:latin typeface="Calibri" pitchFamily="34" charset="0"/>
              </a:rPr>
              <a:t>If value of valuation officer is less than stamp duty value than,</a:t>
            </a:r>
          </a:p>
          <a:p>
            <a:pPr algn="ctr"/>
            <a:endParaRPr lang="en-IN" sz="2200" b="1" dirty="0" smtClean="0">
              <a:latin typeface="Calibri" pitchFamily="34" charset="0"/>
            </a:endParaRPr>
          </a:p>
          <a:p>
            <a:pPr algn="ctr"/>
            <a:r>
              <a:rPr lang="en-IN" sz="2200" b="1" dirty="0" smtClean="0">
                <a:latin typeface="Calibri" pitchFamily="34" charset="0"/>
              </a:rPr>
              <a:t>FVC = Value of V.O.</a:t>
            </a:r>
          </a:p>
        </p:txBody>
      </p:sp>
      <p:sp>
        <p:nvSpPr>
          <p:cNvPr id="5" name="Rounded Rectangle 4"/>
          <p:cNvSpPr/>
          <p:nvPr/>
        </p:nvSpPr>
        <p:spPr>
          <a:xfrm>
            <a:off x="4572000" y="1357298"/>
            <a:ext cx="3714776" cy="2071702"/>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N" sz="2200" b="1" dirty="0" smtClean="0">
                <a:latin typeface="Calibri" pitchFamily="34" charset="0"/>
              </a:rPr>
              <a:t>FMV of V.O. &gt; Stamp Duty Value,</a:t>
            </a:r>
          </a:p>
          <a:p>
            <a:pPr algn="ctr"/>
            <a:endParaRPr lang="en-IN" sz="2200" b="1" dirty="0" smtClean="0">
              <a:latin typeface="Calibri" pitchFamily="34" charset="0"/>
            </a:endParaRPr>
          </a:p>
          <a:p>
            <a:pPr algn="ctr"/>
            <a:r>
              <a:rPr lang="en-IN" sz="2200" b="1" dirty="0" smtClean="0">
                <a:latin typeface="Calibri" pitchFamily="34" charset="0"/>
              </a:rPr>
              <a:t>FVC = Stamp Duty Value</a:t>
            </a:r>
          </a:p>
        </p:txBody>
      </p:sp>
      <p:sp>
        <p:nvSpPr>
          <p:cNvPr id="6" name="Round Same Side Corner Rectangle 5"/>
          <p:cNvSpPr/>
          <p:nvPr/>
        </p:nvSpPr>
        <p:spPr>
          <a:xfrm>
            <a:off x="500034" y="3714752"/>
            <a:ext cx="7929618" cy="2786082"/>
          </a:xfrm>
          <a:prstGeom prst="round2SameRect">
            <a:avLst/>
          </a:prstGeom>
        </p:spPr>
        <p:style>
          <a:lnRef idx="0">
            <a:schemeClr val="accent4"/>
          </a:lnRef>
          <a:fillRef idx="3">
            <a:schemeClr val="accent4"/>
          </a:fillRef>
          <a:effectRef idx="3">
            <a:schemeClr val="accent4"/>
          </a:effectRef>
          <a:fontRef idx="minor">
            <a:schemeClr val="lt1"/>
          </a:fontRef>
        </p:style>
        <p:txBody>
          <a:bodyPr rtlCol="0" anchor="ctr"/>
          <a:lstStyle/>
          <a:p>
            <a:r>
              <a:rPr lang="en-IN" sz="2200" b="1" dirty="0" smtClean="0">
                <a:latin typeface="Calibri" pitchFamily="34" charset="0"/>
              </a:rPr>
              <a:t>If stamp duty value is challenged in any appeal and is subsequently revised in the appeal, then capital gain shall be recomputed by taking revised value as full value of consideration. It would be computed after decision for appeal is given. And accordingly necessary relief would be given under rectification of mistake u/s 154. </a:t>
            </a: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2">
                                            <p:txEl>
                                              <p:pRg st="0" end="0"/>
                                            </p:txEl>
                                          </p:spTgt>
                                        </p:tgtEl>
                                      </p:cBhvr>
                                      <p:to x="80000" y="100000"/>
                                    </p:animScale>
                                    <p:anim by="(#ppt_w*0.10)" calcmode="lin" valueType="num">
                                      <p:cBhvr>
                                        <p:cTn id="7" dur="250" autoRev="1" fill="hold">
                                          <p:stCondLst>
                                            <p:cond delay="0"/>
                                          </p:stCondLst>
                                        </p:cTn>
                                        <p:tgtEl>
                                          <p:spTgt spid="2">
                                            <p:txEl>
                                              <p:pRg st="0" end="0"/>
                                            </p:txEl>
                                          </p:spTgt>
                                        </p:tgtEl>
                                        <p:attrNameLst>
                                          <p:attrName>ppt_x</p:attrName>
                                        </p:attrNameLst>
                                      </p:cBhvr>
                                    </p:anim>
                                    <p:anim by="(-#ppt_w*0.10)" calcmode="lin" valueType="num">
                                      <p:cBhvr>
                                        <p:cTn id="8" dur="250" autoRev="1" fill="hold">
                                          <p:stCondLst>
                                            <p:cond delay="0"/>
                                          </p:stCondLst>
                                        </p:cTn>
                                        <p:tgtEl>
                                          <p:spTgt spid="2">
                                            <p:txEl>
                                              <p:pRg st="0" end="0"/>
                                            </p:txEl>
                                          </p:spTgt>
                                        </p:tgtEl>
                                        <p:attrNameLst>
                                          <p:attrName>ppt_y</p:attrName>
                                        </p:attrNameLst>
                                      </p:cBhvr>
                                    </p:anim>
                                    <p:animRot by="-480000">
                                      <p:cBhvr>
                                        <p:cTn id="9" dur="250" autoRev="1" fill="hold">
                                          <p:stCondLst>
                                            <p:cond delay="0"/>
                                          </p:stCondLst>
                                        </p:cTn>
                                        <p:tgtEl>
                                          <p:spTgt spid="2">
                                            <p:txEl>
                                              <p:pRg st="0" end="0"/>
                                            </p:txEl>
                                          </p:spTgt>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8" presetClass="emph" presetSubtype="0" fill="hold" grpId="0" nodeType="clickEffect">
                                  <p:stCondLst>
                                    <p:cond delay="0"/>
                                  </p:stCondLst>
                                  <p:iterate type="lt">
                                    <p:tmPct val="4000"/>
                                  </p:iterate>
                                  <p:childTnLst>
                                    <p:set>
                                      <p:cBhvr override="childStyle">
                                        <p:cTn id="13" dur="2000" fill="hold"/>
                                        <p:tgtEl>
                                          <p:spTgt spid="4"/>
                                        </p:tgtEl>
                                        <p:attrNameLst>
                                          <p:attrName>style.textDecorationUnderline</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18" presetClass="emph" presetSubtype="0" fill="hold" grpId="0" nodeType="clickEffect">
                                  <p:stCondLst>
                                    <p:cond delay="0"/>
                                  </p:stCondLst>
                                  <p:iterate type="lt">
                                    <p:tmPct val="4000"/>
                                  </p:iterate>
                                  <p:childTnLst>
                                    <p:set>
                                      <p:cBhvr override="childStyle">
                                        <p:cTn id="17" dur="2000" fill="hold"/>
                                        <p:tgtEl>
                                          <p:spTgt spid="5"/>
                                        </p:tgtEl>
                                        <p:attrNameLst>
                                          <p:attrName>style.textDecorationUnderline</p:attrName>
                                        </p:attrNameLst>
                                      </p:cBhvr>
                                      <p:to>
                                        <p:strVal val="true"/>
                                      </p:to>
                                    </p:set>
                                  </p:childTnLst>
                                </p:cTn>
                              </p:par>
                            </p:childTnLst>
                          </p:cTn>
                        </p:par>
                      </p:childTnLst>
                    </p:cTn>
                  </p:par>
                  <p:par>
                    <p:cTn id="18" fill="hold">
                      <p:stCondLst>
                        <p:cond delay="indefinite"/>
                      </p:stCondLst>
                      <p:childTnLst>
                        <p:par>
                          <p:cTn id="19" fill="hold">
                            <p:stCondLst>
                              <p:cond delay="0"/>
                            </p:stCondLst>
                            <p:childTnLst>
                              <p:par>
                                <p:cTn id="20" presetID="18" presetClass="emph" presetSubtype="0" fill="hold" grpId="0" nodeType="clickEffect">
                                  <p:stCondLst>
                                    <p:cond delay="0"/>
                                  </p:stCondLst>
                                  <p:iterate type="lt">
                                    <p:tmPct val="4000"/>
                                  </p:iterate>
                                  <p:childTnLst>
                                    <p:set>
                                      <p:cBhvr override="childStyle">
                                        <p:cTn id="21" dur="2000" fill="hold"/>
                                        <p:tgtEl>
                                          <p:spTgt spid="6"/>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14290"/>
            <a:ext cx="8229600" cy="6429420"/>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buNone/>
            </a:pPr>
            <a:r>
              <a:rPr lang="en-IN" sz="2400" b="1" u="sng" spc="50" dirty="0" smtClean="0">
                <a:ln w="11430"/>
                <a:gradFill>
                  <a:gsLst>
                    <a:gs pos="25000">
                      <a:schemeClr val="accent2">
                        <a:satMod val="155000"/>
                      </a:schemeClr>
                    </a:gs>
                    <a:gs pos="100000">
                      <a:schemeClr val="accent2">
                        <a:shade val="45000"/>
                        <a:satMod val="165000"/>
                      </a:schemeClr>
                    </a:gs>
                  </a:gsLst>
                  <a:lin ang="5400000"/>
                </a:gradFill>
                <a:latin typeface="Algerian" pitchFamily="82" charset="0"/>
              </a:rPr>
              <a:t>Securities of residents</a:t>
            </a:r>
          </a:p>
        </p:txBody>
      </p:sp>
      <p:cxnSp>
        <p:nvCxnSpPr>
          <p:cNvPr id="5" name="Straight Arrow Connector 4"/>
          <p:cNvCxnSpPr/>
          <p:nvPr/>
        </p:nvCxnSpPr>
        <p:spPr>
          <a:xfrm rot="5400000">
            <a:off x="4215604" y="785794"/>
            <a:ext cx="284958"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Connector 8"/>
          <p:cNvCxnSpPr/>
          <p:nvPr/>
        </p:nvCxnSpPr>
        <p:spPr>
          <a:xfrm>
            <a:off x="928662" y="1000108"/>
            <a:ext cx="7215238" cy="1588"/>
          </a:xfrm>
          <a:prstGeom prst="line">
            <a:avLst/>
          </a:prstGeom>
        </p:spPr>
        <p:style>
          <a:lnRef idx="2">
            <a:schemeClr val="accent6"/>
          </a:lnRef>
          <a:fillRef idx="0">
            <a:schemeClr val="accent6"/>
          </a:fillRef>
          <a:effectRef idx="1">
            <a:schemeClr val="accent6"/>
          </a:effectRef>
          <a:fontRef idx="minor">
            <a:schemeClr val="tx1"/>
          </a:fontRef>
        </p:style>
      </p:cxnSp>
      <p:cxnSp>
        <p:nvCxnSpPr>
          <p:cNvPr id="19" name="Straight Arrow Connector 18"/>
          <p:cNvCxnSpPr/>
          <p:nvPr/>
        </p:nvCxnSpPr>
        <p:spPr>
          <a:xfrm rot="5400000">
            <a:off x="1000894" y="1213628"/>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p:cNvCxnSpPr/>
          <p:nvPr/>
        </p:nvCxnSpPr>
        <p:spPr>
          <a:xfrm rot="5400000">
            <a:off x="6858810" y="1142190"/>
            <a:ext cx="284958"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2" name="Rectangle 21"/>
          <p:cNvSpPr/>
          <p:nvPr/>
        </p:nvSpPr>
        <p:spPr>
          <a:xfrm>
            <a:off x="285720" y="1357298"/>
            <a:ext cx="2000264" cy="50006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t>Short term</a:t>
            </a:r>
            <a:endParaRPr lang="en-IN" dirty="0"/>
          </a:p>
        </p:txBody>
      </p:sp>
      <p:sp>
        <p:nvSpPr>
          <p:cNvPr id="23" name="Rectangle 22"/>
          <p:cNvSpPr/>
          <p:nvPr/>
        </p:nvSpPr>
        <p:spPr>
          <a:xfrm>
            <a:off x="6072198" y="1285860"/>
            <a:ext cx="2000264" cy="50006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t>Long  term</a:t>
            </a:r>
            <a:endParaRPr lang="en-IN" dirty="0"/>
          </a:p>
        </p:txBody>
      </p:sp>
      <p:cxnSp>
        <p:nvCxnSpPr>
          <p:cNvPr id="25" name="Straight Arrow Connector 24"/>
          <p:cNvCxnSpPr/>
          <p:nvPr/>
        </p:nvCxnSpPr>
        <p:spPr>
          <a:xfrm rot="5400000">
            <a:off x="1215208" y="2000240"/>
            <a:ext cx="284958"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214282" y="2143116"/>
            <a:ext cx="3071834"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32" name="Straight Arrow Connector 31"/>
          <p:cNvCxnSpPr/>
          <p:nvPr/>
        </p:nvCxnSpPr>
        <p:spPr>
          <a:xfrm rot="5400000">
            <a:off x="143638" y="2356636"/>
            <a:ext cx="428628"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3" name="Straight Arrow Connector 32"/>
          <p:cNvCxnSpPr/>
          <p:nvPr/>
        </p:nvCxnSpPr>
        <p:spPr>
          <a:xfrm rot="5400000">
            <a:off x="2215340" y="3071016"/>
            <a:ext cx="1857388"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6" name="Rectangle 35"/>
          <p:cNvSpPr/>
          <p:nvPr/>
        </p:nvSpPr>
        <p:spPr>
          <a:xfrm>
            <a:off x="142844" y="2571744"/>
            <a:ext cx="2714644" cy="1285884"/>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endParaRPr lang="en-IN" dirty="0" smtClean="0"/>
          </a:p>
          <a:p>
            <a:r>
              <a:rPr lang="en-IN" dirty="0" smtClean="0"/>
              <a:t>Securities mentioned in 111A sold through RSE &amp; STT paid, taxable  @ 15% </a:t>
            </a:r>
          </a:p>
          <a:p>
            <a:pPr algn="ctr"/>
            <a:endParaRPr lang="en-IN" dirty="0" smtClean="0"/>
          </a:p>
        </p:txBody>
      </p:sp>
      <p:sp>
        <p:nvSpPr>
          <p:cNvPr id="38" name="Rectangle 37"/>
          <p:cNvSpPr/>
          <p:nvPr/>
        </p:nvSpPr>
        <p:spPr>
          <a:xfrm>
            <a:off x="857224" y="4000504"/>
            <a:ext cx="2714644" cy="1285884"/>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IN" dirty="0" smtClean="0"/>
              <a:t>Rest of securities taxable at normal rates of STCG</a:t>
            </a:r>
          </a:p>
        </p:txBody>
      </p:sp>
      <p:cxnSp>
        <p:nvCxnSpPr>
          <p:cNvPr id="41" name="Straight Arrow Connector 40"/>
          <p:cNvCxnSpPr/>
          <p:nvPr/>
        </p:nvCxnSpPr>
        <p:spPr>
          <a:xfrm rot="5400000">
            <a:off x="6930248" y="1928008"/>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3" name="Straight Connector 42"/>
          <p:cNvCxnSpPr/>
          <p:nvPr/>
        </p:nvCxnSpPr>
        <p:spPr>
          <a:xfrm>
            <a:off x="5500694" y="2071678"/>
            <a:ext cx="3071834"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44" name="Straight Arrow Connector 43"/>
          <p:cNvCxnSpPr/>
          <p:nvPr/>
        </p:nvCxnSpPr>
        <p:spPr>
          <a:xfrm rot="5400000">
            <a:off x="5572132" y="2213760"/>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5" name="Straight Arrow Connector 44"/>
          <p:cNvCxnSpPr/>
          <p:nvPr/>
        </p:nvCxnSpPr>
        <p:spPr>
          <a:xfrm rot="5400000">
            <a:off x="8286776" y="2213760"/>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6" name="Rectangle 45"/>
          <p:cNvSpPr/>
          <p:nvPr/>
        </p:nvSpPr>
        <p:spPr>
          <a:xfrm>
            <a:off x="4643438" y="2357430"/>
            <a:ext cx="2000264" cy="50006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t>Non listed</a:t>
            </a:r>
            <a:endParaRPr lang="en-IN" dirty="0"/>
          </a:p>
        </p:txBody>
      </p:sp>
      <p:sp>
        <p:nvSpPr>
          <p:cNvPr id="47" name="Rectangle 46"/>
          <p:cNvSpPr/>
          <p:nvPr/>
        </p:nvSpPr>
        <p:spPr>
          <a:xfrm>
            <a:off x="6929454" y="2357430"/>
            <a:ext cx="2000264" cy="64294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t>Listed &amp; mutual funds</a:t>
            </a:r>
            <a:endParaRPr lang="en-IN" dirty="0"/>
          </a:p>
        </p:txBody>
      </p:sp>
      <p:cxnSp>
        <p:nvCxnSpPr>
          <p:cNvPr id="48" name="Straight Arrow Connector 47"/>
          <p:cNvCxnSpPr/>
          <p:nvPr/>
        </p:nvCxnSpPr>
        <p:spPr>
          <a:xfrm rot="5400000">
            <a:off x="5572926" y="2999578"/>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9" name="Rectangle 48"/>
          <p:cNvSpPr/>
          <p:nvPr/>
        </p:nvSpPr>
        <p:spPr>
          <a:xfrm>
            <a:off x="4643438" y="3143248"/>
            <a:ext cx="2000264" cy="928694"/>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IN" dirty="0" smtClean="0"/>
              <a:t>LTCG &amp; </a:t>
            </a:r>
          </a:p>
          <a:p>
            <a:pPr algn="ctr"/>
            <a:r>
              <a:rPr lang="en-IN" dirty="0" smtClean="0"/>
              <a:t> taxable @ 20%</a:t>
            </a:r>
            <a:endParaRPr lang="en-IN" dirty="0"/>
          </a:p>
        </p:txBody>
      </p:sp>
      <p:cxnSp>
        <p:nvCxnSpPr>
          <p:cNvPr id="50" name="Straight Arrow Connector 49"/>
          <p:cNvCxnSpPr/>
          <p:nvPr/>
        </p:nvCxnSpPr>
        <p:spPr>
          <a:xfrm rot="5400000">
            <a:off x="6893735" y="3679033"/>
            <a:ext cx="1358116" cy="79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53" name="Straight Connector 52"/>
          <p:cNvCxnSpPr/>
          <p:nvPr/>
        </p:nvCxnSpPr>
        <p:spPr>
          <a:xfrm>
            <a:off x="5357818" y="4357694"/>
            <a:ext cx="3500462" cy="1588"/>
          </a:xfrm>
          <a:prstGeom prst="line">
            <a:avLst/>
          </a:prstGeom>
        </p:spPr>
        <p:style>
          <a:lnRef idx="2">
            <a:schemeClr val="accent2"/>
          </a:lnRef>
          <a:fillRef idx="0">
            <a:schemeClr val="accent2"/>
          </a:fillRef>
          <a:effectRef idx="1">
            <a:schemeClr val="accent2"/>
          </a:effectRef>
          <a:fontRef idx="minor">
            <a:schemeClr val="tx1"/>
          </a:fontRef>
        </p:style>
      </p:cxnSp>
      <p:cxnSp>
        <p:nvCxnSpPr>
          <p:cNvPr id="61" name="Straight Arrow Connector 60"/>
          <p:cNvCxnSpPr/>
          <p:nvPr/>
        </p:nvCxnSpPr>
        <p:spPr>
          <a:xfrm rot="5400000">
            <a:off x="5430050" y="4571214"/>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64" name="Rectangle 63"/>
          <p:cNvSpPr/>
          <p:nvPr/>
        </p:nvSpPr>
        <p:spPr>
          <a:xfrm>
            <a:off x="4500562" y="4714884"/>
            <a:ext cx="2071702" cy="57150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IN" sz="1900" dirty="0" smtClean="0">
                <a:latin typeface="Calibri" pitchFamily="34" charset="0"/>
              </a:rPr>
              <a:t>Not Sold through RSE</a:t>
            </a:r>
            <a:endParaRPr lang="en-IN" sz="1900" dirty="0">
              <a:latin typeface="Calibri" pitchFamily="34" charset="0"/>
            </a:endParaRPr>
          </a:p>
        </p:txBody>
      </p:sp>
      <p:cxnSp>
        <p:nvCxnSpPr>
          <p:cNvPr id="71" name="Straight Arrow Connector 70"/>
          <p:cNvCxnSpPr/>
          <p:nvPr/>
        </p:nvCxnSpPr>
        <p:spPr>
          <a:xfrm rot="5400000">
            <a:off x="7930380" y="4571214"/>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72" name="Rectangle 71"/>
          <p:cNvSpPr/>
          <p:nvPr/>
        </p:nvSpPr>
        <p:spPr>
          <a:xfrm>
            <a:off x="6858016" y="4714884"/>
            <a:ext cx="2071702" cy="500066"/>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IN" sz="1900" dirty="0" smtClean="0">
                <a:latin typeface="Calibri" pitchFamily="34" charset="0"/>
              </a:rPr>
              <a:t>Sold through RSE</a:t>
            </a:r>
            <a:endParaRPr lang="en-IN" sz="1900" dirty="0">
              <a:latin typeface="Calibri" pitchFamily="34" charset="0"/>
            </a:endParaRPr>
          </a:p>
        </p:txBody>
      </p:sp>
      <p:cxnSp>
        <p:nvCxnSpPr>
          <p:cNvPr id="75" name="Straight Arrow Connector 74"/>
          <p:cNvCxnSpPr/>
          <p:nvPr/>
        </p:nvCxnSpPr>
        <p:spPr>
          <a:xfrm rot="5400000">
            <a:off x="5501488" y="5428470"/>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76" name="Straight Arrow Connector 75"/>
          <p:cNvCxnSpPr/>
          <p:nvPr/>
        </p:nvCxnSpPr>
        <p:spPr>
          <a:xfrm rot="5400000">
            <a:off x="7716066" y="5357032"/>
            <a:ext cx="28575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82" name="Rectangle 81"/>
          <p:cNvSpPr/>
          <p:nvPr/>
        </p:nvSpPr>
        <p:spPr>
          <a:xfrm>
            <a:off x="3786182" y="5572140"/>
            <a:ext cx="2857520" cy="928694"/>
          </a:xfrm>
          <a:prstGeom prst="rect">
            <a:avLst/>
          </a:prstGeom>
        </p:spPr>
        <p:style>
          <a:lnRef idx="0">
            <a:schemeClr val="dk1"/>
          </a:lnRef>
          <a:fillRef idx="3">
            <a:schemeClr val="dk1"/>
          </a:fillRef>
          <a:effectRef idx="3">
            <a:schemeClr val="dk1"/>
          </a:effectRef>
          <a:fontRef idx="minor">
            <a:schemeClr val="lt1"/>
          </a:fontRef>
        </p:style>
        <p:txBody>
          <a:bodyPr rtlCol="0" anchor="ctr"/>
          <a:lstStyle/>
          <a:p>
            <a:r>
              <a:rPr lang="en-IN" sz="1900" dirty="0" smtClean="0">
                <a:latin typeface="Calibri" pitchFamily="34" charset="0"/>
              </a:rPr>
              <a:t>Taxable at minimum rate of 10% or 20%</a:t>
            </a:r>
            <a:endParaRPr lang="en-IN" sz="1900" dirty="0">
              <a:latin typeface="Calibri" pitchFamily="34" charset="0"/>
            </a:endParaRPr>
          </a:p>
        </p:txBody>
      </p:sp>
      <p:sp>
        <p:nvSpPr>
          <p:cNvPr id="83" name="Rectangle 82"/>
          <p:cNvSpPr/>
          <p:nvPr/>
        </p:nvSpPr>
        <p:spPr>
          <a:xfrm>
            <a:off x="7072330" y="5500702"/>
            <a:ext cx="1643074" cy="1000132"/>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IN" sz="1900" dirty="0" smtClean="0">
                <a:latin typeface="Calibri" pitchFamily="34" charset="0"/>
              </a:rPr>
              <a:t>Exempt </a:t>
            </a:r>
          </a:p>
          <a:p>
            <a:pPr algn="ctr"/>
            <a:r>
              <a:rPr lang="en-IN" sz="1900" dirty="0" smtClean="0">
                <a:latin typeface="Calibri" pitchFamily="34" charset="0"/>
              </a:rPr>
              <a:t>u/s 10(38) </a:t>
            </a:r>
            <a:endParaRPr lang="en-IN" sz="1900" dirty="0">
              <a:latin typeface="Calibri" pitchFamily="34" charset="0"/>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edge">
                                      <p:cBhvr>
                                        <p:cTn id="12" dur="20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edge">
                                      <p:cBhvr>
                                        <p:cTn id="17" dur="20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ntr" presetSubtype="16"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plus(in)">
                                      <p:cBhvr>
                                        <p:cTn id="22" dur="20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strips(downLeft)">
                                      <p:cBhvr>
                                        <p:cTn id="27" dur="20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circle(in)">
                                      <p:cBhvr>
                                        <p:cTn id="32" dur="20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diamond(in)">
                                      <p:cBhvr>
                                        <p:cTn id="37" dur="2000"/>
                                        <p:tgtEl>
                                          <p:spTgt spid="49"/>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7"/>
                                        </p:tgtEl>
                                        <p:attrNameLst>
                                          <p:attrName>style.visibility</p:attrName>
                                        </p:attrNameLst>
                                      </p:cBhvr>
                                      <p:to>
                                        <p:strVal val="visible"/>
                                      </p:to>
                                    </p:set>
                                    <p:anim calcmode="lin" valueType="num">
                                      <p:cBhvr>
                                        <p:cTn id="42" dur="2000" fill="hold"/>
                                        <p:tgtEl>
                                          <p:spTgt spid="47"/>
                                        </p:tgtEl>
                                        <p:attrNameLst>
                                          <p:attrName>ppt_w</p:attrName>
                                        </p:attrNameLst>
                                      </p:cBhvr>
                                      <p:tavLst>
                                        <p:tav tm="0">
                                          <p:val>
                                            <p:strVal val="#ppt_w*0.70"/>
                                          </p:val>
                                        </p:tav>
                                        <p:tav tm="100000">
                                          <p:val>
                                            <p:strVal val="#ppt_w"/>
                                          </p:val>
                                        </p:tav>
                                      </p:tavLst>
                                    </p:anim>
                                    <p:anim calcmode="lin" valueType="num">
                                      <p:cBhvr>
                                        <p:cTn id="43" dur="2000" fill="hold"/>
                                        <p:tgtEl>
                                          <p:spTgt spid="47"/>
                                        </p:tgtEl>
                                        <p:attrNameLst>
                                          <p:attrName>ppt_h</p:attrName>
                                        </p:attrNameLst>
                                      </p:cBhvr>
                                      <p:tavLst>
                                        <p:tav tm="0">
                                          <p:val>
                                            <p:strVal val="#ppt_h"/>
                                          </p:val>
                                        </p:tav>
                                        <p:tav tm="100000">
                                          <p:val>
                                            <p:strVal val="#ppt_h"/>
                                          </p:val>
                                        </p:tav>
                                      </p:tavLst>
                                    </p:anim>
                                    <p:animEffect transition="in" filter="fade">
                                      <p:cBhvr>
                                        <p:cTn id="44" dur="2000"/>
                                        <p:tgtEl>
                                          <p:spTgt spid="47"/>
                                        </p:tgtEl>
                                      </p:cBhvr>
                                    </p:animEffect>
                                  </p:childTnLst>
                                </p:cTn>
                              </p:par>
                            </p:childTnLst>
                          </p:cTn>
                        </p:par>
                      </p:childTnLst>
                    </p:cTn>
                  </p:par>
                  <p:par>
                    <p:cTn id="45" fill="hold">
                      <p:stCondLst>
                        <p:cond delay="indefinite"/>
                      </p:stCondLst>
                      <p:childTnLst>
                        <p:par>
                          <p:cTn id="46" fill="hold">
                            <p:stCondLst>
                              <p:cond delay="0"/>
                            </p:stCondLst>
                            <p:childTnLst>
                              <p:par>
                                <p:cTn id="47" presetID="56" presetClass="entr" presetSubtype="0" fill="hold" grpId="0" nodeType="clickEffect">
                                  <p:stCondLst>
                                    <p:cond delay="0"/>
                                  </p:stCondLst>
                                  <p:iterate type="lt">
                                    <p:tmPct val="10000"/>
                                  </p:iterate>
                                  <p:childTnLst>
                                    <p:set>
                                      <p:cBhvr>
                                        <p:cTn id="48" dur="1" fill="hold">
                                          <p:stCondLst>
                                            <p:cond delay="0"/>
                                          </p:stCondLst>
                                        </p:cTn>
                                        <p:tgtEl>
                                          <p:spTgt spid="64"/>
                                        </p:tgtEl>
                                        <p:attrNameLst>
                                          <p:attrName>style.visibility</p:attrName>
                                        </p:attrNameLst>
                                      </p:cBhvr>
                                      <p:to>
                                        <p:strVal val="visible"/>
                                      </p:to>
                                    </p:set>
                                    <p:anim by="(-#ppt_w*2)" calcmode="lin" valueType="num">
                                      <p:cBhvr rctx="PPT">
                                        <p:cTn id="49" dur="1000" autoRev="1" fill="hold">
                                          <p:stCondLst>
                                            <p:cond delay="0"/>
                                          </p:stCondLst>
                                        </p:cTn>
                                        <p:tgtEl>
                                          <p:spTgt spid="64"/>
                                        </p:tgtEl>
                                        <p:attrNameLst>
                                          <p:attrName>ppt_w</p:attrName>
                                        </p:attrNameLst>
                                      </p:cBhvr>
                                    </p:anim>
                                    <p:anim by="(#ppt_w*0.50)" calcmode="lin" valueType="num">
                                      <p:cBhvr>
                                        <p:cTn id="50" dur="1000" decel="50000" autoRev="1" fill="hold">
                                          <p:stCondLst>
                                            <p:cond delay="0"/>
                                          </p:stCondLst>
                                        </p:cTn>
                                        <p:tgtEl>
                                          <p:spTgt spid="64"/>
                                        </p:tgtEl>
                                        <p:attrNameLst>
                                          <p:attrName>ppt_x</p:attrName>
                                        </p:attrNameLst>
                                      </p:cBhvr>
                                    </p:anim>
                                    <p:anim from="(-#ppt_h/2)" to="(#ppt_y)" calcmode="lin" valueType="num">
                                      <p:cBhvr>
                                        <p:cTn id="51" dur="2000" fill="hold">
                                          <p:stCondLst>
                                            <p:cond delay="0"/>
                                          </p:stCondLst>
                                        </p:cTn>
                                        <p:tgtEl>
                                          <p:spTgt spid="64"/>
                                        </p:tgtEl>
                                        <p:attrNameLst>
                                          <p:attrName>ppt_y</p:attrName>
                                        </p:attrNameLst>
                                      </p:cBhvr>
                                    </p:anim>
                                    <p:animRot by="21600000">
                                      <p:cBhvr>
                                        <p:cTn id="52" dur="2000" fill="hold">
                                          <p:stCondLst>
                                            <p:cond delay="0"/>
                                          </p:stCondLst>
                                        </p:cTn>
                                        <p:tgtEl>
                                          <p:spTgt spid="64"/>
                                        </p:tgtEl>
                                        <p:attrNameLst>
                                          <p:attrName>r</p:attrName>
                                        </p:attrNameLst>
                                      </p:cBhvr>
                                    </p:animRot>
                                  </p:childTnLst>
                                </p:cTn>
                              </p:par>
                            </p:childTnLst>
                          </p:cTn>
                        </p:par>
                      </p:childTnLst>
                    </p:cTn>
                  </p:par>
                  <p:par>
                    <p:cTn id="53" fill="hold">
                      <p:stCondLst>
                        <p:cond delay="indefinite"/>
                      </p:stCondLst>
                      <p:childTnLst>
                        <p:par>
                          <p:cTn id="54" fill="hold">
                            <p:stCondLst>
                              <p:cond delay="0"/>
                            </p:stCondLst>
                            <p:childTnLst>
                              <p:par>
                                <p:cTn id="55" presetID="39" presetClass="entr" presetSubtype="0" accel="100000" fill="hold" grpId="0" nodeType="clickEffect">
                                  <p:stCondLst>
                                    <p:cond delay="0"/>
                                  </p:stCondLst>
                                  <p:childTnLst>
                                    <p:set>
                                      <p:cBhvr>
                                        <p:cTn id="56" dur="1" fill="hold">
                                          <p:stCondLst>
                                            <p:cond delay="0"/>
                                          </p:stCondLst>
                                        </p:cTn>
                                        <p:tgtEl>
                                          <p:spTgt spid="82"/>
                                        </p:tgtEl>
                                        <p:attrNameLst>
                                          <p:attrName>style.visibility</p:attrName>
                                        </p:attrNameLst>
                                      </p:cBhvr>
                                      <p:to>
                                        <p:strVal val="visible"/>
                                      </p:to>
                                    </p:set>
                                    <p:anim calcmode="lin" valueType="num">
                                      <p:cBhvr>
                                        <p:cTn id="57" dur="2000" fill="hold"/>
                                        <p:tgtEl>
                                          <p:spTgt spid="82"/>
                                        </p:tgtEl>
                                        <p:attrNameLst>
                                          <p:attrName>ppt_h</p:attrName>
                                        </p:attrNameLst>
                                      </p:cBhvr>
                                      <p:tavLst>
                                        <p:tav tm="0">
                                          <p:val>
                                            <p:strVal val="#ppt_h/20"/>
                                          </p:val>
                                        </p:tav>
                                        <p:tav tm="50000">
                                          <p:val>
                                            <p:strVal val="#ppt_h/20"/>
                                          </p:val>
                                        </p:tav>
                                        <p:tav tm="100000">
                                          <p:val>
                                            <p:strVal val="#ppt_h"/>
                                          </p:val>
                                        </p:tav>
                                      </p:tavLst>
                                    </p:anim>
                                    <p:anim calcmode="lin" valueType="num">
                                      <p:cBhvr>
                                        <p:cTn id="58" dur="2000" fill="hold"/>
                                        <p:tgtEl>
                                          <p:spTgt spid="82"/>
                                        </p:tgtEl>
                                        <p:attrNameLst>
                                          <p:attrName>ppt_w</p:attrName>
                                        </p:attrNameLst>
                                      </p:cBhvr>
                                      <p:tavLst>
                                        <p:tav tm="0">
                                          <p:val>
                                            <p:strVal val="#ppt_w+.3"/>
                                          </p:val>
                                        </p:tav>
                                        <p:tav tm="50000">
                                          <p:val>
                                            <p:strVal val="#ppt_w+.3"/>
                                          </p:val>
                                        </p:tav>
                                        <p:tav tm="100000">
                                          <p:val>
                                            <p:strVal val="#ppt_w"/>
                                          </p:val>
                                        </p:tav>
                                      </p:tavLst>
                                    </p:anim>
                                    <p:anim calcmode="lin" valueType="num">
                                      <p:cBhvr>
                                        <p:cTn id="59" dur="2000" fill="hold"/>
                                        <p:tgtEl>
                                          <p:spTgt spid="82"/>
                                        </p:tgtEl>
                                        <p:attrNameLst>
                                          <p:attrName>ppt_x</p:attrName>
                                        </p:attrNameLst>
                                      </p:cBhvr>
                                      <p:tavLst>
                                        <p:tav tm="0">
                                          <p:val>
                                            <p:strVal val="#ppt_x-.3"/>
                                          </p:val>
                                        </p:tav>
                                        <p:tav tm="50000">
                                          <p:val>
                                            <p:strVal val="#ppt_x"/>
                                          </p:val>
                                        </p:tav>
                                        <p:tav tm="100000">
                                          <p:val>
                                            <p:strVal val="#ppt_x"/>
                                          </p:val>
                                        </p:tav>
                                      </p:tavLst>
                                    </p:anim>
                                    <p:anim calcmode="lin" valueType="num">
                                      <p:cBhvr>
                                        <p:cTn id="60" dur="2000" fill="hold"/>
                                        <p:tgtEl>
                                          <p:spTgt spid="82"/>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52" presetClass="entr" presetSubtype="0" fill="hold" grpId="0" nodeType="clickEffect">
                                  <p:stCondLst>
                                    <p:cond delay="0"/>
                                  </p:stCondLst>
                                  <p:childTnLst>
                                    <p:set>
                                      <p:cBhvr>
                                        <p:cTn id="64" dur="1" fill="hold">
                                          <p:stCondLst>
                                            <p:cond delay="0"/>
                                          </p:stCondLst>
                                        </p:cTn>
                                        <p:tgtEl>
                                          <p:spTgt spid="72"/>
                                        </p:tgtEl>
                                        <p:attrNameLst>
                                          <p:attrName>style.visibility</p:attrName>
                                        </p:attrNameLst>
                                      </p:cBhvr>
                                      <p:to>
                                        <p:strVal val="visible"/>
                                      </p:to>
                                    </p:set>
                                    <p:animScale>
                                      <p:cBhvr>
                                        <p:cTn id="65" dur="2000" decel="50000" fill="hold">
                                          <p:stCondLst>
                                            <p:cond delay="0"/>
                                          </p:stCondLst>
                                        </p:cTn>
                                        <p:tgtEl>
                                          <p:spTgt spid="7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6" dur="2000" decel="50000" fill="hold">
                                          <p:stCondLst>
                                            <p:cond delay="0"/>
                                          </p:stCondLst>
                                        </p:cTn>
                                        <p:tgtEl>
                                          <p:spTgt spid="72"/>
                                        </p:tgtEl>
                                        <p:attrNameLst>
                                          <p:attrName>ppt_x</p:attrName>
                                          <p:attrName>ppt_y</p:attrName>
                                        </p:attrNameLst>
                                      </p:cBhvr>
                                    </p:animMotion>
                                    <p:animEffect transition="in" filter="fade">
                                      <p:cBhvr>
                                        <p:cTn id="67" dur="2000"/>
                                        <p:tgtEl>
                                          <p:spTgt spid="72"/>
                                        </p:tgtEl>
                                      </p:cBhvr>
                                    </p:animEffect>
                                  </p:childTnLst>
                                </p:cTn>
                              </p:par>
                            </p:childTnLst>
                          </p:cTn>
                        </p:par>
                      </p:childTnLst>
                    </p:cTn>
                  </p:par>
                  <p:par>
                    <p:cTn id="68" fill="hold">
                      <p:stCondLst>
                        <p:cond delay="indefinite"/>
                      </p:stCondLst>
                      <p:childTnLst>
                        <p:par>
                          <p:cTn id="69" fill="hold">
                            <p:stCondLst>
                              <p:cond delay="0"/>
                            </p:stCondLst>
                            <p:childTnLst>
                              <p:par>
                                <p:cTn id="70" presetID="25" presetClass="entr" presetSubtype="0" fill="hold" grpId="0" nodeType="clickEffect">
                                  <p:stCondLst>
                                    <p:cond delay="0"/>
                                  </p:stCondLst>
                                  <p:childTnLst>
                                    <p:set>
                                      <p:cBhvr>
                                        <p:cTn id="71" dur="1" fill="hold">
                                          <p:stCondLst>
                                            <p:cond delay="0"/>
                                          </p:stCondLst>
                                        </p:cTn>
                                        <p:tgtEl>
                                          <p:spTgt spid="83"/>
                                        </p:tgtEl>
                                        <p:attrNameLst>
                                          <p:attrName>style.visibility</p:attrName>
                                        </p:attrNameLst>
                                      </p:cBhvr>
                                      <p:to>
                                        <p:strVal val="visible"/>
                                      </p:to>
                                    </p:set>
                                    <p:anim calcmode="lin" valueType="num">
                                      <p:cBhvr>
                                        <p:cTn id="72" dur="1000" decel="50000" fill="hold">
                                          <p:stCondLst>
                                            <p:cond delay="0"/>
                                          </p:stCondLst>
                                        </p:cTn>
                                        <p:tgtEl>
                                          <p:spTgt spid="83"/>
                                        </p:tgtEl>
                                        <p:attrNameLst>
                                          <p:attrName>style.rotation</p:attrName>
                                        </p:attrNameLst>
                                      </p:cBhvr>
                                      <p:tavLst>
                                        <p:tav tm="0">
                                          <p:val>
                                            <p:fltVal val="-90"/>
                                          </p:val>
                                        </p:tav>
                                        <p:tav tm="100000">
                                          <p:val>
                                            <p:fltVal val="0"/>
                                          </p:val>
                                        </p:tav>
                                      </p:tavLst>
                                    </p:anim>
                                    <p:anim calcmode="lin" valueType="num">
                                      <p:cBhvr>
                                        <p:cTn id="73" dur="1000" decel="50000" fill="hold">
                                          <p:stCondLst>
                                            <p:cond delay="0"/>
                                          </p:stCondLst>
                                        </p:cTn>
                                        <p:tgtEl>
                                          <p:spTgt spid="83"/>
                                        </p:tgtEl>
                                        <p:attrNameLst>
                                          <p:attrName>ppt_w</p:attrName>
                                        </p:attrNameLst>
                                      </p:cBhvr>
                                      <p:tavLst>
                                        <p:tav tm="0">
                                          <p:val>
                                            <p:strVal val="#ppt_w"/>
                                          </p:val>
                                        </p:tav>
                                        <p:tav tm="100000">
                                          <p:val>
                                            <p:strVal val="#ppt_w*.05"/>
                                          </p:val>
                                        </p:tav>
                                      </p:tavLst>
                                    </p:anim>
                                    <p:anim calcmode="lin" valueType="num">
                                      <p:cBhvr>
                                        <p:cTn id="74" dur="1000" accel="50000" fill="hold">
                                          <p:stCondLst>
                                            <p:cond delay="1000"/>
                                          </p:stCondLst>
                                        </p:cTn>
                                        <p:tgtEl>
                                          <p:spTgt spid="83"/>
                                        </p:tgtEl>
                                        <p:attrNameLst>
                                          <p:attrName>ppt_w</p:attrName>
                                        </p:attrNameLst>
                                      </p:cBhvr>
                                      <p:tavLst>
                                        <p:tav tm="0">
                                          <p:val>
                                            <p:strVal val="#ppt_w*.05"/>
                                          </p:val>
                                        </p:tav>
                                        <p:tav tm="100000">
                                          <p:val>
                                            <p:strVal val="#ppt_w"/>
                                          </p:val>
                                        </p:tav>
                                      </p:tavLst>
                                    </p:anim>
                                    <p:anim calcmode="lin" valueType="num">
                                      <p:cBhvr>
                                        <p:cTn id="75" dur="2000" fill="hold"/>
                                        <p:tgtEl>
                                          <p:spTgt spid="83"/>
                                        </p:tgtEl>
                                        <p:attrNameLst>
                                          <p:attrName>ppt_h</p:attrName>
                                        </p:attrNameLst>
                                      </p:cBhvr>
                                      <p:tavLst>
                                        <p:tav tm="0">
                                          <p:val>
                                            <p:strVal val="#ppt_h"/>
                                          </p:val>
                                        </p:tav>
                                        <p:tav tm="100000">
                                          <p:val>
                                            <p:strVal val="#ppt_h"/>
                                          </p:val>
                                        </p:tav>
                                      </p:tavLst>
                                    </p:anim>
                                    <p:anim calcmode="lin" valueType="num">
                                      <p:cBhvr>
                                        <p:cTn id="76" dur="1000" decel="50000" fill="hold">
                                          <p:stCondLst>
                                            <p:cond delay="0"/>
                                          </p:stCondLst>
                                        </p:cTn>
                                        <p:tgtEl>
                                          <p:spTgt spid="83"/>
                                        </p:tgtEl>
                                        <p:attrNameLst>
                                          <p:attrName>ppt_x</p:attrName>
                                        </p:attrNameLst>
                                      </p:cBhvr>
                                      <p:tavLst>
                                        <p:tav tm="0">
                                          <p:val>
                                            <p:strVal val="#ppt_x+.4"/>
                                          </p:val>
                                        </p:tav>
                                        <p:tav tm="100000">
                                          <p:val>
                                            <p:strVal val="#ppt_x"/>
                                          </p:val>
                                        </p:tav>
                                      </p:tavLst>
                                    </p:anim>
                                    <p:anim calcmode="lin" valueType="num">
                                      <p:cBhvr>
                                        <p:cTn id="77" dur="1000" decel="50000" fill="hold">
                                          <p:stCondLst>
                                            <p:cond delay="0"/>
                                          </p:stCondLst>
                                        </p:cTn>
                                        <p:tgtEl>
                                          <p:spTgt spid="83"/>
                                        </p:tgtEl>
                                        <p:attrNameLst>
                                          <p:attrName>ppt_y</p:attrName>
                                        </p:attrNameLst>
                                      </p:cBhvr>
                                      <p:tavLst>
                                        <p:tav tm="0">
                                          <p:val>
                                            <p:strVal val="#ppt_y-.2"/>
                                          </p:val>
                                        </p:tav>
                                        <p:tav tm="100000">
                                          <p:val>
                                            <p:strVal val="#ppt_y+.1"/>
                                          </p:val>
                                        </p:tav>
                                      </p:tavLst>
                                    </p:anim>
                                    <p:anim calcmode="lin" valueType="num">
                                      <p:cBhvr>
                                        <p:cTn id="78" dur="1000" accel="50000" fill="hold">
                                          <p:stCondLst>
                                            <p:cond delay="1000"/>
                                          </p:stCondLst>
                                        </p:cTn>
                                        <p:tgtEl>
                                          <p:spTgt spid="83"/>
                                        </p:tgtEl>
                                        <p:attrNameLst>
                                          <p:attrName>ppt_y</p:attrName>
                                        </p:attrNameLst>
                                      </p:cBhvr>
                                      <p:tavLst>
                                        <p:tav tm="0">
                                          <p:val>
                                            <p:strVal val="#ppt_y+.1"/>
                                          </p:val>
                                        </p:tav>
                                        <p:tav tm="100000">
                                          <p:val>
                                            <p:strVal val="#ppt_y"/>
                                          </p:val>
                                        </p:tav>
                                      </p:tavLst>
                                    </p:anim>
                                    <p:animEffect transition="in" filter="fade">
                                      <p:cBhvr>
                                        <p:cTn id="79" dur="2000" decel="50000">
                                          <p:stCondLst>
                                            <p:cond delay="0"/>
                                          </p:stCondLst>
                                        </p:cTn>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2" grpId="0" animBg="1"/>
      <p:bldP spid="23" grpId="0" animBg="1"/>
      <p:bldP spid="36" grpId="0" animBg="1"/>
      <p:bldP spid="38" grpId="0" animBg="1"/>
      <p:bldP spid="46" grpId="0" animBg="1"/>
      <p:bldP spid="47" grpId="0" animBg="1"/>
      <p:bldP spid="49" grpId="0" animBg="1"/>
      <p:bldP spid="64" grpId="0" animBg="1"/>
      <p:bldP spid="72" grpId="0" animBg="1"/>
      <p:bldP spid="82" grpId="0" animBg="1"/>
      <p:bldP spid="8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20" y="0"/>
            <a:ext cx="8229600" cy="6286544"/>
          </a:xfrm>
        </p:spPr>
        <p:txBody>
          <a:bodyPr/>
          <a:lstStyle/>
          <a:p>
            <a:pPr>
              <a:buNone/>
            </a:pPr>
            <a:endParaRPr lang="en-IN" dirty="0"/>
          </a:p>
        </p:txBody>
      </p:sp>
      <p:sp>
        <p:nvSpPr>
          <p:cNvPr id="4" name="Rectangle 3"/>
          <p:cNvSpPr/>
          <p:nvPr/>
        </p:nvSpPr>
        <p:spPr>
          <a:xfrm>
            <a:off x="571472" y="428604"/>
            <a:ext cx="2643206" cy="1428760"/>
          </a:xfrm>
          <a:prstGeom prst="rect">
            <a:avLst/>
          </a:prstGeom>
        </p:spPr>
        <p:style>
          <a:lnRef idx="1">
            <a:schemeClr val="accent2"/>
          </a:lnRef>
          <a:fillRef idx="3">
            <a:schemeClr val="accent2"/>
          </a:fillRef>
          <a:effectRef idx="2">
            <a:schemeClr val="accent2"/>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r>
              <a:rPr lang="en-IN" dirty="0" smtClean="0"/>
              <a:t>Capital gain on sale of any LTCA U/S </a:t>
            </a:r>
          </a:p>
          <a:p>
            <a:pPr algn="ctr"/>
            <a:r>
              <a:rPr lang="en-IN" b="1" spc="150" dirty="0" smtClean="0">
                <a:ln w="11430"/>
                <a:solidFill>
                  <a:srgbClr val="F8F8F8"/>
                </a:solidFill>
                <a:effectLst>
                  <a:outerShdw blurRad="25400" algn="tl" rotWithShape="0">
                    <a:srgbClr val="000000">
                      <a:alpha val="43000"/>
                    </a:srgbClr>
                  </a:outerShdw>
                </a:effectLst>
              </a:rPr>
              <a:t>54F</a:t>
            </a:r>
          </a:p>
        </p:txBody>
      </p:sp>
      <p:sp>
        <p:nvSpPr>
          <p:cNvPr id="5" name="Rectangle 4"/>
          <p:cNvSpPr/>
          <p:nvPr/>
        </p:nvSpPr>
        <p:spPr>
          <a:xfrm>
            <a:off x="3214678" y="428604"/>
            <a:ext cx="2571768" cy="142876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N" dirty="0" smtClean="0"/>
              <a:t>Capital gain on</a:t>
            </a:r>
          </a:p>
          <a:p>
            <a:pPr algn="ctr"/>
            <a:r>
              <a:rPr lang="en-IN" dirty="0" smtClean="0"/>
              <a:t>Sale of Residential Property U/S</a:t>
            </a:r>
          </a:p>
          <a:p>
            <a:pPr algn="ctr"/>
            <a:r>
              <a:rPr lang="en-IN" dirty="0" smtClean="0"/>
              <a:t> Section 54</a:t>
            </a:r>
            <a:endParaRPr lang="en-IN" dirty="0"/>
          </a:p>
        </p:txBody>
      </p:sp>
      <p:sp>
        <p:nvSpPr>
          <p:cNvPr id="6" name="Rectangle 5"/>
          <p:cNvSpPr/>
          <p:nvPr/>
        </p:nvSpPr>
        <p:spPr>
          <a:xfrm>
            <a:off x="5786446" y="428604"/>
            <a:ext cx="2428892" cy="142876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Capital gain on sale of urban agricultural land U/S 54B</a:t>
            </a:r>
            <a:endParaRPr lang="en-IN" dirty="0"/>
          </a:p>
        </p:txBody>
      </p:sp>
      <p:sp>
        <p:nvSpPr>
          <p:cNvPr id="8" name="Rectangle 7"/>
          <p:cNvSpPr/>
          <p:nvPr/>
        </p:nvSpPr>
        <p:spPr>
          <a:xfrm>
            <a:off x="571472" y="1857364"/>
            <a:ext cx="2643206" cy="571504"/>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t>Individual/HUF </a:t>
            </a:r>
            <a:endParaRPr lang="en-IN" dirty="0"/>
          </a:p>
        </p:txBody>
      </p:sp>
      <p:sp>
        <p:nvSpPr>
          <p:cNvPr id="9" name="Rectangle 8"/>
          <p:cNvSpPr/>
          <p:nvPr/>
        </p:nvSpPr>
        <p:spPr>
          <a:xfrm>
            <a:off x="3214678" y="1857364"/>
            <a:ext cx="2571768" cy="571504"/>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N" dirty="0" smtClean="0"/>
              <a:t>Individual/HUF</a:t>
            </a:r>
            <a:endParaRPr lang="en-IN" dirty="0"/>
          </a:p>
        </p:txBody>
      </p:sp>
      <p:sp>
        <p:nvSpPr>
          <p:cNvPr id="13" name="Rectangle 12"/>
          <p:cNvSpPr/>
          <p:nvPr/>
        </p:nvSpPr>
        <p:spPr>
          <a:xfrm>
            <a:off x="5786446" y="1857364"/>
            <a:ext cx="2428892" cy="57150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individual</a:t>
            </a:r>
            <a:endParaRPr lang="en-IN" dirty="0"/>
          </a:p>
        </p:txBody>
      </p:sp>
      <p:sp>
        <p:nvSpPr>
          <p:cNvPr id="14" name="Rectangle 13"/>
          <p:cNvSpPr/>
          <p:nvPr/>
        </p:nvSpPr>
        <p:spPr>
          <a:xfrm>
            <a:off x="571472" y="2428868"/>
            <a:ext cx="2643206" cy="142876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t>Any capital assets except residential house property</a:t>
            </a:r>
          </a:p>
        </p:txBody>
      </p:sp>
      <p:sp>
        <p:nvSpPr>
          <p:cNvPr id="15" name="Rectangle 14"/>
          <p:cNvSpPr/>
          <p:nvPr/>
        </p:nvSpPr>
        <p:spPr>
          <a:xfrm>
            <a:off x="3214678" y="2428868"/>
            <a:ext cx="2571768" cy="1428760"/>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N" dirty="0" smtClean="0"/>
              <a:t> Residential house </a:t>
            </a:r>
          </a:p>
          <a:p>
            <a:pPr algn="ctr"/>
            <a:r>
              <a:rPr lang="en-IN" dirty="0" smtClean="0"/>
              <a:t>property being </a:t>
            </a:r>
          </a:p>
          <a:p>
            <a:pPr algn="ctr"/>
            <a:r>
              <a:rPr lang="en-IN" dirty="0" smtClean="0"/>
              <a:t>buildings or lands </a:t>
            </a:r>
          </a:p>
          <a:p>
            <a:pPr algn="ctr"/>
            <a:r>
              <a:rPr lang="en-IN" dirty="0" smtClean="0"/>
              <a:t>appurtenant thereto	</a:t>
            </a:r>
          </a:p>
        </p:txBody>
      </p:sp>
      <p:sp>
        <p:nvSpPr>
          <p:cNvPr id="16" name="Rectangle 15"/>
          <p:cNvSpPr/>
          <p:nvPr/>
        </p:nvSpPr>
        <p:spPr>
          <a:xfrm>
            <a:off x="5786446" y="2428868"/>
            <a:ext cx="2428892" cy="142876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IN" dirty="0" smtClean="0">
                <a:latin typeface="Calibri" pitchFamily="34" charset="0"/>
              </a:rPr>
              <a:t>Agricultural land used </a:t>
            </a:r>
          </a:p>
          <a:p>
            <a:r>
              <a:rPr lang="en-IN" dirty="0" smtClean="0">
                <a:latin typeface="Calibri" pitchFamily="34" charset="0"/>
              </a:rPr>
              <a:t>by individual or his </a:t>
            </a:r>
          </a:p>
          <a:p>
            <a:r>
              <a:rPr lang="en-IN" dirty="0" smtClean="0">
                <a:latin typeface="Calibri" pitchFamily="34" charset="0"/>
              </a:rPr>
              <a:t>parent for agricultural </a:t>
            </a:r>
          </a:p>
          <a:p>
            <a:r>
              <a:rPr lang="en-IN" dirty="0" smtClean="0">
                <a:latin typeface="Calibri" pitchFamily="34" charset="0"/>
              </a:rPr>
              <a:t>purposes for last 2 preceding years</a:t>
            </a:r>
          </a:p>
        </p:txBody>
      </p:sp>
      <p:sp>
        <p:nvSpPr>
          <p:cNvPr id="17" name="Rectangle 16"/>
          <p:cNvSpPr/>
          <p:nvPr/>
        </p:nvSpPr>
        <p:spPr>
          <a:xfrm>
            <a:off x="571472" y="3857628"/>
            <a:ext cx="2643206" cy="571504"/>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t>LTCA</a:t>
            </a:r>
            <a:endParaRPr lang="en-IN" dirty="0"/>
          </a:p>
        </p:txBody>
      </p:sp>
      <p:sp>
        <p:nvSpPr>
          <p:cNvPr id="18" name="Rectangle 17"/>
          <p:cNvSpPr/>
          <p:nvPr/>
        </p:nvSpPr>
        <p:spPr>
          <a:xfrm>
            <a:off x="3214678" y="3857628"/>
            <a:ext cx="2571768" cy="571504"/>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N" dirty="0" smtClean="0"/>
              <a:t>LTCA</a:t>
            </a:r>
            <a:endParaRPr lang="en-IN" dirty="0"/>
          </a:p>
        </p:txBody>
      </p:sp>
      <p:sp>
        <p:nvSpPr>
          <p:cNvPr id="19" name="Rectangle 18"/>
          <p:cNvSpPr/>
          <p:nvPr/>
        </p:nvSpPr>
        <p:spPr>
          <a:xfrm>
            <a:off x="5786446" y="3857628"/>
            <a:ext cx="2428892" cy="57150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LTCA/STCA</a:t>
            </a:r>
            <a:endParaRPr lang="en-IN" dirty="0"/>
          </a:p>
        </p:txBody>
      </p:sp>
      <p:sp>
        <p:nvSpPr>
          <p:cNvPr id="21" name="Rectangle 20"/>
          <p:cNvSpPr/>
          <p:nvPr/>
        </p:nvSpPr>
        <p:spPr>
          <a:xfrm>
            <a:off x="571472" y="4429132"/>
            <a:ext cx="2643206" cy="142876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t>Purchase residential house property</a:t>
            </a:r>
          </a:p>
        </p:txBody>
      </p:sp>
      <p:sp>
        <p:nvSpPr>
          <p:cNvPr id="22" name="Rectangle 21"/>
          <p:cNvSpPr/>
          <p:nvPr/>
        </p:nvSpPr>
        <p:spPr>
          <a:xfrm>
            <a:off x="3214678" y="4429132"/>
            <a:ext cx="2571768" cy="1428760"/>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IN" dirty="0" smtClean="0"/>
              <a:t>Purchase residential house property</a:t>
            </a:r>
          </a:p>
        </p:txBody>
      </p:sp>
      <p:sp>
        <p:nvSpPr>
          <p:cNvPr id="23" name="Rectangle 22"/>
          <p:cNvSpPr/>
          <p:nvPr/>
        </p:nvSpPr>
        <p:spPr>
          <a:xfrm>
            <a:off x="5786446" y="4429132"/>
            <a:ext cx="2428892" cy="1428760"/>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IN" dirty="0" smtClean="0"/>
              <a:t>Purchase urban/rural agriculture land</a:t>
            </a: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strVal val="#ppt_w+.3"/>
                                          </p:val>
                                        </p:tav>
                                        <p:tav tm="100000">
                                          <p:val>
                                            <p:strVal val="#ppt_w"/>
                                          </p:val>
                                        </p:tav>
                                      </p:tavLst>
                                    </p:anim>
                                    <p:anim calcmode="lin" valueType="num">
                                      <p:cBhvr>
                                        <p:cTn id="8" dur="2000" fill="hold"/>
                                        <p:tgtEl>
                                          <p:spTgt spid="4"/>
                                        </p:tgtEl>
                                        <p:attrNameLst>
                                          <p:attrName>ppt_h</p:attrName>
                                        </p:attrNameLst>
                                      </p:cBhvr>
                                      <p:tavLst>
                                        <p:tav tm="0">
                                          <p:val>
                                            <p:strVal val="#ppt_h"/>
                                          </p:val>
                                        </p:tav>
                                        <p:tav tm="100000">
                                          <p:val>
                                            <p:strVal val="#ppt_h"/>
                                          </p:val>
                                        </p:tav>
                                      </p:tavLst>
                                    </p:anim>
                                    <p:animEffect transition="in" filter="fade">
                                      <p:cBhvr>
                                        <p:cTn id="9" dur="2000"/>
                                        <p:tgtEl>
                                          <p:spTgt spid="4"/>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2000" fill="hold"/>
                                        <p:tgtEl>
                                          <p:spTgt spid="5"/>
                                        </p:tgtEl>
                                        <p:attrNameLst>
                                          <p:attrName>ppt_w</p:attrName>
                                        </p:attrNameLst>
                                      </p:cBhvr>
                                      <p:tavLst>
                                        <p:tav tm="0">
                                          <p:val>
                                            <p:strVal val="#ppt_w+.3"/>
                                          </p:val>
                                        </p:tav>
                                        <p:tav tm="100000">
                                          <p:val>
                                            <p:strVal val="#ppt_w"/>
                                          </p:val>
                                        </p:tav>
                                      </p:tavLst>
                                    </p:anim>
                                    <p:anim calcmode="lin" valueType="num">
                                      <p:cBhvr>
                                        <p:cTn id="13" dur="2000" fill="hold"/>
                                        <p:tgtEl>
                                          <p:spTgt spid="5"/>
                                        </p:tgtEl>
                                        <p:attrNameLst>
                                          <p:attrName>ppt_h</p:attrName>
                                        </p:attrNameLst>
                                      </p:cBhvr>
                                      <p:tavLst>
                                        <p:tav tm="0">
                                          <p:val>
                                            <p:strVal val="#ppt_h"/>
                                          </p:val>
                                        </p:tav>
                                        <p:tav tm="100000">
                                          <p:val>
                                            <p:strVal val="#ppt_h"/>
                                          </p:val>
                                        </p:tav>
                                      </p:tavLst>
                                    </p:anim>
                                    <p:animEffect transition="in" filter="fade">
                                      <p:cBhvr>
                                        <p:cTn id="14" dur="2000"/>
                                        <p:tgtEl>
                                          <p:spTgt spid="5"/>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2000" fill="hold"/>
                                        <p:tgtEl>
                                          <p:spTgt spid="6"/>
                                        </p:tgtEl>
                                        <p:attrNameLst>
                                          <p:attrName>ppt_w</p:attrName>
                                        </p:attrNameLst>
                                      </p:cBhvr>
                                      <p:tavLst>
                                        <p:tav tm="0">
                                          <p:val>
                                            <p:strVal val="#ppt_w+.3"/>
                                          </p:val>
                                        </p:tav>
                                        <p:tav tm="100000">
                                          <p:val>
                                            <p:strVal val="#ppt_w"/>
                                          </p:val>
                                        </p:tav>
                                      </p:tavLst>
                                    </p:anim>
                                    <p:anim calcmode="lin" valueType="num">
                                      <p:cBhvr>
                                        <p:cTn id="18" dur="2000" fill="hold"/>
                                        <p:tgtEl>
                                          <p:spTgt spid="6"/>
                                        </p:tgtEl>
                                        <p:attrNameLst>
                                          <p:attrName>ppt_h</p:attrName>
                                        </p:attrNameLst>
                                      </p:cBhvr>
                                      <p:tavLst>
                                        <p:tav tm="0">
                                          <p:val>
                                            <p:strVal val="#ppt_h"/>
                                          </p:val>
                                        </p:tav>
                                        <p:tav tm="100000">
                                          <p:val>
                                            <p:strVal val="#ppt_h"/>
                                          </p:val>
                                        </p:tav>
                                      </p:tavLst>
                                    </p:anim>
                                    <p:animEffect transition="in" filter="fade">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2000"/>
                                        <p:tgtEl>
                                          <p:spTgt spid="8"/>
                                        </p:tgtEl>
                                      </p:cBhvr>
                                    </p:animEffect>
                                    <p:anim calcmode="lin" valueType="num">
                                      <p:cBhvr>
                                        <p:cTn id="25" dur="2000" fill="hold"/>
                                        <p:tgtEl>
                                          <p:spTgt spid="8"/>
                                        </p:tgtEl>
                                        <p:attrNameLst>
                                          <p:attrName>ppt_x</p:attrName>
                                        </p:attrNameLst>
                                      </p:cBhvr>
                                      <p:tavLst>
                                        <p:tav tm="0">
                                          <p:val>
                                            <p:strVal val="#ppt_x"/>
                                          </p:val>
                                        </p:tav>
                                        <p:tav tm="100000">
                                          <p:val>
                                            <p:strVal val="#ppt_x"/>
                                          </p:val>
                                        </p:tav>
                                      </p:tavLst>
                                    </p:anim>
                                    <p:anim calcmode="lin" valueType="num">
                                      <p:cBhvr>
                                        <p:cTn id="26" dur="2000" fill="hold"/>
                                        <p:tgtEl>
                                          <p:spTgt spid="8"/>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0"/>
                                        <p:tgtEl>
                                          <p:spTgt spid="9"/>
                                        </p:tgtEl>
                                      </p:cBhvr>
                                    </p:animEffect>
                                    <p:anim calcmode="lin" valueType="num">
                                      <p:cBhvr>
                                        <p:cTn id="30" dur="2000" fill="hold"/>
                                        <p:tgtEl>
                                          <p:spTgt spid="9"/>
                                        </p:tgtEl>
                                        <p:attrNameLst>
                                          <p:attrName>ppt_x</p:attrName>
                                        </p:attrNameLst>
                                      </p:cBhvr>
                                      <p:tavLst>
                                        <p:tav tm="0">
                                          <p:val>
                                            <p:strVal val="#ppt_x"/>
                                          </p:val>
                                        </p:tav>
                                        <p:tav tm="100000">
                                          <p:val>
                                            <p:strVal val="#ppt_x"/>
                                          </p:val>
                                        </p:tav>
                                      </p:tavLst>
                                    </p:anim>
                                    <p:anim calcmode="lin" valueType="num">
                                      <p:cBhvr>
                                        <p:cTn id="31" dur="2000" fill="hold"/>
                                        <p:tgtEl>
                                          <p:spTgt spid="9"/>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2000"/>
                                        <p:tgtEl>
                                          <p:spTgt spid="13"/>
                                        </p:tgtEl>
                                      </p:cBhvr>
                                    </p:animEffect>
                                    <p:anim calcmode="lin" valueType="num">
                                      <p:cBhvr>
                                        <p:cTn id="35" dur="2000" fill="hold"/>
                                        <p:tgtEl>
                                          <p:spTgt spid="13"/>
                                        </p:tgtEl>
                                        <p:attrNameLst>
                                          <p:attrName>ppt_x</p:attrName>
                                        </p:attrNameLst>
                                      </p:cBhvr>
                                      <p:tavLst>
                                        <p:tav tm="0">
                                          <p:val>
                                            <p:strVal val="#ppt_x"/>
                                          </p:val>
                                        </p:tav>
                                        <p:tav tm="100000">
                                          <p:val>
                                            <p:strVal val="#ppt_x"/>
                                          </p:val>
                                        </p:tav>
                                      </p:tavLst>
                                    </p:anim>
                                    <p:anim calcmode="lin" valueType="num">
                                      <p:cBhvr>
                                        <p:cTn id="36" dur="2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5"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2000"/>
                                        <p:tgtEl>
                                          <p:spTgt spid="14"/>
                                        </p:tgtEl>
                                      </p:cBhvr>
                                    </p:animEffect>
                                    <p:anim calcmode="lin" valueType="num">
                                      <p:cBhvr>
                                        <p:cTn id="42" dur="2000" fill="hold"/>
                                        <p:tgtEl>
                                          <p:spTgt spid="14"/>
                                        </p:tgtEl>
                                        <p:attrNameLst>
                                          <p:attrName>style.rotation</p:attrName>
                                        </p:attrNameLst>
                                      </p:cBhvr>
                                      <p:tavLst>
                                        <p:tav tm="0">
                                          <p:val>
                                            <p:fltVal val="720"/>
                                          </p:val>
                                        </p:tav>
                                        <p:tav tm="100000">
                                          <p:val>
                                            <p:fltVal val="0"/>
                                          </p:val>
                                        </p:tav>
                                      </p:tavLst>
                                    </p:anim>
                                    <p:anim calcmode="lin" valueType="num">
                                      <p:cBhvr>
                                        <p:cTn id="43" dur="2000" fill="hold"/>
                                        <p:tgtEl>
                                          <p:spTgt spid="14"/>
                                        </p:tgtEl>
                                        <p:attrNameLst>
                                          <p:attrName>ppt_h</p:attrName>
                                        </p:attrNameLst>
                                      </p:cBhvr>
                                      <p:tavLst>
                                        <p:tav tm="0">
                                          <p:val>
                                            <p:fltVal val="0"/>
                                          </p:val>
                                        </p:tav>
                                        <p:tav tm="100000">
                                          <p:val>
                                            <p:strVal val="#ppt_h"/>
                                          </p:val>
                                        </p:tav>
                                      </p:tavLst>
                                    </p:anim>
                                    <p:anim calcmode="lin" valueType="num">
                                      <p:cBhvr>
                                        <p:cTn id="44" dur="2000" fill="hold"/>
                                        <p:tgtEl>
                                          <p:spTgt spid="14"/>
                                        </p:tgtEl>
                                        <p:attrNameLst>
                                          <p:attrName>ppt_w</p:attrName>
                                        </p:attrNameLst>
                                      </p:cBhvr>
                                      <p:tavLst>
                                        <p:tav tm="0">
                                          <p:val>
                                            <p:fltVal val="0"/>
                                          </p:val>
                                        </p:tav>
                                        <p:tav tm="100000">
                                          <p:val>
                                            <p:strVal val="#ppt_w"/>
                                          </p:val>
                                        </p:tav>
                                      </p:tavLst>
                                    </p:anim>
                                  </p:childTnLst>
                                </p:cTn>
                              </p:par>
                              <p:par>
                                <p:cTn id="45" presetID="35"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2000"/>
                                        <p:tgtEl>
                                          <p:spTgt spid="15"/>
                                        </p:tgtEl>
                                      </p:cBhvr>
                                    </p:animEffect>
                                    <p:anim calcmode="lin" valueType="num">
                                      <p:cBhvr>
                                        <p:cTn id="48" dur="2000" fill="hold"/>
                                        <p:tgtEl>
                                          <p:spTgt spid="15"/>
                                        </p:tgtEl>
                                        <p:attrNameLst>
                                          <p:attrName>style.rotation</p:attrName>
                                        </p:attrNameLst>
                                      </p:cBhvr>
                                      <p:tavLst>
                                        <p:tav tm="0">
                                          <p:val>
                                            <p:fltVal val="720"/>
                                          </p:val>
                                        </p:tav>
                                        <p:tav tm="100000">
                                          <p:val>
                                            <p:fltVal val="0"/>
                                          </p:val>
                                        </p:tav>
                                      </p:tavLst>
                                    </p:anim>
                                    <p:anim calcmode="lin" valueType="num">
                                      <p:cBhvr>
                                        <p:cTn id="49" dur="2000" fill="hold"/>
                                        <p:tgtEl>
                                          <p:spTgt spid="15"/>
                                        </p:tgtEl>
                                        <p:attrNameLst>
                                          <p:attrName>ppt_h</p:attrName>
                                        </p:attrNameLst>
                                      </p:cBhvr>
                                      <p:tavLst>
                                        <p:tav tm="0">
                                          <p:val>
                                            <p:fltVal val="0"/>
                                          </p:val>
                                        </p:tav>
                                        <p:tav tm="100000">
                                          <p:val>
                                            <p:strVal val="#ppt_h"/>
                                          </p:val>
                                        </p:tav>
                                      </p:tavLst>
                                    </p:anim>
                                    <p:anim calcmode="lin" valueType="num">
                                      <p:cBhvr>
                                        <p:cTn id="50" dur="2000" fill="hold"/>
                                        <p:tgtEl>
                                          <p:spTgt spid="15"/>
                                        </p:tgtEl>
                                        <p:attrNameLst>
                                          <p:attrName>ppt_w</p:attrName>
                                        </p:attrNameLst>
                                      </p:cBhvr>
                                      <p:tavLst>
                                        <p:tav tm="0">
                                          <p:val>
                                            <p:fltVal val="0"/>
                                          </p:val>
                                        </p:tav>
                                        <p:tav tm="100000">
                                          <p:val>
                                            <p:strVal val="#ppt_w"/>
                                          </p:val>
                                        </p:tav>
                                      </p:tavLst>
                                    </p:anim>
                                  </p:childTnLst>
                                </p:cTn>
                              </p:par>
                              <p:par>
                                <p:cTn id="51" presetID="35" presetClass="entr" presetSubtype="0" fill="hold" grpId="0"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2000"/>
                                        <p:tgtEl>
                                          <p:spTgt spid="16"/>
                                        </p:tgtEl>
                                      </p:cBhvr>
                                    </p:animEffect>
                                    <p:anim calcmode="lin" valueType="num">
                                      <p:cBhvr>
                                        <p:cTn id="54" dur="2000" fill="hold"/>
                                        <p:tgtEl>
                                          <p:spTgt spid="16"/>
                                        </p:tgtEl>
                                        <p:attrNameLst>
                                          <p:attrName>style.rotation</p:attrName>
                                        </p:attrNameLst>
                                      </p:cBhvr>
                                      <p:tavLst>
                                        <p:tav tm="0">
                                          <p:val>
                                            <p:fltVal val="720"/>
                                          </p:val>
                                        </p:tav>
                                        <p:tav tm="100000">
                                          <p:val>
                                            <p:fltVal val="0"/>
                                          </p:val>
                                        </p:tav>
                                      </p:tavLst>
                                    </p:anim>
                                    <p:anim calcmode="lin" valueType="num">
                                      <p:cBhvr>
                                        <p:cTn id="55" dur="2000" fill="hold"/>
                                        <p:tgtEl>
                                          <p:spTgt spid="16"/>
                                        </p:tgtEl>
                                        <p:attrNameLst>
                                          <p:attrName>ppt_h</p:attrName>
                                        </p:attrNameLst>
                                      </p:cBhvr>
                                      <p:tavLst>
                                        <p:tav tm="0">
                                          <p:val>
                                            <p:fltVal val="0"/>
                                          </p:val>
                                        </p:tav>
                                        <p:tav tm="100000">
                                          <p:val>
                                            <p:strVal val="#ppt_h"/>
                                          </p:val>
                                        </p:tav>
                                      </p:tavLst>
                                    </p:anim>
                                    <p:anim calcmode="lin" valueType="num">
                                      <p:cBhvr>
                                        <p:cTn id="56" dur="2000" fill="hold"/>
                                        <p:tgtEl>
                                          <p:spTgt spid="16"/>
                                        </p:tgtEl>
                                        <p:attrNameLst>
                                          <p:attrName>ppt_w</p:attrName>
                                        </p:attrNameLst>
                                      </p:cBhvr>
                                      <p:tavLst>
                                        <p:tav tm="0">
                                          <p:val>
                                            <p:fltVal val="0"/>
                                          </p:val>
                                        </p:tav>
                                        <p:tav tm="100000">
                                          <p:val>
                                            <p:strVal val="#ppt_w"/>
                                          </p:val>
                                        </p:tav>
                                      </p:tavLst>
                                    </p:anim>
                                  </p:childTnLst>
                                </p:cTn>
                              </p:par>
                            </p:childTnLst>
                          </p:cTn>
                        </p:par>
                      </p:childTnLst>
                    </p:cTn>
                  </p:par>
                  <p:par>
                    <p:cTn id="57" fill="hold">
                      <p:stCondLst>
                        <p:cond delay="indefinite"/>
                      </p:stCondLst>
                      <p:childTnLst>
                        <p:par>
                          <p:cTn id="58" fill="hold">
                            <p:stCondLst>
                              <p:cond delay="0"/>
                            </p:stCondLst>
                            <p:childTnLst>
                              <p:par>
                                <p:cTn id="59" presetID="30"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600" decel="100000"/>
                                        <p:tgtEl>
                                          <p:spTgt spid="17"/>
                                        </p:tgtEl>
                                      </p:cBhvr>
                                    </p:animEffect>
                                    <p:anim calcmode="lin" valueType="num">
                                      <p:cBhvr>
                                        <p:cTn id="62" dur="1600" decel="100000" fill="hold"/>
                                        <p:tgtEl>
                                          <p:spTgt spid="17"/>
                                        </p:tgtEl>
                                        <p:attrNameLst>
                                          <p:attrName>style.rotation</p:attrName>
                                        </p:attrNameLst>
                                      </p:cBhvr>
                                      <p:tavLst>
                                        <p:tav tm="0">
                                          <p:val>
                                            <p:fltVal val="-90"/>
                                          </p:val>
                                        </p:tav>
                                        <p:tav tm="100000">
                                          <p:val>
                                            <p:fltVal val="0"/>
                                          </p:val>
                                        </p:tav>
                                      </p:tavLst>
                                    </p:anim>
                                    <p:anim calcmode="lin" valueType="num">
                                      <p:cBhvr>
                                        <p:cTn id="63" dur="1600" decel="100000" fill="hold"/>
                                        <p:tgtEl>
                                          <p:spTgt spid="17"/>
                                        </p:tgtEl>
                                        <p:attrNameLst>
                                          <p:attrName>ppt_x</p:attrName>
                                        </p:attrNameLst>
                                      </p:cBhvr>
                                      <p:tavLst>
                                        <p:tav tm="0">
                                          <p:val>
                                            <p:strVal val="#ppt_x+0.4"/>
                                          </p:val>
                                        </p:tav>
                                        <p:tav tm="100000">
                                          <p:val>
                                            <p:strVal val="#ppt_x-0.05"/>
                                          </p:val>
                                        </p:tav>
                                      </p:tavLst>
                                    </p:anim>
                                    <p:anim calcmode="lin" valueType="num">
                                      <p:cBhvr>
                                        <p:cTn id="64" dur="1600" decel="100000" fill="hold"/>
                                        <p:tgtEl>
                                          <p:spTgt spid="17"/>
                                        </p:tgtEl>
                                        <p:attrNameLst>
                                          <p:attrName>ppt_y</p:attrName>
                                        </p:attrNameLst>
                                      </p:cBhvr>
                                      <p:tavLst>
                                        <p:tav tm="0">
                                          <p:val>
                                            <p:strVal val="#ppt_y-0.4"/>
                                          </p:val>
                                        </p:tav>
                                        <p:tav tm="100000">
                                          <p:val>
                                            <p:strVal val="#ppt_y+0.1"/>
                                          </p:val>
                                        </p:tav>
                                      </p:tavLst>
                                    </p:anim>
                                    <p:anim calcmode="lin" valueType="num">
                                      <p:cBhvr>
                                        <p:cTn id="65" dur="400" accel="100000" fill="hold">
                                          <p:stCondLst>
                                            <p:cond delay="1600"/>
                                          </p:stCondLst>
                                        </p:cTn>
                                        <p:tgtEl>
                                          <p:spTgt spid="17"/>
                                        </p:tgtEl>
                                        <p:attrNameLst>
                                          <p:attrName>ppt_x</p:attrName>
                                        </p:attrNameLst>
                                      </p:cBhvr>
                                      <p:tavLst>
                                        <p:tav tm="0">
                                          <p:val>
                                            <p:strVal val="#ppt_x-0.05"/>
                                          </p:val>
                                        </p:tav>
                                        <p:tav tm="100000">
                                          <p:val>
                                            <p:strVal val="#ppt_x"/>
                                          </p:val>
                                        </p:tav>
                                      </p:tavLst>
                                    </p:anim>
                                    <p:anim calcmode="lin" valueType="num">
                                      <p:cBhvr>
                                        <p:cTn id="66" dur="400" accel="100000" fill="hold">
                                          <p:stCondLst>
                                            <p:cond delay="1600"/>
                                          </p:stCondLst>
                                        </p:cTn>
                                        <p:tgtEl>
                                          <p:spTgt spid="17"/>
                                        </p:tgtEl>
                                        <p:attrNameLst>
                                          <p:attrName>ppt_y</p:attrName>
                                        </p:attrNameLst>
                                      </p:cBhvr>
                                      <p:tavLst>
                                        <p:tav tm="0">
                                          <p:val>
                                            <p:strVal val="#ppt_y+0.1"/>
                                          </p:val>
                                        </p:tav>
                                        <p:tav tm="100000">
                                          <p:val>
                                            <p:strVal val="#ppt_y"/>
                                          </p:val>
                                        </p:tav>
                                      </p:tavLst>
                                    </p:anim>
                                  </p:childTnLst>
                                </p:cTn>
                              </p:par>
                              <p:par>
                                <p:cTn id="67" presetID="30"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1600" decel="100000"/>
                                        <p:tgtEl>
                                          <p:spTgt spid="18"/>
                                        </p:tgtEl>
                                      </p:cBhvr>
                                    </p:animEffect>
                                    <p:anim calcmode="lin" valueType="num">
                                      <p:cBhvr>
                                        <p:cTn id="70" dur="1600" decel="100000" fill="hold"/>
                                        <p:tgtEl>
                                          <p:spTgt spid="18"/>
                                        </p:tgtEl>
                                        <p:attrNameLst>
                                          <p:attrName>style.rotation</p:attrName>
                                        </p:attrNameLst>
                                      </p:cBhvr>
                                      <p:tavLst>
                                        <p:tav tm="0">
                                          <p:val>
                                            <p:fltVal val="-90"/>
                                          </p:val>
                                        </p:tav>
                                        <p:tav tm="100000">
                                          <p:val>
                                            <p:fltVal val="0"/>
                                          </p:val>
                                        </p:tav>
                                      </p:tavLst>
                                    </p:anim>
                                    <p:anim calcmode="lin" valueType="num">
                                      <p:cBhvr>
                                        <p:cTn id="71" dur="1600" decel="100000" fill="hold"/>
                                        <p:tgtEl>
                                          <p:spTgt spid="18"/>
                                        </p:tgtEl>
                                        <p:attrNameLst>
                                          <p:attrName>ppt_x</p:attrName>
                                        </p:attrNameLst>
                                      </p:cBhvr>
                                      <p:tavLst>
                                        <p:tav tm="0">
                                          <p:val>
                                            <p:strVal val="#ppt_x+0.4"/>
                                          </p:val>
                                        </p:tav>
                                        <p:tav tm="100000">
                                          <p:val>
                                            <p:strVal val="#ppt_x-0.05"/>
                                          </p:val>
                                        </p:tav>
                                      </p:tavLst>
                                    </p:anim>
                                    <p:anim calcmode="lin" valueType="num">
                                      <p:cBhvr>
                                        <p:cTn id="72" dur="1600" decel="100000" fill="hold"/>
                                        <p:tgtEl>
                                          <p:spTgt spid="18"/>
                                        </p:tgtEl>
                                        <p:attrNameLst>
                                          <p:attrName>ppt_y</p:attrName>
                                        </p:attrNameLst>
                                      </p:cBhvr>
                                      <p:tavLst>
                                        <p:tav tm="0">
                                          <p:val>
                                            <p:strVal val="#ppt_y-0.4"/>
                                          </p:val>
                                        </p:tav>
                                        <p:tav tm="100000">
                                          <p:val>
                                            <p:strVal val="#ppt_y+0.1"/>
                                          </p:val>
                                        </p:tav>
                                      </p:tavLst>
                                    </p:anim>
                                    <p:anim calcmode="lin" valueType="num">
                                      <p:cBhvr>
                                        <p:cTn id="73" dur="400" accel="100000" fill="hold">
                                          <p:stCondLst>
                                            <p:cond delay="1600"/>
                                          </p:stCondLst>
                                        </p:cTn>
                                        <p:tgtEl>
                                          <p:spTgt spid="18"/>
                                        </p:tgtEl>
                                        <p:attrNameLst>
                                          <p:attrName>ppt_x</p:attrName>
                                        </p:attrNameLst>
                                      </p:cBhvr>
                                      <p:tavLst>
                                        <p:tav tm="0">
                                          <p:val>
                                            <p:strVal val="#ppt_x-0.05"/>
                                          </p:val>
                                        </p:tav>
                                        <p:tav tm="100000">
                                          <p:val>
                                            <p:strVal val="#ppt_x"/>
                                          </p:val>
                                        </p:tav>
                                      </p:tavLst>
                                    </p:anim>
                                    <p:anim calcmode="lin" valueType="num">
                                      <p:cBhvr>
                                        <p:cTn id="74" dur="400" accel="100000" fill="hold">
                                          <p:stCondLst>
                                            <p:cond delay="1600"/>
                                          </p:stCondLst>
                                        </p:cTn>
                                        <p:tgtEl>
                                          <p:spTgt spid="18"/>
                                        </p:tgtEl>
                                        <p:attrNameLst>
                                          <p:attrName>ppt_y</p:attrName>
                                        </p:attrNameLst>
                                      </p:cBhvr>
                                      <p:tavLst>
                                        <p:tav tm="0">
                                          <p:val>
                                            <p:strVal val="#ppt_y+0.1"/>
                                          </p:val>
                                        </p:tav>
                                        <p:tav tm="100000">
                                          <p:val>
                                            <p:strVal val="#ppt_y"/>
                                          </p:val>
                                        </p:tav>
                                      </p:tavLst>
                                    </p:anim>
                                  </p:childTnLst>
                                </p:cTn>
                              </p:par>
                              <p:par>
                                <p:cTn id="75" presetID="30" presetClass="entr" presetSubtype="0" fill="hold" grpId="0" nodeType="with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fade">
                                      <p:cBhvr>
                                        <p:cTn id="77" dur="1600" decel="100000"/>
                                        <p:tgtEl>
                                          <p:spTgt spid="19"/>
                                        </p:tgtEl>
                                      </p:cBhvr>
                                    </p:animEffect>
                                    <p:anim calcmode="lin" valueType="num">
                                      <p:cBhvr>
                                        <p:cTn id="78" dur="1600" decel="100000" fill="hold"/>
                                        <p:tgtEl>
                                          <p:spTgt spid="19"/>
                                        </p:tgtEl>
                                        <p:attrNameLst>
                                          <p:attrName>style.rotation</p:attrName>
                                        </p:attrNameLst>
                                      </p:cBhvr>
                                      <p:tavLst>
                                        <p:tav tm="0">
                                          <p:val>
                                            <p:fltVal val="-90"/>
                                          </p:val>
                                        </p:tav>
                                        <p:tav tm="100000">
                                          <p:val>
                                            <p:fltVal val="0"/>
                                          </p:val>
                                        </p:tav>
                                      </p:tavLst>
                                    </p:anim>
                                    <p:anim calcmode="lin" valueType="num">
                                      <p:cBhvr>
                                        <p:cTn id="79" dur="1600" decel="100000" fill="hold"/>
                                        <p:tgtEl>
                                          <p:spTgt spid="19"/>
                                        </p:tgtEl>
                                        <p:attrNameLst>
                                          <p:attrName>ppt_x</p:attrName>
                                        </p:attrNameLst>
                                      </p:cBhvr>
                                      <p:tavLst>
                                        <p:tav tm="0">
                                          <p:val>
                                            <p:strVal val="#ppt_x+0.4"/>
                                          </p:val>
                                        </p:tav>
                                        <p:tav tm="100000">
                                          <p:val>
                                            <p:strVal val="#ppt_x-0.05"/>
                                          </p:val>
                                        </p:tav>
                                      </p:tavLst>
                                    </p:anim>
                                    <p:anim calcmode="lin" valueType="num">
                                      <p:cBhvr>
                                        <p:cTn id="80" dur="1600" decel="100000" fill="hold"/>
                                        <p:tgtEl>
                                          <p:spTgt spid="19"/>
                                        </p:tgtEl>
                                        <p:attrNameLst>
                                          <p:attrName>ppt_y</p:attrName>
                                        </p:attrNameLst>
                                      </p:cBhvr>
                                      <p:tavLst>
                                        <p:tav tm="0">
                                          <p:val>
                                            <p:strVal val="#ppt_y-0.4"/>
                                          </p:val>
                                        </p:tav>
                                        <p:tav tm="100000">
                                          <p:val>
                                            <p:strVal val="#ppt_y+0.1"/>
                                          </p:val>
                                        </p:tav>
                                      </p:tavLst>
                                    </p:anim>
                                    <p:anim calcmode="lin" valueType="num">
                                      <p:cBhvr>
                                        <p:cTn id="81" dur="400" accel="100000" fill="hold">
                                          <p:stCondLst>
                                            <p:cond delay="1600"/>
                                          </p:stCondLst>
                                        </p:cTn>
                                        <p:tgtEl>
                                          <p:spTgt spid="19"/>
                                        </p:tgtEl>
                                        <p:attrNameLst>
                                          <p:attrName>ppt_x</p:attrName>
                                        </p:attrNameLst>
                                      </p:cBhvr>
                                      <p:tavLst>
                                        <p:tav tm="0">
                                          <p:val>
                                            <p:strVal val="#ppt_x-0.05"/>
                                          </p:val>
                                        </p:tav>
                                        <p:tav tm="100000">
                                          <p:val>
                                            <p:strVal val="#ppt_x"/>
                                          </p:val>
                                        </p:tav>
                                      </p:tavLst>
                                    </p:anim>
                                    <p:anim calcmode="lin" valueType="num">
                                      <p:cBhvr>
                                        <p:cTn id="82" dur="400" accel="100000" fill="hold">
                                          <p:stCondLst>
                                            <p:cond delay="16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50" presetClass="entr" presetSubtype="0" decel="10000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2000" fill="hold"/>
                                        <p:tgtEl>
                                          <p:spTgt spid="21"/>
                                        </p:tgtEl>
                                        <p:attrNameLst>
                                          <p:attrName>ppt_w</p:attrName>
                                        </p:attrNameLst>
                                      </p:cBhvr>
                                      <p:tavLst>
                                        <p:tav tm="0">
                                          <p:val>
                                            <p:strVal val="#ppt_w+.3"/>
                                          </p:val>
                                        </p:tav>
                                        <p:tav tm="100000">
                                          <p:val>
                                            <p:strVal val="#ppt_w"/>
                                          </p:val>
                                        </p:tav>
                                      </p:tavLst>
                                    </p:anim>
                                    <p:anim calcmode="lin" valueType="num">
                                      <p:cBhvr>
                                        <p:cTn id="88" dur="2000" fill="hold"/>
                                        <p:tgtEl>
                                          <p:spTgt spid="21"/>
                                        </p:tgtEl>
                                        <p:attrNameLst>
                                          <p:attrName>ppt_h</p:attrName>
                                        </p:attrNameLst>
                                      </p:cBhvr>
                                      <p:tavLst>
                                        <p:tav tm="0">
                                          <p:val>
                                            <p:strVal val="#ppt_h"/>
                                          </p:val>
                                        </p:tav>
                                        <p:tav tm="100000">
                                          <p:val>
                                            <p:strVal val="#ppt_h"/>
                                          </p:val>
                                        </p:tav>
                                      </p:tavLst>
                                    </p:anim>
                                    <p:animEffect transition="in" filter="fade">
                                      <p:cBhvr>
                                        <p:cTn id="89" dur="2000"/>
                                        <p:tgtEl>
                                          <p:spTgt spid="21"/>
                                        </p:tgtEl>
                                      </p:cBhvr>
                                    </p:animEffect>
                                  </p:childTnLst>
                                </p:cTn>
                              </p:par>
                              <p:par>
                                <p:cTn id="90" presetID="50" presetClass="entr" presetSubtype="0" decel="100000" fill="hold" grpId="0" nodeType="with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p:cTn id="92" dur="2000" fill="hold"/>
                                        <p:tgtEl>
                                          <p:spTgt spid="22"/>
                                        </p:tgtEl>
                                        <p:attrNameLst>
                                          <p:attrName>ppt_w</p:attrName>
                                        </p:attrNameLst>
                                      </p:cBhvr>
                                      <p:tavLst>
                                        <p:tav tm="0">
                                          <p:val>
                                            <p:strVal val="#ppt_w+.3"/>
                                          </p:val>
                                        </p:tav>
                                        <p:tav tm="100000">
                                          <p:val>
                                            <p:strVal val="#ppt_w"/>
                                          </p:val>
                                        </p:tav>
                                      </p:tavLst>
                                    </p:anim>
                                    <p:anim calcmode="lin" valueType="num">
                                      <p:cBhvr>
                                        <p:cTn id="93" dur="2000" fill="hold"/>
                                        <p:tgtEl>
                                          <p:spTgt spid="22"/>
                                        </p:tgtEl>
                                        <p:attrNameLst>
                                          <p:attrName>ppt_h</p:attrName>
                                        </p:attrNameLst>
                                      </p:cBhvr>
                                      <p:tavLst>
                                        <p:tav tm="0">
                                          <p:val>
                                            <p:strVal val="#ppt_h"/>
                                          </p:val>
                                        </p:tav>
                                        <p:tav tm="100000">
                                          <p:val>
                                            <p:strVal val="#ppt_h"/>
                                          </p:val>
                                        </p:tav>
                                      </p:tavLst>
                                    </p:anim>
                                    <p:animEffect transition="in" filter="fade">
                                      <p:cBhvr>
                                        <p:cTn id="94" dur="2000"/>
                                        <p:tgtEl>
                                          <p:spTgt spid="22"/>
                                        </p:tgtEl>
                                      </p:cBhvr>
                                    </p:animEffect>
                                  </p:childTnLst>
                                </p:cTn>
                              </p:par>
                              <p:par>
                                <p:cTn id="95" presetID="50" presetClass="entr" presetSubtype="0" decel="100000" fill="hold" grpId="0" nodeType="with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p:cTn id="97" dur="2000" fill="hold"/>
                                        <p:tgtEl>
                                          <p:spTgt spid="23"/>
                                        </p:tgtEl>
                                        <p:attrNameLst>
                                          <p:attrName>ppt_w</p:attrName>
                                        </p:attrNameLst>
                                      </p:cBhvr>
                                      <p:tavLst>
                                        <p:tav tm="0">
                                          <p:val>
                                            <p:strVal val="#ppt_w+.3"/>
                                          </p:val>
                                        </p:tav>
                                        <p:tav tm="100000">
                                          <p:val>
                                            <p:strVal val="#ppt_w"/>
                                          </p:val>
                                        </p:tav>
                                      </p:tavLst>
                                    </p:anim>
                                    <p:anim calcmode="lin" valueType="num">
                                      <p:cBhvr>
                                        <p:cTn id="98" dur="2000" fill="hold"/>
                                        <p:tgtEl>
                                          <p:spTgt spid="23"/>
                                        </p:tgtEl>
                                        <p:attrNameLst>
                                          <p:attrName>ppt_h</p:attrName>
                                        </p:attrNameLst>
                                      </p:cBhvr>
                                      <p:tavLst>
                                        <p:tav tm="0">
                                          <p:val>
                                            <p:strVal val="#ppt_h"/>
                                          </p:val>
                                        </p:tav>
                                        <p:tav tm="100000">
                                          <p:val>
                                            <p:strVal val="#ppt_h"/>
                                          </p:val>
                                        </p:tav>
                                      </p:tavLst>
                                    </p:anim>
                                    <p:animEffect transition="in" filter="fade">
                                      <p:cBhvr>
                                        <p:cTn id="99"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3" grpId="0" animBg="1"/>
      <p:bldP spid="14" grpId="0" animBg="1"/>
      <p:bldP spid="15" grpId="0" animBg="1"/>
      <p:bldP spid="16" grpId="0" animBg="1"/>
      <p:bldP spid="17" grpId="0" animBg="1"/>
      <p:bldP spid="18" grpId="0" animBg="1"/>
      <p:bldP spid="19" grpId="0" animBg="1"/>
      <p:bldP spid="21" grpId="0" animBg="1"/>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buNone/>
            </a:pPr>
            <a:r>
              <a:rPr lang="en-IN" b="1" dirty="0" smtClean="0">
                <a:ln/>
                <a:solidFill>
                  <a:schemeClr val="accent3"/>
                </a:solidFill>
                <a:latin typeface="Times New Roman" pitchFamily="18" charset="0"/>
                <a:ea typeface="Arial Unicode MS" pitchFamily="34" charset="-128"/>
                <a:cs typeface="Times New Roman" pitchFamily="18" charset="0"/>
              </a:rPr>
              <a:t>I have taken all care to include all material information required to make this project. I am thankful to my ITT faculties for their advices and guidance. I am also thankful to my friends who had helped me in making this project. Some information has also been taken from www.google.com</a:t>
            </a:r>
            <a:endParaRPr lang="en-IN" b="1" dirty="0">
              <a:ln/>
              <a:solidFill>
                <a:schemeClr val="accent3"/>
              </a:solidFill>
              <a:latin typeface="Times New Roman" pitchFamily="18" charset="0"/>
              <a:ea typeface="Arial Unicode MS" pitchFamily="34" charset="-128"/>
              <a:cs typeface="Times New Roman" pitchFamily="18" charset="0"/>
            </a:endParaRPr>
          </a:p>
        </p:txBody>
      </p:sp>
      <p:sp>
        <p:nvSpPr>
          <p:cNvPr id="3" name="Title 2"/>
          <p:cNvSpPr>
            <a:spLocks noGrp="1"/>
          </p:cNvSpPr>
          <p:nvPr>
            <p:ph type="title"/>
          </p:nvPr>
        </p:nvSpPr>
        <p:spPr/>
        <p:txBody>
          <a:bodyPr>
            <a:normAutofit/>
          </a:bodyPr>
          <a:lstStyle/>
          <a:p>
            <a:pPr algn="ctr"/>
            <a:r>
              <a:rPr lang="en-IN" u="sng" dirty="0" smtClean="0">
                <a:ln>
                  <a:solidFill>
                    <a:schemeClr val="bg2">
                      <a:lumMod val="25000"/>
                    </a:schemeClr>
                  </a:solidFill>
                </a:ln>
                <a:effectLst/>
                <a:latin typeface="Algerian" pitchFamily="82" charset="0"/>
              </a:rPr>
              <a:t>Acknowledgement</a:t>
            </a:r>
            <a:endParaRPr lang="en-IN" u="sng" dirty="0">
              <a:ln>
                <a:solidFill>
                  <a:schemeClr val="bg2">
                    <a:lumMod val="25000"/>
                  </a:schemeClr>
                </a:solidFill>
              </a:ln>
              <a:effectLst/>
              <a:latin typeface="Algerian" pitchFamily="82" charset="0"/>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ppt_w</p:attrName>
                                        </p:attrNameLst>
                                      </p:cBhvr>
                                      <p:tavLst>
                                        <p:tav tm="0" fmla="#ppt_w*sin(2.5*pi*$)">
                                          <p:val>
                                            <p:fltVal val="0"/>
                                          </p:val>
                                        </p:tav>
                                        <p:tav tm="100000">
                                          <p:val>
                                            <p:fltVal val="1"/>
                                          </p:val>
                                        </p:tav>
                                      </p:tavLst>
                                    </p:anim>
                                    <p:anim calcmode="lin" valueType="num">
                                      <p:cBhvr>
                                        <p:cTn id="9"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iterate type="lt">
                                    <p:tmPct val="5000"/>
                                  </p:iterate>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2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5" dur="2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357166"/>
            <a:ext cx="8229600" cy="6215106"/>
          </a:xfrm>
        </p:spPr>
        <p:txBody>
          <a:bodyPr/>
          <a:lstStyle/>
          <a:p>
            <a:pPr>
              <a:buNone/>
            </a:pPr>
            <a:endParaRPr lang="en-IN" dirty="0"/>
          </a:p>
        </p:txBody>
      </p:sp>
      <p:sp>
        <p:nvSpPr>
          <p:cNvPr id="6" name="Rectangle 5"/>
          <p:cNvSpPr/>
          <p:nvPr/>
        </p:nvSpPr>
        <p:spPr>
          <a:xfrm>
            <a:off x="571472" y="428604"/>
            <a:ext cx="2643206" cy="2643206"/>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IN" sz="2100" dirty="0" smtClean="0">
                <a:latin typeface="Calibri" pitchFamily="34" charset="0"/>
              </a:rPr>
              <a:t>Purchase Within 1 </a:t>
            </a:r>
          </a:p>
          <a:p>
            <a:r>
              <a:rPr lang="en-IN" sz="2100" dirty="0" smtClean="0">
                <a:latin typeface="Calibri" pitchFamily="34" charset="0"/>
              </a:rPr>
              <a:t>year before or 2 years </a:t>
            </a:r>
          </a:p>
          <a:p>
            <a:r>
              <a:rPr lang="en-IN" sz="2100" dirty="0" smtClean="0">
                <a:latin typeface="Calibri" pitchFamily="34" charset="0"/>
              </a:rPr>
              <a:t>after the date of </a:t>
            </a:r>
          </a:p>
          <a:p>
            <a:r>
              <a:rPr lang="en-IN" sz="2100" dirty="0" smtClean="0">
                <a:latin typeface="Calibri" pitchFamily="34" charset="0"/>
              </a:rPr>
              <a:t>Transfer or complete construction </a:t>
            </a:r>
          </a:p>
          <a:p>
            <a:r>
              <a:rPr lang="en-IN" sz="2100" dirty="0" smtClean="0">
                <a:latin typeface="Calibri" pitchFamily="34" charset="0"/>
              </a:rPr>
              <a:t>within 3 years from date of transfer 	</a:t>
            </a:r>
          </a:p>
        </p:txBody>
      </p:sp>
      <p:sp>
        <p:nvSpPr>
          <p:cNvPr id="7" name="Rectangle 6"/>
          <p:cNvSpPr/>
          <p:nvPr/>
        </p:nvSpPr>
        <p:spPr>
          <a:xfrm>
            <a:off x="3214678" y="428604"/>
            <a:ext cx="2643206" cy="2643206"/>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IN" sz="2100" dirty="0" smtClean="0">
                <a:latin typeface="Calibri" pitchFamily="34" charset="0"/>
              </a:rPr>
              <a:t>Purchase Within 1 </a:t>
            </a:r>
          </a:p>
          <a:p>
            <a:r>
              <a:rPr lang="en-IN" sz="2100" dirty="0" smtClean="0">
                <a:latin typeface="Calibri" pitchFamily="34" charset="0"/>
              </a:rPr>
              <a:t>year before or 2 years </a:t>
            </a:r>
          </a:p>
          <a:p>
            <a:r>
              <a:rPr lang="en-IN" sz="2100" dirty="0" smtClean="0">
                <a:latin typeface="Calibri" pitchFamily="34" charset="0"/>
              </a:rPr>
              <a:t>after the date of </a:t>
            </a:r>
          </a:p>
          <a:p>
            <a:r>
              <a:rPr lang="en-IN" sz="2100" dirty="0" smtClean="0">
                <a:latin typeface="Calibri" pitchFamily="34" charset="0"/>
              </a:rPr>
              <a:t>Transfer or complete construction </a:t>
            </a:r>
          </a:p>
          <a:p>
            <a:r>
              <a:rPr lang="en-IN" sz="2100" dirty="0" smtClean="0">
                <a:latin typeface="Calibri" pitchFamily="34" charset="0"/>
              </a:rPr>
              <a:t>within 3 years from date of transfer 	</a:t>
            </a:r>
          </a:p>
        </p:txBody>
      </p:sp>
      <p:sp>
        <p:nvSpPr>
          <p:cNvPr id="8" name="Rectangle 7"/>
          <p:cNvSpPr/>
          <p:nvPr/>
        </p:nvSpPr>
        <p:spPr>
          <a:xfrm>
            <a:off x="5857884" y="428604"/>
            <a:ext cx="2643206" cy="2643206"/>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IN" dirty="0" smtClean="0"/>
              <a:t>Purchase within 2 years from the date of transfer</a:t>
            </a:r>
          </a:p>
        </p:txBody>
      </p:sp>
      <p:sp>
        <p:nvSpPr>
          <p:cNvPr id="9" name="Rectangle 8"/>
          <p:cNvSpPr/>
          <p:nvPr/>
        </p:nvSpPr>
        <p:spPr>
          <a:xfrm>
            <a:off x="571472" y="3071810"/>
            <a:ext cx="2643206" cy="1143008"/>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IN" sz="2100" dirty="0" smtClean="0">
                <a:latin typeface="Calibri" pitchFamily="34" charset="0"/>
              </a:rPr>
              <a:t>Deposit scheme is available</a:t>
            </a:r>
          </a:p>
        </p:txBody>
      </p:sp>
      <p:sp>
        <p:nvSpPr>
          <p:cNvPr id="12" name="Rectangle 11"/>
          <p:cNvSpPr/>
          <p:nvPr/>
        </p:nvSpPr>
        <p:spPr>
          <a:xfrm>
            <a:off x="3214678" y="3071810"/>
            <a:ext cx="2643206" cy="1143008"/>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IN" sz="2100" dirty="0" smtClean="0">
                <a:latin typeface="Calibri" pitchFamily="34" charset="0"/>
              </a:rPr>
              <a:t>Deposit scheme is available</a:t>
            </a:r>
          </a:p>
        </p:txBody>
      </p:sp>
      <p:sp>
        <p:nvSpPr>
          <p:cNvPr id="13" name="Rectangle 12"/>
          <p:cNvSpPr/>
          <p:nvPr/>
        </p:nvSpPr>
        <p:spPr>
          <a:xfrm>
            <a:off x="5857884" y="3071810"/>
            <a:ext cx="2643206" cy="1143008"/>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IN" sz="2100" dirty="0" smtClean="0">
                <a:latin typeface="Calibri" pitchFamily="34" charset="0"/>
              </a:rPr>
              <a:t>Deposit scheme is available</a:t>
            </a:r>
          </a:p>
        </p:txBody>
      </p:sp>
      <p:sp>
        <p:nvSpPr>
          <p:cNvPr id="16" name="Rectangle 15"/>
          <p:cNvSpPr/>
          <p:nvPr/>
        </p:nvSpPr>
        <p:spPr>
          <a:xfrm>
            <a:off x="571472" y="4214818"/>
            <a:ext cx="2643206" cy="1643074"/>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IN" sz="2100" dirty="0" smtClean="0">
                <a:latin typeface="Calibri" pitchFamily="34" charset="0"/>
              </a:rPr>
              <a:t>Capital gain * cost of 	  new house</a:t>
            </a:r>
          </a:p>
          <a:p>
            <a:r>
              <a:rPr lang="en-IN" sz="2100" dirty="0" smtClean="0">
                <a:latin typeface="Calibri" pitchFamily="34" charset="0"/>
              </a:rPr>
              <a:t>    Net consideration</a:t>
            </a:r>
          </a:p>
          <a:p>
            <a:endParaRPr lang="en-IN" sz="2100" dirty="0" smtClean="0">
              <a:latin typeface="Calibri" pitchFamily="34" charset="0"/>
            </a:endParaRPr>
          </a:p>
        </p:txBody>
      </p:sp>
      <p:sp>
        <p:nvSpPr>
          <p:cNvPr id="18" name="Rectangle 17"/>
          <p:cNvSpPr/>
          <p:nvPr/>
        </p:nvSpPr>
        <p:spPr>
          <a:xfrm>
            <a:off x="3214678" y="4214818"/>
            <a:ext cx="2643206" cy="1643074"/>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IN" sz="2100" dirty="0" smtClean="0">
                <a:latin typeface="Calibri" pitchFamily="34" charset="0"/>
              </a:rPr>
              <a:t>Exemption= lower of</a:t>
            </a:r>
          </a:p>
          <a:p>
            <a:pPr>
              <a:buFont typeface="Wingdings" pitchFamily="2" charset="2"/>
              <a:buChar char="Ø"/>
            </a:pPr>
            <a:r>
              <a:rPr lang="en-IN" sz="2100" dirty="0" smtClean="0">
                <a:latin typeface="Calibri" pitchFamily="34" charset="0"/>
              </a:rPr>
              <a:t>Capital gain</a:t>
            </a:r>
          </a:p>
          <a:p>
            <a:pPr>
              <a:buFont typeface="Wingdings" pitchFamily="2" charset="2"/>
              <a:buChar char="Ø"/>
            </a:pPr>
            <a:r>
              <a:rPr lang="en-IN" sz="2100" dirty="0" smtClean="0">
                <a:latin typeface="Calibri" pitchFamily="34" charset="0"/>
              </a:rPr>
              <a:t>Investment </a:t>
            </a:r>
          </a:p>
        </p:txBody>
      </p:sp>
      <p:sp>
        <p:nvSpPr>
          <p:cNvPr id="19" name="Rectangle 18"/>
          <p:cNvSpPr/>
          <p:nvPr/>
        </p:nvSpPr>
        <p:spPr>
          <a:xfrm>
            <a:off x="5857884" y="4214818"/>
            <a:ext cx="2643206" cy="1643074"/>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IN" sz="2100" dirty="0" smtClean="0">
                <a:latin typeface="Calibri" pitchFamily="34" charset="0"/>
              </a:rPr>
              <a:t>Exemption= lower of</a:t>
            </a:r>
          </a:p>
          <a:p>
            <a:pPr>
              <a:buFont typeface="Wingdings" pitchFamily="2" charset="2"/>
              <a:buChar char="Ø"/>
            </a:pPr>
            <a:r>
              <a:rPr lang="en-IN" sz="2100" dirty="0" smtClean="0">
                <a:latin typeface="Calibri" pitchFamily="34" charset="0"/>
              </a:rPr>
              <a:t>Capital gain</a:t>
            </a:r>
          </a:p>
          <a:p>
            <a:pPr>
              <a:buFont typeface="Wingdings" pitchFamily="2" charset="2"/>
              <a:buChar char="Ø"/>
            </a:pPr>
            <a:r>
              <a:rPr lang="en-IN" sz="2100" dirty="0" smtClean="0">
                <a:latin typeface="Calibri" pitchFamily="34" charset="0"/>
              </a:rPr>
              <a:t>Cost of new assets</a:t>
            </a:r>
          </a:p>
        </p:txBody>
      </p:sp>
      <p:cxnSp>
        <p:nvCxnSpPr>
          <p:cNvPr id="21" name="Straight Connector 20"/>
          <p:cNvCxnSpPr/>
          <p:nvPr/>
        </p:nvCxnSpPr>
        <p:spPr>
          <a:xfrm>
            <a:off x="857224" y="5072074"/>
            <a:ext cx="2000264" cy="15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2000" fill="hold"/>
                                        <p:tgtEl>
                                          <p:spTgt spid="6"/>
                                        </p:tgtEl>
                                        <p:attrNameLst>
                                          <p:attrName>ppt_w</p:attrName>
                                        </p:attrNameLst>
                                      </p:cBhvr>
                                      <p:tavLst>
                                        <p:tav tm="0">
                                          <p:val>
                                            <p:fltVal val="0"/>
                                          </p:val>
                                        </p:tav>
                                        <p:tav tm="100000">
                                          <p:val>
                                            <p:strVal val="#ppt_w"/>
                                          </p:val>
                                        </p:tav>
                                      </p:tavLst>
                                    </p:anim>
                                    <p:anim calcmode="lin" valueType="num">
                                      <p:cBhvr>
                                        <p:cTn id="12" dur="2000" fill="hold"/>
                                        <p:tgtEl>
                                          <p:spTgt spid="6"/>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2000" fill="hold"/>
                                        <p:tgtEl>
                                          <p:spTgt spid="8"/>
                                        </p:tgtEl>
                                        <p:attrNameLst>
                                          <p:attrName>ppt_w</p:attrName>
                                        </p:attrNameLst>
                                      </p:cBhvr>
                                      <p:tavLst>
                                        <p:tav tm="0">
                                          <p:val>
                                            <p:fltVal val="0"/>
                                          </p:val>
                                        </p:tav>
                                        <p:tav tm="100000">
                                          <p:val>
                                            <p:strVal val="#ppt_w"/>
                                          </p:val>
                                        </p:tav>
                                      </p:tavLst>
                                    </p:anim>
                                    <p:anim calcmode="lin" valueType="num">
                                      <p:cBhvr>
                                        <p:cTn id="16"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8"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diamond(in)">
                                      <p:cBhvr>
                                        <p:cTn id="21" dur="2000"/>
                                        <p:tgtEl>
                                          <p:spTgt spid="9"/>
                                        </p:tgtEl>
                                      </p:cBhvr>
                                    </p:animEffect>
                                  </p:childTnLst>
                                </p:cTn>
                              </p:par>
                              <p:par>
                                <p:cTn id="22" presetID="8" presetClass="entr" presetSubtype="16"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diamond(in)">
                                      <p:cBhvr>
                                        <p:cTn id="24" dur="2000"/>
                                        <p:tgtEl>
                                          <p:spTgt spid="12"/>
                                        </p:tgtEl>
                                      </p:cBhvr>
                                    </p:animEffect>
                                  </p:childTnLst>
                                </p:cTn>
                              </p:par>
                              <p:par>
                                <p:cTn id="25" presetID="8"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diamond(in)">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p:cTn id="32" dur="2000" fill="hold"/>
                                        <p:tgtEl>
                                          <p:spTgt spid="18"/>
                                        </p:tgtEl>
                                        <p:attrNameLst>
                                          <p:attrName>ppt_w</p:attrName>
                                        </p:attrNameLst>
                                      </p:cBhvr>
                                      <p:tavLst>
                                        <p:tav tm="0">
                                          <p:val>
                                            <p:fltVal val="0"/>
                                          </p:val>
                                        </p:tav>
                                        <p:tav tm="100000">
                                          <p:val>
                                            <p:strVal val="#ppt_w"/>
                                          </p:val>
                                        </p:tav>
                                      </p:tavLst>
                                    </p:anim>
                                    <p:anim calcmode="lin" valueType="num">
                                      <p:cBhvr>
                                        <p:cTn id="33" dur="2000" fill="hold"/>
                                        <p:tgtEl>
                                          <p:spTgt spid="18"/>
                                        </p:tgtEl>
                                        <p:attrNameLst>
                                          <p:attrName>ppt_h</p:attrName>
                                        </p:attrNameLst>
                                      </p:cBhvr>
                                      <p:tavLst>
                                        <p:tav tm="0">
                                          <p:val>
                                            <p:fltVal val="0"/>
                                          </p:val>
                                        </p:tav>
                                        <p:tav tm="100000">
                                          <p:val>
                                            <p:strVal val="#ppt_h"/>
                                          </p:val>
                                        </p:tav>
                                      </p:tavLst>
                                    </p:anim>
                                    <p:animEffect transition="in" filter="fade">
                                      <p:cBhvr>
                                        <p:cTn id="34" dur="2000"/>
                                        <p:tgtEl>
                                          <p:spTgt spid="18"/>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2000" fill="hold"/>
                                        <p:tgtEl>
                                          <p:spTgt spid="16"/>
                                        </p:tgtEl>
                                        <p:attrNameLst>
                                          <p:attrName>ppt_w</p:attrName>
                                        </p:attrNameLst>
                                      </p:cBhvr>
                                      <p:tavLst>
                                        <p:tav tm="0">
                                          <p:val>
                                            <p:fltVal val="0"/>
                                          </p:val>
                                        </p:tav>
                                        <p:tav tm="100000">
                                          <p:val>
                                            <p:strVal val="#ppt_w"/>
                                          </p:val>
                                        </p:tav>
                                      </p:tavLst>
                                    </p:anim>
                                    <p:anim calcmode="lin" valueType="num">
                                      <p:cBhvr>
                                        <p:cTn id="38" dur="2000" fill="hold"/>
                                        <p:tgtEl>
                                          <p:spTgt spid="16"/>
                                        </p:tgtEl>
                                        <p:attrNameLst>
                                          <p:attrName>ppt_h</p:attrName>
                                        </p:attrNameLst>
                                      </p:cBhvr>
                                      <p:tavLst>
                                        <p:tav tm="0">
                                          <p:val>
                                            <p:fltVal val="0"/>
                                          </p:val>
                                        </p:tav>
                                        <p:tav tm="100000">
                                          <p:val>
                                            <p:strVal val="#ppt_h"/>
                                          </p:val>
                                        </p:tav>
                                      </p:tavLst>
                                    </p:anim>
                                    <p:animEffect transition="in" filter="fade">
                                      <p:cBhvr>
                                        <p:cTn id="39" dur="2000"/>
                                        <p:tgtEl>
                                          <p:spTgt spid="16"/>
                                        </p:tgtEl>
                                      </p:cBhvr>
                                    </p:animEffect>
                                  </p:childTnLst>
                                </p:cTn>
                              </p:par>
                              <p:par>
                                <p:cTn id="40" presetID="53" presetClass="entr" presetSubtype="0"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 calcmode="lin" valueType="num">
                                      <p:cBhvr>
                                        <p:cTn id="42" dur="2000" fill="hold"/>
                                        <p:tgtEl>
                                          <p:spTgt spid="19"/>
                                        </p:tgtEl>
                                        <p:attrNameLst>
                                          <p:attrName>ppt_w</p:attrName>
                                        </p:attrNameLst>
                                      </p:cBhvr>
                                      <p:tavLst>
                                        <p:tav tm="0">
                                          <p:val>
                                            <p:fltVal val="0"/>
                                          </p:val>
                                        </p:tav>
                                        <p:tav tm="100000">
                                          <p:val>
                                            <p:strVal val="#ppt_w"/>
                                          </p:val>
                                        </p:tav>
                                      </p:tavLst>
                                    </p:anim>
                                    <p:anim calcmode="lin" valueType="num">
                                      <p:cBhvr>
                                        <p:cTn id="43" dur="2000" fill="hold"/>
                                        <p:tgtEl>
                                          <p:spTgt spid="19"/>
                                        </p:tgtEl>
                                        <p:attrNameLst>
                                          <p:attrName>ppt_h</p:attrName>
                                        </p:attrNameLst>
                                      </p:cBhvr>
                                      <p:tavLst>
                                        <p:tav tm="0">
                                          <p:val>
                                            <p:fltVal val="0"/>
                                          </p:val>
                                        </p:tav>
                                        <p:tav tm="100000">
                                          <p:val>
                                            <p:strVal val="#ppt_h"/>
                                          </p:val>
                                        </p:tav>
                                      </p:tavLst>
                                    </p:anim>
                                    <p:animEffect transition="in" filter="fade">
                                      <p:cBhvr>
                                        <p:cTn id="44"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3" grpId="0" animBg="1"/>
      <p:bldP spid="16" grpId="0" animBg="1"/>
      <p:bldP spid="18"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214290"/>
            <a:ext cx="8229600" cy="6429420"/>
          </a:xfrm>
        </p:spPr>
        <p:txBody>
          <a:bodyPr>
            <a:normAutofit/>
          </a:bodyPr>
          <a:lstStyle/>
          <a:p>
            <a:pPr algn="ctr">
              <a:buNone/>
            </a:pPr>
            <a:r>
              <a:rPr lang="en-IN"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Compulsory acquisition of land &amp;building</a:t>
            </a:r>
          </a:p>
          <a:p>
            <a:pPr algn="ctr">
              <a:buNone/>
            </a:pPr>
            <a:r>
              <a:rPr lang="en-IN" sz="2400" b="1" u="sng"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Section 54 AD</a:t>
            </a:r>
          </a:p>
          <a:p>
            <a:pPr algn="ctr">
              <a:buNone/>
            </a:pPr>
            <a:endParaRPr lang="en-IN" sz="2400" b="1" u="sng"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
        <p:nvSpPr>
          <p:cNvPr id="4" name="Rectangle 3"/>
          <p:cNvSpPr/>
          <p:nvPr/>
        </p:nvSpPr>
        <p:spPr>
          <a:xfrm>
            <a:off x="857224" y="1214422"/>
            <a:ext cx="7429552" cy="6429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Any person can claim exemption</a:t>
            </a:r>
            <a:endParaRPr lang="en-IN" dirty="0"/>
          </a:p>
        </p:txBody>
      </p:sp>
      <p:sp>
        <p:nvSpPr>
          <p:cNvPr id="5" name="Rectangle 4"/>
          <p:cNvSpPr/>
          <p:nvPr/>
        </p:nvSpPr>
        <p:spPr>
          <a:xfrm>
            <a:off x="857224" y="1928802"/>
            <a:ext cx="7429552" cy="13573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n-IN" dirty="0" smtClean="0"/>
              <a:t>In respect of Compulsory acquisition of land or building which was used in the business of industrial undertaking during 2 years prior to date of transfer 	</a:t>
            </a:r>
          </a:p>
        </p:txBody>
      </p:sp>
      <p:sp>
        <p:nvSpPr>
          <p:cNvPr id="6" name="Rectangle 5"/>
          <p:cNvSpPr/>
          <p:nvPr/>
        </p:nvSpPr>
        <p:spPr>
          <a:xfrm>
            <a:off x="857224" y="3357562"/>
            <a:ext cx="742955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Any assets transferred whether long term or short term</a:t>
            </a:r>
            <a:endParaRPr lang="en-IN" dirty="0"/>
          </a:p>
        </p:txBody>
      </p:sp>
      <p:sp>
        <p:nvSpPr>
          <p:cNvPr id="7" name="Rectangle 6"/>
          <p:cNvSpPr/>
          <p:nvPr/>
        </p:nvSpPr>
        <p:spPr>
          <a:xfrm>
            <a:off x="857224" y="4429132"/>
            <a:ext cx="742955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Purchase new land or building for industrial undertaking</a:t>
            </a:r>
            <a:endParaRPr lang="en-IN" dirty="0"/>
          </a:p>
        </p:txBody>
      </p:sp>
      <p:sp>
        <p:nvSpPr>
          <p:cNvPr id="8" name="Rectangle 7"/>
          <p:cNvSpPr/>
          <p:nvPr/>
        </p:nvSpPr>
        <p:spPr>
          <a:xfrm>
            <a:off x="857224" y="5500702"/>
            <a:ext cx="742955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smtClean="0"/>
              <a:t>Purchase within 3 years from the date of initial compensation</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ox(in)">
                                      <p:cBhvr>
                                        <p:cTn id="7" dur="2000"/>
                                        <p:tgtEl>
                                          <p:spTgt spid="2">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ox(in)">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2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214290"/>
            <a:ext cx="8229600" cy="642942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None/>
            </a:pPr>
            <a:r>
              <a:rPr lang="en-IN" sz="2400"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gerian" pitchFamily="82" charset="0"/>
              </a:rPr>
              <a:t>Investment in certain bonds</a:t>
            </a:r>
          </a:p>
          <a:p>
            <a:pPr algn="ctr">
              <a:buNone/>
            </a:pPr>
            <a:r>
              <a:rPr lang="en-IN" sz="2400"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gerian" pitchFamily="82" charset="0"/>
              </a:rPr>
              <a:t>Section 54EC</a:t>
            </a:r>
          </a:p>
          <a:p>
            <a:pPr algn="ctr">
              <a:buNone/>
            </a:pPr>
            <a:endParaRPr lang="en-IN" sz="2400"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lgerian" pitchFamily="82" charset="0"/>
            </a:endParaRPr>
          </a:p>
          <a:p>
            <a:pPr>
              <a:buNone/>
            </a:pPr>
            <a:endParaRPr lang="en-IN"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Rectangle 3"/>
          <p:cNvSpPr/>
          <p:nvPr/>
        </p:nvSpPr>
        <p:spPr>
          <a:xfrm>
            <a:off x="642910" y="1214422"/>
            <a:ext cx="7429552" cy="64294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smtClean="0"/>
              <a:t>Any person can claim exemption</a:t>
            </a:r>
            <a:endParaRPr lang="en-IN" dirty="0"/>
          </a:p>
        </p:txBody>
      </p:sp>
      <p:sp>
        <p:nvSpPr>
          <p:cNvPr id="5" name="Rectangle 4"/>
          <p:cNvSpPr/>
          <p:nvPr/>
        </p:nvSpPr>
        <p:spPr>
          <a:xfrm>
            <a:off x="642910" y="1928802"/>
            <a:ext cx="7429552" cy="71438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smtClean="0"/>
              <a:t>In respect of any long term capital assets transferred</a:t>
            </a:r>
            <a:endParaRPr lang="en-IN" dirty="0"/>
          </a:p>
        </p:txBody>
      </p:sp>
      <p:sp>
        <p:nvSpPr>
          <p:cNvPr id="6" name="Rectangle 5"/>
          <p:cNvSpPr/>
          <p:nvPr/>
        </p:nvSpPr>
        <p:spPr>
          <a:xfrm>
            <a:off x="642910" y="2714620"/>
            <a:ext cx="7429552" cy="214314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r>
              <a:rPr lang="en-IN" dirty="0" smtClean="0"/>
              <a:t>Purchase of any bonds redeemable after 3 years issued-</a:t>
            </a:r>
          </a:p>
          <a:p>
            <a:pPr>
              <a:buFont typeface="Wingdings" pitchFamily="2" charset="2"/>
              <a:buChar char="Ø"/>
            </a:pPr>
            <a:r>
              <a:rPr lang="en-IN" dirty="0" smtClean="0"/>
              <a:t>By National Highway Authority of India</a:t>
            </a:r>
          </a:p>
          <a:p>
            <a:pPr>
              <a:buFont typeface="Wingdings" pitchFamily="2" charset="2"/>
              <a:buChar char="Ø"/>
            </a:pPr>
            <a:r>
              <a:rPr lang="en-IN" dirty="0" smtClean="0"/>
              <a:t>By Rural Electrification corporation</a:t>
            </a:r>
          </a:p>
          <a:p>
            <a:pPr>
              <a:buFont typeface="Wingdings" pitchFamily="2" charset="2"/>
              <a:buChar char="Ø"/>
            </a:pPr>
            <a:endParaRPr lang="en-IN" dirty="0" smtClean="0"/>
          </a:p>
          <a:p>
            <a:r>
              <a:rPr lang="en-IN" dirty="0" smtClean="0"/>
              <a:t>Maximum exemption limit being ₹50 lakhs</a:t>
            </a:r>
          </a:p>
          <a:p>
            <a:pPr>
              <a:buFont typeface="Wingdings" pitchFamily="2" charset="2"/>
              <a:buChar char="Ø"/>
            </a:pPr>
            <a:endParaRPr lang="en-IN" dirty="0" smtClean="0"/>
          </a:p>
        </p:txBody>
      </p:sp>
      <p:sp>
        <p:nvSpPr>
          <p:cNvPr id="8" name="Rectangle 7"/>
          <p:cNvSpPr/>
          <p:nvPr/>
        </p:nvSpPr>
        <p:spPr>
          <a:xfrm>
            <a:off x="642910" y="4929198"/>
            <a:ext cx="7429552" cy="785818"/>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IN" dirty="0" smtClean="0"/>
              <a:t>Purchase within 6 months from the date of transfer of original assets</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edg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Horizontal)">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heckerboard(across)">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214290"/>
            <a:ext cx="8229600" cy="6429420"/>
          </a:xfrm>
        </p:spPr>
        <p:txBody>
          <a:bodyP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buNone/>
            </a:pPr>
            <a:r>
              <a:rPr lang="en-IN" sz="2400" b="1" u="sng" dirty="0" smtClean="0">
                <a:ln/>
                <a:solidFill>
                  <a:schemeClr val="accent3"/>
                </a:solidFill>
                <a:latin typeface="Algerian" pitchFamily="82" charset="0"/>
              </a:rPr>
              <a:t>Shifting of undertaking to rural area</a:t>
            </a:r>
          </a:p>
          <a:p>
            <a:pPr algn="ctr">
              <a:buNone/>
            </a:pPr>
            <a:r>
              <a:rPr lang="en-IN" sz="2400" b="1" u="sng" dirty="0" smtClean="0">
                <a:ln/>
                <a:solidFill>
                  <a:schemeClr val="accent3"/>
                </a:solidFill>
                <a:latin typeface="Algerian" pitchFamily="82" charset="0"/>
              </a:rPr>
              <a:t>Section 54G</a:t>
            </a:r>
          </a:p>
          <a:p>
            <a:pPr algn="ctr">
              <a:buNone/>
            </a:pPr>
            <a:endParaRPr lang="en-IN" sz="2400" b="1" u="sng" dirty="0" smtClean="0">
              <a:ln/>
              <a:solidFill>
                <a:schemeClr val="accent3"/>
              </a:solidFill>
              <a:latin typeface="Algerian" pitchFamily="82" charset="0"/>
            </a:endParaRPr>
          </a:p>
          <a:p>
            <a:pPr>
              <a:buNone/>
            </a:pPr>
            <a:endParaRPr lang="en-IN" b="1" dirty="0">
              <a:ln/>
              <a:solidFill>
                <a:schemeClr val="accent3"/>
              </a:solidFill>
            </a:endParaRPr>
          </a:p>
        </p:txBody>
      </p:sp>
      <p:sp>
        <p:nvSpPr>
          <p:cNvPr id="4" name="Rectangle 3"/>
          <p:cNvSpPr/>
          <p:nvPr/>
        </p:nvSpPr>
        <p:spPr>
          <a:xfrm>
            <a:off x="642910" y="1214422"/>
            <a:ext cx="7429552" cy="64294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dirty="0" smtClean="0"/>
              <a:t>Any person can claim exemption</a:t>
            </a:r>
            <a:endParaRPr lang="en-IN" dirty="0"/>
          </a:p>
        </p:txBody>
      </p:sp>
      <p:sp>
        <p:nvSpPr>
          <p:cNvPr id="5" name="Rectangle 4"/>
          <p:cNvSpPr/>
          <p:nvPr/>
        </p:nvSpPr>
        <p:spPr>
          <a:xfrm>
            <a:off x="642910" y="1928802"/>
            <a:ext cx="7429552" cy="71438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dirty="0" smtClean="0"/>
              <a:t>Transfer of plant &amp; machinery or land &amp; building for shifting industrial undertaking from urban area to rural area </a:t>
            </a:r>
            <a:endParaRPr lang="en-IN" dirty="0"/>
          </a:p>
        </p:txBody>
      </p:sp>
      <p:sp>
        <p:nvSpPr>
          <p:cNvPr id="6" name="Rectangle 5"/>
          <p:cNvSpPr/>
          <p:nvPr/>
        </p:nvSpPr>
        <p:spPr>
          <a:xfrm>
            <a:off x="642910" y="2714620"/>
            <a:ext cx="7429552" cy="214314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en-IN" dirty="0" smtClean="0"/>
              <a:t>In respect of</a:t>
            </a:r>
          </a:p>
          <a:p>
            <a:endParaRPr lang="en-IN" dirty="0" smtClean="0"/>
          </a:p>
          <a:p>
            <a:pPr>
              <a:buFont typeface="Wingdings" pitchFamily="2" charset="2"/>
              <a:buChar char="Ø"/>
            </a:pPr>
            <a:r>
              <a:rPr lang="en-IN" dirty="0" smtClean="0"/>
              <a:t>Purchase/construction of plant, machinery, land or building in such rural area</a:t>
            </a:r>
          </a:p>
          <a:p>
            <a:pPr>
              <a:buFont typeface="Wingdings" pitchFamily="2" charset="2"/>
              <a:buChar char="Ø"/>
            </a:pPr>
            <a:r>
              <a:rPr lang="en-IN" dirty="0" smtClean="0"/>
              <a:t>Shifting original asset to that area</a:t>
            </a:r>
          </a:p>
          <a:p>
            <a:pPr>
              <a:buFont typeface="Wingdings" pitchFamily="2" charset="2"/>
              <a:buChar char="Ø"/>
            </a:pPr>
            <a:r>
              <a:rPr lang="en-IN" dirty="0" smtClean="0"/>
              <a:t>Incurring notified expenses</a:t>
            </a:r>
          </a:p>
          <a:p>
            <a:pPr>
              <a:buFont typeface="Wingdings" pitchFamily="2" charset="2"/>
              <a:buChar char="Ø"/>
            </a:pPr>
            <a:endParaRPr lang="en-IN" dirty="0" smtClean="0"/>
          </a:p>
        </p:txBody>
      </p:sp>
      <p:sp>
        <p:nvSpPr>
          <p:cNvPr id="8" name="Rectangle 7"/>
          <p:cNvSpPr/>
          <p:nvPr/>
        </p:nvSpPr>
        <p:spPr>
          <a:xfrm>
            <a:off x="642910" y="4929198"/>
            <a:ext cx="7429552" cy="785818"/>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IN" dirty="0" smtClean="0"/>
              <a:t>Purchase within 1 year before or 3 years after the date of transfer</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strips(downLeft)">
                                      <p:cBhvr>
                                        <p:cTn id="7" dur="2000"/>
                                        <p:tgtEl>
                                          <p:spTgt spid="2">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strips(downLeft)">
                                      <p:cBhvr>
                                        <p:cTn id="10" dur="2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Horizontal)">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50" presetClass="entr" presetSubtype="0" decel="10000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2000" fill="hold"/>
                                        <p:tgtEl>
                                          <p:spTgt spid="5"/>
                                        </p:tgtEl>
                                        <p:attrNameLst>
                                          <p:attrName>ppt_w</p:attrName>
                                        </p:attrNameLst>
                                      </p:cBhvr>
                                      <p:tavLst>
                                        <p:tav tm="0">
                                          <p:val>
                                            <p:strVal val="#ppt_w+.3"/>
                                          </p:val>
                                        </p:tav>
                                        <p:tav tm="100000">
                                          <p:val>
                                            <p:strVal val="#ppt_w"/>
                                          </p:val>
                                        </p:tav>
                                      </p:tavLst>
                                    </p:anim>
                                    <p:anim calcmode="lin" valueType="num">
                                      <p:cBhvr>
                                        <p:cTn id="21" dur="2000" fill="hold"/>
                                        <p:tgtEl>
                                          <p:spTgt spid="5"/>
                                        </p:tgtEl>
                                        <p:attrNameLst>
                                          <p:attrName>ppt_h</p:attrName>
                                        </p:attrNameLst>
                                      </p:cBhvr>
                                      <p:tavLst>
                                        <p:tav tm="0">
                                          <p:val>
                                            <p:strVal val="#ppt_h"/>
                                          </p:val>
                                        </p:tav>
                                        <p:tav tm="100000">
                                          <p:val>
                                            <p:strVal val="#ppt_h"/>
                                          </p:val>
                                        </p:tav>
                                      </p:tavLst>
                                    </p:anim>
                                    <p:animEffect transition="in" filter="fade">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600" decel="100000"/>
                                        <p:tgtEl>
                                          <p:spTgt spid="6"/>
                                        </p:tgtEl>
                                      </p:cBhvr>
                                    </p:animEffect>
                                    <p:anim calcmode="lin" valueType="num">
                                      <p:cBhvr>
                                        <p:cTn id="28" dur="1600" decel="100000" fill="hold"/>
                                        <p:tgtEl>
                                          <p:spTgt spid="6"/>
                                        </p:tgtEl>
                                        <p:attrNameLst>
                                          <p:attrName>style.rotation</p:attrName>
                                        </p:attrNameLst>
                                      </p:cBhvr>
                                      <p:tavLst>
                                        <p:tav tm="0">
                                          <p:val>
                                            <p:fltVal val="-90"/>
                                          </p:val>
                                        </p:tav>
                                        <p:tav tm="100000">
                                          <p:val>
                                            <p:fltVal val="0"/>
                                          </p:val>
                                        </p:tav>
                                      </p:tavLst>
                                    </p:anim>
                                    <p:anim calcmode="lin" valueType="num">
                                      <p:cBhvr>
                                        <p:cTn id="29" dur="1600" decel="100000" fill="hold"/>
                                        <p:tgtEl>
                                          <p:spTgt spid="6"/>
                                        </p:tgtEl>
                                        <p:attrNameLst>
                                          <p:attrName>ppt_x</p:attrName>
                                        </p:attrNameLst>
                                      </p:cBhvr>
                                      <p:tavLst>
                                        <p:tav tm="0">
                                          <p:val>
                                            <p:strVal val="#ppt_x+0.4"/>
                                          </p:val>
                                        </p:tav>
                                        <p:tav tm="100000">
                                          <p:val>
                                            <p:strVal val="#ppt_x-0.05"/>
                                          </p:val>
                                        </p:tav>
                                      </p:tavLst>
                                    </p:anim>
                                    <p:anim calcmode="lin" valueType="num">
                                      <p:cBhvr>
                                        <p:cTn id="30" dur="1600" decel="100000" fill="hold"/>
                                        <p:tgtEl>
                                          <p:spTgt spid="6"/>
                                        </p:tgtEl>
                                        <p:attrNameLst>
                                          <p:attrName>ppt_y</p:attrName>
                                        </p:attrNameLst>
                                      </p:cBhvr>
                                      <p:tavLst>
                                        <p:tav tm="0">
                                          <p:val>
                                            <p:strVal val="#ppt_y-0.4"/>
                                          </p:val>
                                        </p:tav>
                                        <p:tav tm="100000">
                                          <p:val>
                                            <p:strVal val="#ppt_y+0.1"/>
                                          </p:val>
                                        </p:tav>
                                      </p:tavLst>
                                    </p:anim>
                                    <p:anim calcmode="lin" valueType="num">
                                      <p:cBhvr>
                                        <p:cTn id="31" dur="400" accel="100000" fill="hold">
                                          <p:stCondLst>
                                            <p:cond delay="1600"/>
                                          </p:stCondLst>
                                        </p:cTn>
                                        <p:tgtEl>
                                          <p:spTgt spid="6"/>
                                        </p:tgtEl>
                                        <p:attrNameLst>
                                          <p:attrName>ppt_x</p:attrName>
                                        </p:attrNameLst>
                                      </p:cBhvr>
                                      <p:tavLst>
                                        <p:tav tm="0">
                                          <p:val>
                                            <p:strVal val="#ppt_x-0.05"/>
                                          </p:val>
                                        </p:tav>
                                        <p:tav tm="100000">
                                          <p:val>
                                            <p:strVal val="#ppt_x"/>
                                          </p:val>
                                        </p:tav>
                                      </p:tavLst>
                                    </p:anim>
                                    <p:anim calcmode="lin" valueType="num">
                                      <p:cBhvr>
                                        <p:cTn id="32" dur="400" accel="100000" fill="hold">
                                          <p:stCondLst>
                                            <p:cond delay="16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amond(in)">
                                      <p:cBhvr>
                                        <p:cTn id="3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6286544"/>
          </a:xfrm>
        </p:spPr>
        <p:txBody>
          <a:bodyPr>
            <a:normAutofit/>
          </a:bodyPr>
          <a:lstStyle/>
          <a:p>
            <a:pPr algn="ctr">
              <a:buNone/>
            </a:pPr>
            <a:r>
              <a:rPr lang="en-IN"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rPr>
              <a:t>Shifting of undertaking to SEZ</a:t>
            </a:r>
          </a:p>
          <a:p>
            <a:pPr algn="ctr">
              <a:buNone/>
            </a:pPr>
            <a:r>
              <a:rPr lang="en-IN"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rPr>
              <a:t>Section 54GA</a:t>
            </a:r>
          </a:p>
          <a:p>
            <a:pPr algn="ctr">
              <a:buNone/>
            </a:pPr>
            <a:endParaRPr lang="en-IN" sz="2400" b="1" u="sng"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lgerian" pitchFamily="82" charset="0"/>
            </a:endParaRPr>
          </a:p>
        </p:txBody>
      </p:sp>
      <p:sp>
        <p:nvSpPr>
          <p:cNvPr id="4" name="Rectangle 3"/>
          <p:cNvSpPr/>
          <p:nvPr/>
        </p:nvSpPr>
        <p:spPr>
          <a:xfrm>
            <a:off x="714348" y="1285860"/>
            <a:ext cx="7429552" cy="642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smtClean="0"/>
              <a:t>Any person can claim exemption</a:t>
            </a:r>
            <a:endParaRPr lang="en-IN" dirty="0"/>
          </a:p>
        </p:txBody>
      </p:sp>
      <p:sp>
        <p:nvSpPr>
          <p:cNvPr id="5" name="Rectangle 4"/>
          <p:cNvSpPr/>
          <p:nvPr/>
        </p:nvSpPr>
        <p:spPr>
          <a:xfrm>
            <a:off x="714348" y="2000240"/>
            <a:ext cx="7429552" cy="128588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smtClean="0"/>
              <a:t>Transfer of land, building, plant or machinery for shifting industrial undertaking from urban areas to Specific Economic Zones</a:t>
            </a:r>
            <a:endParaRPr lang="en-IN" dirty="0"/>
          </a:p>
        </p:txBody>
      </p:sp>
      <p:sp>
        <p:nvSpPr>
          <p:cNvPr id="7" name="Rectangle 6"/>
          <p:cNvSpPr/>
          <p:nvPr/>
        </p:nvSpPr>
        <p:spPr>
          <a:xfrm>
            <a:off x="714348" y="3357562"/>
            <a:ext cx="7429552" cy="22145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smtClean="0"/>
              <a:t>In respect of </a:t>
            </a:r>
          </a:p>
          <a:p>
            <a:pPr algn="ctr"/>
            <a:endParaRPr lang="en-IN" dirty="0" smtClean="0"/>
          </a:p>
          <a:p>
            <a:pPr>
              <a:buFont typeface="Wingdings" pitchFamily="2" charset="2"/>
              <a:buChar char="Ø"/>
            </a:pPr>
            <a:r>
              <a:rPr lang="en-IN" dirty="0" smtClean="0"/>
              <a:t>Purchase/Construction of land, building, plant or machinery in such SEZ</a:t>
            </a:r>
          </a:p>
          <a:p>
            <a:pPr>
              <a:buFont typeface="Wingdings" pitchFamily="2" charset="2"/>
              <a:buChar char="Ø"/>
            </a:pPr>
            <a:r>
              <a:rPr lang="en-IN" dirty="0" smtClean="0"/>
              <a:t>Shifting the original asset to SEZ</a:t>
            </a:r>
          </a:p>
          <a:p>
            <a:pPr>
              <a:buFont typeface="Wingdings" pitchFamily="2" charset="2"/>
              <a:buChar char="Ø"/>
            </a:pPr>
            <a:r>
              <a:rPr lang="en-IN" dirty="0" smtClean="0"/>
              <a:t>Incurring notified expenses</a:t>
            </a:r>
          </a:p>
          <a:p>
            <a:pPr>
              <a:buFont typeface="Wingdings" pitchFamily="2" charset="2"/>
              <a:buChar char="Ø"/>
            </a:pPr>
            <a:endParaRPr lang="en-IN" dirty="0"/>
          </a:p>
        </p:txBody>
      </p:sp>
      <p:sp>
        <p:nvSpPr>
          <p:cNvPr id="9" name="Rectangle 8"/>
          <p:cNvSpPr/>
          <p:nvPr/>
        </p:nvSpPr>
        <p:spPr>
          <a:xfrm>
            <a:off x="714348" y="5643578"/>
            <a:ext cx="7429552" cy="785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IN" dirty="0" smtClean="0"/>
              <a:t>Purchase within 1 year before or 3 years after the date of transfer</a:t>
            </a: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600" decel="100000"/>
                                        <p:tgtEl>
                                          <p:spTgt spid="2">
                                            <p:txEl>
                                              <p:pRg st="0" end="0"/>
                                            </p:txEl>
                                          </p:spTgt>
                                        </p:tgtEl>
                                      </p:cBhvr>
                                    </p:animEffect>
                                    <p:anim calcmode="lin" valueType="num">
                                      <p:cBhvr>
                                        <p:cTn id="8" dur="1600" decel="100000" fill="hold"/>
                                        <p:tgtEl>
                                          <p:spTgt spid="2">
                                            <p:txEl>
                                              <p:pRg st="0" end="0"/>
                                            </p:txEl>
                                          </p:spTgt>
                                        </p:tgtEl>
                                        <p:attrNameLst>
                                          <p:attrName>style.rotation</p:attrName>
                                        </p:attrNameLst>
                                      </p:cBhvr>
                                      <p:tavLst>
                                        <p:tav tm="0">
                                          <p:val>
                                            <p:fltVal val="-90"/>
                                          </p:val>
                                        </p:tav>
                                        <p:tav tm="100000">
                                          <p:val>
                                            <p:fltVal val="0"/>
                                          </p:val>
                                        </p:tav>
                                      </p:tavLst>
                                    </p:anim>
                                    <p:anim calcmode="lin" valueType="num">
                                      <p:cBhvr>
                                        <p:cTn id="9" dur="1600" decel="100000" fill="hold"/>
                                        <p:tgtEl>
                                          <p:spTgt spid="2">
                                            <p:txEl>
                                              <p:pRg st="0" end="0"/>
                                            </p:txEl>
                                          </p:spTgt>
                                        </p:tgtEl>
                                        <p:attrNameLst>
                                          <p:attrName>ppt_x</p:attrName>
                                        </p:attrNameLst>
                                      </p:cBhvr>
                                      <p:tavLst>
                                        <p:tav tm="0">
                                          <p:val>
                                            <p:strVal val="#ppt_x+0.4"/>
                                          </p:val>
                                        </p:tav>
                                        <p:tav tm="100000">
                                          <p:val>
                                            <p:strVal val="#ppt_x-0.05"/>
                                          </p:val>
                                        </p:tav>
                                      </p:tavLst>
                                    </p:anim>
                                    <p:anim calcmode="lin" valueType="num">
                                      <p:cBhvr>
                                        <p:cTn id="10" dur="1600" decel="100000" fill="hold"/>
                                        <p:tgtEl>
                                          <p:spTgt spid="2">
                                            <p:txEl>
                                              <p:pRg st="0" end="0"/>
                                            </p:txEl>
                                          </p:spTgt>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
                                            <p:txEl>
                                              <p:pRg st="0" end="0"/>
                                            </p:txEl>
                                          </p:spTgt>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
                                            <p:txEl>
                                              <p:pRg st="0" end="0"/>
                                            </p:txEl>
                                          </p:spTgt>
                                        </p:tgtEl>
                                        <p:attrNameLst>
                                          <p:attrName>ppt_y</p:attrName>
                                        </p:attrNameLst>
                                      </p:cBhvr>
                                      <p:tavLst>
                                        <p:tav tm="0">
                                          <p:val>
                                            <p:strVal val="#ppt_y+0.1"/>
                                          </p:val>
                                        </p:tav>
                                        <p:tav tm="100000">
                                          <p:val>
                                            <p:strVal val="#ppt_y"/>
                                          </p:val>
                                        </p:tav>
                                      </p:tavLst>
                                    </p:anim>
                                  </p:childTnLst>
                                </p:cTn>
                              </p:par>
                              <p:par>
                                <p:cTn id="13" presetID="30" presetClass="entr" presetSubtype="0"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1600" decel="100000"/>
                                        <p:tgtEl>
                                          <p:spTgt spid="2">
                                            <p:txEl>
                                              <p:pRg st="1" end="1"/>
                                            </p:txEl>
                                          </p:spTgt>
                                        </p:tgtEl>
                                      </p:cBhvr>
                                    </p:animEffect>
                                    <p:anim calcmode="lin" valueType="num">
                                      <p:cBhvr>
                                        <p:cTn id="16" dur="1600" decel="100000" fill="hold"/>
                                        <p:tgtEl>
                                          <p:spTgt spid="2">
                                            <p:txEl>
                                              <p:pRg st="1" end="1"/>
                                            </p:txEl>
                                          </p:spTgt>
                                        </p:tgtEl>
                                        <p:attrNameLst>
                                          <p:attrName>style.rotation</p:attrName>
                                        </p:attrNameLst>
                                      </p:cBhvr>
                                      <p:tavLst>
                                        <p:tav tm="0">
                                          <p:val>
                                            <p:fltVal val="-90"/>
                                          </p:val>
                                        </p:tav>
                                        <p:tav tm="100000">
                                          <p:val>
                                            <p:fltVal val="0"/>
                                          </p:val>
                                        </p:tav>
                                      </p:tavLst>
                                    </p:anim>
                                    <p:anim calcmode="lin" valueType="num">
                                      <p:cBhvr>
                                        <p:cTn id="17" dur="1600" decel="100000" fill="hold"/>
                                        <p:tgtEl>
                                          <p:spTgt spid="2">
                                            <p:txEl>
                                              <p:pRg st="1" end="1"/>
                                            </p:txEl>
                                          </p:spTgt>
                                        </p:tgtEl>
                                        <p:attrNameLst>
                                          <p:attrName>ppt_x</p:attrName>
                                        </p:attrNameLst>
                                      </p:cBhvr>
                                      <p:tavLst>
                                        <p:tav tm="0">
                                          <p:val>
                                            <p:strVal val="#ppt_x+0.4"/>
                                          </p:val>
                                        </p:tav>
                                        <p:tav tm="100000">
                                          <p:val>
                                            <p:strVal val="#ppt_x-0.05"/>
                                          </p:val>
                                        </p:tav>
                                      </p:tavLst>
                                    </p:anim>
                                    <p:anim calcmode="lin" valueType="num">
                                      <p:cBhvr>
                                        <p:cTn id="18" dur="1600" decel="100000" fill="hold"/>
                                        <p:tgtEl>
                                          <p:spTgt spid="2">
                                            <p:txEl>
                                              <p:pRg st="1" end="1"/>
                                            </p:txEl>
                                          </p:spTgt>
                                        </p:tgtEl>
                                        <p:attrNameLst>
                                          <p:attrName>ppt_y</p:attrName>
                                        </p:attrNameLst>
                                      </p:cBhvr>
                                      <p:tavLst>
                                        <p:tav tm="0">
                                          <p:val>
                                            <p:strVal val="#ppt_y-0.4"/>
                                          </p:val>
                                        </p:tav>
                                        <p:tav tm="100000">
                                          <p:val>
                                            <p:strVal val="#ppt_y+0.1"/>
                                          </p:val>
                                        </p:tav>
                                      </p:tavLst>
                                    </p:anim>
                                    <p:anim calcmode="lin" valueType="num">
                                      <p:cBhvr>
                                        <p:cTn id="19" dur="400" accel="100000" fill="hold">
                                          <p:stCondLst>
                                            <p:cond delay="1600"/>
                                          </p:stCondLst>
                                        </p:cTn>
                                        <p:tgtEl>
                                          <p:spTgt spid="2">
                                            <p:txEl>
                                              <p:pRg st="1" end="1"/>
                                            </p:txEl>
                                          </p:spTgt>
                                        </p:tgtEl>
                                        <p:attrNameLst>
                                          <p:attrName>ppt_x</p:attrName>
                                        </p:attrNameLst>
                                      </p:cBhvr>
                                      <p:tavLst>
                                        <p:tav tm="0">
                                          <p:val>
                                            <p:strVal val="#ppt_x-0.05"/>
                                          </p:val>
                                        </p:tav>
                                        <p:tav tm="100000">
                                          <p:val>
                                            <p:strVal val="#ppt_x"/>
                                          </p:val>
                                        </p:tav>
                                      </p:tavLst>
                                    </p:anim>
                                    <p:anim calcmode="lin" valueType="num">
                                      <p:cBhvr>
                                        <p:cTn id="20" dur="400" accel="100000" fill="hold">
                                          <p:stCondLst>
                                            <p:cond delay="1600"/>
                                          </p:stCondLst>
                                        </p:cTn>
                                        <p:tgtEl>
                                          <p:spTgt spid="2">
                                            <p:txEl>
                                              <p:pRg st="1" end="1"/>
                                            </p:txEl>
                                          </p:spTgt>
                                        </p:tgtEl>
                                        <p:attrNameLst>
                                          <p:attrName>ppt_y</p:attrName>
                                        </p:attrNameLst>
                                      </p:cBhvr>
                                      <p:tavLst>
                                        <p:tav tm="0">
                                          <p:val>
                                            <p:strVal val="#ppt_y+0.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
                                        <p:tgtEl>
                                          <p:spTgt spid="4"/>
                                        </p:tgtEl>
                                      </p:cBhvr>
                                    </p:animEffect>
                                    <p:anim calcmode="lin" valueType="num">
                                      <p:cBhvr>
                                        <p:cTn id="26" dur="800" fill="hold"/>
                                        <p:tgtEl>
                                          <p:spTgt spid="4"/>
                                        </p:tgtEl>
                                        <p:attrNameLst>
                                          <p:attrName>ppt_x</p:attrName>
                                        </p:attrNameLst>
                                      </p:cBhvr>
                                      <p:tavLst>
                                        <p:tav tm="0">
                                          <p:val>
                                            <p:strVal val="#ppt_x"/>
                                          </p:val>
                                        </p:tav>
                                        <p:tav tm="100000">
                                          <p:val>
                                            <p:strVal val="#ppt_x"/>
                                          </p:val>
                                        </p:tav>
                                      </p:tavLst>
                                    </p:anim>
                                    <p:anim calcmode="lin" valueType="num">
                                      <p:cBhvr>
                                        <p:cTn id="27" dur="800" fill="hold"/>
                                        <p:tgtEl>
                                          <p:spTgt spid="4"/>
                                        </p:tgtEl>
                                        <p:attrNameLst>
                                          <p:attrName>ppt_y</p:attrName>
                                        </p:attrNameLst>
                                      </p:cBhvr>
                                      <p:tavLst>
                                        <p:tav tm="0">
                                          <p:val>
                                            <p:strVal val="#ppt_y+0.31"/>
                                          </p:val>
                                        </p:tav>
                                        <p:tav tm="100000">
                                          <p:val>
                                            <p:strVal val="#ppt_y+0.31"/>
                                          </p:val>
                                        </p:tav>
                                      </p:tavLst>
                                    </p:anim>
                                    <p:anim calcmode="lin" valueType="num">
                                      <p:cBhvr>
                                        <p:cTn id="28" dur="1200" decel="50000" fill="hold">
                                          <p:stCondLst>
                                            <p:cond delay="8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1200" decel="50000" fill="hold">
                                          <p:stCondLst>
                                            <p:cond delay="8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200"/>
                                        <p:tgtEl>
                                          <p:spTgt spid="5"/>
                                        </p:tgtEl>
                                      </p:cBhvr>
                                    </p:animEffect>
                                    <p:anim calcmode="lin" valueType="num">
                                      <p:cBhvr>
                                        <p:cTn id="35" dur="800" fill="hold"/>
                                        <p:tgtEl>
                                          <p:spTgt spid="5"/>
                                        </p:tgtEl>
                                        <p:attrNameLst>
                                          <p:attrName>ppt_x</p:attrName>
                                        </p:attrNameLst>
                                      </p:cBhvr>
                                      <p:tavLst>
                                        <p:tav tm="0">
                                          <p:val>
                                            <p:strVal val="#ppt_x"/>
                                          </p:val>
                                        </p:tav>
                                        <p:tav tm="100000">
                                          <p:val>
                                            <p:strVal val="#ppt_x"/>
                                          </p:val>
                                        </p:tav>
                                      </p:tavLst>
                                    </p:anim>
                                    <p:anim calcmode="lin" valueType="num">
                                      <p:cBhvr>
                                        <p:cTn id="36" dur="800" fill="hold"/>
                                        <p:tgtEl>
                                          <p:spTgt spid="5"/>
                                        </p:tgtEl>
                                        <p:attrNameLst>
                                          <p:attrName>ppt_y</p:attrName>
                                        </p:attrNameLst>
                                      </p:cBhvr>
                                      <p:tavLst>
                                        <p:tav tm="0">
                                          <p:val>
                                            <p:strVal val="#ppt_y+0.31"/>
                                          </p:val>
                                        </p:tav>
                                        <p:tav tm="100000">
                                          <p:val>
                                            <p:strVal val="#ppt_y+0.31"/>
                                          </p:val>
                                        </p:tav>
                                      </p:tavLst>
                                    </p:anim>
                                    <p:anim calcmode="lin" valueType="num">
                                      <p:cBhvr>
                                        <p:cTn id="37" dur="1200" decel="50000" fill="hold">
                                          <p:stCondLst>
                                            <p:cond delay="800"/>
                                          </p:stCondLst>
                                        </p:cTn>
                                        <p:tgtEl>
                                          <p:spTgt spid="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1200" decel="50000" fill="hold">
                                          <p:stCondLst>
                                            <p:cond delay="800"/>
                                          </p:stCondLst>
                                        </p:cTn>
                                        <p:tgtEl>
                                          <p:spTgt spid="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200"/>
                                        <p:tgtEl>
                                          <p:spTgt spid="7"/>
                                        </p:tgtEl>
                                      </p:cBhvr>
                                    </p:animEffect>
                                    <p:anim calcmode="lin" valueType="num">
                                      <p:cBhvr>
                                        <p:cTn id="44" dur="800" fill="hold"/>
                                        <p:tgtEl>
                                          <p:spTgt spid="7"/>
                                        </p:tgtEl>
                                        <p:attrNameLst>
                                          <p:attrName>ppt_x</p:attrName>
                                        </p:attrNameLst>
                                      </p:cBhvr>
                                      <p:tavLst>
                                        <p:tav tm="0">
                                          <p:val>
                                            <p:strVal val="#ppt_x"/>
                                          </p:val>
                                        </p:tav>
                                        <p:tav tm="100000">
                                          <p:val>
                                            <p:strVal val="#ppt_x"/>
                                          </p:val>
                                        </p:tav>
                                      </p:tavLst>
                                    </p:anim>
                                    <p:anim calcmode="lin" valueType="num">
                                      <p:cBhvr>
                                        <p:cTn id="45" dur="800" fill="hold"/>
                                        <p:tgtEl>
                                          <p:spTgt spid="7"/>
                                        </p:tgtEl>
                                        <p:attrNameLst>
                                          <p:attrName>ppt_y</p:attrName>
                                        </p:attrNameLst>
                                      </p:cBhvr>
                                      <p:tavLst>
                                        <p:tav tm="0">
                                          <p:val>
                                            <p:strVal val="#ppt_y+0.31"/>
                                          </p:val>
                                        </p:tav>
                                        <p:tav tm="100000">
                                          <p:val>
                                            <p:strVal val="#ppt_y+0.31"/>
                                          </p:val>
                                        </p:tav>
                                      </p:tavLst>
                                    </p:anim>
                                    <p:anim calcmode="lin" valueType="num">
                                      <p:cBhvr>
                                        <p:cTn id="46" dur="1200" decel="50000" fill="hold">
                                          <p:stCondLst>
                                            <p:cond delay="8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1200" decel="50000" fill="hold">
                                          <p:stCondLst>
                                            <p:cond delay="8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200"/>
                                        <p:tgtEl>
                                          <p:spTgt spid="9"/>
                                        </p:tgtEl>
                                      </p:cBhvr>
                                    </p:animEffect>
                                    <p:anim calcmode="lin" valueType="num">
                                      <p:cBhvr>
                                        <p:cTn id="53" dur="800" fill="hold"/>
                                        <p:tgtEl>
                                          <p:spTgt spid="9"/>
                                        </p:tgtEl>
                                        <p:attrNameLst>
                                          <p:attrName>ppt_x</p:attrName>
                                        </p:attrNameLst>
                                      </p:cBhvr>
                                      <p:tavLst>
                                        <p:tav tm="0">
                                          <p:val>
                                            <p:strVal val="#ppt_x"/>
                                          </p:val>
                                        </p:tav>
                                        <p:tav tm="100000">
                                          <p:val>
                                            <p:strVal val="#ppt_x"/>
                                          </p:val>
                                        </p:tav>
                                      </p:tavLst>
                                    </p:anim>
                                    <p:anim calcmode="lin" valueType="num">
                                      <p:cBhvr>
                                        <p:cTn id="54" dur="800" fill="hold"/>
                                        <p:tgtEl>
                                          <p:spTgt spid="9"/>
                                        </p:tgtEl>
                                        <p:attrNameLst>
                                          <p:attrName>ppt_y</p:attrName>
                                        </p:attrNameLst>
                                      </p:cBhvr>
                                      <p:tavLst>
                                        <p:tav tm="0">
                                          <p:val>
                                            <p:strVal val="#ppt_y+0.31"/>
                                          </p:val>
                                        </p:tav>
                                        <p:tav tm="100000">
                                          <p:val>
                                            <p:strVal val="#ppt_y+0.31"/>
                                          </p:val>
                                        </p:tav>
                                      </p:tavLst>
                                    </p:anim>
                                    <p:anim calcmode="lin" valueType="num">
                                      <p:cBhvr>
                                        <p:cTn id="55" dur="1200" decel="50000" fill="hold">
                                          <p:stCondLst>
                                            <p:cond delay="8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1200" decel="50000" fill="hold">
                                          <p:stCondLst>
                                            <p:cond delay="8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214290"/>
            <a:ext cx="8229600" cy="6429420"/>
          </a:xfrm>
        </p:spPr>
        <p:style>
          <a:lnRef idx="2">
            <a:schemeClr val="accent1"/>
          </a:lnRef>
          <a:fillRef idx="1">
            <a:schemeClr val="lt1"/>
          </a:fillRef>
          <a:effectRef idx="0">
            <a:schemeClr val="accent1"/>
          </a:effectRef>
          <a:fontRef idx="minor">
            <a:schemeClr val="dk1"/>
          </a:fontRef>
        </p:style>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buNone/>
            </a:pPr>
            <a:endPar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endParaRPr>
          </a:p>
          <a:p>
            <a:pPr algn="ctr">
              <a:buNone/>
            </a:pPr>
            <a:endPar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endParaRPr>
          </a:p>
          <a:p>
            <a:pPr algn="ctr">
              <a:buNone/>
            </a:pPr>
            <a:endPar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endParaRPr>
          </a:p>
          <a:p>
            <a:pPr algn="ctr">
              <a:buNone/>
            </a:pPr>
            <a:endPar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endParaRPr>
          </a:p>
          <a:p>
            <a:pPr algn="ctr">
              <a:buNone/>
            </a:pPr>
            <a:endPar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endParaRPr>
          </a:p>
          <a:p>
            <a:pPr algn="ctr">
              <a:buNone/>
            </a:pPr>
            <a:r>
              <a:rPr lang="en-IN" sz="3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rPr>
              <a:t>Thank you</a:t>
            </a:r>
            <a:endParaRPr lang="en-IN" sz="36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6350" stA="60000" endA="900" endPos="60000" dist="29997" dir="5400000" sy="-100000" algn="bl" rotWithShape="0"/>
              </a:effectLst>
              <a:latin typeface="Algerian" pitchFamily="82" charset="0"/>
            </a:endParaRPr>
          </a:p>
        </p:txBody>
      </p:sp>
      <p:pic>
        <p:nvPicPr>
          <p:cNvPr id="3" name="Picture 2" descr="20160303183108.jpg"/>
          <p:cNvPicPr>
            <a:picLocks noChangeAspect="1"/>
          </p:cNvPicPr>
          <p:nvPr/>
        </p:nvPicPr>
        <p:blipFill>
          <a:blip r:embed="rId2"/>
          <a:stretch>
            <a:fillRect/>
          </a:stretch>
        </p:blipFill>
        <p:spPr>
          <a:xfrm>
            <a:off x="1714480" y="357166"/>
            <a:ext cx="6286544" cy="2786082"/>
          </a:xfrm>
          <a:prstGeom prst="rect">
            <a:avLst/>
          </a:prstGeom>
        </p:spPr>
      </p:pic>
    </p:spTree>
  </p:cSld>
  <p:clrMapOvr>
    <a:masterClrMapping/>
  </p:clrMapOvr>
  <p:transition spd="slow" advClick="0" advTm="20000">
    <p:strips dir="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928670"/>
            <a:ext cx="8186766" cy="5078621"/>
          </a:xfrm>
        </p:spPr>
        <p:txBody>
          <a:bodyPr>
            <a:normAutofit/>
          </a:bodyPr>
          <a:lstStyle/>
          <a:p>
            <a:pPr algn="ctr">
              <a:buNone/>
            </a:pPr>
            <a:r>
              <a:rPr lang="en-IN" sz="2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Calibri" pitchFamily="34" charset="0"/>
              </a:rPr>
              <a:t>TOPICS            </a:t>
            </a:r>
            <a:r>
              <a:rPr lang="en-IN" sz="2400" dirty="0" smtClean="0">
                <a:latin typeface="Calibri" pitchFamily="34" charset="0"/>
              </a:rPr>
              <a:t>                                                               </a:t>
            </a:r>
            <a:r>
              <a:rPr lang="en-IN" sz="2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rPr>
              <a:t>    slide no</a:t>
            </a:r>
            <a:r>
              <a:rPr lang="en-IN" sz="2400" b="1" u="sng"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pitchFamily="34" charset="0"/>
              </a:rPr>
              <a:t> </a:t>
            </a:r>
            <a:r>
              <a:rPr lang="en-IN" sz="2400" u="sng" dirty="0" smtClean="0">
                <a:latin typeface="Calibri" pitchFamily="34" charset="0"/>
              </a:rPr>
              <a:t>                     </a:t>
            </a:r>
          </a:p>
          <a:p>
            <a:pPr marL="566928" indent="-457200">
              <a:buAutoNum type="arabicPeriod"/>
            </a:pPr>
            <a:r>
              <a:rPr lang="en-IN" sz="2400" dirty="0" smtClean="0">
                <a:latin typeface="Calibri" pitchFamily="34" charset="0"/>
              </a:rPr>
              <a:t>Case Laws                                                                             8                                                                                                 </a:t>
            </a:r>
          </a:p>
          <a:p>
            <a:pPr marL="566928" indent="-457200">
              <a:buAutoNum type="arabicPeriod"/>
            </a:pPr>
            <a:r>
              <a:rPr lang="en-IN" sz="2400" dirty="0" smtClean="0">
                <a:latin typeface="Calibri" pitchFamily="34" charset="0"/>
              </a:rPr>
              <a:t>Charging  sections                                                               9</a:t>
            </a:r>
          </a:p>
          <a:p>
            <a:pPr marL="566928" indent="-457200">
              <a:buAutoNum type="arabicPeriod"/>
            </a:pPr>
            <a:r>
              <a:rPr lang="en-IN" sz="2400" dirty="0" smtClean="0">
                <a:latin typeface="Calibri" pitchFamily="34" charset="0"/>
              </a:rPr>
              <a:t>Meaning of capital assets                                                  10</a:t>
            </a:r>
          </a:p>
          <a:p>
            <a:pPr marL="566928" indent="-457200">
              <a:buAutoNum type="arabicPeriod"/>
            </a:pPr>
            <a:r>
              <a:rPr lang="en-IN" sz="2400" dirty="0" smtClean="0">
                <a:latin typeface="Calibri" pitchFamily="34" charset="0"/>
              </a:rPr>
              <a:t>Types of capital gains &amp; its computation                        15</a:t>
            </a:r>
          </a:p>
          <a:p>
            <a:pPr marL="566928" indent="-457200">
              <a:buAutoNum type="arabicPeriod"/>
            </a:pPr>
            <a:r>
              <a:rPr lang="en-IN" sz="2400" dirty="0" smtClean="0">
                <a:latin typeface="Calibri" pitchFamily="34" charset="0"/>
              </a:rPr>
              <a:t>Transfer                                                                                  17                                                                               </a:t>
            </a:r>
          </a:p>
          <a:p>
            <a:pPr marL="566928" indent="-457200">
              <a:buAutoNum type="arabicPeriod"/>
            </a:pPr>
            <a:r>
              <a:rPr lang="en-IN" sz="2400" dirty="0" smtClean="0">
                <a:latin typeface="Calibri" pitchFamily="34" charset="0"/>
              </a:rPr>
              <a:t>Cost of Acquisition                                                               18</a:t>
            </a:r>
          </a:p>
          <a:p>
            <a:pPr marL="566928" indent="-457200">
              <a:buAutoNum type="arabicPeriod"/>
            </a:pPr>
            <a:r>
              <a:rPr lang="en-IN" sz="2400" dirty="0" smtClean="0">
                <a:latin typeface="Calibri" pitchFamily="34" charset="0"/>
              </a:rPr>
              <a:t>Cost of Improvement                                                           19</a:t>
            </a:r>
          </a:p>
          <a:p>
            <a:pPr marL="566928" indent="-457200">
              <a:buAutoNum type="arabicPeriod"/>
            </a:pPr>
            <a:r>
              <a:rPr lang="en-IN" sz="2400" dirty="0" smtClean="0">
                <a:latin typeface="Calibri" pitchFamily="34" charset="0"/>
              </a:rPr>
              <a:t>Capital gain Zero Coupon Bond                                          20</a:t>
            </a:r>
          </a:p>
          <a:p>
            <a:pPr marL="566928" indent="-457200">
              <a:buAutoNum type="arabicPeriod"/>
            </a:pPr>
            <a:r>
              <a:rPr lang="en-IN" sz="2400" dirty="0" smtClean="0">
                <a:latin typeface="Calibri" pitchFamily="34" charset="0"/>
              </a:rPr>
              <a:t>Capital gain on money received from insurer                  21</a:t>
            </a:r>
          </a:p>
          <a:p>
            <a:pPr marL="566928" indent="-457200">
              <a:buAutoNum type="arabicPeriod"/>
            </a:pPr>
            <a:r>
              <a:rPr lang="en-IN" sz="2400" dirty="0" smtClean="0">
                <a:latin typeface="Calibri" pitchFamily="34" charset="0"/>
              </a:rPr>
              <a:t>Capital gain  on conversion of capital assets into            22</a:t>
            </a:r>
          </a:p>
          <a:p>
            <a:pPr marL="566928" indent="-457200">
              <a:buNone/>
            </a:pPr>
            <a:r>
              <a:rPr lang="en-IN" sz="2400" dirty="0" smtClean="0">
                <a:latin typeface="Calibri" pitchFamily="34" charset="0"/>
              </a:rPr>
              <a:t>         stock-in-trade</a:t>
            </a:r>
          </a:p>
        </p:txBody>
      </p:sp>
      <p:sp>
        <p:nvSpPr>
          <p:cNvPr id="5" name="TextBox 4"/>
          <p:cNvSpPr txBox="1"/>
          <p:nvPr/>
        </p:nvSpPr>
        <p:spPr>
          <a:xfrm>
            <a:off x="2714612" y="214290"/>
            <a:ext cx="4286280" cy="523220"/>
          </a:xfrm>
          <a:prstGeom prst="rect">
            <a:avLst/>
          </a:prstGeom>
          <a:noFill/>
        </p:spPr>
        <p:txBody>
          <a:bodyPr wrap="square" rtlCol="0">
            <a:spAutoFit/>
          </a:bodyPr>
          <a:lstStyle/>
          <a:p>
            <a:pPr algn="ctr"/>
            <a:r>
              <a:rPr lang="en-IN"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contents</a:t>
            </a:r>
            <a:endParaRPr lang="en-IN"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Tree>
  </p:cSld>
  <p:clrMapOvr>
    <a:masterClrMapping/>
  </p:clrMapOvr>
  <p:transition spd="slow" advClick="0" advTm="20000">
    <p:strips dir="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57200" y="928670"/>
            <a:ext cx="8329642" cy="5429288"/>
          </a:xfrm>
        </p:spPr>
        <p:txBody>
          <a:bodyPr>
            <a:normAutofit/>
          </a:bodyPr>
          <a:lstStyle/>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11. </a:t>
            </a:r>
            <a:r>
              <a:rPr lang="en-IN" sz="2400" dirty="0" smtClean="0">
                <a:latin typeface="Calibri" pitchFamily="34" charset="0"/>
              </a:rPr>
              <a:t> Capital  assets transfer to Firm, AOP/BOI                                  22</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12.</a:t>
            </a:r>
            <a:r>
              <a:rPr lang="en-IN" sz="2400" dirty="0" smtClean="0">
                <a:latin typeface="Calibri" pitchFamily="34" charset="0"/>
              </a:rPr>
              <a:t>  AOP/Firm transfer capital assets to member                           22</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13.</a:t>
            </a:r>
            <a:r>
              <a:rPr lang="en-IN" sz="2400" dirty="0" smtClean="0">
                <a:latin typeface="Calibri" pitchFamily="34" charset="0"/>
              </a:rPr>
              <a:t>  Distribution of stock-in-trade to partner                                  23</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14.</a:t>
            </a:r>
            <a:r>
              <a:rPr lang="en-IN" sz="2400" dirty="0" smtClean="0">
                <a:latin typeface="Calibri" pitchFamily="34" charset="0"/>
              </a:rPr>
              <a:t>  Capital gain on compulsory acquisition of assets                    23</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15.</a:t>
            </a:r>
            <a:r>
              <a:rPr lang="en-IN" sz="2400" dirty="0" smtClean="0">
                <a:latin typeface="Calibri" pitchFamily="34" charset="0"/>
              </a:rPr>
              <a:t>  Conversion                                                                                      24</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16.</a:t>
            </a:r>
            <a:r>
              <a:rPr lang="en-IN" sz="2400" dirty="0" smtClean="0">
                <a:latin typeface="Calibri" pitchFamily="34" charset="0"/>
              </a:rPr>
              <a:t>  Capital gain on depreciable assets on block asset system     25</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17.</a:t>
            </a:r>
            <a:r>
              <a:rPr lang="en-IN" sz="2400" dirty="0" smtClean="0">
                <a:latin typeface="Calibri" pitchFamily="34" charset="0"/>
              </a:rPr>
              <a:t>  Slump Sale                                                                                       26</a:t>
            </a:r>
          </a:p>
          <a:p>
            <a:pPr marL="566928" indent="-457200">
              <a:buNone/>
            </a:pPr>
            <a:r>
              <a:rPr lang="en-IN" sz="16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pitchFamily="34" charset="0"/>
              </a:rPr>
              <a:t>18.   </a:t>
            </a:r>
            <a:r>
              <a:rPr lang="en-IN" sz="2400" dirty="0" smtClean="0">
                <a:latin typeface="Calibri" pitchFamily="34" charset="0"/>
              </a:rPr>
              <a:t>Capital gain in real estate business                                             27</a:t>
            </a:r>
          </a:p>
          <a:p>
            <a:pPr marL="566928" indent="-457200">
              <a:buAutoNum type="arabicPeriod" startAt="19"/>
            </a:pPr>
            <a:r>
              <a:rPr lang="en-IN" sz="2400" dirty="0" smtClean="0">
                <a:latin typeface="Calibri" pitchFamily="34" charset="0"/>
              </a:rPr>
              <a:t>Securities of resident                                                                   28</a:t>
            </a:r>
          </a:p>
          <a:p>
            <a:pPr marL="566928" indent="-457200">
              <a:buAutoNum type="arabicPeriod" startAt="19"/>
            </a:pPr>
            <a:r>
              <a:rPr lang="en-IN" sz="2400" dirty="0" smtClean="0">
                <a:latin typeface="Calibri" pitchFamily="34" charset="0"/>
              </a:rPr>
              <a:t>Exemptions                                                                                    29</a:t>
            </a:r>
          </a:p>
          <a:p>
            <a:pPr marL="566928" indent="-457200">
              <a:buNone/>
            </a:pPr>
            <a:endParaRPr lang="en-IN" sz="2400" dirty="0" smtClean="0">
              <a:latin typeface="Calibri" pitchFamily="34" charset="0"/>
            </a:endParaRPr>
          </a:p>
          <a:p>
            <a:pPr marL="566928" indent="-457200">
              <a:buAutoNum type="arabicPeriod" startAt="19"/>
            </a:pPr>
            <a:endParaRPr lang="en-IN" sz="2400" dirty="0">
              <a:latin typeface="Calibri" pitchFamily="34" charset="0"/>
            </a:endParaRPr>
          </a:p>
        </p:txBody>
      </p:sp>
      <p:sp>
        <p:nvSpPr>
          <p:cNvPr id="5" name="TextBox 4"/>
          <p:cNvSpPr txBox="1"/>
          <p:nvPr/>
        </p:nvSpPr>
        <p:spPr>
          <a:xfrm>
            <a:off x="2714612" y="214290"/>
            <a:ext cx="4286280" cy="523220"/>
          </a:xfrm>
          <a:prstGeom prst="rect">
            <a:avLst/>
          </a:prstGeom>
          <a:noFill/>
        </p:spPr>
        <p:txBody>
          <a:bodyPr wrap="square" rtlCol="0">
            <a:spAutoFit/>
          </a:bodyPr>
          <a:lstStyle/>
          <a:p>
            <a:pPr algn="ctr"/>
            <a:r>
              <a:rPr lang="en-IN"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rPr>
              <a:t>contents</a:t>
            </a:r>
            <a:endParaRPr lang="en-IN"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lgerian" pitchFamily="82" charset="0"/>
            </a:endParaRPr>
          </a:p>
        </p:txBody>
      </p:sp>
    </p:spTree>
  </p:cSld>
  <p:clrMapOvr>
    <a:masterClrMapping/>
  </p:clrMapOvr>
  <p:transition spd="slow" advClick="0" advTm="20000">
    <p:strips dir="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7158" y="285728"/>
            <a:ext cx="8329642" cy="6286544"/>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buNone/>
            </a:pPr>
            <a:r>
              <a:rPr lang="en-IN" b="1" u="sng"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Algerian" pitchFamily="82" charset="0"/>
              </a:rPr>
              <a:t>Case laws</a:t>
            </a:r>
          </a:p>
          <a:p>
            <a:pPr algn="ctr">
              <a:buNone/>
            </a:pPr>
            <a:endParaRPr lang="en-IN" b="1" u="sng"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latin typeface="Algerian" pitchFamily="82" charset="0"/>
            </a:endParaRPr>
          </a:p>
        </p:txBody>
      </p:sp>
      <p:sp>
        <p:nvSpPr>
          <p:cNvPr id="13" name="Rectangle 12"/>
          <p:cNvSpPr/>
          <p:nvPr/>
        </p:nvSpPr>
        <p:spPr>
          <a:xfrm>
            <a:off x="642910" y="928670"/>
            <a:ext cx="2428892" cy="135732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IN" sz="2000" dirty="0" smtClean="0">
                <a:latin typeface="Calibri" pitchFamily="34" charset="0"/>
              </a:rPr>
              <a:t>Right to obtain conveyance of immovable property is a capital asset </a:t>
            </a:r>
            <a:endParaRPr lang="en-IN" sz="2000" dirty="0">
              <a:latin typeface="Calibri" pitchFamily="34" charset="0"/>
            </a:endParaRPr>
          </a:p>
        </p:txBody>
      </p:sp>
      <p:sp>
        <p:nvSpPr>
          <p:cNvPr id="15" name="Rectangle 14"/>
          <p:cNvSpPr/>
          <p:nvPr/>
        </p:nvSpPr>
        <p:spPr>
          <a:xfrm>
            <a:off x="3214678" y="928670"/>
            <a:ext cx="2428892" cy="1357322"/>
          </a:xfrm>
          <a:prstGeom prst="rect">
            <a:avLst/>
          </a:prstGeom>
        </p:spPr>
        <p:style>
          <a:lnRef idx="1">
            <a:schemeClr val="accent4"/>
          </a:lnRef>
          <a:fillRef idx="3">
            <a:schemeClr val="accent4"/>
          </a:fillRef>
          <a:effectRef idx="2">
            <a:schemeClr val="accent4"/>
          </a:effectRef>
          <a:fontRef idx="minor">
            <a:schemeClr val="lt1"/>
          </a:fontRef>
        </p:style>
        <p:txBody>
          <a:bodyPr rtlCol="0" anchor="ctr"/>
          <a:lstStyle/>
          <a:p>
            <a:r>
              <a:rPr lang="en-IN" sz="2000" dirty="0" smtClean="0">
                <a:latin typeface="Calibri" pitchFamily="34" charset="0"/>
              </a:rPr>
              <a:t>Share in a partnership firm is a capital asset </a:t>
            </a:r>
          </a:p>
        </p:txBody>
      </p:sp>
      <p:sp>
        <p:nvSpPr>
          <p:cNvPr id="16" name="Rectangle 15"/>
          <p:cNvSpPr/>
          <p:nvPr/>
        </p:nvSpPr>
        <p:spPr>
          <a:xfrm>
            <a:off x="5786446" y="928670"/>
            <a:ext cx="2428892" cy="135732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r>
              <a:rPr lang="en-IN" sz="2000" dirty="0" smtClean="0">
                <a:latin typeface="Calibri" pitchFamily="34" charset="0"/>
              </a:rPr>
              <a:t>Goodwill of the business is a capital asset </a:t>
            </a:r>
          </a:p>
        </p:txBody>
      </p:sp>
      <p:sp>
        <p:nvSpPr>
          <p:cNvPr id="17" name="Rectangle 16"/>
          <p:cNvSpPr/>
          <p:nvPr/>
        </p:nvSpPr>
        <p:spPr>
          <a:xfrm>
            <a:off x="642910" y="2428868"/>
            <a:ext cx="2428892" cy="135732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pt-BR" sz="2000" dirty="0" smtClean="0">
                <a:latin typeface="Calibri" pitchFamily="34" charset="0"/>
              </a:rPr>
              <a:t>CITv/s. Tata Services Ltd (1980) 122 ITR 594 (Bom)</a:t>
            </a:r>
            <a:endParaRPr lang="en-IN" sz="2000" dirty="0" smtClean="0">
              <a:latin typeface="Calibri" pitchFamily="34" charset="0"/>
            </a:endParaRPr>
          </a:p>
          <a:p>
            <a:endParaRPr lang="en-IN" sz="2000" dirty="0">
              <a:latin typeface="Calibri" pitchFamily="34" charset="0"/>
            </a:endParaRPr>
          </a:p>
        </p:txBody>
      </p:sp>
      <p:sp>
        <p:nvSpPr>
          <p:cNvPr id="18" name="Rectangle 17"/>
          <p:cNvSpPr/>
          <p:nvPr/>
        </p:nvSpPr>
        <p:spPr>
          <a:xfrm>
            <a:off x="3214678" y="2428868"/>
            <a:ext cx="2428892" cy="1357322"/>
          </a:xfrm>
          <a:prstGeom prst="rect">
            <a:avLst/>
          </a:prstGeom>
        </p:spPr>
        <p:style>
          <a:lnRef idx="0">
            <a:schemeClr val="accent6"/>
          </a:lnRef>
          <a:fillRef idx="3">
            <a:schemeClr val="accent6"/>
          </a:fillRef>
          <a:effectRef idx="3">
            <a:schemeClr val="accent6"/>
          </a:effectRef>
          <a:fontRef idx="minor">
            <a:schemeClr val="lt1"/>
          </a:fontRef>
        </p:style>
        <p:txBody>
          <a:bodyPr rtlCol="0" anchor="ctr"/>
          <a:lstStyle/>
          <a:p>
            <a:r>
              <a:rPr lang="en-IN" sz="2000" dirty="0" smtClean="0">
                <a:latin typeface="Calibri" pitchFamily="34" charset="0"/>
              </a:rPr>
              <a:t>V. Rangaswamy Naidu v/s. CIT (1957) 31 ITR 711(Madras) </a:t>
            </a:r>
          </a:p>
        </p:txBody>
      </p:sp>
      <p:sp>
        <p:nvSpPr>
          <p:cNvPr id="19" name="Rectangle 18"/>
          <p:cNvSpPr/>
          <p:nvPr/>
        </p:nvSpPr>
        <p:spPr>
          <a:xfrm>
            <a:off x="5786446" y="2428868"/>
            <a:ext cx="2428892" cy="1357322"/>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r>
              <a:rPr lang="en-IN" sz="2000" dirty="0" smtClean="0">
                <a:latin typeface="Calibri" pitchFamily="34" charset="0"/>
              </a:rPr>
              <a:t>Devidas Vithaldas &amp; Company V/s./ CIT (1972) 84 ITR 277 (SC). </a:t>
            </a:r>
          </a:p>
        </p:txBody>
      </p:sp>
      <p:sp>
        <p:nvSpPr>
          <p:cNvPr id="20" name="Rectangle 19"/>
          <p:cNvSpPr/>
          <p:nvPr/>
        </p:nvSpPr>
        <p:spPr>
          <a:xfrm>
            <a:off x="2285984" y="4000504"/>
            <a:ext cx="2428892" cy="135732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r>
              <a:rPr lang="en-IN" sz="2000" dirty="0" smtClean="0">
                <a:latin typeface="Calibri" pitchFamily="34" charset="0"/>
              </a:rPr>
              <a:t>Contractual rights , lease hold rights are capital asset. </a:t>
            </a:r>
          </a:p>
        </p:txBody>
      </p:sp>
      <p:sp>
        <p:nvSpPr>
          <p:cNvPr id="21" name="Rectangle 20"/>
          <p:cNvSpPr/>
          <p:nvPr/>
        </p:nvSpPr>
        <p:spPr>
          <a:xfrm>
            <a:off x="4857752" y="4000504"/>
            <a:ext cx="2428892" cy="1357322"/>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r>
              <a:rPr lang="en-IN" sz="2000" dirty="0" smtClean="0">
                <a:latin typeface="Calibri" pitchFamily="34" charset="0"/>
              </a:rPr>
              <a:t>(R.K. Pulsikar HUF v/s. CIT(1988) 172 ITR 311(SC</a:t>
            </a:r>
            <a:r>
              <a:rPr lang="en-IN" sz="2000" dirty="0" smtClean="0"/>
              <a:t>). </a:t>
            </a:r>
            <a:endParaRPr lang="en-IN" sz="2000" dirty="0">
              <a:latin typeface="Calibri" pitchFamily="34" charset="0"/>
            </a:endParaRPr>
          </a:p>
        </p:txBody>
      </p:sp>
      <p:cxnSp>
        <p:nvCxnSpPr>
          <p:cNvPr id="23" name="Straight Connector 22"/>
          <p:cNvCxnSpPr/>
          <p:nvPr/>
        </p:nvCxnSpPr>
        <p:spPr>
          <a:xfrm rot="5400000">
            <a:off x="1750993" y="2392355"/>
            <a:ext cx="357190" cy="1588"/>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p:cNvCxnSpPr/>
          <p:nvPr/>
        </p:nvCxnSpPr>
        <p:spPr>
          <a:xfrm rot="5400000">
            <a:off x="4108447" y="2392355"/>
            <a:ext cx="357190" cy="1588"/>
          </a:xfrm>
          <a:prstGeom prst="line">
            <a:avLst/>
          </a:prstGeom>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rot="5400000">
            <a:off x="6751653" y="2392355"/>
            <a:ext cx="357190" cy="1588"/>
          </a:xfrm>
          <a:prstGeom prst="line">
            <a:avLst/>
          </a:prstGeom>
        </p:spPr>
        <p:style>
          <a:lnRef idx="2">
            <a:schemeClr val="dk1"/>
          </a:lnRef>
          <a:fillRef idx="0">
            <a:schemeClr val="dk1"/>
          </a:fillRef>
          <a:effectRef idx="1">
            <a:schemeClr val="dk1"/>
          </a:effectRef>
          <a:fontRef idx="minor">
            <a:schemeClr val="tx1"/>
          </a:fontRef>
        </p:style>
      </p:cxnSp>
      <p:cxnSp>
        <p:nvCxnSpPr>
          <p:cNvPr id="28" name="Straight Connector 27"/>
          <p:cNvCxnSpPr/>
          <p:nvPr/>
        </p:nvCxnSpPr>
        <p:spPr>
          <a:xfrm rot="10800000">
            <a:off x="4500562" y="4714884"/>
            <a:ext cx="500066" cy="1588"/>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transition spd="slow" advClick="0" advTm="20000">
    <p:strips dir="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00174"/>
            <a:ext cx="8229600" cy="4525963"/>
          </a:xfrm>
          <a:solidFill>
            <a:schemeClr val="bg1"/>
          </a:solidFill>
        </p:spPr>
        <p:txBody>
          <a:bodyPr/>
          <a:lstStyle/>
          <a:p>
            <a:r>
              <a:rPr lang="en-IN"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reflection blurRad="6350" stA="60000" endA="900" endPos="60000" dist="29997" dir="5400000" sy="-100000" algn="bl" rotWithShape="0"/>
                </a:effectLst>
              </a:rPr>
              <a:t>Capital Gain is attracted when</a:t>
            </a:r>
          </a:p>
          <a:p>
            <a:endParaRPr lang="en-IN" dirty="0" smtClean="0">
              <a:effectLst>
                <a:reflection blurRad="6350" stA="60000" endA="900" endPos="60000" dist="29997" dir="5400000" sy="-100000" algn="bl" rotWithShape="0"/>
              </a:effectLst>
            </a:endParaRPr>
          </a:p>
          <a:p>
            <a:r>
              <a:rPr lang="en-IN"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reflection blurRad="6350" stA="60000" endA="900" endPos="60000" dist="29997" dir="5400000" sy="-100000" algn="bl" rotWithShape="0"/>
                </a:effectLst>
              </a:rPr>
              <a:t>There is profit and Gain result from</a:t>
            </a:r>
          </a:p>
          <a:p>
            <a:endParaRPr lang="en-IN" dirty="0" smtClean="0">
              <a:effectLst>
                <a:reflection blurRad="6350" stA="60000" endA="900" endPos="60000" dist="29997" dir="5400000" sy="-100000" algn="bl" rotWithShape="0"/>
              </a:effectLst>
            </a:endParaRPr>
          </a:p>
          <a:p>
            <a:r>
              <a:rPr lang="en-IN"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reflection blurRad="6350" stA="60000" endA="900" endPos="60000" dist="29997" dir="5400000" sy="-100000" algn="bl" rotWithShape="0"/>
                </a:effectLst>
              </a:rPr>
              <a:t>Transfer of a capital assets and</a:t>
            </a:r>
          </a:p>
          <a:p>
            <a:endParaRPr lang="en-IN" dirty="0" smtClean="0">
              <a:effectLst>
                <a:reflection blurRad="6350" stA="60000" endA="900" endPos="60000" dist="29997" dir="5400000" sy="-100000" algn="bl" rotWithShape="0"/>
              </a:effectLst>
            </a:endParaRPr>
          </a:p>
          <a:p>
            <a:r>
              <a:rPr lang="en-IN"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reflection blurRad="6350" stA="60000" endA="900" endPos="60000" dist="29997" dir="5400000" sy="-100000" algn="bl" rotWithShape="0"/>
                </a:effectLst>
              </a:rPr>
              <a:t>Such transfer takes place during the pervious year </a:t>
            </a:r>
          </a:p>
        </p:txBody>
      </p:sp>
      <p:sp>
        <p:nvSpPr>
          <p:cNvPr id="2" name="Title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mbria" pitchFamily="18" charset="0"/>
              </a:rPr>
              <a:t>Charging Section :</a:t>
            </a:r>
            <a:endParaRPr lang="en-IN"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Cambria" pitchFamily="18" charset="0"/>
            </a:endParaRPr>
          </a:p>
        </p:txBody>
      </p:sp>
      <p:sp>
        <p:nvSpPr>
          <p:cNvPr id="4" name="Down Arrow 3"/>
          <p:cNvSpPr/>
          <p:nvPr/>
        </p:nvSpPr>
        <p:spPr>
          <a:xfrm>
            <a:off x="3143240" y="1928802"/>
            <a:ext cx="484632" cy="571504"/>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IN" dirty="0"/>
          </a:p>
        </p:txBody>
      </p:sp>
      <p:sp>
        <p:nvSpPr>
          <p:cNvPr id="5" name="Down Arrow 4"/>
          <p:cNvSpPr/>
          <p:nvPr/>
        </p:nvSpPr>
        <p:spPr>
          <a:xfrm>
            <a:off x="3143240" y="2857496"/>
            <a:ext cx="484632" cy="571504"/>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IN" dirty="0"/>
          </a:p>
        </p:txBody>
      </p:sp>
      <p:sp>
        <p:nvSpPr>
          <p:cNvPr id="6" name="Down Arrow 5"/>
          <p:cNvSpPr/>
          <p:nvPr/>
        </p:nvSpPr>
        <p:spPr>
          <a:xfrm>
            <a:off x="3143240" y="3786190"/>
            <a:ext cx="484632" cy="571504"/>
          </a:xfrm>
          <a:prstGeom prst="down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en-IN" dirty="0"/>
          </a:p>
        </p:txBody>
      </p:sp>
      <p:pic>
        <p:nvPicPr>
          <p:cNvPr id="7" name="Picture 6" descr="20160303183823.jpg"/>
          <p:cNvPicPr>
            <a:picLocks noChangeAspect="1"/>
          </p:cNvPicPr>
          <p:nvPr/>
        </p:nvPicPr>
        <p:blipFill>
          <a:blip r:embed="rId2"/>
          <a:stretch>
            <a:fillRect/>
          </a:stretch>
        </p:blipFill>
        <p:spPr>
          <a:xfrm>
            <a:off x="6072198" y="4857760"/>
            <a:ext cx="1964829" cy="1839103"/>
          </a:xfrm>
          <a:prstGeom prst="rect">
            <a:avLst/>
          </a:prstGeom>
        </p:spPr>
      </p:pic>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lide(fromBottom)">
                                      <p:cBhvr>
                                        <p:cTn id="12" dur="20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slide(fromBottom)">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lide(fromBottom)">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a:r>
              <a:rPr lang="en-IN" b="1" dirty="0" smtClean="0">
                <a:ln w="50800"/>
                <a:solidFill>
                  <a:schemeClr val="bg1">
                    <a:shade val="50000"/>
                  </a:schemeClr>
                </a:solidFill>
                <a:latin typeface="Cambria" pitchFamily="18" charset="0"/>
              </a:rPr>
              <a:t>Meaning Of Capital Assets</a:t>
            </a:r>
            <a:br>
              <a:rPr lang="en-IN" b="1" dirty="0" smtClean="0">
                <a:ln w="50800"/>
                <a:solidFill>
                  <a:schemeClr val="bg1">
                    <a:shade val="50000"/>
                  </a:schemeClr>
                </a:solidFill>
                <a:latin typeface="Cambria" pitchFamily="18" charset="0"/>
              </a:rPr>
            </a:br>
            <a:r>
              <a:rPr lang="en-IN" b="1" dirty="0" smtClean="0">
                <a:ln w="50800"/>
                <a:solidFill>
                  <a:schemeClr val="bg1">
                    <a:shade val="50000"/>
                  </a:schemeClr>
                </a:solidFill>
                <a:latin typeface="Cambria" pitchFamily="18" charset="0"/>
              </a:rPr>
              <a:t>U/S 2(14)</a:t>
            </a:r>
          </a:p>
        </p:txBody>
      </p:sp>
      <p:sp>
        <p:nvSpPr>
          <p:cNvPr id="2" name="Content Placeholder 1"/>
          <p:cNvSpPr>
            <a:spLocks noGrp="1"/>
          </p:cNvSpPr>
          <p:nvPr>
            <p:ph idx="1"/>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3">
              <a:buNone/>
            </a:pPr>
            <a:r>
              <a:rPr lang="en-IN"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Capital assets means:</a:t>
            </a:r>
          </a:p>
          <a:p>
            <a:pPr lvl="3">
              <a:buNone/>
            </a:pPr>
            <a:endParaRPr lang="en-IN"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lvl="3">
              <a:buNone/>
            </a:pPr>
            <a:endParaRPr lang="en-IN"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lvl="3">
              <a:buNone/>
            </a:pPr>
            <a:r>
              <a:rPr lang="en-IN"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Property of any kind held by the assessee whether or not connected with his business or profession</a:t>
            </a:r>
          </a:p>
          <a:p>
            <a:pPr lvl="3">
              <a:buNone/>
            </a:pPr>
            <a:endParaRPr lang="en-IN"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lvl="3">
              <a:buNone/>
            </a:pPr>
            <a:r>
              <a:rPr lang="en-IN"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Any security held by a professional institutional investor which has invested in such security in accordance with SEBI Act 1992</a:t>
            </a:r>
          </a:p>
        </p:txBody>
      </p:sp>
      <p:sp>
        <p:nvSpPr>
          <p:cNvPr id="5" name="Notched Right Arrow 4"/>
          <p:cNvSpPr/>
          <p:nvPr/>
        </p:nvSpPr>
        <p:spPr>
          <a:xfrm rot="5400000">
            <a:off x="3135523" y="2079395"/>
            <a:ext cx="642942" cy="484632"/>
          </a:xfrm>
          <a:prstGeom prst="notchedRight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N" dirty="0"/>
          </a:p>
        </p:txBody>
      </p:sp>
      <p:sp>
        <p:nvSpPr>
          <p:cNvPr id="6" name="Notched Right Arrow 5"/>
          <p:cNvSpPr/>
          <p:nvPr/>
        </p:nvSpPr>
        <p:spPr>
          <a:xfrm rot="5400000">
            <a:off x="3814184" y="3686750"/>
            <a:ext cx="714380" cy="484632"/>
          </a:xfrm>
          <a:prstGeom prst="notchedRight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en-IN" dirty="0"/>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anim calcmode="lin" valueType="num">
                                      <p:cBhvr>
                                        <p:cTn id="13" dur="2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2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Effect transition="in" filter="fade">
                                      <p:cBhvr>
                                        <p:cTn id="19" dur="2000"/>
                                        <p:tgtEl>
                                          <p:spTgt spid="2">
                                            <p:txEl>
                                              <p:pRg st="3" end="3"/>
                                            </p:txEl>
                                          </p:spTgt>
                                        </p:tgtEl>
                                      </p:cBhvr>
                                    </p:animEffect>
                                    <p:anim calcmode="lin" valueType="num">
                                      <p:cBhvr>
                                        <p:cTn id="20" dur="2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1" dur="2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2">
                                            <p:txEl>
                                              <p:pRg st="5" end="5"/>
                                            </p:txEl>
                                          </p:spTgt>
                                        </p:tgtEl>
                                        <p:attrNameLst>
                                          <p:attrName>style.visibility</p:attrName>
                                        </p:attrNameLst>
                                      </p:cBhvr>
                                      <p:to>
                                        <p:strVal val="visible"/>
                                      </p:to>
                                    </p:set>
                                    <p:animEffect transition="in" filter="fade">
                                      <p:cBhvr>
                                        <p:cTn id="26" dur="2000"/>
                                        <p:tgtEl>
                                          <p:spTgt spid="2">
                                            <p:txEl>
                                              <p:pRg st="5" end="5"/>
                                            </p:txEl>
                                          </p:spTgt>
                                        </p:tgtEl>
                                      </p:cBhvr>
                                    </p:animEffect>
                                    <p:anim calcmode="lin" valueType="num">
                                      <p:cBhvr>
                                        <p:cTn id="27" dur="2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28" dur="2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467600" cy="1143000"/>
          </a:xfrm>
        </p:spPr>
        <p:style>
          <a:lnRef idx="1">
            <a:schemeClr val="accent1"/>
          </a:lnRef>
          <a:fillRef idx="3">
            <a:schemeClr val="accent1"/>
          </a:fillRef>
          <a:effectRef idx="2">
            <a:schemeClr val="accent1"/>
          </a:effectRef>
          <a:fontRef idx="minor">
            <a:schemeClr val="lt1"/>
          </a:fontRef>
        </p:style>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IN" sz="3200"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lgerian" pitchFamily="82" charset="0"/>
              </a:rPr>
              <a:t>Capital Assets Does Not Include</a:t>
            </a:r>
            <a:endParaRPr lang="en-IN" sz="3200"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Algerian" pitchFamily="82" charset="0"/>
            </a:endParaRPr>
          </a:p>
        </p:txBody>
      </p:sp>
      <p:sp>
        <p:nvSpPr>
          <p:cNvPr id="3" name="Content Placeholder 2"/>
          <p:cNvSpPr>
            <a:spLocks noGrp="1"/>
          </p:cNvSpPr>
          <p:nvPr>
            <p:ph idx="1"/>
          </p:nvPr>
        </p:nvSpPr>
        <p:spPr/>
        <p:txBody>
          <a:bodyPr/>
          <a:lstStyle/>
          <a:p>
            <a:pPr>
              <a:buNone/>
            </a:pPr>
            <a:endParaRPr lang="en-IN" dirty="0" smtClean="0"/>
          </a:p>
          <a:p>
            <a:pPr>
              <a:buNone/>
            </a:pPr>
            <a:r>
              <a:rPr lang="en-IN" dirty="0" smtClean="0"/>
              <a:t> </a:t>
            </a:r>
          </a:p>
          <a:p>
            <a:pPr>
              <a:buNone/>
            </a:pPr>
            <a:endParaRPr lang="en-IN" dirty="0" smtClean="0"/>
          </a:p>
          <a:p>
            <a:pPr>
              <a:buNone/>
            </a:pPr>
            <a:endParaRPr lang="en-IN" dirty="0" smtClean="0"/>
          </a:p>
          <a:p>
            <a:pPr>
              <a:buNone/>
            </a:pPr>
            <a:endParaRPr lang="en-IN" dirty="0" smtClean="0"/>
          </a:p>
          <a:p>
            <a:pPr>
              <a:buNone/>
            </a:pPr>
            <a:endParaRPr lang="en-IN" dirty="0" smtClean="0"/>
          </a:p>
        </p:txBody>
      </p:sp>
      <p:sp>
        <p:nvSpPr>
          <p:cNvPr id="6" name="Rectangle 5"/>
          <p:cNvSpPr/>
          <p:nvPr/>
        </p:nvSpPr>
        <p:spPr>
          <a:xfrm>
            <a:off x="714348" y="2071678"/>
            <a:ext cx="2286016" cy="1571636"/>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buNone/>
            </a:pPr>
            <a:r>
              <a:rPr lang="en-IN"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ANY STOCK IN TRADE</a:t>
            </a:r>
          </a:p>
        </p:txBody>
      </p:sp>
      <p:sp>
        <p:nvSpPr>
          <p:cNvPr id="11" name="Rectangle 10"/>
          <p:cNvSpPr/>
          <p:nvPr/>
        </p:nvSpPr>
        <p:spPr>
          <a:xfrm>
            <a:off x="3929058" y="2000240"/>
            <a:ext cx="4286280" cy="1785950"/>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IN" dirty="0"/>
          </a:p>
        </p:txBody>
      </p:sp>
      <p:sp>
        <p:nvSpPr>
          <p:cNvPr id="12" name="TextBox 11"/>
          <p:cNvSpPr txBox="1"/>
          <p:nvPr/>
        </p:nvSpPr>
        <p:spPr>
          <a:xfrm>
            <a:off x="4071934" y="2357430"/>
            <a:ext cx="4000528" cy="1200329"/>
          </a:xfrm>
          <a:prstGeom prst="rect">
            <a:avLst/>
          </a:prstGeom>
          <a:noFill/>
        </p:spPr>
        <p:txBody>
          <a:bodyPr wrap="square" rtlCol="0">
            <a:spAutoFit/>
          </a:bodyPr>
          <a:lstStyle/>
          <a:p>
            <a:r>
              <a:rPr lang="en-IN" sz="24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(other than investment in securities by FII’s As per SEBI Act 1992). </a:t>
            </a:r>
            <a:endParaRPr lang="en-IN"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endParaRPr>
          </a:p>
        </p:txBody>
      </p:sp>
      <p:sp>
        <p:nvSpPr>
          <p:cNvPr id="13" name="Rectangle 12"/>
          <p:cNvSpPr/>
          <p:nvPr/>
        </p:nvSpPr>
        <p:spPr>
          <a:xfrm>
            <a:off x="714348" y="4071942"/>
            <a:ext cx="2357454" cy="1857388"/>
          </a:xfrm>
          <a:prstGeom prst="rect">
            <a:avLst/>
          </a:prstGeom>
        </p:spPr>
        <p:style>
          <a:lnRef idx="0">
            <a:schemeClr val="accent3"/>
          </a:lnRef>
          <a:fillRef idx="3">
            <a:schemeClr val="accent3"/>
          </a:fillRef>
          <a:effectRef idx="3">
            <a:schemeClr val="accent3"/>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IN" sz="2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Personal effects –Movable Property </a:t>
            </a:r>
            <a:endParaRPr lang="en-IN" sz="2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5" name="Rectangle 14"/>
          <p:cNvSpPr/>
          <p:nvPr/>
        </p:nvSpPr>
        <p:spPr>
          <a:xfrm>
            <a:off x="4000496" y="4071942"/>
            <a:ext cx="4214842" cy="18573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Agricultural Land in India . </a:t>
            </a:r>
          </a:p>
          <a:p>
            <a:pPr algn="ctr"/>
            <a:endParaRPr lang="en-IN"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spd="slow" advClick="0" advTm="20000">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to="" calcmode="lin" valueType="num">
                                      <p:cBhvr>
                                        <p:cTn id="12" dur="1" fill="hold"/>
                                        <p:tgtEl>
                                          <p:spTgt spid="6"/>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plus(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trips(downLeft)">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heel(4)">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45" presetClass="entr" presetSubtype="0" fill="hold" grpId="0" nodeType="clickEffect">
                                  <p:stCondLst>
                                    <p:cond delay="0"/>
                                  </p:stCondLst>
                                  <p:iterate type="lt">
                                    <p:tmPct val="10000"/>
                                  </p:iterate>
                                  <p:childTnLst>
                                    <p:set>
                                      <p:cBhvr>
                                        <p:cTn id="31" dur="1" fill="hold">
                                          <p:stCondLst>
                                            <p:cond delay="0"/>
                                          </p:stCondLst>
                                        </p:cTn>
                                        <p:tgtEl>
                                          <p:spTgt spid="15"/>
                                        </p:tgtEl>
                                        <p:attrNameLst>
                                          <p:attrName>style.visibility</p:attrName>
                                        </p:attrNameLst>
                                      </p:cBhvr>
                                      <p:to>
                                        <p:strVal val="visible"/>
                                      </p:to>
                                    </p:set>
                                    <p:animEffect transition="in" filter="fade">
                                      <p:cBhvr>
                                        <p:cTn id="32" dur="2000"/>
                                        <p:tgtEl>
                                          <p:spTgt spid="15"/>
                                        </p:tgtEl>
                                      </p:cBhvr>
                                    </p:animEffect>
                                    <p:anim calcmode="lin" valueType="num">
                                      <p:cBhvr>
                                        <p:cTn id="33" dur="2000" fill="hold"/>
                                        <p:tgtEl>
                                          <p:spTgt spid="15"/>
                                        </p:tgtEl>
                                        <p:attrNameLst>
                                          <p:attrName>ppt_w</p:attrName>
                                        </p:attrNameLst>
                                      </p:cBhvr>
                                      <p:tavLst>
                                        <p:tav tm="0" fmla="#ppt_w*sin(2.5*pi*$)">
                                          <p:val>
                                            <p:fltVal val="0"/>
                                          </p:val>
                                        </p:tav>
                                        <p:tav tm="100000">
                                          <p:val>
                                            <p:fltVal val="1"/>
                                          </p:val>
                                        </p:tav>
                                      </p:tavLst>
                                    </p:anim>
                                    <p:anim calcmode="lin" valueType="num">
                                      <p:cBhvr>
                                        <p:cTn id="34" dur="20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1" grpId="0" animBg="1"/>
      <p:bldP spid="12" grpId="0"/>
      <p:bldP spid="13" grpId="0" animBg="1"/>
      <p:bldP spid="1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3.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4.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998</TotalTime>
  <Words>2152</Words>
  <Application>Microsoft Office PowerPoint</Application>
  <PresentationFormat>On-screen Show (4:3)</PresentationFormat>
  <Paragraphs>397</Paragraphs>
  <Slides>35</Slides>
  <Notes>3</Notes>
  <HiddenSlides>0</HiddenSlides>
  <MMClips>0</MMClips>
  <ScaleCrop>false</ScaleCrop>
  <HeadingPairs>
    <vt:vector size="4" baseType="variant">
      <vt:variant>
        <vt:lpstr>Theme</vt:lpstr>
      </vt:variant>
      <vt:variant>
        <vt:i4>4</vt:i4>
      </vt:variant>
      <vt:variant>
        <vt:lpstr>Slide Titles</vt:lpstr>
      </vt:variant>
      <vt:variant>
        <vt:i4>35</vt:i4>
      </vt:variant>
    </vt:vector>
  </HeadingPairs>
  <TitlesOfParts>
    <vt:vector size="39" baseType="lpstr">
      <vt:lpstr>Urban</vt:lpstr>
      <vt:lpstr>Technic</vt:lpstr>
      <vt:lpstr>Aspect</vt:lpstr>
      <vt:lpstr>Concourse</vt:lpstr>
      <vt:lpstr>INCOME FROM CAPITAL GAIN</vt:lpstr>
      <vt:lpstr>abstract</vt:lpstr>
      <vt:lpstr>Acknowledgement</vt:lpstr>
      <vt:lpstr>Slide 4</vt:lpstr>
      <vt:lpstr>Slide 5</vt:lpstr>
      <vt:lpstr>Slide 6</vt:lpstr>
      <vt:lpstr>Charging Section :</vt:lpstr>
      <vt:lpstr>Meaning Of Capital Assets U/S 2(14)</vt:lpstr>
      <vt:lpstr>Capital Assets Does Not Include</vt:lpstr>
      <vt:lpstr>Slide 10</vt:lpstr>
      <vt:lpstr>RURAL AGRICULTURAL LAND</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INCOME FROM CAPITAL GAIN</dc:title>
  <dc:creator>Me</dc:creator>
  <cp:lastModifiedBy>Me</cp:lastModifiedBy>
  <cp:revision>125</cp:revision>
  <dcterms:created xsi:type="dcterms:W3CDTF">2016-02-27T12:31:39Z</dcterms:created>
  <dcterms:modified xsi:type="dcterms:W3CDTF">2016-03-13T14:30:37Z</dcterms:modified>
</cp:coreProperties>
</file>