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9" r:id="rId4"/>
    <p:sldId id="260" r:id="rId5"/>
    <p:sldId id="261" r:id="rId6"/>
    <p:sldId id="270" r:id="rId7"/>
    <p:sldId id="269" r:id="rId8"/>
    <p:sldId id="289" r:id="rId9"/>
    <p:sldId id="268" r:id="rId10"/>
    <p:sldId id="267" r:id="rId11"/>
    <p:sldId id="272" r:id="rId12"/>
    <p:sldId id="275" r:id="rId13"/>
    <p:sldId id="288" r:id="rId14"/>
    <p:sldId id="274" r:id="rId15"/>
    <p:sldId id="273" r:id="rId16"/>
    <p:sldId id="281" r:id="rId17"/>
    <p:sldId id="280" r:id="rId18"/>
    <p:sldId id="279" r:id="rId19"/>
    <p:sldId id="278" r:id="rId20"/>
    <p:sldId id="290" r:id="rId21"/>
    <p:sldId id="277" r:id="rId22"/>
    <p:sldId id="276" r:id="rId23"/>
    <p:sldId id="282" r:id="rId24"/>
    <p:sldId id="264" r:id="rId25"/>
    <p:sldId id="266" r:id="rId26"/>
    <p:sldId id="286" r:id="rId27"/>
    <p:sldId id="285" r:id="rId28"/>
    <p:sldId id="287" r:id="rId29"/>
    <p:sldId id="265"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226" autoAdjust="0"/>
    <p:restoredTop sz="94660"/>
  </p:normalViewPr>
  <p:slideViewPr>
    <p:cSldViewPr>
      <p:cViewPr varScale="1">
        <p:scale>
          <a:sx n="69" d="100"/>
          <a:sy n="69" d="100"/>
        </p:scale>
        <p:origin x="-55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02293B10-D66C-47E1-A89A-DFE7CA6A6014}" type="datetimeFigureOut">
              <a:rPr lang="en-US" smtClean="0"/>
              <a:pPr/>
              <a:t>3/13/2010</a:t>
            </a:fld>
            <a:endParaRPr lang="en-US"/>
          </a:p>
        </p:txBody>
      </p:sp>
      <p:sp>
        <p:nvSpPr>
          <p:cNvPr id="16" name="Slide Number Placeholder 15"/>
          <p:cNvSpPr>
            <a:spLocks noGrp="1"/>
          </p:cNvSpPr>
          <p:nvPr>
            <p:ph type="sldNum" sz="quarter" idx="11"/>
          </p:nvPr>
        </p:nvSpPr>
        <p:spPr/>
        <p:txBody>
          <a:bodyPr/>
          <a:lstStyle/>
          <a:p>
            <a:fld id="{94E7A396-D301-46A4-BF82-8A0A7396CB30}"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293B10-D66C-47E1-A89A-DFE7CA6A6014}" type="datetimeFigureOut">
              <a:rPr lang="en-US" smtClean="0"/>
              <a:pPr/>
              <a:t>3/13/2010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E7A396-D301-46A4-BF82-8A0A7396CB3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293B10-D66C-47E1-A89A-DFE7CA6A6014}" type="datetimeFigureOut">
              <a:rPr lang="en-US" smtClean="0"/>
              <a:pPr/>
              <a:t>3/13/2010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E7A396-D301-46A4-BF82-8A0A7396CB3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02293B10-D66C-47E1-A89A-DFE7CA6A6014}" type="datetimeFigureOut">
              <a:rPr lang="en-US" smtClean="0"/>
              <a:pPr/>
              <a:t>3/13/2010</a:t>
            </a:fld>
            <a:endParaRPr lang="en-US"/>
          </a:p>
        </p:txBody>
      </p:sp>
      <p:sp>
        <p:nvSpPr>
          <p:cNvPr id="15" name="Slide Number Placeholder 14"/>
          <p:cNvSpPr>
            <a:spLocks noGrp="1"/>
          </p:cNvSpPr>
          <p:nvPr>
            <p:ph type="sldNum" sz="quarter" idx="15"/>
          </p:nvPr>
        </p:nvSpPr>
        <p:spPr/>
        <p:txBody>
          <a:bodyPr/>
          <a:lstStyle>
            <a:lvl1pPr algn="ctr">
              <a:defRPr/>
            </a:lvl1pPr>
          </a:lstStyle>
          <a:p>
            <a:fld id="{94E7A396-D301-46A4-BF82-8A0A7396CB30}"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02293B10-D66C-47E1-A89A-DFE7CA6A6014}" type="datetimeFigureOut">
              <a:rPr lang="en-US" smtClean="0"/>
              <a:pPr/>
              <a:t>3/13/2010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4E7A396-D301-46A4-BF82-8A0A7396CB30}"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02293B10-D66C-47E1-A89A-DFE7CA6A6014}" type="datetimeFigureOut">
              <a:rPr lang="en-US" smtClean="0"/>
              <a:pPr/>
              <a:t>3/13/2010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4E7A396-D301-46A4-BF82-8A0A7396CB30}"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94E7A396-D301-46A4-BF82-8A0A7396CB30}"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02293B10-D66C-47E1-A89A-DFE7CA6A6014}" type="datetimeFigureOut">
              <a:rPr lang="en-US" smtClean="0"/>
              <a:pPr/>
              <a:t>3/13/2010</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2293B10-D66C-47E1-A89A-DFE7CA6A6014}" type="datetimeFigureOut">
              <a:rPr lang="en-US" smtClean="0"/>
              <a:pPr/>
              <a:t>3/13/2010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4E7A396-D301-46A4-BF82-8A0A7396CB30}"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293B10-D66C-47E1-A89A-DFE7CA6A6014}" type="datetimeFigureOut">
              <a:rPr lang="en-US" smtClean="0"/>
              <a:pPr/>
              <a:t>3/13/2010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4E7A396-D301-46A4-BF82-8A0A7396CB3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02293B10-D66C-47E1-A89A-DFE7CA6A6014}" type="datetimeFigureOut">
              <a:rPr lang="en-US" smtClean="0"/>
              <a:pPr/>
              <a:t>3/13/2010</a:t>
            </a:fld>
            <a:endParaRPr lang="en-US"/>
          </a:p>
        </p:txBody>
      </p:sp>
      <p:sp>
        <p:nvSpPr>
          <p:cNvPr id="9" name="Slide Number Placeholder 8"/>
          <p:cNvSpPr>
            <a:spLocks noGrp="1"/>
          </p:cNvSpPr>
          <p:nvPr>
            <p:ph type="sldNum" sz="quarter" idx="15"/>
          </p:nvPr>
        </p:nvSpPr>
        <p:spPr/>
        <p:txBody>
          <a:bodyPr/>
          <a:lstStyle/>
          <a:p>
            <a:fld id="{94E7A396-D301-46A4-BF82-8A0A7396CB30}"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02293B10-D66C-47E1-A89A-DFE7CA6A6014}" type="datetimeFigureOut">
              <a:rPr lang="en-US" smtClean="0"/>
              <a:pPr/>
              <a:t>3/13/2010</a:t>
            </a:fld>
            <a:endParaRPr lang="en-US"/>
          </a:p>
        </p:txBody>
      </p:sp>
      <p:sp>
        <p:nvSpPr>
          <p:cNvPr id="9" name="Slide Number Placeholder 8"/>
          <p:cNvSpPr>
            <a:spLocks noGrp="1"/>
          </p:cNvSpPr>
          <p:nvPr>
            <p:ph type="sldNum" sz="quarter" idx="11"/>
          </p:nvPr>
        </p:nvSpPr>
        <p:spPr/>
        <p:txBody>
          <a:bodyPr/>
          <a:lstStyle/>
          <a:p>
            <a:fld id="{94E7A396-D301-46A4-BF82-8A0A7396CB30}"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02293B10-D66C-47E1-A89A-DFE7CA6A6014}" type="datetimeFigureOut">
              <a:rPr lang="en-US" smtClean="0"/>
              <a:pPr/>
              <a:t>3/13/2010</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94E7A396-D301-46A4-BF82-8A0A7396CB30}"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4724400"/>
            <a:ext cx="8305800" cy="1219200"/>
          </a:xfrm>
        </p:spPr>
        <p:txBody>
          <a:bodyPr/>
          <a:lstStyle/>
          <a:p>
            <a:pPr algn="just"/>
            <a:r>
              <a:rPr lang="en-US" sz="1800" b="1" dirty="0" smtClean="0"/>
              <a:t>THIS PRESENTATION CONTAINS GENERAL INFORMATION ONLY. THIS PRESENTATION IS NOT A SUBSTITUE FOR SUCH PROFESSIONAL ADVICE OR SERVICES, NOR SHOULD IT BE USED AS A BASIS FOR TAKING ANY DECISIONS OR ACTIONS.</a:t>
            </a:r>
            <a:r>
              <a:rPr lang="en-US" sz="1800" dirty="0" smtClean="0"/>
              <a:t> </a:t>
            </a:r>
            <a:endParaRPr lang="en-US" sz="1800" dirty="0"/>
          </a:p>
        </p:txBody>
      </p:sp>
      <p:sp>
        <p:nvSpPr>
          <p:cNvPr id="2" name="Title 1"/>
          <p:cNvSpPr>
            <a:spLocks noGrp="1"/>
          </p:cNvSpPr>
          <p:nvPr>
            <p:ph type="ctrTitle"/>
          </p:nvPr>
        </p:nvSpPr>
        <p:spPr>
          <a:xfrm>
            <a:off x="457200" y="1219200"/>
            <a:ext cx="8305800" cy="1981200"/>
          </a:xfrm>
        </p:spPr>
        <p:txBody>
          <a:bodyPr>
            <a:normAutofit fontScale="90000"/>
          </a:bodyPr>
          <a:lstStyle/>
          <a:p>
            <a:r>
              <a:rPr sz="6000" b="1" smtClean="0"/>
              <a:t>THE UNION BUDGET </a:t>
            </a:r>
            <a:r>
              <a:rPr sz="7200" b="1" smtClean="0"/>
              <a:t>2010-11</a:t>
            </a:r>
            <a:endParaRPr lang="en-US" sz="60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457200" y="304800"/>
            <a:ext cx="8382000" cy="5909310"/>
          </a:xfrm>
          <a:prstGeom prst="rect">
            <a:avLst/>
          </a:prstGeom>
          <a:noFill/>
        </p:spPr>
        <p:txBody>
          <a:bodyPr wrap="square" rtlCol="0">
            <a:spAutoFit/>
          </a:bodyPr>
          <a:lstStyle/>
          <a:p>
            <a:pPr algn="just">
              <a:buFont typeface="Wingdings" pitchFamily="2" charset="2"/>
              <a:buChar char="Ø"/>
            </a:pPr>
            <a:r>
              <a:rPr lang="en-US" sz="2100" b="1" dirty="0" smtClean="0">
                <a:solidFill>
                  <a:schemeClr val="bg1"/>
                </a:solidFill>
              </a:rPr>
              <a:t> Section </a:t>
            </a:r>
            <a:r>
              <a:rPr lang="en-US" sz="2100" b="1" dirty="0" smtClean="0">
                <a:solidFill>
                  <a:schemeClr val="bg1"/>
                </a:solidFill>
                <a:latin typeface="Century" pitchFamily="18" charset="0"/>
              </a:rPr>
              <a:t>35(1)(ii)</a:t>
            </a:r>
            <a:r>
              <a:rPr lang="en-US" sz="2100" b="1" dirty="0" smtClean="0">
                <a:solidFill>
                  <a:schemeClr val="bg1"/>
                </a:solidFill>
              </a:rPr>
              <a:t>: Weighted deduction on payment made to Scientific research association which has the object of undertaking scientific research or to a university, college or other institute to be used for scientific research enhanced from 125% to 175%.</a:t>
            </a:r>
          </a:p>
          <a:p>
            <a:pPr algn="just">
              <a:buFont typeface="Wingdings" pitchFamily="2" charset="2"/>
              <a:buChar char="Ø"/>
            </a:pPr>
            <a:endParaRPr lang="en-US" sz="2100" b="1" dirty="0" smtClean="0">
              <a:solidFill>
                <a:schemeClr val="bg1"/>
              </a:solidFill>
            </a:endParaRPr>
          </a:p>
          <a:p>
            <a:pPr algn="just">
              <a:buFont typeface="Wingdings" pitchFamily="2" charset="2"/>
              <a:buChar char="Ø"/>
            </a:pPr>
            <a:r>
              <a:rPr lang="en-US" sz="2100" b="1" dirty="0" smtClean="0">
                <a:solidFill>
                  <a:schemeClr val="bg1"/>
                </a:solidFill>
              </a:rPr>
              <a:t> Section </a:t>
            </a:r>
            <a:r>
              <a:rPr lang="en-US" sz="2100" b="1" dirty="0" smtClean="0">
                <a:solidFill>
                  <a:schemeClr val="bg1"/>
                </a:solidFill>
                <a:latin typeface="Century" pitchFamily="18" charset="0"/>
              </a:rPr>
              <a:t>35(2AA): </a:t>
            </a:r>
            <a:r>
              <a:rPr lang="en-US" sz="2100" b="1" dirty="0" smtClean="0">
                <a:solidFill>
                  <a:schemeClr val="bg1"/>
                </a:solidFill>
              </a:rPr>
              <a:t>Weighted deduction on payments made to National laboratories or a university or an Indian institute of technology or a specified person for the purpose of approved scientific research </a:t>
            </a:r>
            <a:r>
              <a:rPr lang="en-US" sz="2100" b="1" dirty="0" err="1" smtClean="0">
                <a:solidFill>
                  <a:schemeClr val="bg1"/>
                </a:solidFill>
              </a:rPr>
              <a:t>programme</a:t>
            </a:r>
            <a:r>
              <a:rPr lang="en-US" sz="2100" b="1" dirty="0" smtClean="0">
                <a:solidFill>
                  <a:schemeClr val="bg1"/>
                </a:solidFill>
              </a:rPr>
              <a:t> enhanced from 125% to 175%. </a:t>
            </a:r>
          </a:p>
          <a:p>
            <a:pPr algn="just">
              <a:buFont typeface="Wingdings" pitchFamily="2" charset="2"/>
              <a:buChar char="Ø"/>
            </a:pPr>
            <a:endParaRPr lang="en-US" sz="2100" b="1" dirty="0" smtClean="0">
              <a:solidFill>
                <a:schemeClr val="bg1"/>
              </a:solidFill>
            </a:endParaRPr>
          </a:p>
          <a:p>
            <a:pPr algn="just">
              <a:buFont typeface="Wingdings" pitchFamily="2" charset="2"/>
              <a:buChar char="Ø"/>
            </a:pPr>
            <a:r>
              <a:rPr lang="en-US" sz="2100" b="1" dirty="0" smtClean="0">
                <a:solidFill>
                  <a:schemeClr val="bg1"/>
                </a:solidFill>
              </a:rPr>
              <a:t>Section </a:t>
            </a:r>
            <a:r>
              <a:rPr lang="en-US" sz="2100" b="1" dirty="0" smtClean="0">
                <a:solidFill>
                  <a:schemeClr val="bg1"/>
                </a:solidFill>
                <a:latin typeface="Century" pitchFamily="18" charset="0"/>
              </a:rPr>
              <a:t>35(2AB)</a:t>
            </a:r>
            <a:r>
              <a:rPr lang="en-US" sz="2100" b="1" dirty="0" smtClean="0">
                <a:solidFill>
                  <a:schemeClr val="bg1"/>
                </a:solidFill>
              </a:rPr>
              <a:t>: Weighted deduction on expenditure incurred on in House R&amp;D enhanced from 150% to 200%.</a:t>
            </a:r>
          </a:p>
          <a:p>
            <a:pPr algn="just"/>
            <a:endParaRPr lang="en-US" sz="2100" b="1" u="sng" dirty="0" smtClean="0">
              <a:solidFill>
                <a:schemeClr val="bg1"/>
              </a:solidFill>
            </a:endParaRPr>
          </a:p>
          <a:p>
            <a:pPr algn="just">
              <a:buFont typeface="Wingdings" pitchFamily="2" charset="2"/>
              <a:buChar char="Ø"/>
            </a:pPr>
            <a:r>
              <a:rPr lang="en-US" sz="2100" b="1" u="sng" dirty="0" smtClean="0">
                <a:solidFill>
                  <a:schemeClr val="bg1"/>
                </a:solidFill>
              </a:rPr>
              <a:t>Section 10(21)</a:t>
            </a:r>
            <a:r>
              <a:rPr lang="en-US" sz="2100" b="1" dirty="0" smtClean="0">
                <a:solidFill>
                  <a:schemeClr val="bg1"/>
                </a:solidFill>
              </a:rPr>
              <a:t>: It is proposed to amend the above section so as to provide income tax exemption also to research association which has its object undertaking research in social science or statistical research.</a:t>
            </a:r>
            <a:endParaRPr lang="en-US" sz="2400" b="1" u="sng" dirty="0" smtClean="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533400" y="457200"/>
            <a:ext cx="8001000" cy="2877711"/>
          </a:xfrm>
          <a:prstGeom prst="rect">
            <a:avLst/>
          </a:prstGeom>
        </p:spPr>
        <p:txBody>
          <a:bodyPr wrap="square">
            <a:spAutoFit/>
          </a:bodyPr>
          <a:lstStyle/>
          <a:p>
            <a:pPr algn="just"/>
            <a:r>
              <a:rPr lang="en-US" sz="2400" b="1" u="sng" dirty="0" smtClean="0">
                <a:solidFill>
                  <a:schemeClr val="bg1"/>
                </a:solidFill>
              </a:rPr>
              <a:t>SECTION </a:t>
            </a:r>
            <a:r>
              <a:rPr lang="en-US" sz="2400" b="1" u="sng" dirty="0" smtClean="0">
                <a:solidFill>
                  <a:schemeClr val="bg1"/>
                </a:solidFill>
                <a:latin typeface="Century" pitchFamily="18" charset="0"/>
              </a:rPr>
              <a:t>35AD:</a:t>
            </a:r>
            <a:r>
              <a:rPr lang="en-US" sz="2400" b="1" u="sng" dirty="0" smtClean="0">
                <a:solidFill>
                  <a:schemeClr val="bg1"/>
                </a:solidFill>
              </a:rPr>
              <a:t> DEDUCTION IN RESPECT OF EXPENDITURE ON SPECIFIED BUSINESS:</a:t>
            </a:r>
          </a:p>
          <a:p>
            <a:pPr algn="just"/>
            <a:endParaRPr lang="en-US" b="1" u="sng" dirty="0" smtClean="0">
              <a:solidFill>
                <a:schemeClr val="bg1"/>
              </a:solidFill>
            </a:endParaRPr>
          </a:p>
          <a:p>
            <a:pPr algn="just"/>
            <a:r>
              <a:rPr lang="en-US" sz="2300" b="1" dirty="0" smtClean="0">
                <a:solidFill>
                  <a:schemeClr val="bg1"/>
                </a:solidFill>
              </a:rPr>
              <a:t>It is proposed to amend “Section 35(8)(c) – Definition of Specified Business” so as to also provide deduction in respect of business relating to holding and operating, a new hotel of two star or above category, anywhere in India which start functioning after 01-04-2010.</a:t>
            </a:r>
            <a:endParaRPr lang="en-US" b="1" dirty="0" smtClean="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457200" y="304800"/>
            <a:ext cx="8305800" cy="4570482"/>
          </a:xfrm>
          <a:prstGeom prst="rect">
            <a:avLst/>
          </a:prstGeom>
        </p:spPr>
        <p:txBody>
          <a:bodyPr wrap="square">
            <a:spAutoFit/>
          </a:bodyPr>
          <a:lstStyle/>
          <a:p>
            <a:pPr algn="just"/>
            <a:r>
              <a:rPr lang="en-US" sz="2200" b="1" u="sng" dirty="0" smtClean="0">
                <a:solidFill>
                  <a:schemeClr val="bg1"/>
                </a:solidFill>
              </a:rPr>
              <a:t>SECTION </a:t>
            </a:r>
            <a:r>
              <a:rPr lang="en-US" sz="2200" b="1" u="sng" dirty="0" smtClean="0">
                <a:solidFill>
                  <a:schemeClr val="bg1"/>
                </a:solidFill>
                <a:latin typeface="Century" pitchFamily="18" charset="0"/>
              </a:rPr>
              <a:t>35DDA</a:t>
            </a:r>
            <a:r>
              <a:rPr lang="en-US" sz="2200" b="1" u="sng" dirty="0" smtClean="0">
                <a:solidFill>
                  <a:schemeClr val="bg1"/>
                </a:solidFill>
              </a:rPr>
              <a:t>: AMORTISATION OF EXPENDITURE INCURRED  UNDER VOLUNTERAY RETIREMENT SCHEME (VRS):</a:t>
            </a:r>
          </a:p>
          <a:p>
            <a:pPr algn="just"/>
            <a:endParaRPr lang="en-US" b="1" u="sng" dirty="0" smtClean="0">
              <a:solidFill>
                <a:schemeClr val="bg1"/>
              </a:solidFill>
            </a:endParaRPr>
          </a:p>
          <a:p>
            <a:pPr algn="just"/>
            <a:r>
              <a:rPr lang="en-US" sz="2300" b="1" dirty="0" smtClean="0">
                <a:solidFill>
                  <a:schemeClr val="bg1"/>
                </a:solidFill>
              </a:rPr>
              <a:t>Under the provisions of above section an assessee incurs any expenditure under VRS will get deduction of 1/5</a:t>
            </a:r>
            <a:r>
              <a:rPr lang="en-US" sz="2300" b="1" baseline="30000" dirty="0" smtClean="0">
                <a:solidFill>
                  <a:schemeClr val="bg1"/>
                </a:solidFill>
              </a:rPr>
              <a:t>th</a:t>
            </a:r>
            <a:r>
              <a:rPr lang="en-US" sz="2300" b="1" dirty="0" smtClean="0">
                <a:solidFill>
                  <a:schemeClr val="bg1"/>
                </a:solidFill>
              </a:rPr>
              <a:t> of amount incurred in Previous Year and balance amount shall be allowable for deduction in equal instalments for subsequent years.</a:t>
            </a:r>
          </a:p>
          <a:p>
            <a:pPr algn="just"/>
            <a:endParaRPr lang="en-US" sz="2300" b="1" dirty="0" smtClean="0">
              <a:solidFill>
                <a:schemeClr val="bg1"/>
              </a:solidFill>
            </a:endParaRPr>
          </a:p>
          <a:p>
            <a:pPr algn="just"/>
            <a:r>
              <a:rPr lang="en-US" sz="2300" b="1" dirty="0" smtClean="0">
                <a:solidFill>
                  <a:schemeClr val="bg1"/>
                </a:solidFill>
              </a:rPr>
              <a:t>It is propose to amend the section so as to make it also applicable where expenditure incurred by Private Company or Unlisted Public Company </a:t>
            </a:r>
            <a:r>
              <a:rPr lang="en-US" sz="2300" b="1" dirty="0" smtClean="0">
                <a:solidFill>
                  <a:schemeClr val="bg1"/>
                </a:solidFill>
              </a:rPr>
              <a:t>to its </a:t>
            </a:r>
            <a:r>
              <a:rPr lang="en-US" sz="2300" b="1" dirty="0" smtClean="0">
                <a:solidFill>
                  <a:schemeClr val="bg1"/>
                </a:solidFill>
              </a:rPr>
              <a:t>successor  LLP.</a:t>
            </a:r>
            <a:endParaRPr lang="en-US" b="1" dirty="0" smtClean="0">
              <a:solidFill>
                <a:schemeClr val="bg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533400" y="457200"/>
            <a:ext cx="8229600" cy="4216539"/>
          </a:xfrm>
          <a:prstGeom prst="rect">
            <a:avLst/>
          </a:prstGeom>
        </p:spPr>
        <p:txBody>
          <a:bodyPr wrap="square">
            <a:spAutoFit/>
          </a:bodyPr>
          <a:lstStyle/>
          <a:p>
            <a:pPr algn="just"/>
            <a:r>
              <a:rPr lang="en-US" sz="2200" b="1" u="sng" dirty="0" smtClean="0">
                <a:solidFill>
                  <a:schemeClr val="bg1"/>
                </a:solidFill>
              </a:rPr>
              <a:t>SECTION </a:t>
            </a:r>
            <a:r>
              <a:rPr lang="en-US" sz="2200" b="1" u="sng" dirty="0" smtClean="0">
                <a:solidFill>
                  <a:schemeClr val="bg1"/>
                </a:solidFill>
                <a:latin typeface="Century" pitchFamily="18" charset="0"/>
              </a:rPr>
              <a:t>40(a)(</a:t>
            </a:r>
            <a:r>
              <a:rPr lang="en-US" sz="2200" b="1" u="sng" dirty="0" err="1" smtClean="0">
                <a:solidFill>
                  <a:schemeClr val="bg1"/>
                </a:solidFill>
                <a:latin typeface="Century" pitchFamily="18" charset="0"/>
              </a:rPr>
              <a:t>ia</a:t>
            </a:r>
            <a:r>
              <a:rPr lang="en-US" sz="2200" b="1" u="sng" dirty="0" smtClean="0">
                <a:solidFill>
                  <a:schemeClr val="bg1"/>
                </a:solidFill>
                <a:latin typeface="Century" pitchFamily="18" charset="0"/>
              </a:rPr>
              <a:t>):</a:t>
            </a:r>
            <a:r>
              <a:rPr lang="en-US" sz="2200" b="1" u="sng" dirty="0" smtClean="0">
                <a:solidFill>
                  <a:schemeClr val="bg1"/>
                </a:solidFill>
              </a:rPr>
              <a:t> DISALLOWANCE OF AMOUNT ON WHICH NO TAX DEDUCTED OR TAX DEDUCTED BUT NOT PAID:</a:t>
            </a:r>
          </a:p>
          <a:p>
            <a:pPr algn="just"/>
            <a:endParaRPr lang="en-US" b="1" u="sng" dirty="0" smtClean="0">
              <a:solidFill>
                <a:schemeClr val="bg1"/>
              </a:solidFill>
            </a:endParaRPr>
          </a:p>
          <a:p>
            <a:pPr algn="just"/>
            <a:r>
              <a:rPr lang="en-US" sz="2300" b="1" dirty="0" smtClean="0">
                <a:solidFill>
                  <a:schemeClr val="bg1"/>
                </a:solidFill>
              </a:rPr>
              <a:t>It is propose to amend the above section to provide that disallowance will not be attracted if the tax is deducted during the Previous Year, but the same has been paid on or before the due date of filing of return specified in section 139(1).</a:t>
            </a:r>
          </a:p>
          <a:p>
            <a:pPr algn="just"/>
            <a:endParaRPr lang="en-US" sz="2300" b="1" dirty="0" smtClean="0">
              <a:solidFill>
                <a:schemeClr val="bg1"/>
              </a:solidFill>
            </a:endParaRPr>
          </a:p>
          <a:p>
            <a:pPr algn="just"/>
            <a:r>
              <a:rPr lang="en-US" sz="2300" b="1" dirty="0" smtClean="0">
                <a:solidFill>
                  <a:schemeClr val="bg1"/>
                </a:solidFill>
              </a:rPr>
              <a:t>Deduction is allowable in the year of payment if tax is paid after date of filing of return.</a:t>
            </a:r>
            <a:endParaRPr lang="en-US" b="1" dirty="0" smtClean="0">
              <a:solidFill>
                <a:schemeClr val="bg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457200" y="457200"/>
            <a:ext cx="8001000" cy="5170646"/>
          </a:xfrm>
          <a:prstGeom prst="rect">
            <a:avLst/>
          </a:prstGeom>
        </p:spPr>
        <p:txBody>
          <a:bodyPr wrap="square">
            <a:spAutoFit/>
          </a:bodyPr>
          <a:lstStyle/>
          <a:p>
            <a:pPr algn="just"/>
            <a:r>
              <a:rPr lang="en-US" sz="2400" b="1" u="sng" dirty="0" smtClean="0">
                <a:solidFill>
                  <a:schemeClr val="bg1"/>
                </a:solidFill>
              </a:rPr>
              <a:t>SECTION </a:t>
            </a:r>
            <a:r>
              <a:rPr lang="en-US" sz="2400" b="1" u="sng" dirty="0" smtClean="0">
                <a:solidFill>
                  <a:schemeClr val="bg1"/>
                </a:solidFill>
                <a:latin typeface="Century" pitchFamily="18" charset="0"/>
              </a:rPr>
              <a:t>44AB</a:t>
            </a:r>
            <a:r>
              <a:rPr lang="en-US" sz="2400" b="1" u="sng" dirty="0" smtClean="0">
                <a:solidFill>
                  <a:schemeClr val="bg1"/>
                </a:solidFill>
              </a:rPr>
              <a:t>: AUDIT OF ACCOUNTS:</a:t>
            </a:r>
          </a:p>
          <a:p>
            <a:pPr algn="just"/>
            <a:endParaRPr lang="en-US" b="1" u="sng" dirty="0" smtClean="0">
              <a:solidFill>
                <a:schemeClr val="bg1"/>
              </a:solidFill>
            </a:endParaRPr>
          </a:p>
          <a:p>
            <a:pPr algn="just"/>
            <a:r>
              <a:rPr lang="en-US" sz="2300" b="1" dirty="0" smtClean="0">
                <a:solidFill>
                  <a:schemeClr val="bg1"/>
                </a:solidFill>
              </a:rPr>
              <a:t>Limits for turnover over which accounts need to be audited enhanced as under:</a:t>
            </a:r>
          </a:p>
          <a:p>
            <a:pPr algn="just"/>
            <a:endParaRPr lang="en-US" sz="2300" b="1" dirty="0" smtClean="0">
              <a:solidFill>
                <a:schemeClr val="bg1"/>
              </a:solidFill>
            </a:endParaRPr>
          </a:p>
          <a:p>
            <a:pPr algn="just"/>
            <a:r>
              <a:rPr lang="en-US" sz="2300" b="1" dirty="0" smtClean="0">
                <a:solidFill>
                  <a:schemeClr val="bg1"/>
                </a:solidFill>
              </a:rPr>
              <a:t>For Business – From Rs.40 Lacs to Rs.60 Lacs</a:t>
            </a:r>
          </a:p>
          <a:p>
            <a:pPr algn="just"/>
            <a:endParaRPr lang="en-US" sz="2300" b="1" dirty="0" smtClean="0">
              <a:solidFill>
                <a:schemeClr val="bg1"/>
              </a:solidFill>
            </a:endParaRPr>
          </a:p>
          <a:p>
            <a:pPr algn="just"/>
            <a:r>
              <a:rPr lang="en-US" sz="2300" b="1" dirty="0" smtClean="0">
                <a:solidFill>
                  <a:schemeClr val="bg1"/>
                </a:solidFill>
              </a:rPr>
              <a:t>For Profession – From Rs.10 Lacs to Rs.15 Lacs</a:t>
            </a:r>
          </a:p>
          <a:p>
            <a:pPr algn="just"/>
            <a:endParaRPr lang="en-US" b="1" dirty="0" smtClean="0">
              <a:solidFill>
                <a:schemeClr val="bg1"/>
              </a:solidFill>
            </a:endParaRPr>
          </a:p>
          <a:p>
            <a:pPr algn="just"/>
            <a:r>
              <a:rPr lang="en-US" sz="2400" b="1" u="sng" dirty="0" smtClean="0">
                <a:solidFill>
                  <a:schemeClr val="bg1"/>
                </a:solidFill>
              </a:rPr>
              <a:t>SECTION </a:t>
            </a:r>
            <a:r>
              <a:rPr lang="en-US" sz="2400" b="1" u="sng" dirty="0" smtClean="0">
                <a:solidFill>
                  <a:schemeClr val="bg1"/>
                </a:solidFill>
                <a:latin typeface="Century" pitchFamily="18" charset="0"/>
              </a:rPr>
              <a:t>44AD</a:t>
            </a:r>
            <a:r>
              <a:rPr lang="en-US" sz="2400" b="1" u="sng" dirty="0" smtClean="0">
                <a:solidFill>
                  <a:schemeClr val="bg1"/>
                </a:solidFill>
              </a:rPr>
              <a:t>: BUSINESS PROFIT ON PRESUMPTIVE BASIS OF TURNOVER:</a:t>
            </a:r>
          </a:p>
          <a:p>
            <a:pPr algn="just"/>
            <a:endParaRPr lang="en-US" b="1" dirty="0" smtClean="0">
              <a:solidFill>
                <a:schemeClr val="bg1"/>
              </a:solidFill>
            </a:endParaRPr>
          </a:p>
          <a:p>
            <a:pPr algn="just"/>
            <a:r>
              <a:rPr lang="en-US" sz="2200" b="1" dirty="0" smtClean="0">
                <a:solidFill>
                  <a:schemeClr val="bg1"/>
                </a:solidFill>
              </a:rPr>
              <a:t>The present limit of turnover to get benefit for computing the profit on presumptive  basis is Rs.40 Lacs. Now this limit is enhanced to Rs.60 Lacs.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457200" y="762000"/>
            <a:ext cx="8001000" cy="4924425"/>
          </a:xfrm>
          <a:prstGeom prst="rect">
            <a:avLst/>
          </a:prstGeom>
        </p:spPr>
        <p:txBody>
          <a:bodyPr wrap="square">
            <a:spAutoFit/>
          </a:bodyPr>
          <a:lstStyle/>
          <a:p>
            <a:pPr algn="just"/>
            <a:r>
              <a:rPr lang="en-US" sz="2400" b="1" u="sng" dirty="0" smtClean="0">
                <a:solidFill>
                  <a:schemeClr val="bg1"/>
                </a:solidFill>
              </a:rPr>
              <a:t>SECTION </a:t>
            </a:r>
            <a:r>
              <a:rPr lang="en-US" sz="2400" b="1" u="sng" dirty="0" smtClean="0">
                <a:solidFill>
                  <a:schemeClr val="bg1"/>
                </a:solidFill>
                <a:latin typeface="Century" pitchFamily="18" charset="0"/>
              </a:rPr>
              <a:t>47</a:t>
            </a:r>
            <a:r>
              <a:rPr lang="en-US" sz="2400" b="1" u="sng" dirty="0" smtClean="0">
                <a:solidFill>
                  <a:schemeClr val="bg1"/>
                </a:solidFill>
              </a:rPr>
              <a:t>: TRANSACTION NOT REGARDED AS TRANSFER:</a:t>
            </a:r>
          </a:p>
          <a:p>
            <a:pPr algn="just"/>
            <a:endParaRPr lang="en-US" b="1" u="sng" dirty="0" smtClean="0">
              <a:solidFill>
                <a:schemeClr val="bg1"/>
              </a:solidFill>
            </a:endParaRPr>
          </a:p>
          <a:p>
            <a:pPr algn="just"/>
            <a:r>
              <a:rPr lang="en-US" sz="2300" b="1" dirty="0" smtClean="0">
                <a:solidFill>
                  <a:schemeClr val="bg1"/>
                </a:solidFill>
              </a:rPr>
              <a:t>The conversion of private company or unlisted public company into Limited Liability Partner (LLP), transfer of assets as a result of such conversion not to be subject to Capital Gains </a:t>
            </a:r>
            <a:r>
              <a:rPr lang="en-US" sz="2300" b="1" dirty="0" smtClean="0">
                <a:solidFill>
                  <a:schemeClr val="bg1"/>
                </a:solidFill>
              </a:rPr>
              <a:t>provided </a:t>
            </a:r>
            <a:r>
              <a:rPr lang="en-US" sz="2300" b="1" dirty="0" smtClean="0">
                <a:solidFill>
                  <a:schemeClr val="bg1"/>
                </a:solidFill>
              </a:rPr>
              <a:t>conditions stipulated in Section 47(</a:t>
            </a:r>
            <a:r>
              <a:rPr lang="en-US" sz="2300" b="1" dirty="0" err="1" smtClean="0">
                <a:solidFill>
                  <a:schemeClr val="bg1"/>
                </a:solidFill>
              </a:rPr>
              <a:t>xiiib</a:t>
            </a:r>
            <a:r>
              <a:rPr lang="en-US" sz="2300" b="1" dirty="0" smtClean="0">
                <a:solidFill>
                  <a:schemeClr val="bg1"/>
                </a:solidFill>
              </a:rPr>
              <a:t>) are complied.</a:t>
            </a:r>
          </a:p>
          <a:p>
            <a:pPr algn="just"/>
            <a:endParaRPr lang="en-US" sz="2300" b="1" dirty="0" smtClean="0">
              <a:solidFill>
                <a:schemeClr val="bg1"/>
              </a:solidFill>
            </a:endParaRPr>
          </a:p>
          <a:p>
            <a:pPr algn="just"/>
            <a:r>
              <a:rPr lang="en-US" sz="2300" b="1" dirty="0" smtClean="0">
                <a:solidFill>
                  <a:schemeClr val="bg1"/>
                </a:solidFill>
              </a:rPr>
              <a:t>Where any of the conditions stipulated in </a:t>
            </a:r>
            <a:r>
              <a:rPr lang="en-US" sz="2300" b="1" dirty="0" smtClean="0">
                <a:solidFill>
                  <a:schemeClr val="bg1"/>
                </a:solidFill>
              </a:rPr>
              <a:t>section 47(</a:t>
            </a:r>
            <a:r>
              <a:rPr lang="en-US" sz="2300" b="1" dirty="0" err="1" smtClean="0">
                <a:solidFill>
                  <a:schemeClr val="bg1"/>
                </a:solidFill>
              </a:rPr>
              <a:t>xiiib</a:t>
            </a:r>
            <a:r>
              <a:rPr lang="en-US" sz="2300" b="1" dirty="0" smtClean="0">
                <a:solidFill>
                  <a:schemeClr val="bg1"/>
                </a:solidFill>
              </a:rPr>
              <a:t>) </a:t>
            </a:r>
            <a:r>
              <a:rPr lang="en-US" sz="2300" b="1" dirty="0" smtClean="0">
                <a:solidFill>
                  <a:schemeClr val="bg1"/>
                </a:solidFill>
              </a:rPr>
              <a:t>are not complied, the amount of profit or gain arising from transfer of assets shall be chargeable to tax in the year of non compliance</a:t>
            </a:r>
            <a:r>
              <a:rPr lang="en-US" sz="2300" b="1" dirty="0" smtClean="0">
                <a:solidFill>
                  <a:schemeClr val="bg1"/>
                </a:solidFill>
              </a:rPr>
              <a:t>.</a:t>
            </a:r>
            <a:endParaRPr lang="en-US" sz="2300" b="1" dirty="0" smtClean="0">
              <a:solidFill>
                <a:schemeClr val="bg1"/>
              </a:solidFill>
            </a:endParaRPr>
          </a:p>
          <a:p>
            <a:pPr algn="just"/>
            <a:endParaRPr lang="en-US" b="1" dirty="0" smtClean="0">
              <a:solidFill>
                <a:schemeClr val="bg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457200" y="304800"/>
            <a:ext cx="8001000" cy="6186309"/>
          </a:xfrm>
          <a:prstGeom prst="rect">
            <a:avLst/>
          </a:prstGeom>
        </p:spPr>
        <p:txBody>
          <a:bodyPr wrap="square">
            <a:spAutoFit/>
          </a:bodyPr>
          <a:lstStyle/>
          <a:p>
            <a:pPr algn="just"/>
            <a:r>
              <a:rPr lang="en-US" sz="2400" b="1" u="sng" dirty="0" smtClean="0">
                <a:solidFill>
                  <a:schemeClr val="bg1"/>
                </a:solidFill>
              </a:rPr>
              <a:t>CONDITIONS LAID DOWN IN PROVISO TO CLAUSE (XIIIB) OF SECTION 47:</a:t>
            </a:r>
          </a:p>
          <a:p>
            <a:pPr algn="just"/>
            <a:endParaRPr lang="en-US" b="1" u="sng" dirty="0" smtClean="0">
              <a:solidFill>
                <a:schemeClr val="bg1"/>
              </a:solidFill>
            </a:endParaRPr>
          </a:p>
          <a:p>
            <a:pPr algn="just"/>
            <a:r>
              <a:rPr lang="en-US" sz="2200" dirty="0" smtClean="0">
                <a:solidFill>
                  <a:schemeClr val="bg1"/>
                </a:solidFill>
              </a:rPr>
              <a:t>(a) all the assets and liabilities of the company immediately before the conversion become the assets and liabilities of the limited liability partnership; </a:t>
            </a:r>
          </a:p>
          <a:p>
            <a:endParaRPr lang="en-US" sz="2200" dirty="0" smtClean="0">
              <a:solidFill>
                <a:schemeClr val="bg1"/>
              </a:solidFill>
            </a:endParaRPr>
          </a:p>
          <a:p>
            <a:pPr algn="just"/>
            <a:r>
              <a:rPr lang="en-US" sz="2200" dirty="0" smtClean="0">
                <a:solidFill>
                  <a:schemeClr val="bg1"/>
                </a:solidFill>
              </a:rPr>
              <a:t>(b) all the shareholders of the company immediately before the conversion become the partners of the limited liability partnership, and their capital contribution and profit sharing ratio in the limited liability partnership are in the same proportion as their shareholding in the company on the date of conversion; </a:t>
            </a:r>
          </a:p>
          <a:p>
            <a:pPr algn="just"/>
            <a:endParaRPr lang="en-US" sz="2200" dirty="0" smtClean="0">
              <a:solidFill>
                <a:schemeClr val="bg1"/>
              </a:solidFill>
            </a:endParaRPr>
          </a:p>
          <a:p>
            <a:pPr algn="just"/>
            <a:r>
              <a:rPr lang="en-US" sz="2200" dirty="0" smtClean="0">
                <a:solidFill>
                  <a:schemeClr val="bg1"/>
                </a:solidFill>
              </a:rPr>
              <a:t>(c) the shareholders of the company do not receive any consideration or benefit, directly or indirectly, in any form or manner, other than by way of share in profit and capital contribution in the limited liability partnership;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609600" y="533401"/>
            <a:ext cx="7620000" cy="4832092"/>
          </a:xfrm>
          <a:prstGeom prst="rect">
            <a:avLst/>
          </a:prstGeom>
        </p:spPr>
        <p:txBody>
          <a:bodyPr wrap="square">
            <a:spAutoFit/>
          </a:bodyPr>
          <a:lstStyle/>
          <a:p>
            <a:pPr algn="just"/>
            <a:r>
              <a:rPr lang="en-US" sz="2200" dirty="0" smtClean="0">
                <a:solidFill>
                  <a:schemeClr val="bg1"/>
                </a:solidFill>
              </a:rPr>
              <a:t>(d) the aggregate of the profit sharing ratio of the shareholders of the company in the limited liability partnership shall not be less than fifty per cent. at any time during the period of five years from the date of conversion; </a:t>
            </a:r>
          </a:p>
          <a:p>
            <a:pPr algn="just"/>
            <a:endParaRPr lang="en-US" sz="2200" dirty="0" smtClean="0">
              <a:solidFill>
                <a:schemeClr val="bg1"/>
              </a:solidFill>
            </a:endParaRPr>
          </a:p>
          <a:p>
            <a:pPr algn="just"/>
            <a:r>
              <a:rPr lang="en-US" sz="2200" dirty="0" smtClean="0">
                <a:solidFill>
                  <a:schemeClr val="bg1"/>
                </a:solidFill>
              </a:rPr>
              <a:t>(e) The total sales, turnover or gross receipts in business of the company in any of the three previous years preceding the previous year in which the conversion takes place does not exceed sixty </a:t>
            </a:r>
            <a:r>
              <a:rPr lang="en-US" sz="2200" dirty="0" err="1" smtClean="0">
                <a:solidFill>
                  <a:schemeClr val="bg1"/>
                </a:solidFill>
              </a:rPr>
              <a:t>lakh</a:t>
            </a:r>
            <a:r>
              <a:rPr lang="en-US" sz="2200" dirty="0" smtClean="0">
                <a:solidFill>
                  <a:schemeClr val="bg1"/>
                </a:solidFill>
              </a:rPr>
              <a:t> rupees; and </a:t>
            </a:r>
          </a:p>
          <a:p>
            <a:pPr algn="just"/>
            <a:endParaRPr lang="en-US" sz="2200" dirty="0" smtClean="0">
              <a:solidFill>
                <a:schemeClr val="bg1"/>
              </a:solidFill>
            </a:endParaRPr>
          </a:p>
          <a:p>
            <a:pPr algn="just"/>
            <a:r>
              <a:rPr lang="en-US" sz="2200" dirty="0" smtClean="0">
                <a:solidFill>
                  <a:schemeClr val="bg1"/>
                </a:solidFill>
              </a:rPr>
              <a:t>(f) no amount is paid, either directly or indirectly, to any partner out of balance of accumulated profit standing in the accounts of the company on the date of conversion for a period of three years from the date of conversion.</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457200" y="304800"/>
            <a:ext cx="8001000" cy="5509200"/>
          </a:xfrm>
          <a:prstGeom prst="rect">
            <a:avLst/>
          </a:prstGeom>
        </p:spPr>
        <p:txBody>
          <a:bodyPr wrap="square">
            <a:spAutoFit/>
          </a:bodyPr>
          <a:lstStyle/>
          <a:p>
            <a:pPr algn="just"/>
            <a:r>
              <a:rPr lang="en-US" sz="2400" b="1" u="sng" dirty="0" smtClean="0">
                <a:solidFill>
                  <a:schemeClr val="bg1"/>
                </a:solidFill>
              </a:rPr>
              <a:t>SECTION </a:t>
            </a:r>
            <a:r>
              <a:rPr lang="en-US" sz="2400" b="1" u="sng" dirty="0" smtClean="0">
                <a:solidFill>
                  <a:schemeClr val="bg1"/>
                </a:solidFill>
                <a:latin typeface="Century" pitchFamily="18" charset="0"/>
              </a:rPr>
              <a:t>49: </a:t>
            </a:r>
            <a:r>
              <a:rPr lang="en-US" sz="2400" b="1" u="sng" dirty="0" smtClean="0">
                <a:solidFill>
                  <a:schemeClr val="bg1"/>
                </a:solidFill>
              </a:rPr>
              <a:t>COST RELATED TO CERTAIN MODE OF ACQUISITION:</a:t>
            </a:r>
          </a:p>
          <a:p>
            <a:pPr algn="just"/>
            <a:endParaRPr lang="en-US" b="1" u="sng" dirty="0" smtClean="0">
              <a:solidFill>
                <a:schemeClr val="bg1"/>
              </a:solidFill>
            </a:endParaRPr>
          </a:p>
          <a:p>
            <a:pPr algn="just"/>
            <a:r>
              <a:rPr lang="en-US" sz="2200" b="1" dirty="0" smtClean="0">
                <a:solidFill>
                  <a:schemeClr val="bg1"/>
                </a:solidFill>
              </a:rPr>
              <a:t>It is proposed to amend Section 49(1)(iii)(e) to provide that in case of succession of a private company </a:t>
            </a:r>
            <a:r>
              <a:rPr lang="en-US" sz="2200" b="1" dirty="0" smtClean="0">
                <a:solidFill>
                  <a:schemeClr val="bg1"/>
                </a:solidFill>
              </a:rPr>
              <a:t>or </a:t>
            </a:r>
            <a:r>
              <a:rPr lang="en-US" sz="2200" b="1" dirty="0" smtClean="0">
                <a:solidFill>
                  <a:schemeClr val="bg1"/>
                </a:solidFill>
              </a:rPr>
              <a:t>unlisted pubic company by Limited Liability Partnership (LLP), the cost of Acquisition of the assets for the successor LLP shall be same  for which the predecessor acquired it. </a:t>
            </a:r>
          </a:p>
          <a:p>
            <a:pPr algn="just"/>
            <a:endParaRPr lang="en-US" sz="2200" b="1" dirty="0" smtClean="0">
              <a:solidFill>
                <a:schemeClr val="bg1"/>
              </a:solidFill>
            </a:endParaRPr>
          </a:p>
          <a:p>
            <a:pPr algn="just"/>
            <a:r>
              <a:rPr lang="en-US" sz="2200" b="1" dirty="0" smtClean="0">
                <a:solidFill>
                  <a:schemeClr val="bg1"/>
                </a:solidFill>
              </a:rPr>
              <a:t>SECTION </a:t>
            </a:r>
            <a:r>
              <a:rPr lang="en-US" sz="2200" b="1" dirty="0" smtClean="0">
                <a:solidFill>
                  <a:schemeClr val="bg1"/>
                </a:solidFill>
                <a:latin typeface="Century" pitchFamily="18" charset="0"/>
              </a:rPr>
              <a:t>56(2)(vii)</a:t>
            </a:r>
            <a:r>
              <a:rPr lang="en-US" sz="2200" b="1" dirty="0" smtClean="0">
                <a:solidFill>
                  <a:schemeClr val="bg1"/>
                </a:solidFill>
              </a:rPr>
              <a:t>: Under the existing provisions, there is deemed income in case of buyer in transaction of movable/immovable property without consideration or inadequate consideration.</a:t>
            </a:r>
          </a:p>
          <a:p>
            <a:pPr algn="just"/>
            <a:endParaRPr lang="en-US" sz="2200" b="1" dirty="0" smtClean="0">
              <a:solidFill>
                <a:schemeClr val="bg1"/>
              </a:solidFill>
            </a:endParaRPr>
          </a:p>
          <a:p>
            <a:pPr algn="just"/>
            <a:r>
              <a:rPr lang="en-US" sz="2200" b="1" dirty="0" smtClean="0">
                <a:solidFill>
                  <a:schemeClr val="bg1"/>
                </a:solidFill>
              </a:rPr>
              <a:t>It is propose to delete the word inadequate consideration with retrospective effect from 01-10-2009.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Rectangle 2"/>
          <p:cNvSpPr/>
          <p:nvPr/>
        </p:nvSpPr>
        <p:spPr>
          <a:xfrm>
            <a:off x="457200" y="304800"/>
            <a:ext cx="8001000" cy="5324535"/>
          </a:xfrm>
          <a:prstGeom prst="rect">
            <a:avLst/>
          </a:prstGeom>
        </p:spPr>
        <p:txBody>
          <a:bodyPr wrap="square">
            <a:spAutoFit/>
          </a:bodyPr>
          <a:lstStyle/>
          <a:p>
            <a:pPr algn="just"/>
            <a:r>
              <a:rPr lang="en-US" sz="2400" b="1" u="sng" dirty="0" smtClean="0">
                <a:solidFill>
                  <a:schemeClr val="bg1"/>
                </a:solidFill>
              </a:rPr>
              <a:t>SECTION </a:t>
            </a:r>
            <a:r>
              <a:rPr lang="en-US" sz="2400" b="1" u="sng" dirty="0" smtClean="0">
                <a:solidFill>
                  <a:schemeClr val="bg1"/>
                </a:solidFill>
                <a:latin typeface="Century" pitchFamily="18" charset="0"/>
              </a:rPr>
              <a:t>72A: </a:t>
            </a:r>
            <a:r>
              <a:rPr lang="en-US" sz="2400" b="1" u="sng" dirty="0" smtClean="0">
                <a:solidFill>
                  <a:schemeClr val="bg1"/>
                </a:solidFill>
              </a:rPr>
              <a:t>CARRY FORWARD AND SET OFF OD ACCUMALATED LOSSES AND UNABSORBED DEPRECIATION ALLOWABLE IN ALAMGAMATION OR DEMERGER: </a:t>
            </a:r>
            <a:endParaRPr lang="en-US" sz="2400" b="1" u="sng" dirty="0" smtClean="0">
              <a:solidFill>
                <a:schemeClr val="bg1"/>
              </a:solidFill>
              <a:latin typeface="Century" pitchFamily="18" charset="0"/>
            </a:endParaRPr>
          </a:p>
          <a:p>
            <a:pPr algn="just"/>
            <a:endParaRPr lang="en-US" sz="2400" b="1" u="sng" dirty="0" smtClean="0">
              <a:solidFill>
                <a:schemeClr val="bg1"/>
              </a:solidFill>
              <a:latin typeface="Century" pitchFamily="18" charset="0"/>
            </a:endParaRPr>
          </a:p>
          <a:p>
            <a:pPr algn="just"/>
            <a:r>
              <a:rPr lang="en-US" sz="2200" b="1" dirty="0" smtClean="0">
                <a:solidFill>
                  <a:schemeClr val="bg1"/>
                </a:solidFill>
              </a:rPr>
              <a:t>It is propose to insert a new sub-section (6A) to provide that in case conversion of private company or unlisted public company into LLP, the accumulated losses/unabsorbed depreciation shall be deemed to be the accumulated  losses/unabsorbed depreciation of LLP (</a:t>
            </a:r>
            <a:r>
              <a:rPr lang="en-US" sz="2200" b="1" dirty="0" err="1" smtClean="0">
                <a:solidFill>
                  <a:schemeClr val="bg1"/>
                </a:solidFill>
              </a:rPr>
              <a:t>i.e</a:t>
            </a:r>
            <a:r>
              <a:rPr lang="en-US" sz="2200" b="1" dirty="0" smtClean="0">
                <a:solidFill>
                  <a:schemeClr val="bg1"/>
                </a:solidFill>
              </a:rPr>
              <a:t> successor) provided that conditions u/s.47(</a:t>
            </a:r>
            <a:r>
              <a:rPr lang="en-US" sz="2200" b="1" dirty="0" err="1" smtClean="0">
                <a:solidFill>
                  <a:schemeClr val="bg1"/>
                </a:solidFill>
              </a:rPr>
              <a:t>xiiib</a:t>
            </a:r>
            <a:r>
              <a:rPr lang="en-US" sz="2200" b="1" dirty="0" smtClean="0">
                <a:solidFill>
                  <a:schemeClr val="bg1"/>
                </a:solidFill>
              </a:rPr>
              <a:t>) are complied, if the conditions are not complied, the accumulated losses/unabsorbed depreciation which had been allowed shall be deemed to be the income of LLP in the Previous Year in which the conditions are not complied.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TextBox 5"/>
          <p:cNvSpPr txBox="1"/>
          <p:nvPr/>
        </p:nvSpPr>
        <p:spPr>
          <a:xfrm>
            <a:off x="228600" y="914400"/>
            <a:ext cx="8686800" cy="1138773"/>
          </a:xfrm>
          <a:prstGeom prst="rect">
            <a:avLst/>
          </a:prstGeom>
          <a:noFill/>
        </p:spPr>
        <p:txBody>
          <a:bodyPr wrap="square" rtlCol="0">
            <a:spAutoFit/>
          </a:bodyPr>
          <a:lstStyle/>
          <a:p>
            <a:pPr algn="ctr"/>
            <a:r>
              <a:rPr lang="en-US" sz="3400" b="1" dirty="0" smtClean="0">
                <a:solidFill>
                  <a:schemeClr val="bg1"/>
                </a:solidFill>
              </a:rPr>
              <a:t>IMPORTANT AMENDMENTS PROPOSED IN THE FINANCE BILL, 2010</a:t>
            </a:r>
          </a:p>
        </p:txBody>
      </p:sp>
      <p:sp>
        <p:nvSpPr>
          <p:cNvPr id="7" name="TextBox 6"/>
          <p:cNvSpPr txBox="1"/>
          <p:nvPr/>
        </p:nvSpPr>
        <p:spPr>
          <a:xfrm>
            <a:off x="457200" y="3276600"/>
            <a:ext cx="8305800" cy="2062103"/>
          </a:xfrm>
          <a:prstGeom prst="rect">
            <a:avLst/>
          </a:prstGeom>
          <a:noFill/>
        </p:spPr>
        <p:txBody>
          <a:bodyPr wrap="square" rtlCol="0">
            <a:spAutoFit/>
          </a:bodyPr>
          <a:lstStyle/>
          <a:p>
            <a:pPr algn="ctr"/>
            <a:r>
              <a:rPr lang="en-US" sz="2800" b="1" u="sng" dirty="0" smtClean="0">
                <a:solidFill>
                  <a:schemeClr val="bg1"/>
                </a:solidFill>
              </a:rPr>
              <a:t>DIRECT TAXES:</a:t>
            </a:r>
          </a:p>
          <a:p>
            <a:pPr algn="just"/>
            <a:endParaRPr lang="en-US" sz="2400" b="1" dirty="0" smtClean="0">
              <a:solidFill>
                <a:schemeClr val="bg1"/>
              </a:solidFill>
            </a:endParaRPr>
          </a:p>
          <a:p>
            <a:pPr algn="just"/>
            <a:r>
              <a:rPr lang="en-US" sz="2400" b="1" dirty="0" smtClean="0">
                <a:solidFill>
                  <a:schemeClr val="bg1"/>
                </a:solidFill>
              </a:rPr>
              <a:t>All the amendments proposed in the Finance Bill,2010 would be effective from Assessment Year 2011-12 unless specifically mentioned.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685800" y="838200"/>
            <a:ext cx="7391400" cy="5447645"/>
          </a:xfrm>
          <a:prstGeom prst="rect">
            <a:avLst/>
          </a:prstGeom>
          <a:noFill/>
        </p:spPr>
        <p:txBody>
          <a:bodyPr wrap="square" rtlCol="0">
            <a:spAutoFit/>
          </a:bodyPr>
          <a:lstStyle/>
          <a:p>
            <a:r>
              <a:rPr lang="en-US" sz="2800" b="1" u="sng" dirty="0" smtClean="0">
                <a:solidFill>
                  <a:schemeClr val="bg1"/>
                </a:solidFill>
              </a:rPr>
              <a:t>DEDUCTIONS:</a:t>
            </a:r>
          </a:p>
          <a:p>
            <a:endParaRPr lang="en-US" sz="2400" b="1" u="sng" dirty="0" smtClean="0">
              <a:solidFill>
                <a:schemeClr val="bg1"/>
              </a:solidFill>
            </a:endParaRPr>
          </a:p>
          <a:p>
            <a:r>
              <a:rPr lang="en-US" sz="2400" b="1" u="sng" dirty="0" smtClean="0">
                <a:solidFill>
                  <a:schemeClr val="bg1"/>
                </a:solidFill>
              </a:rPr>
              <a:t>NEW SECTION 80CCF:</a:t>
            </a:r>
          </a:p>
          <a:p>
            <a:endParaRPr lang="en-US" sz="2800" b="1" u="sng" dirty="0" smtClean="0">
              <a:solidFill>
                <a:schemeClr val="bg1"/>
              </a:solidFill>
            </a:endParaRPr>
          </a:p>
          <a:p>
            <a:pPr algn="just">
              <a:buFont typeface="Wingdings" pitchFamily="2" charset="2"/>
              <a:buChar char="Ø"/>
            </a:pPr>
            <a:r>
              <a:rPr lang="en-US" sz="2800" b="1" dirty="0" smtClean="0">
                <a:solidFill>
                  <a:schemeClr val="bg1"/>
                </a:solidFill>
              </a:rPr>
              <a:t> </a:t>
            </a:r>
            <a:r>
              <a:rPr lang="en-US" sz="2400" b="1" dirty="0" smtClean="0">
                <a:solidFill>
                  <a:schemeClr val="bg1"/>
                </a:solidFill>
              </a:rPr>
              <a:t>It is propose to insert new section 80CCF so as to provide deduction of Rs.20,000/- for investment in Long Term Infrastructure Bonds in addition to existing limit of Rs.1,00,000/- allowed u/s.80C.</a:t>
            </a:r>
          </a:p>
          <a:p>
            <a:pPr algn="just"/>
            <a:endParaRPr lang="en-US" sz="2400" b="1" dirty="0">
              <a:solidFill>
                <a:schemeClr val="bg1"/>
              </a:solidFill>
            </a:endParaRPr>
          </a:p>
          <a:p>
            <a:pPr algn="just"/>
            <a:r>
              <a:rPr lang="en-US" sz="2400" b="1" u="sng" dirty="0" smtClean="0">
                <a:solidFill>
                  <a:schemeClr val="bg1"/>
                </a:solidFill>
              </a:rPr>
              <a:t>SECTION 80D:</a:t>
            </a:r>
          </a:p>
          <a:p>
            <a:pPr algn="just"/>
            <a:endParaRPr lang="en-US" sz="2400" b="1" u="sng" dirty="0" smtClean="0">
              <a:solidFill>
                <a:schemeClr val="bg1"/>
              </a:solidFill>
            </a:endParaRPr>
          </a:p>
          <a:p>
            <a:pPr algn="just">
              <a:buFont typeface="Wingdings" pitchFamily="2" charset="2"/>
              <a:buChar char="Ø"/>
            </a:pPr>
            <a:r>
              <a:rPr lang="en-US" sz="2400" b="1" dirty="0" smtClean="0">
                <a:solidFill>
                  <a:schemeClr val="bg1"/>
                </a:solidFill>
              </a:rPr>
              <a:t> From A.Y 2011-12, contribution to the Central Government Health Insurance Scheme is included in this section.</a:t>
            </a:r>
            <a:endParaRPr lang="en-US" sz="2800" b="1" u="sng" dirty="0">
              <a:solidFill>
                <a:schemeClr val="bg1"/>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457200" y="304800"/>
            <a:ext cx="8153400" cy="4739759"/>
          </a:xfrm>
          <a:prstGeom prst="rect">
            <a:avLst/>
          </a:prstGeom>
        </p:spPr>
        <p:txBody>
          <a:bodyPr wrap="square">
            <a:spAutoFit/>
          </a:bodyPr>
          <a:lstStyle/>
          <a:p>
            <a:pPr algn="just"/>
            <a:r>
              <a:rPr lang="en-US" sz="2400" b="1" u="sng" dirty="0" smtClean="0">
                <a:solidFill>
                  <a:schemeClr val="bg1"/>
                </a:solidFill>
              </a:rPr>
              <a:t>SECTION 80A:</a:t>
            </a:r>
          </a:p>
          <a:p>
            <a:pPr algn="just"/>
            <a:r>
              <a:rPr lang="en-US" sz="2400" b="1" u="sng" dirty="0" smtClean="0">
                <a:solidFill>
                  <a:schemeClr val="bg1"/>
                </a:solidFill>
              </a:rPr>
              <a:t>Restriction in respect of Deduction under Chapter VIA:</a:t>
            </a:r>
          </a:p>
          <a:p>
            <a:pPr algn="just"/>
            <a:endParaRPr lang="en-US" sz="2400" b="1" u="sng" dirty="0" smtClean="0">
              <a:solidFill>
                <a:schemeClr val="bg1"/>
              </a:solidFill>
            </a:endParaRPr>
          </a:p>
          <a:p>
            <a:pPr algn="just"/>
            <a:r>
              <a:rPr lang="en-US" sz="2400" b="1" dirty="0" smtClean="0">
                <a:solidFill>
                  <a:schemeClr val="bg1"/>
                </a:solidFill>
              </a:rPr>
              <a:t>No deduction under Chapter VIA if deduction is claimed u/s.35AD and vice versa.</a:t>
            </a:r>
          </a:p>
          <a:p>
            <a:pPr algn="just"/>
            <a:endParaRPr lang="en-US" sz="2400" b="1" u="sng" dirty="0" smtClean="0">
              <a:solidFill>
                <a:schemeClr val="bg1"/>
              </a:solidFill>
            </a:endParaRPr>
          </a:p>
          <a:p>
            <a:pPr algn="just"/>
            <a:endParaRPr lang="en-US" sz="2400" b="1" u="sng" dirty="0" smtClean="0">
              <a:solidFill>
                <a:schemeClr val="bg1"/>
              </a:solidFill>
            </a:endParaRPr>
          </a:p>
          <a:p>
            <a:pPr algn="just"/>
            <a:r>
              <a:rPr lang="en-US" sz="2400" b="1" u="sng" dirty="0" smtClean="0">
                <a:solidFill>
                  <a:schemeClr val="bg1"/>
                </a:solidFill>
              </a:rPr>
              <a:t>SECTION 80GGA:</a:t>
            </a:r>
          </a:p>
          <a:p>
            <a:pPr algn="just"/>
            <a:r>
              <a:rPr lang="en-US" sz="2200" b="1" u="sng" dirty="0" smtClean="0">
                <a:solidFill>
                  <a:schemeClr val="bg1"/>
                </a:solidFill>
              </a:rPr>
              <a:t>Deduction for Donation to Scientific Research Association:</a:t>
            </a:r>
          </a:p>
          <a:p>
            <a:pPr algn="just"/>
            <a:endParaRPr lang="en-US" sz="2200" b="1" dirty="0" smtClean="0">
              <a:solidFill>
                <a:schemeClr val="bg1"/>
              </a:solidFill>
            </a:endParaRPr>
          </a:p>
          <a:p>
            <a:pPr algn="just"/>
            <a:r>
              <a:rPr lang="en-US" sz="2200" b="1" dirty="0" smtClean="0">
                <a:solidFill>
                  <a:schemeClr val="bg1"/>
                </a:solidFill>
              </a:rPr>
              <a:t>It is propose to amend section so as to also provide deduction in respect of Research Association, undertaking the  Research in Social Science or Statistical Research. </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457200" y="304800"/>
            <a:ext cx="8001000" cy="5970865"/>
          </a:xfrm>
          <a:prstGeom prst="rect">
            <a:avLst/>
          </a:prstGeom>
        </p:spPr>
        <p:txBody>
          <a:bodyPr wrap="square">
            <a:spAutoFit/>
          </a:bodyPr>
          <a:lstStyle/>
          <a:p>
            <a:pPr algn="just"/>
            <a:r>
              <a:rPr lang="en-US" sz="2400" b="1" u="sng" dirty="0" smtClean="0">
                <a:solidFill>
                  <a:schemeClr val="bg1"/>
                </a:solidFill>
              </a:rPr>
              <a:t>SECTION </a:t>
            </a:r>
            <a:r>
              <a:rPr lang="en-US" sz="2400" b="1" u="sng" dirty="0" smtClean="0">
                <a:solidFill>
                  <a:schemeClr val="bg1"/>
                </a:solidFill>
                <a:latin typeface="Century" pitchFamily="18" charset="0"/>
              </a:rPr>
              <a:t>80IB(10)</a:t>
            </a:r>
            <a:r>
              <a:rPr lang="en-US" sz="2400" b="1" u="sng" dirty="0" smtClean="0">
                <a:solidFill>
                  <a:schemeClr val="bg1"/>
                </a:solidFill>
              </a:rPr>
              <a:t>: </a:t>
            </a:r>
          </a:p>
          <a:p>
            <a:pPr algn="just"/>
            <a:r>
              <a:rPr lang="en-US" sz="2400" b="1" u="sng" dirty="0" smtClean="0">
                <a:solidFill>
                  <a:schemeClr val="bg1"/>
                </a:solidFill>
              </a:rPr>
              <a:t>Deduction to assessee developing housing Projects subject to certain condition as under:</a:t>
            </a:r>
          </a:p>
          <a:p>
            <a:pPr algn="just"/>
            <a:endParaRPr lang="en-US" sz="2400" b="1" u="sng" dirty="0" smtClean="0">
              <a:solidFill>
                <a:schemeClr val="bg1"/>
              </a:solidFill>
            </a:endParaRPr>
          </a:p>
          <a:p>
            <a:pPr algn="just"/>
            <a:r>
              <a:rPr lang="en-US" sz="2400" b="1" u="sng" dirty="0" smtClean="0">
                <a:solidFill>
                  <a:schemeClr val="bg1"/>
                </a:solidFill>
              </a:rPr>
              <a:t>For Project Approved after 31-03-2005:</a:t>
            </a:r>
          </a:p>
          <a:p>
            <a:pPr algn="just"/>
            <a:endParaRPr lang="en-US" sz="2400" b="1" u="sng" dirty="0" smtClean="0">
              <a:solidFill>
                <a:schemeClr val="bg1"/>
              </a:solidFill>
            </a:endParaRPr>
          </a:p>
          <a:p>
            <a:pPr algn="just"/>
            <a:endParaRPr lang="en-US" sz="2400" b="1" u="sng" dirty="0" smtClean="0">
              <a:solidFill>
                <a:schemeClr val="bg1"/>
              </a:solidFill>
            </a:endParaRPr>
          </a:p>
          <a:p>
            <a:pPr algn="just"/>
            <a:endParaRPr lang="en-US" sz="2400" b="1" u="sng" dirty="0" smtClean="0">
              <a:solidFill>
                <a:schemeClr val="bg1"/>
              </a:solidFill>
            </a:endParaRPr>
          </a:p>
          <a:p>
            <a:pPr algn="just"/>
            <a:endParaRPr lang="en-US" sz="2400" b="1" u="sng" dirty="0" smtClean="0">
              <a:solidFill>
                <a:schemeClr val="bg1"/>
              </a:solidFill>
            </a:endParaRPr>
          </a:p>
          <a:p>
            <a:pPr algn="just"/>
            <a:endParaRPr lang="en-US" sz="2400" b="1" u="sng" dirty="0" smtClean="0">
              <a:solidFill>
                <a:schemeClr val="bg1"/>
              </a:solidFill>
            </a:endParaRPr>
          </a:p>
          <a:p>
            <a:pPr algn="just"/>
            <a:endParaRPr lang="en-US" sz="2400" b="1" u="sng" dirty="0" smtClean="0">
              <a:solidFill>
                <a:schemeClr val="bg1"/>
              </a:solidFill>
            </a:endParaRPr>
          </a:p>
          <a:p>
            <a:pPr algn="just"/>
            <a:endParaRPr lang="en-US" sz="2400" b="1" u="sng" dirty="0" smtClean="0">
              <a:solidFill>
                <a:schemeClr val="bg1"/>
              </a:solidFill>
            </a:endParaRPr>
          </a:p>
          <a:p>
            <a:pPr algn="just"/>
            <a:endParaRPr lang="en-US" sz="2400" b="1" u="sng" dirty="0" smtClean="0">
              <a:solidFill>
                <a:schemeClr val="bg1"/>
              </a:solidFill>
            </a:endParaRPr>
          </a:p>
          <a:p>
            <a:pPr algn="just"/>
            <a:r>
              <a:rPr lang="en-US" sz="2200" b="1" dirty="0" smtClean="0">
                <a:solidFill>
                  <a:schemeClr val="bg1"/>
                </a:solidFill>
              </a:rPr>
              <a:t>This amendment will take effect from 01-04-2010.</a:t>
            </a:r>
          </a:p>
          <a:p>
            <a:pPr algn="just"/>
            <a:endParaRPr lang="en-US" sz="2400" b="1" u="sng" dirty="0" smtClean="0">
              <a:solidFill>
                <a:schemeClr val="bg1"/>
              </a:solidFill>
            </a:endParaRPr>
          </a:p>
          <a:p>
            <a:pPr algn="just"/>
            <a:endParaRPr lang="en-US" sz="2200" b="1" dirty="0" smtClean="0">
              <a:solidFill>
                <a:schemeClr val="bg1"/>
              </a:solidFill>
            </a:endParaRPr>
          </a:p>
        </p:txBody>
      </p:sp>
      <p:graphicFrame>
        <p:nvGraphicFramePr>
          <p:cNvPr id="3" name="Table 2"/>
          <p:cNvGraphicFramePr>
            <a:graphicFrameLocks noGrp="1"/>
          </p:cNvGraphicFramePr>
          <p:nvPr/>
        </p:nvGraphicFramePr>
        <p:xfrm>
          <a:off x="533400" y="2362200"/>
          <a:ext cx="7924800" cy="2595880"/>
        </p:xfrm>
        <a:graphic>
          <a:graphicData uri="http://schemas.openxmlformats.org/drawingml/2006/table">
            <a:tbl>
              <a:tblPr firstRow="1" bandRow="1"/>
              <a:tblGrid>
                <a:gridCol w="3962400"/>
                <a:gridCol w="3962400"/>
              </a:tblGrid>
              <a:tr h="370840">
                <a:tc>
                  <a:txBody>
                    <a:bodyPr/>
                    <a:lstStyle/>
                    <a:p>
                      <a:pPr algn="ctr"/>
                      <a:r>
                        <a:rPr lang="en-US" b="1" dirty="0" smtClean="0">
                          <a:solidFill>
                            <a:schemeClr val="bg1"/>
                          </a:solidFill>
                        </a:rPr>
                        <a:t>EXISTING PROVISIONS</a:t>
                      </a:r>
                      <a:endParaRPr lang="en-US" b="1" dirty="0">
                        <a:solidFill>
                          <a:schemeClr val="bg1"/>
                        </a:solidFill>
                      </a:endParaRPr>
                    </a:p>
                  </a:txBody>
                  <a:tcPr/>
                </a:tc>
                <a:tc>
                  <a:txBody>
                    <a:bodyPr/>
                    <a:lstStyle/>
                    <a:p>
                      <a:pPr algn="ctr"/>
                      <a:r>
                        <a:rPr lang="en-US" b="1" dirty="0" smtClean="0">
                          <a:solidFill>
                            <a:schemeClr val="bg1"/>
                          </a:solidFill>
                        </a:rPr>
                        <a:t>NEW</a:t>
                      </a:r>
                      <a:r>
                        <a:rPr lang="en-US" b="1" baseline="0" dirty="0" smtClean="0">
                          <a:solidFill>
                            <a:schemeClr val="bg1"/>
                          </a:solidFill>
                        </a:rPr>
                        <a:t> PROVISIONS</a:t>
                      </a:r>
                      <a:endParaRPr lang="en-US" b="1" dirty="0">
                        <a:solidFill>
                          <a:schemeClr val="bg1"/>
                        </a:solidFill>
                      </a:endParaRPr>
                    </a:p>
                  </a:txBody>
                  <a:tcPr/>
                </a:tc>
              </a:tr>
              <a:tr h="370840">
                <a:tc>
                  <a:txBody>
                    <a:bodyPr/>
                    <a:lstStyle/>
                    <a:p>
                      <a:pPr>
                        <a:buFont typeface="Wingdings" pitchFamily="2" charset="2"/>
                        <a:buChar char="Ø"/>
                      </a:pPr>
                      <a:r>
                        <a:rPr lang="en-US" sz="2000" b="1" dirty="0" smtClean="0">
                          <a:solidFill>
                            <a:schemeClr val="bg1"/>
                          </a:solidFill>
                        </a:rPr>
                        <a:t> Project should</a:t>
                      </a:r>
                      <a:r>
                        <a:rPr lang="en-US" sz="2000" b="1" baseline="0" dirty="0" smtClean="0">
                          <a:solidFill>
                            <a:schemeClr val="bg1"/>
                          </a:solidFill>
                        </a:rPr>
                        <a:t> be completed within 4 years.</a:t>
                      </a:r>
                    </a:p>
                    <a:p>
                      <a:pPr>
                        <a:buFont typeface="Wingdings" pitchFamily="2" charset="2"/>
                        <a:buChar char="Ø"/>
                      </a:pPr>
                      <a:endParaRPr lang="en-US" sz="2000" b="1" baseline="0" dirty="0" smtClean="0">
                        <a:solidFill>
                          <a:schemeClr val="bg1"/>
                        </a:solidFill>
                      </a:endParaRPr>
                    </a:p>
                    <a:p>
                      <a:pPr>
                        <a:buFont typeface="Wingdings" pitchFamily="2" charset="2"/>
                        <a:buChar char="Ø"/>
                      </a:pPr>
                      <a:r>
                        <a:rPr lang="en-US" sz="2000" b="1" baseline="0" dirty="0" smtClean="0">
                          <a:solidFill>
                            <a:schemeClr val="bg1"/>
                          </a:solidFill>
                        </a:rPr>
                        <a:t> Built up area of commercial unit should be lower of 2000 sq. </a:t>
                      </a:r>
                      <a:r>
                        <a:rPr lang="en-US" sz="2000" b="1" baseline="0" dirty="0" err="1" smtClean="0">
                          <a:solidFill>
                            <a:schemeClr val="bg1"/>
                          </a:solidFill>
                        </a:rPr>
                        <a:t>mt</a:t>
                      </a:r>
                      <a:r>
                        <a:rPr lang="en-US" sz="2000" b="1" baseline="0" dirty="0" smtClean="0">
                          <a:solidFill>
                            <a:schemeClr val="bg1"/>
                          </a:solidFill>
                        </a:rPr>
                        <a:t>. or 5% of aggregate area.   </a:t>
                      </a:r>
                      <a:endParaRPr lang="en-US" sz="2000" b="1" dirty="0">
                        <a:solidFill>
                          <a:schemeClr val="bg1"/>
                        </a:solidFill>
                      </a:endParaRPr>
                    </a:p>
                  </a:txBody>
                  <a:tcPr/>
                </a:tc>
                <a:tc>
                  <a:txBody>
                    <a:bodyPr/>
                    <a:lstStyle/>
                    <a:p>
                      <a:pPr>
                        <a:buFont typeface="Wingdings" pitchFamily="2" charset="2"/>
                        <a:buChar char="Ø"/>
                      </a:pPr>
                      <a:r>
                        <a:rPr lang="en-US" sz="2000" b="1" dirty="0" smtClean="0">
                          <a:solidFill>
                            <a:schemeClr val="bg1"/>
                          </a:solidFill>
                        </a:rPr>
                        <a:t> Project should be completed within 5 years.</a:t>
                      </a:r>
                    </a:p>
                    <a:p>
                      <a:pPr>
                        <a:buFont typeface="Wingdings" pitchFamily="2" charset="2"/>
                        <a:buChar char="Ø"/>
                      </a:pPr>
                      <a:endParaRPr lang="en-US" sz="2000" b="1" dirty="0" smtClean="0">
                        <a:solidFill>
                          <a:schemeClr val="bg1"/>
                        </a:solidFill>
                      </a:endParaRPr>
                    </a:p>
                    <a:p>
                      <a:pPr>
                        <a:buFont typeface="Wingdings" pitchFamily="2" charset="2"/>
                        <a:buChar char="Ø"/>
                      </a:pPr>
                      <a:r>
                        <a:rPr lang="en-US" sz="2000" b="1" dirty="0" smtClean="0">
                          <a:solidFill>
                            <a:schemeClr val="bg1"/>
                          </a:solidFill>
                        </a:rPr>
                        <a:t> Built up area of commercial units  not more</a:t>
                      </a:r>
                      <a:r>
                        <a:rPr lang="en-US" sz="2000" b="1" baseline="0" dirty="0" smtClean="0">
                          <a:solidFill>
                            <a:schemeClr val="bg1"/>
                          </a:solidFill>
                        </a:rPr>
                        <a:t> than </a:t>
                      </a:r>
                      <a:r>
                        <a:rPr lang="en-US" sz="2000" b="1" dirty="0" smtClean="0">
                          <a:solidFill>
                            <a:schemeClr val="bg1"/>
                          </a:solidFill>
                        </a:rPr>
                        <a:t>– 5000 sq. </a:t>
                      </a:r>
                      <a:r>
                        <a:rPr lang="en-US" sz="2000" b="1" dirty="0" err="1" smtClean="0">
                          <a:solidFill>
                            <a:schemeClr val="bg1"/>
                          </a:solidFill>
                        </a:rPr>
                        <a:t>mt</a:t>
                      </a:r>
                      <a:r>
                        <a:rPr lang="en-US" sz="2000" b="1" dirty="0" smtClean="0">
                          <a:solidFill>
                            <a:schemeClr val="bg1"/>
                          </a:solidFill>
                        </a:rPr>
                        <a:t>.</a:t>
                      </a:r>
                      <a:r>
                        <a:rPr lang="en-US" sz="2000" b="1" baseline="0" dirty="0" smtClean="0">
                          <a:solidFill>
                            <a:schemeClr val="bg1"/>
                          </a:solidFill>
                        </a:rPr>
                        <a:t> of 3 % of aggregate area whichever is higher. </a:t>
                      </a:r>
                      <a:r>
                        <a:rPr lang="en-US" sz="2000" b="1" dirty="0" smtClean="0">
                          <a:solidFill>
                            <a:schemeClr val="bg1"/>
                          </a:solidFill>
                        </a:rPr>
                        <a:t> </a:t>
                      </a:r>
                      <a:endParaRPr lang="en-US" sz="2000" b="1" dirty="0">
                        <a:solidFill>
                          <a:schemeClr val="bg1"/>
                        </a:solidFill>
                      </a:endParaRPr>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457200" y="304800"/>
            <a:ext cx="8001000" cy="3323987"/>
          </a:xfrm>
          <a:prstGeom prst="rect">
            <a:avLst/>
          </a:prstGeom>
        </p:spPr>
        <p:txBody>
          <a:bodyPr wrap="square">
            <a:spAutoFit/>
          </a:bodyPr>
          <a:lstStyle/>
          <a:p>
            <a:pPr algn="just"/>
            <a:r>
              <a:rPr lang="en-US" sz="2400" b="1" u="sng" dirty="0" smtClean="0">
                <a:solidFill>
                  <a:schemeClr val="bg1"/>
                </a:solidFill>
              </a:rPr>
              <a:t>SECTION 80ID(2)(</a:t>
            </a:r>
            <a:r>
              <a:rPr lang="en-US" sz="2400" b="1" u="sng" dirty="0" err="1" smtClean="0">
                <a:solidFill>
                  <a:schemeClr val="bg1"/>
                </a:solidFill>
              </a:rPr>
              <a:t>i</a:t>
            </a:r>
            <a:r>
              <a:rPr lang="en-US" sz="2400" b="1" u="sng" dirty="0" smtClean="0">
                <a:solidFill>
                  <a:schemeClr val="bg1"/>
                </a:solidFill>
              </a:rPr>
              <a:t>) &amp; (ii):</a:t>
            </a:r>
          </a:p>
          <a:p>
            <a:pPr algn="just"/>
            <a:endParaRPr lang="en-US" sz="2400" b="1" u="sng" dirty="0" smtClean="0">
              <a:solidFill>
                <a:schemeClr val="bg1"/>
              </a:solidFill>
            </a:endParaRPr>
          </a:p>
          <a:p>
            <a:pPr algn="just"/>
            <a:r>
              <a:rPr lang="en-US" sz="2400" b="1" dirty="0" smtClean="0">
                <a:solidFill>
                  <a:schemeClr val="bg1"/>
                </a:solidFill>
              </a:rPr>
              <a:t>Deduction in respect of profits from undertaking engaged in the business of Hotel or building, owning or operating a convention centre, located in specified area.</a:t>
            </a:r>
          </a:p>
          <a:p>
            <a:pPr algn="just"/>
            <a:r>
              <a:rPr lang="en-US" sz="2200" b="1" dirty="0" smtClean="0">
                <a:solidFill>
                  <a:schemeClr val="bg1"/>
                </a:solidFill>
              </a:rPr>
              <a:t>Such Hotel or convention Centre is constructed or started on or before 31-03-2010</a:t>
            </a:r>
          </a:p>
          <a:p>
            <a:pPr algn="just"/>
            <a:r>
              <a:rPr lang="en-US" sz="2200" b="1" dirty="0" smtClean="0">
                <a:solidFill>
                  <a:schemeClr val="bg1"/>
                </a:solidFill>
              </a:rPr>
              <a:t>The said period is extended to 31-07-2010.</a:t>
            </a:r>
          </a:p>
        </p:txBody>
      </p:sp>
      <p:sp>
        <p:nvSpPr>
          <p:cNvPr id="3" name="Rectangle 2"/>
          <p:cNvSpPr/>
          <p:nvPr/>
        </p:nvSpPr>
        <p:spPr>
          <a:xfrm>
            <a:off x="457200" y="3962400"/>
            <a:ext cx="8001000" cy="2308324"/>
          </a:xfrm>
          <a:prstGeom prst="rect">
            <a:avLst/>
          </a:prstGeom>
        </p:spPr>
        <p:txBody>
          <a:bodyPr wrap="square">
            <a:spAutoFit/>
          </a:bodyPr>
          <a:lstStyle/>
          <a:p>
            <a:pPr algn="just"/>
            <a:r>
              <a:rPr lang="en-US" sz="2400" b="1" u="sng" dirty="0" smtClean="0">
                <a:solidFill>
                  <a:schemeClr val="bg1"/>
                </a:solidFill>
              </a:rPr>
              <a:t>SECTION </a:t>
            </a:r>
            <a:r>
              <a:rPr lang="en-US" sz="2400" b="1" u="sng" dirty="0" smtClean="0">
                <a:solidFill>
                  <a:schemeClr val="bg1"/>
                </a:solidFill>
                <a:latin typeface="Cambria" pitchFamily="18" charset="0"/>
              </a:rPr>
              <a:t>142</a:t>
            </a:r>
            <a:r>
              <a:rPr lang="en-US" sz="2400" b="1" u="sng" dirty="0" smtClean="0">
                <a:solidFill>
                  <a:schemeClr val="bg1"/>
                </a:solidFill>
              </a:rPr>
              <a:t>A: REFERENCE FOR VALUATION TO V.O:</a:t>
            </a:r>
          </a:p>
          <a:p>
            <a:pPr algn="just"/>
            <a:endParaRPr lang="en-US" sz="2400" b="1" u="sng" dirty="0" smtClean="0">
              <a:solidFill>
                <a:schemeClr val="bg1"/>
              </a:solidFill>
            </a:endParaRPr>
          </a:p>
          <a:p>
            <a:pPr algn="just"/>
            <a:r>
              <a:rPr lang="en-US" sz="2400" b="1" dirty="0" smtClean="0">
                <a:solidFill>
                  <a:schemeClr val="bg1"/>
                </a:solidFill>
              </a:rPr>
              <a:t>Now, the AO has power to make reference to the Valuation Officer for making an estimate of the Fair Market Value of property u/s.56(2). </a:t>
            </a:r>
          </a:p>
          <a:p>
            <a:pPr algn="just"/>
            <a:r>
              <a:rPr lang="en-US" sz="2400" b="1" dirty="0" smtClean="0">
                <a:solidFill>
                  <a:schemeClr val="bg1"/>
                </a:solidFill>
              </a:rPr>
              <a:t>(w.e.f 01-07-2010)</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609600" y="990600"/>
          <a:ext cx="7848600" cy="5273040"/>
        </p:xfrm>
        <a:graphic>
          <a:graphicData uri="http://schemas.openxmlformats.org/drawingml/2006/table">
            <a:tbl>
              <a:tblPr firstRow="1" bandRow="1"/>
              <a:tblGrid>
                <a:gridCol w="1524000"/>
                <a:gridCol w="3657600"/>
                <a:gridCol w="1371600"/>
                <a:gridCol w="1295400"/>
              </a:tblGrid>
              <a:tr h="370840">
                <a:tc rowSpan="2">
                  <a:txBody>
                    <a:bodyPr/>
                    <a:lstStyle/>
                    <a:p>
                      <a:pPr algn="ctr"/>
                      <a:r>
                        <a:rPr lang="en-US" b="1" dirty="0" smtClean="0">
                          <a:solidFill>
                            <a:schemeClr val="bg1"/>
                          </a:solidFill>
                        </a:rPr>
                        <a:t>SECTION</a:t>
                      </a:r>
                      <a:endParaRPr lang="en-US" b="1" dirty="0">
                        <a:solidFill>
                          <a:schemeClr val="bg1"/>
                        </a:solidFill>
                      </a:endParaRPr>
                    </a:p>
                  </a:txBody>
                  <a:tcPr/>
                </a:tc>
                <a:tc rowSpan="2">
                  <a:txBody>
                    <a:bodyPr/>
                    <a:lstStyle/>
                    <a:p>
                      <a:pPr algn="ctr"/>
                      <a:r>
                        <a:rPr lang="en-US" b="1" dirty="0" smtClean="0">
                          <a:solidFill>
                            <a:schemeClr val="bg1"/>
                          </a:solidFill>
                        </a:rPr>
                        <a:t>PARTICULARS</a:t>
                      </a:r>
                      <a:endParaRPr lang="en-US" b="1" dirty="0">
                        <a:solidFill>
                          <a:schemeClr val="bg1"/>
                        </a:solidFill>
                      </a:endParaRPr>
                    </a:p>
                  </a:txBody>
                  <a:tcPr/>
                </a:tc>
                <a:tc gridSpan="2">
                  <a:txBody>
                    <a:bodyPr/>
                    <a:lstStyle/>
                    <a:p>
                      <a:pPr algn="ctr"/>
                      <a:r>
                        <a:rPr lang="en-US" sz="1400" b="1" dirty="0" smtClean="0">
                          <a:solidFill>
                            <a:schemeClr val="bg1"/>
                          </a:solidFill>
                        </a:rPr>
                        <a:t>NO TAX IS DEDUCTED UPTO</a:t>
                      </a:r>
                      <a:endParaRPr lang="en-US" b="1" dirty="0">
                        <a:solidFill>
                          <a:schemeClr val="bg1"/>
                        </a:solidFill>
                      </a:endParaRPr>
                    </a:p>
                  </a:txBody>
                  <a:tcPr/>
                </a:tc>
                <a:tc hMerge="1">
                  <a:txBody>
                    <a:bodyPr/>
                    <a:lstStyle/>
                    <a:p>
                      <a:endParaRPr lang="en-US" dirty="0">
                        <a:solidFill>
                          <a:schemeClr val="bg1"/>
                        </a:solidFill>
                      </a:endParaRPr>
                    </a:p>
                  </a:txBody>
                  <a:tcPr/>
                </a:tc>
              </a:tr>
              <a:tr h="370840">
                <a:tc vMerge="1">
                  <a:txBody>
                    <a:bodyPr/>
                    <a:lstStyle/>
                    <a:p>
                      <a:endParaRPr lang="en-US" dirty="0">
                        <a:solidFill>
                          <a:schemeClr val="bg1"/>
                        </a:solidFill>
                      </a:endParaRPr>
                    </a:p>
                  </a:txBody>
                  <a:tcPr/>
                </a:tc>
                <a:tc vMerge="1">
                  <a:txBody>
                    <a:bodyPr/>
                    <a:lstStyle/>
                    <a:p>
                      <a:endParaRPr lang="en-US" dirty="0">
                        <a:solidFill>
                          <a:schemeClr val="bg1"/>
                        </a:solidFill>
                      </a:endParaRPr>
                    </a:p>
                  </a:txBody>
                  <a:tcPr/>
                </a:tc>
                <a:tc>
                  <a:txBody>
                    <a:bodyPr/>
                    <a:lstStyle/>
                    <a:p>
                      <a:pPr algn="ctr"/>
                      <a:r>
                        <a:rPr lang="en-US" sz="1600" b="1" dirty="0" smtClean="0">
                          <a:solidFill>
                            <a:schemeClr val="bg1"/>
                          </a:solidFill>
                        </a:rPr>
                        <a:t>EXISTING LIMIT</a:t>
                      </a:r>
                      <a:endParaRPr lang="en-US" sz="1600" b="1" dirty="0">
                        <a:solidFill>
                          <a:schemeClr val="bg1"/>
                        </a:solidFill>
                      </a:endParaRPr>
                    </a:p>
                  </a:txBody>
                  <a:tcPr/>
                </a:tc>
                <a:tc>
                  <a:txBody>
                    <a:bodyPr/>
                    <a:lstStyle/>
                    <a:p>
                      <a:pPr algn="ctr"/>
                      <a:r>
                        <a:rPr lang="en-US" sz="1600" b="1" dirty="0" smtClean="0">
                          <a:solidFill>
                            <a:schemeClr val="bg1"/>
                          </a:solidFill>
                        </a:rPr>
                        <a:t>NEW LIMIT</a:t>
                      </a:r>
                      <a:endParaRPr lang="en-US" sz="1600" b="1" dirty="0">
                        <a:solidFill>
                          <a:schemeClr val="bg1"/>
                        </a:solidFill>
                      </a:endParaRPr>
                    </a:p>
                  </a:txBody>
                  <a:tcPr/>
                </a:tc>
              </a:tr>
              <a:tr h="370840">
                <a:tc>
                  <a:txBody>
                    <a:bodyPr/>
                    <a:lstStyle/>
                    <a:p>
                      <a:pPr algn="ctr"/>
                      <a:r>
                        <a:rPr lang="en-US" dirty="0" smtClean="0">
                          <a:solidFill>
                            <a:schemeClr val="bg1"/>
                          </a:solidFill>
                          <a:latin typeface="Century" pitchFamily="18" charset="0"/>
                        </a:rPr>
                        <a:t>194B</a:t>
                      </a:r>
                      <a:endParaRPr lang="en-US" dirty="0">
                        <a:solidFill>
                          <a:schemeClr val="bg1"/>
                        </a:solidFill>
                        <a:latin typeface="Century" pitchFamily="18" charset="0"/>
                      </a:endParaRPr>
                    </a:p>
                  </a:txBody>
                  <a:tcPr/>
                </a:tc>
                <a:tc>
                  <a:txBody>
                    <a:bodyPr/>
                    <a:lstStyle/>
                    <a:p>
                      <a:r>
                        <a:rPr lang="en-US" dirty="0" smtClean="0">
                          <a:solidFill>
                            <a:schemeClr val="bg1"/>
                          </a:solidFill>
                          <a:latin typeface="Century" pitchFamily="18" charset="0"/>
                        </a:rPr>
                        <a:t>Winning from Lottery</a:t>
                      </a:r>
                      <a:r>
                        <a:rPr lang="en-US" baseline="0" dirty="0" smtClean="0">
                          <a:solidFill>
                            <a:schemeClr val="bg1"/>
                          </a:solidFill>
                          <a:latin typeface="Century" pitchFamily="18" charset="0"/>
                        </a:rPr>
                        <a:t> or crossword puzzle or card game or any other game.</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Rs.5000</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Rs.10000</a:t>
                      </a:r>
                      <a:endParaRPr lang="en-US" dirty="0">
                        <a:solidFill>
                          <a:schemeClr val="bg1"/>
                        </a:solidFill>
                        <a:latin typeface="Century" pitchFamily="18" charset="0"/>
                      </a:endParaRPr>
                    </a:p>
                  </a:txBody>
                  <a:tcPr/>
                </a:tc>
              </a:tr>
              <a:tr h="370840">
                <a:tc>
                  <a:txBody>
                    <a:bodyPr/>
                    <a:lstStyle/>
                    <a:p>
                      <a:pPr algn="ctr"/>
                      <a:r>
                        <a:rPr lang="en-US" dirty="0" smtClean="0">
                          <a:solidFill>
                            <a:schemeClr val="bg1"/>
                          </a:solidFill>
                          <a:latin typeface="Century" pitchFamily="18" charset="0"/>
                        </a:rPr>
                        <a:t>194BB</a:t>
                      </a:r>
                      <a:endParaRPr lang="en-US" dirty="0">
                        <a:solidFill>
                          <a:schemeClr val="bg1"/>
                        </a:solidFill>
                        <a:latin typeface="Century" pitchFamily="18" charset="0"/>
                      </a:endParaRPr>
                    </a:p>
                  </a:txBody>
                  <a:tcPr/>
                </a:tc>
                <a:tc>
                  <a:txBody>
                    <a:bodyPr/>
                    <a:lstStyle/>
                    <a:p>
                      <a:r>
                        <a:rPr lang="en-US" dirty="0" smtClean="0">
                          <a:solidFill>
                            <a:schemeClr val="bg1"/>
                          </a:solidFill>
                          <a:latin typeface="Century" pitchFamily="18" charset="0"/>
                        </a:rPr>
                        <a:t>Winning from Horse</a:t>
                      </a:r>
                      <a:r>
                        <a:rPr lang="en-US" baseline="0" dirty="0" smtClean="0">
                          <a:solidFill>
                            <a:schemeClr val="bg1"/>
                          </a:solidFill>
                          <a:latin typeface="Century" pitchFamily="18" charset="0"/>
                        </a:rPr>
                        <a:t> Race</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Rs.2500</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Rs.5000</a:t>
                      </a:r>
                      <a:endParaRPr lang="en-US" dirty="0">
                        <a:solidFill>
                          <a:schemeClr val="bg1"/>
                        </a:solidFill>
                        <a:latin typeface="Century" pitchFamily="18" charset="0"/>
                      </a:endParaRPr>
                    </a:p>
                  </a:txBody>
                  <a:tcPr/>
                </a:tc>
              </a:tr>
              <a:tr h="370840">
                <a:tc>
                  <a:txBody>
                    <a:bodyPr/>
                    <a:lstStyle/>
                    <a:p>
                      <a:pPr algn="ctr"/>
                      <a:r>
                        <a:rPr lang="en-US" dirty="0" smtClean="0">
                          <a:solidFill>
                            <a:schemeClr val="bg1"/>
                          </a:solidFill>
                          <a:latin typeface="Century" pitchFamily="18" charset="0"/>
                        </a:rPr>
                        <a:t>194C</a:t>
                      </a:r>
                      <a:endParaRPr lang="en-US" dirty="0">
                        <a:solidFill>
                          <a:schemeClr val="bg1"/>
                        </a:solidFill>
                        <a:latin typeface="Century" pitchFamily="18" charset="0"/>
                      </a:endParaRPr>
                    </a:p>
                  </a:txBody>
                  <a:tcPr/>
                </a:tc>
                <a:tc>
                  <a:txBody>
                    <a:bodyPr/>
                    <a:lstStyle/>
                    <a:p>
                      <a:r>
                        <a:rPr lang="en-US" dirty="0" smtClean="0">
                          <a:solidFill>
                            <a:schemeClr val="bg1"/>
                          </a:solidFill>
                          <a:latin typeface="Century" pitchFamily="18" charset="0"/>
                        </a:rPr>
                        <a:t>Payment to Contractors</a:t>
                      </a:r>
                    </a:p>
                    <a:p>
                      <a:pPr algn="r">
                        <a:buFontTx/>
                        <a:buChar char="-"/>
                      </a:pPr>
                      <a:r>
                        <a:rPr lang="en-US" sz="1600" dirty="0" smtClean="0">
                          <a:solidFill>
                            <a:schemeClr val="bg1"/>
                          </a:solidFill>
                          <a:latin typeface="Century" pitchFamily="18" charset="0"/>
                        </a:rPr>
                        <a:t>For Single</a:t>
                      </a:r>
                      <a:r>
                        <a:rPr lang="en-US" sz="1600" baseline="0" dirty="0" smtClean="0">
                          <a:solidFill>
                            <a:schemeClr val="bg1"/>
                          </a:solidFill>
                          <a:latin typeface="Century" pitchFamily="18" charset="0"/>
                        </a:rPr>
                        <a:t> transaction</a:t>
                      </a:r>
                    </a:p>
                    <a:p>
                      <a:pPr algn="r">
                        <a:buFontTx/>
                        <a:buChar char="-"/>
                      </a:pPr>
                      <a:r>
                        <a:rPr lang="en-US" sz="1600" baseline="0" dirty="0" smtClean="0">
                          <a:solidFill>
                            <a:schemeClr val="bg1"/>
                          </a:solidFill>
                          <a:latin typeface="Century" pitchFamily="18" charset="0"/>
                        </a:rPr>
                        <a:t>For aggregate </a:t>
                      </a:r>
                      <a:r>
                        <a:rPr lang="en-US" sz="1600" baseline="0" dirty="0" err="1" smtClean="0">
                          <a:solidFill>
                            <a:schemeClr val="bg1"/>
                          </a:solidFill>
                          <a:latin typeface="Century" pitchFamily="18" charset="0"/>
                        </a:rPr>
                        <a:t>transn</a:t>
                      </a:r>
                      <a:r>
                        <a:rPr lang="en-US" sz="1600" baseline="0" dirty="0" smtClean="0">
                          <a:solidFill>
                            <a:schemeClr val="bg1"/>
                          </a:solidFill>
                          <a:latin typeface="Century" pitchFamily="18" charset="0"/>
                        </a:rPr>
                        <a:t>. During F.Y  </a:t>
                      </a:r>
                      <a:endParaRPr lang="en-US" sz="1600" dirty="0">
                        <a:solidFill>
                          <a:schemeClr val="bg1"/>
                        </a:solidFill>
                        <a:latin typeface="Century" pitchFamily="18" charset="0"/>
                      </a:endParaRPr>
                    </a:p>
                  </a:txBody>
                  <a:tcPr/>
                </a:tc>
                <a:tc>
                  <a:txBody>
                    <a:bodyPr/>
                    <a:lstStyle/>
                    <a:p>
                      <a:pPr algn="ctr"/>
                      <a:endParaRPr lang="en-US" dirty="0" smtClean="0">
                        <a:solidFill>
                          <a:schemeClr val="bg1"/>
                        </a:solidFill>
                        <a:latin typeface="Century" pitchFamily="18" charset="0"/>
                      </a:endParaRPr>
                    </a:p>
                    <a:p>
                      <a:pPr algn="ctr"/>
                      <a:r>
                        <a:rPr lang="en-US" dirty="0" smtClean="0">
                          <a:solidFill>
                            <a:schemeClr val="bg1"/>
                          </a:solidFill>
                          <a:latin typeface="Century" pitchFamily="18" charset="0"/>
                        </a:rPr>
                        <a:t>Rs.20000</a:t>
                      </a:r>
                    </a:p>
                    <a:p>
                      <a:pPr algn="ctr"/>
                      <a:r>
                        <a:rPr lang="en-US" dirty="0" smtClean="0">
                          <a:solidFill>
                            <a:schemeClr val="bg1"/>
                          </a:solidFill>
                          <a:latin typeface="Century" pitchFamily="18" charset="0"/>
                        </a:rPr>
                        <a:t>Rs.50000</a:t>
                      </a:r>
                      <a:endParaRPr lang="en-US" dirty="0">
                        <a:solidFill>
                          <a:schemeClr val="bg1"/>
                        </a:solidFill>
                        <a:latin typeface="Century" pitchFamily="18" charset="0"/>
                      </a:endParaRPr>
                    </a:p>
                  </a:txBody>
                  <a:tcPr/>
                </a:tc>
                <a:tc>
                  <a:txBody>
                    <a:bodyPr/>
                    <a:lstStyle/>
                    <a:p>
                      <a:pPr algn="ctr"/>
                      <a:endParaRPr lang="en-US" dirty="0" smtClean="0">
                        <a:solidFill>
                          <a:schemeClr val="bg1"/>
                        </a:solidFill>
                        <a:latin typeface="Century" pitchFamily="18" charset="0"/>
                      </a:endParaRPr>
                    </a:p>
                    <a:p>
                      <a:pPr algn="ctr"/>
                      <a:r>
                        <a:rPr lang="en-US" dirty="0" smtClean="0">
                          <a:solidFill>
                            <a:schemeClr val="bg1"/>
                          </a:solidFill>
                          <a:latin typeface="Century" pitchFamily="18" charset="0"/>
                        </a:rPr>
                        <a:t>Rs.30000</a:t>
                      </a:r>
                    </a:p>
                    <a:p>
                      <a:pPr algn="ctr"/>
                      <a:r>
                        <a:rPr lang="en-US" dirty="0" smtClean="0">
                          <a:solidFill>
                            <a:schemeClr val="bg1"/>
                          </a:solidFill>
                          <a:latin typeface="Century" pitchFamily="18" charset="0"/>
                        </a:rPr>
                        <a:t>Rs.75000</a:t>
                      </a:r>
                      <a:endParaRPr lang="en-US" dirty="0">
                        <a:solidFill>
                          <a:schemeClr val="bg1"/>
                        </a:solidFill>
                        <a:latin typeface="Century" pitchFamily="18" charset="0"/>
                      </a:endParaRPr>
                    </a:p>
                  </a:txBody>
                  <a:tcPr/>
                </a:tc>
              </a:tr>
              <a:tr h="370840">
                <a:tc>
                  <a:txBody>
                    <a:bodyPr/>
                    <a:lstStyle/>
                    <a:p>
                      <a:pPr algn="ctr"/>
                      <a:r>
                        <a:rPr lang="en-US" dirty="0" smtClean="0">
                          <a:solidFill>
                            <a:schemeClr val="bg1"/>
                          </a:solidFill>
                          <a:latin typeface="Century" pitchFamily="18" charset="0"/>
                        </a:rPr>
                        <a:t>194D</a:t>
                      </a:r>
                      <a:endParaRPr lang="en-US" dirty="0">
                        <a:solidFill>
                          <a:schemeClr val="bg1"/>
                        </a:solidFill>
                        <a:latin typeface="Century" pitchFamily="18" charset="0"/>
                      </a:endParaRPr>
                    </a:p>
                  </a:txBody>
                  <a:tcPr/>
                </a:tc>
                <a:tc>
                  <a:txBody>
                    <a:bodyPr/>
                    <a:lstStyle/>
                    <a:p>
                      <a:r>
                        <a:rPr lang="en-US" dirty="0" smtClean="0">
                          <a:solidFill>
                            <a:schemeClr val="bg1"/>
                          </a:solidFill>
                          <a:latin typeface="Century" pitchFamily="18" charset="0"/>
                        </a:rPr>
                        <a:t>Insurance</a:t>
                      </a:r>
                      <a:r>
                        <a:rPr lang="en-US" baseline="0" dirty="0" smtClean="0">
                          <a:solidFill>
                            <a:schemeClr val="bg1"/>
                          </a:solidFill>
                          <a:latin typeface="Century" pitchFamily="18" charset="0"/>
                        </a:rPr>
                        <a:t> Commission</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Rs.5000</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Rs.20000</a:t>
                      </a:r>
                      <a:endParaRPr lang="en-US" dirty="0">
                        <a:solidFill>
                          <a:schemeClr val="bg1"/>
                        </a:solidFill>
                        <a:latin typeface="Century" pitchFamily="18" charset="0"/>
                      </a:endParaRPr>
                    </a:p>
                  </a:txBody>
                  <a:tcPr/>
                </a:tc>
              </a:tr>
              <a:tr h="370840">
                <a:tc>
                  <a:txBody>
                    <a:bodyPr/>
                    <a:lstStyle/>
                    <a:p>
                      <a:pPr algn="ctr"/>
                      <a:r>
                        <a:rPr lang="en-US" dirty="0" smtClean="0">
                          <a:solidFill>
                            <a:schemeClr val="bg1"/>
                          </a:solidFill>
                          <a:latin typeface="Century" pitchFamily="18" charset="0"/>
                        </a:rPr>
                        <a:t>194H</a:t>
                      </a:r>
                      <a:endParaRPr lang="en-US" dirty="0">
                        <a:solidFill>
                          <a:schemeClr val="bg1"/>
                        </a:solidFill>
                        <a:latin typeface="Century" pitchFamily="18" charset="0"/>
                      </a:endParaRPr>
                    </a:p>
                  </a:txBody>
                  <a:tcPr/>
                </a:tc>
                <a:tc>
                  <a:txBody>
                    <a:bodyPr/>
                    <a:lstStyle/>
                    <a:p>
                      <a:r>
                        <a:rPr lang="en-US" dirty="0" smtClean="0">
                          <a:solidFill>
                            <a:schemeClr val="bg1"/>
                          </a:solidFill>
                          <a:latin typeface="Century" pitchFamily="18" charset="0"/>
                        </a:rPr>
                        <a:t>Commission</a:t>
                      </a:r>
                      <a:r>
                        <a:rPr lang="en-US" baseline="0" dirty="0" smtClean="0">
                          <a:solidFill>
                            <a:schemeClr val="bg1"/>
                          </a:solidFill>
                          <a:latin typeface="Century" pitchFamily="18" charset="0"/>
                        </a:rPr>
                        <a:t> or Brokerage</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Rs.2500</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Rs.5000</a:t>
                      </a:r>
                      <a:endParaRPr lang="en-US" dirty="0">
                        <a:solidFill>
                          <a:schemeClr val="bg1"/>
                        </a:solidFill>
                        <a:latin typeface="Century" pitchFamily="18" charset="0"/>
                      </a:endParaRPr>
                    </a:p>
                  </a:txBody>
                  <a:tcPr/>
                </a:tc>
              </a:tr>
              <a:tr h="370840">
                <a:tc>
                  <a:txBody>
                    <a:bodyPr/>
                    <a:lstStyle/>
                    <a:p>
                      <a:pPr algn="ctr"/>
                      <a:r>
                        <a:rPr lang="en-US" dirty="0" smtClean="0">
                          <a:solidFill>
                            <a:schemeClr val="bg1"/>
                          </a:solidFill>
                          <a:latin typeface="Century" pitchFamily="18" charset="0"/>
                        </a:rPr>
                        <a:t>194I</a:t>
                      </a:r>
                      <a:endParaRPr lang="en-US" dirty="0">
                        <a:solidFill>
                          <a:schemeClr val="bg1"/>
                        </a:solidFill>
                        <a:latin typeface="Century" pitchFamily="18" charset="0"/>
                      </a:endParaRPr>
                    </a:p>
                  </a:txBody>
                  <a:tcPr/>
                </a:tc>
                <a:tc>
                  <a:txBody>
                    <a:bodyPr/>
                    <a:lstStyle/>
                    <a:p>
                      <a:r>
                        <a:rPr lang="en-US" dirty="0" smtClean="0">
                          <a:solidFill>
                            <a:schemeClr val="bg1"/>
                          </a:solidFill>
                          <a:latin typeface="Century" pitchFamily="18" charset="0"/>
                        </a:rPr>
                        <a:t>Rent</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Rs.120000</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Rs.180000</a:t>
                      </a:r>
                      <a:endParaRPr lang="en-US" dirty="0">
                        <a:solidFill>
                          <a:schemeClr val="bg1"/>
                        </a:solidFill>
                        <a:latin typeface="Century" pitchFamily="18" charset="0"/>
                      </a:endParaRPr>
                    </a:p>
                  </a:txBody>
                  <a:tcPr/>
                </a:tc>
              </a:tr>
              <a:tr h="370840">
                <a:tc>
                  <a:txBody>
                    <a:bodyPr/>
                    <a:lstStyle/>
                    <a:p>
                      <a:pPr algn="ctr"/>
                      <a:r>
                        <a:rPr lang="en-US" dirty="0" smtClean="0">
                          <a:solidFill>
                            <a:schemeClr val="bg1"/>
                          </a:solidFill>
                          <a:latin typeface="Century" pitchFamily="18" charset="0"/>
                        </a:rPr>
                        <a:t>194J</a:t>
                      </a:r>
                      <a:endParaRPr lang="en-US" dirty="0">
                        <a:solidFill>
                          <a:schemeClr val="bg1"/>
                        </a:solidFill>
                        <a:latin typeface="Century" pitchFamily="18" charset="0"/>
                      </a:endParaRPr>
                    </a:p>
                  </a:txBody>
                  <a:tcPr/>
                </a:tc>
                <a:tc>
                  <a:txBody>
                    <a:bodyPr/>
                    <a:lstStyle/>
                    <a:p>
                      <a:r>
                        <a:rPr lang="en-US" dirty="0" smtClean="0">
                          <a:solidFill>
                            <a:schemeClr val="bg1"/>
                          </a:solidFill>
                          <a:latin typeface="Century" pitchFamily="18" charset="0"/>
                        </a:rPr>
                        <a:t>Fees for Professional</a:t>
                      </a:r>
                      <a:r>
                        <a:rPr lang="en-US" baseline="0" dirty="0" smtClean="0">
                          <a:solidFill>
                            <a:schemeClr val="bg1"/>
                          </a:solidFill>
                          <a:latin typeface="Century" pitchFamily="18" charset="0"/>
                        </a:rPr>
                        <a:t> or Technical Services</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Rs.20000</a:t>
                      </a:r>
                      <a:endParaRPr lang="en-US" dirty="0">
                        <a:solidFill>
                          <a:schemeClr val="bg1"/>
                        </a:solidFill>
                        <a:latin typeface="Century" pitchFamily="18" charset="0"/>
                      </a:endParaRPr>
                    </a:p>
                  </a:txBody>
                  <a:tcPr/>
                </a:tc>
                <a:tc>
                  <a:txBody>
                    <a:bodyPr/>
                    <a:lstStyle/>
                    <a:p>
                      <a:pPr algn="ctr"/>
                      <a:r>
                        <a:rPr lang="en-US" dirty="0" smtClean="0">
                          <a:solidFill>
                            <a:schemeClr val="bg1"/>
                          </a:solidFill>
                          <a:latin typeface="Century" pitchFamily="18" charset="0"/>
                        </a:rPr>
                        <a:t>Rs.30000</a:t>
                      </a:r>
                      <a:endParaRPr lang="en-US" dirty="0">
                        <a:solidFill>
                          <a:schemeClr val="bg1"/>
                        </a:solidFill>
                        <a:latin typeface="Century" pitchFamily="18" charset="0"/>
                      </a:endParaRPr>
                    </a:p>
                  </a:txBody>
                  <a:tcPr/>
                </a:tc>
              </a:tr>
              <a:tr h="370840">
                <a:tc gridSpan="4">
                  <a:txBody>
                    <a:bodyPr/>
                    <a:lstStyle/>
                    <a:p>
                      <a:pPr algn="l"/>
                      <a:r>
                        <a:rPr lang="en-US" b="1" dirty="0" smtClean="0">
                          <a:solidFill>
                            <a:schemeClr val="bg1"/>
                          </a:solidFill>
                          <a:latin typeface="Century" pitchFamily="18" charset="0"/>
                        </a:rPr>
                        <a:t>These</a:t>
                      </a:r>
                      <a:r>
                        <a:rPr lang="en-US" b="1" baseline="0" dirty="0" smtClean="0">
                          <a:solidFill>
                            <a:schemeClr val="bg1"/>
                          </a:solidFill>
                          <a:latin typeface="Century" pitchFamily="18" charset="0"/>
                        </a:rPr>
                        <a:t> Amendments </a:t>
                      </a:r>
                      <a:r>
                        <a:rPr lang="en-US" b="1" baseline="0" dirty="0" err="1" smtClean="0">
                          <a:solidFill>
                            <a:schemeClr val="bg1"/>
                          </a:solidFill>
                          <a:latin typeface="Century" pitchFamily="18" charset="0"/>
                        </a:rPr>
                        <a:t>effecticve</a:t>
                      </a:r>
                      <a:r>
                        <a:rPr lang="en-US" b="1" baseline="0" dirty="0" smtClean="0">
                          <a:solidFill>
                            <a:schemeClr val="bg1"/>
                          </a:solidFill>
                          <a:latin typeface="Century" pitchFamily="18" charset="0"/>
                        </a:rPr>
                        <a:t> </a:t>
                      </a:r>
                      <a:r>
                        <a:rPr lang="en-US" b="1" baseline="0" dirty="0" smtClean="0">
                          <a:solidFill>
                            <a:schemeClr val="bg1"/>
                          </a:solidFill>
                          <a:latin typeface="Century" pitchFamily="18" charset="0"/>
                        </a:rPr>
                        <a:t>from 01-07-2010.</a:t>
                      </a:r>
                      <a:endParaRPr lang="en-US" b="1" dirty="0">
                        <a:solidFill>
                          <a:schemeClr val="bg1"/>
                        </a:solidFill>
                        <a:latin typeface="Century" pitchFamily="18" charset="0"/>
                      </a:endParaRPr>
                    </a:p>
                  </a:txBody>
                  <a:tcPr/>
                </a:tc>
                <a:tc hMerge="1">
                  <a:txBody>
                    <a:bodyPr/>
                    <a:lstStyle/>
                    <a:p>
                      <a:endParaRPr lang="en-US" dirty="0">
                        <a:solidFill>
                          <a:schemeClr val="bg1"/>
                        </a:solidFill>
                        <a:latin typeface="Century" pitchFamily="18" charset="0"/>
                      </a:endParaRPr>
                    </a:p>
                  </a:txBody>
                  <a:tcPr/>
                </a:tc>
                <a:tc hMerge="1">
                  <a:txBody>
                    <a:bodyPr/>
                    <a:lstStyle/>
                    <a:p>
                      <a:pPr algn="ctr"/>
                      <a:endParaRPr lang="en-US" dirty="0">
                        <a:solidFill>
                          <a:schemeClr val="bg1"/>
                        </a:solidFill>
                        <a:latin typeface="Century" pitchFamily="18" charset="0"/>
                      </a:endParaRPr>
                    </a:p>
                  </a:txBody>
                  <a:tcPr/>
                </a:tc>
                <a:tc hMerge="1">
                  <a:txBody>
                    <a:bodyPr/>
                    <a:lstStyle/>
                    <a:p>
                      <a:pPr algn="ctr"/>
                      <a:endParaRPr lang="en-US" dirty="0">
                        <a:solidFill>
                          <a:schemeClr val="bg1"/>
                        </a:solidFill>
                        <a:latin typeface="Century" pitchFamily="18" charset="0"/>
                      </a:endParaRPr>
                    </a:p>
                  </a:txBody>
                  <a:tcPr/>
                </a:tc>
              </a:tr>
            </a:tbl>
          </a:graphicData>
        </a:graphic>
      </p:graphicFrame>
      <p:sp>
        <p:nvSpPr>
          <p:cNvPr id="3" name="TextBox 2"/>
          <p:cNvSpPr txBox="1"/>
          <p:nvPr/>
        </p:nvSpPr>
        <p:spPr>
          <a:xfrm>
            <a:off x="457200" y="457200"/>
            <a:ext cx="4800600" cy="369332"/>
          </a:xfrm>
          <a:prstGeom prst="rect">
            <a:avLst/>
          </a:prstGeom>
          <a:noFill/>
        </p:spPr>
        <p:txBody>
          <a:bodyPr wrap="square" rtlCol="0">
            <a:spAutoFit/>
          </a:bodyPr>
          <a:lstStyle/>
          <a:p>
            <a:r>
              <a:rPr lang="en-US" b="1" u="sng" dirty="0" smtClean="0">
                <a:solidFill>
                  <a:schemeClr val="bg1"/>
                </a:solidFill>
              </a:rPr>
              <a:t>CHANGES IN TDS PROVISIONS:</a:t>
            </a:r>
            <a:endParaRPr lang="en-US" b="1" u="sng" dirty="0">
              <a:solidFill>
                <a:schemeClr val="bg1"/>
              </a:solidFill>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457200" y="487025"/>
            <a:ext cx="8001000" cy="5493812"/>
          </a:xfrm>
          <a:prstGeom prst="rect">
            <a:avLst/>
          </a:prstGeom>
          <a:noFill/>
        </p:spPr>
        <p:txBody>
          <a:bodyPr wrap="square" rtlCol="0">
            <a:spAutoFit/>
          </a:bodyPr>
          <a:lstStyle/>
          <a:p>
            <a:pPr algn="just"/>
            <a:r>
              <a:rPr lang="en-US" sz="2400" b="1" u="sng" dirty="0" smtClean="0">
                <a:solidFill>
                  <a:schemeClr val="bg1"/>
                </a:solidFill>
              </a:rPr>
              <a:t>SECTION  </a:t>
            </a:r>
            <a:r>
              <a:rPr lang="en-US" sz="2400" b="1" u="sng" dirty="0" smtClean="0">
                <a:solidFill>
                  <a:schemeClr val="bg1"/>
                </a:solidFill>
                <a:latin typeface="Century" pitchFamily="18" charset="0"/>
              </a:rPr>
              <a:t>201(1A)</a:t>
            </a:r>
            <a:r>
              <a:rPr lang="en-US" sz="2400" b="1" u="sng" dirty="0" smtClean="0">
                <a:solidFill>
                  <a:schemeClr val="bg1"/>
                </a:solidFill>
              </a:rPr>
              <a:t>: FAILURE TO DEDUCT OR PAY TAX:</a:t>
            </a:r>
          </a:p>
          <a:p>
            <a:pPr algn="just"/>
            <a:endParaRPr lang="en-US" sz="2400" b="1" dirty="0" smtClean="0">
              <a:solidFill>
                <a:schemeClr val="bg1"/>
              </a:solidFill>
            </a:endParaRPr>
          </a:p>
          <a:p>
            <a:pPr algn="just"/>
            <a:r>
              <a:rPr lang="en-US" sz="2300" b="1" dirty="0" smtClean="0">
                <a:solidFill>
                  <a:schemeClr val="bg1"/>
                </a:solidFill>
              </a:rPr>
              <a:t>Interest rate for tax deducted but not paid increased from 12% </a:t>
            </a:r>
            <a:r>
              <a:rPr lang="en-US" sz="2300" b="1" dirty="0" err="1" smtClean="0">
                <a:solidFill>
                  <a:schemeClr val="bg1"/>
                </a:solidFill>
              </a:rPr>
              <a:t>p.a</a:t>
            </a:r>
            <a:r>
              <a:rPr lang="en-US" sz="2300" b="1" dirty="0" smtClean="0">
                <a:solidFill>
                  <a:schemeClr val="bg1"/>
                </a:solidFill>
              </a:rPr>
              <a:t> to 18% p.a.</a:t>
            </a:r>
          </a:p>
          <a:p>
            <a:pPr algn="just"/>
            <a:endParaRPr lang="en-US" sz="2300" b="1" dirty="0" smtClean="0">
              <a:solidFill>
                <a:schemeClr val="bg1"/>
              </a:solidFill>
            </a:endParaRPr>
          </a:p>
          <a:p>
            <a:pPr algn="just"/>
            <a:r>
              <a:rPr lang="en-US" sz="2300" b="1" dirty="0" smtClean="0">
                <a:solidFill>
                  <a:schemeClr val="bg1"/>
                </a:solidFill>
              </a:rPr>
              <a:t>This amendment will effect from 01-07-2010</a:t>
            </a:r>
          </a:p>
          <a:p>
            <a:pPr algn="just"/>
            <a:endParaRPr lang="en-US" sz="2400" b="1" u="sng" dirty="0" smtClean="0">
              <a:solidFill>
                <a:schemeClr val="bg1"/>
              </a:solidFill>
            </a:endParaRPr>
          </a:p>
          <a:p>
            <a:pPr algn="just"/>
            <a:r>
              <a:rPr lang="en-US" sz="2400" b="1" u="sng" dirty="0" smtClean="0">
                <a:solidFill>
                  <a:schemeClr val="bg1"/>
                </a:solidFill>
              </a:rPr>
              <a:t>SECTION  </a:t>
            </a:r>
            <a:r>
              <a:rPr lang="en-US" sz="2400" b="1" u="sng" dirty="0" smtClean="0">
                <a:solidFill>
                  <a:schemeClr val="bg1"/>
                </a:solidFill>
                <a:latin typeface="Century" pitchFamily="18" charset="0"/>
              </a:rPr>
              <a:t>203(3)/206C5) </a:t>
            </a:r>
            <a:r>
              <a:rPr lang="en-US" sz="2400" b="1" u="sng" dirty="0" smtClean="0">
                <a:solidFill>
                  <a:schemeClr val="bg1"/>
                </a:solidFill>
              </a:rPr>
              <a:t>: NO NEED TO ISSUE TDS/TCS CERTIFICATE:</a:t>
            </a:r>
          </a:p>
          <a:p>
            <a:pPr algn="just"/>
            <a:endParaRPr lang="en-US" sz="2400" b="1" u="sng" dirty="0" smtClean="0">
              <a:solidFill>
                <a:schemeClr val="bg1"/>
              </a:solidFill>
            </a:endParaRPr>
          </a:p>
          <a:p>
            <a:pPr algn="just"/>
            <a:r>
              <a:rPr lang="en-US" sz="2300" b="1" dirty="0" smtClean="0">
                <a:solidFill>
                  <a:schemeClr val="bg1"/>
                </a:solidFill>
              </a:rPr>
              <a:t>It is proposed to omit both section which are where tax has been deducted/collected, there is no need to furnish certificate by </a:t>
            </a:r>
            <a:r>
              <a:rPr lang="en-US" sz="2300" b="1" dirty="0" err="1" smtClean="0">
                <a:solidFill>
                  <a:schemeClr val="bg1"/>
                </a:solidFill>
              </a:rPr>
              <a:t>deductor</a:t>
            </a:r>
            <a:r>
              <a:rPr lang="en-US" sz="2300" b="1" dirty="0" smtClean="0">
                <a:solidFill>
                  <a:schemeClr val="bg1"/>
                </a:solidFill>
              </a:rPr>
              <a:t> to deductee.</a:t>
            </a:r>
          </a:p>
          <a:p>
            <a:pPr algn="just"/>
            <a:endParaRPr lang="en-US" sz="2300" b="1" dirty="0" smtClean="0">
              <a:solidFill>
                <a:schemeClr val="bg1"/>
              </a:solidFill>
            </a:endParaRPr>
          </a:p>
          <a:p>
            <a:pPr algn="just"/>
            <a:r>
              <a:rPr lang="en-US" sz="2300" b="1" dirty="0" smtClean="0">
                <a:solidFill>
                  <a:schemeClr val="bg1"/>
                </a:solidFill>
              </a:rPr>
              <a:t>This amendment will effect from 01-04-2010</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457200" y="304800"/>
            <a:ext cx="8001000" cy="6370975"/>
          </a:xfrm>
          <a:prstGeom prst="rect">
            <a:avLst/>
          </a:prstGeom>
        </p:spPr>
        <p:txBody>
          <a:bodyPr wrap="square">
            <a:spAutoFit/>
          </a:bodyPr>
          <a:lstStyle/>
          <a:p>
            <a:pPr algn="just"/>
            <a:r>
              <a:rPr lang="en-US" sz="2400" b="1" u="sng" dirty="0" smtClean="0">
                <a:solidFill>
                  <a:schemeClr val="bg1"/>
                </a:solidFill>
              </a:rPr>
              <a:t>SECTION</a:t>
            </a:r>
            <a:r>
              <a:rPr lang="en-US" sz="2400" b="1" u="sng" dirty="0" smtClean="0">
                <a:solidFill>
                  <a:schemeClr val="bg1"/>
                </a:solidFill>
                <a:latin typeface="Century" pitchFamily="18" charset="0"/>
              </a:rPr>
              <a:t>245C</a:t>
            </a:r>
            <a:r>
              <a:rPr lang="en-US" sz="2400" b="1" u="sng" dirty="0" smtClean="0">
                <a:solidFill>
                  <a:schemeClr val="bg1"/>
                </a:solidFill>
              </a:rPr>
              <a:t>: Application for Settlement of Cases:</a:t>
            </a:r>
          </a:p>
          <a:p>
            <a:pPr algn="just"/>
            <a:endParaRPr lang="en-US" sz="2400" b="1" dirty="0" smtClean="0">
              <a:solidFill>
                <a:schemeClr val="bg1"/>
              </a:solidFill>
            </a:endParaRPr>
          </a:p>
          <a:p>
            <a:pPr algn="just"/>
            <a:r>
              <a:rPr lang="en-US" sz="2400" b="1" dirty="0" smtClean="0">
                <a:solidFill>
                  <a:schemeClr val="bg1"/>
                </a:solidFill>
              </a:rPr>
              <a:t>It is </a:t>
            </a:r>
            <a:r>
              <a:rPr lang="en-US" sz="2400" b="1" dirty="0" err="1" smtClean="0">
                <a:solidFill>
                  <a:schemeClr val="bg1"/>
                </a:solidFill>
              </a:rPr>
              <a:t>porposed</a:t>
            </a:r>
            <a:r>
              <a:rPr lang="en-US" sz="2400" b="1" dirty="0" smtClean="0">
                <a:solidFill>
                  <a:schemeClr val="bg1"/>
                </a:solidFill>
              </a:rPr>
              <a:t> to </a:t>
            </a:r>
            <a:r>
              <a:rPr lang="en-US" sz="2400" b="1" dirty="0" err="1" smtClean="0">
                <a:solidFill>
                  <a:schemeClr val="bg1"/>
                </a:solidFill>
              </a:rPr>
              <a:t>amed</a:t>
            </a:r>
            <a:r>
              <a:rPr lang="en-US" sz="2400" b="1" dirty="0" smtClean="0">
                <a:solidFill>
                  <a:schemeClr val="bg1"/>
                </a:solidFill>
              </a:rPr>
              <a:t> section so as the Search cases u/s.</a:t>
            </a:r>
            <a:r>
              <a:rPr lang="en-US" sz="2400" b="1" dirty="0" smtClean="0">
                <a:solidFill>
                  <a:schemeClr val="bg1"/>
                </a:solidFill>
                <a:latin typeface="Century" pitchFamily="18" charset="0"/>
              </a:rPr>
              <a:t>132</a:t>
            </a:r>
            <a:r>
              <a:rPr lang="en-US" sz="2400" b="1" dirty="0" smtClean="0">
                <a:solidFill>
                  <a:schemeClr val="bg1"/>
                </a:solidFill>
              </a:rPr>
              <a:t> or cases u/s.</a:t>
            </a:r>
            <a:r>
              <a:rPr lang="en-US" sz="2400" b="1" dirty="0" smtClean="0">
                <a:solidFill>
                  <a:schemeClr val="bg1"/>
                </a:solidFill>
                <a:latin typeface="Century" pitchFamily="18" charset="0"/>
              </a:rPr>
              <a:t>13A</a:t>
            </a:r>
            <a:r>
              <a:rPr lang="en-US" sz="2400" b="1" dirty="0" smtClean="0">
                <a:solidFill>
                  <a:schemeClr val="bg1"/>
                </a:solidFill>
              </a:rPr>
              <a:t> can made the application before Settlement Commission, if the additional amount of income tax payable on the income disclosed in the application exceeds Rs.50 Lacs. </a:t>
            </a:r>
          </a:p>
          <a:p>
            <a:pPr algn="just"/>
            <a:endParaRPr lang="en-US" sz="2400" b="1" u="sng" dirty="0" smtClean="0">
              <a:solidFill>
                <a:schemeClr val="bg1"/>
              </a:solidFill>
            </a:endParaRPr>
          </a:p>
          <a:p>
            <a:pPr algn="just"/>
            <a:r>
              <a:rPr lang="en-US" sz="2400" b="1" u="sng" dirty="0" smtClean="0">
                <a:solidFill>
                  <a:schemeClr val="bg1"/>
                </a:solidFill>
              </a:rPr>
              <a:t>SECTION </a:t>
            </a:r>
            <a:r>
              <a:rPr lang="en-US" sz="2400" b="1" u="sng" dirty="0" smtClean="0">
                <a:solidFill>
                  <a:schemeClr val="bg1"/>
                </a:solidFill>
                <a:latin typeface="Century" pitchFamily="18" charset="0"/>
              </a:rPr>
              <a:t>245D: Time Limit for Passing Order:</a:t>
            </a:r>
          </a:p>
          <a:p>
            <a:pPr algn="just"/>
            <a:r>
              <a:rPr lang="en-US" sz="2400" b="1" dirty="0" smtClean="0">
                <a:solidFill>
                  <a:schemeClr val="bg1"/>
                </a:solidFill>
                <a:latin typeface="Century" pitchFamily="18" charset="0"/>
              </a:rPr>
              <a:t>Under the existing provisions, the Settlement Commission shall pass the order within 12 months .</a:t>
            </a:r>
          </a:p>
          <a:p>
            <a:pPr algn="just"/>
            <a:r>
              <a:rPr lang="en-US" sz="2400" b="1" dirty="0" smtClean="0">
                <a:solidFill>
                  <a:schemeClr val="bg1"/>
                </a:solidFill>
                <a:latin typeface="Century" pitchFamily="18" charset="0"/>
              </a:rPr>
              <a:t>It is propose to make amendment in section for the applications made on or after 01-06-2010 </a:t>
            </a:r>
            <a:r>
              <a:rPr lang="en-US" sz="2400" b="1" dirty="0" err="1" smtClean="0">
                <a:solidFill>
                  <a:schemeClr val="bg1"/>
                </a:solidFill>
                <a:latin typeface="Century" pitchFamily="18" charset="0"/>
              </a:rPr>
              <a:t>i.e</a:t>
            </a:r>
            <a:r>
              <a:rPr lang="en-US" sz="2400" b="1" dirty="0" smtClean="0">
                <a:solidFill>
                  <a:schemeClr val="bg1"/>
                </a:solidFill>
                <a:latin typeface="Century" pitchFamily="18" charset="0"/>
              </a:rPr>
              <a:t> the Settlement Commission shall pass the order within 18 Months.</a:t>
            </a:r>
          </a:p>
          <a:p>
            <a:pPr algn="just"/>
            <a:endParaRPr lang="en-US" sz="2400" b="1" dirty="0" smtClean="0">
              <a:solidFill>
                <a:schemeClr val="bg1"/>
              </a:solidFill>
              <a:latin typeface="Century" pitchFamily="18" charset="0"/>
            </a:endParaRPr>
          </a:p>
          <a:p>
            <a:pPr algn="just"/>
            <a:r>
              <a:rPr lang="en-US" sz="2400" b="1" dirty="0" smtClean="0">
                <a:solidFill>
                  <a:schemeClr val="bg1"/>
                </a:solidFill>
                <a:latin typeface="Century" pitchFamily="18" charset="0"/>
              </a:rPr>
              <a:t>Similar amendments in W.T Act.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457200" y="304800"/>
            <a:ext cx="8001000" cy="4524315"/>
          </a:xfrm>
          <a:prstGeom prst="rect">
            <a:avLst/>
          </a:prstGeom>
        </p:spPr>
        <p:txBody>
          <a:bodyPr wrap="square">
            <a:spAutoFit/>
          </a:bodyPr>
          <a:lstStyle/>
          <a:p>
            <a:pPr algn="just"/>
            <a:r>
              <a:rPr lang="en-US" sz="2400" b="1" u="sng" dirty="0" smtClean="0">
                <a:solidFill>
                  <a:schemeClr val="bg1"/>
                </a:solidFill>
              </a:rPr>
              <a:t>SECTION256:</a:t>
            </a:r>
          </a:p>
          <a:p>
            <a:pPr algn="just"/>
            <a:r>
              <a:rPr lang="en-US" sz="2400" b="1" u="sng" dirty="0" smtClean="0">
                <a:solidFill>
                  <a:schemeClr val="bg1"/>
                </a:solidFill>
              </a:rPr>
              <a:t>Power to H.C to Condone delay in filing reference/appeal:</a:t>
            </a:r>
          </a:p>
          <a:p>
            <a:pPr algn="just"/>
            <a:endParaRPr lang="en-US" sz="2400" b="1" u="sng" dirty="0" smtClean="0">
              <a:solidFill>
                <a:schemeClr val="bg1"/>
              </a:solidFill>
            </a:endParaRPr>
          </a:p>
          <a:p>
            <a:pPr algn="just"/>
            <a:r>
              <a:rPr lang="en-US" sz="2400" b="1" dirty="0" smtClean="0">
                <a:solidFill>
                  <a:schemeClr val="bg1"/>
                </a:solidFill>
              </a:rPr>
              <a:t>Under the existing provisions, the reference should be filed within 6 months and appeal should be filed within 120 days from receipt of ITAT Order. </a:t>
            </a:r>
          </a:p>
          <a:p>
            <a:pPr algn="just"/>
            <a:endParaRPr lang="en-US" sz="2400" b="1" dirty="0" smtClean="0">
              <a:solidFill>
                <a:schemeClr val="bg1"/>
              </a:solidFill>
            </a:endParaRPr>
          </a:p>
          <a:p>
            <a:pPr algn="just"/>
            <a:r>
              <a:rPr lang="en-US" sz="2400" b="1" dirty="0" smtClean="0">
                <a:solidFill>
                  <a:schemeClr val="bg1"/>
                </a:solidFill>
              </a:rPr>
              <a:t>It </a:t>
            </a:r>
            <a:r>
              <a:rPr lang="en-US" sz="2400" b="1" dirty="0" smtClean="0">
                <a:solidFill>
                  <a:schemeClr val="bg1"/>
                </a:solidFill>
              </a:rPr>
              <a:t>is proposed to </a:t>
            </a:r>
            <a:r>
              <a:rPr lang="en-US" sz="2400" b="1" dirty="0" smtClean="0">
                <a:solidFill>
                  <a:schemeClr val="bg1"/>
                </a:solidFill>
              </a:rPr>
              <a:t>amend </a:t>
            </a:r>
            <a:r>
              <a:rPr lang="en-US" sz="2400" b="1" dirty="0" smtClean="0">
                <a:solidFill>
                  <a:schemeClr val="bg1"/>
                </a:solidFill>
              </a:rPr>
              <a:t>the section so as to empower H.C to admit reference/appeal after expiry of said period if it satisfied that there was </a:t>
            </a:r>
            <a:r>
              <a:rPr lang="en-US" sz="2400" b="1" dirty="0" err="1" smtClean="0">
                <a:solidFill>
                  <a:schemeClr val="bg1"/>
                </a:solidFill>
              </a:rPr>
              <a:t>suffient</a:t>
            </a:r>
            <a:r>
              <a:rPr lang="en-US" sz="2400" b="1" dirty="0" smtClean="0">
                <a:solidFill>
                  <a:schemeClr val="bg1"/>
                </a:solidFill>
              </a:rPr>
              <a:t> cause for delay.</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457200" y="304800"/>
            <a:ext cx="8001000" cy="5601533"/>
          </a:xfrm>
          <a:prstGeom prst="rect">
            <a:avLst/>
          </a:prstGeom>
        </p:spPr>
        <p:txBody>
          <a:bodyPr wrap="square">
            <a:spAutoFit/>
          </a:bodyPr>
          <a:lstStyle/>
          <a:p>
            <a:pPr algn="just"/>
            <a:r>
              <a:rPr lang="en-US" sz="2400" b="1" u="sng" dirty="0" smtClean="0">
                <a:solidFill>
                  <a:schemeClr val="bg1"/>
                </a:solidFill>
              </a:rPr>
              <a:t>SECTION271B:</a:t>
            </a:r>
          </a:p>
          <a:p>
            <a:pPr algn="just"/>
            <a:r>
              <a:rPr lang="en-US" sz="2400" b="1" u="sng" dirty="0" smtClean="0">
                <a:solidFill>
                  <a:schemeClr val="bg1"/>
                </a:solidFill>
              </a:rPr>
              <a:t>Penalty for failure to Get Accounts Audited:</a:t>
            </a:r>
          </a:p>
          <a:p>
            <a:pPr algn="just"/>
            <a:endParaRPr lang="en-US" sz="2400" b="1" u="sng" dirty="0" smtClean="0">
              <a:solidFill>
                <a:schemeClr val="bg1"/>
              </a:solidFill>
            </a:endParaRPr>
          </a:p>
          <a:p>
            <a:pPr algn="just"/>
            <a:r>
              <a:rPr lang="en-US" sz="2400" b="1" dirty="0" smtClean="0">
                <a:solidFill>
                  <a:schemeClr val="bg1"/>
                </a:solidFill>
              </a:rPr>
              <a:t>Maximum penalty </a:t>
            </a:r>
            <a:r>
              <a:rPr lang="en-US" sz="2400" b="1" dirty="0" smtClean="0">
                <a:solidFill>
                  <a:schemeClr val="bg1"/>
                </a:solidFill>
              </a:rPr>
              <a:t>impossible </a:t>
            </a:r>
            <a:r>
              <a:rPr lang="en-US" sz="2400" b="1" dirty="0" smtClean="0">
                <a:solidFill>
                  <a:schemeClr val="bg1"/>
                </a:solidFill>
              </a:rPr>
              <a:t>limit on </a:t>
            </a:r>
            <a:r>
              <a:rPr lang="en-US" sz="2400" b="1" dirty="0" smtClean="0">
                <a:solidFill>
                  <a:schemeClr val="bg1"/>
                </a:solidFill>
              </a:rPr>
              <a:t>failure </a:t>
            </a:r>
            <a:r>
              <a:rPr lang="en-US" sz="2400" b="1" dirty="0" smtClean="0">
                <a:solidFill>
                  <a:schemeClr val="bg1"/>
                </a:solidFill>
              </a:rPr>
              <a:t>to </a:t>
            </a:r>
            <a:r>
              <a:rPr lang="en-US" sz="2400" b="1" dirty="0" smtClean="0">
                <a:solidFill>
                  <a:schemeClr val="bg1"/>
                </a:solidFill>
              </a:rPr>
              <a:t>get </a:t>
            </a:r>
            <a:r>
              <a:rPr lang="en-US" sz="2400" b="1" dirty="0" smtClean="0">
                <a:solidFill>
                  <a:schemeClr val="bg1"/>
                </a:solidFill>
              </a:rPr>
              <a:t>accounts audited enhanced from 1 </a:t>
            </a:r>
            <a:r>
              <a:rPr lang="en-US" sz="2400" b="1" dirty="0" err="1" smtClean="0">
                <a:solidFill>
                  <a:schemeClr val="bg1"/>
                </a:solidFill>
              </a:rPr>
              <a:t>lac</a:t>
            </a:r>
            <a:r>
              <a:rPr lang="en-US" sz="2400" b="1" dirty="0" smtClean="0">
                <a:solidFill>
                  <a:schemeClr val="bg1"/>
                </a:solidFill>
              </a:rPr>
              <a:t> to 1.5 </a:t>
            </a:r>
            <a:r>
              <a:rPr lang="en-US" sz="2400" b="1" dirty="0" err="1" smtClean="0">
                <a:solidFill>
                  <a:schemeClr val="bg1"/>
                </a:solidFill>
              </a:rPr>
              <a:t>lacs</a:t>
            </a:r>
            <a:r>
              <a:rPr lang="en-US" sz="2400" b="1" dirty="0" smtClean="0">
                <a:solidFill>
                  <a:schemeClr val="bg1"/>
                </a:solidFill>
              </a:rPr>
              <a:t>.</a:t>
            </a:r>
          </a:p>
          <a:p>
            <a:pPr algn="just"/>
            <a:endParaRPr lang="en-US" sz="2400" b="1" u="sng" dirty="0" smtClean="0">
              <a:solidFill>
                <a:schemeClr val="bg1"/>
              </a:solidFill>
            </a:endParaRPr>
          </a:p>
          <a:p>
            <a:pPr algn="just"/>
            <a:r>
              <a:rPr lang="en-US" sz="2400" b="1" u="sng" dirty="0" smtClean="0">
                <a:solidFill>
                  <a:schemeClr val="bg1"/>
                </a:solidFill>
              </a:rPr>
              <a:t>SECTION 282B: DIN </a:t>
            </a:r>
            <a:r>
              <a:rPr lang="en-US" sz="2400" b="1" u="sng" dirty="0" smtClean="0">
                <a:solidFill>
                  <a:schemeClr val="bg1"/>
                </a:solidFill>
              </a:rPr>
              <a:t>- Document </a:t>
            </a:r>
            <a:r>
              <a:rPr lang="en-US" sz="2400" b="1" u="sng" dirty="0" smtClean="0">
                <a:solidFill>
                  <a:schemeClr val="bg1"/>
                </a:solidFill>
              </a:rPr>
              <a:t>Identification No.:</a:t>
            </a:r>
          </a:p>
          <a:p>
            <a:pPr algn="just"/>
            <a:endParaRPr lang="en-US" sz="2400" b="1" u="sng" dirty="0" smtClean="0">
              <a:solidFill>
                <a:schemeClr val="bg1"/>
              </a:solidFill>
            </a:endParaRPr>
          </a:p>
          <a:p>
            <a:pPr algn="just"/>
            <a:r>
              <a:rPr lang="en-US" sz="2400" b="1" dirty="0" smtClean="0">
                <a:solidFill>
                  <a:schemeClr val="bg1"/>
                </a:solidFill>
              </a:rPr>
              <a:t>Under the existing provisions from </a:t>
            </a:r>
            <a:r>
              <a:rPr lang="en-US" sz="2400" b="1" dirty="0" smtClean="0">
                <a:solidFill>
                  <a:schemeClr val="bg1"/>
                </a:solidFill>
              </a:rPr>
              <a:t>1</a:t>
            </a:r>
            <a:r>
              <a:rPr lang="en-US" sz="2400" b="1" baseline="30000" dirty="0" smtClean="0">
                <a:solidFill>
                  <a:schemeClr val="bg1"/>
                </a:solidFill>
              </a:rPr>
              <a:t>st</a:t>
            </a:r>
            <a:r>
              <a:rPr lang="en-US" sz="2400" b="1" dirty="0" smtClean="0">
                <a:solidFill>
                  <a:schemeClr val="bg1"/>
                </a:solidFill>
              </a:rPr>
              <a:t> Jan </a:t>
            </a:r>
            <a:r>
              <a:rPr lang="en-US" sz="2400" b="1" dirty="0" smtClean="0">
                <a:solidFill>
                  <a:schemeClr val="bg1"/>
                </a:solidFill>
              </a:rPr>
              <a:t>2010 the I.T authority require to allot a Computer generated Identification No. before issue/receipt of </a:t>
            </a:r>
            <a:r>
              <a:rPr lang="en-US" sz="2400" b="1" dirty="0" smtClean="0">
                <a:solidFill>
                  <a:schemeClr val="bg1"/>
                </a:solidFill>
              </a:rPr>
              <a:t>any </a:t>
            </a:r>
            <a:r>
              <a:rPr lang="en-US" sz="2400" b="1" dirty="0" smtClean="0">
                <a:solidFill>
                  <a:schemeClr val="bg1"/>
                </a:solidFill>
              </a:rPr>
              <a:t>document to/from assessee.</a:t>
            </a:r>
          </a:p>
          <a:p>
            <a:pPr algn="just"/>
            <a:endParaRPr lang="en-US" sz="2400" b="1" dirty="0" smtClean="0">
              <a:solidFill>
                <a:schemeClr val="bg1"/>
              </a:solidFill>
            </a:endParaRPr>
          </a:p>
          <a:p>
            <a:pPr algn="just"/>
            <a:r>
              <a:rPr lang="en-US" sz="2400" b="1" dirty="0" smtClean="0">
                <a:solidFill>
                  <a:schemeClr val="bg1"/>
                </a:solidFill>
              </a:rPr>
              <a:t>It is </a:t>
            </a:r>
            <a:r>
              <a:rPr lang="en-US" sz="2400" b="1" dirty="0" smtClean="0">
                <a:solidFill>
                  <a:schemeClr val="bg1"/>
                </a:solidFill>
              </a:rPr>
              <a:t>propose </a:t>
            </a:r>
            <a:r>
              <a:rPr lang="en-US" sz="2400" b="1" dirty="0" smtClean="0">
                <a:solidFill>
                  <a:schemeClr val="bg1"/>
                </a:solidFill>
              </a:rPr>
              <a:t>to extent the </a:t>
            </a:r>
            <a:r>
              <a:rPr lang="en-US" sz="2400" b="1" dirty="0" smtClean="0">
                <a:solidFill>
                  <a:schemeClr val="bg1"/>
                </a:solidFill>
              </a:rPr>
              <a:t>date to </a:t>
            </a:r>
            <a:r>
              <a:rPr lang="en-US" sz="2400" b="1" dirty="0" smtClean="0">
                <a:solidFill>
                  <a:schemeClr val="bg1"/>
                </a:solidFill>
              </a:rPr>
              <a:t>01-07-2011.</a:t>
            </a:r>
          </a:p>
          <a:p>
            <a:pPr algn="just"/>
            <a:endParaRPr lang="en-US" sz="2200" b="1" dirty="0" smtClean="0">
              <a:solidFill>
                <a:schemeClr val="bg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tx1">
                <a:alpha val="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pic>
        <p:nvPicPr>
          <p:cNvPr id="3" name="Picture 2" descr="question-mark.jpg"/>
          <p:cNvPicPr>
            <a:picLocks noChangeAspect="1"/>
          </p:cNvPicPr>
          <p:nvPr/>
        </p:nvPicPr>
        <p:blipFill>
          <a:blip r:embed="rId2"/>
          <a:stretch>
            <a:fillRect/>
          </a:stretch>
        </p:blipFill>
        <p:spPr>
          <a:xfrm>
            <a:off x="4267200" y="762000"/>
            <a:ext cx="3352800" cy="4470400"/>
          </a:xfrm>
          <a:prstGeom prst="ellipse">
            <a:avLst/>
          </a:prstGeom>
          <a:ln>
            <a:solidFill>
              <a:schemeClr val="accent1">
                <a:lumMod val="60000"/>
                <a:lumOff val="40000"/>
              </a:schemeClr>
            </a:solidFill>
          </a:ln>
          <a:effectLst>
            <a:softEdge rad="112500"/>
          </a:effectLst>
        </p:spPr>
      </p:pic>
      <p:sp>
        <p:nvSpPr>
          <p:cNvPr id="4" name="TextBox 3"/>
          <p:cNvSpPr txBox="1"/>
          <p:nvPr/>
        </p:nvSpPr>
        <p:spPr>
          <a:xfrm>
            <a:off x="2667000" y="3429000"/>
            <a:ext cx="1981200" cy="1323439"/>
          </a:xfrm>
          <a:prstGeom prst="rect">
            <a:avLst/>
          </a:prstGeom>
          <a:noFill/>
        </p:spPr>
        <p:txBody>
          <a:bodyPr wrap="square" rtlCol="0">
            <a:spAutoFit/>
          </a:bodyPr>
          <a:lstStyle/>
          <a:p>
            <a:r>
              <a:rPr lang="en-US" sz="8000" dirty="0" smtClean="0">
                <a:solidFill>
                  <a:srgbClr val="C00000"/>
                </a:solidFill>
              </a:rPr>
              <a:t>any</a:t>
            </a:r>
            <a:endParaRPr lang="en-US" sz="4000" dirty="0">
              <a:solidFill>
                <a:srgbClr val="C0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533400" y="533400"/>
            <a:ext cx="8229600" cy="2000548"/>
          </a:xfrm>
          <a:prstGeom prst="rect">
            <a:avLst/>
          </a:prstGeom>
          <a:noFill/>
        </p:spPr>
        <p:txBody>
          <a:bodyPr wrap="square" rtlCol="0">
            <a:spAutoFit/>
          </a:bodyPr>
          <a:lstStyle/>
          <a:p>
            <a:r>
              <a:rPr lang="en-US" sz="2800" b="1" u="sng" dirty="0" smtClean="0">
                <a:solidFill>
                  <a:schemeClr val="bg1"/>
                </a:solidFill>
              </a:rPr>
              <a:t>TAX RATES:</a:t>
            </a:r>
          </a:p>
          <a:p>
            <a:r>
              <a:rPr lang="en-US" sz="2400" b="1" dirty="0" smtClean="0">
                <a:solidFill>
                  <a:schemeClr val="bg1"/>
                </a:solidFill>
              </a:rPr>
              <a:t>In case of individuals, HUFs, AOPs &amp; BOIs, the income tax exemption limit will remain the same. The rates of taxes will also remain the same. However, the tax slabs are revised as under:</a:t>
            </a:r>
            <a:endParaRPr lang="en-US" sz="2400" b="1" dirty="0">
              <a:solidFill>
                <a:schemeClr val="bg1"/>
              </a:solidFill>
            </a:endParaRPr>
          </a:p>
        </p:txBody>
      </p:sp>
      <p:graphicFrame>
        <p:nvGraphicFramePr>
          <p:cNvPr id="3" name="Table 2"/>
          <p:cNvGraphicFramePr>
            <a:graphicFrameLocks noGrp="1"/>
          </p:cNvGraphicFramePr>
          <p:nvPr/>
        </p:nvGraphicFramePr>
        <p:xfrm>
          <a:off x="533400" y="2895600"/>
          <a:ext cx="8229600" cy="2814320"/>
        </p:xfrm>
        <a:graphic>
          <a:graphicData uri="http://schemas.openxmlformats.org/drawingml/2006/table">
            <a:tbl>
              <a:tblPr firstRow="1" bandRow="1"/>
              <a:tblGrid>
                <a:gridCol w="2209800"/>
                <a:gridCol w="2209800"/>
                <a:gridCol w="2438400"/>
                <a:gridCol w="1371600"/>
              </a:tblGrid>
              <a:tr h="447040">
                <a:tc>
                  <a:txBody>
                    <a:bodyPr/>
                    <a:lstStyle/>
                    <a:p>
                      <a:pPr algn="ctr"/>
                      <a:r>
                        <a:rPr lang="en-US" b="1" baseline="0" dirty="0" smtClean="0">
                          <a:solidFill>
                            <a:schemeClr val="bg1"/>
                          </a:solidFill>
                          <a:latin typeface="Cambria" pitchFamily="18" charset="0"/>
                        </a:rPr>
                        <a:t>Women below 65 years of age.</a:t>
                      </a:r>
                      <a:endParaRPr lang="en-US" b="1" dirty="0">
                        <a:solidFill>
                          <a:schemeClr val="bg1"/>
                        </a:solidFill>
                        <a:latin typeface="Cambria" pitchFamily="18" charset="0"/>
                      </a:endParaRPr>
                    </a:p>
                  </a:txBody>
                  <a:tcPr/>
                </a:tc>
                <a:tc>
                  <a:txBody>
                    <a:bodyPr/>
                    <a:lstStyle/>
                    <a:p>
                      <a:pPr algn="ctr"/>
                      <a:r>
                        <a:rPr lang="en-US" b="1" dirty="0" smtClean="0">
                          <a:solidFill>
                            <a:schemeClr val="bg1"/>
                          </a:solidFill>
                          <a:latin typeface="Cambria" pitchFamily="18" charset="0"/>
                        </a:rPr>
                        <a:t>Individual of 65 years and above.</a:t>
                      </a:r>
                      <a:endParaRPr lang="en-US" b="1" dirty="0">
                        <a:solidFill>
                          <a:schemeClr val="bg1"/>
                        </a:solidFill>
                        <a:latin typeface="Cambria" pitchFamily="18" charset="0"/>
                      </a:endParaRPr>
                    </a:p>
                  </a:txBody>
                  <a:tcPr/>
                </a:tc>
                <a:tc>
                  <a:txBody>
                    <a:bodyPr/>
                    <a:lstStyle/>
                    <a:p>
                      <a:pPr algn="ctr"/>
                      <a:r>
                        <a:rPr lang="en-US" b="1" dirty="0" smtClean="0">
                          <a:solidFill>
                            <a:schemeClr val="bg1"/>
                          </a:solidFill>
                          <a:latin typeface="Cambria" pitchFamily="18" charset="0"/>
                        </a:rPr>
                        <a:t>Other Individual, HUFs,</a:t>
                      </a:r>
                      <a:r>
                        <a:rPr lang="en-US" b="1" baseline="0" dirty="0" smtClean="0">
                          <a:solidFill>
                            <a:schemeClr val="bg1"/>
                          </a:solidFill>
                          <a:latin typeface="Cambria" pitchFamily="18" charset="0"/>
                        </a:rPr>
                        <a:t> AOPs, BOIs.</a:t>
                      </a:r>
                      <a:endParaRPr lang="en-US" b="1" dirty="0">
                        <a:solidFill>
                          <a:schemeClr val="bg1"/>
                        </a:solidFill>
                        <a:latin typeface="Cambria" pitchFamily="18" charset="0"/>
                      </a:endParaRPr>
                    </a:p>
                  </a:txBody>
                  <a:tcPr/>
                </a:tc>
                <a:tc>
                  <a:txBody>
                    <a:bodyPr/>
                    <a:lstStyle/>
                    <a:p>
                      <a:pPr algn="ctr"/>
                      <a:r>
                        <a:rPr lang="en-US" b="1" dirty="0" smtClean="0">
                          <a:solidFill>
                            <a:schemeClr val="bg1"/>
                          </a:solidFill>
                          <a:latin typeface="Cambria" pitchFamily="18" charset="0"/>
                        </a:rPr>
                        <a:t>Rate of Tax (%)</a:t>
                      </a:r>
                      <a:endParaRPr lang="en-US" b="1" dirty="0">
                        <a:solidFill>
                          <a:schemeClr val="bg1"/>
                        </a:solidFill>
                        <a:latin typeface="Cambria" pitchFamily="18" charset="0"/>
                      </a:endParaRPr>
                    </a:p>
                  </a:txBody>
                  <a:tcPr/>
                </a:tc>
              </a:tr>
              <a:tr h="447040">
                <a:tc>
                  <a:txBody>
                    <a:bodyPr/>
                    <a:lstStyle/>
                    <a:p>
                      <a:pPr algn="ctr"/>
                      <a:r>
                        <a:rPr lang="en-US" dirty="0" err="1" smtClean="0">
                          <a:solidFill>
                            <a:schemeClr val="bg1"/>
                          </a:solidFill>
                          <a:latin typeface="Cambria" pitchFamily="18" charset="0"/>
                        </a:rPr>
                        <a:t>Upto</a:t>
                      </a:r>
                      <a:r>
                        <a:rPr lang="en-US" baseline="0" dirty="0" smtClean="0">
                          <a:solidFill>
                            <a:schemeClr val="bg1"/>
                          </a:solidFill>
                          <a:latin typeface="Cambria" pitchFamily="18" charset="0"/>
                        </a:rPr>
                        <a:t> Rs.190000</a:t>
                      </a:r>
                      <a:endParaRPr lang="en-US" dirty="0">
                        <a:solidFill>
                          <a:schemeClr val="bg1"/>
                        </a:solidFill>
                        <a:latin typeface="Cambria" pitchFamily="18" charset="0"/>
                      </a:endParaRPr>
                    </a:p>
                  </a:txBody>
                  <a:tcPr/>
                </a:tc>
                <a:tc>
                  <a:txBody>
                    <a:bodyPr/>
                    <a:lstStyle/>
                    <a:p>
                      <a:pPr algn="ctr"/>
                      <a:r>
                        <a:rPr lang="en-US" dirty="0" err="1" smtClean="0">
                          <a:solidFill>
                            <a:schemeClr val="bg1"/>
                          </a:solidFill>
                          <a:latin typeface="Cambria" pitchFamily="18" charset="0"/>
                        </a:rPr>
                        <a:t>Upto</a:t>
                      </a:r>
                      <a:r>
                        <a:rPr lang="en-US" dirty="0" smtClean="0">
                          <a:solidFill>
                            <a:schemeClr val="bg1"/>
                          </a:solidFill>
                          <a:latin typeface="Cambria" pitchFamily="18" charset="0"/>
                        </a:rPr>
                        <a:t> Rs.240000</a:t>
                      </a:r>
                      <a:endParaRPr lang="en-US" dirty="0">
                        <a:solidFill>
                          <a:schemeClr val="bg1"/>
                        </a:solidFill>
                        <a:latin typeface="Cambria" pitchFamily="18" charset="0"/>
                      </a:endParaRPr>
                    </a:p>
                  </a:txBody>
                  <a:tcPr/>
                </a:tc>
                <a:tc>
                  <a:txBody>
                    <a:bodyPr/>
                    <a:lstStyle/>
                    <a:p>
                      <a:pPr algn="ctr"/>
                      <a:r>
                        <a:rPr lang="en-US" dirty="0" err="1" smtClean="0">
                          <a:solidFill>
                            <a:schemeClr val="bg1"/>
                          </a:solidFill>
                          <a:latin typeface="Cambria" pitchFamily="18" charset="0"/>
                        </a:rPr>
                        <a:t>Upto</a:t>
                      </a:r>
                      <a:r>
                        <a:rPr lang="en-US" dirty="0" smtClean="0">
                          <a:solidFill>
                            <a:schemeClr val="bg1"/>
                          </a:solidFill>
                          <a:latin typeface="Cambria" pitchFamily="18" charset="0"/>
                        </a:rPr>
                        <a:t> Rs.160000</a:t>
                      </a:r>
                      <a:endParaRPr lang="en-US" dirty="0">
                        <a:solidFill>
                          <a:schemeClr val="bg1"/>
                        </a:solidFill>
                        <a:latin typeface="Cambria" pitchFamily="18" charset="0"/>
                      </a:endParaRPr>
                    </a:p>
                  </a:txBody>
                  <a:tcPr/>
                </a:tc>
                <a:tc>
                  <a:txBody>
                    <a:bodyPr/>
                    <a:lstStyle/>
                    <a:p>
                      <a:pPr algn="ctr"/>
                      <a:r>
                        <a:rPr lang="en-US" dirty="0" smtClean="0">
                          <a:solidFill>
                            <a:schemeClr val="bg1"/>
                          </a:solidFill>
                          <a:latin typeface="Cambria" pitchFamily="18" charset="0"/>
                        </a:rPr>
                        <a:t>NIL</a:t>
                      </a:r>
                      <a:endParaRPr lang="en-US" dirty="0">
                        <a:solidFill>
                          <a:schemeClr val="bg1"/>
                        </a:solidFill>
                        <a:latin typeface="Cambria" pitchFamily="18" charset="0"/>
                      </a:endParaRPr>
                    </a:p>
                  </a:txBody>
                  <a:tcPr/>
                </a:tc>
              </a:tr>
              <a:tr h="447040">
                <a:tc>
                  <a:txBody>
                    <a:bodyPr/>
                    <a:lstStyle/>
                    <a:p>
                      <a:pPr algn="ctr"/>
                      <a:r>
                        <a:rPr lang="en-US" dirty="0" smtClean="0">
                          <a:solidFill>
                            <a:schemeClr val="bg1"/>
                          </a:solidFill>
                          <a:latin typeface="Cambria" pitchFamily="18" charset="0"/>
                        </a:rPr>
                        <a:t>Rs.190001 to</a:t>
                      </a:r>
                      <a:r>
                        <a:rPr lang="en-US" baseline="0" dirty="0" smtClean="0">
                          <a:solidFill>
                            <a:schemeClr val="bg1"/>
                          </a:solidFill>
                          <a:latin typeface="Cambria" pitchFamily="18" charset="0"/>
                        </a:rPr>
                        <a:t> Rs.500000</a:t>
                      </a:r>
                      <a:endParaRPr lang="en-US" dirty="0">
                        <a:solidFill>
                          <a:schemeClr val="bg1"/>
                        </a:solidFill>
                        <a:latin typeface="Cambria" pitchFamily="18" charset="0"/>
                      </a:endParaRPr>
                    </a:p>
                  </a:txBody>
                  <a:tcPr/>
                </a:tc>
                <a:tc>
                  <a:txBody>
                    <a:bodyPr/>
                    <a:lstStyle/>
                    <a:p>
                      <a:pPr algn="ctr"/>
                      <a:r>
                        <a:rPr lang="en-US" dirty="0" smtClean="0">
                          <a:solidFill>
                            <a:schemeClr val="bg1"/>
                          </a:solidFill>
                          <a:latin typeface="Cambria" pitchFamily="18" charset="0"/>
                        </a:rPr>
                        <a:t>Rs.240001 to Rs.500000</a:t>
                      </a:r>
                      <a:endParaRPr lang="en-US" dirty="0">
                        <a:solidFill>
                          <a:schemeClr val="bg1"/>
                        </a:solidFill>
                        <a:latin typeface="Cambria" pitchFamily="18" charset="0"/>
                      </a:endParaRPr>
                    </a:p>
                  </a:txBody>
                  <a:tcPr/>
                </a:tc>
                <a:tc>
                  <a:txBody>
                    <a:bodyPr/>
                    <a:lstStyle/>
                    <a:p>
                      <a:pPr algn="ctr"/>
                      <a:r>
                        <a:rPr lang="en-US" dirty="0" smtClean="0">
                          <a:solidFill>
                            <a:schemeClr val="bg1"/>
                          </a:solidFill>
                          <a:latin typeface="Cambria" pitchFamily="18" charset="0"/>
                        </a:rPr>
                        <a:t>Rs.160001 to Rs.500000</a:t>
                      </a:r>
                      <a:endParaRPr lang="en-US" dirty="0">
                        <a:solidFill>
                          <a:schemeClr val="bg1"/>
                        </a:solidFill>
                        <a:latin typeface="Cambria" pitchFamily="18" charset="0"/>
                      </a:endParaRPr>
                    </a:p>
                  </a:txBody>
                  <a:tcPr/>
                </a:tc>
                <a:tc>
                  <a:txBody>
                    <a:bodyPr/>
                    <a:lstStyle/>
                    <a:p>
                      <a:pPr algn="ctr"/>
                      <a:r>
                        <a:rPr lang="en-US" dirty="0" smtClean="0">
                          <a:solidFill>
                            <a:schemeClr val="bg1"/>
                          </a:solidFill>
                          <a:latin typeface="Cambria" pitchFamily="18" charset="0"/>
                        </a:rPr>
                        <a:t>10%</a:t>
                      </a:r>
                      <a:endParaRPr lang="en-US" dirty="0">
                        <a:solidFill>
                          <a:schemeClr val="bg1"/>
                        </a:solidFill>
                        <a:latin typeface="Cambria" pitchFamily="18" charset="0"/>
                      </a:endParaRPr>
                    </a:p>
                  </a:txBody>
                  <a:tcPr/>
                </a:tc>
              </a:tr>
              <a:tr h="447040">
                <a:tc>
                  <a:txBody>
                    <a:bodyPr/>
                    <a:lstStyle/>
                    <a:p>
                      <a:pPr algn="ctr"/>
                      <a:r>
                        <a:rPr lang="en-US" dirty="0" smtClean="0">
                          <a:solidFill>
                            <a:schemeClr val="bg1"/>
                          </a:solidFill>
                          <a:latin typeface="Cambria" pitchFamily="18" charset="0"/>
                        </a:rPr>
                        <a:t>Rs.500001 to Rs.800000</a:t>
                      </a:r>
                      <a:endParaRPr lang="en-US" dirty="0">
                        <a:solidFill>
                          <a:schemeClr val="bg1"/>
                        </a:solidFill>
                        <a:latin typeface="Cambria" pitchFamily="18" charset="0"/>
                      </a:endParaRPr>
                    </a:p>
                  </a:txBody>
                  <a:tcPr/>
                </a:tc>
                <a:tc>
                  <a:txBody>
                    <a:bodyPr/>
                    <a:lstStyle/>
                    <a:p>
                      <a:pPr algn="ctr"/>
                      <a:r>
                        <a:rPr lang="en-US" dirty="0" smtClean="0">
                          <a:solidFill>
                            <a:schemeClr val="bg1"/>
                          </a:solidFill>
                          <a:latin typeface="Cambria" pitchFamily="18" charset="0"/>
                        </a:rPr>
                        <a:t>Rs.500001 to Rs.800000</a:t>
                      </a:r>
                      <a:endParaRPr lang="en-US" dirty="0">
                        <a:solidFill>
                          <a:schemeClr val="bg1"/>
                        </a:solidFill>
                        <a:latin typeface="Cambria" pitchFamily="18" charset="0"/>
                      </a:endParaRPr>
                    </a:p>
                  </a:txBody>
                  <a:tcPr/>
                </a:tc>
                <a:tc>
                  <a:txBody>
                    <a:bodyPr/>
                    <a:lstStyle/>
                    <a:p>
                      <a:pPr algn="ctr"/>
                      <a:r>
                        <a:rPr lang="en-US" dirty="0" smtClean="0">
                          <a:solidFill>
                            <a:schemeClr val="bg1"/>
                          </a:solidFill>
                          <a:latin typeface="Cambria" pitchFamily="18" charset="0"/>
                        </a:rPr>
                        <a:t>Rs.500001 to Rs.800000</a:t>
                      </a:r>
                      <a:endParaRPr lang="en-US" dirty="0">
                        <a:solidFill>
                          <a:schemeClr val="bg1"/>
                        </a:solidFill>
                        <a:latin typeface="Cambria" pitchFamily="18" charset="0"/>
                      </a:endParaRPr>
                    </a:p>
                  </a:txBody>
                  <a:tcPr/>
                </a:tc>
                <a:tc>
                  <a:txBody>
                    <a:bodyPr/>
                    <a:lstStyle/>
                    <a:p>
                      <a:pPr algn="ctr"/>
                      <a:r>
                        <a:rPr lang="en-US" dirty="0" smtClean="0">
                          <a:solidFill>
                            <a:schemeClr val="bg1"/>
                          </a:solidFill>
                          <a:latin typeface="Cambria" pitchFamily="18" charset="0"/>
                        </a:rPr>
                        <a:t>20%</a:t>
                      </a:r>
                      <a:endParaRPr lang="en-US" dirty="0">
                        <a:solidFill>
                          <a:schemeClr val="bg1"/>
                        </a:solidFill>
                        <a:latin typeface="Cambria" pitchFamily="18" charset="0"/>
                      </a:endParaRPr>
                    </a:p>
                  </a:txBody>
                  <a:tcPr/>
                </a:tc>
              </a:tr>
              <a:tr h="447040">
                <a:tc>
                  <a:txBody>
                    <a:bodyPr/>
                    <a:lstStyle/>
                    <a:p>
                      <a:pPr algn="ctr"/>
                      <a:r>
                        <a:rPr lang="en-US" dirty="0" smtClean="0">
                          <a:solidFill>
                            <a:schemeClr val="bg1"/>
                          </a:solidFill>
                          <a:latin typeface="Cambria" pitchFamily="18" charset="0"/>
                        </a:rPr>
                        <a:t>Above Rs.800000</a:t>
                      </a:r>
                      <a:endParaRPr lang="en-US" dirty="0">
                        <a:solidFill>
                          <a:schemeClr val="bg1"/>
                        </a:solidFill>
                        <a:latin typeface="Cambria"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Cambria" pitchFamily="18" charset="0"/>
                        </a:rPr>
                        <a:t>Above Rs.800000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dirty="0" smtClean="0">
                          <a:solidFill>
                            <a:schemeClr val="bg1"/>
                          </a:solidFill>
                          <a:latin typeface="Cambria" pitchFamily="18" charset="0"/>
                        </a:rPr>
                        <a:t>Above Rs.800000</a:t>
                      </a:r>
                    </a:p>
                  </a:txBody>
                  <a:tcPr/>
                </a:tc>
                <a:tc>
                  <a:txBody>
                    <a:bodyPr/>
                    <a:lstStyle/>
                    <a:p>
                      <a:pPr algn="ctr"/>
                      <a:r>
                        <a:rPr lang="en-US" dirty="0" smtClean="0">
                          <a:solidFill>
                            <a:schemeClr val="bg1"/>
                          </a:solidFill>
                          <a:latin typeface="Cambria" pitchFamily="18" charset="0"/>
                        </a:rPr>
                        <a:t>30%</a:t>
                      </a:r>
                      <a:endParaRPr lang="en-US" dirty="0">
                        <a:solidFill>
                          <a:schemeClr val="bg1"/>
                        </a:solidFill>
                        <a:latin typeface="Cambria" pitchFamily="18" charset="0"/>
                      </a:endParaRPr>
                    </a:p>
                  </a:txBody>
                  <a:tcPr/>
                </a:tc>
              </a:tr>
            </a:tbl>
          </a:graphicData>
        </a:graphic>
      </p:graphicFrame>
      <p:sp>
        <p:nvSpPr>
          <p:cNvPr id="4" name="TextBox 3"/>
          <p:cNvSpPr txBox="1"/>
          <p:nvPr/>
        </p:nvSpPr>
        <p:spPr>
          <a:xfrm>
            <a:off x="533400" y="5867400"/>
            <a:ext cx="8229600" cy="707886"/>
          </a:xfrm>
          <a:prstGeom prst="rect">
            <a:avLst/>
          </a:prstGeom>
          <a:noFill/>
        </p:spPr>
        <p:txBody>
          <a:bodyPr wrap="square" rtlCol="0">
            <a:spAutoFit/>
          </a:bodyPr>
          <a:lstStyle/>
          <a:p>
            <a:r>
              <a:rPr lang="en-US" sz="2000" b="1" dirty="0" smtClean="0">
                <a:solidFill>
                  <a:schemeClr val="bg1"/>
                </a:solidFill>
              </a:rPr>
              <a:t>Education Cess &amp; Higher Education Cess are continue to be levied at 2% and 1% respectively.</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533400" y="457200"/>
            <a:ext cx="7924800" cy="5909310"/>
          </a:xfrm>
          <a:prstGeom prst="rect">
            <a:avLst/>
          </a:prstGeom>
          <a:noFill/>
        </p:spPr>
        <p:txBody>
          <a:bodyPr wrap="square" rtlCol="0">
            <a:spAutoFit/>
          </a:bodyPr>
          <a:lstStyle/>
          <a:p>
            <a:pPr algn="just"/>
            <a:r>
              <a:rPr lang="en-US" sz="2400" b="1" dirty="0" smtClean="0">
                <a:solidFill>
                  <a:schemeClr val="bg1"/>
                </a:solidFill>
              </a:rPr>
              <a:t>In the case of Co-Operative Societies, firm, local authority &amp; companies, the rates of tax will continue to be the same as specified for Assessment Year 2010-11 which are as under:</a:t>
            </a:r>
          </a:p>
          <a:p>
            <a:pPr algn="just"/>
            <a:endParaRPr lang="en-US" sz="2200" b="1" dirty="0" smtClean="0">
              <a:solidFill>
                <a:schemeClr val="bg1"/>
              </a:solidFill>
            </a:endParaRPr>
          </a:p>
          <a:p>
            <a:pPr algn="just"/>
            <a:r>
              <a:rPr lang="en-US" sz="2200" b="1" dirty="0" smtClean="0">
                <a:solidFill>
                  <a:schemeClr val="bg1"/>
                </a:solidFill>
              </a:rPr>
              <a:t>For Firm/LLP – 30% of the whole of income – No Surcharge</a:t>
            </a:r>
          </a:p>
          <a:p>
            <a:pPr algn="just"/>
            <a:endParaRPr lang="en-US" sz="2200" b="1" dirty="0" smtClean="0">
              <a:solidFill>
                <a:schemeClr val="bg1"/>
              </a:solidFill>
            </a:endParaRPr>
          </a:p>
          <a:p>
            <a:pPr algn="just"/>
            <a:r>
              <a:rPr lang="en-US" sz="2200" b="1" dirty="0" smtClean="0">
                <a:solidFill>
                  <a:schemeClr val="bg1"/>
                </a:solidFill>
              </a:rPr>
              <a:t>For Local Authority - 30% of the whole of income – No Sur.</a:t>
            </a:r>
          </a:p>
          <a:p>
            <a:pPr algn="just"/>
            <a:endParaRPr lang="en-US" sz="2200" b="1" dirty="0" smtClean="0">
              <a:solidFill>
                <a:schemeClr val="bg1"/>
              </a:solidFill>
            </a:endParaRPr>
          </a:p>
          <a:p>
            <a:pPr algn="just"/>
            <a:r>
              <a:rPr lang="en-US" sz="2200" b="1" dirty="0" smtClean="0">
                <a:solidFill>
                  <a:schemeClr val="bg1"/>
                </a:solidFill>
              </a:rPr>
              <a:t>For Co-Operative Societies as under:</a:t>
            </a:r>
          </a:p>
          <a:p>
            <a:pPr algn="just"/>
            <a:endParaRPr lang="en-US" sz="2200" b="1" dirty="0" smtClean="0">
              <a:solidFill>
                <a:schemeClr val="bg1"/>
              </a:solidFill>
            </a:endParaRPr>
          </a:p>
          <a:p>
            <a:pPr algn="just"/>
            <a:endParaRPr lang="en-US" sz="2200" b="1" dirty="0" smtClean="0">
              <a:solidFill>
                <a:schemeClr val="bg1"/>
              </a:solidFill>
            </a:endParaRPr>
          </a:p>
          <a:p>
            <a:pPr algn="just"/>
            <a:endParaRPr lang="en-US" sz="2200" b="1" dirty="0" smtClean="0">
              <a:solidFill>
                <a:schemeClr val="bg1"/>
              </a:solidFill>
            </a:endParaRPr>
          </a:p>
          <a:p>
            <a:pPr algn="just"/>
            <a:endParaRPr lang="en-US" sz="2200" b="1" dirty="0" smtClean="0">
              <a:solidFill>
                <a:schemeClr val="bg1"/>
              </a:solidFill>
            </a:endParaRPr>
          </a:p>
          <a:p>
            <a:pPr algn="just"/>
            <a:endParaRPr lang="en-US" sz="2200" b="1" dirty="0" smtClean="0">
              <a:solidFill>
                <a:schemeClr val="bg1"/>
              </a:solidFill>
            </a:endParaRPr>
          </a:p>
          <a:p>
            <a:pPr algn="just"/>
            <a:r>
              <a:rPr lang="en-US" sz="2000" b="1" dirty="0" smtClean="0">
                <a:solidFill>
                  <a:schemeClr val="bg1"/>
                </a:solidFill>
              </a:rPr>
              <a:t>Education Cess &amp; Higher Education Cess are continue to be levied at 2% and 1% respectively.</a:t>
            </a:r>
          </a:p>
        </p:txBody>
      </p:sp>
      <p:graphicFrame>
        <p:nvGraphicFramePr>
          <p:cNvPr id="3" name="Table 2"/>
          <p:cNvGraphicFramePr>
            <a:graphicFrameLocks noGrp="1"/>
          </p:cNvGraphicFramePr>
          <p:nvPr/>
        </p:nvGraphicFramePr>
        <p:xfrm>
          <a:off x="685800" y="4038600"/>
          <a:ext cx="3200400" cy="1112520"/>
        </p:xfrm>
        <a:graphic>
          <a:graphicData uri="http://schemas.openxmlformats.org/drawingml/2006/table">
            <a:tbl>
              <a:tblPr firstRow="1" bandRow="1"/>
              <a:tblGrid>
                <a:gridCol w="1981200"/>
                <a:gridCol w="1219200"/>
              </a:tblGrid>
              <a:tr h="370840">
                <a:tc>
                  <a:txBody>
                    <a:bodyPr/>
                    <a:lstStyle/>
                    <a:p>
                      <a:pPr algn="ctr"/>
                      <a:r>
                        <a:rPr lang="en-US" b="1" dirty="0" err="1" smtClean="0">
                          <a:solidFill>
                            <a:schemeClr val="bg1"/>
                          </a:solidFill>
                        </a:rPr>
                        <a:t>Upto</a:t>
                      </a:r>
                      <a:r>
                        <a:rPr lang="en-US" b="1" dirty="0" smtClean="0">
                          <a:solidFill>
                            <a:schemeClr val="bg1"/>
                          </a:solidFill>
                        </a:rPr>
                        <a:t> Rs.10000</a:t>
                      </a:r>
                      <a:endParaRPr lang="en-US" b="1" dirty="0">
                        <a:solidFill>
                          <a:schemeClr val="bg1"/>
                        </a:solidFill>
                      </a:endParaRPr>
                    </a:p>
                  </a:txBody>
                  <a:tcPr/>
                </a:tc>
                <a:tc>
                  <a:txBody>
                    <a:bodyPr/>
                    <a:lstStyle/>
                    <a:p>
                      <a:pPr algn="ctr"/>
                      <a:r>
                        <a:rPr lang="en-US" b="1" dirty="0" smtClean="0">
                          <a:solidFill>
                            <a:schemeClr val="bg1"/>
                          </a:solidFill>
                        </a:rPr>
                        <a:t>10%</a:t>
                      </a:r>
                      <a:endParaRPr lang="en-US" b="1" dirty="0">
                        <a:solidFill>
                          <a:schemeClr val="bg1"/>
                        </a:solidFill>
                      </a:endParaRPr>
                    </a:p>
                  </a:txBody>
                  <a:tcPr/>
                </a:tc>
              </a:tr>
              <a:tr h="370840">
                <a:tc>
                  <a:txBody>
                    <a:bodyPr/>
                    <a:lstStyle/>
                    <a:p>
                      <a:pPr algn="ctr"/>
                      <a:r>
                        <a:rPr lang="en-US" b="1" dirty="0" smtClean="0">
                          <a:solidFill>
                            <a:schemeClr val="bg1"/>
                          </a:solidFill>
                        </a:rPr>
                        <a:t>10001 to  20000</a:t>
                      </a:r>
                      <a:endParaRPr lang="en-US" b="1" dirty="0">
                        <a:solidFill>
                          <a:schemeClr val="bg1"/>
                        </a:solidFill>
                      </a:endParaRPr>
                    </a:p>
                  </a:txBody>
                  <a:tcPr/>
                </a:tc>
                <a:tc>
                  <a:txBody>
                    <a:bodyPr/>
                    <a:lstStyle/>
                    <a:p>
                      <a:pPr algn="ctr"/>
                      <a:r>
                        <a:rPr lang="en-US" b="1" dirty="0" smtClean="0">
                          <a:solidFill>
                            <a:schemeClr val="bg1"/>
                          </a:solidFill>
                        </a:rPr>
                        <a:t>20%</a:t>
                      </a:r>
                      <a:endParaRPr lang="en-US" b="1" dirty="0">
                        <a:solidFill>
                          <a:schemeClr val="bg1"/>
                        </a:solidFill>
                      </a:endParaRPr>
                    </a:p>
                  </a:txBody>
                  <a:tcPr/>
                </a:tc>
              </a:tr>
              <a:tr h="370840">
                <a:tc>
                  <a:txBody>
                    <a:bodyPr/>
                    <a:lstStyle/>
                    <a:p>
                      <a:pPr algn="ctr"/>
                      <a:r>
                        <a:rPr lang="en-US" b="1" dirty="0" smtClean="0">
                          <a:solidFill>
                            <a:schemeClr val="bg1"/>
                          </a:solidFill>
                        </a:rPr>
                        <a:t>Above Rs.20000</a:t>
                      </a:r>
                      <a:endParaRPr lang="en-US" b="1" dirty="0">
                        <a:solidFill>
                          <a:schemeClr val="bg1"/>
                        </a:solidFill>
                      </a:endParaRPr>
                    </a:p>
                  </a:txBody>
                  <a:tcPr/>
                </a:tc>
                <a:tc>
                  <a:txBody>
                    <a:bodyPr/>
                    <a:lstStyle/>
                    <a:p>
                      <a:pPr algn="ctr"/>
                      <a:r>
                        <a:rPr lang="en-US" b="1" dirty="0" smtClean="0">
                          <a:solidFill>
                            <a:schemeClr val="bg1"/>
                          </a:solidFill>
                        </a:rPr>
                        <a:t>30%</a:t>
                      </a:r>
                      <a:endParaRPr lang="en-US" b="1" dirty="0">
                        <a:solidFill>
                          <a:schemeClr val="bg1"/>
                        </a:solidFill>
                      </a:endParaRPr>
                    </a:p>
                  </a:txBody>
                  <a:tcPr/>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685800" y="381000"/>
            <a:ext cx="8077200" cy="6309420"/>
          </a:xfrm>
          <a:prstGeom prst="rect">
            <a:avLst/>
          </a:prstGeom>
          <a:noFill/>
        </p:spPr>
        <p:txBody>
          <a:bodyPr wrap="square" rtlCol="0">
            <a:spAutoFit/>
          </a:bodyPr>
          <a:lstStyle/>
          <a:p>
            <a:r>
              <a:rPr lang="en-US" sz="2800" b="1" u="sng" dirty="0" smtClean="0">
                <a:solidFill>
                  <a:schemeClr val="bg1"/>
                </a:solidFill>
              </a:rPr>
              <a:t>CORPORATION TAX:</a:t>
            </a:r>
          </a:p>
          <a:p>
            <a:endParaRPr lang="en-US" sz="2400" b="1" u="sng" dirty="0" smtClean="0">
              <a:solidFill>
                <a:schemeClr val="bg1"/>
              </a:solidFill>
            </a:endParaRPr>
          </a:p>
          <a:p>
            <a:r>
              <a:rPr lang="en-US" sz="2200" b="1" u="sng" dirty="0" smtClean="0">
                <a:solidFill>
                  <a:schemeClr val="bg1"/>
                </a:solidFill>
              </a:rPr>
              <a:t>TAX:</a:t>
            </a:r>
          </a:p>
          <a:p>
            <a:pPr>
              <a:buFont typeface="Wingdings" pitchFamily="2" charset="2"/>
              <a:buChar char="Ø"/>
            </a:pPr>
            <a:r>
              <a:rPr lang="en-US" sz="2200" b="1" dirty="0" smtClean="0">
                <a:solidFill>
                  <a:schemeClr val="bg1"/>
                </a:solidFill>
              </a:rPr>
              <a:t>For Domestic Companies – 30% of total income</a:t>
            </a:r>
          </a:p>
          <a:p>
            <a:pPr>
              <a:buFont typeface="Wingdings" pitchFamily="2" charset="2"/>
              <a:buChar char="Ø"/>
            </a:pPr>
            <a:r>
              <a:rPr lang="en-US" sz="2200" b="1" dirty="0" smtClean="0">
                <a:solidFill>
                  <a:schemeClr val="bg1"/>
                </a:solidFill>
              </a:rPr>
              <a:t>For Other than Domestic Co. – 40% of total income</a:t>
            </a:r>
          </a:p>
          <a:p>
            <a:endParaRPr lang="en-US" sz="2200" b="1" u="sng" dirty="0" smtClean="0">
              <a:solidFill>
                <a:schemeClr val="bg1"/>
              </a:solidFill>
            </a:endParaRPr>
          </a:p>
          <a:p>
            <a:r>
              <a:rPr lang="en-US" sz="2200" b="1" u="sng" dirty="0" smtClean="0">
                <a:solidFill>
                  <a:schemeClr val="bg1"/>
                </a:solidFill>
              </a:rPr>
              <a:t>SURCHARGE:</a:t>
            </a:r>
          </a:p>
          <a:p>
            <a:endParaRPr lang="en-US" sz="2200" b="1" u="sng" dirty="0" smtClean="0">
              <a:solidFill>
                <a:schemeClr val="bg1"/>
              </a:solidFill>
            </a:endParaRPr>
          </a:p>
          <a:p>
            <a:pPr algn="just">
              <a:buFont typeface="Wingdings" pitchFamily="2" charset="2"/>
              <a:buChar char="Ø"/>
            </a:pPr>
            <a:r>
              <a:rPr lang="en-US" sz="2200" b="1" dirty="0" smtClean="0">
                <a:solidFill>
                  <a:schemeClr val="bg1"/>
                </a:solidFill>
              </a:rPr>
              <a:t> Surcharge  in the case of Domestic Companies having income more than Rupees One </a:t>
            </a:r>
            <a:r>
              <a:rPr lang="en-US" sz="2200" b="1" dirty="0" err="1" smtClean="0">
                <a:solidFill>
                  <a:schemeClr val="bg1"/>
                </a:solidFill>
              </a:rPr>
              <a:t>Crore</a:t>
            </a:r>
            <a:r>
              <a:rPr lang="en-US" sz="2200" b="1" dirty="0" smtClean="0">
                <a:solidFill>
                  <a:schemeClr val="bg1"/>
                </a:solidFill>
              </a:rPr>
              <a:t> is reduced to  7.5% from 10%.</a:t>
            </a:r>
          </a:p>
          <a:p>
            <a:pPr>
              <a:buFont typeface="Wingdings" pitchFamily="2" charset="2"/>
              <a:buChar char="Ø"/>
            </a:pPr>
            <a:endParaRPr lang="en-US" sz="2200" b="1" dirty="0">
              <a:solidFill>
                <a:schemeClr val="bg1"/>
              </a:solidFill>
            </a:endParaRPr>
          </a:p>
          <a:p>
            <a:pPr algn="just">
              <a:buFont typeface="Wingdings" pitchFamily="2" charset="2"/>
              <a:buChar char="Ø"/>
            </a:pPr>
            <a:r>
              <a:rPr lang="en-US" sz="2200" b="1" dirty="0" smtClean="0">
                <a:solidFill>
                  <a:schemeClr val="bg1"/>
                </a:solidFill>
              </a:rPr>
              <a:t> Surcharge in the case of Company other than Domestic company shall continue to be levied at the rate of 2.5%</a:t>
            </a:r>
          </a:p>
          <a:p>
            <a:pPr algn="just">
              <a:buFont typeface="Wingdings" pitchFamily="2" charset="2"/>
              <a:buChar char="Ø"/>
            </a:pPr>
            <a:endParaRPr lang="en-US" sz="2200" b="1" dirty="0">
              <a:solidFill>
                <a:schemeClr val="bg1"/>
              </a:solidFill>
            </a:endParaRPr>
          </a:p>
          <a:p>
            <a:pPr algn="just"/>
            <a:r>
              <a:rPr lang="en-US" sz="2200" b="1" u="sng" dirty="0" smtClean="0">
                <a:solidFill>
                  <a:schemeClr val="bg1"/>
                </a:solidFill>
              </a:rPr>
              <a:t>MAT (Minimum Alternate Tax):</a:t>
            </a:r>
          </a:p>
          <a:p>
            <a:pPr algn="just"/>
            <a:endParaRPr lang="en-US" sz="2200" b="1" u="sng" dirty="0" smtClean="0">
              <a:solidFill>
                <a:schemeClr val="bg1"/>
              </a:solidFill>
            </a:endParaRPr>
          </a:p>
          <a:p>
            <a:pPr algn="just">
              <a:buFont typeface="Wingdings" pitchFamily="2" charset="2"/>
              <a:buChar char="Ø"/>
            </a:pPr>
            <a:r>
              <a:rPr lang="en-US" sz="2200" b="1" dirty="0" smtClean="0">
                <a:solidFill>
                  <a:schemeClr val="bg1"/>
                </a:solidFill>
              </a:rPr>
              <a:t> MAT rate increased from 15% to 18% of book profits.</a:t>
            </a:r>
            <a:endParaRPr lang="en-US" sz="2200" b="1" u="sng" dirty="0">
              <a:solidFill>
                <a:schemeClr val="bg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228600" y="271582"/>
            <a:ext cx="8534400" cy="6586418"/>
          </a:xfrm>
          <a:prstGeom prst="rect">
            <a:avLst/>
          </a:prstGeom>
          <a:noFill/>
        </p:spPr>
        <p:txBody>
          <a:bodyPr wrap="square" rtlCol="0">
            <a:spAutoFit/>
          </a:bodyPr>
          <a:lstStyle/>
          <a:p>
            <a:pPr algn="just">
              <a:buFont typeface="Wingdings" pitchFamily="2" charset="2"/>
              <a:buChar char="Ø"/>
            </a:pPr>
            <a:r>
              <a:rPr lang="en-US" sz="2400" b="1" dirty="0" smtClean="0">
                <a:solidFill>
                  <a:schemeClr val="bg1"/>
                </a:solidFill>
              </a:rPr>
              <a:t> </a:t>
            </a:r>
            <a:r>
              <a:rPr lang="en-US" sz="2200" b="1" u="sng" dirty="0" smtClean="0">
                <a:solidFill>
                  <a:schemeClr val="bg1"/>
                </a:solidFill>
              </a:rPr>
              <a:t>SECTION </a:t>
            </a:r>
            <a:r>
              <a:rPr lang="en-US" sz="2200" b="1" u="sng" dirty="0" smtClean="0">
                <a:solidFill>
                  <a:schemeClr val="bg1"/>
                </a:solidFill>
                <a:latin typeface="Century" pitchFamily="18" charset="0"/>
              </a:rPr>
              <a:t>2(15)</a:t>
            </a:r>
            <a:r>
              <a:rPr lang="en-US" sz="2200" b="1" u="sng" dirty="0" smtClean="0">
                <a:solidFill>
                  <a:schemeClr val="bg1"/>
                </a:solidFill>
              </a:rPr>
              <a:t>: DEFINITION OF CHARITABLE PURPOSE:</a:t>
            </a:r>
          </a:p>
          <a:p>
            <a:pPr algn="just"/>
            <a:r>
              <a:rPr lang="en-US" sz="2200" b="1" dirty="0" smtClean="0">
                <a:solidFill>
                  <a:schemeClr val="bg1"/>
                </a:solidFill>
              </a:rPr>
              <a:t>Includes 6 limbs viz.:</a:t>
            </a:r>
          </a:p>
          <a:p>
            <a:pPr marL="514350" indent="-514350" algn="just">
              <a:buFont typeface="+mj-lt"/>
              <a:buAutoNum type="romanLcPeriod"/>
            </a:pPr>
            <a:r>
              <a:rPr lang="en-US" sz="2200" b="1" dirty="0" smtClean="0">
                <a:solidFill>
                  <a:schemeClr val="bg1"/>
                </a:solidFill>
              </a:rPr>
              <a:t>Relief of the poor,</a:t>
            </a:r>
          </a:p>
          <a:p>
            <a:pPr marL="514350" indent="-514350" algn="just">
              <a:buFont typeface="+mj-lt"/>
              <a:buAutoNum type="romanLcPeriod"/>
            </a:pPr>
            <a:r>
              <a:rPr lang="en-US" sz="2200" b="1" dirty="0" smtClean="0">
                <a:solidFill>
                  <a:schemeClr val="bg1"/>
                </a:solidFill>
              </a:rPr>
              <a:t>Education,</a:t>
            </a:r>
          </a:p>
          <a:p>
            <a:pPr marL="514350" indent="-514350" algn="just">
              <a:buFont typeface="+mj-lt"/>
              <a:buAutoNum type="romanLcPeriod"/>
            </a:pPr>
            <a:r>
              <a:rPr lang="en-US" sz="2200" b="1" dirty="0" smtClean="0">
                <a:solidFill>
                  <a:schemeClr val="bg1"/>
                </a:solidFill>
              </a:rPr>
              <a:t>Medical relief,</a:t>
            </a:r>
          </a:p>
          <a:p>
            <a:pPr marL="514350" indent="-514350" algn="just">
              <a:buFont typeface="+mj-lt"/>
              <a:buAutoNum type="romanLcPeriod"/>
            </a:pPr>
            <a:r>
              <a:rPr lang="en-US" sz="2200" b="1" dirty="0" smtClean="0">
                <a:solidFill>
                  <a:srgbClr val="FF0000"/>
                </a:solidFill>
              </a:rPr>
              <a:t>The advancement of any other object of general public utility,</a:t>
            </a:r>
          </a:p>
          <a:p>
            <a:pPr marL="514350" indent="-514350" algn="just">
              <a:buFont typeface="+mj-lt"/>
              <a:buAutoNum type="romanLcPeriod"/>
            </a:pPr>
            <a:r>
              <a:rPr lang="en-US" sz="2200" b="1" dirty="0" smtClean="0">
                <a:solidFill>
                  <a:schemeClr val="bg1"/>
                </a:solidFill>
              </a:rPr>
              <a:t>Prevention of environment &amp;</a:t>
            </a:r>
          </a:p>
          <a:p>
            <a:pPr marL="514350" indent="-514350" algn="just">
              <a:buFont typeface="+mj-lt"/>
              <a:buAutoNum type="romanLcPeriod"/>
            </a:pPr>
            <a:r>
              <a:rPr lang="en-US" sz="2200" b="1" dirty="0" smtClean="0">
                <a:solidFill>
                  <a:schemeClr val="bg1"/>
                </a:solidFill>
              </a:rPr>
              <a:t>Preservation of monuments or places or objects of artistic or historic interest. </a:t>
            </a:r>
          </a:p>
          <a:p>
            <a:pPr marL="514350" indent="-514350" algn="just"/>
            <a:endParaRPr lang="en-US" sz="2200" b="1" dirty="0" smtClean="0">
              <a:solidFill>
                <a:schemeClr val="bg1"/>
              </a:solidFill>
            </a:endParaRPr>
          </a:p>
          <a:p>
            <a:pPr algn="just" defTabSz="0"/>
            <a:r>
              <a:rPr lang="en-US" sz="2200" b="1" dirty="0" smtClean="0">
                <a:solidFill>
                  <a:schemeClr val="bg1"/>
                </a:solidFill>
              </a:rPr>
              <a:t>The finance Act 2008, had amended the definition of “Charitable Purpose” by adding a proviso that</a:t>
            </a:r>
            <a:r>
              <a:rPr lang="en-US" sz="2200" b="1" u="sng" dirty="0" smtClean="0">
                <a:solidFill>
                  <a:schemeClr val="bg1"/>
                </a:solidFill>
              </a:rPr>
              <a:t> advancement of any other object of general public utility would not be a charitable purpose, if it involved the carrying on of any activity in the nature of trade, commerce or business, or any activity of rendering any services in relation to any trade, commerce or business for a cess, fee or any other consideration.</a:t>
            </a:r>
            <a:r>
              <a:rPr lang="en-US" sz="2200" b="1" dirty="0" smtClean="0">
                <a:solidFill>
                  <a:schemeClr val="bg1"/>
                </a:solidFill>
              </a:rPr>
              <a:t>  </a:t>
            </a:r>
          </a:p>
          <a:p>
            <a:pPr algn="just">
              <a:buFont typeface="Wingdings" pitchFamily="2" charset="2"/>
              <a:buChar char="Ø"/>
            </a:pPr>
            <a:endParaRPr lang="en-US" sz="2400" b="1" u="sng"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TextBox 2"/>
          <p:cNvSpPr txBox="1"/>
          <p:nvPr/>
        </p:nvSpPr>
        <p:spPr>
          <a:xfrm>
            <a:off x="685800" y="487025"/>
            <a:ext cx="8001000" cy="5262979"/>
          </a:xfrm>
          <a:prstGeom prst="rect">
            <a:avLst/>
          </a:prstGeom>
          <a:noFill/>
        </p:spPr>
        <p:txBody>
          <a:bodyPr wrap="square" rtlCol="0">
            <a:spAutoFit/>
          </a:bodyPr>
          <a:lstStyle/>
          <a:p>
            <a:pPr algn="just"/>
            <a:r>
              <a:rPr lang="en-US" sz="2400" b="1" dirty="0" smtClean="0">
                <a:solidFill>
                  <a:schemeClr val="bg1"/>
                </a:solidFill>
              </a:rPr>
              <a:t>Now, the definition is again propose to amend by inserting a second proviso </a:t>
            </a:r>
            <a:r>
              <a:rPr lang="en-US" sz="2400" b="1" dirty="0" err="1" smtClean="0">
                <a:solidFill>
                  <a:schemeClr val="bg1"/>
                </a:solidFill>
              </a:rPr>
              <a:t>i.e</a:t>
            </a:r>
            <a:r>
              <a:rPr lang="en-US" sz="2400" b="1" dirty="0" smtClean="0">
                <a:solidFill>
                  <a:schemeClr val="bg1"/>
                </a:solidFill>
              </a:rPr>
              <a:t> </a:t>
            </a:r>
            <a:r>
              <a:rPr lang="en-US" sz="2400" b="1" u="sng" dirty="0" smtClean="0">
                <a:solidFill>
                  <a:schemeClr val="bg1"/>
                </a:solidFill>
              </a:rPr>
              <a:t>“The advancement of any other object of general  public utility” to be considered as “charitable purpose” even if it involves carrying on of any activity in the nature of trade, commerce or business provided that the receipts from such activities do not exceed Rs.10 </a:t>
            </a:r>
            <a:r>
              <a:rPr lang="en-US" sz="2400" b="1" u="sng" dirty="0" err="1" smtClean="0">
                <a:solidFill>
                  <a:schemeClr val="bg1"/>
                </a:solidFill>
              </a:rPr>
              <a:t>lakh</a:t>
            </a:r>
            <a:r>
              <a:rPr lang="en-US" sz="2400" b="1" u="sng" dirty="0" smtClean="0">
                <a:solidFill>
                  <a:schemeClr val="bg1"/>
                </a:solidFill>
              </a:rPr>
              <a:t> in the year.</a:t>
            </a:r>
          </a:p>
          <a:p>
            <a:pPr algn="just"/>
            <a:endParaRPr lang="en-US" sz="2400" b="1" dirty="0" smtClean="0">
              <a:solidFill>
                <a:schemeClr val="bg1"/>
              </a:solidFill>
            </a:endParaRPr>
          </a:p>
          <a:p>
            <a:pPr algn="just"/>
            <a:endParaRPr lang="en-US" sz="2400" b="1" dirty="0" smtClean="0">
              <a:solidFill>
                <a:schemeClr val="bg1"/>
              </a:solidFill>
            </a:endParaRPr>
          </a:p>
          <a:p>
            <a:pPr algn="just"/>
            <a:r>
              <a:rPr lang="en-US" sz="2400" b="1" dirty="0" smtClean="0">
                <a:solidFill>
                  <a:schemeClr val="bg1"/>
                </a:solidFill>
              </a:rPr>
              <a:t>This amendment will take effect retrospectively from 1</a:t>
            </a:r>
            <a:r>
              <a:rPr lang="en-US" sz="2400" b="1" baseline="30000" dirty="0" smtClean="0">
                <a:solidFill>
                  <a:schemeClr val="bg1"/>
                </a:solidFill>
              </a:rPr>
              <a:t>st</a:t>
            </a:r>
            <a:r>
              <a:rPr lang="en-US" sz="2400" b="1" dirty="0" smtClean="0">
                <a:solidFill>
                  <a:schemeClr val="bg1"/>
                </a:solidFill>
              </a:rPr>
              <a:t> April 2009 </a:t>
            </a:r>
            <a:r>
              <a:rPr lang="en-US" sz="2400" b="1" dirty="0" err="1" smtClean="0">
                <a:solidFill>
                  <a:schemeClr val="bg1"/>
                </a:solidFill>
              </a:rPr>
              <a:t>i.e</a:t>
            </a:r>
            <a:r>
              <a:rPr lang="en-US" sz="2400" b="1" dirty="0" smtClean="0">
                <a:solidFill>
                  <a:schemeClr val="bg1"/>
                </a:solidFill>
              </a:rPr>
              <a:t> from A.Y 2009-10 and subsequently.</a:t>
            </a:r>
          </a:p>
          <a:p>
            <a:pPr algn="just"/>
            <a:endParaRPr lang="en-US" sz="2400" b="1" dirty="0" smtClean="0">
              <a:solidFill>
                <a:schemeClr val="bg1"/>
              </a:solidFill>
            </a:endParaRPr>
          </a:p>
          <a:p>
            <a:pPr algn="just"/>
            <a:endParaRPr lang="en-US" sz="2400" b="1" dirty="0" smtClean="0">
              <a:solidFill>
                <a:schemeClr val="bg1"/>
              </a:solidFill>
            </a:endParaRPr>
          </a:p>
          <a:p>
            <a:pPr algn="just"/>
            <a:endParaRPr lang="en-US" sz="2400" b="1" u="sng" dirty="0">
              <a:solidFill>
                <a:schemeClr val="bg1"/>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1"/>
          <p:cNvSpPr/>
          <p:nvPr/>
        </p:nvSpPr>
        <p:spPr>
          <a:xfrm>
            <a:off x="457200" y="304800"/>
            <a:ext cx="8001000" cy="3046988"/>
          </a:xfrm>
          <a:prstGeom prst="rect">
            <a:avLst/>
          </a:prstGeom>
        </p:spPr>
        <p:txBody>
          <a:bodyPr wrap="square">
            <a:spAutoFit/>
          </a:bodyPr>
          <a:lstStyle/>
          <a:p>
            <a:pPr algn="just"/>
            <a:r>
              <a:rPr lang="en-US" sz="2400" b="1" u="sng" dirty="0" smtClean="0">
                <a:solidFill>
                  <a:schemeClr val="bg1"/>
                </a:solidFill>
              </a:rPr>
              <a:t>SECTION2(24): Definition of Income:</a:t>
            </a:r>
          </a:p>
          <a:p>
            <a:pPr algn="just"/>
            <a:endParaRPr lang="en-US" sz="2400" b="1" u="sng" dirty="0" smtClean="0">
              <a:solidFill>
                <a:schemeClr val="bg1"/>
              </a:solidFill>
            </a:endParaRPr>
          </a:p>
          <a:p>
            <a:pPr algn="just"/>
            <a:r>
              <a:rPr lang="en-US" sz="2400" b="1" dirty="0" smtClean="0">
                <a:solidFill>
                  <a:schemeClr val="bg1"/>
                </a:solidFill>
              </a:rPr>
              <a:t>It is propose to amend section as </a:t>
            </a:r>
            <a:r>
              <a:rPr lang="en-US" sz="2400" b="1" dirty="0" err="1" smtClean="0">
                <a:solidFill>
                  <a:schemeClr val="bg1"/>
                </a:solidFill>
              </a:rPr>
              <a:t>as</a:t>
            </a:r>
            <a:r>
              <a:rPr lang="en-US" sz="2400" b="1" dirty="0" smtClean="0">
                <a:solidFill>
                  <a:schemeClr val="bg1"/>
                </a:solidFill>
              </a:rPr>
              <a:t> to include receipt u/s.56(2)(</a:t>
            </a:r>
            <a:r>
              <a:rPr lang="en-US" sz="2400" b="1" dirty="0" err="1" smtClean="0">
                <a:solidFill>
                  <a:schemeClr val="bg1"/>
                </a:solidFill>
              </a:rPr>
              <a:t>viia</a:t>
            </a:r>
            <a:r>
              <a:rPr lang="en-US" sz="2400" b="1" dirty="0" smtClean="0">
                <a:solidFill>
                  <a:schemeClr val="bg1"/>
                </a:solidFill>
              </a:rPr>
              <a:t>) </a:t>
            </a:r>
            <a:r>
              <a:rPr lang="en-US" sz="2400" b="1" dirty="0" err="1" smtClean="0">
                <a:solidFill>
                  <a:schemeClr val="bg1"/>
                </a:solidFill>
              </a:rPr>
              <a:t>i.e</a:t>
            </a:r>
            <a:r>
              <a:rPr lang="en-US" sz="2400" b="1" dirty="0" smtClean="0">
                <a:solidFill>
                  <a:schemeClr val="bg1"/>
                </a:solidFill>
              </a:rPr>
              <a:t> transfer of shares of firm/unlisted co. for </a:t>
            </a:r>
            <a:r>
              <a:rPr lang="en-US" sz="2400" b="1" dirty="0" err="1" smtClean="0">
                <a:solidFill>
                  <a:schemeClr val="bg1"/>
                </a:solidFill>
              </a:rPr>
              <a:t>inadquate</a:t>
            </a:r>
            <a:r>
              <a:rPr lang="en-US" sz="2400" b="1" dirty="0" smtClean="0">
                <a:solidFill>
                  <a:schemeClr val="bg1"/>
                </a:solidFill>
              </a:rPr>
              <a:t> consideration will be treated as </a:t>
            </a:r>
            <a:r>
              <a:rPr lang="en-US" sz="2400" b="1" dirty="0" err="1" smtClean="0">
                <a:solidFill>
                  <a:schemeClr val="bg1"/>
                </a:solidFill>
              </a:rPr>
              <a:t>deemded</a:t>
            </a:r>
            <a:r>
              <a:rPr lang="en-US" sz="2400" b="1" dirty="0" smtClean="0">
                <a:solidFill>
                  <a:schemeClr val="bg1"/>
                </a:solidFill>
              </a:rPr>
              <a:t> income in case of firm/co. to the extent of diff. between F.M.V and consideration</a:t>
            </a:r>
          </a:p>
          <a:p>
            <a:pPr algn="just"/>
            <a:endParaRPr lang="en-US" sz="2400" b="1" u="sng" dirty="0" smtClean="0">
              <a:solidFill>
                <a:schemeClr val="bg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extBox 1"/>
          <p:cNvSpPr txBox="1"/>
          <p:nvPr/>
        </p:nvSpPr>
        <p:spPr>
          <a:xfrm>
            <a:off x="685800" y="487025"/>
            <a:ext cx="8001000" cy="6001643"/>
          </a:xfrm>
          <a:prstGeom prst="rect">
            <a:avLst/>
          </a:prstGeom>
          <a:noFill/>
        </p:spPr>
        <p:txBody>
          <a:bodyPr wrap="square" rtlCol="0">
            <a:spAutoFit/>
          </a:bodyPr>
          <a:lstStyle/>
          <a:p>
            <a:pPr algn="just"/>
            <a:r>
              <a:rPr lang="en-US" sz="2400" b="1" u="sng" dirty="0" smtClean="0">
                <a:solidFill>
                  <a:schemeClr val="bg1"/>
                </a:solidFill>
              </a:rPr>
              <a:t>SECTION </a:t>
            </a:r>
            <a:r>
              <a:rPr lang="en-US" sz="2400" b="1" u="sng" dirty="0" smtClean="0">
                <a:solidFill>
                  <a:schemeClr val="bg1"/>
                </a:solidFill>
                <a:latin typeface="Century" pitchFamily="18" charset="0"/>
              </a:rPr>
              <a:t>9(1)(v),(vi) &amp; (vii)</a:t>
            </a:r>
            <a:r>
              <a:rPr lang="en-US" sz="2400" b="1" dirty="0" smtClean="0">
                <a:solidFill>
                  <a:schemeClr val="bg1"/>
                </a:solidFill>
              </a:rPr>
              <a:t>:</a:t>
            </a:r>
          </a:p>
          <a:p>
            <a:pPr algn="just"/>
            <a:r>
              <a:rPr lang="en-US" sz="2400" b="1" u="sng" dirty="0" smtClean="0">
                <a:solidFill>
                  <a:schemeClr val="bg1"/>
                </a:solidFill>
              </a:rPr>
              <a:t>INCOME DEEMED TO ACCRUE OR ARISE IN INDIA</a:t>
            </a:r>
          </a:p>
          <a:p>
            <a:pPr algn="just"/>
            <a:r>
              <a:rPr lang="en-US" sz="2400" b="1" dirty="0" smtClean="0">
                <a:solidFill>
                  <a:schemeClr val="bg1"/>
                </a:solidFill>
              </a:rPr>
              <a:t>It is proposed to substitute the explanation so as remove the doubts regarding the income of non-resident by way of interest, Royalty or fees for technical services shall be deemed to accrues or arise in India under clause (v) or clause (vi) or clause (vii) of sub-section (1) and shall be included in the total income of non-resident whether or not:,</a:t>
            </a:r>
          </a:p>
          <a:p>
            <a:pPr marL="514350" indent="-514350" algn="just">
              <a:buAutoNum type="romanLcParenR"/>
            </a:pPr>
            <a:r>
              <a:rPr lang="en-US" sz="2400" b="1" dirty="0" smtClean="0">
                <a:solidFill>
                  <a:schemeClr val="bg1"/>
                </a:solidFill>
              </a:rPr>
              <a:t>The non-resident has a residence or place of business or business connection in India or </a:t>
            </a:r>
          </a:p>
          <a:p>
            <a:pPr marL="514350" indent="-514350" algn="just">
              <a:buAutoNum type="romanLcParenR"/>
            </a:pPr>
            <a:r>
              <a:rPr lang="en-US" sz="2400" b="1" dirty="0" smtClean="0">
                <a:solidFill>
                  <a:schemeClr val="bg1"/>
                </a:solidFill>
              </a:rPr>
              <a:t>The non-resident has rendered services in India .</a:t>
            </a:r>
          </a:p>
          <a:p>
            <a:pPr marL="514350" indent="-514350" algn="just">
              <a:buAutoNum type="romanLcParenR"/>
            </a:pPr>
            <a:endParaRPr lang="en-US" sz="2400" b="1" dirty="0" smtClean="0">
              <a:solidFill>
                <a:schemeClr val="bg1"/>
              </a:solidFill>
            </a:endParaRPr>
          </a:p>
          <a:p>
            <a:pPr algn="just"/>
            <a:r>
              <a:rPr lang="en-US" sz="2400" b="1" dirty="0" smtClean="0">
                <a:solidFill>
                  <a:schemeClr val="bg1"/>
                </a:solidFill>
              </a:rPr>
              <a:t>This amendment will effect retrospectively from 01-06-1976 </a:t>
            </a:r>
            <a:r>
              <a:rPr lang="en-US" sz="2400" b="1" dirty="0" err="1" smtClean="0">
                <a:solidFill>
                  <a:schemeClr val="bg1"/>
                </a:solidFill>
              </a:rPr>
              <a:t>i.e</a:t>
            </a:r>
            <a:r>
              <a:rPr lang="en-US" sz="2400" b="1" dirty="0" smtClean="0">
                <a:solidFill>
                  <a:schemeClr val="bg1"/>
                </a:solidFill>
              </a:rPr>
              <a:t> A.Y 1977-78 &amp; subsequently.</a:t>
            </a:r>
          </a:p>
          <a:p>
            <a:pPr algn="just"/>
            <a:endParaRPr lang="en-US" sz="2400" b="1" u="sng" dirty="0">
              <a:solidFill>
                <a:schemeClr val="bg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292</TotalTime>
  <Words>2560</Words>
  <Application>Microsoft Office PowerPoint</Application>
  <PresentationFormat>On-screen Show (4:3)</PresentationFormat>
  <Paragraphs>273</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Paper</vt:lpstr>
      <vt:lpstr>THE UNION BUDGET 2010-11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UNION BUDGET 2010-11</dc:title>
  <dc:creator>ADMIN</dc:creator>
  <cp:lastModifiedBy>ADMIN</cp:lastModifiedBy>
  <cp:revision>39</cp:revision>
  <dcterms:created xsi:type="dcterms:W3CDTF">2010-02-27T10:19:32Z</dcterms:created>
  <dcterms:modified xsi:type="dcterms:W3CDTF">2010-03-13T10:01:23Z</dcterms:modified>
</cp:coreProperties>
</file>