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76" r:id="rId2"/>
    <p:sldId id="275" r:id="rId3"/>
    <p:sldId id="280" r:id="rId4"/>
    <p:sldId id="281" r:id="rId5"/>
    <p:sldId id="282" r:id="rId6"/>
    <p:sldId id="278" r:id="rId7"/>
    <p:sldId id="283" r:id="rId8"/>
    <p:sldId id="287" r:id="rId9"/>
    <p:sldId id="285" r:id="rId10"/>
    <p:sldId id="28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BC14B0"/>
    <a:srgbClr val="FF9933"/>
    <a:srgbClr val="FF66FF"/>
    <a:srgbClr val="FF66CC"/>
    <a:srgbClr val="802AA6"/>
    <a:srgbClr val="33CC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28" autoAdjust="0"/>
  </p:normalViewPr>
  <p:slideViewPr>
    <p:cSldViewPr>
      <p:cViewPr varScale="1">
        <p:scale>
          <a:sx n="71" d="100"/>
          <a:sy n="71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A07C9-5CDC-4570-8915-5C4143F82C9A}" type="datetimeFigureOut">
              <a:rPr lang="en-US" smtClean="0"/>
              <a:pPr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1AE64-C0DC-4EE9-BB90-B147120208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458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CDE4-533D-4F52-996F-DD5AAE65013F}" type="datetimeFigureOut">
              <a:rPr lang="en-US" smtClean="0"/>
              <a:pPr/>
              <a:t>1/24/2016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8F6EE-0AE0-4A45-95DF-74066BBD2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265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30A2BC4-E12B-4A7B-A26A-F07592B0F2FC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3FE3-96FB-456A-9F2B-3F8B8575E72F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9BA-1894-425C-8749-4AF586775159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9CF15-F0CA-44E7-9D7B-79D93B0373D1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B8A9-8CDC-4F24-818F-ABBFD65897E7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5E237E0-4149-4244-923E-57CC5A4258B1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75B814E-29FF-446C-AB59-3E0F49A6CE61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39DC-0E96-4AED-88C9-6EF37ACFF23E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E995-C40F-4CAF-A2EF-588A9C66E572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955869F-64B2-4096-9F4D-BE3237B8AB90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0A50CE-E749-4B85-BB2D-DD7010232639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D39C24EE-4BEA-4CDB-9F75-FB84DCF88B67}" type="datetime1">
              <a:rPr lang="en-US" smtClean="0"/>
              <a:pPr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mailto:parasjain2807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 txBox="1">
            <a:spLocks/>
          </p:cNvSpPr>
          <p:nvPr/>
        </p:nvSpPr>
        <p:spPr>
          <a:xfrm>
            <a:off x="457200" y="419100"/>
            <a:ext cx="8229600" cy="6477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AS 1: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Presentation of Financial Statement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4648200"/>
            <a:ext cx="44958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CA PARAS JAIN</a:t>
            </a: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4"/>
              </a:rPr>
              <a:t>parasjain2807@gmail.com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+91 9819815706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000" y="1776846"/>
            <a:ext cx="4064000" cy="45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1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057400"/>
            <a:ext cx="7129901" cy="186204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</a:t>
            </a:r>
            <a:endParaRPr lang="en-US" sz="11500" b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10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381000"/>
            <a:ext cx="7848600" cy="6858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Ind AS 1: Presentation of Financial Statement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314450"/>
            <a:ext cx="7848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India, Presentation of Financial Statement is always governed by Companies Act instead of Accounting Standard. 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Earlier there is Schedule VI, now Schedule III is there for Presentation of Financial Statement as per Accounting Standard.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Till date, no format has been prescribed for Presentation of Financial Statement as per Indian Accounting Standard.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There is an exposure draft on it which is not yet approved.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2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6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848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Financial Statement comprises of:-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Balance Sheet as at the end of the period;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Statement of Profit and Loss for the period;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Cash Flow Statement for the period; and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Notes.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276600" y="3048000"/>
            <a:ext cx="2209800" cy="838200"/>
          </a:xfrm>
          <a:prstGeom prst="roundRect">
            <a:avLst>
              <a:gd name="adj" fmla="val 50000"/>
            </a:avLst>
          </a:prstGeom>
          <a:solidFill>
            <a:srgbClr val="33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Financial Statement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5029200"/>
            <a:ext cx="1676400" cy="838200"/>
          </a:xfrm>
          <a:prstGeom prst="roundRect">
            <a:avLst/>
          </a:prstGeom>
          <a:solidFill>
            <a:srgbClr val="BC14B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Balance Sheet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2200" y="5029200"/>
            <a:ext cx="2133600" cy="8382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Statement of Profit and Loss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76800" y="5029200"/>
            <a:ext cx="1676400" cy="838200"/>
          </a:xfrm>
          <a:prstGeom prst="roundRect">
            <a:avLst/>
          </a:prstGeom>
          <a:solidFill>
            <a:srgbClr val="FF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Cash Flow  Statement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34200" y="5029200"/>
            <a:ext cx="1676400" cy="838200"/>
          </a:xfrm>
          <a:prstGeom prst="roundRect">
            <a:avLst/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>
            <a:stCxn id="3" idx="2"/>
            <a:endCxn id="5" idx="0"/>
          </p:cNvCxnSpPr>
          <p:nvPr/>
        </p:nvCxnSpPr>
        <p:spPr>
          <a:xfrm rot="5400000">
            <a:off x="3333750" y="3981450"/>
            <a:ext cx="1143000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  <a:endCxn id="6" idx="0"/>
          </p:cNvCxnSpPr>
          <p:nvPr/>
        </p:nvCxnSpPr>
        <p:spPr>
          <a:xfrm rot="16200000" flipH="1">
            <a:off x="4476750" y="3790950"/>
            <a:ext cx="1143000" cy="133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2"/>
            <a:endCxn id="7" idx="0"/>
          </p:cNvCxnSpPr>
          <p:nvPr/>
        </p:nvCxnSpPr>
        <p:spPr>
          <a:xfrm rot="16200000" flipH="1">
            <a:off x="5505450" y="2762250"/>
            <a:ext cx="1143000" cy="3390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2"/>
            <a:endCxn id="4" idx="0"/>
          </p:cNvCxnSpPr>
          <p:nvPr/>
        </p:nvCxnSpPr>
        <p:spPr>
          <a:xfrm rot="5400000">
            <a:off x="2228850" y="2876550"/>
            <a:ext cx="1143000" cy="3162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3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381000"/>
            <a:ext cx="8077200" cy="762000"/>
          </a:xfrm>
          <a:prstGeom prst="roundRect">
            <a:avLst>
              <a:gd name="adj" fmla="val 50000"/>
            </a:avLst>
          </a:prstGeom>
          <a:solidFill>
            <a:srgbClr val="BC14B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Balance Sheet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762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Balance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sheet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include 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Statement of change in equity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which is presented as a part of the Balance Sheet.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9600" y="2438400"/>
            <a:ext cx="8077200" cy="6858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Statement of Profit and Loss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352800"/>
            <a:ext cx="79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Statement of Profit and Loss include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 comprehensive income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which is presented as part of  a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statement of profit and loss.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There is no concept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extraordinary item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Ind AS.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" y="5029200"/>
            <a:ext cx="8001000" cy="685800"/>
          </a:xfrm>
          <a:prstGeom prst="roundRect">
            <a:avLst>
              <a:gd name="adj" fmla="val 50000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Notes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9436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Notes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comprises of summary of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significant accounting policies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and other explanatory information.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4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228600"/>
            <a:ext cx="8077200" cy="6858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OTHER COMPREHENSIVE INCOME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143000"/>
            <a:ext cx="80772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 comprehensive income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comprises items of income and expense (including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reclassification adjustments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that are not recognised in profit or loss as required by other Ind ASs.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components of other comprehensive income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(a) changes in revaluation surplus (see Ind AS 16 Property, Plant and Equipment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Ind AS 38 Intangible Assets);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(b) actuarial gains and losses on defined benefit plans (see Ind AS 19 Employee Benefits);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(c) gains and losses arising from translating the financial statements of a foreign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operation (see Ind AS 21 The Effects of Changes in Foreign Exchange Rates);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(d) gains and losses on remeasuring available-for-sale financial assets (see Ind AS 39 Financial Instruments: Recognition and Measurement);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(e) the effective portion of gains and losses on hedging instruments in a cash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flow hedge (see Ind AS 39 Financial Instruments: Recognition and Measurement).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Reclassification adjustments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amounts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reclassified to profit or loss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the current period that were recognised in other comprehensive income in the current or previous periods.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5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5800" y="457200"/>
            <a:ext cx="7620000" cy="6858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FORMAT OF FINANCIAL STATEMENT AS PER Ind AS ENCLOSED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52578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Note: It is a draft format of Financial statement.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6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019800" y="2286000"/>
            <a:ext cx="2362200" cy="990600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Double click on PDF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350187"/>
              </p:ext>
            </p:extLst>
          </p:nvPr>
        </p:nvGraphicFramePr>
        <p:xfrm>
          <a:off x="2590800" y="2057400"/>
          <a:ext cx="3020567" cy="235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showAsIcon="1" r:id="rId4" imgW="914400" imgH="714240" progId="AcroExch.Document.7">
                  <p:embed/>
                </p:oleObj>
              </mc:Choice>
              <mc:Fallback>
                <p:oleObj name="Acrobat Document" showAsIcon="1" r:id="rId4" imgW="914400" imgH="714240" progId="AcroExch.Document.7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057400"/>
                        <a:ext cx="3020567" cy="2359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381000"/>
            <a:ext cx="7696200" cy="6096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ompliance with Ind 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Financial statements complying with Ind ASs shall make an explicit and unreserved statement of such compliance in the notes.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Financial statements shall not be described as complying with Ind ASs unless they comply with all the requirements of applicable Ind ASs.</a:t>
            </a:r>
          </a:p>
        </p:txBody>
      </p:sp>
      <p:pic>
        <p:nvPicPr>
          <p:cNvPr id="4" name="Picture 3" descr="New Picture (5)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733801"/>
            <a:ext cx="6019800" cy="22098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7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28600"/>
            <a:ext cx="7924800" cy="6096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Comparision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8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143000"/>
          <a:ext cx="7924800" cy="5312155"/>
        </p:xfrm>
        <a:graphic>
          <a:graphicData uri="http://schemas.openxmlformats.org/drawingml/2006/table">
            <a:tbl>
              <a:tblPr/>
              <a:tblGrid>
                <a:gridCol w="987125"/>
                <a:gridCol w="3651897"/>
                <a:gridCol w="1130790"/>
                <a:gridCol w="1056639"/>
                <a:gridCol w="1098349"/>
              </a:tblGrid>
              <a:tr h="3797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Particulars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IND </a:t>
                      </a:r>
                      <a:r>
                        <a:rPr lang="en-US" sz="2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of change in equity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45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of change in equity as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Seperate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or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Part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Part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Part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Seperate statement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Other comprehensive income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79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Single / Two statement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approach for Statement</a:t>
                      </a:r>
                      <a:r>
                        <a:rPr lang="en-US" sz="22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Profit and Loss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Single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Single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Any one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Extraordinary items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43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Expense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presentation in Statement of Profit and Loss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Nature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Nature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Either by nature or function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09600"/>
            <a:ext cx="8424286" cy="5715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Slide 9 of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1780</TotalTime>
  <Words>615</Words>
  <Application>Microsoft Office PowerPoint</Application>
  <PresentationFormat>On-screen Show (4:3)</PresentationFormat>
  <Paragraphs>99</Paragraphs>
  <Slides>10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Theme1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153</cp:revision>
  <dcterms:created xsi:type="dcterms:W3CDTF">2006-08-16T00:00:00Z</dcterms:created>
  <dcterms:modified xsi:type="dcterms:W3CDTF">2016-01-24T06:37:01Z</dcterms:modified>
  <cp:contentStatus/>
</cp:coreProperties>
</file>