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3" d="100"/>
          <a:sy n="93" d="100"/>
        </p:scale>
        <p:origin x="1060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E62BC4-08BD-42D3-A0A8-A4747BB6C733}" type="datetimeFigureOut">
              <a:rPr lang="en-IN" smtClean="0"/>
              <a:t>17-06-2025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69C677-F148-4AE1-9055-3C1B76A85F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186880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69C677-F148-4AE1-9055-3C1B76A85F51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01323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354B0-48F0-4ADE-A120-EE6637248AE5}" type="datetime2">
              <a:rPr lang="en-US" smtClean="0"/>
              <a:t>Tuesday, June 17,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IBC Code                           ICAI Insolvency Chat GPT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984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FDBA0-B19D-400E-8984-C0684B21AC03}" type="datetime2">
              <a:rPr lang="en-US" smtClean="0"/>
              <a:t>Tuesday, June 17, 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IBC Code                           ICAI Insolvency Chat GPT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904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D82F3-DF11-41F2-9BF0-782A8D0E1B00}" type="datetime2">
              <a:rPr lang="en-US" smtClean="0"/>
              <a:t>Tuesday, June 17,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IBC Code                           ICAI Insolvency Chat GPT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0261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EB832-DFE9-411A-894C-59244800B8E6}" type="datetime2">
              <a:rPr lang="en-US" smtClean="0"/>
              <a:t>Tuesday, June 17,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IBC Code                           ICAI Insolvency Chat GPT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847053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5F647-FE07-40DD-88A3-A9A983E69706}" type="datetime2">
              <a:rPr lang="en-US" smtClean="0"/>
              <a:t>Tuesday, June 17,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IBC Code                           ICAI Insolvency Chat GPT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9367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312C-072E-45A6-9780-69D009FB1BC8}" type="datetime2">
              <a:rPr lang="en-US" smtClean="0"/>
              <a:t>Tuesday, June 17,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IBC Code                           ICAI Insolvency Chat GPT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716057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D4CDA-C074-4662-8CBC-F04B1D5268DB}" type="datetime2">
              <a:rPr lang="en-US" smtClean="0"/>
              <a:t>Tuesday, June 17,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IBC Code                           ICAI Insolvency Chat GPT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4419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AD682-BCF2-4BCD-8D88-D7FCACEC9AE1}" type="datetime2">
              <a:rPr lang="en-US" smtClean="0"/>
              <a:t>Tuesday, June 17,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IBC Code                           ICAI Insolvency Chat GPT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070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3B5A8-5CEA-47FF-8AED-E0D032F3AF0F}" type="datetime2">
              <a:rPr lang="en-US" smtClean="0"/>
              <a:t>Tuesday, June 17,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IBC Code                           ICAI Insolvency Chat GPT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359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8FC1C-85FB-4BEA-8707-EB1023A3B4BF}" type="datetime2">
              <a:rPr lang="en-US" smtClean="0"/>
              <a:t>Tuesday, June 17,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IBC Code                           ICAI Insolvency Chat GPT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972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CD3D4-28FA-4FA4-BC2F-8E74D083E9C7}" type="datetime2">
              <a:rPr lang="en-US" smtClean="0"/>
              <a:t>Tuesday, June 17,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IBC Code                           ICAI Insolvency Chat GPT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738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5111E-31BB-467C-B448-AFE247E97521}" type="datetime2">
              <a:rPr lang="en-US" smtClean="0"/>
              <a:t>Tuesday, June 17, 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IBC Code                           ICAI Insolvency Chat GPT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47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1A478-40B3-45E1-B3CE-A78F57B29CD3}" type="datetime2">
              <a:rPr lang="en-US" smtClean="0"/>
              <a:t>Tuesday, June 17, 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IBC Code                           ICAI Insolvency Chat GPT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14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A4C48-CDC1-46D1-B7FD-9E6617483AF1}" type="datetime2">
              <a:rPr lang="en-US" smtClean="0"/>
              <a:t>Tuesday, June 17, 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IBC Code                           ICAI Insolvency Chat GPT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971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9830B-0C63-44F5-9269-5F6F0DDE0216}" type="datetime2">
              <a:rPr lang="en-US" smtClean="0"/>
              <a:t>Tuesday, June 17, 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IBC Code                           ICAI Insolvency Chat GPT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016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DD0F3-2FC5-4CAB-B0B6-C4BDF1797DAA}" type="datetime2">
              <a:rPr lang="en-US" smtClean="0"/>
              <a:t>Tuesday, June 17, 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IBC Code                           ICAI Insolvency Chat GPT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947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2C58B-F567-4797-8193-46144EB22A70}" type="datetime2">
              <a:rPr lang="en-US" smtClean="0"/>
              <a:t>Tuesday, June 17, 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r>
              <a:rPr lang="en-US" smtClean="0"/>
              <a:t>IBC Code                           ICAI Insolvency Chat GPT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774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FB71688-48A9-413C-81A9-A7FA0BEC3007}" type="datetime2">
              <a:rPr lang="en-US" smtClean="0"/>
              <a:t>Tuesday, June 17,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r>
              <a:rPr lang="en-US" smtClean="0"/>
              <a:t>IBC Code                           ICAI Insolvency Chat GPT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27098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Avoidance/PUFE Forensics under IBC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Executive Development Program (15th Batch)</a:t>
            </a:r>
          </a:p>
          <a:p>
            <a:r>
              <a:t>17–19 June 2025 | IIIPI – ICAI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03489-2592-441A-9C79-276FC40950B1}" type="datetime2">
              <a:rPr lang="en-US" smtClean="0"/>
              <a:t>Tuesday, June 17,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IBC Code                           ICAI Insolvency Chat GPT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Strategic Insights for RPs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Proper forensic review is crucial</a:t>
            </a:r>
          </a:p>
          <a:p>
            <a:r>
              <a:t>• Document trail and audit readiness</a:t>
            </a:r>
          </a:p>
          <a:p>
            <a:r>
              <a:t>• Collaborate with legal counsel</a:t>
            </a:r>
          </a:p>
          <a:p>
            <a:r>
              <a:t>• Use templates for evaluation and reporting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EBE1F-778F-4714-B148-88D1CDC352F2}" type="datetime2">
              <a:rPr lang="en-US" smtClean="0"/>
              <a:t>Tuesday, June 17,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IBC Code                           ICAI Insolvency Chat GPT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Avoidance transactions are key to maximizing recovery under IBC.</a:t>
            </a:r>
          </a:p>
          <a:p>
            <a:r>
              <a:t>RP vigilance and legal understanding can protect creditor interests.</a:t>
            </a:r>
          </a:p>
          <a:p>
            <a:r>
              <a:t>Stay updated with evolving NCLT/NCLAT rulings.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856A8-A8A7-423C-A23F-270EABE6BAC1}" type="datetime2">
              <a:rPr lang="en-US" smtClean="0"/>
              <a:t>Tuesday, June 17,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IBC Code                           ICAI Insolvency Chat GPT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Program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Duration: 18 hours over 3 days</a:t>
            </a:r>
          </a:p>
          <a:p>
            <a:r>
              <a:t>• CPE Hours: 12</a:t>
            </a:r>
          </a:p>
          <a:p>
            <a:r>
              <a:t>• Fee: ₹6000 + GST</a:t>
            </a:r>
          </a:p>
          <a:p>
            <a:r>
              <a:t>• Last Date to Register: 16th June 2025</a:t>
            </a:r>
          </a:p>
          <a:p>
            <a:r>
              <a:t>• Contact: ipprogram@icai.in | +91-8178995141</a:t>
            </a:r>
          </a:p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ABFC7-C100-453B-952E-641041E6BC39}" type="datetime2">
              <a:rPr lang="en-US" smtClean="0"/>
              <a:t>Tuesday, June 17,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IBC Code                           ICAI Insolvency Chat GPT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PUFE Transactions under IBC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PUFE refers to:</a:t>
            </a:r>
          </a:p>
          <a:p>
            <a:r>
              <a:t>• Preferential Transactions (Sec. 43)</a:t>
            </a:r>
          </a:p>
          <a:p>
            <a:r>
              <a:t>• Undervalued Transactions (Sec. 45)</a:t>
            </a:r>
          </a:p>
          <a:p>
            <a:r>
              <a:t>• Fraudulent Transactions (Sec. 66)</a:t>
            </a:r>
          </a:p>
          <a:p>
            <a:r>
              <a:t>• Extortionate Credit Transactions (Sec. 50)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1F787-F9DD-484E-B3A6-8C1A1927E91E}" type="datetime2">
              <a:rPr lang="en-US" smtClean="0"/>
              <a:t>Tuesday, June 17,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IBC Code                           ICAI Insolvency Chat GPT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Section 43 – Preferential Transactions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Section 43 defines preferential transactions as those made to benefit one creditor over others.</a:t>
            </a:r>
          </a:p>
          <a:p>
            <a:r>
              <a:t>Key Points:</a:t>
            </a:r>
          </a:p>
          <a:p>
            <a:r>
              <a:t>• Look-back period: 1–2 years</a:t>
            </a:r>
          </a:p>
          <a:p>
            <a:r>
              <a:t>• Must be during insolvency lookback window</a:t>
            </a:r>
          </a:p>
          <a:p>
            <a:r>
              <a:t>• Exceptions apply (e.g., ordinary course of business)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C4D4F-16AE-4E8F-82A3-6BBCB54BF668}" type="datetime2">
              <a:rPr lang="en-US" smtClean="0"/>
              <a:t>Tuesday, June 17,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IBC Code                           ICAI Insolvency Chat GPT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Section 45 – Undervalued Transactions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Transactions where assets are sold for less than their value.</a:t>
            </a:r>
          </a:p>
          <a:p>
            <a:r>
              <a:t>• Must show significant undervaluation</a:t>
            </a:r>
          </a:p>
          <a:p>
            <a:r>
              <a:t>• Voluntary gifts or irrational asset sales</a:t>
            </a:r>
          </a:p>
          <a:p>
            <a:r>
              <a:t>• Avoidable by Resolution Professional (RP)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A77D3-B862-4365-A89E-7E57BB9631B7}" type="datetime2">
              <a:rPr lang="en-US" smtClean="0"/>
              <a:t>Tuesday, June 17,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IBC Code                           ICAI Insolvency Chat GPT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Section 66 – Fraudulent Transactions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Covers willful misconduct or transactions made to defraud creditors.</a:t>
            </a:r>
          </a:p>
          <a:p>
            <a:r>
              <a:t>• Directors can be held personally liable</a:t>
            </a:r>
          </a:p>
          <a:p>
            <a:r>
              <a:t>• RPs may pursue remedies through NCLT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8199E-76A1-4308-8B04-34BA46B4BED2}" type="datetime2">
              <a:rPr lang="en-US" smtClean="0"/>
              <a:t>Tuesday, June 17,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IBC Code                           ICAI Insolvency Chat GPT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Section 50 – Extortionate Transactions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Involves loans with:</a:t>
            </a:r>
          </a:p>
          <a:p>
            <a:r>
              <a:t>• Unreasonable interest rates</a:t>
            </a:r>
          </a:p>
          <a:p>
            <a:r>
              <a:t>• Unconscionable terms</a:t>
            </a:r>
          </a:p>
          <a:p>
            <a:r>
              <a:t>• Such terms must be proven as extortionate in court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95750-3B10-405F-91C5-DEA483994BCD}" type="datetime2">
              <a:rPr lang="en-US" smtClean="0"/>
              <a:t>Tuesday, June 17,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IBC Code                           ICAI Insolvency Chat GPT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Regulation 35A – RP's Duties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RPs must:</a:t>
            </a:r>
          </a:p>
          <a:p>
            <a:r>
              <a:t>• Identify PUFE transactions</a:t>
            </a:r>
          </a:p>
          <a:p>
            <a:r>
              <a:t>• Report to NCLT within 75 days of CIRP commencement</a:t>
            </a:r>
          </a:p>
          <a:p>
            <a:r>
              <a:t>• Ensure forensic audit and legal vetting</a:t>
            </a:r>
          </a:p>
          <a:p>
            <a:r>
              <a:t>• Maintain timelines and records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5B642-BED5-4009-A539-ECC5DA729615}" type="datetime2">
              <a:rPr lang="en-US" smtClean="0"/>
              <a:t>Tuesday, June 17,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IBC Code                           ICAI Insolvency Chat GPT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Landmark Case Laws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Anuj Jain v Axis Bank – Landmark on Sec. 43</a:t>
            </a:r>
          </a:p>
          <a:p>
            <a:r>
              <a:t>• Jaypee Infratech – Preferential transfer insights</a:t>
            </a:r>
          </a:p>
          <a:p>
            <a:r>
              <a:t>• Bhushan Steel – Fraudulent trade precedents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F4F08-D177-45B1-97FB-28DE5DE8D644}" type="datetime2">
              <a:rPr lang="en-US" smtClean="0"/>
              <a:t>Tuesday, June 17,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IBC Code                           ICAI Insolvency Chat GPT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Glow Edge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4000"/>
                <a:hueMod val="22000"/>
                <a:satMod val="220000"/>
                <a:lumMod val="6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4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903AAAE-3EA5-424A-B142-CC51DC1F897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</TotalTime>
  <Words>443</Words>
  <Application>Microsoft Office PowerPoint</Application>
  <PresentationFormat>On-screen Show (4:3)</PresentationFormat>
  <Paragraphs>88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Calibri</vt:lpstr>
      <vt:lpstr>Cambria</vt:lpstr>
      <vt:lpstr>Wingdings 3</vt:lpstr>
      <vt:lpstr>Slice</vt:lpstr>
      <vt:lpstr>Avoidance/PUFE Forensics under IBC</vt:lpstr>
      <vt:lpstr>Program Overview</vt:lpstr>
      <vt:lpstr>PUFE Transactions under IBC</vt:lpstr>
      <vt:lpstr>Section 43 – Preferential Transactions</vt:lpstr>
      <vt:lpstr>Section 45 – Undervalued Transactions</vt:lpstr>
      <vt:lpstr>Section 66 – Fraudulent Transactions</vt:lpstr>
      <vt:lpstr>Section 50 – Extortionate Transactions</vt:lpstr>
      <vt:lpstr>Regulation 35A – RP's Duties</vt:lpstr>
      <vt:lpstr>Landmark Case Laws</vt:lpstr>
      <vt:lpstr>Strategic Insights for RPs</vt:lpstr>
      <vt:lpstr>Conclusion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Avoidance/PUFE Forensics under IBC</dc:title>
  <dc:subject/>
  <dc:creator>CA. CRD</dc:creator>
  <cp:keywords/>
  <dc:description>generated using python-pptx</dc:description>
  <cp:lastModifiedBy>Microsoft account</cp:lastModifiedBy>
  <cp:revision>2</cp:revision>
  <dcterms:created xsi:type="dcterms:W3CDTF">2013-01-27T09:14:16Z</dcterms:created>
  <dcterms:modified xsi:type="dcterms:W3CDTF">2025-06-17T06:48:49Z</dcterms:modified>
  <cp:category/>
</cp:coreProperties>
</file>