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2"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p:restoredTop sz="94671"/>
  </p:normalViewPr>
  <p:slideViewPr>
    <p:cSldViewPr snapToGrid="0" snapToObjects="1">
      <p:cViewPr varScale="1">
        <p:scale>
          <a:sx n="78" d="100"/>
          <a:sy n="78" d="100"/>
        </p:scale>
        <p:origin x="208" y="3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4B4880-A689-AD41-AF82-82A5DD91699E}" type="datetimeFigureOut">
              <a:rPr lang="en-US" smtClean="0"/>
              <a:t>2/7/16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1A8589-1D08-5345-B60C-989C97972347}" type="slidenum">
              <a:rPr lang="en-US" smtClean="0"/>
              <a:t>‹#›</a:t>
            </a:fld>
            <a:endParaRPr lang="en-US"/>
          </a:p>
        </p:txBody>
      </p:sp>
    </p:spTree>
    <p:extLst>
      <p:ext uri="{BB962C8B-B14F-4D97-AF65-F5344CB8AC3E}">
        <p14:creationId xmlns:p14="http://schemas.microsoft.com/office/powerpoint/2010/main" val="987525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A8589-1D08-5345-B60C-989C97972347}" type="slidenum">
              <a:rPr lang="en-US" smtClean="0"/>
              <a:t>8</a:t>
            </a:fld>
            <a:endParaRPr lang="en-US"/>
          </a:p>
        </p:txBody>
      </p:sp>
    </p:spTree>
    <p:extLst>
      <p:ext uri="{BB962C8B-B14F-4D97-AF65-F5344CB8AC3E}">
        <p14:creationId xmlns:p14="http://schemas.microsoft.com/office/powerpoint/2010/main" val="1589387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A8589-1D08-5345-B60C-989C97972347}" type="slidenum">
              <a:rPr lang="en-US" smtClean="0"/>
              <a:t>9</a:t>
            </a:fld>
            <a:endParaRPr lang="en-US"/>
          </a:p>
        </p:txBody>
      </p:sp>
    </p:spTree>
    <p:extLst>
      <p:ext uri="{BB962C8B-B14F-4D97-AF65-F5344CB8AC3E}">
        <p14:creationId xmlns:p14="http://schemas.microsoft.com/office/powerpoint/2010/main" val="1990612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A8589-1D08-5345-B60C-989C97972347}" type="slidenum">
              <a:rPr lang="en-US" smtClean="0"/>
              <a:t>10</a:t>
            </a:fld>
            <a:endParaRPr lang="en-US"/>
          </a:p>
        </p:txBody>
      </p:sp>
    </p:spTree>
    <p:extLst>
      <p:ext uri="{BB962C8B-B14F-4D97-AF65-F5344CB8AC3E}">
        <p14:creationId xmlns:p14="http://schemas.microsoft.com/office/powerpoint/2010/main" val="1590973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A8589-1D08-5345-B60C-989C97972347}" type="slidenum">
              <a:rPr lang="en-US" smtClean="0"/>
              <a:t>11</a:t>
            </a:fld>
            <a:endParaRPr lang="en-US"/>
          </a:p>
        </p:txBody>
      </p:sp>
    </p:spTree>
    <p:extLst>
      <p:ext uri="{BB962C8B-B14F-4D97-AF65-F5344CB8AC3E}">
        <p14:creationId xmlns:p14="http://schemas.microsoft.com/office/powerpoint/2010/main" val="1844258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A8589-1D08-5345-B60C-989C97972347}" type="slidenum">
              <a:rPr lang="en-US" smtClean="0"/>
              <a:t>12</a:t>
            </a:fld>
            <a:endParaRPr lang="en-US"/>
          </a:p>
        </p:txBody>
      </p:sp>
    </p:spTree>
    <p:extLst>
      <p:ext uri="{BB962C8B-B14F-4D97-AF65-F5344CB8AC3E}">
        <p14:creationId xmlns:p14="http://schemas.microsoft.com/office/powerpoint/2010/main" val="863004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A8589-1D08-5345-B60C-989C97972347}" type="slidenum">
              <a:rPr lang="en-US" smtClean="0"/>
              <a:t>13</a:t>
            </a:fld>
            <a:endParaRPr lang="en-US"/>
          </a:p>
        </p:txBody>
      </p:sp>
    </p:spTree>
    <p:extLst>
      <p:ext uri="{BB962C8B-B14F-4D97-AF65-F5344CB8AC3E}">
        <p14:creationId xmlns:p14="http://schemas.microsoft.com/office/powerpoint/2010/main" val="18288206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A8589-1D08-5345-B60C-989C97972347}" type="slidenum">
              <a:rPr lang="en-US" smtClean="0"/>
              <a:t>14</a:t>
            </a:fld>
            <a:endParaRPr lang="en-US"/>
          </a:p>
        </p:txBody>
      </p:sp>
    </p:spTree>
    <p:extLst>
      <p:ext uri="{BB962C8B-B14F-4D97-AF65-F5344CB8AC3E}">
        <p14:creationId xmlns:p14="http://schemas.microsoft.com/office/powerpoint/2010/main" val="1365204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A8589-1D08-5345-B60C-989C97972347}" type="slidenum">
              <a:rPr lang="en-US" smtClean="0"/>
              <a:t>15</a:t>
            </a:fld>
            <a:endParaRPr lang="en-US"/>
          </a:p>
        </p:txBody>
      </p:sp>
    </p:spTree>
    <p:extLst>
      <p:ext uri="{BB962C8B-B14F-4D97-AF65-F5344CB8AC3E}">
        <p14:creationId xmlns:p14="http://schemas.microsoft.com/office/powerpoint/2010/main" val="372456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A8589-1D08-5345-B60C-989C97972347}" type="slidenum">
              <a:rPr lang="en-US" smtClean="0"/>
              <a:t>16</a:t>
            </a:fld>
            <a:endParaRPr lang="en-US"/>
          </a:p>
        </p:txBody>
      </p:sp>
    </p:spTree>
    <p:extLst>
      <p:ext uri="{BB962C8B-B14F-4D97-AF65-F5344CB8AC3E}">
        <p14:creationId xmlns:p14="http://schemas.microsoft.com/office/powerpoint/2010/main" val="1464879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2/7/16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08864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2/7/16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70276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2/7/16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93965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2/7/16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07716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2/7/16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31758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t>2/7/16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3462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t>2/7/16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3730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t>2/7/16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7275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2/7/16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64752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2/7/16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7976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2/7/16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613359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2/7/16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72356467"/>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1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Capital gains</a:t>
            </a:r>
            <a:endParaRPr lang="en-US" dirty="0"/>
          </a:p>
        </p:txBody>
      </p:sp>
      <p:sp>
        <p:nvSpPr>
          <p:cNvPr id="3" name="Subtitle 2"/>
          <p:cNvSpPr>
            <a:spLocks noGrp="1"/>
          </p:cNvSpPr>
          <p:nvPr>
            <p:ph type="subTitle" idx="1"/>
          </p:nvPr>
        </p:nvSpPr>
        <p:spPr>
          <a:xfrm>
            <a:off x="1524000" y="3602037"/>
            <a:ext cx="9144000" cy="2379037"/>
          </a:xfrm>
        </p:spPr>
        <p:txBody>
          <a:bodyPr>
            <a:normAutofit fontScale="85000" lnSpcReduction="20000"/>
          </a:bodyPr>
          <a:lstStyle/>
          <a:p>
            <a:r>
              <a:rPr lang="en-US" sz="3300" dirty="0" smtClean="0"/>
              <a:t>Arrangement of sections</a:t>
            </a:r>
          </a:p>
          <a:p>
            <a:endParaRPr lang="en-US" dirty="0" smtClean="0"/>
          </a:p>
          <a:p>
            <a:endParaRPr lang="en-US" dirty="0"/>
          </a:p>
          <a:p>
            <a:endParaRPr lang="en-US" dirty="0" smtClean="0"/>
          </a:p>
          <a:p>
            <a:endParaRPr lang="en-US" dirty="0"/>
          </a:p>
          <a:p>
            <a:pPr algn="just"/>
            <a:r>
              <a:rPr lang="en-US" sz="1600" dirty="0" smtClean="0"/>
              <a:t>By CA CMA CS </a:t>
            </a:r>
            <a:r>
              <a:rPr lang="en-US" sz="1600" dirty="0" err="1" smtClean="0"/>
              <a:t>Melam</a:t>
            </a:r>
            <a:r>
              <a:rPr lang="en-US" sz="1600" dirty="0" smtClean="0"/>
              <a:t> Ram </a:t>
            </a:r>
            <a:r>
              <a:rPr lang="en-US" sz="1600" dirty="0" err="1" smtClean="0"/>
              <a:t>Pavan</a:t>
            </a:r>
            <a:r>
              <a:rPr lang="en-US" sz="1600" dirty="0" smtClean="0"/>
              <a:t> Kumar</a:t>
            </a:r>
          </a:p>
          <a:p>
            <a:pPr algn="just"/>
            <a:r>
              <a:rPr lang="en-US" sz="1600" dirty="0" err="1" smtClean="0"/>
              <a:t>rampavankumar@yahoo.com</a:t>
            </a:r>
            <a:endParaRPr lang="en-US" sz="1600" dirty="0"/>
          </a:p>
        </p:txBody>
      </p:sp>
    </p:spTree>
    <p:extLst>
      <p:ext uri="{BB962C8B-B14F-4D97-AF65-F5344CB8AC3E}">
        <p14:creationId xmlns:p14="http://schemas.microsoft.com/office/powerpoint/2010/main" val="19917070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Other </a:t>
            </a:r>
            <a:r>
              <a:rPr lang="en-US" sz="3200" b="1" cap="none" smtClean="0">
                <a:latin typeface="Garamond" charset="0"/>
                <a:ea typeface="Garamond" charset="0"/>
                <a:cs typeface="Garamond" charset="0"/>
              </a:rPr>
              <a:t>provisions in Chapter IV- E</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40304152"/>
              </p:ext>
            </p:extLst>
          </p:nvPr>
        </p:nvGraphicFramePr>
        <p:xfrm>
          <a:off x="560825" y="1093079"/>
          <a:ext cx="10721463" cy="4668520"/>
        </p:xfrm>
        <a:graphic>
          <a:graphicData uri="http://schemas.openxmlformats.org/drawingml/2006/table">
            <a:tbl>
              <a:tblPr firstRow="1" bandRow="1">
                <a:tableStyleId>{5C22544A-7EE6-4342-B048-85BDC9FD1C3A}</a:tableStyleId>
              </a:tblPr>
              <a:tblGrid>
                <a:gridCol w="1215036"/>
                <a:gridCol w="9506427"/>
              </a:tblGrid>
              <a:tr h="370840">
                <a:tc>
                  <a:txBody>
                    <a:bodyPr/>
                    <a:lstStyle/>
                    <a:p>
                      <a:r>
                        <a:rPr lang="en-US" dirty="0" smtClean="0">
                          <a:latin typeface="Garamond" charset="0"/>
                          <a:ea typeface="Garamond" charset="0"/>
                          <a:cs typeface="Garamond" charset="0"/>
                        </a:rPr>
                        <a:t>Section</a:t>
                      </a:r>
                      <a:endParaRPr lang="en-US" dirty="0">
                        <a:latin typeface="Garamond" charset="0"/>
                        <a:ea typeface="Garamond" charset="0"/>
                        <a:cs typeface="Garamond" charset="0"/>
                      </a:endParaRPr>
                    </a:p>
                  </a:txBody>
                  <a:tcPr marL="98965" marR="98965"/>
                </a:tc>
                <a:tc>
                  <a:txBody>
                    <a:bodyPr/>
                    <a:lstStyle/>
                    <a:p>
                      <a:r>
                        <a:rPr lang="en-US" baseline="0" dirty="0" smtClean="0">
                          <a:latin typeface="Garamond" charset="0"/>
                          <a:ea typeface="Garamond" charset="0"/>
                          <a:cs typeface="Garamond" charset="0"/>
                        </a:rPr>
                        <a:t>Transactions not regarded as transfer – Section 47</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47(xii)</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a capital asset, being land of a sick industrial company, made under a scheme prepared and sanctioned under section 18 of Sick Industrial Companies (Special Provisions) Act, 1985 where such sick industrial company is being managed by its workers’ co-operative;</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47(xiii)</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a capital asset or intangible asset by a firm to a company as a result of succession of the firm by a company in the business carried on by the firm subject to conditions;</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xiiia</a:t>
                      </a:r>
                      <a:r>
                        <a:rPr lang="en-US" dirty="0" smtClean="0">
                          <a:latin typeface="Garamond" charset="0"/>
                          <a:ea typeface="Garamond" charset="0"/>
                          <a:cs typeface="Garamond" charset="0"/>
                        </a:rPr>
                        <a:t>)</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a capital asset being a membership right held by a member of a recognized stock exchange in India for acquisition of shares and trading or clearing rights acquired by such member in accordance with scheme for demutualization or corporatization which is approved by SEBI; </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xiiib</a:t>
                      </a:r>
                      <a:r>
                        <a:rPr lang="en-US" dirty="0" smtClean="0">
                          <a:latin typeface="Garamond" charset="0"/>
                          <a:ea typeface="Garamond" charset="0"/>
                          <a:cs typeface="Garamond" charset="0"/>
                        </a:rPr>
                        <a:t>)</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a capital asset or intangible asset by a private company or unlisted public company to a limited liability partnership (LLP) or any transfer of share or shares held in the company by a shareholder as a result of conversion of the company into a LLP subject to conditions;</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47(xiv)</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sale of proprietary concern or otherwise any transfer of a capital asset or intangible asset to a company as a result of succession of the sole proprietary business by a company in the business carried on, subject to conditions;</a:t>
                      </a:r>
                    </a:p>
                  </a:txBody>
                  <a:tcPr marL="98965" marR="98965"/>
                </a:tc>
              </a:tr>
            </a:tbl>
          </a:graphicData>
        </a:graphic>
      </p:graphicFrame>
    </p:spTree>
    <p:extLst>
      <p:ext uri="{BB962C8B-B14F-4D97-AF65-F5344CB8AC3E}">
        <p14:creationId xmlns:p14="http://schemas.microsoft.com/office/powerpoint/2010/main" val="2262531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Other </a:t>
            </a:r>
            <a:r>
              <a:rPr lang="en-US" sz="3200" b="1" cap="none" smtClean="0">
                <a:latin typeface="Garamond" charset="0"/>
                <a:ea typeface="Garamond" charset="0"/>
                <a:cs typeface="Garamond" charset="0"/>
              </a:rPr>
              <a:t>provisions in Chapter IV- E</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85728695"/>
              </p:ext>
            </p:extLst>
          </p:nvPr>
        </p:nvGraphicFramePr>
        <p:xfrm>
          <a:off x="560825" y="1093079"/>
          <a:ext cx="10721463" cy="3479800"/>
        </p:xfrm>
        <a:graphic>
          <a:graphicData uri="http://schemas.openxmlformats.org/drawingml/2006/table">
            <a:tbl>
              <a:tblPr firstRow="1" bandRow="1">
                <a:tableStyleId>{5C22544A-7EE6-4342-B048-85BDC9FD1C3A}</a:tableStyleId>
              </a:tblPr>
              <a:tblGrid>
                <a:gridCol w="1215036"/>
                <a:gridCol w="9506427"/>
              </a:tblGrid>
              <a:tr h="370840">
                <a:tc>
                  <a:txBody>
                    <a:bodyPr/>
                    <a:lstStyle/>
                    <a:p>
                      <a:r>
                        <a:rPr lang="en-US" dirty="0" smtClean="0">
                          <a:latin typeface="Garamond" charset="0"/>
                          <a:ea typeface="Garamond" charset="0"/>
                          <a:cs typeface="Garamond" charset="0"/>
                        </a:rPr>
                        <a:t>Section</a:t>
                      </a:r>
                      <a:endParaRPr lang="en-US" dirty="0">
                        <a:latin typeface="Garamond" charset="0"/>
                        <a:ea typeface="Garamond" charset="0"/>
                        <a:cs typeface="Garamond" charset="0"/>
                      </a:endParaRPr>
                    </a:p>
                  </a:txBody>
                  <a:tcPr marL="98965" marR="98965"/>
                </a:tc>
                <a:tc>
                  <a:txBody>
                    <a:bodyPr/>
                    <a:lstStyle/>
                    <a:p>
                      <a:r>
                        <a:rPr lang="en-US" baseline="0" dirty="0" smtClean="0">
                          <a:latin typeface="Garamond" charset="0"/>
                          <a:ea typeface="Garamond" charset="0"/>
                          <a:cs typeface="Garamond" charset="0"/>
                        </a:rPr>
                        <a:t>Transactions not regarded as transfer – Section 47</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47(xv)</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in a scheme for lending of any securities under an agreement or arrangement, which the </a:t>
                      </a:r>
                      <a:r>
                        <a:rPr lang="en-US" baseline="0" dirty="0" err="1" smtClean="0">
                          <a:latin typeface="Garamond" charset="0"/>
                          <a:ea typeface="Garamond" charset="0"/>
                          <a:cs typeface="Garamond" charset="0"/>
                        </a:rPr>
                        <a:t>assessee</a:t>
                      </a:r>
                      <a:r>
                        <a:rPr lang="en-US" baseline="0" dirty="0" smtClean="0">
                          <a:latin typeface="Garamond" charset="0"/>
                          <a:ea typeface="Garamond" charset="0"/>
                          <a:cs typeface="Garamond" charset="0"/>
                        </a:rPr>
                        <a:t> has entered into with the borrower of such securities and which is subject to the guidelines issue by SEBI or RBI</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47(xvi)</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a capital asset in a transaction of reverse mortgage under a scheme made and notified by the Central Government;</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47(xvii)</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a capital asset, being share of a special purpose vehicle to a business trust in exchange of units allotted by that trust to the transferor;</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47(xviii)</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by a unit holder of a capital asset, being a unit or units, held by him in the consolidating scheme of a mutual fund, made inconsideration of the allotment to him of a capital asset, being a unit or units, in the consolidated scheme of the mutual fund;</a:t>
                      </a:r>
                    </a:p>
                  </a:txBody>
                  <a:tcPr marL="98965" marR="98965"/>
                </a:tc>
              </a:tr>
            </a:tbl>
          </a:graphicData>
        </a:graphic>
      </p:graphicFrame>
    </p:spTree>
    <p:extLst>
      <p:ext uri="{BB962C8B-B14F-4D97-AF65-F5344CB8AC3E}">
        <p14:creationId xmlns:p14="http://schemas.microsoft.com/office/powerpoint/2010/main" val="14649013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Other </a:t>
            </a:r>
            <a:r>
              <a:rPr lang="en-US" sz="3200" b="1" cap="none" smtClean="0">
                <a:latin typeface="Garamond" charset="0"/>
                <a:ea typeface="Garamond" charset="0"/>
                <a:cs typeface="Garamond" charset="0"/>
              </a:rPr>
              <a:t>provisions in Chapter IV- E</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5646976"/>
              </p:ext>
            </p:extLst>
          </p:nvPr>
        </p:nvGraphicFramePr>
        <p:xfrm>
          <a:off x="560825" y="1093079"/>
          <a:ext cx="10721463" cy="3337560"/>
        </p:xfrm>
        <a:graphic>
          <a:graphicData uri="http://schemas.openxmlformats.org/drawingml/2006/table">
            <a:tbl>
              <a:tblPr firstRow="1" bandRow="1">
                <a:tableStyleId>{5C22544A-7EE6-4342-B048-85BDC9FD1C3A}</a:tableStyleId>
              </a:tblPr>
              <a:tblGrid>
                <a:gridCol w="1215036"/>
                <a:gridCol w="9506427"/>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Section</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Provision</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47A</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Withdrawal of exemption in case of certain clauses referred to in section 47;</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48</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Mode of computation of capital gains;</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49</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Cost with reference to certain modes of acquisition of capital asset such as partition, will, gift, etc.;</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50</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Special provisions for computation of capital gains in case of transfer of depreciable assets;</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50B</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Special provision for computation of capital gains in case of slump sale;</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50C</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Special provision for full value of consideration in case of land or building or both;</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50D</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Fair market value deemed to be full value of consideration in certain cases;</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51</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Treatment of advance money received was forfeited;</a:t>
                      </a:r>
                    </a:p>
                  </a:txBody>
                  <a:tcPr marL="98965" marR="98965"/>
                </a:tc>
              </a:tr>
            </a:tbl>
          </a:graphicData>
        </a:graphic>
      </p:graphicFrame>
    </p:spTree>
    <p:extLst>
      <p:ext uri="{BB962C8B-B14F-4D97-AF65-F5344CB8AC3E}">
        <p14:creationId xmlns:p14="http://schemas.microsoft.com/office/powerpoint/2010/main" val="1371519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a:t>
            </a:r>
            <a:r>
              <a:rPr lang="en-US" sz="3200" b="1" cap="none" dirty="0" smtClean="0">
                <a:latin typeface="Garamond" charset="0"/>
                <a:ea typeface="Garamond" charset="0"/>
                <a:cs typeface="Garamond" charset="0"/>
              </a:rPr>
              <a:t>Deductions </a:t>
            </a:r>
            <a:r>
              <a:rPr lang="en-US" sz="3200" b="1" cap="none" dirty="0" smtClean="0">
                <a:latin typeface="Garamond" charset="0"/>
                <a:ea typeface="Garamond" charset="0"/>
                <a:cs typeface="Garamond" charset="0"/>
              </a:rPr>
              <a:t>in Chapter IV- E</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78796917"/>
              </p:ext>
            </p:extLst>
          </p:nvPr>
        </p:nvGraphicFramePr>
        <p:xfrm>
          <a:off x="560825" y="1093079"/>
          <a:ext cx="10950818" cy="5156200"/>
        </p:xfrm>
        <a:graphic>
          <a:graphicData uri="http://schemas.openxmlformats.org/drawingml/2006/table">
            <a:tbl>
              <a:tblPr firstRow="1" bandRow="1">
                <a:tableStyleId>{5C22544A-7EE6-4342-B048-85BDC9FD1C3A}</a:tableStyleId>
              </a:tblPr>
              <a:tblGrid>
                <a:gridCol w="1013406"/>
                <a:gridCol w="9937412"/>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Section</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Nature of deduction from capital </a:t>
                      </a:r>
                      <a:r>
                        <a:rPr lang="en-US" baseline="0" dirty="0" smtClean="0">
                          <a:latin typeface="Garamond" charset="0"/>
                          <a:ea typeface="Garamond" charset="0"/>
                          <a:cs typeface="Garamond" charset="0"/>
                        </a:rPr>
                        <a:t>gains in respect of -</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54</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profit on sale of house property used for residence;</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54B</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transfer of land (non-rural land) used for agricultural purposes;</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54D</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Compulsory acquisition of land and buildings forming part of an industrial undertaking;</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54EC</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Transfer of long term capital asset if such capital gain is invested in specified bonds of NHAI &amp; REC;</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54ED</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Transfer certain listed securities or units if such capital gain is invested in equity share of eligible issue of capital;</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54F</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Transfer of long term capital asset other than a residential property if such capital gain is invested in a residential house;</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54G</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Transfer of certain capital assets in pursuance of shifting of industrial undertaking from urban area if such capital gain is invested in certain manner;</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54GA</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Transfer of assets in cases of shifting of industrial undertaking from urban area to any SEZ;</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5GB</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Transfer of residential property if invested in a new manufacturing SME company;</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54H</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Extension of time limit for acquiring new asset or depositing or investing amount of capital gain, in case of compulsory acquisition;</a:t>
                      </a:r>
                      <a:endParaRPr lang="en-US" baseline="0" dirty="0" smtClean="0">
                        <a:latin typeface="Garamond" charset="0"/>
                        <a:ea typeface="Garamond" charset="0"/>
                        <a:cs typeface="Garamond" charset="0"/>
                      </a:endParaRPr>
                    </a:p>
                  </a:txBody>
                  <a:tcPr marL="98965" marR="98965"/>
                </a:tc>
              </a:tr>
            </a:tbl>
          </a:graphicData>
        </a:graphic>
      </p:graphicFrame>
    </p:spTree>
    <p:extLst>
      <p:ext uri="{BB962C8B-B14F-4D97-AF65-F5344CB8AC3E}">
        <p14:creationId xmlns:p14="http://schemas.microsoft.com/office/powerpoint/2010/main" val="1323711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a:t>
            </a:r>
            <a:r>
              <a:rPr lang="en-US" sz="3200" b="1" cap="none" dirty="0" smtClean="0">
                <a:latin typeface="Garamond" charset="0"/>
                <a:ea typeface="Garamond" charset="0"/>
                <a:cs typeface="Garamond" charset="0"/>
              </a:rPr>
              <a:t>Set off and carry forward of losses</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8785277"/>
              </p:ext>
            </p:extLst>
          </p:nvPr>
        </p:nvGraphicFramePr>
        <p:xfrm>
          <a:off x="560825" y="1093079"/>
          <a:ext cx="10950818" cy="1483360"/>
        </p:xfrm>
        <a:graphic>
          <a:graphicData uri="http://schemas.openxmlformats.org/drawingml/2006/table">
            <a:tbl>
              <a:tblPr firstRow="1" bandRow="1">
                <a:tableStyleId>{5C22544A-7EE6-4342-B048-85BDC9FD1C3A}</a:tableStyleId>
              </a:tblPr>
              <a:tblGrid>
                <a:gridCol w="1013406"/>
                <a:gridCol w="9937412"/>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Section</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Set off and carry forward of losses</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70</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Intra head set off of losses;</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71</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Inter head set off of losses;</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74</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Carry forward and set off of capital losses</a:t>
                      </a:r>
                      <a:endParaRPr lang="en-US" baseline="0" dirty="0" smtClean="0">
                        <a:latin typeface="Garamond" charset="0"/>
                        <a:ea typeface="Garamond" charset="0"/>
                        <a:cs typeface="Garamond" charset="0"/>
                      </a:endParaRPr>
                    </a:p>
                  </a:txBody>
                  <a:tcPr marL="98965" marR="98965"/>
                </a:tc>
              </a:tr>
            </a:tbl>
          </a:graphicData>
        </a:graphic>
      </p:graphicFrame>
    </p:spTree>
    <p:extLst>
      <p:ext uri="{BB962C8B-B14F-4D97-AF65-F5344CB8AC3E}">
        <p14:creationId xmlns:p14="http://schemas.microsoft.com/office/powerpoint/2010/main" val="17687174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a:t>
            </a:r>
            <a:r>
              <a:rPr lang="en-US" sz="3200" b="1" cap="none" dirty="0" smtClean="0">
                <a:latin typeface="Garamond" charset="0"/>
                <a:ea typeface="Garamond" charset="0"/>
                <a:cs typeface="Garamond" charset="0"/>
              </a:rPr>
              <a:t>Certain measures</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95831853"/>
              </p:ext>
            </p:extLst>
          </p:nvPr>
        </p:nvGraphicFramePr>
        <p:xfrm>
          <a:off x="560825" y="1093079"/>
          <a:ext cx="10950818" cy="1112520"/>
        </p:xfrm>
        <a:graphic>
          <a:graphicData uri="http://schemas.openxmlformats.org/drawingml/2006/table">
            <a:tbl>
              <a:tblPr firstRow="1" bandRow="1">
                <a:tableStyleId>{5C22544A-7EE6-4342-B048-85BDC9FD1C3A}</a:tableStyleId>
              </a:tblPr>
              <a:tblGrid>
                <a:gridCol w="1013406"/>
                <a:gridCol w="9937412"/>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Section</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Certain measures</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94(7)</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Measures to curb creation of losses via dividend stripping</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94(8)</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Measures to curb creation of losses via bonus stripping</a:t>
                      </a:r>
                      <a:endParaRPr lang="en-US" baseline="0" dirty="0" smtClean="0">
                        <a:latin typeface="Garamond" charset="0"/>
                        <a:ea typeface="Garamond" charset="0"/>
                        <a:cs typeface="Garamond" charset="0"/>
                      </a:endParaRPr>
                    </a:p>
                  </a:txBody>
                  <a:tcPr marL="98965" marR="98965"/>
                </a:tc>
              </a:tr>
            </a:tbl>
          </a:graphicData>
        </a:graphic>
      </p:graphicFrame>
    </p:spTree>
    <p:extLst>
      <p:ext uri="{BB962C8B-B14F-4D97-AF65-F5344CB8AC3E}">
        <p14:creationId xmlns:p14="http://schemas.microsoft.com/office/powerpoint/2010/main" val="15646046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a:t>
            </a:r>
            <a:r>
              <a:rPr lang="en-US" sz="3200" b="1" cap="none" dirty="0" smtClean="0">
                <a:latin typeface="Garamond" charset="0"/>
                <a:ea typeface="Garamond" charset="0"/>
                <a:cs typeface="Garamond" charset="0"/>
              </a:rPr>
              <a:t>Rates of taxes</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5540300"/>
              </p:ext>
            </p:extLst>
          </p:nvPr>
        </p:nvGraphicFramePr>
        <p:xfrm>
          <a:off x="560825" y="1093079"/>
          <a:ext cx="10950818" cy="4516120"/>
        </p:xfrm>
        <a:graphic>
          <a:graphicData uri="http://schemas.openxmlformats.org/drawingml/2006/table">
            <a:tbl>
              <a:tblPr firstRow="1" bandRow="1">
                <a:tableStyleId>{5C22544A-7EE6-4342-B048-85BDC9FD1C3A}</a:tableStyleId>
              </a:tblPr>
              <a:tblGrid>
                <a:gridCol w="1013406"/>
                <a:gridCol w="9937412"/>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Section</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Special rates of taxes</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111A</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Short term capital gain on transfer of listed equity shares and units of equity oriented funds;</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112</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Long term capital gain;</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115AB</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Long term capital gain arising from transfer of units purchased in foreign currency by Overseas Financial Organization;</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115AC</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Long term capital gain arising to a non-resident from transfer of bonds or GDRs of an Indian Company purchased in foreign currency under notified scheme;</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115AD</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Income from securities or capital gains of FIIs;</a:t>
                      </a:r>
                      <a:endParaRPr lang="en-US" baseline="0" dirty="0" smtClean="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115D</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Income from transfer securities other than units of FIIs;</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115E</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Long term capital gain of a NRI from transfer of specified assets and other assets;</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115F</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Exemption of capital gains on transfer of foreign exchange assets if the net sale consideration is invested in specified assets;</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115VN</a:t>
                      </a:r>
                      <a:endParaRPr lang="en-US" dirty="0" smtClean="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Capital gains on transfer of tonnage tax assets.</a:t>
                      </a:r>
                    </a:p>
                  </a:txBody>
                  <a:tcPr marL="98965" marR="98965"/>
                </a:tc>
              </a:tr>
            </a:tbl>
          </a:graphicData>
        </a:graphic>
      </p:graphicFrame>
    </p:spTree>
    <p:extLst>
      <p:ext uri="{BB962C8B-B14F-4D97-AF65-F5344CB8AC3E}">
        <p14:creationId xmlns:p14="http://schemas.microsoft.com/office/powerpoint/2010/main" val="9413920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8213529" cy="869537"/>
          </a:xfrm>
        </p:spPr>
        <p:txBody>
          <a:bodyPr>
            <a:normAutofit/>
          </a:bodyPr>
          <a:lstStyle/>
          <a:p>
            <a:r>
              <a:rPr lang="en-US" sz="3200" b="1" cap="none" dirty="0" smtClean="0">
                <a:latin typeface="Garamond" charset="0"/>
                <a:ea typeface="Garamond" charset="0"/>
                <a:cs typeface="Garamond" charset="0"/>
              </a:rPr>
              <a:t>Arrangement of Sections - Definitions</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25612885"/>
              </p:ext>
            </p:extLst>
          </p:nvPr>
        </p:nvGraphicFramePr>
        <p:xfrm>
          <a:off x="560826" y="1093079"/>
          <a:ext cx="10394950" cy="5191760"/>
        </p:xfrm>
        <a:graphic>
          <a:graphicData uri="http://schemas.openxmlformats.org/drawingml/2006/table">
            <a:tbl>
              <a:tblPr firstRow="1" bandRow="1">
                <a:tableStyleId>{5C22544A-7EE6-4342-B048-85BDC9FD1C3A}</a:tableStyleId>
              </a:tblPr>
              <a:tblGrid>
                <a:gridCol w="1703105"/>
                <a:gridCol w="8691845"/>
              </a:tblGrid>
              <a:tr h="370840">
                <a:tc>
                  <a:txBody>
                    <a:bodyPr/>
                    <a:lstStyle/>
                    <a:p>
                      <a:r>
                        <a:rPr lang="en-US" dirty="0" smtClean="0">
                          <a:latin typeface="Garamond" charset="0"/>
                          <a:ea typeface="Garamond" charset="0"/>
                          <a:cs typeface="Garamond" charset="0"/>
                        </a:rPr>
                        <a:t>Section</a:t>
                      </a:r>
                      <a:endParaRPr lang="en-US" dirty="0">
                        <a:latin typeface="Garamond" charset="0"/>
                        <a:ea typeface="Garamond" charset="0"/>
                        <a:cs typeface="Garamond" charset="0"/>
                      </a:endParaRPr>
                    </a:p>
                  </a:txBody>
                  <a:tcPr marL="98965" marR="98965"/>
                </a:tc>
                <a:tc>
                  <a:txBody>
                    <a:bodyPr/>
                    <a:lstStyle/>
                    <a:p>
                      <a:r>
                        <a:rPr lang="en-US" dirty="0" smtClean="0">
                          <a:latin typeface="Garamond" charset="0"/>
                          <a:ea typeface="Garamond" charset="0"/>
                          <a:cs typeface="Garamond" charset="0"/>
                        </a:rPr>
                        <a:t>Definition</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2(1B)</a:t>
                      </a:r>
                      <a:endParaRPr lang="en-US" dirty="0">
                        <a:latin typeface="Garamond" charset="0"/>
                        <a:ea typeface="Garamond" charset="0"/>
                        <a:cs typeface="Garamond" charset="0"/>
                      </a:endParaRPr>
                    </a:p>
                  </a:txBody>
                  <a:tcPr marL="98965" marR="98965"/>
                </a:tc>
                <a:tc>
                  <a:txBody>
                    <a:bodyPr/>
                    <a:lstStyle/>
                    <a:p>
                      <a:r>
                        <a:rPr lang="en-US" dirty="0" smtClean="0">
                          <a:latin typeface="Garamond" charset="0"/>
                          <a:ea typeface="Garamond" charset="0"/>
                          <a:cs typeface="Garamond" charset="0"/>
                        </a:rPr>
                        <a:t>Amalgamation</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2(14)</a:t>
                      </a:r>
                      <a:endParaRPr lang="en-US" dirty="0">
                        <a:latin typeface="Garamond" charset="0"/>
                        <a:ea typeface="Garamond" charset="0"/>
                        <a:cs typeface="Garamond" charset="0"/>
                      </a:endParaRPr>
                    </a:p>
                  </a:txBody>
                  <a:tcPr marL="98965" marR="98965"/>
                </a:tc>
                <a:tc>
                  <a:txBody>
                    <a:bodyPr/>
                    <a:lstStyle/>
                    <a:p>
                      <a:r>
                        <a:rPr lang="en-US" dirty="0" smtClean="0">
                          <a:latin typeface="Garamond" charset="0"/>
                          <a:ea typeface="Garamond" charset="0"/>
                          <a:cs typeface="Garamond" charset="0"/>
                        </a:rPr>
                        <a:t>Capital asset</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2(19AA)</a:t>
                      </a:r>
                      <a:endParaRPr lang="en-US" dirty="0">
                        <a:latin typeface="Garamond" charset="0"/>
                        <a:ea typeface="Garamond" charset="0"/>
                        <a:cs typeface="Garamond" charset="0"/>
                      </a:endParaRPr>
                    </a:p>
                  </a:txBody>
                  <a:tcPr marL="98965" marR="98965"/>
                </a:tc>
                <a:tc>
                  <a:txBody>
                    <a:bodyPr/>
                    <a:lstStyle/>
                    <a:p>
                      <a:r>
                        <a:rPr lang="en-US" dirty="0" smtClean="0">
                          <a:latin typeface="Garamond" charset="0"/>
                          <a:ea typeface="Garamond" charset="0"/>
                          <a:cs typeface="Garamond" charset="0"/>
                        </a:rPr>
                        <a:t>Demerger</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2(19AAA)</a:t>
                      </a:r>
                    </a:p>
                  </a:txBody>
                  <a:tcPr marL="98965" marR="98965"/>
                </a:tc>
                <a:tc>
                  <a:txBody>
                    <a:bodyPr/>
                    <a:lstStyle/>
                    <a:p>
                      <a:r>
                        <a:rPr lang="en-US" dirty="0" smtClean="0">
                          <a:latin typeface="Garamond" charset="0"/>
                          <a:ea typeface="Garamond" charset="0"/>
                          <a:cs typeface="Garamond" charset="0"/>
                        </a:rPr>
                        <a:t>Demerged</a:t>
                      </a:r>
                      <a:r>
                        <a:rPr lang="en-US" baseline="0" dirty="0" smtClean="0">
                          <a:latin typeface="Garamond" charset="0"/>
                          <a:ea typeface="Garamond" charset="0"/>
                          <a:cs typeface="Garamond" charset="0"/>
                        </a:rPr>
                        <a:t> company</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2(22B)</a:t>
                      </a:r>
                      <a:endParaRPr lang="en-US" dirty="0">
                        <a:latin typeface="Garamond" charset="0"/>
                        <a:ea typeface="Garamond" charset="0"/>
                        <a:cs typeface="Garamond" charset="0"/>
                      </a:endParaRPr>
                    </a:p>
                  </a:txBody>
                  <a:tcPr marL="98965" marR="98965"/>
                </a:tc>
                <a:tc>
                  <a:txBody>
                    <a:bodyPr/>
                    <a:lstStyle/>
                    <a:p>
                      <a:r>
                        <a:rPr lang="en-US" dirty="0" smtClean="0">
                          <a:latin typeface="Garamond" charset="0"/>
                          <a:ea typeface="Garamond" charset="0"/>
                          <a:cs typeface="Garamond" charset="0"/>
                        </a:rPr>
                        <a:t>Fair market value</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2(29A)</a:t>
                      </a:r>
                    </a:p>
                  </a:txBody>
                  <a:tcPr marL="98965" marR="98965"/>
                </a:tc>
                <a:tc>
                  <a:txBody>
                    <a:bodyPr/>
                    <a:lstStyle/>
                    <a:p>
                      <a:r>
                        <a:rPr lang="en-US" dirty="0" smtClean="0">
                          <a:latin typeface="Garamond" charset="0"/>
                          <a:ea typeface="Garamond" charset="0"/>
                          <a:cs typeface="Garamond" charset="0"/>
                        </a:rPr>
                        <a:t>Long term capital asset </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2(29B)</a:t>
                      </a:r>
                    </a:p>
                  </a:txBody>
                  <a:tcPr marL="98965" marR="98965"/>
                </a:tc>
                <a:tc>
                  <a:txBody>
                    <a:bodyPr/>
                    <a:lstStyle/>
                    <a:p>
                      <a:r>
                        <a:rPr lang="en-US" dirty="0" smtClean="0">
                          <a:latin typeface="Garamond" charset="0"/>
                          <a:ea typeface="Garamond" charset="0"/>
                          <a:cs typeface="Garamond" charset="0"/>
                        </a:rPr>
                        <a:t>Long term capital gain</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2(41A)</a:t>
                      </a:r>
                    </a:p>
                  </a:txBody>
                  <a:tcPr marL="98965" marR="98965"/>
                </a:tc>
                <a:tc>
                  <a:txBody>
                    <a:bodyPr/>
                    <a:lstStyle/>
                    <a:p>
                      <a:r>
                        <a:rPr lang="en-US" dirty="0" smtClean="0">
                          <a:latin typeface="Garamond" charset="0"/>
                          <a:ea typeface="Garamond" charset="0"/>
                          <a:cs typeface="Garamond" charset="0"/>
                        </a:rPr>
                        <a:t>Resulting company</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2(42A)</a:t>
                      </a:r>
                    </a:p>
                  </a:txBody>
                  <a:tcPr marL="98965" marR="98965"/>
                </a:tc>
                <a:tc>
                  <a:txBody>
                    <a:bodyPr/>
                    <a:lstStyle/>
                    <a:p>
                      <a:r>
                        <a:rPr lang="en-US" dirty="0" smtClean="0">
                          <a:latin typeface="Garamond" charset="0"/>
                          <a:ea typeface="Garamond" charset="0"/>
                          <a:cs typeface="Garamond" charset="0"/>
                        </a:rPr>
                        <a:t>Short term</a:t>
                      </a:r>
                      <a:r>
                        <a:rPr lang="en-US" baseline="0" dirty="0" smtClean="0">
                          <a:latin typeface="Garamond" charset="0"/>
                          <a:ea typeface="Garamond" charset="0"/>
                          <a:cs typeface="Garamond" charset="0"/>
                        </a:rPr>
                        <a:t> </a:t>
                      </a:r>
                      <a:r>
                        <a:rPr lang="en-US" dirty="0" smtClean="0">
                          <a:latin typeface="Garamond" charset="0"/>
                          <a:ea typeface="Garamond" charset="0"/>
                          <a:cs typeface="Garamond" charset="0"/>
                        </a:rPr>
                        <a:t>capital asset</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2(42B)</a:t>
                      </a:r>
                    </a:p>
                  </a:txBody>
                  <a:tcPr marL="98965" marR="98965"/>
                </a:tc>
                <a:tc>
                  <a:txBody>
                    <a:bodyPr/>
                    <a:lstStyle/>
                    <a:p>
                      <a:r>
                        <a:rPr lang="en-US" dirty="0" smtClean="0">
                          <a:latin typeface="Garamond" charset="0"/>
                          <a:ea typeface="Garamond" charset="0"/>
                          <a:cs typeface="Garamond" charset="0"/>
                        </a:rPr>
                        <a:t>Short term capital gain</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2(42C)</a:t>
                      </a:r>
                    </a:p>
                  </a:txBody>
                  <a:tcPr marL="98965" marR="98965"/>
                </a:tc>
                <a:tc>
                  <a:txBody>
                    <a:bodyPr/>
                    <a:lstStyle/>
                    <a:p>
                      <a:r>
                        <a:rPr lang="en-US" dirty="0" smtClean="0">
                          <a:latin typeface="Garamond" charset="0"/>
                          <a:ea typeface="Garamond" charset="0"/>
                          <a:cs typeface="Garamond" charset="0"/>
                        </a:rPr>
                        <a:t>Slump sale</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2(47)</a:t>
                      </a:r>
                    </a:p>
                  </a:txBody>
                  <a:tcPr marL="98965" marR="98965"/>
                </a:tc>
                <a:tc>
                  <a:txBody>
                    <a:bodyPr/>
                    <a:lstStyle/>
                    <a:p>
                      <a:r>
                        <a:rPr lang="en-US" dirty="0" smtClean="0">
                          <a:latin typeface="Garamond" charset="0"/>
                          <a:ea typeface="Garamond" charset="0"/>
                          <a:cs typeface="Garamond" charset="0"/>
                        </a:rPr>
                        <a:t>Transfer</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2(48)</a:t>
                      </a:r>
                    </a:p>
                  </a:txBody>
                  <a:tcPr marL="98965" marR="98965"/>
                </a:tc>
                <a:tc>
                  <a:txBody>
                    <a:bodyPr/>
                    <a:lstStyle/>
                    <a:p>
                      <a:r>
                        <a:rPr lang="en-US" dirty="0" smtClean="0">
                          <a:latin typeface="Garamond" charset="0"/>
                          <a:ea typeface="Garamond" charset="0"/>
                          <a:cs typeface="Garamond" charset="0"/>
                        </a:rPr>
                        <a:t>Zero coupon bonds</a:t>
                      </a:r>
                      <a:endParaRPr lang="en-US" dirty="0">
                        <a:latin typeface="Garamond" charset="0"/>
                        <a:ea typeface="Garamond" charset="0"/>
                        <a:cs typeface="Garamond" charset="0"/>
                      </a:endParaRPr>
                    </a:p>
                  </a:txBody>
                  <a:tcPr marL="98965" marR="98965"/>
                </a:tc>
              </a:tr>
            </a:tbl>
          </a:graphicData>
        </a:graphic>
      </p:graphicFrame>
    </p:spTree>
    <p:extLst>
      <p:ext uri="{BB962C8B-B14F-4D97-AF65-F5344CB8AC3E}">
        <p14:creationId xmlns:p14="http://schemas.microsoft.com/office/powerpoint/2010/main" val="1286050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8213529" cy="869537"/>
          </a:xfrm>
        </p:spPr>
        <p:txBody>
          <a:bodyPr>
            <a:normAutofit/>
          </a:bodyPr>
          <a:lstStyle/>
          <a:p>
            <a:r>
              <a:rPr lang="en-US" sz="3200" b="1" cap="none" dirty="0" smtClean="0">
                <a:latin typeface="Garamond" charset="0"/>
                <a:ea typeface="Garamond" charset="0"/>
                <a:cs typeface="Garamond" charset="0"/>
              </a:rPr>
              <a:t>Arrangement of Sections - Exemptions</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4467285"/>
              </p:ext>
            </p:extLst>
          </p:nvPr>
        </p:nvGraphicFramePr>
        <p:xfrm>
          <a:off x="560826" y="1093079"/>
          <a:ext cx="10394950" cy="2931160"/>
        </p:xfrm>
        <a:graphic>
          <a:graphicData uri="http://schemas.openxmlformats.org/drawingml/2006/table">
            <a:tbl>
              <a:tblPr firstRow="1" bandRow="1">
                <a:tableStyleId>{5C22544A-7EE6-4342-B048-85BDC9FD1C3A}</a:tableStyleId>
              </a:tblPr>
              <a:tblGrid>
                <a:gridCol w="1043122"/>
                <a:gridCol w="9351828"/>
              </a:tblGrid>
              <a:tr h="370840">
                <a:tc>
                  <a:txBody>
                    <a:bodyPr/>
                    <a:lstStyle/>
                    <a:p>
                      <a:r>
                        <a:rPr lang="en-US" dirty="0" smtClean="0">
                          <a:latin typeface="Garamond" charset="0"/>
                          <a:ea typeface="Garamond" charset="0"/>
                          <a:cs typeface="Garamond" charset="0"/>
                        </a:rPr>
                        <a:t>Section</a:t>
                      </a:r>
                      <a:endParaRPr lang="en-US" dirty="0">
                        <a:latin typeface="Garamond" charset="0"/>
                        <a:ea typeface="Garamond" charset="0"/>
                        <a:cs typeface="Garamond" charset="0"/>
                      </a:endParaRPr>
                    </a:p>
                  </a:txBody>
                  <a:tcPr marL="98965" marR="98965"/>
                </a:tc>
                <a:tc>
                  <a:txBody>
                    <a:bodyPr/>
                    <a:lstStyle/>
                    <a:p>
                      <a:r>
                        <a:rPr lang="en-US" dirty="0" smtClean="0">
                          <a:latin typeface="Garamond" charset="0"/>
                          <a:ea typeface="Garamond" charset="0"/>
                          <a:cs typeface="Garamond" charset="0"/>
                        </a:rPr>
                        <a:t>Exempted</a:t>
                      </a:r>
                      <a:r>
                        <a:rPr lang="en-US" baseline="0" dirty="0" smtClean="0">
                          <a:latin typeface="Garamond" charset="0"/>
                          <a:ea typeface="Garamond" charset="0"/>
                          <a:cs typeface="Garamond" charset="0"/>
                        </a:rPr>
                        <a:t> income</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10(33)</a:t>
                      </a:r>
                      <a:endParaRPr lang="en-US" dirty="0">
                        <a:latin typeface="Garamond" charset="0"/>
                        <a:ea typeface="Garamond" charset="0"/>
                        <a:cs typeface="Garamond" charset="0"/>
                      </a:endParaRPr>
                    </a:p>
                  </a:txBody>
                  <a:tcPr marL="98965" marR="98965"/>
                </a:tc>
                <a:tc>
                  <a:txBody>
                    <a:bodyPr/>
                    <a:lstStyle/>
                    <a:p>
                      <a:pPr algn="just"/>
                      <a:r>
                        <a:rPr lang="en-US" dirty="0" smtClean="0">
                          <a:latin typeface="Garamond" charset="0"/>
                          <a:ea typeface="Garamond" charset="0"/>
                          <a:cs typeface="Garamond" charset="0"/>
                        </a:rPr>
                        <a:t>Capital gains</a:t>
                      </a:r>
                      <a:r>
                        <a:rPr lang="en-US" baseline="0" dirty="0" smtClean="0">
                          <a:latin typeface="Garamond" charset="0"/>
                          <a:ea typeface="Garamond" charset="0"/>
                          <a:cs typeface="Garamond" charset="0"/>
                        </a:rPr>
                        <a:t> on transfer of units of Unit Scheme 1964 exempt if transfer takes place on or after 01-04-2002</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10(36)</a:t>
                      </a:r>
                    </a:p>
                  </a:txBody>
                  <a:tcPr marL="98965" marR="98965"/>
                </a:tc>
                <a:tc>
                  <a:txBody>
                    <a:bodyPr/>
                    <a:lstStyle/>
                    <a:p>
                      <a:pPr algn="just"/>
                      <a:r>
                        <a:rPr lang="en-US" baseline="0" dirty="0" smtClean="0">
                          <a:latin typeface="Garamond" charset="0"/>
                          <a:ea typeface="Garamond" charset="0"/>
                          <a:cs typeface="Garamond" charset="0"/>
                        </a:rPr>
                        <a:t>Exemption of </a:t>
                      </a:r>
                      <a:r>
                        <a:rPr lang="en-US" dirty="0" smtClean="0">
                          <a:latin typeface="Garamond" charset="0"/>
                          <a:ea typeface="Garamond" charset="0"/>
                          <a:cs typeface="Garamond" charset="0"/>
                        </a:rPr>
                        <a:t>Long</a:t>
                      </a:r>
                      <a:r>
                        <a:rPr lang="en-US" baseline="0" dirty="0" smtClean="0">
                          <a:latin typeface="Garamond" charset="0"/>
                          <a:ea typeface="Garamond" charset="0"/>
                          <a:cs typeface="Garamond" charset="0"/>
                        </a:rPr>
                        <a:t> term capital gain on transfer of “eligible equity share” if the shares are acquired between 01-03-2003 and 28-02-2004 and held for 12 months or more.</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10(37)</a:t>
                      </a:r>
                    </a:p>
                  </a:txBody>
                  <a:tcPr marL="98965" marR="98965"/>
                </a:tc>
                <a:tc>
                  <a:txBody>
                    <a:bodyPr/>
                    <a:lstStyle/>
                    <a:p>
                      <a:pPr algn="just"/>
                      <a:r>
                        <a:rPr lang="en-US" dirty="0" smtClean="0">
                          <a:latin typeface="Garamond" charset="0"/>
                          <a:ea typeface="Garamond" charset="0"/>
                          <a:cs typeface="Garamond" charset="0"/>
                        </a:rPr>
                        <a:t>Exemption</a:t>
                      </a:r>
                      <a:r>
                        <a:rPr lang="en-US" baseline="0" dirty="0" smtClean="0">
                          <a:latin typeface="Garamond" charset="0"/>
                          <a:ea typeface="Garamond" charset="0"/>
                          <a:cs typeface="Garamond" charset="0"/>
                        </a:rPr>
                        <a:t> of capital gains to an individual or HUF on compensation received on compulsory acquisition of non-rural agricultural land.</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10(38)</a:t>
                      </a:r>
                      <a:endParaRPr lang="en-US" dirty="0">
                        <a:latin typeface="Garamond" charset="0"/>
                        <a:ea typeface="Garamond" charset="0"/>
                        <a:cs typeface="Garamond" charset="0"/>
                      </a:endParaRPr>
                    </a:p>
                  </a:txBody>
                  <a:tcPr marL="98965" marR="98965"/>
                </a:tc>
                <a:tc>
                  <a:txBody>
                    <a:bodyPr/>
                    <a:lstStyle/>
                    <a:p>
                      <a:pPr algn="just"/>
                      <a:r>
                        <a:rPr lang="en-US" dirty="0" smtClean="0">
                          <a:latin typeface="Garamond" charset="0"/>
                          <a:ea typeface="Garamond" charset="0"/>
                          <a:cs typeface="Garamond" charset="0"/>
                        </a:rPr>
                        <a:t>Income from transfer of a long term capital</a:t>
                      </a:r>
                      <a:r>
                        <a:rPr lang="en-US" baseline="0" dirty="0" smtClean="0">
                          <a:latin typeface="Garamond" charset="0"/>
                          <a:ea typeface="Garamond" charset="0"/>
                          <a:cs typeface="Garamond" charset="0"/>
                        </a:rPr>
                        <a:t> asset being equity share, equity oriented fund or a unit of a business trust and security transaction tax has been paid on its transfer.</a:t>
                      </a:r>
                      <a:endParaRPr lang="en-US" dirty="0">
                        <a:latin typeface="Garamond" charset="0"/>
                        <a:ea typeface="Garamond" charset="0"/>
                        <a:cs typeface="Garamond" charset="0"/>
                      </a:endParaRPr>
                    </a:p>
                  </a:txBody>
                  <a:tcPr marL="98965" marR="98965"/>
                </a:tc>
              </a:tr>
            </a:tbl>
          </a:graphicData>
        </a:graphic>
      </p:graphicFrame>
    </p:spTree>
    <p:extLst>
      <p:ext uri="{BB962C8B-B14F-4D97-AF65-F5344CB8AC3E}">
        <p14:creationId xmlns:p14="http://schemas.microsoft.com/office/powerpoint/2010/main" val="4973441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8959117" cy="869537"/>
          </a:xfrm>
        </p:spPr>
        <p:txBody>
          <a:bodyPr>
            <a:normAutofit/>
          </a:bodyPr>
          <a:lstStyle/>
          <a:p>
            <a:r>
              <a:rPr lang="en-US" sz="3200" b="1" cap="none" dirty="0" smtClean="0">
                <a:latin typeface="Garamond" charset="0"/>
                <a:ea typeface="Garamond" charset="0"/>
                <a:cs typeface="Garamond" charset="0"/>
              </a:rPr>
              <a:t>Arrangement of </a:t>
            </a:r>
            <a:r>
              <a:rPr lang="en-US" sz="3200" b="1" cap="none" smtClean="0">
                <a:latin typeface="Garamond" charset="0"/>
                <a:ea typeface="Garamond" charset="0"/>
                <a:cs typeface="Garamond" charset="0"/>
              </a:rPr>
              <a:t>Sections – Charge of capital gains</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42295498"/>
              </p:ext>
            </p:extLst>
          </p:nvPr>
        </p:nvGraphicFramePr>
        <p:xfrm>
          <a:off x="560826" y="1093079"/>
          <a:ext cx="10394950" cy="4765040"/>
        </p:xfrm>
        <a:graphic>
          <a:graphicData uri="http://schemas.openxmlformats.org/drawingml/2006/table">
            <a:tbl>
              <a:tblPr firstRow="1" bandRow="1">
                <a:tableStyleId>{5C22544A-7EE6-4342-B048-85BDC9FD1C3A}</a:tableStyleId>
              </a:tblPr>
              <a:tblGrid>
                <a:gridCol w="1073102"/>
                <a:gridCol w="9321848"/>
              </a:tblGrid>
              <a:tr h="370840">
                <a:tc>
                  <a:txBody>
                    <a:bodyPr/>
                    <a:lstStyle/>
                    <a:p>
                      <a:r>
                        <a:rPr lang="en-US" dirty="0" smtClean="0">
                          <a:latin typeface="Garamond" charset="0"/>
                          <a:ea typeface="Garamond" charset="0"/>
                          <a:cs typeface="Garamond" charset="0"/>
                        </a:rPr>
                        <a:t>Section</a:t>
                      </a:r>
                      <a:endParaRPr lang="en-US" dirty="0">
                        <a:latin typeface="Garamond" charset="0"/>
                        <a:ea typeface="Garamond" charset="0"/>
                        <a:cs typeface="Garamond" charset="0"/>
                      </a:endParaRPr>
                    </a:p>
                  </a:txBody>
                  <a:tcPr marL="98965" marR="98965"/>
                </a:tc>
                <a:tc>
                  <a:txBody>
                    <a:bodyPr/>
                    <a:lstStyle/>
                    <a:p>
                      <a:r>
                        <a:rPr lang="en-US" dirty="0" smtClean="0">
                          <a:latin typeface="Garamond" charset="0"/>
                          <a:ea typeface="Garamond" charset="0"/>
                          <a:cs typeface="Garamond" charset="0"/>
                        </a:rPr>
                        <a:t>Charge of capital gain income during</a:t>
                      </a:r>
                      <a:r>
                        <a:rPr lang="en-US" baseline="0" dirty="0" smtClean="0">
                          <a:latin typeface="Garamond" charset="0"/>
                          <a:ea typeface="Garamond" charset="0"/>
                          <a:cs typeface="Garamond" charset="0"/>
                        </a:rPr>
                        <a:t> the previous year [Sec. 3]</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45(1)</a:t>
                      </a:r>
                      <a:endParaRPr lang="en-US" dirty="0">
                        <a:latin typeface="Garamond" charset="0"/>
                        <a:ea typeface="Garamond" charset="0"/>
                        <a:cs typeface="Garamond" charset="0"/>
                      </a:endParaRPr>
                    </a:p>
                  </a:txBody>
                  <a:tcPr marL="98965" marR="98965"/>
                </a:tc>
                <a:tc>
                  <a:txBody>
                    <a:bodyPr/>
                    <a:lstStyle/>
                    <a:p>
                      <a:pPr algn="just"/>
                      <a:r>
                        <a:rPr lang="en-US" baseline="0" dirty="0" smtClean="0">
                          <a:latin typeface="Garamond" charset="0"/>
                          <a:ea typeface="Garamond" charset="0"/>
                          <a:cs typeface="Garamond" charset="0"/>
                        </a:rPr>
                        <a:t> - of transfer [Sec. 2(47)] of capital asset [Sec. 2(14)];</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45(1A)</a:t>
                      </a:r>
                    </a:p>
                  </a:txBody>
                  <a:tcPr marL="98965" marR="98965"/>
                </a:tc>
                <a:tc>
                  <a:txBody>
                    <a:bodyPr/>
                    <a:lstStyle/>
                    <a:p>
                      <a:pPr algn="just"/>
                      <a:r>
                        <a:rPr lang="en-US" baseline="0" dirty="0" smtClean="0">
                          <a:latin typeface="Garamond" charset="0"/>
                          <a:ea typeface="Garamond" charset="0"/>
                          <a:cs typeface="Garamond" charset="0"/>
                        </a:rPr>
                        <a:t> - in which receipt of insurance compensation or other asset in relation or damage to or destruction of, any capital asset [Sec. 2(14)] as a result of flood, typhoon, hurricane, cyclone, earthquake, fire, or explosion etc.;</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45(2)</a:t>
                      </a:r>
                    </a:p>
                  </a:txBody>
                  <a:tcPr marL="98965" marR="98965"/>
                </a:tc>
                <a:tc>
                  <a:txBody>
                    <a:bodyPr/>
                    <a:lstStyle/>
                    <a:p>
                      <a:pPr algn="just"/>
                      <a:r>
                        <a:rPr lang="en-US" baseline="0" dirty="0" smtClean="0">
                          <a:latin typeface="Garamond" charset="0"/>
                          <a:ea typeface="Garamond" charset="0"/>
                          <a:cs typeface="Garamond" charset="0"/>
                        </a:rPr>
                        <a:t> - in which sale of stock-in-trade. However transfer [Sec. 2(47)] of capital asset [Sec. 2(14)] takes in the previous year [Sec. 3] of conversion or treatment as stock-in-trade. </a:t>
                      </a:r>
                    </a:p>
                    <a:p>
                      <a:pPr algn="just"/>
                      <a:r>
                        <a:rPr lang="en-US" b="1" baseline="0" dirty="0" smtClean="0">
                          <a:latin typeface="Garamond" charset="0"/>
                          <a:ea typeface="Garamond" charset="0"/>
                          <a:cs typeface="Garamond" charset="0"/>
                        </a:rPr>
                        <a:t>Note</a:t>
                      </a:r>
                      <a:r>
                        <a:rPr lang="en-US" baseline="0" dirty="0" smtClean="0">
                          <a:latin typeface="Garamond" charset="0"/>
                          <a:ea typeface="Garamond" charset="0"/>
                          <a:cs typeface="Garamond" charset="0"/>
                        </a:rPr>
                        <a:t>: charge of capital gains postpones till sale of stock-in-trade;</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45(2A)</a:t>
                      </a:r>
                      <a:endParaRPr lang="en-US" dirty="0">
                        <a:latin typeface="Garamond" charset="0"/>
                        <a:ea typeface="Garamond" charset="0"/>
                        <a:cs typeface="Garamond" charset="0"/>
                      </a:endParaRPr>
                    </a:p>
                  </a:txBody>
                  <a:tcPr marL="98965" marR="98965"/>
                </a:tc>
                <a:tc>
                  <a:txBody>
                    <a:bodyPr/>
                    <a:lstStyle/>
                    <a:p>
                      <a:pPr algn="just"/>
                      <a:r>
                        <a:rPr lang="en-US" dirty="0" smtClean="0">
                          <a:latin typeface="Garamond" charset="0"/>
                          <a:ea typeface="Garamond" charset="0"/>
                          <a:cs typeface="Garamond" charset="0"/>
                        </a:rPr>
                        <a:t> - in</a:t>
                      </a:r>
                      <a:r>
                        <a:rPr lang="en-US" baseline="0" dirty="0" smtClean="0">
                          <a:latin typeface="Garamond" charset="0"/>
                          <a:ea typeface="Garamond" charset="0"/>
                          <a:cs typeface="Garamond" charset="0"/>
                        </a:rPr>
                        <a:t> hands of beneficial owner for transfer [Sec. 2(47)] of beneficial interest in any security being capital asset [Sec. 2(14)] by depositary or beneficial owner;</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45(3)</a:t>
                      </a:r>
                      <a:endParaRPr lang="en-US" dirty="0">
                        <a:latin typeface="Garamond" charset="0"/>
                        <a:ea typeface="Garamond" charset="0"/>
                        <a:cs typeface="Garamond" charset="0"/>
                      </a:endParaRPr>
                    </a:p>
                  </a:txBody>
                  <a:tcPr marL="98965" marR="98965"/>
                </a:tc>
                <a:tc>
                  <a:txBody>
                    <a:bodyPr/>
                    <a:lstStyle/>
                    <a:p>
                      <a:pPr algn="just"/>
                      <a:r>
                        <a:rPr lang="en-US" baseline="0" dirty="0" smtClean="0">
                          <a:latin typeface="Garamond" charset="0"/>
                          <a:ea typeface="Garamond" charset="0"/>
                          <a:cs typeface="Garamond" charset="0"/>
                        </a:rPr>
                        <a:t>  - in which transfer [Sec. 2(47)] of capital asset [Sec. 2(14)] by a person to a firm or other association of persons (AOP) or body of individuals (BOI) in which he becomes partner or member, by way of capital contribution or otherwise;</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45(4)</a:t>
                      </a:r>
                      <a:endParaRPr lang="en-US" dirty="0">
                        <a:latin typeface="Garamond" charset="0"/>
                        <a:ea typeface="Garamond" charset="0"/>
                        <a:cs typeface="Garamond" charset="0"/>
                      </a:endParaRPr>
                    </a:p>
                  </a:txBody>
                  <a:tcPr marL="98965" marR="98965"/>
                </a:tc>
                <a:tc>
                  <a:txBody>
                    <a:bodyPr/>
                    <a:lstStyle/>
                    <a:p>
                      <a:pPr algn="just"/>
                      <a:r>
                        <a:rPr lang="en-US" dirty="0" smtClean="0">
                          <a:latin typeface="Garamond" charset="0"/>
                          <a:ea typeface="Garamond" charset="0"/>
                          <a:cs typeface="Garamond" charset="0"/>
                        </a:rPr>
                        <a:t> </a:t>
                      </a:r>
                      <a:r>
                        <a:rPr lang="en-US" baseline="0" dirty="0" smtClean="0">
                          <a:latin typeface="Garamond" charset="0"/>
                          <a:ea typeface="Garamond" charset="0"/>
                          <a:cs typeface="Garamond" charset="0"/>
                        </a:rPr>
                        <a:t> - in which transfer [Sec. 2(47)] of capital asset [Sec. 2(14)] by way of distribution of capital assets on the dissolution of a firm, AOP or BOI or otherwise;</a:t>
                      </a:r>
                      <a:endParaRPr lang="en-US" dirty="0">
                        <a:latin typeface="Garamond" charset="0"/>
                        <a:ea typeface="Garamond" charset="0"/>
                        <a:cs typeface="Garamond" charset="0"/>
                      </a:endParaRPr>
                    </a:p>
                  </a:txBody>
                  <a:tcPr marL="98965" marR="98965"/>
                </a:tc>
              </a:tr>
            </a:tbl>
          </a:graphicData>
        </a:graphic>
      </p:graphicFrame>
    </p:spTree>
    <p:extLst>
      <p:ext uri="{BB962C8B-B14F-4D97-AF65-F5344CB8AC3E}">
        <p14:creationId xmlns:p14="http://schemas.microsoft.com/office/powerpoint/2010/main" val="474664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8959117" cy="869537"/>
          </a:xfrm>
        </p:spPr>
        <p:txBody>
          <a:bodyPr>
            <a:normAutofit/>
          </a:bodyPr>
          <a:lstStyle/>
          <a:p>
            <a:r>
              <a:rPr lang="en-US" sz="3200" b="1" cap="none" dirty="0" smtClean="0">
                <a:latin typeface="Garamond" charset="0"/>
                <a:ea typeface="Garamond" charset="0"/>
                <a:cs typeface="Garamond" charset="0"/>
              </a:rPr>
              <a:t>Arrangement of </a:t>
            </a:r>
            <a:r>
              <a:rPr lang="en-US" sz="3200" b="1" cap="none" smtClean="0">
                <a:latin typeface="Garamond" charset="0"/>
                <a:ea typeface="Garamond" charset="0"/>
                <a:cs typeface="Garamond" charset="0"/>
              </a:rPr>
              <a:t>Sections – Charge of capital gains</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4798052"/>
              </p:ext>
            </p:extLst>
          </p:nvPr>
        </p:nvGraphicFramePr>
        <p:xfrm>
          <a:off x="560826" y="1093079"/>
          <a:ext cx="10394950" cy="1656080"/>
        </p:xfrm>
        <a:graphic>
          <a:graphicData uri="http://schemas.openxmlformats.org/drawingml/2006/table">
            <a:tbl>
              <a:tblPr firstRow="1" bandRow="1">
                <a:tableStyleId>{5C22544A-7EE6-4342-B048-85BDC9FD1C3A}</a:tableStyleId>
              </a:tblPr>
              <a:tblGrid>
                <a:gridCol w="1118072"/>
                <a:gridCol w="9276878"/>
              </a:tblGrid>
              <a:tr h="370840">
                <a:tc>
                  <a:txBody>
                    <a:bodyPr/>
                    <a:lstStyle/>
                    <a:p>
                      <a:r>
                        <a:rPr lang="en-US" dirty="0" smtClean="0">
                          <a:latin typeface="Garamond" charset="0"/>
                          <a:ea typeface="Garamond" charset="0"/>
                          <a:cs typeface="Garamond" charset="0"/>
                        </a:rPr>
                        <a:t>Section</a:t>
                      </a:r>
                      <a:endParaRPr lang="en-US" dirty="0">
                        <a:latin typeface="Garamond" charset="0"/>
                        <a:ea typeface="Garamond" charset="0"/>
                        <a:cs typeface="Garamond" charset="0"/>
                      </a:endParaRPr>
                    </a:p>
                  </a:txBody>
                  <a:tcPr marL="98965" marR="98965"/>
                </a:tc>
                <a:tc>
                  <a:txBody>
                    <a:bodyPr/>
                    <a:lstStyle/>
                    <a:p>
                      <a:r>
                        <a:rPr lang="en-US" dirty="0" smtClean="0">
                          <a:latin typeface="Garamond" charset="0"/>
                          <a:ea typeface="Garamond" charset="0"/>
                          <a:cs typeface="Garamond" charset="0"/>
                        </a:rPr>
                        <a:t>Charge of capital gain income during</a:t>
                      </a:r>
                      <a:r>
                        <a:rPr lang="en-US" baseline="0" dirty="0" smtClean="0">
                          <a:latin typeface="Garamond" charset="0"/>
                          <a:ea typeface="Garamond" charset="0"/>
                          <a:cs typeface="Garamond" charset="0"/>
                        </a:rPr>
                        <a:t> the previous year [Sec. 3]</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45(5)</a:t>
                      </a:r>
                      <a:endParaRPr lang="en-US" dirty="0">
                        <a:latin typeface="Garamond" charset="0"/>
                        <a:ea typeface="Garamond" charset="0"/>
                        <a:cs typeface="Garamond" charset="0"/>
                      </a:endParaRPr>
                    </a:p>
                  </a:txBody>
                  <a:tcPr marL="98965" marR="98965"/>
                </a:tc>
                <a:tc>
                  <a:txBody>
                    <a:bodyPr/>
                    <a:lstStyle/>
                    <a:p>
                      <a:pPr marL="285750" indent="-285750" algn="just">
                        <a:buFontTx/>
                        <a:buChar char="-"/>
                      </a:pPr>
                      <a:r>
                        <a:rPr lang="en-US" baseline="0" dirty="0" smtClean="0">
                          <a:latin typeface="Garamond" charset="0"/>
                          <a:ea typeface="Garamond" charset="0"/>
                          <a:cs typeface="Garamond" charset="0"/>
                        </a:rPr>
                        <a:t>in which receipt of compensation in first instance for transfer [Sec. 2(47)] of capital asset [Sec. 2(14)] by way of compulsory acquisition under any law;</a:t>
                      </a:r>
                    </a:p>
                    <a:p>
                      <a:pPr marL="285750" indent="-285750" algn="just">
                        <a:buFontTx/>
                        <a:buChar char="-"/>
                      </a:pPr>
                      <a:r>
                        <a:rPr lang="en-US" baseline="0" dirty="0" smtClean="0">
                          <a:latin typeface="Garamond" charset="0"/>
                          <a:ea typeface="Garamond" charset="0"/>
                          <a:cs typeface="Garamond" charset="0"/>
                        </a:rPr>
                        <a:t>in which receipt of enhanced or further compensation;</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45(6)</a:t>
                      </a:r>
                      <a:endParaRPr lang="en-US" dirty="0">
                        <a:latin typeface="Garamond" charset="0"/>
                        <a:ea typeface="Garamond" charset="0"/>
                        <a:cs typeface="Garamond" charset="0"/>
                      </a:endParaRPr>
                    </a:p>
                  </a:txBody>
                  <a:tcPr marL="98965" marR="98965"/>
                </a:tc>
                <a:tc>
                  <a:txBody>
                    <a:bodyPr/>
                    <a:lstStyle/>
                    <a:p>
                      <a:pPr algn="just"/>
                      <a:r>
                        <a:rPr lang="en-US" dirty="0" smtClean="0">
                          <a:latin typeface="Garamond" charset="0"/>
                          <a:ea typeface="Garamond" charset="0"/>
                          <a:cs typeface="Garamond" charset="0"/>
                        </a:rPr>
                        <a:t>-</a:t>
                      </a:r>
                      <a:r>
                        <a:rPr lang="en-US" baseline="0" dirty="0" smtClean="0">
                          <a:latin typeface="Garamond" charset="0"/>
                          <a:ea typeface="Garamond" charset="0"/>
                          <a:cs typeface="Garamond" charset="0"/>
                        </a:rPr>
                        <a:t>    in which repurchase of units or termination of units plan referred to u/s 80CCB(2) takes place.</a:t>
                      </a:r>
                    </a:p>
                  </a:txBody>
                  <a:tcPr marL="98965" marR="98965"/>
                </a:tc>
              </a:tr>
            </a:tbl>
          </a:graphicData>
        </a:graphic>
      </p:graphicFrame>
    </p:spTree>
    <p:extLst>
      <p:ext uri="{BB962C8B-B14F-4D97-AF65-F5344CB8AC3E}">
        <p14:creationId xmlns:p14="http://schemas.microsoft.com/office/powerpoint/2010/main" val="13023058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Other </a:t>
            </a:r>
            <a:r>
              <a:rPr lang="en-US" sz="3200" b="1" cap="none" smtClean="0">
                <a:latin typeface="Garamond" charset="0"/>
                <a:ea typeface="Garamond" charset="0"/>
                <a:cs typeface="Garamond" charset="0"/>
              </a:rPr>
              <a:t>provisions in Chapter IV- E</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18714245"/>
              </p:ext>
            </p:extLst>
          </p:nvPr>
        </p:nvGraphicFramePr>
        <p:xfrm>
          <a:off x="560826" y="1093079"/>
          <a:ext cx="10394950" cy="1925320"/>
        </p:xfrm>
        <a:graphic>
          <a:graphicData uri="http://schemas.openxmlformats.org/drawingml/2006/table">
            <a:tbl>
              <a:tblPr firstRow="1" bandRow="1">
                <a:tableStyleId>{5C22544A-7EE6-4342-B048-85BDC9FD1C3A}</a:tableStyleId>
              </a:tblPr>
              <a:tblGrid>
                <a:gridCol w="1178033"/>
                <a:gridCol w="9216917"/>
              </a:tblGrid>
              <a:tr h="370840">
                <a:tc>
                  <a:txBody>
                    <a:bodyPr/>
                    <a:lstStyle/>
                    <a:p>
                      <a:r>
                        <a:rPr lang="en-US" dirty="0" smtClean="0">
                          <a:latin typeface="Garamond" charset="0"/>
                          <a:ea typeface="Garamond" charset="0"/>
                          <a:cs typeface="Garamond" charset="0"/>
                        </a:rPr>
                        <a:t>Section</a:t>
                      </a:r>
                      <a:endParaRPr lang="en-US" dirty="0">
                        <a:latin typeface="Garamond" charset="0"/>
                        <a:ea typeface="Garamond" charset="0"/>
                        <a:cs typeface="Garamond" charset="0"/>
                      </a:endParaRPr>
                    </a:p>
                  </a:txBody>
                  <a:tcPr marL="98965" marR="98965"/>
                </a:tc>
                <a:tc>
                  <a:txBody>
                    <a:bodyPr/>
                    <a:lstStyle/>
                    <a:p>
                      <a:r>
                        <a:rPr lang="en-US" dirty="0" smtClean="0">
                          <a:latin typeface="Garamond" charset="0"/>
                          <a:ea typeface="Garamond" charset="0"/>
                          <a:cs typeface="Garamond" charset="0"/>
                        </a:rPr>
                        <a:t>Provision</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46(1) &amp; 46(2)</a:t>
                      </a:r>
                      <a:endParaRPr lang="en-US" dirty="0">
                        <a:latin typeface="Garamond" charset="0"/>
                        <a:ea typeface="Garamond" charset="0"/>
                        <a:cs typeface="Garamond" charset="0"/>
                      </a:endParaRPr>
                    </a:p>
                  </a:txBody>
                  <a:tcPr marL="98965" marR="98965"/>
                </a:tc>
                <a:tc>
                  <a:txBody>
                    <a:bodyPr/>
                    <a:lstStyle/>
                    <a:p>
                      <a:pPr marL="14288" marR="0" lvl="0" indent="-14288" algn="just"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Distribution of money</a:t>
                      </a:r>
                      <a:r>
                        <a:rPr lang="en-US" baseline="0" dirty="0" smtClean="0">
                          <a:latin typeface="Garamond" charset="0"/>
                          <a:ea typeface="Garamond" charset="0"/>
                          <a:cs typeface="Garamond" charset="0"/>
                        </a:rPr>
                        <a:t> / </a:t>
                      </a:r>
                      <a:r>
                        <a:rPr lang="en-US" dirty="0" smtClean="0">
                          <a:latin typeface="Garamond" charset="0"/>
                          <a:ea typeface="Garamond" charset="0"/>
                          <a:cs typeface="Garamond" charset="0"/>
                        </a:rPr>
                        <a:t>assets to</a:t>
                      </a:r>
                      <a:r>
                        <a:rPr lang="en-US" baseline="0" dirty="0" smtClean="0">
                          <a:latin typeface="Garamond" charset="0"/>
                          <a:ea typeface="Garamond" charset="0"/>
                          <a:cs typeface="Garamond" charset="0"/>
                        </a:rPr>
                        <a:t> its shareholder by a company in liquidation shall not be regarded as transfer [Sec. 2(47)] by the company and chargeable in the hands shareholder receiving such money / assets;</a:t>
                      </a:r>
                    </a:p>
                  </a:txBody>
                  <a:tcPr marL="98965" marR="98965"/>
                </a:tc>
              </a:tr>
              <a:tr h="370840">
                <a:tc>
                  <a:txBody>
                    <a:bodyPr/>
                    <a:lstStyle/>
                    <a:p>
                      <a:r>
                        <a:rPr lang="en-US" dirty="0" smtClean="0">
                          <a:latin typeface="Garamond" charset="0"/>
                          <a:ea typeface="Garamond" charset="0"/>
                          <a:cs typeface="Garamond" charset="0"/>
                        </a:rPr>
                        <a:t>46A</a:t>
                      </a:r>
                      <a:endParaRPr lang="en-US" dirty="0">
                        <a:latin typeface="Garamond" charset="0"/>
                        <a:ea typeface="Garamond" charset="0"/>
                        <a:cs typeface="Garamond" charset="0"/>
                      </a:endParaRPr>
                    </a:p>
                  </a:txBody>
                  <a:tcPr marL="98965" marR="98965"/>
                </a:tc>
                <a:tc>
                  <a:txBody>
                    <a:bodyPr/>
                    <a:lstStyle/>
                    <a:p>
                      <a:pPr algn="just"/>
                      <a:r>
                        <a:rPr lang="en-US" baseline="0" dirty="0" smtClean="0">
                          <a:latin typeface="Garamond" charset="0"/>
                          <a:ea typeface="Garamond" charset="0"/>
                          <a:cs typeface="Garamond" charset="0"/>
                        </a:rPr>
                        <a:t>Capital gains in the hands of shareholder or holder of other specified securities on buy back of such shares or other securities;</a:t>
                      </a:r>
                    </a:p>
                  </a:txBody>
                  <a:tcPr marL="98965" marR="98965"/>
                </a:tc>
              </a:tr>
            </a:tbl>
          </a:graphicData>
        </a:graphic>
      </p:graphicFrame>
    </p:spTree>
    <p:extLst>
      <p:ext uri="{BB962C8B-B14F-4D97-AF65-F5344CB8AC3E}">
        <p14:creationId xmlns:p14="http://schemas.microsoft.com/office/powerpoint/2010/main" val="1706819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Other </a:t>
            </a:r>
            <a:r>
              <a:rPr lang="en-US" sz="3200" b="1" cap="none" smtClean="0">
                <a:latin typeface="Garamond" charset="0"/>
                <a:ea typeface="Garamond" charset="0"/>
                <a:cs typeface="Garamond" charset="0"/>
              </a:rPr>
              <a:t>provisions in Chapter IV- E</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7072523"/>
              </p:ext>
            </p:extLst>
          </p:nvPr>
        </p:nvGraphicFramePr>
        <p:xfrm>
          <a:off x="560826" y="1093079"/>
          <a:ext cx="10394950" cy="4597400"/>
        </p:xfrm>
        <a:graphic>
          <a:graphicData uri="http://schemas.openxmlformats.org/drawingml/2006/table">
            <a:tbl>
              <a:tblPr firstRow="1" bandRow="1">
                <a:tableStyleId>{5C22544A-7EE6-4342-B048-85BDC9FD1C3A}</a:tableStyleId>
              </a:tblPr>
              <a:tblGrid>
                <a:gridCol w="1178033"/>
                <a:gridCol w="9216917"/>
              </a:tblGrid>
              <a:tr h="370840">
                <a:tc>
                  <a:txBody>
                    <a:bodyPr/>
                    <a:lstStyle/>
                    <a:p>
                      <a:r>
                        <a:rPr lang="en-US" dirty="0" smtClean="0">
                          <a:latin typeface="Garamond" charset="0"/>
                          <a:ea typeface="Garamond" charset="0"/>
                          <a:cs typeface="Garamond" charset="0"/>
                        </a:rPr>
                        <a:t>Section</a:t>
                      </a:r>
                      <a:endParaRPr lang="en-US" dirty="0">
                        <a:latin typeface="Garamond" charset="0"/>
                        <a:ea typeface="Garamond" charset="0"/>
                        <a:cs typeface="Garamond" charset="0"/>
                      </a:endParaRPr>
                    </a:p>
                  </a:txBody>
                  <a:tcPr marL="98965" marR="98965"/>
                </a:tc>
                <a:tc>
                  <a:txBody>
                    <a:bodyPr/>
                    <a:lstStyle/>
                    <a:p>
                      <a:r>
                        <a:rPr lang="en-US" baseline="0" dirty="0" smtClean="0">
                          <a:latin typeface="Garamond" charset="0"/>
                          <a:ea typeface="Garamond" charset="0"/>
                          <a:cs typeface="Garamond" charset="0"/>
                        </a:rPr>
                        <a:t>Transactions not regarded as transfer – Section 47</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i</a:t>
                      </a:r>
                      <a:r>
                        <a:rPr lang="en-US" dirty="0" smtClean="0">
                          <a:latin typeface="Garamond" charset="0"/>
                          <a:ea typeface="Garamond" charset="0"/>
                          <a:cs typeface="Garamond" charset="0"/>
                        </a:rPr>
                        <a:t>)</a:t>
                      </a:r>
                      <a:endParaRPr lang="en-US" dirty="0">
                        <a:latin typeface="Garamond" charset="0"/>
                        <a:ea typeface="Garamond" charset="0"/>
                        <a:cs typeface="Garamond" charset="0"/>
                      </a:endParaRPr>
                    </a:p>
                  </a:txBody>
                  <a:tcPr marL="98965" marR="98965"/>
                </a:tc>
                <a:tc>
                  <a:txBody>
                    <a:bodyPr/>
                    <a:lstStyle/>
                    <a:p>
                      <a:pPr algn="just"/>
                      <a:r>
                        <a:rPr lang="en-US" baseline="0" dirty="0" smtClean="0">
                          <a:latin typeface="Garamond" charset="0"/>
                          <a:ea typeface="Garamond" charset="0"/>
                          <a:cs typeface="Garamond" charset="0"/>
                        </a:rPr>
                        <a:t>Any distribution of capital assets on the total or partial partition of Hindu Undivided Family;</a:t>
                      </a:r>
                    </a:p>
                  </a:txBody>
                  <a:tcPr marL="98965" marR="98965"/>
                </a:tc>
              </a:tr>
              <a:tr h="370840">
                <a:tc>
                  <a:txBody>
                    <a:bodyPr/>
                    <a:lstStyle/>
                    <a:p>
                      <a:r>
                        <a:rPr lang="en-US" dirty="0" smtClean="0">
                          <a:latin typeface="Garamond" charset="0"/>
                          <a:ea typeface="Garamond" charset="0"/>
                          <a:cs typeface="Garamond" charset="0"/>
                        </a:rPr>
                        <a:t>47(iii)</a:t>
                      </a:r>
                      <a:endParaRPr lang="en-US" dirty="0">
                        <a:latin typeface="Garamond" charset="0"/>
                        <a:ea typeface="Garamond" charset="0"/>
                        <a:cs typeface="Garamond" charset="0"/>
                      </a:endParaRPr>
                    </a:p>
                  </a:txBody>
                  <a:tcPr marL="98965" marR="98965"/>
                </a:tc>
                <a:tc>
                  <a:txBody>
                    <a:bodyPr/>
                    <a:lstStyle/>
                    <a:p>
                      <a:pPr algn="just"/>
                      <a:r>
                        <a:rPr lang="en-US" baseline="0" dirty="0" smtClean="0">
                          <a:latin typeface="Garamond" charset="0"/>
                          <a:ea typeface="Garamond" charset="0"/>
                          <a:cs typeface="Garamond" charset="0"/>
                        </a:rPr>
                        <a:t>Any transfer of capital assets under a gift or will or an irrevocable trust;</a:t>
                      </a:r>
                    </a:p>
                  </a:txBody>
                  <a:tcPr marL="98965" marR="98965"/>
                </a:tc>
              </a:tr>
              <a:tr h="370840">
                <a:tc>
                  <a:txBody>
                    <a:bodyPr/>
                    <a:lstStyle/>
                    <a:p>
                      <a:r>
                        <a:rPr lang="en-US" dirty="0" smtClean="0">
                          <a:latin typeface="Garamond" charset="0"/>
                          <a:ea typeface="Garamond" charset="0"/>
                          <a:cs typeface="Garamond" charset="0"/>
                        </a:rPr>
                        <a:t>47(iv)</a:t>
                      </a:r>
                      <a:endParaRPr lang="en-US" dirty="0">
                        <a:latin typeface="Garamond" charset="0"/>
                        <a:ea typeface="Garamond" charset="0"/>
                        <a:cs typeface="Garamond" charset="0"/>
                      </a:endParaRPr>
                    </a:p>
                  </a:txBody>
                  <a:tcPr marL="98965" marR="98965"/>
                </a:tc>
                <a:tc>
                  <a:txBody>
                    <a:bodyPr/>
                    <a:lstStyle/>
                    <a:p>
                      <a:pPr algn="just"/>
                      <a:r>
                        <a:rPr lang="en-US" baseline="0" dirty="0" smtClean="0">
                          <a:latin typeface="Garamond" charset="0"/>
                          <a:ea typeface="Garamond" charset="0"/>
                          <a:cs typeface="Garamond" charset="0"/>
                        </a:rPr>
                        <a:t>Any transfer of capital asset by company to its 100% Indian subsidiary;</a:t>
                      </a:r>
                    </a:p>
                  </a:txBody>
                  <a:tcPr marL="98965" marR="98965"/>
                </a:tc>
              </a:tr>
              <a:tr h="370840">
                <a:tc>
                  <a:txBody>
                    <a:bodyPr/>
                    <a:lstStyle/>
                    <a:p>
                      <a:r>
                        <a:rPr lang="en-US" dirty="0" smtClean="0">
                          <a:latin typeface="Garamond" charset="0"/>
                          <a:ea typeface="Garamond" charset="0"/>
                          <a:cs typeface="Garamond" charset="0"/>
                        </a:rPr>
                        <a:t>47(v)</a:t>
                      </a:r>
                      <a:endParaRPr lang="en-US" dirty="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capital asset by a 100% subsidiary company to its Indian holding company;</a:t>
                      </a:r>
                    </a:p>
                  </a:txBody>
                  <a:tcPr marL="98965" marR="98965"/>
                </a:tc>
              </a:tr>
              <a:tr h="370840">
                <a:tc>
                  <a:txBody>
                    <a:bodyPr/>
                    <a:lstStyle/>
                    <a:p>
                      <a:r>
                        <a:rPr lang="en-US" dirty="0" smtClean="0">
                          <a:latin typeface="Garamond" charset="0"/>
                          <a:ea typeface="Garamond" charset="0"/>
                          <a:cs typeface="Garamond" charset="0"/>
                        </a:rPr>
                        <a:t>47(vi)</a:t>
                      </a:r>
                      <a:endParaRPr lang="en-US" dirty="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capital asset in a scheme of amalgamation by amalgamating company to the amalgamated Indian company;</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47(via)</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capital asset being share or shares held in a Indian company, in a scheme of amalgamation by amalgamating foreign company to the amalgamated foreign company subject to conditions;</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viab</a:t>
                      </a:r>
                      <a:r>
                        <a:rPr lang="en-US" dirty="0" smtClean="0">
                          <a:latin typeface="Garamond" charset="0"/>
                          <a:ea typeface="Garamond" charset="0"/>
                          <a:cs typeface="Garamond" charset="0"/>
                        </a:rPr>
                        <a:t>)</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capital asset, in a scheme of amalgamation, being share or shares of a foreign company, referred to in explanation 5 to section 9(1)(</a:t>
                      </a:r>
                      <a:r>
                        <a:rPr lang="en-US" baseline="0" dirty="0" err="1" smtClean="0">
                          <a:latin typeface="Garamond" charset="0"/>
                          <a:ea typeface="Garamond" charset="0"/>
                          <a:cs typeface="Garamond" charset="0"/>
                        </a:rPr>
                        <a:t>i</a:t>
                      </a:r>
                      <a:r>
                        <a:rPr lang="en-US" baseline="0" dirty="0" smtClean="0">
                          <a:latin typeface="Garamond" charset="0"/>
                          <a:ea typeface="Garamond" charset="0"/>
                          <a:cs typeface="Garamond" charset="0"/>
                        </a:rPr>
                        <a:t>), which derives, directly or indirectly, its value substantially from the share or shares of an Indian company, by amalgamating foreign company to the amalgamated foreign company subject to conditions;</a:t>
                      </a:r>
                    </a:p>
                  </a:txBody>
                  <a:tcPr marL="98965" marR="98965"/>
                </a:tc>
              </a:tr>
            </a:tbl>
          </a:graphicData>
        </a:graphic>
      </p:graphicFrame>
    </p:spTree>
    <p:extLst>
      <p:ext uri="{BB962C8B-B14F-4D97-AF65-F5344CB8AC3E}">
        <p14:creationId xmlns:p14="http://schemas.microsoft.com/office/powerpoint/2010/main" val="204300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Other </a:t>
            </a:r>
            <a:r>
              <a:rPr lang="en-US" sz="3200" b="1" cap="none" smtClean="0">
                <a:latin typeface="Garamond" charset="0"/>
                <a:ea typeface="Garamond" charset="0"/>
                <a:cs typeface="Garamond" charset="0"/>
              </a:rPr>
              <a:t>provisions in Chapter IV- E</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9831538"/>
              </p:ext>
            </p:extLst>
          </p:nvPr>
        </p:nvGraphicFramePr>
        <p:xfrm>
          <a:off x="560825" y="958169"/>
          <a:ext cx="10936631" cy="5405120"/>
        </p:xfrm>
        <a:graphic>
          <a:graphicData uri="http://schemas.openxmlformats.org/drawingml/2006/table">
            <a:tbl>
              <a:tblPr firstRow="1" bandRow="1">
                <a:tableStyleId>{5C22544A-7EE6-4342-B048-85BDC9FD1C3A}</a:tableStyleId>
              </a:tblPr>
              <a:tblGrid>
                <a:gridCol w="1004913"/>
                <a:gridCol w="9931718"/>
              </a:tblGrid>
              <a:tr h="370840">
                <a:tc>
                  <a:txBody>
                    <a:bodyPr/>
                    <a:lstStyle/>
                    <a:p>
                      <a:r>
                        <a:rPr lang="en-US" dirty="0" smtClean="0">
                          <a:latin typeface="Garamond" charset="0"/>
                          <a:ea typeface="Garamond" charset="0"/>
                          <a:cs typeface="Garamond" charset="0"/>
                        </a:rPr>
                        <a:t>Section</a:t>
                      </a:r>
                      <a:endParaRPr lang="en-US" dirty="0">
                        <a:latin typeface="Garamond" charset="0"/>
                        <a:ea typeface="Garamond" charset="0"/>
                        <a:cs typeface="Garamond" charset="0"/>
                      </a:endParaRPr>
                    </a:p>
                  </a:txBody>
                  <a:tcPr marL="98965" marR="98965"/>
                </a:tc>
                <a:tc>
                  <a:txBody>
                    <a:bodyPr/>
                    <a:lstStyle/>
                    <a:p>
                      <a:r>
                        <a:rPr lang="en-US" baseline="0" dirty="0" smtClean="0">
                          <a:latin typeface="Garamond" charset="0"/>
                          <a:ea typeface="Garamond" charset="0"/>
                          <a:cs typeface="Garamond" charset="0"/>
                        </a:rPr>
                        <a:t>Transactions not regarded as transfer – Section 47</a:t>
                      </a:r>
                      <a:endParaRPr lang="en-US" dirty="0">
                        <a:latin typeface="Garamond" charset="0"/>
                        <a:ea typeface="Garamond" charset="0"/>
                        <a:cs typeface="Garamond" charset="0"/>
                      </a:endParaRPr>
                    </a:p>
                  </a:txBody>
                  <a:tcPr marL="98965" marR="98965"/>
                </a:tc>
              </a:tr>
              <a:tr h="370840">
                <a:tc>
                  <a:txBody>
                    <a:bodyPr/>
                    <a:lstStyle/>
                    <a:p>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vib</a:t>
                      </a:r>
                      <a:r>
                        <a:rPr lang="en-US" dirty="0" smtClean="0">
                          <a:latin typeface="Garamond" charset="0"/>
                          <a:ea typeface="Garamond" charset="0"/>
                          <a:cs typeface="Garamond" charset="0"/>
                        </a:rPr>
                        <a:t>)</a:t>
                      </a:r>
                      <a:endParaRPr lang="en-US" dirty="0">
                        <a:latin typeface="Garamond" charset="0"/>
                        <a:ea typeface="Garamond" charset="0"/>
                        <a:cs typeface="Garamond" charset="0"/>
                      </a:endParaRPr>
                    </a:p>
                  </a:txBody>
                  <a:tcPr marL="98965" marR="98965"/>
                </a:tc>
                <a:tc>
                  <a:txBody>
                    <a:bodyPr/>
                    <a:lstStyle/>
                    <a:p>
                      <a:pPr algn="just"/>
                      <a:r>
                        <a:rPr lang="en-US" baseline="0" dirty="0" smtClean="0">
                          <a:latin typeface="Garamond" charset="0"/>
                          <a:ea typeface="Garamond" charset="0"/>
                          <a:cs typeface="Garamond" charset="0"/>
                        </a:rPr>
                        <a:t>Any transfer of capital asset, in a demerger, by demerged company to resulting Indian company;</a:t>
                      </a:r>
                    </a:p>
                  </a:txBody>
                  <a:tcPr marL="98965" marR="98965"/>
                </a:tc>
              </a:tr>
              <a:tr h="370840">
                <a:tc>
                  <a:txBody>
                    <a:bodyPr/>
                    <a:lstStyle/>
                    <a:p>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vic</a:t>
                      </a:r>
                      <a:r>
                        <a:rPr lang="en-US" dirty="0" smtClean="0">
                          <a:latin typeface="Garamond" charset="0"/>
                          <a:ea typeface="Garamond" charset="0"/>
                          <a:cs typeface="Garamond" charset="0"/>
                        </a:rPr>
                        <a:t>)</a:t>
                      </a:r>
                      <a:endParaRPr lang="en-US" dirty="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capital asset being share or shares held in Indian company, in a demerger, by demerged foreign company to resulting foreign company subject to conditions;</a:t>
                      </a:r>
                    </a:p>
                  </a:txBody>
                  <a:tcPr marL="98965" marR="98965"/>
                </a:tc>
              </a:tr>
              <a:tr h="370840">
                <a:tc>
                  <a:txBody>
                    <a:bodyPr/>
                    <a:lstStyle/>
                    <a:p>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vica</a:t>
                      </a:r>
                      <a:r>
                        <a:rPr lang="en-US" dirty="0" smtClean="0">
                          <a:latin typeface="Garamond" charset="0"/>
                          <a:ea typeface="Garamond" charset="0"/>
                          <a:cs typeface="Garamond" charset="0"/>
                        </a:rPr>
                        <a:t>)</a:t>
                      </a:r>
                      <a:endParaRPr lang="en-US" dirty="0">
                        <a:latin typeface="Garamond" charset="0"/>
                        <a:ea typeface="Garamond" charset="0"/>
                        <a:cs typeface="Garamond" charset="0"/>
                      </a:endParaRPr>
                    </a:p>
                  </a:txBody>
                  <a:tcPr marL="98965" marR="98965"/>
                </a:tc>
                <a:tc>
                  <a:txBody>
                    <a:bodyPr/>
                    <a:lstStyle/>
                    <a:p>
                      <a:pPr algn="just"/>
                      <a:r>
                        <a:rPr lang="en-US" baseline="0" dirty="0" smtClean="0">
                          <a:latin typeface="Garamond" charset="0"/>
                          <a:ea typeface="Garamond" charset="0"/>
                          <a:cs typeface="Garamond" charset="0"/>
                        </a:rPr>
                        <a:t>Any transfer in a business reorganization, of a capital asset by the predecessor co-operative bank to the successor co-operative bank;</a:t>
                      </a:r>
                    </a:p>
                  </a:txBody>
                  <a:tcPr marL="98965" marR="98965"/>
                </a:tc>
              </a:tr>
              <a:tr h="370840">
                <a:tc>
                  <a:txBody>
                    <a:bodyPr/>
                    <a:lstStyle/>
                    <a:p>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vicb</a:t>
                      </a:r>
                      <a:r>
                        <a:rPr lang="en-US" dirty="0" smtClean="0">
                          <a:latin typeface="Garamond" charset="0"/>
                          <a:ea typeface="Garamond" charset="0"/>
                          <a:cs typeface="Garamond" charset="0"/>
                        </a:rPr>
                        <a:t>)</a:t>
                      </a:r>
                      <a:endParaRPr lang="en-US" dirty="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by shareholder, in a business reorganization of a capital asset being a share or shares held by him in the predecessor co-operative bank if the transfer is made in consideration of </a:t>
                      </a:r>
                      <a:r>
                        <a:rPr lang="en-US" baseline="0" dirty="0" err="1" smtClean="0">
                          <a:latin typeface="Garamond" charset="0"/>
                          <a:ea typeface="Garamond" charset="0"/>
                          <a:cs typeface="Garamond" charset="0"/>
                        </a:rPr>
                        <a:t>th</a:t>
                      </a:r>
                      <a:r>
                        <a:rPr lang="en-US" baseline="0" dirty="0" smtClean="0">
                          <a:latin typeface="Garamond" charset="0"/>
                          <a:ea typeface="Garamond" charset="0"/>
                          <a:cs typeface="Garamond" charset="0"/>
                        </a:rPr>
                        <a:t> allotment to him of any share or shares in the successor co-operative bank;</a:t>
                      </a:r>
                    </a:p>
                  </a:txBody>
                  <a:tcPr marL="98965" marR="98965"/>
                </a:tc>
              </a:tr>
              <a:tr h="370840">
                <a:tc>
                  <a:txBody>
                    <a:bodyPr/>
                    <a:lstStyle/>
                    <a:p>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vicc</a:t>
                      </a:r>
                      <a:r>
                        <a:rPr lang="en-US" dirty="0" smtClean="0">
                          <a:latin typeface="Garamond" charset="0"/>
                          <a:ea typeface="Garamond" charset="0"/>
                          <a:cs typeface="Garamond" charset="0"/>
                        </a:rPr>
                        <a:t>)</a:t>
                      </a:r>
                      <a:endParaRPr lang="en-US" dirty="0">
                        <a:latin typeface="Garamond" charset="0"/>
                        <a:ea typeface="Garamond" charset="0"/>
                        <a:cs typeface="Garamond" charset="0"/>
                      </a:endParaRP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capital asset being share or shares held in a foreign company, referred to in explanation 5 to section 9(1)(</a:t>
                      </a:r>
                      <a:r>
                        <a:rPr lang="en-US" baseline="0" dirty="0" err="1" smtClean="0">
                          <a:latin typeface="Garamond" charset="0"/>
                          <a:ea typeface="Garamond" charset="0"/>
                          <a:cs typeface="Garamond" charset="0"/>
                        </a:rPr>
                        <a:t>i</a:t>
                      </a:r>
                      <a:r>
                        <a:rPr lang="en-US" baseline="0" dirty="0" smtClean="0">
                          <a:latin typeface="Garamond" charset="0"/>
                          <a:ea typeface="Garamond" charset="0"/>
                          <a:cs typeface="Garamond" charset="0"/>
                        </a:rPr>
                        <a:t>), which derives, directly or indirectly, its value substantially from the share or shares of an Indian company, in a demerger, by demerged foreign company to resulting foreign company subject to conditions;</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47(vid)</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or issue of shares by the resulting company, in a scheme of demerger to the shareholders of the demerged company if the transfer is made in consideration of demerger of the undertaking;</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47(vii)</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share or shares by a shareholder of a amalgamating company in consideration of allotment of share or shares to him in the Amalgamated Indian Company;</a:t>
                      </a:r>
                    </a:p>
                  </a:txBody>
                  <a:tcPr marL="98965" marR="98965"/>
                </a:tc>
              </a:tr>
            </a:tbl>
          </a:graphicData>
        </a:graphic>
      </p:graphicFrame>
    </p:spTree>
    <p:extLst>
      <p:ext uri="{BB962C8B-B14F-4D97-AF65-F5344CB8AC3E}">
        <p14:creationId xmlns:p14="http://schemas.microsoft.com/office/powerpoint/2010/main" val="11948052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831" y="101134"/>
            <a:ext cx="10900458" cy="869537"/>
          </a:xfrm>
        </p:spPr>
        <p:txBody>
          <a:bodyPr>
            <a:normAutofit/>
          </a:bodyPr>
          <a:lstStyle/>
          <a:p>
            <a:r>
              <a:rPr lang="en-US" sz="3200" b="1" cap="none" dirty="0" smtClean="0">
                <a:latin typeface="Garamond" charset="0"/>
                <a:ea typeface="Garamond" charset="0"/>
                <a:cs typeface="Garamond" charset="0"/>
              </a:rPr>
              <a:t>Arrangement of Sections – Other </a:t>
            </a:r>
            <a:r>
              <a:rPr lang="en-US" sz="3200" b="1" cap="none" smtClean="0">
                <a:latin typeface="Garamond" charset="0"/>
                <a:ea typeface="Garamond" charset="0"/>
                <a:cs typeface="Garamond" charset="0"/>
              </a:rPr>
              <a:t>provisions in Chapter IV- E</a:t>
            </a:r>
            <a:endParaRPr lang="en-US" sz="3200" b="1" cap="none" dirty="0">
              <a:latin typeface="Garamond" charset="0"/>
              <a:ea typeface="Garamond" charset="0"/>
              <a:cs typeface="Garamond"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4851231"/>
              </p:ext>
            </p:extLst>
          </p:nvPr>
        </p:nvGraphicFramePr>
        <p:xfrm>
          <a:off x="560825" y="1093079"/>
          <a:ext cx="10721463" cy="4765040"/>
        </p:xfrm>
        <a:graphic>
          <a:graphicData uri="http://schemas.openxmlformats.org/drawingml/2006/table">
            <a:tbl>
              <a:tblPr firstRow="1" bandRow="1">
                <a:tableStyleId>{5C22544A-7EE6-4342-B048-85BDC9FD1C3A}</a:tableStyleId>
              </a:tblPr>
              <a:tblGrid>
                <a:gridCol w="1215036"/>
                <a:gridCol w="9506427"/>
              </a:tblGrid>
              <a:tr h="370840">
                <a:tc>
                  <a:txBody>
                    <a:bodyPr/>
                    <a:lstStyle/>
                    <a:p>
                      <a:r>
                        <a:rPr lang="en-US" dirty="0" smtClean="0">
                          <a:latin typeface="Garamond" charset="0"/>
                          <a:ea typeface="Garamond" charset="0"/>
                          <a:cs typeface="Garamond" charset="0"/>
                        </a:rPr>
                        <a:t>Section</a:t>
                      </a:r>
                      <a:endParaRPr lang="en-US" dirty="0">
                        <a:latin typeface="Garamond" charset="0"/>
                        <a:ea typeface="Garamond" charset="0"/>
                        <a:cs typeface="Garamond" charset="0"/>
                      </a:endParaRPr>
                    </a:p>
                  </a:txBody>
                  <a:tcPr marL="98965" marR="98965"/>
                </a:tc>
                <a:tc>
                  <a:txBody>
                    <a:bodyPr/>
                    <a:lstStyle/>
                    <a:p>
                      <a:r>
                        <a:rPr lang="en-US" baseline="0" dirty="0" smtClean="0">
                          <a:latin typeface="Garamond" charset="0"/>
                          <a:ea typeface="Garamond" charset="0"/>
                          <a:cs typeface="Garamond" charset="0"/>
                        </a:rPr>
                        <a:t>Transactions not regarded as transfer – Section 47</a:t>
                      </a:r>
                      <a:endParaRPr lang="en-US" dirty="0">
                        <a:latin typeface="Garamond" charset="0"/>
                        <a:ea typeface="Garamond" charset="0"/>
                        <a:cs typeface="Garamond" charset="0"/>
                      </a:endParaRP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viia</a:t>
                      </a:r>
                      <a:r>
                        <a:rPr lang="en-US" dirty="0" smtClean="0">
                          <a:latin typeface="Garamond" charset="0"/>
                          <a:ea typeface="Garamond" charset="0"/>
                          <a:cs typeface="Garamond" charset="0"/>
                        </a:rPr>
                        <a:t>)</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a capital asset, being bonds or GDR made outside India by a non-resident to another non-resident;</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47(viii)</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agricultural land in India effected before 01-03-1970;</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47(ix)</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of capital asset, being any work of art, archaeological, scientific or art collection, book, manuscript, drawing, painting, photograph or print, to the Government or a University or the National Museum, National Art Gallery, National Archives or any other public museum or institution as may be notified by the Central Government of the Official </a:t>
                      </a:r>
                      <a:r>
                        <a:rPr lang="en-US" baseline="0" dirty="0" err="1" smtClean="0">
                          <a:latin typeface="Garamond" charset="0"/>
                          <a:ea typeface="Garamond" charset="0"/>
                          <a:cs typeface="Garamond" charset="0"/>
                        </a:rPr>
                        <a:t>Gezette</a:t>
                      </a:r>
                      <a:r>
                        <a:rPr lang="en-US" baseline="0" dirty="0" smtClean="0">
                          <a:latin typeface="Garamond" charset="0"/>
                          <a:ea typeface="Garamond" charset="0"/>
                          <a:cs typeface="Garamond" charset="0"/>
                        </a:rPr>
                        <a:t>;</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47(x)</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by way of conversion of bonds or debentures or debenture stock or deposit certificates in any form, of a company into shares or debentures of that company;</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a:t>
                      </a:r>
                      <a:r>
                        <a:rPr lang="en-US" dirty="0" err="1" smtClean="0">
                          <a:latin typeface="Garamond" charset="0"/>
                          <a:ea typeface="Garamond" charset="0"/>
                          <a:cs typeface="Garamond" charset="0"/>
                        </a:rPr>
                        <a:t>xa</a:t>
                      </a:r>
                      <a:r>
                        <a:rPr lang="en-US" dirty="0" smtClean="0">
                          <a:latin typeface="Garamond" charset="0"/>
                          <a:ea typeface="Garamond" charset="0"/>
                          <a:cs typeface="Garamond" charset="0"/>
                        </a:rPr>
                        <a:t>)</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by way of conversion of bonds referred to in section 115AC(1)(a) into shares or debentures of any company;</a:t>
                      </a:r>
                    </a:p>
                  </a:txBody>
                  <a:tcPr marL="98965" marR="98965"/>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Garamond" charset="0"/>
                          <a:ea typeface="Garamond" charset="0"/>
                          <a:cs typeface="Garamond" charset="0"/>
                        </a:rPr>
                        <a:t>47(xi)</a:t>
                      </a:r>
                    </a:p>
                  </a:txBody>
                  <a:tcPr marL="98965" marR="98965"/>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aseline="0" dirty="0" smtClean="0">
                          <a:latin typeface="Garamond" charset="0"/>
                          <a:ea typeface="Garamond" charset="0"/>
                          <a:cs typeface="Garamond" charset="0"/>
                        </a:rPr>
                        <a:t>Any transfer made on or before 31-12-1998 by a person (not being a company) of a capital asset being membership of a recognized stock exchange to a company in exchange of shares allotted by that company to the transferor;</a:t>
                      </a:r>
                    </a:p>
                  </a:txBody>
                  <a:tcPr marL="98965" marR="98965"/>
                </a:tc>
              </a:tr>
            </a:tbl>
          </a:graphicData>
        </a:graphic>
      </p:graphicFrame>
    </p:spTree>
    <p:extLst>
      <p:ext uri="{BB962C8B-B14F-4D97-AF65-F5344CB8AC3E}">
        <p14:creationId xmlns:p14="http://schemas.microsoft.com/office/powerpoint/2010/main" val="19329431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1601</TotalTime>
  <Words>2372</Words>
  <Application>Microsoft Macintosh PowerPoint</Application>
  <PresentationFormat>Widescreen</PresentationFormat>
  <Paragraphs>240</Paragraphs>
  <Slides>16</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Calibri Light</vt:lpstr>
      <vt:lpstr>Garamond</vt:lpstr>
      <vt:lpstr>Arial</vt:lpstr>
      <vt:lpstr>Office Theme</vt:lpstr>
      <vt:lpstr>Capital gains</vt:lpstr>
      <vt:lpstr>Arrangement of Sections - Definitions</vt:lpstr>
      <vt:lpstr>Arrangement of Sections - Exemptions</vt:lpstr>
      <vt:lpstr>Arrangement of Sections – Charge of capital gains</vt:lpstr>
      <vt:lpstr>Arrangement of Sections – Charge of capital gains</vt:lpstr>
      <vt:lpstr>Arrangement of Sections – Other provisions in Chapter IV- E</vt:lpstr>
      <vt:lpstr>Arrangement of Sections – Other provisions in Chapter IV- E</vt:lpstr>
      <vt:lpstr>Arrangement of Sections – Other provisions in Chapter IV- E</vt:lpstr>
      <vt:lpstr>Arrangement of Sections – Other provisions in Chapter IV- E</vt:lpstr>
      <vt:lpstr>Arrangement of Sections – Other provisions in Chapter IV- E</vt:lpstr>
      <vt:lpstr>Arrangement of Sections – Other provisions in Chapter IV- E</vt:lpstr>
      <vt:lpstr>Arrangement of Sections – Other provisions in Chapter IV- E</vt:lpstr>
      <vt:lpstr>Arrangement of Sections – Deductions in Chapter IV- E</vt:lpstr>
      <vt:lpstr>Arrangement of Sections – Set off and carry forward of losses</vt:lpstr>
      <vt:lpstr>Arrangement of Sections – Certain measures</vt:lpstr>
      <vt:lpstr>Arrangement of Sections – Rates of taxes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Capital gains</dc:title>
  <dc:creator>Ram Pavan Kumar Melam</dc:creator>
  <cp:lastModifiedBy>Ram Pavan Kumar Melam</cp:lastModifiedBy>
  <cp:revision>31</cp:revision>
  <dcterms:created xsi:type="dcterms:W3CDTF">2016-01-31T05:19:56Z</dcterms:created>
  <dcterms:modified xsi:type="dcterms:W3CDTF">2016-02-07T15:59:03Z</dcterms:modified>
</cp:coreProperties>
</file>