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Lst>
  <p:notesMasterIdLst>
    <p:notesMasterId r:id="rId44"/>
  </p:notesMasterIdLst>
  <p:handoutMasterIdLst>
    <p:handoutMasterId r:id="rId45"/>
  </p:handoutMasterIdLst>
  <p:sldIdLst>
    <p:sldId id="295" r:id="rId2"/>
    <p:sldId id="296" r:id="rId3"/>
    <p:sldId id="258" r:id="rId4"/>
    <p:sldId id="259" r:id="rId5"/>
    <p:sldId id="260" r:id="rId6"/>
    <p:sldId id="275" r:id="rId7"/>
    <p:sldId id="266" r:id="rId8"/>
    <p:sldId id="276" r:id="rId9"/>
    <p:sldId id="262" r:id="rId10"/>
    <p:sldId id="263" r:id="rId11"/>
    <p:sldId id="265" r:id="rId12"/>
    <p:sldId id="267" r:id="rId13"/>
    <p:sldId id="268" r:id="rId14"/>
    <p:sldId id="269" r:id="rId15"/>
    <p:sldId id="271" r:id="rId16"/>
    <p:sldId id="272" r:id="rId17"/>
    <p:sldId id="277" r:id="rId18"/>
    <p:sldId id="274" r:id="rId19"/>
    <p:sldId id="273" r:id="rId20"/>
    <p:sldId id="280" r:id="rId21"/>
    <p:sldId id="281" r:id="rId22"/>
    <p:sldId id="282" r:id="rId23"/>
    <p:sldId id="270" r:id="rId24"/>
    <p:sldId id="284" r:id="rId25"/>
    <p:sldId id="278" r:id="rId26"/>
    <p:sldId id="279" r:id="rId27"/>
    <p:sldId id="283" r:id="rId28"/>
    <p:sldId id="285" r:id="rId29"/>
    <p:sldId id="286" r:id="rId30"/>
    <p:sldId id="287" r:id="rId31"/>
    <p:sldId id="288" r:id="rId32"/>
    <p:sldId id="289" r:id="rId33"/>
    <p:sldId id="293" r:id="rId34"/>
    <p:sldId id="294" r:id="rId35"/>
    <p:sldId id="290" r:id="rId36"/>
    <p:sldId id="291" r:id="rId37"/>
    <p:sldId id="292" r:id="rId38"/>
    <p:sldId id="299" r:id="rId39"/>
    <p:sldId id="298" r:id="rId40"/>
    <p:sldId id="300" r:id="rId41"/>
    <p:sldId id="303" r:id="rId42"/>
    <p:sldId id="304"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F3960D"/>
    <a:srgbClr val="EE9F12"/>
    <a:srgbClr val="FFCC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772" autoAdjust="0"/>
    <p:restoredTop sz="94709" autoAdjust="0"/>
  </p:normalViewPr>
  <p:slideViewPr>
    <p:cSldViewPr>
      <p:cViewPr>
        <p:scale>
          <a:sx n="66" d="100"/>
          <a:sy n="66" d="100"/>
        </p:scale>
        <p:origin x="-162" y="-108"/>
      </p:cViewPr>
      <p:guideLst>
        <p:guide orient="horz" pos="2160"/>
        <p:guide pos="2880"/>
      </p:guideLst>
    </p:cSldViewPr>
  </p:slideViewPr>
  <p:outlineViewPr>
    <p:cViewPr>
      <p:scale>
        <a:sx n="33" d="100"/>
        <a:sy n="33" d="100"/>
      </p:scale>
      <p:origin x="0" y="114"/>
    </p:cViewPr>
  </p:outlineViewPr>
  <p:notesTextViewPr>
    <p:cViewPr>
      <p:scale>
        <a:sx n="100" d="100"/>
        <a:sy n="100" d="100"/>
      </p:scale>
      <p:origin x="0" y="0"/>
    </p:cViewPr>
  </p:notesTextViewPr>
  <p:sorterViewPr>
    <p:cViewPr>
      <p:scale>
        <a:sx n="66" d="100"/>
        <a:sy n="66" d="100"/>
      </p:scale>
      <p:origin x="0" y="5028"/>
    </p:cViewPr>
  </p:sorterViewPr>
  <p:gridSpacing cx="73971150" cy="7397115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9DFC3-CA7C-4ED3-AE5C-3F2F34AA2CE5}" type="doc">
      <dgm:prSet loTypeId="urn:microsoft.com/office/officeart/2005/8/layout/matrix1" loCatId="matrix" qsTypeId="urn:microsoft.com/office/officeart/2005/8/quickstyle/3d5" qsCatId="3D" csTypeId="urn:microsoft.com/office/officeart/2005/8/colors/colorful5" csCatId="colorful" phldr="1"/>
      <dgm:spPr/>
      <dgm:t>
        <a:bodyPr/>
        <a:lstStyle/>
        <a:p>
          <a:endParaRPr lang="en-US"/>
        </a:p>
      </dgm:t>
    </dgm:pt>
    <dgm:pt modelId="{1EDB8CBC-5EE8-4F0F-9809-FDB1A02D6B94}">
      <dgm:prSet phldrT="[Text]" custT="1"/>
      <dgm:spPr/>
      <dgm:t>
        <a:bodyPr/>
        <a:lstStyle/>
        <a:p>
          <a:r>
            <a:rPr lang="en-US" sz="4800" b="1" cap="none" spc="50" dirty="0" smtClean="0">
              <a:ln w="11430"/>
              <a:effectLst>
                <a:outerShdw blurRad="76200" dist="50800" dir="5400000" algn="tl" rotWithShape="0">
                  <a:srgbClr val="000000">
                    <a:alpha val="65000"/>
                  </a:srgbClr>
                </a:outerShdw>
              </a:effectLst>
            </a:rPr>
            <a:t>Other Services</a:t>
          </a:r>
          <a:endParaRPr lang="en-US" sz="4800" b="1" cap="none" spc="50" dirty="0">
            <a:ln w="11430"/>
            <a:effectLst>
              <a:outerShdw blurRad="76200" dist="50800" dir="5400000" algn="tl" rotWithShape="0">
                <a:srgbClr val="000000">
                  <a:alpha val="65000"/>
                </a:srgbClr>
              </a:outerShdw>
            </a:effectLst>
          </a:endParaRPr>
        </a:p>
      </dgm:t>
    </dgm:pt>
    <dgm:pt modelId="{A1B51A63-8522-4FF9-9FFA-7CB5D905792E}">
      <dgm:prSet phldrT="[Text]" custT="1"/>
      <dgm:spPr/>
      <dgm:t>
        <a:bodyPr/>
        <a:lstStyle/>
        <a:p>
          <a:r>
            <a:rPr lang="en-US" sz="4800" b="1" cap="none" spc="50" dirty="0" smtClean="0">
              <a:ln w="11430"/>
              <a:effectLst>
                <a:outerShdw blurRad="76200" dist="50800" dir="5400000" algn="tl" rotWithShape="0">
                  <a:srgbClr val="000000">
                    <a:alpha val="65000"/>
                  </a:srgbClr>
                </a:outerShdw>
              </a:effectLst>
            </a:rPr>
            <a:t>E-Commerce</a:t>
          </a:r>
          <a:endParaRPr lang="en-US" sz="4800" b="1" cap="none" spc="50" dirty="0">
            <a:ln w="11430"/>
            <a:effectLst>
              <a:outerShdw blurRad="76200" dist="50800" dir="5400000" algn="tl" rotWithShape="0">
                <a:srgbClr val="000000">
                  <a:alpha val="65000"/>
                </a:srgbClr>
              </a:outerShdw>
            </a:effectLst>
          </a:endParaRPr>
        </a:p>
      </dgm:t>
    </dgm:pt>
    <dgm:pt modelId="{9DCFBAA5-5E5E-4D29-AAA9-B8E37EDC2A03}">
      <dgm:prSet phldrT="[Text]" custT="1"/>
      <dgm:spPr/>
      <dgm:t>
        <a:bodyPr/>
        <a:lstStyle/>
        <a:p>
          <a:r>
            <a:rPr lang="en-US" sz="4800" b="1" cap="none" spc="50" dirty="0" smtClean="0">
              <a:ln w="11430"/>
              <a:effectLst>
                <a:outerShdw blurRad="76200" dist="50800" dir="5400000" algn="tl" rotWithShape="0">
                  <a:srgbClr val="000000">
                    <a:alpha val="65000"/>
                  </a:srgbClr>
                </a:outerShdw>
              </a:effectLst>
            </a:rPr>
            <a:t>Search</a:t>
          </a:r>
          <a:endParaRPr lang="en-US" sz="4800" b="1" cap="none" spc="50" dirty="0">
            <a:ln w="11430"/>
            <a:effectLst>
              <a:outerShdw blurRad="76200" dist="50800" dir="5400000" algn="tl" rotWithShape="0">
                <a:srgbClr val="000000">
                  <a:alpha val="65000"/>
                </a:srgbClr>
              </a:outerShdw>
            </a:effectLst>
          </a:endParaRPr>
        </a:p>
      </dgm:t>
    </dgm:pt>
    <dgm:pt modelId="{EBA68670-DCA5-4FA3-850D-AF4C93BE3F0C}">
      <dgm:prSet phldrT="[Text]" custT="1"/>
      <dgm:spPr/>
      <dgm:t>
        <a:bodyPr/>
        <a:lstStyle/>
        <a:p>
          <a:r>
            <a:rPr lang="en-US" sz="4800" b="1" cap="none" spc="50" dirty="0" smtClean="0">
              <a:ln w="11430"/>
              <a:effectLst>
                <a:outerShdw blurRad="76200" dist="50800" dir="5400000" algn="tl" rotWithShape="0">
                  <a:srgbClr val="000000">
                    <a:alpha val="65000"/>
                  </a:srgbClr>
                </a:outerShdw>
              </a:effectLst>
            </a:rPr>
            <a:t>E-Mail</a:t>
          </a:r>
          <a:endParaRPr lang="en-US" sz="4800" b="1" cap="none" spc="50" dirty="0">
            <a:ln w="11430"/>
            <a:effectLst>
              <a:outerShdw blurRad="76200" dist="50800" dir="5400000" algn="tl" rotWithShape="0">
                <a:srgbClr val="000000">
                  <a:alpha val="65000"/>
                </a:srgbClr>
              </a:outerShdw>
            </a:effectLst>
          </a:endParaRPr>
        </a:p>
      </dgm:t>
    </dgm:pt>
    <dgm:pt modelId="{0FC31836-96ED-408F-81D0-30AD88149EFA}">
      <dgm:prSet phldrT="[Text]"/>
      <dgm:spPr/>
      <dgm:t>
        <a:bodyPr/>
        <a:lstStyle/>
        <a:p>
          <a:r>
            <a:rPr lang="en-US" b="1" cap="none" spc="0" dirty="0" smtClean="0">
              <a:ln w="31550" cmpd="sng">
                <a:prstDash val="solid"/>
              </a:ln>
              <a:effectLst>
                <a:outerShdw blurRad="50800" dist="40000" dir="5400000" algn="tl" rotWithShape="0">
                  <a:srgbClr val="000000">
                    <a:shade val="5000"/>
                    <a:satMod val="120000"/>
                    <a:alpha val="33000"/>
                  </a:srgbClr>
                </a:outerShdw>
              </a:effectLst>
            </a:rPr>
            <a:t>Key Internet Services</a:t>
          </a:r>
          <a:endParaRPr lang="en-US" b="1" cap="none" spc="0" dirty="0">
            <a:ln w="31550" cmpd="sng">
              <a:prstDash val="solid"/>
            </a:ln>
            <a:effectLst>
              <a:outerShdw blurRad="50800" dist="40000" dir="5400000" algn="tl" rotWithShape="0">
                <a:srgbClr val="000000">
                  <a:shade val="5000"/>
                  <a:satMod val="120000"/>
                  <a:alpha val="33000"/>
                </a:srgbClr>
              </a:outerShdw>
            </a:effectLst>
          </a:endParaRPr>
        </a:p>
      </dgm:t>
    </dgm:pt>
    <dgm:pt modelId="{DED05943-059E-4A54-A3A2-20A86091191A}" type="sibTrans" cxnId="{AFD8E381-69C6-4C14-A2FD-62CD32504508}">
      <dgm:prSet/>
      <dgm:spPr/>
      <dgm:t>
        <a:bodyPr/>
        <a:lstStyle/>
        <a:p>
          <a:endParaRPr lang="en-US"/>
        </a:p>
      </dgm:t>
    </dgm:pt>
    <dgm:pt modelId="{39F0C0C7-7B4F-4B50-AC5F-87A22CAE47BB}" type="parTrans" cxnId="{AFD8E381-69C6-4C14-A2FD-62CD32504508}">
      <dgm:prSet/>
      <dgm:spPr/>
      <dgm:t>
        <a:bodyPr/>
        <a:lstStyle/>
        <a:p>
          <a:endParaRPr lang="en-US"/>
        </a:p>
      </dgm:t>
    </dgm:pt>
    <dgm:pt modelId="{5ABBD2A7-5264-47AB-8C22-D844E598C85E}" type="sibTrans" cxnId="{80F075F3-3F5E-4C49-9195-1C83633AAAA4}">
      <dgm:prSet/>
      <dgm:spPr/>
      <dgm:t>
        <a:bodyPr/>
        <a:lstStyle/>
        <a:p>
          <a:endParaRPr lang="en-US"/>
        </a:p>
      </dgm:t>
    </dgm:pt>
    <dgm:pt modelId="{2F273498-0E6C-4D19-9024-01197C363B9C}" type="parTrans" cxnId="{80F075F3-3F5E-4C49-9195-1C83633AAAA4}">
      <dgm:prSet/>
      <dgm:spPr/>
      <dgm:t>
        <a:bodyPr/>
        <a:lstStyle/>
        <a:p>
          <a:endParaRPr lang="en-US"/>
        </a:p>
      </dgm:t>
    </dgm:pt>
    <dgm:pt modelId="{806441D7-5E1D-471C-88AC-F21D11FD2C81}" type="sibTrans" cxnId="{BF8A7EC8-06BC-43D6-8B7F-672C161C293D}">
      <dgm:prSet/>
      <dgm:spPr/>
      <dgm:t>
        <a:bodyPr/>
        <a:lstStyle/>
        <a:p>
          <a:endParaRPr lang="en-US"/>
        </a:p>
      </dgm:t>
    </dgm:pt>
    <dgm:pt modelId="{CD1BF031-7466-4FA4-9E8D-012802685949}" type="parTrans" cxnId="{BF8A7EC8-06BC-43D6-8B7F-672C161C293D}">
      <dgm:prSet/>
      <dgm:spPr/>
      <dgm:t>
        <a:bodyPr/>
        <a:lstStyle/>
        <a:p>
          <a:endParaRPr lang="en-US"/>
        </a:p>
      </dgm:t>
    </dgm:pt>
    <dgm:pt modelId="{7CFDC936-D568-47AC-98C0-DACA6362E1B5}" type="sibTrans" cxnId="{5F5D0FCE-4825-424F-9AD7-F49FC0861251}">
      <dgm:prSet/>
      <dgm:spPr/>
      <dgm:t>
        <a:bodyPr/>
        <a:lstStyle/>
        <a:p>
          <a:endParaRPr lang="en-US"/>
        </a:p>
      </dgm:t>
    </dgm:pt>
    <dgm:pt modelId="{51700ED0-ECDB-48FC-93DC-FFF17C60D08C}" type="parTrans" cxnId="{5F5D0FCE-4825-424F-9AD7-F49FC0861251}">
      <dgm:prSet/>
      <dgm:spPr/>
      <dgm:t>
        <a:bodyPr/>
        <a:lstStyle/>
        <a:p>
          <a:endParaRPr lang="en-US"/>
        </a:p>
      </dgm:t>
    </dgm:pt>
    <dgm:pt modelId="{5109589C-6229-4569-B53D-F9C6AD012D83}" type="sibTrans" cxnId="{34D2312C-0E46-4633-BFB1-16E330001B5B}">
      <dgm:prSet/>
      <dgm:spPr/>
      <dgm:t>
        <a:bodyPr/>
        <a:lstStyle/>
        <a:p>
          <a:endParaRPr lang="en-US"/>
        </a:p>
      </dgm:t>
    </dgm:pt>
    <dgm:pt modelId="{96AEF2D1-1320-499F-8D09-85AF213DF949}" type="parTrans" cxnId="{34D2312C-0E46-4633-BFB1-16E330001B5B}">
      <dgm:prSet/>
      <dgm:spPr/>
      <dgm:t>
        <a:bodyPr/>
        <a:lstStyle/>
        <a:p>
          <a:endParaRPr lang="en-US"/>
        </a:p>
      </dgm:t>
    </dgm:pt>
    <dgm:pt modelId="{C5AB10DB-078F-4C14-B20A-325995298865}" type="pres">
      <dgm:prSet presAssocID="{DEB9DFC3-CA7C-4ED3-AE5C-3F2F34AA2CE5}" presName="diagram" presStyleCnt="0">
        <dgm:presLayoutVars>
          <dgm:chMax val="1"/>
          <dgm:dir/>
          <dgm:animLvl val="ctr"/>
          <dgm:resizeHandles val="exact"/>
        </dgm:presLayoutVars>
      </dgm:prSet>
      <dgm:spPr/>
      <dgm:t>
        <a:bodyPr/>
        <a:lstStyle/>
        <a:p>
          <a:endParaRPr lang="en-US"/>
        </a:p>
      </dgm:t>
    </dgm:pt>
    <dgm:pt modelId="{87CDB999-DE73-4006-897E-C20F2EA8B0DF}" type="pres">
      <dgm:prSet presAssocID="{DEB9DFC3-CA7C-4ED3-AE5C-3F2F34AA2CE5}" presName="matrix" presStyleCnt="0"/>
      <dgm:spPr/>
      <dgm:t>
        <a:bodyPr/>
        <a:lstStyle/>
        <a:p>
          <a:endParaRPr lang="en-US"/>
        </a:p>
      </dgm:t>
    </dgm:pt>
    <dgm:pt modelId="{ADE36995-9C1C-463B-A6C9-8398C4C5A655}" type="pres">
      <dgm:prSet presAssocID="{DEB9DFC3-CA7C-4ED3-AE5C-3F2F34AA2CE5}" presName="tile1" presStyleLbl="node1" presStyleIdx="0" presStyleCnt="4" custLinFactNeighborX="-5859"/>
      <dgm:spPr/>
      <dgm:t>
        <a:bodyPr/>
        <a:lstStyle/>
        <a:p>
          <a:endParaRPr lang="en-US"/>
        </a:p>
      </dgm:t>
    </dgm:pt>
    <dgm:pt modelId="{9A8A9F7D-3BB7-4914-9A92-89D6ADC31DC2}" type="pres">
      <dgm:prSet presAssocID="{DEB9DFC3-CA7C-4ED3-AE5C-3F2F34AA2CE5}" presName="tile1text" presStyleLbl="node1" presStyleIdx="0" presStyleCnt="4">
        <dgm:presLayoutVars>
          <dgm:chMax val="0"/>
          <dgm:chPref val="0"/>
          <dgm:bulletEnabled val="1"/>
        </dgm:presLayoutVars>
      </dgm:prSet>
      <dgm:spPr/>
      <dgm:t>
        <a:bodyPr/>
        <a:lstStyle/>
        <a:p>
          <a:endParaRPr lang="en-US"/>
        </a:p>
      </dgm:t>
    </dgm:pt>
    <dgm:pt modelId="{D8A51427-5370-4724-B35E-61A3368349C2}" type="pres">
      <dgm:prSet presAssocID="{DEB9DFC3-CA7C-4ED3-AE5C-3F2F34AA2CE5}" presName="tile2" presStyleLbl="node1" presStyleIdx="1" presStyleCnt="4"/>
      <dgm:spPr/>
      <dgm:t>
        <a:bodyPr/>
        <a:lstStyle/>
        <a:p>
          <a:endParaRPr lang="en-US"/>
        </a:p>
      </dgm:t>
    </dgm:pt>
    <dgm:pt modelId="{0BB5162F-E01D-48DD-8EC0-27DC65BAFE47}" type="pres">
      <dgm:prSet presAssocID="{DEB9DFC3-CA7C-4ED3-AE5C-3F2F34AA2CE5}" presName="tile2text" presStyleLbl="node1" presStyleIdx="1" presStyleCnt="4">
        <dgm:presLayoutVars>
          <dgm:chMax val="0"/>
          <dgm:chPref val="0"/>
          <dgm:bulletEnabled val="1"/>
        </dgm:presLayoutVars>
      </dgm:prSet>
      <dgm:spPr/>
      <dgm:t>
        <a:bodyPr/>
        <a:lstStyle/>
        <a:p>
          <a:endParaRPr lang="en-US"/>
        </a:p>
      </dgm:t>
    </dgm:pt>
    <dgm:pt modelId="{3731776C-86BC-4B14-A6E8-0A25406D877F}" type="pres">
      <dgm:prSet presAssocID="{DEB9DFC3-CA7C-4ED3-AE5C-3F2F34AA2CE5}" presName="tile3" presStyleLbl="node1" presStyleIdx="2" presStyleCnt="4"/>
      <dgm:spPr/>
      <dgm:t>
        <a:bodyPr/>
        <a:lstStyle/>
        <a:p>
          <a:endParaRPr lang="en-US"/>
        </a:p>
      </dgm:t>
    </dgm:pt>
    <dgm:pt modelId="{9784E371-5640-416A-A467-3F73332E0E0A}" type="pres">
      <dgm:prSet presAssocID="{DEB9DFC3-CA7C-4ED3-AE5C-3F2F34AA2CE5}" presName="tile3text" presStyleLbl="node1" presStyleIdx="2" presStyleCnt="4">
        <dgm:presLayoutVars>
          <dgm:chMax val="0"/>
          <dgm:chPref val="0"/>
          <dgm:bulletEnabled val="1"/>
        </dgm:presLayoutVars>
      </dgm:prSet>
      <dgm:spPr/>
      <dgm:t>
        <a:bodyPr/>
        <a:lstStyle/>
        <a:p>
          <a:endParaRPr lang="en-US"/>
        </a:p>
      </dgm:t>
    </dgm:pt>
    <dgm:pt modelId="{221DF9CE-A445-42BB-A10A-5B75A64C0450}" type="pres">
      <dgm:prSet presAssocID="{DEB9DFC3-CA7C-4ED3-AE5C-3F2F34AA2CE5}" presName="tile4" presStyleLbl="node1" presStyleIdx="3" presStyleCnt="4"/>
      <dgm:spPr/>
      <dgm:t>
        <a:bodyPr/>
        <a:lstStyle/>
        <a:p>
          <a:endParaRPr lang="en-US"/>
        </a:p>
      </dgm:t>
    </dgm:pt>
    <dgm:pt modelId="{E75759D1-20E3-4187-B1FE-E5A8505335ED}" type="pres">
      <dgm:prSet presAssocID="{DEB9DFC3-CA7C-4ED3-AE5C-3F2F34AA2CE5}" presName="tile4text" presStyleLbl="node1" presStyleIdx="3" presStyleCnt="4">
        <dgm:presLayoutVars>
          <dgm:chMax val="0"/>
          <dgm:chPref val="0"/>
          <dgm:bulletEnabled val="1"/>
        </dgm:presLayoutVars>
      </dgm:prSet>
      <dgm:spPr/>
      <dgm:t>
        <a:bodyPr/>
        <a:lstStyle/>
        <a:p>
          <a:endParaRPr lang="en-US"/>
        </a:p>
      </dgm:t>
    </dgm:pt>
    <dgm:pt modelId="{EBEEADAA-999B-4D20-AD2D-27C98A8FBF8F}" type="pres">
      <dgm:prSet presAssocID="{DEB9DFC3-CA7C-4ED3-AE5C-3F2F34AA2CE5}" presName="centerTile" presStyleLbl="fgShp" presStyleIdx="0" presStyleCnt="1">
        <dgm:presLayoutVars>
          <dgm:chMax val="0"/>
          <dgm:chPref val="0"/>
        </dgm:presLayoutVars>
      </dgm:prSet>
      <dgm:spPr/>
      <dgm:t>
        <a:bodyPr/>
        <a:lstStyle/>
        <a:p>
          <a:endParaRPr lang="en-US"/>
        </a:p>
      </dgm:t>
    </dgm:pt>
  </dgm:ptLst>
  <dgm:cxnLst>
    <dgm:cxn modelId="{80F075F3-3F5E-4C49-9195-1C83633AAAA4}" srcId="{0FC31836-96ED-408F-81D0-30AD88149EFA}" destId="{1EDB8CBC-5EE8-4F0F-9809-FDB1A02D6B94}" srcOrd="3" destOrd="0" parTransId="{2F273498-0E6C-4D19-9024-01197C363B9C}" sibTransId="{5ABBD2A7-5264-47AB-8C22-D844E598C85E}"/>
    <dgm:cxn modelId="{99BFAA96-1E5E-432E-8A4E-7DE8D9BA4C58}" type="presOf" srcId="{1EDB8CBC-5EE8-4F0F-9809-FDB1A02D6B94}" destId="{E75759D1-20E3-4187-B1FE-E5A8505335ED}" srcOrd="1" destOrd="0" presId="urn:microsoft.com/office/officeart/2005/8/layout/matrix1"/>
    <dgm:cxn modelId="{2A4AD6B6-DDF4-4C82-AAC5-C0CFE33C2830}" type="presOf" srcId="{9DCFBAA5-5E5E-4D29-AAA9-B8E37EDC2A03}" destId="{D8A51427-5370-4724-B35E-61A3368349C2}" srcOrd="0" destOrd="0" presId="urn:microsoft.com/office/officeart/2005/8/layout/matrix1"/>
    <dgm:cxn modelId="{6B3C967E-9C2C-4A9D-82D3-4048E110E2B7}" type="presOf" srcId="{9DCFBAA5-5E5E-4D29-AAA9-B8E37EDC2A03}" destId="{0BB5162F-E01D-48DD-8EC0-27DC65BAFE47}" srcOrd="1" destOrd="0" presId="urn:microsoft.com/office/officeart/2005/8/layout/matrix1"/>
    <dgm:cxn modelId="{C9C04478-A771-4419-BB8A-3DA99F141D37}" type="presOf" srcId="{DEB9DFC3-CA7C-4ED3-AE5C-3F2F34AA2CE5}" destId="{C5AB10DB-078F-4C14-B20A-325995298865}" srcOrd="0" destOrd="0" presId="urn:microsoft.com/office/officeart/2005/8/layout/matrix1"/>
    <dgm:cxn modelId="{AFD8E381-69C6-4C14-A2FD-62CD32504508}" srcId="{DEB9DFC3-CA7C-4ED3-AE5C-3F2F34AA2CE5}" destId="{0FC31836-96ED-408F-81D0-30AD88149EFA}" srcOrd="0" destOrd="0" parTransId="{39F0C0C7-7B4F-4B50-AC5F-87A22CAE47BB}" sibTransId="{DED05943-059E-4A54-A3A2-20A86091191A}"/>
    <dgm:cxn modelId="{1B99B853-F102-4CC2-B910-1FEB01051589}" type="presOf" srcId="{A1B51A63-8522-4FF9-9FFA-7CB5D905792E}" destId="{9784E371-5640-416A-A467-3F73332E0E0A}" srcOrd="1" destOrd="0" presId="urn:microsoft.com/office/officeart/2005/8/layout/matrix1"/>
    <dgm:cxn modelId="{59764B86-6CEF-411C-957B-A10AA0F64180}" type="presOf" srcId="{A1B51A63-8522-4FF9-9FFA-7CB5D905792E}" destId="{3731776C-86BC-4B14-A6E8-0A25406D877F}" srcOrd="0" destOrd="0" presId="urn:microsoft.com/office/officeart/2005/8/layout/matrix1"/>
    <dgm:cxn modelId="{BF8A7EC8-06BC-43D6-8B7F-672C161C293D}" srcId="{0FC31836-96ED-408F-81D0-30AD88149EFA}" destId="{A1B51A63-8522-4FF9-9FFA-7CB5D905792E}" srcOrd="2" destOrd="0" parTransId="{CD1BF031-7466-4FA4-9E8D-012802685949}" sibTransId="{806441D7-5E1D-471C-88AC-F21D11FD2C81}"/>
    <dgm:cxn modelId="{A2584165-D00C-4454-BF4C-28487603C2D7}" type="presOf" srcId="{EBA68670-DCA5-4FA3-850D-AF4C93BE3F0C}" destId="{ADE36995-9C1C-463B-A6C9-8398C4C5A655}" srcOrd="0" destOrd="0" presId="urn:microsoft.com/office/officeart/2005/8/layout/matrix1"/>
    <dgm:cxn modelId="{34D2312C-0E46-4633-BFB1-16E330001B5B}" srcId="{0FC31836-96ED-408F-81D0-30AD88149EFA}" destId="{EBA68670-DCA5-4FA3-850D-AF4C93BE3F0C}" srcOrd="0" destOrd="0" parTransId="{96AEF2D1-1320-499F-8D09-85AF213DF949}" sibTransId="{5109589C-6229-4569-B53D-F9C6AD012D83}"/>
    <dgm:cxn modelId="{FF133B07-1FA6-45E6-8C5E-6C37CE771CDA}" type="presOf" srcId="{EBA68670-DCA5-4FA3-850D-AF4C93BE3F0C}" destId="{9A8A9F7D-3BB7-4914-9A92-89D6ADC31DC2}" srcOrd="1" destOrd="0" presId="urn:microsoft.com/office/officeart/2005/8/layout/matrix1"/>
    <dgm:cxn modelId="{5F5D0FCE-4825-424F-9AD7-F49FC0861251}" srcId="{0FC31836-96ED-408F-81D0-30AD88149EFA}" destId="{9DCFBAA5-5E5E-4D29-AAA9-B8E37EDC2A03}" srcOrd="1" destOrd="0" parTransId="{51700ED0-ECDB-48FC-93DC-FFF17C60D08C}" sibTransId="{7CFDC936-D568-47AC-98C0-DACA6362E1B5}"/>
    <dgm:cxn modelId="{84925037-E4CB-4070-ACBD-705A78212BB2}" type="presOf" srcId="{1EDB8CBC-5EE8-4F0F-9809-FDB1A02D6B94}" destId="{221DF9CE-A445-42BB-A10A-5B75A64C0450}" srcOrd="0" destOrd="0" presId="urn:microsoft.com/office/officeart/2005/8/layout/matrix1"/>
    <dgm:cxn modelId="{C46C8D61-FA91-407A-BC89-28DC52E88D83}" type="presOf" srcId="{0FC31836-96ED-408F-81D0-30AD88149EFA}" destId="{EBEEADAA-999B-4D20-AD2D-27C98A8FBF8F}" srcOrd="0" destOrd="0" presId="urn:microsoft.com/office/officeart/2005/8/layout/matrix1"/>
    <dgm:cxn modelId="{E09A5BC3-3C07-482B-A507-569C7EEAAB84}" type="presParOf" srcId="{C5AB10DB-078F-4C14-B20A-325995298865}" destId="{87CDB999-DE73-4006-897E-C20F2EA8B0DF}" srcOrd="0" destOrd="0" presId="urn:microsoft.com/office/officeart/2005/8/layout/matrix1"/>
    <dgm:cxn modelId="{1AF2E447-242F-41A4-B4F0-5878CFCFDD3A}" type="presParOf" srcId="{87CDB999-DE73-4006-897E-C20F2EA8B0DF}" destId="{ADE36995-9C1C-463B-A6C9-8398C4C5A655}" srcOrd="0" destOrd="0" presId="urn:microsoft.com/office/officeart/2005/8/layout/matrix1"/>
    <dgm:cxn modelId="{53131030-0AAA-4E0D-8259-8AB665B3A5AE}" type="presParOf" srcId="{87CDB999-DE73-4006-897E-C20F2EA8B0DF}" destId="{9A8A9F7D-3BB7-4914-9A92-89D6ADC31DC2}" srcOrd="1" destOrd="0" presId="urn:microsoft.com/office/officeart/2005/8/layout/matrix1"/>
    <dgm:cxn modelId="{668CC497-0C2B-4683-ACB6-2B903B84F301}" type="presParOf" srcId="{87CDB999-DE73-4006-897E-C20F2EA8B0DF}" destId="{D8A51427-5370-4724-B35E-61A3368349C2}" srcOrd="2" destOrd="0" presId="urn:microsoft.com/office/officeart/2005/8/layout/matrix1"/>
    <dgm:cxn modelId="{FD33D10E-E888-481B-84D0-2AEA1FE4511F}" type="presParOf" srcId="{87CDB999-DE73-4006-897E-C20F2EA8B0DF}" destId="{0BB5162F-E01D-48DD-8EC0-27DC65BAFE47}" srcOrd="3" destOrd="0" presId="urn:microsoft.com/office/officeart/2005/8/layout/matrix1"/>
    <dgm:cxn modelId="{682F009E-AADC-41BC-A228-C2109C957A8A}" type="presParOf" srcId="{87CDB999-DE73-4006-897E-C20F2EA8B0DF}" destId="{3731776C-86BC-4B14-A6E8-0A25406D877F}" srcOrd="4" destOrd="0" presId="urn:microsoft.com/office/officeart/2005/8/layout/matrix1"/>
    <dgm:cxn modelId="{47015B52-CC12-4233-B405-BB31008F4DAA}" type="presParOf" srcId="{87CDB999-DE73-4006-897E-C20F2EA8B0DF}" destId="{9784E371-5640-416A-A467-3F73332E0E0A}" srcOrd="5" destOrd="0" presId="urn:microsoft.com/office/officeart/2005/8/layout/matrix1"/>
    <dgm:cxn modelId="{DF4D3967-D91A-41BA-89F3-A4B65205126A}" type="presParOf" srcId="{87CDB999-DE73-4006-897E-C20F2EA8B0DF}" destId="{221DF9CE-A445-42BB-A10A-5B75A64C0450}" srcOrd="6" destOrd="0" presId="urn:microsoft.com/office/officeart/2005/8/layout/matrix1"/>
    <dgm:cxn modelId="{1FBAC5EC-74EE-4EBB-8E7E-BF2FC8B3C5B7}" type="presParOf" srcId="{87CDB999-DE73-4006-897E-C20F2EA8B0DF}" destId="{E75759D1-20E3-4187-B1FE-E5A8505335ED}" srcOrd="7" destOrd="0" presId="urn:microsoft.com/office/officeart/2005/8/layout/matrix1"/>
    <dgm:cxn modelId="{F1203065-C12A-429F-8DBE-D79DDCBC66CD}" type="presParOf" srcId="{C5AB10DB-078F-4C14-B20A-325995298865}" destId="{EBEEADAA-999B-4D20-AD2D-27C98A8FBF8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265AF-177A-41B6-9EE4-8452B49582B3}" type="doc">
      <dgm:prSet loTypeId="urn:microsoft.com/office/officeart/2005/8/layout/matrix1" loCatId="matrix" qsTypeId="urn:microsoft.com/office/officeart/2005/8/quickstyle/3d8" qsCatId="3D" csTypeId="urn:microsoft.com/office/officeart/2005/8/colors/accent1_2" csCatId="accent1" phldr="1"/>
      <dgm:spPr/>
      <dgm:t>
        <a:bodyPr/>
        <a:lstStyle/>
        <a:p>
          <a:endParaRPr lang="en-US"/>
        </a:p>
      </dgm:t>
    </dgm:pt>
    <dgm:pt modelId="{CF819C7E-5D9C-419A-9171-C796B0A81C88}">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Other Internet Services</a:t>
          </a:r>
          <a:endParaRPr lang="en-US" dirty="0"/>
        </a:p>
      </dgm:t>
    </dgm:pt>
    <dgm:pt modelId="{A5C60DC1-88E4-423E-B408-A442D9EBD39C}" type="parTrans" cxnId="{90F5B890-73CD-425D-B702-F52C5DE4CD57}">
      <dgm:prSet/>
      <dgm:spPr/>
      <dgm:t>
        <a:bodyPr/>
        <a:lstStyle/>
        <a:p>
          <a:endParaRPr lang="en-US"/>
        </a:p>
      </dgm:t>
    </dgm:pt>
    <dgm:pt modelId="{216A5A27-2F95-4D2E-A9BD-341B54AD35DD}" type="sibTrans" cxnId="{90F5B890-73CD-425D-B702-F52C5DE4CD57}">
      <dgm:prSet/>
      <dgm:spPr/>
      <dgm:t>
        <a:bodyPr/>
        <a:lstStyle/>
        <a:p>
          <a:endParaRPr lang="en-US"/>
        </a:p>
      </dgm:t>
    </dgm:pt>
    <dgm:pt modelId="{7046A008-7F07-4502-8845-6792E2C544B3}">
      <dgm:prSet phldrT="[Text]"/>
      <dgm:spPr/>
      <dgm:t>
        <a:bodyPr/>
        <a:lstStyle/>
        <a:p>
          <a:r>
            <a:rPr lang="en-US" dirty="0" smtClean="0"/>
            <a:t>Information</a:t>
          </a:r>
          <a:endParaRPr lang="en-US" dirty="0"/>
        </a:p>
      </dgm:t>
    </dgm:pt>
    <dgm:pt modelId="{8C6599CB-5793-464E-9FEF-6860713BC48B}" type="parTrans" cxnId="{23F988C1-10BF-4A46-9DD4-79D92F5CB192}">
      <dgm:prSet/>
      <dgm:spPr/>
      <dgm:t>
        <a:bodyPr/>
        <a:lstStyle/>
        <a:p>
          <a:endParaRPr lang="en-US"/>
        </a:p>
      </dgm:t>
    </dgm:pt>
    <dgm:pt modelId="{8F6C417C-A14D-47F3-BDC5-F8C514B5BA72}" type="sibTrans" cxnId="{23F988C1-10BF-4A46-9DD4-79D92F5CB192}">
      <dgm:prSet/>
      <dgm:spPr/>
      <dgm:t>
        <a:bodyPr/>
        <a:lstStyle/>
        <a:p>
          <a:endParaRPr lang="en-US"/>
        </a:p>
      </dgm:t>
    </dgm:pt>
    <dgm:pt modelId="{F68D9D3D-3A17-4A16-B44E-8EC671DC02DA}">
      <dgm:prSet phldrT="[Text]" phldr="1"/>
      <dgm:spPr/>
      <dgm:t>
        <a:bodyPr/>
        <a:lstStyle/>
        <a:p>
          <a:endParaRPr lang="en-US" dirty="0"/>
        </a:p>
      </dgm:t>
    </dgm:pt>
    <dgm:pt modelId="{1DDD8278-15B3-4DE5-B669-9E749F56F909}" type="parTrans" cxnId="{903C934D-5A00-44BF-92EB-85F5F01F6733}">
      <dgm:prSet/>
      <dgm:spPr/>
      <dgm:t>
        <a:bodyPr/>
        <a:lstStyle/>
        <a:p>
          <a:endParaRPr lang="en-US"/>
        </a:p>
      </dgm:t>
    </dgm:pt>
    <dgm:pt modelId="{5C058ECE-81E8-4AB4-960A-1DD89CEC6700}" type="sibTrans" cxnId="{903C934D-5A00-44BF-92EB-85F5F01F6733}">
      <dgm:prSet/>
      <dgm:spPr/>
      <dgm:t>
        <a:bodyPr/>
        <a:lstStyle/>
        <a:p>
          <a:endParaRPr lang="en-US"/>
        </a:p>
      </dgm:t>
    </dgm:pt>
    <dgm:pt modelId="{441A8595-D514-4C11-A0E3-868172930B1F}">
      <dgm:prSet phldrT="[Text]" phldr="1"/>
      <dgm:spPr/>
      <dgm:t>
        <a:bodyPr/>
        <a:lstStyle/>
        <a:p>
          <a:endParaRPr lang="en-US" dirty="0"/>
        </a:p>
      </dgm:t>
    </dgm:pt>
    <dgm:pt modelId="{16C156A2-1F1F-45F8-9E0A-D6EE938C7015}" type="parTrans" cxnId="{B1FFCE44-D16F-431B-95E1-E8B96741E4AB}">
      <dgm:prSet/>
      <dgm:spPr/>
      <dgm:t>
        <a:bodyPr/>
        <a:lstStyle/>
        <a:p>
          <a:endParaRPr lang="en-US"/>
        </a:p>
      </dgm:t>
    </dgm:pt>
    <dgm:pt modelId="{427D8449-65F5-4725-A1E6-0FE42896894C}" type="sibTrans" cxnId="{B1FFCE44-D16F-431B-95E1-E8B96741E4AB}">
      <dgm:prSet/>
      <dgm:spPr/>
      <dgm:t>
        <a:bodyPr/>
        <a:lstStyle/>
        <a:p>
          <a:endParaRPr lang="en-US"/>
        </a:p>
      </dgm:t>
    </dgm:pt>
    <dgm:pt modelId="{D692CB32-DB54-48DD-B223-49107AD76A73}">
      <dgm:prSet phldrT="[Text]" phldr="1"/>
      <dgm:spPr/>
      <dgm:t>
        <a:bodyPr/>
        <a:lstStyle/>
        <a:p>
          <a:endParaRPr lang="en-US" dirty="0"/>
        </a:p>
      </dgm:t>
    </dgm:pt>
    <dgm:pt modelId="{4B9D5D80-9E24-47BD-A540-B90D7492BAC1}" type="parTrans" cxnId="{40035C94-DBED-4472-8717-FEE01F597E27}">
      <dgm:prSet/>
      <dgm:spPr/>
      <dgm:t>
        <a:bodyPr/>
        <a:lstStyle/>
        <a:p>
          <a:endParaRPr lang="en-US"/>
        </a:p>
      </dgm:t>
    </dgm:pt>
    <dgm:pt modelId="{CAB789A9-712C-439C-B1ED-33B93B7C2527}" type="sibTrans" cxnId="{40035C94-DBED-4472-8717-FEE01F597E27}">
      <dgm:prSet/>
      <dgm:spPr/>
      <dgm:t>
        <a:bodyPr/>
        <a:lstStyle/>
        <a:p>
          <a:endParaRPr lang="en-US"/>
        </a:p>
      </dgm:t>
    </dgm:pt>
    <dgm:pt modelId="{0CB79809-6F67-4464-9DBC-E726772390D8}">
      <dgm:prSet phldrT="[Text]"/>
      <dgm:spPr/>
      <dgm:t>
        <a:bodyPr/>
        <a:lstStyle/>
        <a:p>
          <a:r>
            <a:rPr lang="en-US" dirty="0" smtClean="0"/>
            <a:t>Communication</a:t>
          </a:r>
          <a:endParaRPr lang="en-US" dirty="0"/>
        </a:p>
      </dgm:t>
    </dgm:pt>
    <dgm:pt modelId="{B90AF86A-82FD-4CDC-B5C9-AD46879C1F01}" type="parTrans" cxnId="{D5EE63D9-6CBE-48F0-80B6-845226D12DF9}">
      <dgm:prSet/>
      <dgm:spPr/>
      <dgm:t>
        <a:bodyPr/>
        <a:lstStyle/>
        <a:p>
          <a:endParaRPr lang="en-US"/>
        </a:p>
      </dgm:t>
    </dgm:pt>
    <dgm:pt modelId="{46B37E87-4CB4-4644-9DA0-636BE80DD0BD}" type="sibTrans" cxnId="{D5EE63D9-6CBE-48F0-80B6-845226D12DF9}">
      <dgm:prSet/>
      <dgm:spPr/>
      <dgm:t>
        <a:bodyPr/>
        <a:lstStyle/>
        <a:p>
          <a:endParaRPr lang="en-US"/>
        </a:p>
      </dgm:t>
    </dgm:pt>
    <dgm:pt modelId="{F9615211-EF26-40B7-BCBC-53893B7CABBD}">
      <dgm:prSet phldrT="[Text]"/>
      <dgm:spPr/>
      <dgm:t>
        <a:bodyPr/>
        <a:lstStyle/>
        <a:p>
          <a:r>
            <a:rPr lang="en-US" dirty="0" smtClean="0"/>
            <a:t>Data Transfer</a:t>
          </a:r>
          <a:endParaRPr lang="en-US" dirty="0"/>
        </a:p>
      </dgm:t>
    </dgm:pt>
    <dgm:pt modelId="{BD9D2911-C7FD-45C3-8B4C-3C6D17AC8B38}" type="parTrans" cxnId="{756E4FF3-5F3E-4FCE-8418-3C3F9BA50487}">
      <dgm:prSet/>
      <dgm:spPr/>
      <dgm:t>
        <a:bodyPr/>
        <a:lstStyle/>
        <a:p>
          <a:endParaRPr lang="en-US"/>
        </a:p>
      </dgm:t>
    </dgm:pt>
    <dgm:pt modelId="{3EE8613B-305D-499B-A9E8-4A43AEA1533B}" type="sibTrans" cxnId="{756E4FF3-5F3E-4FCE-8418-3C3F9BA50487}">
      <dgm:prSet/>
      <dgm:spPr/>
      <dgm:t>
        <a:bodyPr/>
        <a:lstStyle/>
        <a:p>
          <a:endParaRPr lang="en-US"/>
        </a:p>
      </dgm:t>
    </dgm:pt>
    <dgm:pt modelId="{F183B9AF-49CC-4EE0-8510-A6D1F486E5D1}">
      <dgm:prSet phldrT="[Text]"/>
      <dgm:spPr/>
      <dgm:t>
        <a:bodyPr/>
        <a:lstStyle/>
        <a:p>
          <a:r>
            <a:rPr lang="en-US" dirty="0" smtClean="0"/>
            <a:t>Social Networking</a:t>
          </a:r>
          <a:endParaRPr lang="en-US" dirty="0"/>
        </a:p>
      </dgm:t>
    </dgm:pt>
    <dgm:pt modelId="{2D3086F9-3096-446E-B51F-BDE48C74616A}" type="parTrans" cxnId="{8E637F6E-752D-4FF1-8CDC-069753E79626}">
      <dgm:prSet/>
      <dgm:spPr/>
      <dgm:t>
        <a:bodyPr/>
        <a:lstStyle/>
        <a:p>
          <a:endParaRPr lang="en-US"/>
        </a:p>
      </dgm:t>
    </dgm:pt>
    <dgm:pt modelId="{690493EA-833C-4706-9121-D1FDACD47945}" type="sibTrans" cxnId="{8E637F6E-752D-4FF1-8CDC-069753E79626}">
      <dgm:prSet/>
      <dgm:spPr/>
      <dgm:t>
        <a:bodyPr/>
        <a:lstStyle/>
        <a:p>
          <a:endParaRPr lang="en-US"/>
        </a:p>
      </dgm:t>
    </dgm:pt>
    <dgm:pt modelId="{05999C25-57D2-40A8-B88A-C25D3C107036}">
      <dgm:prSet phldrT="[Text]"/>
      <dgm:spPr/>
      <dgm:t>
        <a:bodyPr/>
        <a:lstStyle/>
        <a:p>
          <a:endParaRPr lang="en-US" dirty="0"/>
        </a:p>
      </dgm:t>
    </dgm:pt>
    <dgm:pt modelId="{93566F13-37C9-46F8-8CBC-24CB7A4B9F97}" type="parTrans" cxnId="{D091EA84-7089-4B6C-B787-1116C8485653}">
      <dgm:prSet/>
      <dgm:spPr/>
      <dgm:t>
        <a:bodyPr/>
        <a:lstStyle/>
        <a:p>
          <a:endParaRPr lang="en-US"/>
        </a:p>
      </dgm:t>
    </dgm:pt>
    <dgm:pt modelId="{624DBC17-BE51-405D-8A1D-B55BFED39922}" type="sibTrans" cxnId="{D091EA84-7089-4B6C-B787-1116C8485653}">
      <dgm:prSet/>
      <dgm:spPr/>
      <dgm:t>
        <a:bodyPr/>
        <a:lstStyle/>
        <a:p>
          <a:endParaRPr lang="en-US"/>
        </a:p>
      </dgm:t>
    </dgm:pt>
    <dgm:pt modelId="{9D26FF5B-4377-405C-8F1A-3DA4F87A6CB7}" type="pres">
      <dgm:prSet presAssocID="{5BB265AF-177A-41B6-9EE4-8452B49582B3}" presName="diagram" presStyleCnt="0">
        <dgm:presLayoutVars>
          <dgm:chMax val="1"/>
          <dgm:dir/>
          <dgm:animLvl val="ctr"/>
          <dgm:resizeHandles val="exact"/>
        </dgm:presLayoutVars>
      </dgm:prSet>
      <dgm:spPr/>
      <dgm:t>
        <a:bodyPr/>
        <a:lstStyle/>
        <a:p>
          <a:endParaRPr lang="en-US"/>
        </a:p>
      </dgm:t>
    </dgm:pt>
    <dgm:pt modelId="{73097A29-8D9E-47A8-B76B-B90E8450524D}" type="pres">
      <dgm:prSet presAssocID="{5BB265AF-177A-41B6-9EE4-8452B49582B3}" presName="matrix" presStyleCnt="0"/>
      <dgm:spPr/>
    </dgm:pt>
    <dgm:pt modelId="{4F5396E1-F9D9-4E91-9F8A-D05F00FFF645}" type="pres">
      <dgm:prSet presAssocID="{5BB265AF-177A-41B6-9EE4-8452B49582B3}" presName="tile1" presStyleLbl="node1" presStyleIdx="0" presStyleCnt="4"/>
      <dgm:spPr/>
      <dgm:t>
        <a:bodyPr/>
        <a:lstStyle/>
        <a:p>
          <a:endParaRPr lang="en-US"/>
        </a:p>
      </dgm:t>
    </dgm:pt>
    <dgm:pt modelId="{5034A98E-8AC1-4197-81CB-415FBAE2AA33}" type="pres">
      <dgm:prSet presAssocID="{5BB265AF-177A-41B6-9EE4-8452B49582B3}" presName="tile1text" presStyleLbl="node1" presStyleIdx="0" presStyleCnt="4">
        <dgm:presLayoutVars>
          <dgm:chMax val="0"/>
          <dgm:chPref val="0"/>
          <dgm:bulletEnabled val="1"/>
        </dgm:presLayoutVars>
      </dgm:prSet>
      <dgm:spPr/>
      <dgm:t>
        <a:bodyPr/>
        <a:lstStyle/>
        <a:p>
          <a:endParaRPr lang="en-US"/>
        </a:p>
      </dgm:t>
    </dgm:pt>
    <dgm:pt modelId="{E33FF316-C72B-40ED-A345-BA0A5564CF0B}" type="pres">
      <dgm:prSet presAssocID="{5BB265AF-177A-41B6-9EE4-8452B49582B3}" presName="tile2" presStyleLbl="node1" presStyleIdx="1" presStyleCnt="4"/>
      <dgm:spPr/>
      <dgm:t>
        <a:bodyPr/>
        <a:lstStyle/>
        <a:p>
          <a:endParaRPr lang="en-US"/>
        </a:p>
      </dgm:t>
    </dgm:pt>
    <dgm:pt modelId="{19F51E62-574D-43FE-A9A7-17FFB75F1C99}" type="pres">
      <dgm:prSet presAssocID="{5BB265AF-177A-41B6-9EE4-8452B49582B3}" presName="tile2text" presStyleLbl="node1" presStyleIdx="1" presStyleCnt="4">
        <dgm:presLayoutVars>
          <dgm:chMax val="0"/>
          <dgm:chPref val="0"/>
          <dgm:bulletEnabled val="1"/>
        </dgm:presLayoutVars>
      </dgm:prSet>
      <dgm:spPr/>
      <dgm:t>
        <a:bodyPr/>
        <a:lstStyle/>
        <a:p>
          <a:endParaRPr lang="en-US"/>
        </a:p>
      </dgm:t>
    </dgm:pt>
    <dgm:pt modelId="{2B531965-89E5-43B8-9921-2445FF50D1D7}" type="pres">
      <dgm:prSet presAssocID="{5BB265AF-177A-41B6-9EE4-8452B49582B3}" presName="tile3" presStyleLbl="node1" presStyleIdx="2" presStyleCnt="4"/>
      <dgm:spPr/>
      <dgm:t>
        <a:bodyPr/>
        <a:lstStyle/>
        <a:p>
          <a:endParaRPr lang="en-US"/>
        </a:p>
      </dgm:t>
    </dgm:pt>
    <dgm:pt modelId="{1236FEAB-D04F-4BCF-9780-EB17E3DEBFBC}" type="pres">
      <dgm:prSet presAssocID="{5BB265AF-177A-41B6-9EE4-8452B49582B3}" presName="tile3text" presStyleLbl="node1" presStyleIdx="2" presStyleCnt="4">
        <dgm:presLayoutVars>
          <dgm:chMax val="0"/>
          <dgm:chPref val="0"/>
          <dgm:bulletEnabled val="1"/>
        </dgm:presLayoutVars>
      </dgm:prSet>
      <dgm:spPr/>
      <dgm:t>
        <a:bodyPr/>
        <a:lstStyle/>
        <a:p>
          <a:endParaRPr lang="en-US"/>
        </a:p>
      </dgm:t>
    </dgm:pt>
    <dgm:pt modelId="{42E6342B-69CF-44C4-BDDE-15936E7AC39E}" type="pres">
      <dgm:prSet presAssocID="{5BB265AF-177A-41B6-9EE4-8452B49582B3}" presName="tile4" presStyleLbl="node1" presStyleIdx="3" presStyleCnt="4"/>
      <dgm:spPr/>
      <dgm:t>
        <a:bodyPr/>
        <a:lstStyle/>
        <a:p>
          <a:endParaRPr lang="en-US"/>
        </a:p>
      </dgm:t>
    </dgm:pt>
    <dgm:pt modelId="{9A0E6C3B-CF97-418A-B451-AF5792507ED1}" type="pres">
      <dgm:prSet presAssocID="{5BB265AF-177A-41B6-9EE4-8452B49582B3}" presName="tile4text" presStyleLbl="node1" presStyleIdx="3" presStyleCnt="4">
        <dgm:presLayoutVars>
          <dgm:chMax val="0"/>
          <dgm:chPref val="0"/>
          <dgm:bulletEnabled val="1"/>
        </dgm:presLayoutVars>
      </dgm:prSet>
      <dgm:spPr/>
      <dgm:t>
        <a:bodyPr/>
        <a:lstStyle/>
        <a:p>
          <a:endParaRPr lang="en-US"/>
        </a:p>
      </dgm:t>
    </dgm:pt>
    <dgm:pt modelId="{EC275260-97D7-43A3-82FF-6C4FE9955773}" type="pres">
      <dgm:prSet presAssocID="{5BB265AF-177A-41B6-9EE4-8452B49582B3}" presName="centerTile" presStyleLbl="fgShp" presStyleIdx="0" presStyleCnt="1" custScaleX="189598">
        <dgm:presLayoutVars>
          <dgm:chMax val="0"/>
          <dgm:chPref val="0"/>
        </dgm:presLayoutVars>
      </dgm:prSet>
      <dgm:spPr/>
      <dgm:t>
        <a:bodyPr/>
        <a:lstStyle/>
        <a:p>
          <a:endParaRPr lang="en-US"/>
        </a:p>
      </dgm:t>
    </dgm:pt>
  </dgm:ptLst>
  <dgm:cxnLst>
    <dgm:cxn modelId="{4F916AE8-0709-4598-ACC5-E560267D9F6D}" type="presOf" srcId="{7046A008-7F07-4502-8845-6792E2C544B3}" destId="{4F5396E1-F9D9-4E91-9F8A-D05F00FFF645}" srcOrd="0" destOrd="0" presId="urn:microsoft.com/office/officeart/2005/8/layout/matrix1"/>
    <dgm:cxn modelId="{CDD687FB-8F17-4233-B970-47598B0F6F5F}" type="presOf" srcId="{7046A008-7F07-4502-8845-6792E2C544B3}" destId="{5034A98E-8AC1-4197-81CB-415FBAE2AA33}" srcOrd="1" destOrd="0" presId="urn:microsoft.com/office/officeart/2005/8/layout/matrix1"/>
    <dgm:cxn modelId="{73F6E467-6631-401F-ACC9-EE4B1D01D6D6}" type="presOf" srcId="{F9615211-EF26-40B7-BCBC-53893B7CABBD}" destId="{1236FEAB-D04F-4BCF-9780-EB17E3DEBFBC}" srcOrd="1" destOrd="0" presId="urn:microsoft.com/office/officeart/2005/8/layout/matrix1"/>
    <dgm:cxn modelId="{64B2D712-9B74-4D1C-A2A6-644AB9F848C8}" type="presOf" srcId="{F9615211-EF26-40B7-BCBC-53893B7CABBD}" destId="{2B531965-89E5-43B8-9921-2445FF50D1D7}" srcOrd="0" destOrd="0" presId="urn:microsoft.com/office/officeart/2005/8/layout/matrix1"/>
    <dgm:cxn modelId="{D5EE63D9-6CBE-48F0-80B6-845226D12DF9}" srcId="{CF819C7E-5D9C-419A-9171-C796B0A81C88}" destId="{0CB79809-6F67-4464-9DBC-E726772390D8}" srcOrd="1" destOrd="0" parTransId="{B90AF86A-82FD-4CDC-B5C9-AD46879C1F01}" sibTransId="{46B37E87-4CB4-4644-9DA0-636BE80DD0BD}"/>
    <dgm:cxn modelId="{D091EA84-7089-4B6C-B787-1116C8485653}" srcId="{CF819C7E-5D9C-419A-9171-C796B0A81C88}" destId="{05999C25-57D2-40A8-B88A-C25D3C107036}" srcOrd="4" destOrd="0" parTransId="{93566F13-37C9-46F8-8CBC-24CB7A4B9F97}" sibTransId="{624DBC17-BE51-405D-8A1D-B55BFED39922}"/>
    <dgm:cxn modelId="{90F5B890-73CD-425D-B702-F52C5DE4CD57}" srcId="{5BB265AF-177A-41B6-9EE4-8452B49582B3}" destId="{CF819C7E-5D9C-419A-9171-C796B0A81C88}" srcOrd="0" destOrd="0" parTransId="{A5C60DC1-88E4-423E-B408-A442D9EBD39C}" sibTransId="{216A5A27-2F95-4D2E-A9BD-341B54AD35DD}"/>
    <dgm:cxn modelId="{756E4FF3-5F3E-4FCE-8418-3C3F9BA50487}" srcId="{CF819C7E-5D9C-419A-9171-C796B0A81C88}" destId="{F9615211-EF26-40B7-BCBC-53893B7CABBD}" srcOrd="2" destOrd="0" parTransId="{BD9D2911-C7FD-45C3-8B4C-3C6D17AC8B38}" sibTransId="{3EE8613B-305D-499B-A9E8-4A43AEA1533B}"/>
    <dgm:cxn modelId="{00800DC8-3177-45AE-B1F2-7A99B28880CB}" type="presOf" srcId="{0CB79809-6F67-4464-9DBC-E726772390D8}" destId="{19F51E62-574D-43FE-A9A7-17FFB75F1C99}" srcOrd="1" destOrd="0" presId="urn:microsoft.com/office/officeart/2005/8/layout/matrix1"/>
    <dgm:cxn modelId="{903C934D-5A00-44BF-92EB-85F5F01F6733}" srcId="{CF819C7E-5D9C-419A-9171-C796B0A81C88}" destId="{F68D9D3D-3A17-4A16-B44E-8EC671DC02DA}" srcOrd="5" destOrd="0" parTransId="{1DDD8278-15B3-4DE5-B669-9E749F56F909}" sibTransId="{5C058ECE-81E8-4AB4-960A-1DD89CEC6700}"/>
    <dgm:cxn modelId="{8177359C-C618-4C41-A1A9-14E5908EDA03}" type="presOf" srcId="{F183B9AF-49CC-4EE0-8510-A6D1F486E5D1}" destId="{42E6342B-69CF-44C4-BDDE-15936E7AC39E}" srcOrd="0" destOrd="0" presId="urn:microsoft.com/office/officeart/2005/8/layout/matrix1"/>
    <dgm:cxn modelId="{40035C94-DBED-4472-8717-FEE01F597E27}" srcId="{CF819C7E-5D9C-419A-9171-C796B0A81C88}" destId="{D692CB32-DB54-48DD-B223-49107AD76A73}" srcOrd="7" destOrd="0" parTransId="{4B9D5D80-9E24-47BD-A540-B90D7492BAC1}" sibTransId="{CAB789A9-712C-439C-B1ED-33B93B7C2527}"/>
    <dgm:cxn modelId="{616AECB4-7C09-438F-BB5B-3134FD05C103}" type="presOf" srcId="{0CB79809-6F67-4464-9DBC-E726772390D8}" destId="{E33FF316-C72B-40ED-A345-BA0A5564CF0B}" srcOrd="0" destOrd="0" presId="urn:microsoft.com/office/officeart/2005/8/layout/matrix1"/>
    <dgm:cxn modelId="{99BDABFB-C986-4F9D-8074-4546A4166600}" type="presOf" srcId="{F183B9AF-49CC-4EE0-8510-A6D1F486E5D1}" destId="{9A0E6C3B-CF97-418A-B451-AF5792507ED1}" srcOrd="1" destOrd="0" presId="urn:microsoft.com/office/officeart/2005/8/layout/matrix1"/>
    <dgm:cxn modelId="{8E637F6E-752D-4FF1-8CDC-069753E79626}" srcId="{CF819C7E-5D9C-419A-9171-C796B0A81C88}" destId="{F183B9AF-49CC-4EE0-8510-A6D1F486E5D1}" srcOrd="3" destOrd="0" parTransId="{2D3086F9-3096-446E-B51F-BDE48C74616A}" sibTransId="{690493EA-833C-4706-9121-D1FDACD47945}"/>
    <dgm:cxn modelId="{12A85F99-1AF1-4243-98AE-0FE6B7AB421F}" type="presOf" srcId="{CF819C7E-5D9C-419A-9171-C796B0A81C88}" destId="{EC275260-97D7-43A3-82FF-6C4FE9955773}" srcOrd="0" destOrd="0" presId="urn:microsoft.com/office/officeart/2005/8/layout/matrix1"/>
    <dgm:cxn modelId="{23F988C1-10BF-4A46-9DD4-79D92F5CB192}" srcId="{CF819C7E-5D9C-419A-9171-C796B0A81C88}" destId="{7046A008-7F07-4502-8845-6792E2C544B3}" srcOrd="0" destOrd="0" parTransId="{8C6599CB-5793-464E-9FEF-6860713BC48B}" sibTransId="{8F6C417C-A14D-47F3-BDC5-F8C514B5BA72}"/>
    <dgm:cxn modelId="{D63C753D-E447-4FDC-A355-6471D6F8F774}" type="presOf" srcId="{5BB265AF-177A-41B6-9EE4-8452B49582B3}" destId="{9D26FF5B-4377-405C-8F1A-3DA4F87A6CB7}" srcOrd="0" destOrd="0" presId="urn:microsoft.com/office/officeart/2005/8/layout/matrix1"/>
    <dgm:cxn modelId="{B1FFCE44-D16F-431B-95E1-E8B96741E4AB}" srcId="{CF819C7E-5D9C-419A-9171-C796B0A81C88}" destId="{441A8595-D514-4C11-A0E3-868172930B1F}" srcOrd="6" destOrd="0" parTransId="{16C156A2-1F1F-45F8-9E0A-D6EE938C7015}" sibTransId="{427D8449-65F5-4725-A1E6-0FE42896894C}"/>
    <dgm:cxn modelId="{7E2B2A71-82AE-43BD-AF84-20A68862490F}" type="presParOf" srcId="{9D26FF5B-4377-405C-8F1A-3DA4F87A6CB7}" destId="{73097A29-8D9E-47A8-B76B-B90E8450524D}" srcOrd="0" destOrd="0" presId="urn:microsoft.com/office/officeart/2005/8/layout/matrix1"/>
    <dgm:cxn modelId="{C8F2EA7B-148E-484D-B577-37387A5F383A}" type="presParOf" srcId="{73097A29-8D9E-47A8-B76B-B90E8450524D}" destId="{4F5396E1-F9D9-4E91-9F8A-D05F00FFF645}" srcOrd="0" destOrd="0" presId="urn:microsoft.com/office/officeart/2005/8/layout/matrix1"/>
    <dgm:cxn modelId="{2512177F-8215-4D66-8685-EE60663DC063}" type="presParOf" srcId="{73097A29-8D9E-47A8-B76B-B90E8450524D}" destId="{5034A98E-8AC1-4197-81CB-415FBAE2AA33}" srcOrd="1" destOrd="0" presId="urn:microsoft.com/office/officeart/2005/8/layout/matrix1"/>
    <dgm:cxn modelId="{A3696A21-1F54-4091-82F8-0673BB86B128}" type="presParOf" srcId="{73097A29-8D9E-47A8-B76B-B90E8450524D}" destId="{E33FF316-C72B-40ED-A345-BA0A5564CF0B}" srcOrd="2" destOrd="0" presId="urn:microsoft.com/office/officeart/2005/8/layout/matrix1"/>
    <dgm:cxn modelId="{CAB50C20-A146-4CF6-9F2A-8888FA9AEEC0}" type="presParOf" srcId="{73097A29-8D9E-47A8-B76B-B90E8450524D}" destId="{19F51E62-574D-43FE-A9A7-17FFB75F1C99}" srcOrd="3" destOrd="0" presId="urn:microsoft.com/office/officeart/2005/8/layout/matrix1"/>
    <dgm:cxn modelId="{58A2E9D9-9D71-476B-AB89-8CC43C9CB219}" type="presParOf" srcId="{73097A29-8D9E-47A8-B76B-B90E8450524D}" destId="{2B531965-89E5-43B8-9921-2445FF50D1D7}" srcOrd="4" destOrd="0" presId="urn:microsoft.com/office/officeart/2005/8/layout/matrix1"/>
    <dgm:cxn modelId="{558626F7-1CE0-49E5-BC5D-F73DEC77C170}" type="presParOf" srcId="{73097A29-8D9E-47A8-B76B-B90E8450524D}" destId="{1236FEAB-D04F-4BCF-9780-EB17E3DEBFBC}" srcOrd="5" destOrd="0" presId="urn:microsoft.com/office/officeart/2005/8/layout/matrix1"/>
    <dgm:cxn modelId="{DA1B63AE-9435-467E-8E9B-F7DE397E0614}" type="presParOf" srcId="{73097A29-8D9E-47A8-B76B-B90E8450524D}" destId="{42E6342B-69CF-44C4-BDDE-15936E7AC39E}" srcOrd="6" destOrd="0" presId="urn:microsoft.com/office/officeart/2005/8/layout/matrix1"/>
    <dgm:cxn modelId="{A1A83E48-9D08-4D83-A4E1-CF3D7D6E728C}" type="presParOf" srcId="{73097A29-8D9E-47A8-B76B-B90E8450524D}" destId="{9A0E6C3B-CF97-418A-B451-AF5792507ED1}" srcOrd="7" destOrd="0" presId="urn:microsoft.com/office/officeart/2005/8/layout/matrix1"/>
    <dgm:cxn modelId="{0B23F98B-9C89-4FA4-800C-4F1236394404}" type="presParOf" srcId="{9D26FF5B-4377-405C-8F1A-3DA4F87A6CB7}" destId="{EC275260-97D7-43A3-82FF-6C4FE9955773}"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E36995-9C1C-463B-A6C9-8398C4C5A655}">
      <dsp:nvSpPr>
        <dsp:cNvPr id="0" name=""/>
        <dsp:cNvSpPr/>
      </dsp:nvSpPr>
      <dsp:spPr>
        <a:xfrm rot="16200000">
          <a:off x="632073" y="-632073"/>
          <a:ext cx="3070072" cy="4334219"/>
        </a:xfrm>
        <a:prstGeom prst="round1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b="1" kern="1200" cap="none" spc="50" dirty="0" smtClean="0">
              <a:ln w="11430"/>
              <a:effectLst>
                <a:outerShdw blurRad="76200" dist="50800" dir="5400000" algn="tl" rotWithShape="0">
                  <a:srgbClr val="000000">
                    <a:alpha val="65000"/>
                  </a:srgbClr>
                </a:outerShdw>
              </a:effectLst>
            </a:rPr>
            <a:t>E-Mail</a:t>
          </a:r>
          <a:endParaRPr lang="en-US" sz="4800" b="1" kern="1200" cap="none" spc="50" dirty="0">
            <a:ln w="11430"/>
            <a:effectLst>
              <a:outerShdw blurRad="76200" dist="50800" dir="5400000" algn="tl" rotWithShape="0">
                <a:srgbClr val="000000">
                  <a:alpha val="65000"/>
                </a:srgbClr>
              </a:outerShdw>
            </a:effectLst>
          </a:endParaRPr>
        </a:p>
      </dsp:txBody>
      <dsp:txXfrm rot="16200000">
        <a:off x="1015832" y="-1015832"/>
        <a:ext cx="2302554" cy="4334219"/>
      </dsp:txXfrm>
    </dsp:sp>
    <dsp:sp modelId="{D8A51427-5370-4724-B35E-61A3368349C2}">
      <dsp:nvSpPr>
        <dsp:cNvPr id="0" name=""/>
        <dsp:cNvSpPr/>
      </dsp:nvSpPr>
      <dsp:spPr>
        <a:xfrm>
          <a:off x="4334219" y="0"/>
          <a:ext cx="4334219" cy="3070072"/>
        </a:xfrm>
        <a:prstGeom prst="round1Rect">
          <a:avLst/>
        </a:prstGeom>
        <a:solidFill>
          <a:schemeClr val="accent5">
            <a:hueOff val="-3311292"/>
            <a:satOff val="13270"/>
            <a:lumOff val="287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b="1" kern="1200" cap="none" spc="50" dirty="0" smtClean="0">
              <a:ln w="11430"/>
              <a:effectLst>
                <a:outerShdw blurRad="76200" dist="50800" dir="5400000" algn="tl" rotWithShape="0">
                  <a:srgbClr val="000000">
                    <a:alpha val="65000"/>
                  </a:srgbClr>
                </a:outerShdw>
              </a:effectLst>
            </a:rPr>
            <a:t>Search</a:t>
          </a:r>
          <a:endParaRPr lang="en-US" sz="4800" b="1" kern="1200" cap="none" spc="50" dirty="0">
            <a:ln w="11430"/>
            <a:effectLst>
              <a:outerShdw blurRad="76200" dist="50800" dir="5400000" algn="tl" rotWithShape="0">
                <a:srgbClr val="000000">
                  <a:alpha val="65000"/>
                </a:srgbClr>
              </a:outerShdw>
            </a:effectLst>
          </a:endParaRPr>
        </a:p>
      </dsp:txBody>
      <dsp:txXfrm>
        <a:off x="4334219" y="0"/>
        <a:ext cx="4334219" cy="2302554"/>
      </dsp:txXfrm>
    </dsp:sp>
    <dsp:sp modelId="{3731776C-86BC-4B14-A6E8-0A25406D877F}">
      <dsp:nvSpPr>
        <dsp:cNvPr id="0" name=""/>
        <dsp:cNvSpPr/>
      </dsp:nvSpPr>
      <dsp:spPr>
        <a:xfrm rot="10800000">
          <a:off x="0" y="3070072"/>
          <a:ext cx="4334219" cy="3070072"/>
        </a:xfrm>
        <a:prstGeom prst="round1Rect">
          <a:avLst/>
        </a:prstGeom>
        <a:solidFill>
          <a:schemeClr val="accent5">
            <a:hueOff val="-6622584"/>
            <a:satOff val="26541"/>
            <a:lumOff val="575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b="1" kern="1200" cap="none" spc="50" dirty="0" smtClean="0">
              <a:ln w="11430"/>
              <a:effectLst>
                <a:outerShdw blurRad="76200" dist="50800" dir="5400000" algn="tl" rotWithShape="0">
                  <a:srgbClr val="000000">
                    <a:alpha val="65000"/>
                  </a:srgbClr>
                </a:outerShdw>
              </a:effectLst>
            </a:rPr>
            <a:t>E-Commerce</a:t>
          </a:r>
          <a:endParaRPr lang="en-US" sz="4800" b="1" kern="1200" cap="none" spc="50" dirty="0">
            <a:ln w="11430"/>
            <a:effectLst>
              <a:outerShdw blurRad="76200" dist="50800" dir="5400000" algn="tl" rotWithShape="0">
                <a:srgbClr val="000000">
                  <a:alpha val="65000"/>
                </a:srgbClr>
              </a:outerShdw>
            </a:effectLst>
          </a:endParaRPr>
        </a:p>
      </dsp:txBody>
      <dsp:txXfrm rot="10800000">
        <a:off x="0" y="3837590"/>
        <a:ext cx="4334219" cy="2302554"/>
      </dsp:txXfrm>
    </dsp:sp>
    <dsp:sp modelId="{221DF9CE-A445-42BB-A10A-5B75A64C0450}">
      <dsp:nvSpPr>
        <dsp:cNvPr id="0" name=""/>
        <dsp:cNvSpPr/>
      </dsp:nvSpPr>
      <dsp:spPr>
        <a:xfrm rot="5400000">
          <a:off x="4966293" y="2437999"/>
          <a:ext cx="3070072" cy="4334219"/>
        </a:xfrm>
        <a:prstGeom prst="round1Rect">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b="1" kern="1200" cap="none" spc="50" dirty="0" smtClean="0">
              <a:ln w="11430"/>
              <a:effectLst>
                <a:outerShdw blurRad="76200" dist="50800" dir="5400000" algn="tl" rotWithShape="0">
                  <a:srgbClr val="000000">
                    <a:alpha val="65000"/>
                  </a:srgbClr>
                </a:outerShdw>
              </a:effectLst>
            </a:rPr>
            <a:t>Other Services</a:t>
          </a:r>
          <a:endParaRPr lang="en-US" sz="4800" b="1" kern="1200" cap="none" spc="50" dirty="0">
            <a:ln w="11430"/>
            <a:effectLst>
              <a:outerShdw blurRad="76200" dist="50800" dir="5400000" algn="tl" rotWithShape="0">
                <a:srgbClr val="000000">
                  <a:alpha val="65000"/>
                </a:srgbClr>
              </a:outerShdw>
            </a:effectLst>
          </a:endParaRPr>
        </a:p>
      </dsp:txBody>
      <dsp:txXfrm rot="5400000">
        <a:off x="5350052" y="2821758"/>
        <a:ext cx="2302554" cy="4334219"/>
      </dsp:txXfrm>
    </dsp:sp>
    <dsp:sp modelId="{EBEEADAA-999B-4D20-AD2D-27C98A8FBF8F}">
      <dsp:nvSpPr>
        <dsp:cNvPr id="0" name=""/>
        <dsp:cNvSpPr/>
      </dsp:nvSpPr>
      <dsp:spPr>
        <a:xfrm>
          <a:off x="3033953" y="2302554"/>
          <a:ext cx="2600531" cy="1535036"/>
        </a:xfrm>
        <a:prstGeom prst="roundRect">
          <a:avLst/>
        </a:prstGeom>
        <a:solidFill>
          <a:schemeClr val="accent5">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cap="none" spc="0" dirty="0" smtClean="0">
              <a:ln w="31550" cmpd="sng">
                <a:prstDash val="solid"/>
              </a:ln>
              <a:effectLst>
                <a:outerShdw blurRad="50800" dist="40000" dir="5400000" algn="tl" rotWithShape="0">
                  <a:srgbClr val="000000">
                    <a:shade val="5000"/>
                    <a:satMod val="120000"/>
                    <a:alpha val="33000"/>
                  </a:srgbClr>
                </a:outerShdw>
              </a:effectLst>
            </a:rPr>
            <a:t>Key Internet Services</a:t>
          </a:r>
          <a:endParaRPr lang="en-US" sz="3300" b="1" kern="1200" cap="none" spc="0" dirty="0">
            <a:ln w="31550" cmpd="sng">
              <a:prstDash val="solid"/>
            </a:ln>
            <a:effectLst>
              <a:outerShdw blurRad="50800" dist="40000" dir="5400000" algn="tl" rotWithShape="0">
                <a:srgbClr val="000000">
                  <a:shade val="5000"/>
                  <a:satMod val="120000"/>
                  <a:alpha val="33000"/>
                </a:srgbClr>
              </a:outerShdw>
            </a:effectLst>
          </a:endParaRPr>
        </a:p>
      </dsp:txBody>
      <dsp:txXfrm>
        <a:off x="3033953" y="2302554"/>
        <a:ext cx="2600531" cy="15350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5396E1-F9D9-4E91-9F8A-D05F00FFF645}">
      <dsp:nvSpPr>
        <dsp:cNvPr id="0" name=""/>
        <dsp:cNvSpPr/>
      </dsp:nvSpPr>
      <dsp:spPr>
        <a:xfrm rot="16200000">
          <a:off x="180592" y="-180592"/>
          <a:ext cx="3142310" cy="3503495"/>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Information</a:t>
          </a:r>
          <a:endParaRPr lang="en-US" sz="3500" kern="1200" dirty="0"/>
        </a:p>
      </dsp:txBody>
      <dsp:txXfrm rot="16200000">
        <a:off x="573381" y="-573381"/>
        <a:ext cx="2356732" cy="3503495"/>
      </dsp:txXfrm>
    </dsp:sp>
    <dsp:sp modelId="{E33FF316-C72B-40ED-A345-BA0A5564CF0B}">
      <dsp:nvSpPr>
        <dsp:cNvPr id="0" name=""/>
        <dsp:cNvSpPr/>
      </dsp:nvSpPr>
      <dsp:spPr>
        <a:xfrm>
          <a:off x="3503495" y="0"/>
          <a:ext cx="3503495" cy="314231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Communication</a:t>
          </a:r>
          <a:endParaRPr lang="en-US" sz="3500" kern="1200" dirty="0"/>
        </a:p>
      </dsp:txBody>
      <dsp:txXfrm>
        <a:off x="3503495" y="0"/>
        <a:ext cx="3503495" cy="2356732"/>
      </dsp:txXfrm>
    </dsp:sp>
    <dsp:sp modelId="{2B531965-89E5-43B8-9921-2445FF50D1D7}">
      <dsp:nvSpPr>
        <dsp:cNvPr id="0" name=""/>
        <dsp:cNvSpPr/>
      </dsp:nvSpPr>
      <dsp:spPr>
        <a:xfrm rot="10800000">
          <a:off x="0" y="3142310"/>
          <a:ext cx="3503495" cy="314231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Data Transfer</a:t>
          </a:r>
          <a:endParaRPr lang="en-US" sz="3500" kern="1200" dirty="0"/>
        </a:p>
      </dsp:txBody>
      <dsp:txXfrm rot="10800000">
        <a:off x="0" y="3927887"/>
        <a:ext cx="3503495" cy="2356732"/>
      </dsp:txXfrm>
    </dsp:sp>
    <dsp:sp modelId="{42E6342B-69CF-44C4-BDDE-15936E7AC39E}">
      <dsp:nvSpPr>
        <dsp:cNvPr id="0" name=""/>
        <dsp:cNvSpPr/>
      </dsp:nvSpPr>
      <dsp:spPr>
        <a:xfrm rot="5400000">
          <a:off x="3684087" y="2961717"/>
          <a:ext cx="3142310" cy="3503495"/>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kern="1200" dirty="0" smtClean="0"/>
            <a:t>Social Networking</a:t>
          </a:r>
          <a:endParaRPr lang="en-US" sz="3500" kern="1200" dirty="0"/>
        </a:p>
      </dsp:txBody>
      <dsp:txXfrm rot="5400000">
        <a:off x="4076876" y="3354506"/>
        <a:ext cx="2356732" cy="3503495"/>
      </dsp:txXfrm>
    </dsp:sp>
    <dsp:sp modelId="{EC275260-97D7-43A3-82FF-6C4FE9955773}">
      <dsp:nvSpPr>
        <dsp:cNvPr id="0" name=""/>
        <dsp:cNvSpPr/>
      </dsp:nvSpPr>
      <dsp:spPr>
        <a:xfrm>
          <a:off x="1510728" y="2356732"/>
          <a:ext cx="3985533" cy="1571155"/>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p3d z="152400" extrusionH="63500"/>
      </dsp:spPr>
      <dsp:style>
        <a:lnRef idx="1">
          <a:schemeClr val="accent6"/>
        </a:lnRef>
        <a:fillRef idx="3">
          <a:schemeClr val="accent6"/>
        </a:fillRef>
        <a:effectRef idx="2">
          <a:schemeClr val="accent6"/>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Other Internet Services</a:t>
          </a:r>
          <a:endParaRPr lang="en-US" sz="3500" kern="1200" dirty="0"/>
        </a:p>
      </dsp:txBody>
      <dsp:txXfrm>
        <a:off x="1510728" y="2356732"/>
        <a:ext cx="3985533" cy="157115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427E98-2CD9-45C9-A55B-FEC2B9800FA0}" type="datetimeFigureOut">
              <a:rPr lang="en-US" smtClean="0"/>
              <a:pPr/>
              <a:t>10/20/2010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E36845-B240-4FE8-B997-181C4EE63FB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Rectangle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CA"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9DE5899-0A19-44ED-822C-79A0E7DACA83}" type="datetimeFigureOut">
              <a:rPr lang="fr-FR"/>
              <a:pPr/>
              <a:t>20/10/2010</a:t>
            </a:fld>
            <a:endParaRPr lang="fr-CA" dirty="0"/>
          </a:p>
        </p:txBody>
      </p:sp>
      <p:sp>
        <p:nvSpPr>
          <p:cNvPr id="14340" name="Rectangle 3"/>
          <p:cNvSpPr>
            <a:spLocks noGrp="1" noRot="1" noChangeAspect="1"/>
          </p:cNvSpPr>
          <p:nvPr>
            <p:ph type="sldImg" idx="2"/>
          </p:nvPr>
        </p:nvSpPr>
        <p:spPr bwMode="auto">
          <a:xfrm>
            <a:off x="1143000" y="685800"/>
            <a:ext cx="4572000" cy="3429000"/>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14342" name="Rectangle 5"/>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3FF1DEA-8912-4082-A914-677CE626C4B4}" type="slidenum">
              <a:rPr lang="fr-CA"/>
              <a:pPr/>
              <a:t>‹#›</a:t>
            </a:fld>
            <a:endParaRPr lang="fr-C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nstanti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Constanti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Constanti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Constanti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Constant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F1DEA-8912-4082-A914-677CE626C4B4}" type="slidenum">
              <a:rPr lang="fr-CA" smtClean="0"/>
              <a:pPr/>
              <a:t>1</a:t>
            </a:fld>
            <a:endParaRPr lang="fr-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F1DEA-8912-4082-A914-677CE626C4B4}" type="slidenum">
              <a:rPr lang="fr-CA" smtClean="0"/>
              <a:pPr/>
              <a:t>38</a:t>
            </a:fld>
            <a:endParaRPr lang="fr-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12A61-0A2F-45E5-A3E5-E3AF93DA291D}" type="datetime2">
              <a:rPr lang="en-US" smtClean="0"/>
              <a:pPr/>
              <a:t>Wednesday, October 20, 2010</a:t>
            </a:fld>
            <a:endParaRPr lang="en-US" dirty="0"/>
          </a:p>
        </p:txBody>
      </p:sp>
      <p:sp>
        <p:nvSpPr>
          <p:cNvPr id="5" name="Footer Placeholder 4"/>
          <p:cNvSpPr>
            <a:spLocks noGrp="1"/>
          </p:cNvSpPr>
          <p:nvPr>
            <p:ph type="ftr" sz="quarter" idx="11"/>
          </p:nvPr>
        </p:nvSpPr>
        <p:spPr/>
        <p:txBody>
          <a:bodyPr/>
          <a:lstStyle/>
          <a:p>
            <a:r>
              <a:rPr lang="en-US" smtClean="0"/>
              <a:t>Project On Internet</a:t>
            </a:r>
            <a:endParaRPr lang="en-US" dirty="0"/>
          </a:p>
        </p:txBody>
      </p:sp>
      <p:sp>
        <p:nvSpPr>
          <p:cNvPr id="6" name="Slide Number Placeholder 5"/>
          <p:cNvSpPr>
            <a:spLocks noGrp="1"/>
          </p:cNvSpPr>
          <p:nvPr>
            <p:ph type="sldNum" sz="quarter" idx="12"/>
          </p:nvPr>
        </p:nvSpPr>
        <p:spPr/>
        <p:txBody>
          <a:bodyPr/>
          <a:lstStyle/>
          <a:p>
            <a:fld id="{920CF238-5663-4ECE-924E-2FB2445E5970}" type="slidenum">
              <a:rPr lang="en-US" smtClean="0"/>
              <a:pPr/>
              <a:t>‹#›</a:t>
            </a:fld>
            <a:endParaRPr lang="en-US" dirty="0"/>
          </a:p>
        </p:txBody>
      </p:sp>
    </p:spTree>
  </p:cSld>
  <p:clrMapOvr>
    <a:masterClrMapping/>
  </p:clrMapOvr>
  <p:transition spd="med" advTm="4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DE892-66C0-478B-A6DD-224CECC83427}" type="datetime2">
              <a:rPr lang="en-US" smtClean="0"/>
              <a:pPr/>
              <a:t>Wednesday, October 20, 2010</a:t>
            </a:fld>
            <a:endParaRPr lang="en-US" dirty="0"/>
          </a:p>
        </p:txBody>
      </p:sp>
      <p:sp>
        <p:nvSpPr>
          <p:cNvPr id="5" name="Footer Placeholder 4"/>
          <p:cNvSpPr>
            <a:spLocks noGrp="1"/>
          </p:cNvSpPr>
          <p:nvPr>
            <p:ph type="ftr" sz="quarter" idx="11"/>
          </p:nvPr>
        </p:nvSpPr>
        <p:spPr/>
        <p:txBody>
          <a:bodyPr/>
          <a:lstStyle/>
          <a:p>
            <a:r>
              <a:rPr lang="en-US" smtClean="0"/>
              <a:t>Project On Internet</a:t>
            </a:r>
            <a:endParaRPr lang="en-US" dirty="0"/>
          </a:p>
        </p:txBody>
      </p:sp>
      <p:sp>
        <p:nvSpPr>
          <p:cNvPr id="6" name="Slide Number Placeholder 5"/>
          <p:cNvSpPr>
            <a:spLocks noGrp="1"/>
          </p:cNvSpPr>
          <p:nvPr>
            <p:ph type="sldNum" sz="quarter" idx="12"/>
          </p:nvPr>
        </p:nvSpPr>
        <p:spPr/>
        <p:txBody>
          <a:bodyPr/>
          <a:lstStyle/>
          <a:p>
            <a:fld id="{920CF238-5663-4ECE-924E-2FB2445E5970}" type="slidenum">
              <a:rPr lang="en-US" smtClean="0"/>
              <a:pPr/>
              <a:t>‹#›</a:t>
            </a:fld>
            <a:endParaRPr lang="en-US" dirty="0"/>
          </a:p>
        </p:txBody>
      </p:sp>
    </p:spTree>
  </p:cSld>
  <p:clrMapOvr>
    <a:masterClrMapping/>
  </p:clrMapOvr>
  <p:transition spd="med" advTm="4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03767-FCAB-4857-ACAE-B73E1FC228C5}" type="datetime2">
              <a:rPr lang="en-US" smtClean="0"/>
              <a:pPr/>
              <a:t>Wednesday, October 20, 2010</a:t>
            </a:fld>
            <a:endParaRPr lang="en-US" dirty="0"/>
          </a:p>
        </p:txBody>
      </p:sp>
      <p:sp>
        <p:nvSpPr>
          <p:cNvPr id="5" name="Footer Placeholder 4"/>
          <p:cNvSpPr>
            <a:spLocks noGrp="1"/>
          </p:cNvSpPr>
          <p:nvPr>
            <p:ph type="ftr" sz="quarter" idx="11"/>
          </p:nvPr>
        </p:nvSpPr>
        <p:spPr/>
        <p:txBody>
          <a:bodyPr/>
          <a:lstStyle/>
          <a:p>
            <a:r>
              <a:rPr lang="en-US" smtClean="0"/>
              <a:t>Project On Internet</a:t>
            </a:r>
            <a:endParaRPr lang="en-US" dirty="0"/>
          </a:p>
        </p:txBody>
      </p:sp>
      <p:sp>
        <p:nvSpPr>
          <p:cNvPr id="6" name="Slide Number Placeholder 5"/>
          <p:cNvSpPr>
            <a:spLocks noGrp="1"/>
          </p:cNvSpPr>
          <p:nvPr>
            <p:ph type="sldNum" sz="quarter" idx="12"/>
          </p:nvPr>
        </p:nvSpPr>
        <p:spPr/>
        <p:txBody>
          <a:bodyPr/>
          <a:lstStyle/>
          <a:p>
            <a:fld id="{920CF238-5663-4ECE-924E-2FB2445E5970}" type="slidenum">
              <a:rPr lang="en-US" smtClean="0"/>
              <a:pPr/>
              <a:t>‹#›</a:t>
            </a:fld>
            <a:endParaRPr lang="en-US" dirty="0"/>
          </a:p>
        </p:txBody>
      </p:sp>
    </p:spTree>
  </p:cSld>
  <p:clrMapOvr>
    <a:masterClrMapping/>
  </p:clrMapOvr>
  <p:transition spd="med" advTm="4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5C263-BE92-484B-8907-31806E268294}" type="datetime2">
              <a:rPr lang="en-US" smtClean="0"/>
              <a:pPr/>
              <a:t>Wednesday, October 20, 2010</a:t>
            </a:fld>
            <a:endParaRPr lang="en-US" dirty="0"/>
          </a:p>
        </p:txBody>
      </p:sp>
      <p:sp>
        <p:nvSpPr>
          <p:cNvPr id="5" name="Footer Placeholder 4"/>
          <p:cNvSpPr>
            <a:spLocks noGrp="1"/>
          </p:cNvSpPr>
          <p:nvPr>
            <p:ph type="ftr" sz="quarter" idx="11"/>
          </p:nvPr>
        </p:nvSpPr>
        <p:spPr/>
        <p:txBody>
          <a:bodyPr/>
          <a:lstStyle/>
          <a:p>
            <a:r>
              <a:rPr lang="en-US" smtClean="0"/>
              <a:t>Project On Internet</a:t>
            </a:r>
            <a:endParaRPr lang="en-US" dirty="0"/>
          </a:p>
        </p:txBody>
      </p:sp>
      <p:sp>
        <p:nvSpPr>
          <p:cNvPr id="6" name="Slide Number Placeholder 5"/>
          <p:cNvSpPr>
            <a:spLocks noGrp="1"/>
          </p:cNvSpPr>
          <p:nvPr>
            <p:ph type="sldNum" sz="quarter" idx="12"/>
          </p:nvPr>
        </p:nvSpPr>
        <p:spPr/>
        <p:txBody>
          <a:bodyPr/>
          <a:lstStyle/>
          <a:p>
            <a:fld id="{920CF238-5663-4ECE-924E-2FB2445E5970}" type="slidenum">
              <a:rPr lang="en-US" smtClean="0"/>
              <a:pPr/>
              <a:t>‹#›</a:t>
            </a:fld>
            <a:endParaRPr lang="en-US" dirty="0"/>
          </a:p>
        </p:txBody>
      </p:sp>
    </p:spTree>
  </p:cSld>
  <p:clrMapOvr>
    <a:masterClrMapping/>
  </p:clrMapOvr>
  <p:transition spd="med" advTm="4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BF46BC-1219-4525-B407-9C11AB440B65}" type="datetime2">
              <a:rPr lang="en-US" smtClean="0"/>
              <a:pPr/>
              <a:t>Wednesday, October 20, 2010</a:t>
            </a:fld>
            <a:endParaRPr lang="en-US" dirty="0"/>
          </a:p>
        </p:txBody>
      </p:sp>
      <p:sp>
        <p:nvSpPr>
          <p:cNvPr id="5" name="Footer Placeholder 4"/>
          <p:cNvSpPr>
            <a:spLocks noGrp="1"/>
          </p:cNvSpPr>
          <p:nvPr>
            <p:ph type="ftr" sz="quarter" idx="11"/>
          </p:nvPr>
        </p:nvSpPr>
        <p:spPr/>
        <p:txBody>
          <a:bodyPr/>
          <a:lstStyle/>
          <a:p>
            <a:r>
              <a:rPr lang="en-US" smtClean="0"/>
              <a:t>Project On Internet</a:t>
            </a:r>
            <a:endParaRPr lang="en-US" dirty="0"/>
          </a:p>
        </p:txBody>
      </p:sp>
      <p:sp>
        <p:nvSpPr>
          <p:cNvPr id="6" name="Slide Number Placeholder 5"/>
          <p:cNvSpPr>
            <a:spLocks noGrp="1"/>
          </p:cNvSpPr>
          <p:nvPr>
            <p:ph type="sldNum" sz="quarter" idx="12"/>
          </p:nvPr>
        </p:nvSpPr>
        <p:spPr/>
        <p:txBody>
          <a:bodyPr/>
          <a:lstStyle/>
          <a:p>
            <a:fld id="{920CF238-5663-4ECE-924E-2FB2445E5970}" type="slidenum">
              <a:rPr lang="en-US" smtClean="0"/>
              <a:pPr/>
              <a:t>‹#›</a:t>
            </a:fld>
            <a:endParaRPr lang="en-US" dirty="0"/>
          </a:p>
        </p:txBody>
      </p:sp>
    </p:spTree>
  </p:cSld>
  <p:clrMapOvr>
    <a:masterClrMapping/>
  </p:clrMapOvr>
  <p:transition spd="med" advTm="4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6C4AE-AAD1-4D37-90A6-FB6D2F64585E}" type="datetime2">
              <a:rPr lang="en-US" smtClean="0"/>
              <a:pPr/>
              <a:t>Wednesday, October 20, 2010</a:t>
            </a:fld>
            <a:endParaRPr lang="en-US" dirty="0"/>
          </a:p>
        </p:txBody>
      </p:sp>
      <p:sp>
        <p:nvSpPr>
          <p:cNvPr id="6" name="Footer Placeholder 5"/>
          <p:cNvSpPr>
            <a:spLocks noGrp="1"/>
          </p:cNvSpPr>
          <p:nvPr>
            <p:ph type="ftr" sz="quarter" idx="11"/>
          </p:nvPr>
        </p:nvSpPr>
        <p:spPr/>
        <p:txBody>
          <a:bodyPr/>
          <a:lstStyle/>
          <a:p>
            <a:r>
              <a:rPr lang="en-US" smtClean="0"/>
              <a:t>Project On Internet</a:t>
            </a:r>
            <a:endParaRPr lang="en-US" dirty="0"/>
          </a:p>
        </p:txBody>
      </p:sp>
      <p:sp>
        <p:nvSpPr>
          <p:cNvPr id="7" name="Slide Number Placeholder 6"/>
          <p:cNvSpPr>
            <a:spLocks noGrp="1"/>
          </p:cNvSpPr>
          <p:nvPr>
            <p:ph type="sldNum" sz="quarter" idx="12"/>
          </p:nvPr>
        </p:nvSpPr>
        <p:spPr/>
        <p:txBody>
          <a:bodyPr/>
          <a:lstStyle/>
          <a:p>
            <a:fld id="{920CF238-5663-4ECE-924E-2FB2445E5970}" type="slidenum">
              <a:rPr lang="en-US" smtClean="0"/>
              <a:pPr/>
              <a:t>‹#›</a:t>
            </a:fld>
            <a:endParaRPr lang="en-US" dirty="0"/>
          </a:p>
        </p:txBody>
      </p:sp>
    </p:spTree>
  </p:cSld>
  <p:clrMapOvr>
    <a:masterClrMapping/>
  </p:clrMapOvr>
  <p:transition spd="med" advTm="4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3968C8-46BD-462E-BC44-F6E3AB2AB9D6}" type="datetime2">
              <a:rPr lang="en-US" smtClean="0"/>
              <a:pPr/>
              <a:t>Wednesday, October 20, 2010</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
        <p:nvSpPr>
          <p:cNvPr id="9" name="Slide Number Placeholder 8"/>
          <p:cNvSpPr>
            <a:spLocks noGrp="1"/>
          </p:cNvSpPr>
          <p:nvPr>
            <p:ph type="sldNum" sz="quarter" idx="12"/>
          </p:nvPr>
        </p:nvSpPr>
        <p:spPr/>
        <p:txBody>
          <a:bodyPr/>
          <a:lstStyle/>
          <a:p>
            <a:fld id="{920CF238-5663-4ECE-924E-2FB2445E5970}" type="slidenum">
              <a:rPr lang="en-US" smtClean="0"/>
              <a:pPr/>
              <a:t>‹#›</a:t>
            </a:fld>
            <a:endParaRPr lang="en-US" dirty="0"/>
          </a:p>
        </p:txBody>
      </p:sp>
    </p:spTree>
  </p:cSld>
  <p:clrMapOvr>
    <a:masterClrMapping/>
  </p:clrMapOvr>
  <p:transition spd="med" advTm="4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F0E734-AA1C-42A0-98A6-92B7C524099F}" type="datetime2">
              <a:rPr lang="en-US" smtClean="0"/>
              <a:pPr/>
              <a:t>Wednesday, October 20, 2010</a:t>
            </a:fld>
            <a:endParaRPr lang="en-US" dirty="0"/>
          </a:p>
        </p:txBody>
      </p:sp>
      <p:sp>
        <p:nvSpPr>
          <p:cNvPr id="4" name="Footer Placeholder 3"/>
          <p:cNvSpPr>
            <a:spLocks noGrp="1"/>
          </p:cNvSpPr>
          <p:nvPr>
            <p:ph type="ftr" sz="quarter" idx="11"/>
          </p:nvPr>
        </p:nvSpPr>
        <p:spPr/>
        <p:txBody>
          <a:bodyPr/>
          <a:lstStyle/>
          <a:p>
            <a:r>
              <a:rPr lang="en-US" smtClean="0"/>
              <a:t>Project On Internet</a:t>
            </a:r>
            <a:endParaRPr lang="en-US" dirty="0"/>
          </a:p>
        </p:txBody>
      </p:sp>
      <p:sp>
        <p:nvSpPr>
          <p:cNvPr id="5" name="Slide Number Placeholder 4"/>
          <p:cNvSpPr>
            <a:spLocks noGrp="1"/>
          </p:cNvSpPr>
          <p:nvPr>
            <p:ph type="sldNum" sz="quarter" idx="12"/>
          </p:nvPr>
        </p:nvSpPr>
        <p:spPr/>
        <p:txBody>
          <a:bodyPr/>
          <a:lstStyle/>
          <a:p>
            <a:fld id="{920CF238-5663-4ECE-924E-2FB2445E5970}" type="slidenum">
              <a:rPr lang="en-US" smtClean="0"/>
              <a:pPr/>
              <a:t>‹#›</a:t>
            </a:fld>
            <a:endParaRPr lang="en-US" dirty="0"/>
          </a:p>
        </p:txBody>
      </p:sp>
    </p:spTree>
  </p:cSld>
  <p:clrMapOvr>
    <a:masterClrMapping/>
  </p:clrMapOvr>
  <p:transition spd="med" advTm="4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65866-55AC-4182-A523-924E4ED04E61}" type="datetime2">
              <a:rPr lang="en-US" smtClean="0"/>
              <a:pPr/>
              <a:t>Wednesday, October 20, 2010</a:t>
            </a:fld>
            <a:endParaRPr lang="en-US" dirty="0"/>
          </a:p>
        </p:txBody>
      </p:sp>
      <p:sp>
        <p:nvSpPr>
          <p:cNvPr id="3" name="Footer Placeholder 2"/>
          <p:cNvSpPr>
            <a:spLocks noGrp="1"/>
          </p:cNvSpPr>
          <p:nvPr>
            <p:ph type="ftr" sz="quarter" idx="11"/>
          </p:nvPr>
        </p:nvSpPr>
        <p:spPr/>
        <p:txBody>
          <a:bodyPr/>
          <a:lstStyle/>
          <a:p>
            <a:r>
              <a:rPr lang="en-US" smtClean="0"/>
              <a:t>Project On Internet</a:t>
            </a:r>
            <a:endParaRPr lang="en-US" dirty="0"/>
          </a:p>
        </p:txBody>
      </p:sp>
      <p:sp>
        <p:nvSpPr>
          <p:cNvPr id="4" name="Slide Number Placeholder 3"/>
          <p:cNvSpPr>
            <a:spLocks noGrp="1"/>
          </p:cNvSpPr>
          <p:nvPr>
            <p:ph type="sldNum" sz="quarter" idx="12"/>
          </p:nvPr>
        </p:nvSpPr>
        <p:spPr/>
        <p:txBody>
          <a:bodyPr/>
          <a:lstStyle/>
          <a:p>
            <a:fld id="{920CF238-5663-4ECE-924E-2FB2445E5970}" type="slidenum">
              <a:rPr lang="en-US" smtClean="0"/>
              <a:pPr/>
              <a:t>‹#›</a:t>
            </a:fld>
            <a:endParaRPr lang="en-US" dirty="0"/>
          </a:p>
        </p:txBody>
      </p:sp>
    </p:spTree>
  </p:cSld>
  <p:clrMapOvr>
    <a:masterClrMapping/>
  </p:clrMapOvr>
  <p:transition spd="med" advTm="4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5270D-4CC2-4FDE-83EA-60A66C875F58}" type="datetime2">
              <a:rPr lang="en-US" smtClean="0"/>
              <a:pPr/>
              <a:t>Wednesday, October 20, 2010</a:t>
            </a:fld>
            <a:endParaRPr lang="en-US" dirty="0"/>
          </a:p>
        </p:txBody>
      </p:sp>
      <p:sp>
        <p:nvSpPr>
          <p:cNvPr id="6" name="Footer Placeholder 5"/>
          <p:cNvSpPr>
            <a:spLocks noGrp="1"/>
          </p:cNvSpPr>
          <p:nvPr>
            <p:ph type="ftr" sz="quarter" idx="11"/>
          </p:nvPr>
        </p:nvSpPr>
        <p:spPr/>
        <p:txBody>
          <a:bodyPr/>
          <a:lstStyle/>
          <a:p>
            <a:r>
              <a:rPr lang="en-US" smtClean="0"/>
              <a:t>Project On Internet</a:t>
            </a:r>
            <a:endParaRPr lang="en-US" dirty="0"/>
          </a:p>
        </p:txBody>
      </p:sp>
      <p:sp>
        <p:nvSpPr>
          <p:cNvPr id="7" name="Slide Number Placeholder 6"/>
          <p:cNvSpPr>
            <a:spLocks noGrp="1"/>
          </p:cNvSpPr>
          <p:nvPr>
            <p:ph type="sldNum" sz="quarter" idx="12"/>
          </p:nvPr>
        </p:nvSpPr>
        <p:spPr/>
        <p:txBody>
          <a:bodyPr/>
          <a:lstStyle/>
          <a:p>
            <a:fld id="{920CF238-5663-4ECE-924E-2FB2445E5970}" type="slidenum">
              <a:rPr lang="en-US" smtClean="0"/>
              <a:pPr/>
              <a:t>‹#›</a:t>
            </a:fld>
            <a:endParaRPr lang="en-US" dirty="0"/>
          </a:p>
        </p:txBody>
      </p:sp>
    </p:spTree>
  </p:cSld>
  <p:clrMapOvr>
    <a:masterClrMapping/>
  </p:clrMapOvr>
  <p:transition spd="med" advTm="4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EF514-DE04-4C6B-A58F-87B4D79A80DE}" type="datetime2">
              <a:rPr lang="en-US" smtClean="0"/>
              <a:pPr/>
              <a:t>Wednesday, October 20, 2010</a:t>
            </a:fld>
            <a:endParaRPr lang="en-US" dirty="0"/>
          </a:p>
        </p:txBody>
      </p:sp>
      <p:sp>
        <p:nvSpPr>
          <p:cNvPr id="6" name="Footer Placeholder 5"/>
          <p:cNvSpPr>
            <a:spLocks noGrp="1"/>
          </p:cNvSpPr>
          <p:nvPr>
            <p:ph type="ftr" sz="quarter" idx="11"/>
          </p:nvPr>
        </p:nvSpPr>
        <p:spPr/>
        <p:txBody>
          <a:bodyPr/>
          <a:lstStyle/>
          <a:p>
            <a:r>
              <a:rPr lang="en-US" smtClean="0"/>
              <a:t>Project On Internet</a:t>
            </a:r>
            <a:endParaRPr lang="en-US" dirty="0"/>
          </a:p>
        </p:txBody>
      </p:sp>
      <p:sp>
        <p:nvSpPr>
          <p:cNvPr id="7" name="Slide Number Placeholder 6"/>
          <p:cNvSpPr>
            <a:spLocks noGrp="1"/>
          </p:cNvSpPr>
          <p:nvPr>
            <p:ph type="sldNum" sz="quarter" idx="12"/>
          </p:nvPr>
        </p:nvSpPr>
        <p:spPr/>
        <p:txBody>
          <a:bodyPr/>
          <a:lstStyle/>
          <a:p>
            <a:fld id="{920CF238-5663-4ECE-924E-2FB2445E5970}" type="slidenum">
              <a:rPr lang="en-US" smtClean="0"/>
              <a:pPr/>
              <a:t>‹#›</a:t>
            </a:fld>
            <a:endParaRPr lang="en-US" dirty="0"/>
          </a:p>
        </p:txBody>
      </p:sp>
    </p:spTree>
  </p:cSld>
  <p:clrMapOvr>
    <a:masterClrMapping/>
  </p:clrMapOvr>
  <p:transition spd="med" advTm="4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E33A9-356D-489F-850F-08C78B797262}" type="datetime2">
              <a:rPr lang="en-US" smtClean="0"/>
              <a:pPr/>
              <a:t>Wednesday, October 20, 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Project On Internet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CF238-5663-4ECE-924E-2FB2445E5970}" type="slidenum">
              <a:rPr lang="en-US" smtClean="0"/>
              <a:pPr/>
              <a:t>‹#›</a:t>
            </a:fld>
            <a:endParaRPr lang="en-US" dirty="0"/>
          </a:p>
        </p:txBody>
      </p:sp>
      <p:grpSp>
        <p:nvGrpSpPr>
          <p:cNvPr id="7" name="Group 6"/>
          <p:cNvGrpSpPr>
            <a:grpSpLocks/>
          </p:cNvGrpSpPr>
          <p:nvPr userDrawn="1"/>
        </p:nvGrpSpPr>
        <p:grpSpPr bwMode="auto">
          <a:xfrm>
            <a:off x="-19050" y="203200"/>
            <a:ext cx="9180513" cy="647700"/>
            <a:chOff x="-19045" y="216550"/>
            <a:chExt cx="9180548" cy="649224"/>
          </a:xfrm>
        </p:grpSpPr>
        <p:sp>
          <p:nvSpPr>
            <p:cNvPr id="8" name="Forme 11"/>
            <p:cNvSpPr>
              <a:spLocks/>
            </p:cNvSpPr>
            <p:nvPr userDrawn="1"/>
          </p:nvSpPr>
          <p:spPr bwMode="auto">
            <a:xfrm rot="21435692">
              <a:off x="-21862" y="202262"/>
              <a:ext cx="9162324" cy="64777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endParaRPr lang="en-US" dirty="0">
                <a:latin typeface="Constantia" pitchFamily="18" charset="0"/>
              </a:endParaRPr>
            </a:p>
          </p:txBody>
        </p:sp>
        <p:sp>
          <p:nvSpPr>
            <p:cNvPr id="9" name="Forme 12"/>
            <p:cNvSpPr>
              <a:spLocks/>
            </p:cNvSpPr>
            <p:nvPr userDrawn="1"/>
          </p:nvSpPr>
          <p:spPr bwMode="auto">
            <a:xfrm rot="21435692">
              <a:off x="-15525" y="275829"/>
              <a:ext cx="9175050" cy="529475"/>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endParaRPr lang="en-US" dirty="0">
                <a:latin typeface="Constantia" pitchFamily="18" charset="0"/>
              </a:endParaRPr>
            </a:p>
          </p:txBody>
        </p:sp>
      </p:gr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spd="med" advTm="4000">
    <p:dissolv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cawasi@yahoo.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Icannheadquarters.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7.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Facebook"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hyperlink" Target="http://en.wikipedia.org/wiki/MySpace"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5.jpg"/>
          <p:cNvPicPr>
            <a:picLocks noChangeAspect="1"/>
          </p:cNvPicPr>
          <p:nvPr/>
        </p:nvPicPr>
        <p:blipFill>
          <a:blip r:embed="rId3"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14" name="TextBox 13"/>
          <p:cNvSpPr txBox="1"/>
          <p:nvPr/>
        </p:nvSpPr>
        <p:spPr>
          <a:xfrm>
            <a:off x="0" y="714356"/>
            <a:ext cx="885828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The Institute of Chartered Accountants of India</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
        <p:nvSpPr>
          <p:cNvPr id="15" name="TextBox 14"/>
          <p:cNvSpPr txBox="1"/>
          <p:nvPr/>
        </p:nvSpPr>
        <p:spPr>
          <a:xfrm>
            <a:off x="526727" y="2071678"/>
            <a:ext cx="7873833" cy="584775"/>
          </a:xfrm>
          <a:prstGeom prst="rect">
            <a:avLst/>
          </a:prstGeom>
          <a:noFill/>
        </p:spPr>
        <p:txBody>
          <a:bodyPr wrap="square" rtlCol="0">
            <a:spAutoFit/>
          </a:bodyPr>
          <a:lstStyle/>
          <a:p>
            <a:pPr algn="ctr"/>
            <a:r>
              <a:rPr lang="en-US" sz="3200" b="1" dirty="0" smtClean="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ITT (Information Technology Training)</a:t>
            </a:r>
            <a:endParaRPr lang="en-US" sz="3200" b="1" dirty="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1393572" y="3140052"/>
            <a:ext cx="6000792" cy="646331"/>
          </a:xfrm>
          <a:prstGeom prst="rect">
            <a:avLst/>
          </a:prstGeom>
          <a:noFill/>
        </p:spPr>
        <p:txBody>
          <a:bodyPr wrap="square" rtlCol="0">
            <a:spAutoFit/>
          </a:bodyPr>
          <a:lstStyle/>
          <a:p>
            <a:pPr algn="ctr"/>
            <a:r>
              <a:rPr lang="en-US" sz="3600" b="1" u="sng" spc="3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pitchFamily="34" charset="0"/>
              </a:rPr>
              <a:t>Project on Internet</a:t>
            </a:r>
            <a:endParaRPr lang="en-US" sz="3600" b="1" u="sng" spc="3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pitchFamily="34" charset="0"/>
            </a:endParaRPr>
          </a:p>
        </p:txBody>
      </p:sp>
      <p:sp>
        <p:nvSpPr>
          <p:cNvPr id="17" name="TextBox 16"/>
          <p:cNvSpPr txBox="1"/>
          <p:nvPr/>
        </p:nvSpPr>
        <p:spPr>
          <a:xfrm>
            <a:off x="2404890" y="5307162"/>
            <a:ext cx="6573567" cy="954107"/>
          </a:xfrm>
          <a:prstGeom prst="rect">
            <a:avLst/>
          </a:prstGeom>
          <a:noFill/>
        </p:spPr>
        <p:txBody>
          <a:bodyPr wrap="square" rtlCol="0">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By</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Reg. </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TextBox 6"/>
          <p:cNvSpPr txBox="1"/>
          <p:nvPr/>
        </p:nvSpPr>
        <p:spPr>
          <a:xfrm>
            <a:off x="5149895" y="4512555"/>
            <a:ext cx="2889481" cy="923330"/>
          </a:xfrm>
          <a:prstGeom prst="rect">
            <a:avLst/>
          </a:prstGeom>
          <a:noFill/>
        </p:spPr>
        <p:txBody>
          <a:bodyPr wrap="square" rtlCol="0">
            <a:spAutoFit/>
          </a:bodyPr>
          <a:lstStyle/>
          <a:p>
            <a:r>
              <a:rPr lang="en-US" dirty="0" smtClean="0"/>
              <a:t>Prepared by: Wasi Khan</a:t>
            </a:r>
          </a:p>
          <a:p>
            <a:r>
              <a:rPr lang="en-US" dirty="0" smtClean="0"/>
              <a:t>Mail: </a:t>
            </a:r>
            <a:r>
              <a:rPr lang="en-US" dirty="0" smtClean="0">
                <a:hlinkClick r:id="rId4"/>
              </a:rPr>
              <a:t>cawasi@yahoo.com</a:t>
            </a:r>
            <a:endParaRPr lang="en-US" dirty="0" smtClean="0"/>
          </a:p>
          <a:p>
            <a:r>
              <a:rPr lang="en-US" dirty="0" smtClean="0"/>
              <a:t>Call: 9027384087</a:t>
            </a:r>
          </a:p>
        </p:txBody>
      </p:sp>
    </p:spTree>
  </p:cSld>
  <p:clrMapOvr>
    <a:masterClrMapping/>
  </p:clrMapOvr>
  <p:transition spd="med" advTm="4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4.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857356" y="500042"/>
            <a:ext cx="5357850" cy="461665"/>
          </a:xfrm>
          <a:prstGeom prst="rect">
            <a:avLst/>
          </a:prstGeom>
          <a:noFill/>
        </p:spPr>
        <p:txBody>
          <a:bodyPr wrap="squar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Modern Uses of Internet</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TextBox 6"/>
          <p:cNvSpPr txBox="1"/>
          <p:nvPr/>
        </p:nvSpPr>
        <p:spPr>
          <a:xfrm>
            <a:off x="928662" y="1196752"/>
            <a:ext cx="7215238" cy="4708981"/>
          </a:xfrm>
          <a:prstGeom prst="rect">
            <a:avLst/>
          </a:prstGeom>
          <a:noFill/>
        </p:spPr>
        <p:txBody>
          <a:bodyPr wrap="square" rtlCol="0">
            <a:spAutoFit/>
          </a:bodyPr>
          <a:lstStyle/>
          <a:p>
            <a:pPr algn="just"/>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Internet is allowing greater flexibility in working hours and location, especially with the spread of unmetered high-speed connections and web applications.</a:t>
            </a:r>
          </a:p>
          <a:p>
            <a:pPr algn="just"/>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Internet can now be accessed almost anywhere by numerous means, especially through mobile Internet devices. Mobile phones, data cards, handheld game consoles and cellular routers allow users to connect to the Internet from anywhere there is a wireless network supporting that device's technology. Within the limitations imposed by small screens and other limited facilities of such pocket-sized devices, services of the Internet, including email and the web, may be available. Service providers may restrict the services offered and wireless data transmission charges may be significantly higher than other access methods.</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Slide Number Placeholder 7"/>
          <p:cNvSpPr>
            <a:spLocks noGrp="1"/>
          </p:cNvSpPr>
          <p:nvPr>
            <p:ph type="sldNum" sz="quarter" idx="12"/>
          </p:nvPr>
        </p:nvSpPr>
        <p:spPr/>
        <p:txBody>
          <a:bodyPr/>
          <a:lstStyle/>
          <a:p>
            <a:fld id="{920CF238-5663-4ECE-924E-2FB2445E5970}" type="slidenum">
              <a:rPr lang="en-US" smtClean="0"/>
              <a:pPr/>
              <a:t>10</a:t>
            </a:fld>
            <a:endParaRPr lang="en-US" dirty="0"/>
          </a:p>
        </p:txBody>
      </p:sp>
      <p:sp>
        <p:nvSpPr>
          <p:cNvPr id="9" name="Footer Placeholder 8"/>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4.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9" name="TextBox 8"/>
          <p:cNvSpPr txBox="1"/>
          <p:nvPr/>
        </p:nvSpPr>
        <p:spPr>
          <a:xfrm>
            <a:off x="2428860" y="428604"/>
            <a:ext cx="407196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Internet Structure</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TextBox 9"/>
          <p:cNvSpPr txBox="1"/>
          <p:nvPr/>
        </p:nvSpPr>
        <p:spPr>
          <a:xfrm>
            <a:off x="571472" y="908720"/>
            <a:ext cx="7786742" cy="617435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Internet structure and its usage characteristics have been studied extensively. It has been determined that both the Internet IP routing structure and hypertext links of the World Wide Web are examples of scale-free networks. Similar to the way the commercial Internet providers connect via Internet exchange points, research networks tend to interconnect into large sub networks such as GEANT, GLORIAD, Internet2 (successor of the Abilene Network), and the UK's national research and education network JANET. These in turn are built around smaller networks (see also the list of academic computer network organizations).</a:t>
            </a:r>
          </a:p>
          <a:p>
            <a:pPr algn="just"/>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Many computer scientists describe the Internet as a "prime example of a large-scale, highly engineered, yet highly complex system". The Internet is extremely heterogeneous; for instance, data transfer rates and physical characteristics of connections vary widely. The Internet exhibits "emergent phenomena" that depend on its large-scale organization.</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Slide Number Placeholder 4"/>
          <p:cNvSpPr>
            <a:spLocks noGrp="1"/>
          </p:cNvSpPr>
          <p:nvPr>
            <p:ph type="sldNum" sz="quarter" idx="12"/>
          </p:nvPr>
        </p:nvSpPr>
        <p:spPr/>
        <p:txBody>
          <a:bodyPr/>
          <a:lstStyle/>
          <a:p>
            <a:fld id="{920CF238-5663-4ECE-924E-2FB2445E5970}"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5.jpg"/>
          <p:cNvPicPr>
            <a:picLocks noChangeAspect="1"/>
          </p:cNvPicPr>
          <p:nvPr/>
        </p:nvPicPr>
        <p:blipFill>
          <a:blip r:embed="rId2" cstate="print"/>
          <a:stretch>
            <a:fillRect/>
          </a:stretch>
        </p:blipFill>
        <p:spPr>
          <a:xfrm>
            <a:off x="0" y="0"/>
            <a:ext cx="9144000" cy="6858000"/>
          </a:xfrm>
          <a:prstGeom prst="rect">
            <a:avLst/>
          </a:prstGeom>
        </p:spPr>
      </p:pic>
      <p:sp>
        <p:nvSpPr>
          <p:cNvPr id="12" name="TextBox 11"/>
          <p:cNvSpPr txBox="1"/>
          <p:nvPr/>
        </p:nvSpPr>
        <p:spPr>
          <a:xfrm>
            <a:off x="1000100" y="357166"/>
            <a:ext cx="607223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Internet Governance</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714348" y="1142985"/>
            <a:ext cx="4145684" cy="5355312"/>
          </a:xfrm>
          <a:prstGeom prst="rect">
            <a:avLst/>
          </a:prstGeom>
          <a:noFill/>
        </p:spPr>
        <p:txBody>
          <a:bodyPr wrap="square" rtlCol="0">
            <a:spAutoFit/>
          </a:bodyPr>
          <a:lstStyle/>
          <a:p>
            <a:pPr algn="just"/>
            <a:r>
              <a:rPr lang="en-US" dirty="0" smtClean="0">
                <a:ln>
                  <a:solidFill>
                    <a:schemeClr val="tx1"/>
                  </a:solidFill>
                </a:ln>
                <a:solidFill>
                  <a:schemeClr val="accent6">
                    <a:lumMod val="50000"/>
                  </a:schemeClr>
                </a:solidFill>
              </a:rPr>
              <a:t>The Internet is a globally distributed network comprising many voluntarily interconnected autonomous networks. It operates without a central governing body. However, to maintain interoperability, all technical and policy aspects of the underlying core infrastructure and the principal name spaces are administered by the Internet Corporation for Assigned Names and Numbers (ICANN), headquartered in Marina del Rey, California. ICANN is the authority that coordinates the assignment of unique identifiers for use on the Internet, including domain names, Internet Protocol (IP) addresses, application port numbers in the transport protocols, and many other parameters</a:t>
            </a:r>
            <a:r>
              <a:rPr lang="en-US" dirty="0" smtClean="0">
                <a:ln>
                  <a:solidFill>
                    <a:schemeClr val="tx1"/>
                  </a:solidFill>
                </a:ln>
              </a:rPr>
              <a:t>.</a:t>
            </a:r>
            <a:endParaRPr lang="en-US" dirty="0">
              <a:ln>
                <a:solidFill>
                  <a:schemeClr val="tx1"/>
                </a:solidFill>
              </a:ln>
            </a:endParaRPr>
          </a:p>
        </p:txBody>
      </p:sp>
      <p:pic>
        <p:nvPicPr>
          <p:cNvPr id="14" name="Picture 2" descr="http://rpmedia.ask.com:80/ts?u=/wikipedia/commons/thumb/1/18/Icannheadquarters.jpg/225px-Icannheadquarters.jpg">
            <a:hlinkClick r:id="rId3" tooltip="ICANN headquarters in Marina Del Rey, California, United States"/>
          </p:cNvPr>
          <p:cNvPicPr>
            <a:picLocks noChangeAspect="1" noChangeArrowheads="1"/>
          </p:cNvPicPr>
          <p:nvPr/>
        </p:nvPicPr>
        <p:blipFill>
          <a:blip r:embed="rId4" cstate="print"/>
          <a:srcRect/>
          <a:stretch>
            <a:fillRect/>
          </a:stretch>
        </p:blipFill>
        <p:spPr bwMode="auto">
          <a:xfrm>
            <a:off x="5143504" y="1214422"/>
            <a:ext cx="3571900" cy="3714776"/>
          </a:xfrm>
          <a:prstGeom prst="rect">
            <a:avLst/>
          </a:prstGeom>
          <a:noFill/>
        </p:spPr>
      </p:pic>
      <p:sp>
        <p:nvSpPr>
          <p:cNvPr id="15" name="TextBox 14"/>
          <p:cNvSpPr txBox="1"/>
          <p:nvPr/>
        </p:nvSpPr>
        <p:spPr>
          <a:xfrm>
            <a:off x="5286380" y="5072074"/>
            <a:ext cx="3500462" cy="923330"/>
          </a:xfrm>
          <a:prstGeom prst="rect">
            <a:avLst/>
          </a:prstGeom>
          <a:noFill/>
        </p:spPr>
        <p:txBody>
          <a:bodyPr wrap="square" rtlCol="0">
            <a:spAutoFit/>
          </a:bodyPr>
          <a:lstStyle/>
          <a:p>
            <a:r>
              <a:rPr lang="en-US" dirty="0" smtClean="0"/>
              <a:t>ICANN headquarters in Marina Del Rey, California, United States.</a:t>
            </a:r>
            <a:endParaRPr lang="en-US" dirty="0"/>
          </a:p>
        </p:txBody>
      </p:sp>
      <p:sp>
        <p:nvSpPr>
          <p:cNvPr id="7" name="Slide Number Placeholder 6"/>
          <p:cNvSpPr>
            <a:spLocks noGrp="1"/>
          </p:cNvSpPr>
          <p:nvPr>
            <p:ph type="sldNum" sz="quarter" idx="12"/>
          </p:nvPr>
        </p:nvSpPr>
        <p:spPr/>
        <p:txBody>
          <a:bodyPr/>
          <a:lstStyle/>
          <a:p>
            <a:fld id="{920CF238-5663-4ECE-924E-2FB2445E5970}" type="slidenum">
              <a:rPr lang="en-US" smtClean="0"/>
              <a:pPr/>
              <a:t>12</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4.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6" name="Rectangle 5"/>
          <p:cNvSpPr/>
          <p:nvPr/>
        </p:nvSpPr>
        <p:spPr>
          <a:xfrm>
            <a:off x="714348" y="501752"/>
            <a:ext cx="771530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World Wide Web</a:t>
            </a:r>
          </a:p>
        </p:txBody>
      </p:sp>
      <p:pic>
        <p:nvPicPr>
          <p:cNvPr id="7" name="Picture 6" descr="internet logo.bmp"/>
          <p:cNvPicPr>
            <a:picLocks noChangeAspect="1"/>
          </p:cNvPicPr>
          <p:nvPr/>
        </p:nvPicPr>
        <p:blipFill>
          <a:blip r:embed="rId3" cstate="print"/>
          <a:stretch>
            <a:fillRect/>
          </a:stretch>
        </p:blipFill>
        <p:spPr>
          <a:xfrm>
            <a:off x="526728" y="1406364"/>
            <a:ext cx="8090544" cy="4912116"/>
          </a:xfrm>
          <a:prstGeom prst="rect">
            <a:avLst/>
          </a:prstGeom>
        </p:spPr>
      </p:pic>
      <p:sp>
        <p:nvSpPr>
          <p:cNvPr id="8" name="Slide Number Placeholder 7"/>
          <p:cNvSpPr>
            <a:spLocks noGrp="1"/>
          </p:cNvSpPr>
          <p:nvPr>
            <p:ph type="sldNum" sz="quarter" idx="12"/>
          </p:nvPr>
        </p:nvSpPr>
        <p:spPr/>
        <p:txBody>
          <a:bodyPr/>
          <a:lstStyle/>
          <a:p>
            <a:fld id="{920CF238-5663-4ECE-924E-2FB2445E5970}" type="slidenum">
              <a:rPr lang="en-US" smtClean="0"/>
              <a:pPr/>
              <a:t>13</a:t>
            </a:fld>
            <a:endParaRPr lang="en-US" dirty="0"/>
          </a:p>
        </p:txBody>
      </p:sp>
      <p:sp>
        <p:nvSpPr>
          <p:cNvPr id="9" name="Footer Placeholder 8"/>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4.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2357422" y="0"/>
            <a:ext cx="392909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World Wide Web?</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357158" y="2428868"/>
            <a:ext cx="8358246" cy="378565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just"/>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Fax" pitchFamily="18" charset="0"/>
              </a:rPr>
              <a:t>The World Wide Web is a global set of documents, images and other resources, logically interrelated by hyperlinks and referenced with Uniform Resource Identifiers (URIs). URIs allow providers to symbolically identify services and clients to locate and address web servers, file servers, and other databases that store documents and provide resources and access them using the Hypertext Transfer Protocol (HTTP), the primary carrier protocol of the Web. HTTP is only one of the hundreds of communication protocols used on the Internet. Web services may also use HTTP to allow software systems to communicate in order to share and exchange business logic and data.</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Fax" pitchFamily="18" charset="0"/>
            </a:endParaRPr>
          </a:p>
        </p:txBody>
      </p:sp>
      <p:pic>
        <p:nvPicPr>
          <p:cNvPr id="8" name="Picture 3"/>
          <p:cNvPicPr>
            <a:picLocks noChangeAspect="1" noChangeArrowheads="1"/>
          </p:cNvPicPr>
          <p:nvPr/>
        </p:nvPicPr>
        <p:blipFill>
          <a:blip r:embed="rId3" cstate="print"/>
          <a:srcRect/>
          <a:stretch>
            <a:fillRect/>
          </a:stretch>
        </p:blipFill>
        <p:spPr bwMode="auto">
          <a:xfrm>
            <a:off x="928662" y="500042"/>
            <a:ext cx="6572296" cy="178595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920CF238-5663-4ECE-924E-2FB2445E5970}" type="slidenum">
              <a:rPr lang="en-US" smtClean="0"/>
              <a:pPr/>
              <a:t>14</a:t>
            </a:fld>
            <a:endParaRPr lang="en-US" dirty="0"/>
          </a:p>
        </p:txBody>
      </p:sp>
      <p:sp>
        <p:nvSpPr>
          <p:cNvPr id="10" name="Footer Placeholder 9"/>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915816" y="260648"/>
            <a:ext cx="30243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smtClean="0">
                <a:ln w="10541" cmpd="sng">
                  <a:solidFill>
                    <a:schemeClr val="tx1">
                      <a:lumMod val="85000"/>
                      <a:lumOff val="15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Web Pages</a:t>
            </a:r>
            <a:endParaRPr lang="en-US" sz="3600" b="1" dirty="0">
              <a:ln w="10541" cmpd="sng">
                <a:solidFill>
                  <a:schemeClr val="tx1">
                    <a:lumMod val="85000"/>
                    <a:lumOff val="15000"/>
                  </a:scheme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6" name="TextBox 5"/>
          <p:cNvSpPr txBox="1"/>
          <p:nvPr/>
        </p:nvSpPr>
        <p:spPr>
          <a:xfrm>
            <a:off x="395536" y="1406364"/>
            <a:ext cx="8280920" cy="4893647"/>
          </a:xfrm>
          <a:prstGeom prst="rect">
            <a:avLst/>
          </a:prstGeom>
          <a:noFill/>
        </p:spPr>
        <p:txBody>
          <a:bodyPr wrap="square" rtlCol="0">
            <a:spAutoFit/>
          </a:bodyPr>
          <a:lstStyle/>
          <a:p>
            <a:pPr algn="just"/>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web page or webpage is a document or resource of information that is suitable for the World Wide Web and can be accessed through a web browser and displayed on a monitor or mobile device.</a:t>
            </a:r>
          </a:p>
          <a:p>
            <a:pPr algn="just"/>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information is usually in HTML or XHTML format, and may provide navigation to other web pages via hypertext links.</a:t>
            </a:r>
          </a:p>
          <a:p>
            <a:pPr algn="just"/>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Web pages may be retrieved from a local computer or from a remote web server. The web server may restrict access only to a private network, e.g. a corporate intranet, or it may publish pages on the World Wide Web. Web pages are requested and served from web servers using Hypertext Transfer Protocol (HTTP)</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920CF238-5663-4ECE-924E-2FB2445E5970}" type="slidenum">
              <a:rPr lang="en-US" smtClean="0"/>
              <a:pPr/>
              <a:t>15</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23528" y="476672"/>
            <a:ext cx="813690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Color, typography, illustrations and interaction</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310017" y="1189654"/>
            <a:ext cx="8451729" cy="5469010"/>
          </a:xfrm>
          <a:prstGeom prst="rect">
            <a:avLst/>
          </a:prstGeom>
          <a:noFill/>
        </p:spPr>
        <p:txBody>
          <a:bodyPr wrap="square" rtlCol="0">
            <a:spAutoFit/>
          </a:bodyPr>
          <a:lstStyle/>
          <a:p>
            <a:pPr algn="justLow"/>
            <a:r>
              <a:rPr lang="en-US" sz="2000" dirty="0" smtClean="0">
                <a:latin typeface="Rockwell" pitchFamily="18" charset="0"/>
              </a:rPr>
              <a:t>Web pages usually include information as to the colors of text and backgrounds and very often also contain links to images and sometimes other media to be included in the final view. Layout, typographic and color-scheme information is provided by Cascading Style Sheet (CSS) instructions, which can either be embedded in the HTML or can be provided by a separate file, which is referenced from within the HTML. The latter case is especially relevant where one lengthy style sheet is relevant to a whole website: due to the way HTTP works, the browser will only download it once from the web server and use the cached copy for the whole site. Images are stored on the web server as separate files, but again HTTP allows for the fact that once a webpage is downloaded to a browser, it is quite likely that related files such as images and style sheets will be requested as it is processed. An HTTP 1.1 web server will maintain a connection with the browser until all related resources have been requested and provided. Web browsers usually render images along with the text and other material on the displayed webpage.</a:t>
            </a:r>
            <a:endParaRPr lang="en-US" sz="2000" dirty="0">
              <a:latin typeface="Rockwell" pitchFamily="18" charset="0"/>
            </a:endParaRPr>
          </a:p>
        </p:txBody>
      </p:sp>
      <p:sp>
        <p:nvSpPr>
          <p:cNvPr id="7" name="Slide Number Placeholder 6"/>
          <p:cNvSpPr>
            <a:spLocks noGrp="1"/>
          </p:cNvSpPr>
          <p:nvPr>
            <p:ph type="sldNum" sz="quarter" idx="12"/>
          </p:nvPr>
        </p:nvSpPr>
        <p:spPr/>
        <p:txBody>
          <a:bodyPr/>
          <a:lstStyle/>
          <a:p>
            <a:fld id="{920CF238-5663-4ECE-924E-2FB2445E5970}" type="slidenum">
              <a:rPr lang="en-US" smtClean="0"/>
              <a:pPr/>
              <a:t>16</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jpg"/>
          <p:cNvPicPr>
            <a:picLocks noChangeAspect="1"/>
          </p:cNvPicPr>
          <p:nvPr/>
        </p:nvPicPr>
        <p:blipFill>
          <a:blip r:embed="rId2" cstate="print">
            <a:duotone>
              <a:schemeClr val="accent4">
                <a:shade val="45000"/>
                <a:satMod val="135000"/>
              </a:schemeClr>
              <a:prstClr val="white"/>
            </a:duotone>
          </a:blip>
          <a:stretch>
            <a:fillRect/>
          </a:stretch>
        </p:blipFill>
        <p:spPr>
          <a:xfrm>
            <a:off x="0" y="0"/>
            <a:ext cx="9144000" cy="6858000"/>
          </a:xfrm>
          <a:prstGeom prst="rect">
            <a:avLst/>
          </a:prstGeom>
        </p:spPr>
      </p:pic>
      <p:sp>
        <p:nvSpPr>
          <p:cNvPr id="5" name="TextBox 4"/>
          <p:cNvSpPr txBox="1"/>
          <p:nvPr/>
        </p:nvSpPr>
        <p:spPr>
          <a:xfrm>
            <a:off x="2123728" y="250572"/>
            <a:ext cx="40324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Creating a Web  Page</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165543" y="828468"/>
            <a:ext cx="8812914" cy="5849023"/>
          </a:xfrm>
          <a:prstGeom prst="rect">
            <a:avLst/>
          </a:prstGeom>
          <a:noFill/>
        </p:spPr>
        <p:txBody>
          <a:bodyPr wrap="square" rtlCol="0">
            <a:spAutoFit/>
          </a:bodyPr>
          <a:lstStyle/>
          <a:p>
            <a:pPr algn="just"/>
            <a:r>
              <a:rPr lang="en-US" sz="2400" dirty="0" smtClean="0">
                <a:solidFill>
                  <a:schemeClr val="tx1">
                    <a:lumMod val="75000"/>
                    <a:lumOff val="25000"/>
                  </a:schemeClr>
                </a:solidFill>
                <a:latin typeface="Rockwell" pitchFamily="18" charset="0"/>
              </a:rPr>
              <a:t>To create a webpage, a text editor or a specialized HTML editor is needed. In order to upload the created webpage to a web server, traditionally an FTP client is needed.</a:t>
            </a:r>
          </a:p>
          <a:p>
            <a:pPr algn="just"/>
            <a:r>
              <a:rPr lang="en-US" sz="2400" dirty="0" smtClean="0">
                <a:solidFill>
                  <a:schemeClr val="tx1">
                    <a:lumMod val="75000"/>
                    <a:lumOff val="25000"/>
                  </a:schemeClr>
                </a:solidFill>
                <a:latin typeface="Rockwell" pitchFamily="18" charset="0"/>
              </a:rPr>
              <a:t>The design of a webpage is highly personal. A design can be made according to one's own preference, or a premade web template can be used. Web templates let webpage designers edit the content of a webpage without having to worry about the overall aesthetics. Many people publish their own web pages using products like Geocities from Yahoo, Tripod, or Angelfire. These web publishing tools offer free page creation and hosting up to a certain size limit.</a:t>
            </a:r>
          </a:p>
          <a:p>
            <a:pPr algn="just"/>
            <a:r>
              <a:rPr lang="en-US" sz="2400" dirty="0" smtClean="0">
                <a:solidFill>
                  <a:schemeClr val="tx1">
                    <a:lumMod val="75000"/>
                    <a:lumOff val="25000"/>
                  </a:schemeClr>
                </a:solidFill>
                <a:latin typeface="Rockwell" pitchFamily="18" charset="0"/>
              </a:rPr>
              <a:t>Other ways of making a webpage is to download specialized software, like a Wiki, CMS, or forum. These options allow for quick and easy creation of a webpage which is typically dynamic.</a:t>
            </a:r>
            <a:endParaRPr lang="en-US" sz="2400" dirty="0">
              <a:solidFill>
                <a:schemeClr val="tx1">
                  <a:lumMod val="75000"/>
                  <a:lumOff val="25000"/>
                </a:schemeClr>
              </a:solidFill>
              <a:latin typeface="Rockwell" pitchFamily="18" charset="0"/>
            </a:endParaRPr>
          </a:p>
        </p:txBody>
      </p:sp>
      <p:sp>
        <p:nvSpPr>
          <p:cNvPr id="7" name="Slide Number Placeholder 6"/>
          <p:cNvSpPr>
            <a:spLocks noGrp="1"/>
          </p:cNvSpPr>
          <p:nvPr>
            <p:ph type="sldNum" sz="quarter" idx="12"/>
          </p:nvPr>
        </p:nvSpPr>
        <p:spPr/>
        <p:txBody>
          <a:bodyPr/>
          <a:lstStyle/>
          <a:p>
            <a:fld id="{920CF238-5663-4ECE-924E-2FB2445E5970}" type="slidenum">
              <a:rPr lang="en-US" smtClean="0"/>
              <a:pPr/>
              <a:t>17</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5.jpg"/>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1619672" y="332656"/>
            <a:ext cx="489654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Elements of Web Pages</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TextBox 8"/>
          <p:cNvSpPr txBox="1"/>
          <p:nvPr/>
        </p:nvSpPr>
        <p:spPr>
          <a:xfrm>
            <a:off x="611560" y="1196752"/>
            <a:ext cx="8064896" cy="5355312"/>
          </a:xfrm>
          <a:prstGeom prst="rect">
            <a:avLst/>
          </a:prstGeom>
          <a:noFill/>
        </p:spPr>
        <p:txBody>
          <a:bodyPr wrap="square" rtlCol="0">
            <a:spAutoFit/>
          </a:bodyPr>
          <a:lstStyle/>
          <a:p>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a:t>
            </a:r>
            <a:r>
              <a:rPr lang="en-US" sz="20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webpage</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as an information set, can contain numerous types of information, which is able to be seen, heard or interact by the end user:</a:t>
            </a:r>
          </a:p>
          <a:p>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Perceived (rendered) information: </a:t>
            </a:r>
            <a:r>
              <a:rPr lang="en-US"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Textual information</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with diverse render variations.</a:t>
            </a:r>
          </a:p>
          <a:p>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r>
              <a:rPr lang="en-US" sz="24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Non-textual information</a:t>
            </a:r>
            <a:r>
              <a:rPr lang="en-US" sz="2000" dirty="0" smtClean="0"/>
              <a:t>: </a:t>
            </a:r>
          </a:p>
          <a:p>
            <a:pPr lvl="1">
              <a:buFont typeface="Wingdings" pitchFamily="2" charset="2"/>
              <a:buChar char="Ø"/>
            </a:pPr>
            <a:r>
              <a:rPr lang="en-US"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Static images</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on raster graphics, typically GIF, JPEG or </a:t>
            </a:r>
          </a:p>
          <a:p>
            <a:pPr lvl="1"/>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PNG; or  vector formats as SVG or Flash.</a:t>
            </a:r>
          </a:p>
          <a:p>
            <a:pPr lvl="1"/>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lvl="1">
              <a:buFont typeface="Wingdings" pitchFamily="2" charset="2"/>
              <a:buChar char="Ø"/>
            </a:pPr>
            <a:r>
              <a:rPr lang="en-US" sz="2000" dirty="0" smtClean="0"/>
              <a:t> </a:t>
            </a:r>
            <a:r>
              <a:rPr lang="en-US"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Animated images</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typically Animated GIF and SVG, </a:t>
            </a:r>
          </a:p>
          <a:p>
            <a:pPr lvl="1"/>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Audio, typically MIDI or WAV formats or Java applets</a:t>
            </a:r>
            <a:r>
              <a:rPr lang="en-US" sz="2000" dirty="0" smtClean="0"/>
              <a:t>.</a:t>
            </a:r>
          </a:p>
          <a:p>
            <a:pPr lvl="1"/>
            <a:endParaRPr lang="en-US" sz="2000" dirty="0" smtClean="0"/>
          </a:p>
          <a:p>
            <a:pPr lvl="1">
              <a:buFont typeface="Wingdings" pitchFamily="2" charset="2"/>
              <a:buChar char="Ø"/>
            </a:pPr>
            <a:r>
              <a:rPr lang="en-US" sz="2000" dirty="0" smtClean="0"/>
              <a:t>  </a:t>
            </a:r>
            <a:r>
              <a:rPr 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Video, WMV (Windows), RM (Real Media),</a:t>
            </a:r>
          </a:p>
          <a:p>
            <a:pPr lvl="1"/>
            <a:r>
              <a:rPr 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FLV (Flash Video),  MPG, MOV (QuickTime</a:t>
            </a:r>
            <a:r>
              <a:rPr lang="en-US" sz="2000" dirty="0" smtClean="0"/>
              <a:t>) </a:t>
            </a:r>
          </a:p>
          <a:p>
            <a:endParaRPr lang="en-US" dirty="0"/>
          </a:p>
        </p:txBody>
      </p:sp>
      <p:sp>
        <p:nvSpPr>
          <p:cNvPr id="5" name="Slide Number Placeholder 4"/>
          <p:cNvSpPr>
            <a:spLocks noGrp="1"/>
          </p:cNvSpPr>
          <p:nvPr>
            <p:ph type="sldNum" sz="quarter" idx="12"/>
          </p:nvPr>
        </p:nvSpPr>
        <p:spPr/>
        <p:txBody>
          <a:bodyPr/>
          <a:lstStyle/>
          <a:p>
            <a:fld id="{920CF238-5663-4ECE-924E-2FB2445E5970}" type="slidenum">
              <a:rPr lang="en-US" smtClean="0"/>
              <a:pPr/>
              <a:t>18</a:t>
            </a:fld>
            <a:endParaRPr lang="en-US" dirty="0"/>
          </a:p>
        </p:txBody>
      </p:sp>
      <p:sp>
        <p:nvSpPr>
          <p:cNvPr id="6" name="Footer Placeholder 5"/>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3.jpg"/>
          <p:cNvPicPr>
            <a:picLocks noChangeAspect="1"/>
          </p:cNvPicPr>
          <p:nvPr/>
        </p:nvPicPr>
        <p:blipFill>
          <a:blip r:embed="rId2" cstate="print"/>
          <a:stretch>
            <a:fillRect/>
          </a:stretch>
        </p:blipFill>
        <p:spPr>
          <a:xfrm>
            <a:off x="0" y="0"/>
            <a:ext cx="9144000" cy="6858000"/>
          </a:xfrm>
          <a:prstGeom prst="rect">
            <a:avLst/>
          </a:prstGeom>
        </p:spPr>
      </p:pic>
      <p:sp>
        <p:nvSpPr>
          <p:cNvPr id="14" name="TextBox 13"/>
          <p:cNvSpPr txBox="1"/>
          <p:nvPr/>
        </p:nvSpPr>
        <p:spPr>
          <a:xfrm>
            <a:off x="1763688" y="332656"/>
            <a:ext cx="518457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URL (Uniform Resource locator)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TextBox 14"/>
          <p:cNvSpPr txBox="1"/>
          <p:nvPr/>
        </p:nvSpPr>
        <p:spPr>
          <a:xfrm>
            <a:off x="165543" y="908721"/>
            <a:ext cx="4550931" cy="5632311"/>
          </a:xfrm>
          <a:prstGeom prst="rect">
            <a:avLst/>
          </a:prstGeom>
          <a:noFill/>
        </p:spPr>
        <p:txBody>
          <a:bodyPr wrap="square" rtlCol="0">
            <a:spAutoFit/>
          </a:bodyPr>
          <a:lstStyle/>
          <a:p>
            <a:pPr algn="just"/>
            <a:r>
              <a:rPr lang="en-US" sz="2000" dirty="0" smtClean="0">
                <a:ln>
                  <a:solidFill>
                    <a:schemeClr val="accent2">
                      <a:lumMod val="75000"/>
                    </a:schemeClr>
                  </a:solidFill>
                </a:ln>
                <a:solidFill>
                  <a:srgbClr val="F3960D"/>
                </a:solidFill>
              </a:rPr>
              <a:t>Typically, web pages today are becoming more dynamic. A dynamic webpage is one that is created server-side when it is requested, and then served to the end-user. These types of web pages typically do not have a permalink, or a static URL, associated with them. Today, this can be seen in many popular forums, online shopping, and even on Wikipedia. This practice is intended to reduce the amount of static pages in lieu of storing the relevant webpage information in a database. Some search engines may have a hard time indexing a webpage that is dynamic, so static web pages can be provided in those instances.</a:t>
            </a:r>
            <a:endParaRPr lang="en-US" sz="2000" dirty="0">
              <a:ln>
                <a:solidFill>
                  <a:schemeClr val="accent2">
                    <a:lumMod val="75000"/>
                  </a:schemeClr>
                </a:solidFill>
              </a:ln>
              <a:solidFill>
                <a:srgbClr val="F3960D"/>
              </a:solidFill>
            </a:endParaRPr>
          </a:p>
        </p:txBody>
      </p:sp>
      <p:pic>
        <p:nvPicPr>
          <p:cNvPr id="16" name="Picture 1"/>
          <p:cNvPicPr>
            <a:picLocks noChangeAspect="1" noChangeArrowheads="1"/>
          </p:cNvPicPr>
          <p:nvPr/>
        </p:nvPicPr>
        <p:blipFill>
          <a:blip r:embed="rId3" cstate="print"/>
          <a:srcRect/>
          <a:stretch>
            <a:fillRect/>
          </a:stretch>
        </p:blipFill>
        <p:spPr bwMode="auto">
          <a:xfrm>
            <a:off x="4933184" y="980728"/>
            <a:ext cx="4210815" cy="5400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20CF238-5663-4ECE-924E-2FB2445E5970}" type="slidenum">
              <a:rPr lang="en-US" smtClean="0"/>
              <a:pPr/>
              <a:t>19</a:t>
            </a:fld>
            <a:endParaRPr lang="en-US" dirty="0"/>
          </a:p>
        </p:txBody>
      </p:sp>
      <p:sp>
        <p:nvSpPr>
          <p:cNvPr id="7" name="Footer Placeholder 6"/>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1.jpg"/>
          <p:cNvPicPr>
            <a:picLocks noChangeAspect="1"/>
          </p:cNvPicPr>
          <p:nvPr/>
        </p:nvPicPr>
        <p:blipFill>
          <a:blip r:embed="rId2" cstate="print">
            <a:duotone>
              <a:schemeClr val="accent3">
                <a:shade val="45000"/>
                <a:satMod val="135000"/>
              </a:schemeClr>
              <a:prstClr val="white"/>
            </a:duotone>
          </a:blip>
          <a:stretch>
            <a:fillRect/>
          </a:stretch>
        </p:blipFill>
        <p:spPr>
          <a:xfrm>
            <a:off x="0" y="0"/>
            <a:ext cx="9144000" cy="6858000"/>
          </a:xfrm>
          <a:prstGeom prst="rect">
            <a:avLst/>
          </a:prstGeom>
        </p:spPr>
      </p:pic>
      <p:sp>
        <p:nvSpPr>
          <p:cNvPr id="6" name="TextBox 5"/>
          <p:cNvSpPr txBox="1"/>
          <p:nvPr/>
        </p:nvSpPr>
        <p:spPr>
          <a:xfrm>
            <a:off x="2404891" y="0"/>
            <a:ext cx="361185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Acknowledgement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526728" y="756231"/>
            <a:ext cx="8162781" cy="5324535"/>
          </a:xfrm>
          <a:prstGeom prst="rect">
            <a:avLst/>
          </a:prstGeom>
          <a:noFill/>
        </p:spPr>
        <p:txBody>
          <a:bodyPr wrap="square" rtlCol="0">
            <a:spAutoFit/>
          </a:bodyPr>
          <a:lstStyle/>
          <a:p>
            <a:pPr algn="just"/>
            <a:r>
              <a:rPr lang="en-US" sz="2000" dirty="0" smtClean="0">
                <a:latin typeface="Lucida Calligraphy" pitchFamily="66" charset="0"/>
              </a:rPr>
              <a:t>First of all I thanks to the almighty for giving me the courage and confidence to successfully complete this project. Thereafter I thanks to my parents for providing me encouragement and support during my learning period. I also convey my thanks to our </a:t>
            </a:r>
            <a:r>
              <a:rPr lang="en-US" sz="2000" dirty="0" smtClean="0">
                <a:latin typeface="Lucida Calligraphy" pitchFamily="66" charset="0"/>
              </a:rPr>
              <a:t>instructor (………NAME………….) for </a:t>
            </a:r>
            <a:r>
              <a:rPr lang="en-US" sz="2000" dirty="0" smtClean="0">
                <a:latin typeface="Lucida Calligraphy" pitchFamily="66" charset="0"/>
              </a:rPr>
              <a:t>guiding me and solving all the curiosities and doubts which arose during the period of ITT training. I’m also thankful to my fellow trainees for maintaining a cordial and friendly atmosphere during the period of training and making this training period a memorable one. </a:t>
            </a:r>
          </a:p>
          <a:p>
            <a:pPr algn="just"/>
            <a:r>
              <a:rPr lang="en-US" sz="2000" dirty="0" smtClean="0">
                <a:latin typeface="Lucida Calligraphy" pitchFamily="66" charset="0"/>
              </a:rPr>
              <a:t>Going through the ITT training was a very pleasant and learning experience.  Preparing this project was also a very exciting and adventurous experience for me, I made use of various search engines and visited numerous websites to collect information, besides referring to the study module provided by our esteemed Institute</a:t>
            </a:r>
            <a:r>
              <a:rPr lang="en-US" dirty="0" smtClean="0">
                <a:latin typeface="Lucida Calligraphy" pitchFamily="66" charset="0"/>
              </a:rPr>
              <a:t>.</a:t>
            </a:r>
            <a:endParaRPr lang="en-US" dirty="0">
              <a:latin typeface="Lucida Calligraphy" pitchFamily="66" charset="0"/>
            </a:endParaRPr>
          </a:p>
        </p:txBody>
      </p:sp>
      <p:sp>
        <p:nvSpPr>
          <p:cNvPr id="8" name="Slide Number Placeholder 7"/>
          <p:cNvSpPr>
            <a:spLocks noGrp="1"/>
          </p:cNvSpPr>
          <p:nvPr>
            <p:ph type="sldNum" sz="quarter" idx="12"/>
          </p:nvPr>
        </p:nvSpPr>
        <p:spPr/>
        <p:txBody>
          <a:bodyPr/>
          <a:lstStyle/>
          <a:p>
            <a:fld id="{920CF238-5663-4ECE-924E-2FB2445E5970}" type="slidenum">
              <a:rPr lang="en-US" smtClean="0"/>
              <a:pPr/>
              <a:t>2</a:t>
            </a:fld>
            <a:endParaRPr lang="en-US" dirty="0"/>
          </a:p>
        </p:txBody>
      </p:sp>
      <p:sp>
        <p:nvSpPr>
          <p:cNvPr id="9" name="Footer Placeholder 8"/>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7" name="TextBox 6"/>
          <p:cNvSpPr txBox="1"/>
          <p:nvPr/>
        </p:nvSpPr>
        <p:spPr>
          <a:xfrm>
            <a:off x="2555776" y="250572"/>
            <a:ext cx="360543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Domain Names</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310017" y="980728"/>
            <a:ext cx="8523966" cy="5293757"/>
          </a:xfrm>
          <a:prstGeom prst="rect">
            <a:avLst/>
          </a:prstGeom>
          <a:noFill/>
        </p:spPr>
        <p:txBody>
          <a:bodyPr wrap="square" rtlCol="0">
            <a:spAutoFit/>
          </a:bodyPr>
          <a:lstStyle/>
          <a:p>
            <a:pPr algn="just"/>
            <a:r>
              <a:rPr lang="en-US" sz="2000" dirty="0" smtClean="0">
                <a:solidFill>
                  <a:schemeClr val="accent2">
                    <a:lumMod val="75000"/>
                  </a:schemeClr>
                </a:solidFill>
                <a:latin typeface="Rockwell" pitchFamily="18" charset="0"/>
              </a:rPr>
              <a:t>A </a:t>
            </a:r>
            <a:r>
              <a:rPr lang="en-US" sz="2000" b="1" dirty="0" smtClean="0">
                <a:solidFill>
                  <a:schemeClr val="accent2">
                    <a:lumMod val="75000"/>
                  </a:schemeClr>
                </a:solidFill>
                <a:latin typeface="Rockwell" pitchFamily="18" charset="0"/>
              </a:rPr>
              <a:t>domain name</a:t>
            </a:r>
            <a:r>
              <a:rPr lang="en-US" sz="2000" dirty="0" smtClean="0">
                <a:solidFill>
                  <a:schemeClr val="accent2">
                    <a:lumMod val="75000"/>
                  </a:schemeClr>
                </a:solidFill>
                <a:latin typeface="Rockwell" pitchFamily="18" charset="0"/>
              </a:rPr>
              <a:t> is an identification label that defines a realm of administrative autonomy, authority, or control on the Internet, based on the Domain Name System (DNS).</a:t>
            </a:r>
          </a:p>
          <a:p>
            <a:pPr algn="just"/>
            <a:r>
              <a:rPr lang="en-US" sz="2000" dirty="0" smtClean="0">
                <a:solidFill>
                  <a:schemeClr val="accent2">
                    <a:lumMod val="75000"/>
                  </a:schemeClr>
                </a:solidFill>
                <a:latin typeface="Rockwell" pitchFamily="18" charset="0"/>
              </a:rPr>
              <a:t>Domain names are used in various networking contexts and application-specific naming and addressing purposes. They are organized in subordinate levels (subdomains) of the DNS root domain, which is nameless. The first-level set of domain names are the top-level domains (TLDs), including the generic top-level domains (gTLDs), such as the prominent domains com, net and org, and the country code top-level domains (ccTLDs). Below these top-level domains in the DNS hierarchy are the second-level and third-level domain names that are typically open for reservation by end-users that wish to connect local area networks to the Internet, run web sites, or create other publicly accessible Internet resources. The registration of these domain names is usually administered by domain name registrars who sell their services to the public.</a:t>
            </a:r>
          </a:p>
          <a:p>
            <a:endParaRPr lang="en-US" dirty="0"/>
          </a:p>
        </p:txBody>
      </p:sp>
      <p:sp>
        <p:nvSpPr>
          <p:cNvPr id="5" name="Slide Number Placeholder 4"/>
          <p:cNvSpPr>
            <a:spLocks noGrp="1"/>
          </p:cNvSpPr>
          <p:nvPr>
            <p:ph type="sldNum" sz="quarter" idx="12"/>
          </p:nvPr>
        </p:nvSpPr>
        <p:spPr/>
        <p:txBody>
          <a:bodyPr/>
          <a:lstStyle/>
          <a:p>
            <a:fld id="{920CF238-5663-4ECE-924E-2FB2445E5970}" type="slidenum">
              <a:rPr lang="en-US" smtClean="0"/>
              <a:pPr/>
              <a:t>20</a:t>
            </a:fld>
            <a:endParaRPr lang="en-US" dirty="0"/>
          </a:p>
        </p:txBody>
      </p:sp>
      <p:sp>
        <p:nvSpPr>
          <p:cNvPr id="9" name="Footer Placeholder 8"/>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descr="03.jpg"/>
          <p:cNvPicPr>
            <a:picLocks noChangeAspect="1"/>
          </p:cNvPicPr>
          <p:nvPr/>
        </p:nvPicPr>
        <p:blipFill>
          <a:blip r:embed="rId2" cstate="print"/>
          <a:stretch>
            <a:fillRect/>
          </a:stretch>
        </p:blipFill>
        <p:spPr>
          <a:xfrm>
            <a:off x="0" y="0"/>
            <a:ext cx="9144000" cy="6858000"/>
          </a:xfrm>
          <a:prstGeom prst="rect">
            <a:avLst/>
          </a:prstGeom>
        </p:spPr>
      </p:pic>
      <p:sp>
        <p:nvSpPr>
          <p:cNvPr id="118" name="TextBox 117"/>
          <p:cNvSpPr txBox="1"/>
          <p:nvPr/>
        </p:nvSpPr>
        <p:spPr>
          <a:xfrm>
            <a:off x="2195736" y="178336"/>
            <a:ext cx="410445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Domain Names</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9" name="Picture 123"/>
          <p:cNvPicPr>
            <a:picLocks noChangeAspect="1" noChangeArrowheads="1"/>
          </p:cNvPicPr>
          <p:nvPr/>
        </p:nvPicPr>
        <p:blipFill>
          <a:blip r:embed="rId3" cstate="print"/>
          <a:srcRect/>
          <a:stretch>
            <a:fillRect/>
          </a:stretch>
        </p:blipFill>
        <p:spPr bwMode="auto">
          <a:xfrm>
            <a:off x="0" y="1052736"/>
            <a:ext cx="8569946" cy="554461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20CF238-5663-4ECE-924E-2FB2445E5970}" type="slidenum">
              <a:rPr lang="en-US" smtClean="0"/>
              <a:pPr/>
              <a:t>21</a:t>
            </a:fld>
            <a:endParaRPr lang="en-US" dirty="0"/>
          </a:p>
        </p:txBody>
      </p:sp>
      <p:sp>
        <p:nvSpPr>
          <p:cNvPr id="6" name="Footer Placeholder 5"/>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1.jpg"/>
          <p:cNvPicPr>
            <a:picLocks noChangeAspect="1"/>
          </p:cNvPicPr>
          <p:nvPr/>
        </p:nvPicPr>
        <p:blipFill>
          <a:blip r:embed="rId2" cstate="print"/>
          <a:stretch>
            <a:fillRect/>
          </a:stretch>
        </p:blipFill>
        <p:spPr>
          <a:xfrm>
            <a:off x="0" y="0"/>
            <a:ext cx="9144000" cy="6858000"/>
          </a:xfrm>
          <a:prstGeom prst="rect">
            <a:avLst/>
          </a:prstGeom>
        </p:spPr>
      </p:pic>
      <p:sp>
        <p:nvSpPr>
          <p:cNvPr id="13" name="TextBox 12"/>
          <p:cNvSpPr txBox="1"/>
          <p:nvPr/>
        </p:nvSpPr>
        <p:spPr>
          <a:xfrm>
            <a:off x="1259632" y="395046"/>
            <a:ext cx="590465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Structure of a Domain Name</a:t>
            </a:r>
            <a:endParaRPr lang="en-US" sz="2400" dirty="0"/>
          </a:p>
        </p:txBody>
      </p:sp>
      <p:sp>
        <p:nvSpPr>
          <p:cNvPr id="14" name="TextBox 13"/>
          <p:cNvSpPr txBox="1"/>
          <p:nvPr/>
        </p:nvSpPr>
        <p:spPr>
          <a:xfrm>
            <a:off x="454491" y="1045179"/>
            <a:ext cx="8379492" cy="5722330"/>
          </a:xfrm>
          <a:prstGeom prst="rect">
            <a:avLst/>
          </a:prstGeom>
          <a:noFill/>
        </p:spPr>
        <p:txBody>
          <a:bodyPr wrap="square" rtlCol="0">
            <a:spAutoFit/>
          </a:bodyPr>
          <a:lstStyle/>
          <a:p>
            <a:pPr algn="just"/>
            <a:r>
              <a:rPr lang="en-US" dirty="0" smtClean="0"/>
              <a:t> </a:t>
            </a:r>
            <a:r>
              <a:rPr lang="en-US" sz="2000" dirty="0" smtClean="0">
                <a:solidFill>
                  <a:srgbClr val="FF0000"/>
                </a:solidFill>
                <a:latin typeface="Tahoma" pitchFamily="34" charset="0"/>
                <a:cs typeface="Tahoma" pitchFamily="34" charset="0"/>
              </a:rPr>
              <a:t>Domain  name  has  two or more parts  separated by dots  and  consists  of some  form of an  organization's name  and  a  three  letter or more  suffix. For example,  the  domain  name   for  IBM is  "ibm.com";  the  United  Nations  is "un.org." The domain name suffix is known  as a generic top-level domain (gTLD). It describes the type of organization.</a:t>
            </a:r>
          </a:p>
          <a:p>
            <a:pPr algn="just"/>
            <a:r>
              <a:rPr lang="en-US" sz="2000" dirty="0" smtClean="0">
                <a:solidFill>
                  <a:srgbClr val="FF0000"/>
                </a:solidFill>
                <a:latin typeface="Tahoma" pitchFamily="34" charset="0"/>
                <a:cs typeface="Tahoma" pitchFamily="34" charset="0"/>
              </a:rPr>
              <a:t> Currently in use  gTLDs:</a:t>
            </a:r>
          </a:p>
          <a:p>
            <a:endParaRPr lang="en-US" dirty="0" smtClean="0"/>
          </a:p>
          <a:p>
            <a:r>
              <a:rPr lang="en-US" sz="2000" dirty="0" smtClean="0">
                <a:solidFill>
                  <a:srgbClr val="0000FF"/>
                </a:solidFill>
                <a:latin typeface="+mj-lt"/>
              </a:rPr>
              <a:t>.aero --For the  air-transport industry</a:t>
            </a:r>
          </a:p>
          <a:p>
            <a:r>
              <a:rPr lang="en-US" sz="2000" dirty="0" smtClean="0">
                <a:solidFill>
                  <a:srgbClr val="0000FF"/>
                </a:solidFill>
                <a:latin typeface="+mj-lt"/>
              </a:rPr>
              <a:t>.biz -- Reserved for businesses</a:t>
            </a:r>
          </a:p>
          <a:p>
            <a:r>
              <a:rPr lang="en-US" sz="2000" dirty="0" smtClean="0">
                <a:solidFill>
                  <a:srgbClr val="0000FF"/>
                </a:solidFill>
                <a:latin typeface="+mj-lt"/>
              </a:rPr>
              <a:t>.com --For businesses, commercial enterprises</a:t>
            </a:r>
          </a:p>
          <a:p>
            <a:r>
              <a:rPr lang="en-US" sz="2000" dirty="0" smtClean="0">
                <a:solidFill>
                  <a:srgbClr val="0000FF"/>
                </a:solidFill>
                <a:latin typeface="+mj-lt"/>
              </a:rPr>
              <a:t>.edu --For educational institutions and  universities</a:t>
            </a:r>
          </a:p>
          <a:p>
            <a:r>
              <a:rPr lang="en-US" sz="2000" dirty="0" smtClean="0">
                <a:solidFill>
                  <a:srgbClr val="0000FF"/>
                </a:solidFill>
                <a:latin typeface="+mj-lt"/>
              </a:rPr>
              <a:t>.gov --Reserved for United States government agencies</a:t>
            </a:r>
          </a:p>
          <a:p>
            <a:r>
              <a:rPr lang="en-US" sz="2000" dirty="0" smtClean="0">
                <a:solidFill>
                  <a:srgbClr val="0000FF"/>
                </a:solidFill>
                <a:latin typeface="+mj-lt"/>
              </a:rPr>
              <a:t>.info --For all uses</a:t>
            </a:r>
          </a:p>
          <a:p>
            <a:r>
              <a:rPr lang="en-US" sz="2000" dirty="0" smtClean="0">
                <a:solidFill>
                  <a:srgbClr val="0000FF"/>
                </a:solidFill>
                <a:latin typeface="+mj-lt"/>
              </a:rPr>
              <a:t>.mil --For the  United States military</a:t>
            </a:r>
          </a:p>
          <a:p>
            <a:r>
              <a:rPr lang="en-US" sz="2000" dirty="0" smtClean="0">
                <a:solidFill>
                  <a:srgbClr val="0000FF"/>
                </a:solidFill>
                <a:latin typeface="+mj-lt"/>
              </a:rPr>
              <a:t>.net –For networks; usually	reserved for organizations	such </a:t>
            </a:r>
          </a:p>
          <a:p>
            <a:r>
              <a:rPr lang="en-US" sz="2000" dirty="0" smtClean="0">
                <a:solidFill>
                  <a:srgbClr val="0000FF"/>
                </a:solidFill>
                <a:latin typeface="+mj-lt"/>
              </a:rPr>
              <a:t>         as Internet service providers</a:t>
            </a:r>
          </a:p>
          <a:p>
            <a:r>
              <a:rPr lang="en-US" sz="2000" dirty="0" smtClean="0">
                <a:solidFill>
                  <a:srgbClr val="0000FF"/>
                </a:solidFill>
                <a:latin typeface="+mj-lt"/>
              </a:rPr>
              <a:t>.org--For non-commercial organizations</a:t>
            </a:r>
          </a:p>
          <a:p>
            <a:endParaRPr lang="en-US" dirty="0"/>
          </a:p>
        </p:txBody>
      </p:sp>
      <p:sp>
        <p:nvSpPr>
          <p:cNvPr id="5" name="Slide Number Placeholder 4"/>
          <p:cNvSpPr>
            <a:spLocks noGrp="1"/>
          </p:cNvSpPr>
          <p:nvPr>
            <p:ph type="sldNum" sz="quarter" idx="12"/>
          </p:nvPr>
        </p:nvSpPr>
        <p:spPr/>
        <p:txBody>
          <a:bodyPr/>
          <a:lstStyle/>
          <a:p>
            <a:fld id="{920CF238-5663-4ECE-924E-2FB2445E5970}" type="slidenum">
              <a:rPr lang="en-US" smtClean="0"/>
              <a:pPr/>
              <a:t>22</a:t>
            </a:fld>
            <a:endParaRPr lang="en-US" dirty="0"/>
          </a:p>
        </p:txBody>
      </p:sp>
      <p:sp>
        <p:nvSpPr>
          <p:cNvPr id="6" name="Footer Placeholder 5"/>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5.jpg"/>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2357422" y="428604"/>
            <a:ext cx="335758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Web Browsers</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642909" y="2923340"/>
            <a:ext cx="7829889" cy="3416320"/>
          </a:xfrm>
          <a:prstGeom prst="rect">
            <a:avLst/>
          </a:prstGeom>
          <a:noFill/>
        </p:spPr>
        <p:txBody>
          <a:bodyPr wrap="square" rtlCol="0">
            <a:spAutoFit/>
          </a:bodyPr>
          <a:lstStyle/>
          <a:p>
            <a:pPr algn="just"/>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World Wide Web browser software, such as Microsoft's Internet Explorer, Mozilla Firefox, Opera, Apple's Safari, and Google Chrome, let users navigate from one web page to another via hyperlinks embedded in the documents. These documents may also contain any combination of computer data, including graphics, sounds, text, video, multimedia and interactive content including games, office applications and scientific demonstrations. Through keyword-driven Internet research using search engines like Yahoo! and Google, users worldwide have easy, instant access to a vast and diverse amount of online information. Compared to printed encyclopedias and traditional libraries, the World Wide Web has enabled the decentralization of information.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 name="Picture 2" descr="http://www.heartinternet.co.uk/blog/wp-content/uploads/2009/03/web_browser_logos.jpg"/>
          <p:cNvPicPr>
            <a:picLocks noChangeAspect="1" noChangeArrowheads="1"/>
          </p:cNvPicPr>
          <p:nvPr/>
        </p:nvPicPr>
        <p:blipFill>
          <a:blip r:embed="rId3" cstate="print"/>
          <a:srcRect/>
          <a:stretch>
            <a:fillRect/>
          </a:stretch>
        </p:blipFill>
        <p:spPr bwMode="auto">
          <a:xfrm>
            <a:off x="671202" y="1045179"/>
            <a:ext cx="7757651" cy="1806590"/>
          </a:xfrm>
          <a:prstGeom prst="rect">
            <a:avLst/>
          </a:prstGeom>
          <a:noFill/>
        </p:spPr>
      </p:pic>
      <p:sp>
        <p:nvSpPr>
          <p:cNvPr id="6" name="Slide Number Placeholder 5"/>
          <p:cNvSpPr>
            <a:spLocks noGrp="1"/>
          </p:cNvSpPr>
          <p:nvPr>
            <p:ph type="sldNum" sz="quarter" idx="12"/>
          </p:nvPr>
        </p:nvSpPr>
        <p:spPr/>
        <p:txBody>
          <a:bodyPr/>
          <a:lstStyle/>
          <a:p>
            <a:fld id="{920CF238-5663-4ECE-924E-2FB2445E5970}" type="slidenum">
              <a:rPr lang="en-US" smtClean="0"/>
              <a:pPr/>
              <a:t>23</a:t>
            </a:fld>
            <a:endParaRPr lang="en-US" dirty="0"/>
          </a:p>
        </p:txBody>
      </p:sp>
      <p:sp>
        <p:nvSpPr>
          <p:cNvPr id="11" name="Footer Placeholder 10"/>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1259632" y="188640"/>
            <a:ext cx="648072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Does a Web Browser Looks Like</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p:cNvSpPr txBox="1"/>
          <p:nvPr/>
        </p:nvSpPr>
        <p:spPr>
          <a:xfrm>
            <a:off x="971600" y="1844824"/>
            <a:ext cx="7416824" cy="369332"/>
          </a:xfrm>
          <a:prstGeom prst="rect">
            <a:avLst/>
          </a:prstGeom>
          <a:noFill/>
        </p:spPr>
        <p:txBody>
          <a:bodyPr wrap="square" rtlCol="0">
            <a:spAutoFit/>
          </a:bodyPr>
          <a:lstStyle/>
          <a:p>
            <a:r>
              <a:rPr lang="en-US" dirty="0" smtClean="0"/>
              <a:t>c</a:t>
            </a:r>
            <a:endParaRPr lang="en-US" dirty="0"/>
          </a:p>
        </p:txBody>
      </p:sp>
      <p:pic>
        <p:nvPicPr>
          <p:cNvPr id="9" name="Picture 2"/>
          <p:cNvPicPr>
            <a:picLocks noChangeAspect="1" noChangeArrowheads="1"/>
          </p:cNvPicPr>
          <p:nvPr/>
        </p:nvPicPr>
        <p:blipFill>
          <a:blip r:embed="rId3" cstate="print"/>
          <a:srcRect b="80339"/>
          <a:stretch>
            <a:fillRect/>
          </a:stretch>
        </p:blipFill>
        <p:spPr bwMode="auto">
          <a:xfrm>
            <a:off x="251520" y="836712"/>
            <a:ext cx="8568952" cy="2664296"/>
          </a:xfrm>
          <a:prstGeom prst="rect">
            <a:avLst/>
          </a:prstGeom>
          <a:noFill/>
          <a:ln w="9525">
            <a:noFill/>
            <a:miter lim="800000"/>
            <a:headEnd/>
            <a:tailEnd/>
          </a:ln>
        </p:spPr>
      </p:pic>
      <p:sp>
        <p:nvSpPr>
          <p:cNvPr id="10" name="TextBox 9"/>
          <p:cNvSpPr txBox="1"/>
          <p:nvPr/>
        </p:nvSpPr>
        <p:spPr>
          <a:xfrm>
            <a:off x="683568" y="3717032"/>
            <a:ext cx="7560840" cy="2677656"/>
          </a:xfrm>
          <a:prstGeom prst="rect">
            <a:avLst/>
          </a:prstGeom>
          <a:noFill/>
        </p:spPr>
        <p:txBody>
          <a:bodyPr wrap="square" rtlCol="0">
            <a:spAutoFit/>
          </a:bodyPr>
          <a:lstStyle/>
          <a:p>
            <a:pPr algn="just"/>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is the upper part of the web browser internet explorer, it has an address bar where we enters the address of the website we want to visit. Except this it has many control buttons, like backward, forward, refresh, stop and many other tools and  settings which the user can configure as per its requirements.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Slide Number Placeholder 10"/>
          <p:cNvSpPr>
            <a:spLocks noGrp="1"/>
          </p:cNvSpPr>
          <p:nvPr>
            <p:ph type="sldNum" sz="quarter" idx="12"/>
          </p:nvPr>
        </p:nvSpPr>
        <p:spPr/>
        <p:txBody>
          <a:bodyPr/>
          <a:lstStyle/>
          <a:p>
            <a:fld id="{920CF238-5663-4ECE-924E-2FB2445E5970}" type="slidenum">
              <a:rPr lang="en-US" smtClean="0"/>
              <a:pPr/>
              <a:t>24</a:t>
            </a:fld>
            <a:endParaRPr lang="en-US" dirty="0"/>
          </a:p>
        </p:txBody>
      </p:sp>
      <p:sp>
        <p:nvSpPr>
          <p:cNvPr id="12" name="Footer Placeholder 11"/>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3.jpg"/>
          <p:cNvPicPr>
            <a:picLocks noChangeAspect="1"/>
          </p:cNvPicPr>
          <p:nvPr/>
        </p:nvPicPr>
        <p:blipFill>
          <a:blip r:embed="rId2" cstate="print"/>
          <a:stretch>
            <a:fillRect/>
          </a:stretch>
        </p:blipFill>
        <p:spPr>
          <a:xfrm>
            <a:off x="0" y="0"/>
            <a:ext cx="9144000" cy="6858000"/>
          </a:xfrm>
          <a:prstGeom prst="rect">
            <a:avLst/>
          </a:prstGeom>
        </p:spPr>
      </p:pic>
      <p:sp>
        <p:nvSpPr>
          <p:cNvPr id="8" name="Rectangle 7"/>
          <p:cNvSpPr/>
          <p:nvPr/>
        </p:nvSpPr>
        <p:spPr>
          <a:xfrm>
            <a:off x="5580112" y="2780928"/>
            <a:ext cx="3240360" cy="2677656"/>
          </a:xfrm>
          <a:prstGeom prst="rect">
            <a:avLst/>
          </a:prstGeom>
        </p:spPr>
        <p:txBody>
          <a:bodyPr wrap="square">
            <a:spAutoFit/>
          </a:bodyPr>
          <a:lstStyle/>
          <a:p>
            <a:endParaRPr lang="en-US" sz="2400" dirty="0" smtClean="0"/>
          </a:p>
          <a:p>
            <a:pPr>
              <a:buFont typeface="Wingdings" pitchFamily="2" charset="2"/>
              <a:buChar char="Ø"/>
            </a:pPr>
            <a:r>
              <a:rPr lang="en-US" dirty="0" smtClean="0">
                <a:solidFill>
                  <a:srgbClr val="0070C0"/>
                </a:solidFill>
              </a:rPr>
              <a:t>Internet Explorer (50.53%; Usage by version number)</a:t>
            </a:r>
          </a:p>
          <a:p>
            <a:pPr>
              <a:buFont typeface="Wingdings" pitchFamily="2" charset="2"/>
              <a:buChar char="Ø"/>
            </a:pPr>
            <a:r>
              <a:rPr lang="en-US" dirty="0" smtClean="0">
                <a:solidFill>
                  <a:srgbClr val="FFCC00"/>
                </a:solidFill>
              </a:rPr>
              <a:t>Mozilla Firefox (31.26%;    Usage by version number)</a:t>
            </a:r>
          </a:p>
          <a:p>
            <a:pPr>
              <a:buFont typeface="Wingdings" pitchFamily="2" charset="2"/>
              <a:buChar char="Ø"/>
            </a:pPr>
            <a:r>
              <a:rPr lang="en-US" dirty="0" smtClean="0">
                <a:solidFill>
                  <a:srgbClr val="00B050"/>
                </a:solidFill>
              </a:rPr>
              <a:t>Google Chrome   (7.72%)</a:t>
            </a:r>
          </a:p>
          <a:p>
            <a:r>
              <a:rPr lang="en-US" dirty="0" smtClean="0">
                <a:solidFill>
                  <a:srgbClr val="00B050"/>
                </a:solidFill>
              </a:rPr>
              <a:t> Safari (5.15%)</a:t>
            </a:r>
          </a:p>
          <a:p>
            <a:pPr>
              <a:buFont typeface="Wingdings" pitchFamily="2" charset="2"/>
              <a:buChar char="Ø"/>
            </a:pPr>
            <a:r>
              <a:rPr lang="en-US" dirty="0" smtClean="0">
                <a:solidFill>
                  <a:srgbClr val="FF0000"/>
                </a:solidFill>
              </a:rPr>
              <a:t>Opera (1.98%)</a:t>
            </a:r>
          </a:p>
          <a:p>
            <a:pPr>
              <a:buFont typeface="Wingdings" pitchFamily="2" charset="2"/>
              <a:buChar char="Ø"/>
            </a:pPr>
            <a:r>
              <a:rPr lang="en-US" dirty="0" smtClean="0">
                <a:solidFill>
                  <a:srgbClr val="CC00CC"/>
                </a:solidFill>
              </a:rPr>
              <a:t>Other (1.30%)</a:t>
            </a:r>
            <a:endParaRPr lang="en-US" dirty="0">
              <a:solidFill>
                <a:srgbClr val="CC00CC"/>
              </a:solidFill>
            </a:endParaRPr>
          </a:p>
        </p:txBody>
      </p:sp>
      <p:pic>
        <p:nvPicPr>
          <p:cNvPr id="9" name="Picture 2"/>
          <p:cNvPicPr>
            <a:picLocks noChangeAspect="1" noChangeArrowheads="1"/>
          </p:cNvPicPr>
          <p:nvPr/>
        </p:nvPicPr>
        <p:blipFill>
          <a:blip r:embed="rId3" cstate="print"/>
          <a:srcRect/>
          <a:stretch>
            <a:fillRect/>
          </a:stretch>
        </p:blipFill>
        <p:spPr bwMode="auto">
          <a:xfrm>
            <a:off x="251520" y="1196752"/>
            <a:ext cx="5256584" cy="4968552"/>
          </a:xfrm>
          <a:prstGeom prst="rect">
            <a:avLst/>
          </a:prstGeom>
          <a:noFill/>
          <a:ln w="9525">
            <a:noFill/>
            <a:miter lim="800000"/>
            <a:headEnd/>
            <a:tailEnd/>
          </a:ln>
        </p:spPr>
      </p:pic>
      <p:sp>
        <p:nvSpPr>
          <p:cNvPr id="10" name="TextBox 9"/>
          <p:cNvSpPr txBox="1"/>
          <p:nvPr/>
        </p:nvSpPr>
        <p:spPr>
          <a:xfrm>
            <a:off x="539552" y="548680"/>
            <a:ext cx="756084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Pie Chart Showing Uses Share of Web Browsers</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TextBox 10"/>
          <p:cNvSpPr txBox="1"/>
          <p:nvPr/>
        </p:nvSpPr>
        <p:spPr>
          <a:xfrm>
            <a:off x="5580112" y="1916832"/>
            <a:ext cx="2808312"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r>
              <a:rPr lang="en-US" sz="2400" b="1" dirty="0" smtClean="0">
                <a:ln w="10541" cmpd="sng">
                  <a:solidFill>
                    <a:srgbClr val="2DA2BF">
                      <a:shade val="88000"/>
                      <a:satMod val="110000"/>
                    </a:srgbClr>
                  </a:solidFill>
                  <a:prstDash val="solid"/>
                </a:ln>
                <a:gradFill>
                  <a:gsLst>
                    <a:gs pos="0">
                      <a:srgbClr val="2DA2BF">
                        <a:tint val="40000"/>
                        <a:satMod val="250000"/>
                      </a:srgbClr>
                    </a:gs>
                    <a:gs pos="9000">
                      <a:srgbClr val="2DA2BF">
                        <a:tint val="52000"/>
                        <a:satMod val="300000"/>
                      </a:srgbClr>
                    </a:gs>
                    <a:gs pos="50000">
                      <a:srgbClr val="2DA2BF">
                        <a:shade val="20000"/>
                        <a:satMod val="300000"/>
                      </a:srgbClr>
                    </a:gs>
                    <a:gs pos="79000">
                      <a:srgbClr val="2DA2BF">
                        <a:tint val="52000"/>
                        <a:satMod val="300000"/>
                      </a:srgbClr>
                    </a:gs>
                    <a:gs pos="100000">
                      <a:srgbClr val="2DA2BF">
                        <a:tint val="40000"/>
                        <a:satMod val="250000"/>
                      </a:srgbClr>
                    </a:gs>
                  </a:gsLst>
                  <a:lin ang="5400000"/>
                </a:gradFill>
              </a:rPr>
              <a:t>The usage share of web browsers</a:t>
            </a:r>
            <a:endParaRPr lang="en-US" sz="2400" dirty="0" smtClean="0">
              <a:solidFill>
                <a:prstClr val="black"/>
              </a:solidFill>
            </a:endParaRPr>
          </a:p>
        </p:txBody>
      </p:sp>
      <p:sp>
        <p:nvSpPr>
          <p:cNvPr id="12" name="Slide Number Placeholder 11"/>
          <p:cNvSpPr>
            <a:spLocks noGrp="1"/>
          </p:cNvSpPr>
          <p:nvPr>
            <p:ph type="sldNum" sz="quarter" idx="12"/>
          </p:nvPr>
        </p:nvSpPr>
        <p:spPr/>
        <p:txBody>
          <a:bodyPr/>
          <a:lstStyle/>
          <a:p>
            <a:fld id="{920CF238-5663-4ECE-924E-2FB2445E5970}" type="slidenum">
              <a:rPr lang="en-US" smtClean="0"/>
              <a:pPr/>
              <a:t>25</a:t>
            </a:fld>
            <a:endParaRPr lang="en-US" dirty="0"/>
          </a:p>
        </p:txBody>
      </p:sp>
      <p:sp>
        <p:nvSpPr>
          <p:cNvPr id="13" name="Footer Placeholder 12"/>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jpg"/>
          <p:cNvPicPr>
            <a:picLocks noChangeAspect="1"/>
          </p:cNvPicPr>
          <p:nvPr/>
        </p:nvPicPr>
        <p:blipFill>
          <a:blip r:embed="rId2" cstate="print">
            <a:grayscl/>
          </a:blip>
          <a:stretch>
            <a:fillRect/>
          </a:stretch>
        </p:blipFill>
        <p:spPr>
          <a:xfrm>
            <a:off x="0" y="0"/>
            <a:ext cx="9144000" cy="6858000"/>
          </a:xfrm>
          <a:prstGeom prst="rect">
            <a:avLst/>
          </a:prstGeom>
        </p:spPr>
      </p:pic>
      <p:sp>
        <p:nvSpPr>
          <p:cNvPr id="4" name="TextBox 3"/>
          <p:cNvSpPr txBox="1"/>
          <p:nvPr/>
        </p:nvSpPr>
        <p:spPr>
          <a:xfrm>
            <a:off x="1691680" y="1772816"/>
            <a:ext cx="5760640" cy="3118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Internet Services</a:t>
            </a:r>
            <a:endPar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lide Number Placeholder 4"/>
          <p:cNvSpPr>
            <a:spLocks noGrp="1"/>
          </p:cNvSpPr>
          <p:nvPr>
            <p:ph type="sldNum" sz="quarter" idx="12"/>
          </p:nvPr>
        </p:nvSpPr>
        <p:spPr/>
        <p:txBody>
          <a:bodyPr/>
          <a:lstStyle/>
          <a:p>
            <a:fld id="{920CF238-5663-4ECE-924E-2FB2445E5970}" type="slidenum">
              <a:rPr lang="en-US" smtClean="0"/>
              <a:pPr/>
              <a:t>26</a:t>
            </a:fld>
            <a:endParaRPr lang="en-US" dirty="0"/>
          </a:p>
        </p:txBody>
      </p:sp>
      <p:sp>
        <p:nvSpPr>
          <p:cNvPr id="6" name="Footer Placeholder 5"/>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6.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graphicFrame>
        <p:nvGraphicFramePr>
          <p:cNvPr id="7" name="Diagram 6"/>
          <p:cNvGraphicFramePr/>
          <p:nvPr/>
        </p:nvGraphicFramePr>
        <p:xfrm>
          <a:off x="237781" y="322809"/>
          <a:ext cx="8668439" cy="6140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2"/>
          <p:cNvSpPr>
            <a:spLocks noGrp="1"/>
          </p:cNvSpPr>
          <p:nvPr>
            <p:ph type="sldNum" sz="quarter" idx="12"/>
          </p:nvPr>
        </p:nvSpPr>
        <p:spPr>
          <a:xfrm>
            <a:off x="6553200" y="6356350"/>
            <a:ext cx="2133600" cy="365125"/>
          </a:xfrm>
        </p:spPr>
        <p:txBody>
          <a:bodyPr/>
          <a:lstStyle/>
          <a:p>
            <a:fld id="{920CF238-5663-4ECE-924E-2FB2445E5970}" type="slidenum">
              <a:rPr lang="en-US" smtClean="0"/>
              <a:pPr/>
              <a:t>27</a:t>
            </a:fld>
            <a:endParaRPr lang="en-US" dirty="0"/>
          </a:p>
        </p:txBody>
      </p:sp>
      <p:sp>
        <p:nvSpPr>
          <p:cNvPr id="9" name="Footer Placeholder 3"/>
          <p:cNvSpPr>
            <a:spLocks noGrp="1"/>
          </p:cNvSpPr>
          <p:nvPr>
            <p:ph type="ftr" sz="quarter" idx="11"/>
          </p:nvPr>
        </p:nvSpPr>
        <p:spPr>
          <a:xfrm>
            <a:off x="3124200" y="6356350"/>
            <a:ext cx="2895600" cy="365125"/>
          </a:xfrm>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6" name="TextBox 5"/>
          <p:cNvSpPr txBox="1"/>
          <p:nvPr/>
        </p:nvSpPr>
        <p:spPr>
          <a:xfrm>
            <a:off x="2699792" y="332656"/>
            <a:ext cx="388843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E-Mail</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899592" y="1052736"/>
            <a:ext cx="7776864" cy="1754326"/>
          </a:xfrm>
          <a:prstGeom prst="rect">
            <a:avLst/>
          </a:prstGeom>
          <a:noFill/>
        </p:spPr>
        <p:txBody>
          <a:bodyPr wrap="square" rtlCol="0">
            <a:spAutoFit/>
          </a:bodyPr>
          <a:lstStyle/>
          <a:p>
            <a:pPr algn="just"/>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Electronic mail is an increasingly utilized technology, which has become primary means of communication for many organisations and individuals. Electronic mail on the internet provides quick, cost-effective transfer of messages to other E-mail users worldwide. This is probably one of the fastest and most convenient way of communication.</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8" name="TextBox 7"/>
          <p:cNvSpPr txBox="1"/>
          <p:nvPr/>
        </p:nvSpPr>
        <p:spPr>
          <a:xfrm>
            <a:off x="971600" y="2780928"/>
            <a:ext cx="7488832" cy="3046988"/>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Types of Mail Services</a:t>
            </a:r>
          </a:p>
          <a:p>
            <a:pPr>
              <a:buFont typeface="Wingdings" pitchFamily="2" charset="2"/>
              <a:buChar char="Ø"/>
            </a:pP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SMTP: </a:t>
            </a:r>
            <a:r>
              <a:rPr lang="en-US" dirty="0" smtClean="0">
                <a:solidFill>
                  <a:srgbClr val="CC00CC"/>
                </a:solidFill>
                <a:latin typeface="Arial Unicode MS" pitchFamily="34" charset="-128"/>
                <a:ea typeface="Arial Unicode MS" pitchFamily="34" charset="-128"/>
                <a:cs typeface="Arial Unicode MS" pitchFamily="34" charset="-128"/>
              </a:rPr>
              <a:t>The SMTP server is  the mail sending server. It receives mail from a local server and forwards it to the mail server for the user we are sending the mail to.</a:t>
            </a:r>
          </a:p>
          <a:p>
            <a:pPr>
              <a:buFont typeface="Wingdings" pitchFamily="2" charset="2"/>
              <a:buChar char="Ø"/>
            </a:pP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POP:  </a:t>
            </a:r>
            <a:r>
              <a:rPr lang="en-US" dirty="0" smtClean="0">
                <a:solidFill>
                  <a:srgbClr val="CC00CC"/>
                </a:solidFill>
                <a:latin typeface="Arial Unicode MS" pitchFamily="34" charset="-128"/>
                <a:ea typeface="Arial Unicode MS" pitchFamily="34" charset="-128"/>
                <a:cs typeface="Arial Unicode MS" pitchFamily="34" charset="-128"/>
              </a:rPr>
              <a:t>The POP server is the server we connect to get our mail. We identify to the server with a username and password and it sends us the messages.</a:t>
            </a:r>
          </a:p>
          <a:p>
            <a:pPr>
              <a:buFont typeface="Wingdings" pitchFamily="2" charset="2"/>
              <a:buChar char="Ø"/>
            </a:pP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IMAP: </a:t>
            </a:r>
            <a:r>
              <a:rPr lang="en-US" dirty="0" smtClean="0">
                <a:solidFill>
                  <a:srgbClr val="CC00CC"/>
                </a:solidFill>
                <a:latin typeface="Arial Unicode MS" pitchFamily="34" charset="-128"/>
                <a:ea typeface="Arial Unicode MS" pitchFamily="34" charset="-128"/>
                <a:cs typeface="Arial Unicode MS" pitchFamily="34" charset="-128"/>
              </a:rPr>
              <a:t>IMAP is another server that we connect to, to receive mail, similar to POP server. The difference is that with an IMAP, all messages stay on the server unless specifically deleted by us</a:t>
            </a:r>
            <a:r>
              <a:rPr lang="en-US" dirty="0" smtClean="0"/>
              <a:t>.</a:t>
            </a:r>
            <a:endParaRPr lang="en-US" dirty="0"/>
          </a:p>
        </p:txBody>
      </p:sp>
      <p:sp>
        <p:nvSpPr>
          <p:cNvPr id="9" name="Slide Number Placeholder 8"/>
          <p:cNvSpPr>
            <a:spLocks noGrp="1"/>
          </p:cNvSpPr>
          <p:nvPr>
            <p:ph type="sldNum" sz="quarter" idx="12"/>
          </p:nvPr>
        </p:nvSpPr>
        <p:spPr/>
        <p:txBody>
          <a:bodyPr/>
          <a:lstStyle/>
          <a:p>
            <a:fld id="{920CF238-5663-4ECE-924E-2FB2445E5970}" type="slidenum">
              <a:rPr lang="en-US" smtClean="0"/>
              <a:pPr/>
              <a:t>28</a:t>
            </a:fld>
            <a:endParaRPr lang="en-US" dirty="0"/>
          </a:p>
        </p:txBody>
      </p:sp>
      <p:sp>
        <p:nvSpPr>
          <p:cNvPr id="10" name="Footer Placeholder 9"/>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jpg"/>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p:spPr>
      </p:pic>
      <p:sp>
        <p:nvSpPr>
          <p:cNvPr id="9" name="TextBox 8"/>
          <p:cNvSpPr txBox="1"/>
          <p:nvPr/>
        </p:nvSpPr>
        <p:spPr>
          <a:xfrm>
            <a:off x="1475656" y="332656"/>
            <a:ext cx="619268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 Free E-Mail Services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Picture 2"/>
          <p:cNvPicPr>
            <a:picLocks noChangeAspect="1" noChangeArrowheads="1"/>
          </p:cNvPicPr>
          <p:nvPr/>
        </p:nvPicPr>
        <p:blipFill>
          <a:blip r:embed="rId3" cstate="print"/>
          <a:srcRect/>
          <a:stretch>
            <a:fillRect/>
          </a:stretch>
        </p:blipFill>
        <p:spPr bwMode="auto">
          <a:xfrm>
            <a:off x="395536" y="980728"/>
            <a:ext cx="4176464" cy="2304256"/>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4860032" y="980728"/>
            <a:ext cx="4104456" cy="2304256"/>
          </a:xfrm>
          <a:prstGeom prst="rect">
            <a:avLst/>
          </a:prstGeom>
          <a:noFill/>
          <a:ln w="9525">
            <a:noFill/>
            <a:miter lim="800000"/>
            <a:headEnd/>
            <a:tailEnd/>
          </a:ln>
        </p:spPr>
      </p:pic>
      <p:pic>
        <p:nvPicPr>
          <p:cNvPr id="12" name="Picture 6"/>
          <p:cNvPicPr>
            <a:picLocks noChangeAspect="1" noChangeArrowheads="1"/>
          </p:cNvPicPr>
          <p:nvPr/>
        </p:nvPicPr>
        <p:blipFill>
          <a:blip r:embed="rId5" cstate="print"/>
          <a:srcRect/>
          <a:stretch>
            <a:fillRect/>
          </a:stretch>
        </p:blipFill>
        <p:spPr bwMode="auto">
          <a:xfrm>
            <a:off x="382254" y="3501007"/>
            <a:ext cx="4261983" cy="2745235"/>
          </a:xfrm>
          <a:prstGeom prst="rect">
            <a:avLst/>
          </a:prstGeom>
          <a:noFill/>
          <a:ln w="9525">
            <a:noFill/>
            <a:miter lim="800000"/>
            <a:headEnd/>
            <a:tailEnd/>
          </a:ln>
        </p:spPr>
      </p:pic>
      <p:pic>
        <p:nvPicPr>
          <p:cNvPr id="13" name="Picture 7"/>
          <p:cNvPicPr>
            <a:picLocks noChangeAspect="1" noChangeArrowheads="1"/>
          </p:cNvPicPr>
          <p:nvPr/>
        </p:nvPicPr>
        <p:blipFill>
          <a:blip r:embed="rId6" cstate="print"/>
          <a:srcRect/>
          <a:stretch>
            <a:fillRect/>
          </a:stretch>
        </p:blipFill>
        <p:spPr bwMode="auto">
          <a:xfrm>
            <a:off x="4860948" y="3501236"/>
            <a:ext cx="4117509" cy="2692295"/>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920CF238-5663-4ECE-924E-2FB2445E5970}" type="slidenum">
              <a:rPr lang="en-US" smtClean="0"/>
              <a:pPr/>
              <a:t>29</a:t>
            </a:fld>
            <a:endParaRPr lang="en-US" dirty="0"/>
          </a:p>
        </p:txBody>
      </p:sp>
      <p:sp>
        <p:nvSpPr>
          <p:cNvPr id="15" name="Footer Placeholder 14"/>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5" name="TextBox 4"/>
          <p:cNvSpPr txBox="1"/>
          <p:nvPr/>
        </p:nvSpPr>
        <p:spPr>
          <a:xfrm>
            <a:off x="2071670" y="250572"/>
            <a:ext cx="478634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Introduction</a:t>
            </a:r>
            <a:endParaRPr lang="en-US" sz="32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310017" y="972942"/>
            <a:ext cx="8596203" cy="5849023"/>
          </a:xfrm>
          <a:prstGeom prst="rect">
            <a:avLst/>
          </a:prstGeom>
          <a:noFill/>
        </p:spPr>
        <p:txBody>
          <a:bodyPr wrap="square" rtlCol="0">
            <a:spAutoFit/>
          </a:bodyPr>
          <a:lstStyle/>
          <a:p>
            <a:pPr algn="just"/>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Today's  world  is  characterized   by  intensive  use  of information  technology which  has   really transformed  the way  we human  being  communicate in  our   daily  lives.  Information  technology  in general and internet in particular has converted this world into a small village where  distances  have ceased to exist.  The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Internet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grew  out  of  an   experiment  in  the    1960s  by  the  U.S</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Department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of   Defense</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The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DoD  wanted  to create  a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computer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network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that would continue to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function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in the event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of  a  disaster</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such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as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a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nuclear war.  If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part of the network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was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damaged or destroyed, the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rest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of the system still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had   to   work</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That    network   was   ARPANET</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Advanced  Research  Projects  Agency  Network</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which  linked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U.S. scientific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and academic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researchers. It was the forerunner of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today's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Interne</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t</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6" name="Slide Number Placeholder 5"/>
          <p:cNvSpPr>
            <a:spLocks noGrp="1"/>
          </p:cNvSpPr>
          <p:nvPr>
            <p:ph type="sldNum" sz="quarter" idx="12"/>
          </p:nvPr>
        </p:nvSpPr>
        <p:spPr/>
        <p:txBody>
          <a:bodyPr/>
          <a:lstStyle/>
          <a:p>
            <a:fld id="{920CF238-5663-4ECE-924E-2FB2445E5970}" type="slidenum">
              <a:rPr lang="en-US" smtClean="0"/>
              <a:pPr/>
              <a:t>3</a:t>
            </a:fld>
            <a:endParaRPr lang="en-US" dirty="0"/>
          </a:p>
        </p:txBody>
      </p:sp>
      <p:sp>
        <p:nvSpPr>
          <p:cNvPr id="7" name="Footer Placeholder 6"/>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3.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9" name="TextBox 8"/>
          <p:cNvSpPr txBox="1"/>
          <p:nvPr/>
        </p:nvSpPr>
        <p:spPr>
          <a:xfrm>
            <a:off x="755576" y="260648"/>
            <a:ext cx="691276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Some Free E-mail Services</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1979712" y="836712"/>
            <a:ext cx="6480720" cy="5688632"/>
          </a:xfrm>
          <a:prstGeom prst="rect">
            <a:avLst/>
          </a:prstGeom>
          <a:noFill/>
        </p:spPr>
        <p:txBody>
          <a:bodyPr wrap="square" rtlCol="0">
            <a:spAutoFit/>
          </a:bodyPr>
          <a:lstStyle/>
          <a:p>
            <a:pPr algn="just"/>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Gmail is a free email and chat service provided by Google. Gmail has got a very simple user interface yet it is very smart. It provides practically huge free online storage which allows the user to collect and arrange all their messages.</a:t>
            </a:r>
            <a:r>
              <a:rPr lang="en-US" dirty="0" smtClean="0"/>
              <a:t> </a:t>
            </a:r>
          </a:p>
          <a:p>
            <a:pPr algn="just"/>
            <a:endParaRPr lang="en-US" dirty="0" smtClean="0"/>
          </a:p>
          <a:p>
            <a:pPr algn="just"/>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Aol mail service is a web based service offered by AOL. It offers unlimited online storage clubbed with a very good spam protection and a rich with easy to use interface.</a:t>
            </a:r>
          </a:p>
          <a:p>
            <a:pPr algn="just"/>
            <a:endParaRPr lang="en-US" dirty="0" smtClean="0"/>
          </a:p>
          <a:p>
            <a:pPr algn="just"/>
            <a:r>
              <a:rPr lang="en-US" dirty="0" smtClean="0">
                <a:ln w="18415" cmpd="sng">
                  <a:solidFill>
                    <a:schemeClr val="accent5">
                      <a:lumMod val="75000"/>
                    </a:schemeClr>
                  </a:solidFill>
                  <a:prstDash val="solid"/>
                </a:ln>
                <a:solidFill>
                  <a:srgbClr val="FFFFFF"/>
                </a:solidFill>
                <a:effectLst>
                  <a:outerShdw blurRad="63500" dir="3600000" algn="tl" rotWithShape="0">
                    <a:srgbClr val="000000">
                      <a:alpha val="70000"/>
                    </a:srgbClr>
                  </a:outerShdw>
                </a:effectLst>
              </a:rPr>
              <a:t>Windows Live Hotmail is a faster and more secure free email service provided by Microsoft. It gives 5 GB of online storage, faster search, solid security, POP access and an interface easy as a desktop email programme.</a:t>
            </a:r>
          </a:p>
          <a:p>
            <a:pPr algn="just"/>
            <a:endParaRPr lang="en-US" dirty="0" smtClean="0"/>
          </a:p>
          <a:p>
            <a:pPr algn="just"/>
            <a:r>
              <a:rPr lang="en-US" b="1" cap="all" dirty="0" smtClean="0">
                <a:ln w="9000" cmpd="sng">
                  <a:solidFill>
                    <a:schemeClr val="accent4">
                      <a:lumMod val="7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Yahoo! Mail is a free email service provided by Yahoo!. For a user it is ubiquitous email programme on the web and mobile devices with unlimited storage. It provides SMS texting instant messaging.</a:t>
            </a:r>
            <a:endParaRPr lang="en-US" b="1" cap="all" dirty="0">
              <a:ln w="9000" cmpd="sng">
                <a:solidFill>
                  <a:schemeClr val="accent4">
                    <a:lumMod val="7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icture 2"/>
          <p:cNvPicPr>
            <a:picLocks noChangeAspect="1" noChangeArrowheads="1"/>
          </p:cNvPicPr>
          <p:nvPr/>
        </p:nvPicPr>
        <p:blipFill>
          <a:blip r:embed="rId3" cstate="print"/>
          <a:srcRect/>
          <a:stretch>
            <a:fillRect/>
          </a:stretch>
        </p:blipFill>
        <p:spPr bwMode="auto">
          <a:xfrm>
            <a:off x="179512" y="908720"/>
            <a:ext cx="1728192" cy="1512168"/>
          </a:xfrm>
          <a:prstGeom prst="rect">
            <a:avLst/>
          </a:prstGeom>
          <a:noFill/>
          <a:ln w="9525">
            <a:noFill/>
            <a:miter lim="800000"/>
            <a:headEnd/>
            <a:tailEnd/>
          </a:ln>
        </p:spPr>
      </p:pic>
      <p:pic>
        <p:nvPicPr>
          <p:cNvPr id="12" name="Picture 5"/>
          <p:cNvPicPr>
            <a:picLocks noChangeAspect="1" noChangeArrowheads="1"/>
          </p:cNvPicPr>
          <p:nvPr/>
        </p:nvPicPr>
        <p:blipFill>
          <a:blip r:embed="rId4" cstate="print"/>
          <a:srcRect/>
          <a:stretch>
            <a:fillRect/>
          </a:stretch>
        </p:blipFill>
        <p:spPr bwMode="auto">
          <a:xfrm>
            <a:off x="395536" y="2132856"/>
            <a:ext cx="1440160" cy="1584176"/>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251520" y="3645024"/>
            <a:ext cx="1584176" cy="1152128"/>
          </a:xfrm>
          <a:prstGeom prst="rect">
            <a:avLst/>
          </a:prstGeom>
          <a:noFill/>
          <a:ln w="9525">
            <a:noFill/>
            <a:miter lim="800000"/>
            <a:headEnd/>
            <a:tailEnd/>
          </a:ln>
        </p:spPr>
      </p:pic>
      <p:pic>
        <p:nvPicPr>
          <p:cNvPr id="14" name="Picture 7"/>
          <p:cNvPicPr>
            <a:picLocks noChangeAspect="1" noChangeArrowheads="1"/>
          </p:cNvPicPr>
          <p:nvPr/>
        </p:nvPicPr>
        <p:blipFill>
          <a:blip r:embed="rId6" cstate="print"/>
          <a:srcRect/>
          <a:stretch>
            <a:fillRect/>
          </a:stretch>
        </p:blipFill>
        <p:spPr bwMode="auto">
          <a:xfrm>
            <a:off x="323528" y="5013176"/>
            <a:ext cx="1512168" cy="1296144"/>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fld id="{920CF238-5663-4ECE-924E-2FB2445E5970}" type="slidenum">
              <a:rPr lang="en-US" smtClean="0"/>
              <a:pPr/>
              <a:t>30</a:t>
            </a:fld>
            <a:endParaRPr lang="en-US" dirty="0"/>
          </a:p>
        </p:txBody>
      </p:sp>
      <p:sp>
        <p:nvSpPr>
          <p:cNvPr id="16" name="Footer Placeholder 15"/>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6.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5" name="TextBox 4"/>
          <p:cNvSpPr txBox="1"/>
          <p:nvPr/>
        </p:nvSpPr>
        <p:spPr>
          <a:xfrm>
            <a:off x="2123728" y="260648"/>
            <a:ext cx="501304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Web Search Engine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899592" y="972942"/>
            <a:ext cx="7573206" cy="5262979"/>
          </a:xfrm>
          <a:prstGeom prst="rect">
            <a:avLst/>
          </a:prstGeom>
          <a:noFill/>
        </p:spPr>
        <p:txBody>
          <a:bodyPr wrap="square" rtlCol="0">
            <a:spAutoFit/>
          </a:bodyPr>
          <a:lstStyle/>
          <a:p>
            <a:pPr algn="just"/>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Web search  engines are used extensively to collect various information from internet. Through a search engine we can get information on any subject in just a click. A web search engine is designed to search for information on the World Wide Web. The search results are usually presented in a list of results and are commonly called </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hits</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information may consist of web pages, images, information and other types of files. Some search engines also mine data available in databases or open directories. Unlike Web directories, which are maintained by human editors, search engines operate algorithmically or are a mixture of algorithmic and human input.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920CF238-5663-4ECE-924E-2FB2445E5970}" type="slidenum">
              <a:rPr lang="en-US" smtClean="0"/>
              <a:pPr/>
              <a:t>31</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02.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18" name="TextBox 17"/>
          <p:cNvSpPr txBox="1"/>
          <p:nvPr/>
        </p:nvSpPr>
        <p:spPr>
          <a:xfrm>
            <a:off x="899592" y="188641"/>
            <a:ext cx="6480720" cy="584775"/>
          </a:xfrm>
          <a:prstGeom prst="rect">
            <a:avLst/>
          </a:prstGeom>
          <a:noFill/>
        </p:spPr>
        <p:txBody>
          <a:bodyPr wrap="square" rtlCol="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Some Popular Search Engines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 name="Picture 4" descr="http://www.cyouatthetop.com/cyouatthetop/whatsincluded/index_files/bingLogo.jpg"/>
          <p:cNvPicPr>
            <a:picLocks noChangeAspect="1" noChangeArrowheads="1"/>
          </p:cNvPicPr>
          <p:nvPr/>
        </p:nvPicPr>
        <p:blipFill>
          <a:blip r:embed="rId3" cstate="print"/>
          <a:srcRect/>
          <a:stretch>
            <a:fillRect/>
          </a:stretch>
        </p:blipFill>
        <p:spPr bwMode="auto">
          <a:xfrm>
            <a:off x="4499992" y="764704"/>
            <a:ext cx="3888432" cy="1656184"/>
          </a:xfrm>
          <a:prstGeom prst="rect">
            <a:avLst/>
          </a:prstGeom>
          <a:noFill/>
        </p:spPr>
      </p:pic>
      <p:pic>
        <p:nvPicPr>
          <p:cNvPr id="21" name="Picture 6" descr="http://news.cnet.com/i/bto/20080728/yahoo_search_logo.png"/>
          <p:cNvPicPr>
            <a:picLocks noChangeAspect="1" noChangeArrowheads="1"/>
          </p:cNvPicPr>
          <p:nvPr/>
        </p:nvPicPr>
        <p:blipFill>
          <a:blip r:embed="rId4" cstate="print"/>
          <a:srcRect/>
          <a:stretch>
            <a:fillRect/>
          </a:stretch>
        </p:blipFill>
        <p:spPr bwMode="auto">
          <a:xfrm>
            <a:off x="310017" y="2489919"/>
            <a:ext cx="3096344" cy="1733688"/>
          </a:xfrm>
          <a:prstGeom prst="rect">
            <a:avLst/>
          </a:prstGeom>
          <a:noFill/>
        </p:spPr>
      </p:pic>
      <p:pic>
        <p:nvPicPr>
          <p:cNvPr id="22" name="Picture 8" descr="http://itechlog.com/wp-content/uploads/2009/03/ask-com-logo.jpg"/>
          <p:cNvPicPr>
            <a:picLocks noChangeAspect="1" noChangeArrowheads="1"/>
          </p:cNvPicPr>
          <p:nvPr/>
        </p:nvPicPr>
        <p:blipFill>
          <a:blip r:embed="rId5" cstate="print"/>
          <a:srcRect/>
          <a:stretch>
            <a:fillRect/>
          </a:stretch>
        </p:blipFill>
        <p:spPr bwMode="auto">
          <a:xfrm>
            <a:off x="4860032" y="2348880"/>
            <a:ext cx="3312368" cy="1656185"/>
          </a:xfrm>
          <a:prstGeom prst="rect">
            <a:avLst/>
          </a:prstGeom>
          <a:noFill/>
        </p:spPr>
      </p:pic>
      <p:pic>
        <p:nvPicPr>
          <p:cNvPr id="23" name="Picture 10" descr="http://www.stocktradersdaily.com/News%20Release/baidu%20logo.jpg"/>
          <p:cNvPicPr>
            <a:picLocks noChangeAspect="1" noChangeArrowheads="1"/>
          </p:cNvPicPr>
          <p:nvPr/>
        </p:nvPicPr>
        <p:blipFill>
          <a:blip r:embed="rId6" cstate="print"/>
          <a:srcRect/>
          <a:stretch>
            <a:fillRect/>
          </a:stretch>
        </p:blipFill>
        <p:spPr bwMode="auto">
          <a:xfrm>
            <a:off x="237780" y="4295844"/>
            <a:ext cx="3240360" cy="1664199"/>
          </a:xfrm>
          <a:prstGeom prst="rect">
            <a:avLst/>
          </a:prstGeom>
          <a:noFill/>
        </p:spPr>
      </p:pic>
      <p:pic>
        <p:nvPicPr>
          <p:cNvPr id="24" name="Picture 14" descr="http://www.swishweb.co.uk/WebThumbs/aol_logo.jpg"/>
          <p:cNvPicPr>
            <a:picLocks noChangeAspect="1" noChangeArrowheads="1"/>
          </p:cNvPicPr>
          <p:nvPr/>
        </p:nvPicPr>
        <p:blipFill>
          <a:blip r:embed="rId7" cstate="print"/>
          <a:srcRect/>
          <a:stretch>
            <a:fillRect/>
          </a:stretch>
        </p:blipFill>
        <p:spPr bwMode="auto">
          <a:xfrm>
            <a:off x="4716016" y="4365104"/>
            <a:ext cx="3744416" cy="1440160"/>
          </a:xfrm>
          <a:prstGeom prst="rect">
            <a:avLst/>
          </a:prstGeom>
          <a:noFill/>
        </p:spPr>
      </p:pic>
      <p:sp>
        <p:nvSpPr>
          <p:cNvPr id="25" name="Slide Number Placeholder 24"/>
          <p:cNvSpPr>
            <a:spLocks noGrp="1"/>
          </p:cNvSpPr>
          <p:nvPr>
            <p:ph type="sldNum" sz="quarter" idx="12"/>
          </p:nvPr>
        </p:nvSpPr>
        <p:spPr/>
        <p:txBody>
          <a:bodyPr/>
          <a:lstStyle/>
          <a:p>
            <a:fld id="{920CF238-5663-4ECE-924E-2FB2445E5970}" type="slidenum">
              <a:rPr lang="en-US" smtClean="0"/>
              <a:pPr/>
              <a:t>32</a:t>
            </a:fld>
            <a:endParaRPr lang="en-US" dirty="0"/>
          </a:p>
        </p:txBody>
      </p:sp>
      <p:sp>
        <p:nvSpPr>
          <p:cNvPr id="26" name="Footer Placeholder 25"/>
          <p:cNvSpPr>
            <a:spLocks noGrp="1"/>
          </p:cNvSpPr>
          <p:nvPr>
            <p:ph type="ftr" sz="quarter" idx="11"/>
          </p:nvPr>
        </p:nvSpPr>
        <p:spPr/>
        <p:txBody>
          <a:bodyPr/>
          <a:lstStyle/>
          <a:p>
            <a:r>
              <a:rPr lang="en-US" smtClean="0"/>
              <a:t>Project On Internet</a:t>
            </a:r>
            <a:endParaRPr lang="en-US" dirty="0"/>
          </a:p>
        </p:txBody>
      </p:sp>
      <p:pic>
        <p:nvPicPr>
          <p:cNvPr id="19" name="Picture 2"/>
          <p:cNvPicPr>
            <a:picLocks noChangeAspect="1" noChangeArrowheads="1"/>
          </p:cNvPicPr>
          <p:nvPr/>
        </p:nvPicPr>
        <p:blipFill>
          <a:blip r:embed="rId8" cstate="print"/>
          <a:srcRect/>
          <a:stretch>
            <a:fillRect/>
          </a:stretch>
        </p:blipFill>
        <p:spPr bwMode="auto">
          <a:xfrm>
            <a:off x="179512" y="908719"/>
            <a:ext cx="3672408" cy="1581199"/>
          </a:xfrm>
          <a:prstGeom prst="rect">
            <a:avLst/>
          </a:prstGeom>
          <a:noFill/>
          <a:ln w="9525">
            <a:noFill/>
            <a:miter lim="800000"/>
            <a:headEnd/>
            <a:tailEnd/>
          </a:ln>
        </p:spPr>
      </p:pic>
    </p:spTree>
  </p:cSld>
  <p:clrMapOvr>
    <a:masterClrMapping/>
  </p:clrMapOvr>
  <p:transition spd="med" advTm="400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f.jpg"/>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p:spPr>
      </p:pic>
      <p:sp>
        <p:nvSpPr>
          <p:cNvPr id="5" name="Rectangle 4"/>
          <p:cNvSpPr/>
          <p:nvPr/>
        </p:nvSpPr>
        <p:spPr>
          <a:xfrm>
            <a:off x="1475656" y="250572"/>
            <a:ext cx="5616624"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Web Search Engines Work</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310017" y="1045179"/>
            <a:ext cx="8596203" cy="5293757"/>
          </a:xfrm>
          <a:prstGeom prst="rect">
            <a:avLst/>
          </a:prstGeom>
        </p:spPr>
        <p:txBody>
          <a:bodyPr wrap="square">
            <a:sp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search engine operates, in the following order</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Web crawling </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Indexing </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Searching </a:t>
            </a:r>
            <a:endParaRPr lang="en-US" sz="2000" dirty="0" smtClean="0"/>
          </a:p>
          <a:p>
            <a:pPr algn="just"/>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rinda" pitchFamily="2" charset="0"/>
                <a:cs typeface="Vrinda" pitchFamily="2" charset="0"/>
              </a:rPr>
              <a:t>Web search engines work by storing information about many web pages, which they retrieve from the html itself. These pages are retrieved by a Web crawler (sometimes also known as a spider) — an automated Web browser which follows every link on the site. Exclusions can be made by the use of robots.txt. The contents of each page are then analyzed to determine how it should be indexed (for example, words are extracted from the titles, headings, or special fields called meta tags). Data about web pages are stored in an index database for use in later queries. A query can be a single word. The purpose of an index is to allow information to be found as quickly as possible. Some search engines, such as Google, store all or part of the source page (referred to as a cache) as well as information about the web pages, whereas others, such as AltaVista, store every word of every page they find. </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rinda" pitchFamily="2" charset="0"/>
              <a:cs typeface="Vrinda" pitchFamily="2" charset="0"/>
            </a:endParaRPr>
          </a:p>
        </p:txBody>
      </p:sp>
      <p:sp>
        <p:nvSpPr>
          <p:cNvPr id="7" name="Slide Number Placeholder 6"/>
          <p:cNvSpPr>
            <a:spLocks noGrp="1"/>
          </p:cNvSpPr>
          <p:nvPr>
            <p:ph type="sldNum" sz="quarter" idx="12"/>
          </p:nvPr>
        </p:nvSpPr>
        <p:spPr/>
        <p:txBody>
          <a:bodyPr/>
          <a:lstStyle/>
          <a:p>
            <a:fld id="{920CF238-5663-4ECE-924E-2FB2445E5970}" type="slidenum">
              <a:rPr lang="en-US" smtClean="0"/>
              <a:pPr/>
              <a:t>33</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gl (2).jpg"/>
          <p:cNvPicPr>
            <a:picLocks noChangeAspect="1"/>
          </p:cNvPicPr>
          <p:nvPr/>
        </p:nvPicPr>
        <p:blipFill>
          <a:blip r:embed="rId2" cstate="print">
            <a:duotone>
              <a:schemeClr val="accent4">
                <a:shade val="45000"/>
                <a:satMod val="135000"/>
              </a:schemeClr>
              <a:prstClr val="white"/>
            </a:duotone>
          </a:blip>
          <a:stretch>
            <a:fillRect/>
          </a:stretch>
        </p:blipFill>
        <p:spPr>
          <a:xfrm>
            <a:off x="0" y="0"/>
            <a:ext cx="9144000" cy="6858000"/>
          </a:xfrm>
          <a:prstGeom prst="rect">
            <a:avLst/>
          </a:prstGeom>
        </p:spPr>
      </p:pic>
      <p:sp>
        <p:nvSpPr>
          <p:cNvPr id="5" name="Rectangle 4"/>
          <p:cNvSpPr/>
          <p:nvPr/>
        </p:nvSpPr>
        <p:spPr>
          <a:xfrm>
            <a:off x="1475656" y="260648"/>
            <a:ext cx="612068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Web Search Engines Work</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165543" y="764704"/>
            <a:ext cx="8740677" cy="5632311"/>
          </a:xfrm>
          <a:prstGeom prst="rect">
            <a:avLst/>
          </a:prstGeom>
        </p:spPr>
        <p:txBody>
          <a:bodyPr wrap="square">
            <a:spAutoFit/>
          </a:bodyPr>
          <a:lstStyle/>
          <a:p>
            <a:pPr algn="just"/>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When a user enters a query into a search engine (typically by using key words), the engine examines its index and provides a listing of best-matching web pages according to its criteria, usually with a short summary containing the document's title and sometimes parts of the text. The index is built from the information stored with the data and the method by which the information is indexed. Unfortunately, there are currently no known public search engines that allow documents to be searched by date. Most search engines support the use of the Boolean operators AND, OR and NOT to further specify the search query. Boolean operators are for literal searches that allow the user to refine and extend the terms of the search. The engine looks for the words or phrases exactly as entered. Some search engines provide an advanced feature called proximity search which allows users to define the distance between keywords. There is also concept-based searching where the research involves using statistical analysis on pages containing the words or phrases you search for. As well, natural language queries allow the user to type a question in the same form one would ask it to a human. A site like this would be ask.com.</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Slide Number Placeholder 6"/>
          <p:cNvSpPr>
            <a:spLocks noGrp="1"/>
          </p:cNvSpPr>
          <p:nvPr>
            <p:ph type="sldNum" sz="quarter" idx="12"/>
          </p:nvPr>
        </p:nvSpPr>
        <p:spPr/>
        <p:txBody>
          <a:bodyPr/>
          <a:lstStyle/>
          <a:p>
            <a:fld id="{920CF238-5663-4ECE-924E-2FB2445E5970}" type="slidenum">
              <a:rPr lang="en-US" smtClean="0"/>
              <a:pPr/>
              <a:t>34</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k.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2" descr="http://www.surefiresearch.com/wp-content/uploads/2010/02/search-engine-market-shares-global.1.jpg"/>
          <p:cNvPicPr>
            <a:picLocks noChangeAspect="1" noChangeArrowheads="1"/>
          </p:cNvPicPr>
          <p:nvPr/>
        </p:nvPicPr>
        <p:blipFill>
          <a:blip r:embed="rId3" cstate="print"/>
          <a:srcRect/>
          <a:stretch>
            <a:fillRect/>
          </a:stretch>
        </p:blipFill>
        <p:spPr bwMode="auto">
          <a:xfrm>
            <a:off x="683568" y="908720"/>
            <a:ext cx="7848872" cy="5616624"/>
          </a:xfrm>
          <a:prstGeom prst="rect">
            <a:avLst/>
          </a:prstGeom>
          <a:noFill/>
        </p:spPr>
      </p:pic>
      <p:sp>
        <p:nvSpPr>
          <p:cNvPr id="7" name="TextBox 6"/>
          <p:cNvSpPr txBox="1"/>
          <p:nvPr/>
        </p:nvSpPr>
        <p:spPr>
          <a:xfrm>
            <a:off x="179512" y="332656"/>
            <a:ext cx="842493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Chart Showing Global Market Share of Search Engines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lide Number Placeholder 4"/>
          <p:cNvSpPr>
            <a:spLocks noGrp="1"/>
          </p:cNvSpPr>
          <p:nvPr>
            <p:ph type="sldNum" sz="quarter" idx="12"/>
          </p:nvPr>
        </p:nvSpPr>
        <p:spPr/>
        <p:txBody>
          <a:bodyPr/>
          <a:lstStyle/>
          <a:p>
            <a:fld id="{920CF238-5663-4ECE-924E-2FB2445E5970}" type="slidenum">
              <a:rPr lang="en-US" smtClean="0"/>
              <a:pPr/>
              <a:t>35</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339752" y="260648"/>
            <a:ext cx="374441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 Commerce</a:t>
            </a: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526728" y="1839786"/>
            <a:ext cx="8136904" cy="440120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Electronic commerce, commonly  known  as e-commerce or eCommerce or e-business consists of the buying and selling of products or services over electronic systems such as the Internet and other computer networks. The amount of trade conducted electronically has grown extraordinarily with widespread Internet usage. The use of commerce is conducted in this way, spurring and drawing on innovations in electronic funds transfer, supply chain management, Internet marketing, online transaction processing, electronic data interchange (EDI), inventory management systems, and automated data collection systems. Modern electronic commerce typically uses the World Wide Web at least at some point in the transaction's lifecycle, although it can encompass a wider range of technologies such as e-mail as well.</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Slide Number Placeholder 5"/>
          <p:cNvSpPr>
            <a:spLocks noGrp="1"/>
          </p:cNvSpPr>
          <p:nvPr>
            <p:ph type="sldNum" sz="quarter" idx="12"/>
          </p:nvPr>
        </p:nvSpPr>
        <p:spPr/>
        <p:txBody>
          <a:bodyPr/>
          <a:lstStyle/>
          <a:p>
            <a:fld id="{920CF238-5663-4ECE-924E-2FB2445E5970}" type="slidenum">
              <a:rPr lang="en-US" smtClean="0"/>
              <a:pPr/>
              <a:t>36</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1.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7" name="Title 1"/>
          <p:cNvSpPr txBox="1">
            <a:spLocks/>
          </p:cNvSpPr>
          <p:nvPr/>
        </p:nvSpPr>
        <p:spPr>
          <a:xfrm>
            <a:off x="960149" y="178335"/>
            <a:ext cx="7006989" cy="433422"/>
          </a:xfrm>
          <a:prstGeom prst="rect">
            <a:avLst/>
          </a:prstGeom>
        </p:spPr>
        <p:style>
          <a:lnRef idx="2">
            <a:schemeClr val="dk1"/>
          </a:lnRef>
          <a:fillRef idx="1">
            <a:schemeClr val="lt1"/>
          </a:fillRef>
          <a:effectRef idx="0">
            <a:schemeClr val="dk1"/>
          </a:effectRef>
          <a:fontRef idx="minor">
            <a:schemeClr val="dk1"/>
          </a:fontRef>
        </p:style>
        <p:txBody>
          <a:bodyPr anchor="t"/>
          <a:lstStyle/>
          <a:p>
            <a:pPr algn="ctr" fontAlgn="auto">
              <a:spcAft>
                <a:spcPts val="0"/>
              </a:spcAft>
            </a:pP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 is the Internet relevant to e-commerce?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smtClean="0">
              <a:ln>
                <a:noFill/>
              </a:ln>
              <a:solidFill>
                <a:srgbClr val="7030A0"/>
              </a:solidFill>
              <a:effectLst/>
              <a:uLnTx/>
              <a:uFillTx/>
              <a:latin typeface="+mj-lt"/>
              <a:ea typeface="+mj-ea"/>
              <a:cs typeface="+mj-cs"/>
            </a:endParaRPr>
          </a:p>
        </p:txBody>
      </p:sp>
      <p:sp>
        <p:nvSpPr>
          <p:cNvPr id="8" name="Rectangle 7"/>
          <p:cNvSpPr/>
          <p:nvPr/>
        </p:nvSpPr>
        <p:spPr>
          <a:xfrm>
            <a:off x="310017" y="828468"/>
            <a:ext cx="8307255" cy="6023006"/>
          </a:xfrm>
          <a:prstGeom prst="rect">
            <a:avLst/>
          </a:prstGeom>
        </p:spPr>
        <p:txBody>
          <a:bodyPr wrap="square">
            <a:spAutoFit/>
          </a:bodyPr>
          <a:lstStyle/>
          <a:p>
            <a:pPr algn="just"/>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Internet allows people from all over the world to get connected inexpensively and reliably. As a technical infrastructure, it is a global collection of networks, connected to share information using a common set of protocols.</a:t>
            </a:r>
          </a:p>
          <a:p>
            <a:pPr algn="just"/>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Also, as a vast network of people and information the Internet is an enabler for e-commerce as it allows businesses to showcase and sell their products and services online and gives potential customers, prospects, and business partners access to information about these businesses and their products and services that would lead to purchase.</a:t>
            </a:r>
          </a:p>
          <a:p>
            <a:pPr algn="just"/>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Before the Internet was utilized for commercial purposes, companies used private networks-such as the EDI or Electronic Data Interchange-to transact business with each other. That was the early form of e-commerce. However, installing and maintaining private networks was very expensive. With the Internet, e-commerce spread rapidly because of the lower costs involved and because the Internet is based on open standards.</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920CF238-5663-4ECE-924E-2FB2445E5970}" type="slidenum">
              <a:rPr lang="en-US" smtClean="0"/>
              <a:pPr/>
              <a:t>37</a:t>
            </a:fld>
            <a:endParaRPr lang="en-US" dirty="0"/>
          </a:p>
        </p:txBody>
      </p:sp>
      <p:sp>
        <p:nvSpPr>
          <p:cNvPr id="9" name="Footer Placeholder 8"/>
          <p:cNvSpPr>
            <a:spLocks noGrp="1"/>
          </p:cNvSpPr>
          <p:nvPr>
            <p:ph type="ftr" sz="quarter" idx="11"/>
          </p:nvPr>
        </p:nvSpPr>
        <p:spPr/>
        <p:txBody>
          <a:bodyPr/>
          <a:lstStyle/>
          <a:p>
            <a:r>
              <a:rPr lang="en-US" dirty="0" smtClean="0"/>
              <a:t>Project On Internet</a:t>
            </a:r>
            <a:endParaRPr lang="en-US" dirty="0"/>
          </a:p>
        </p:txBody>
      </p:sp>
    </p:spTree>
  </p:cSld>
  <p:clrMapOvr>
    <a:masterClrMapping/>
  </p:clrMapOvr>
  <p:transition spd="med" advTm="4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hgf.jpg"/>
          <p:cNvPicPr>
            <a:picLocks noChangeAspect="1"/>
          </p:cNvPicPr>
          <p:nvPr/>
        </p:nvPicPr>
        <p:blipFill>
          <a:blip r:embed="rId3" cstate="print">
            <a:duotone>
              <a:schemeClr val="accent2">
                <a:shade val="45000"/>
                <a:satMod val="135000"/>
              </a:schemeClr>
              <a:prstClr val="white"/>
            </a:duotone>
          </a:blip>
          <a:stretch>
            <a:fillRect/>
          </a:stretch>
        </p:blipFill>
        <p:spPr>
          <a:xfrm>
            <a:off x="0" y="0"/>
            <a:ext cx="9144000" cy="6858000"/>
          </a:xfrm>
          <a:prstGeom prst="rect">
            <a:avLst/>
          </a:prstGeom>
        </p:spPr>
      </p:pic>
      <p:graphicFrame>
        <p:nvGraphicFramePr>
          <p:cNvPr id="4" name="Diagram 3"/>
          <p:cNvGraphicFramePr/>
          <p:nvPr/>
        </p:nvGraphicFramePr>
        <p:xfrm>
          <a:off x="1826994" y="178335"/>
          <a:ext cx="7006990" cy="62846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fld id="{920CF238-5663-4ECE-924E-2FB2445E5970}" type="slidenum">
              <a:rPr lang="en-US" smtClean="0"/>
              <a:pPr/>
              <a:t>38</a:t>
            </a:fld>
            <a:endParaRPr lang="en-US" dirty="0"/>
          </a:p>
        </p:txBody>
      </p:sp>
      <p:sp>
        <p:nvSpPr>
          <p:cNvPr id="6" name="Footer Placeholder 5"/>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gl (4).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7" name="Rectangle 6"/>
          <p:cNvSpPr/>
          <p:nvPr/>
        </p:nvSpPr>
        <p:spPr>
          <a:xfrm>
            <a:off x="2621600" y="322809"/>
            <a:ext cx="4117509"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Other Internet Services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382254" y="4079133"/>
            <a:ext cx="8090544" cy="2400657"/>
          </a:xfrm>
          <a:prstGeom prst="rect">
            <a:avLst/>
          </a:prstGeom>
          <a:noFill/>
        </p:spPr>
        <p:txBody>
          <a:bodyPr wrap="square" rtlCol="0">
            <a:spAutoFit/>
          </a:bodyPr>
          <a:lstStyle/>
          <a:p>
            <a:pPr algn="just"/>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Communication: </a:t>
            </a:r>
            <a:r>
              <a:rPr lang="en-US" dirty="0" smtClean="0">
                <a:ln w="10160">
                  <a:solidFill>
                    <a:schemeClr val="bg1">
                      <a:lumMod val="85000"/>
                    </a:schemeClr>
                  </a:solidFill>
                  <a:prstDash val="solid"/>
                </a:ln>
                <a:solidFill>
                  <a:srgbClr val="FFFFFF"/>
                </a:solidFill>
                <a:effectLst>
                  <a:outerShdw blurRad="38100" dist="32000" dir="5400000" algn="tl">
                    <a:srgbClr val="000000">
                      <a:alpha val="30000"/>
                    </a:srgbClr>
                  </a:outerShdw>
                </a:effectLst>
                <a:latin typeface="Lucida Sans" pitchFamily="34" charset="0"/>
              </a:rPr>
              <a:t>Internet telephony is another common communications service made possible by the creation of the Internet. VoIP stands for Voice-over-Internet Protocol, referring to the protocol that underlies all Internet communication. The idea began in the early 1990s with walkie-talkie-like voice applications for personal computers. VoIP can be free or cost much less than a traditional telephone call, especially over long distances and especially for those with always-on Internet connections such as cable or ADSL.</a:t>
            </a:r>
            <a:endParaRPr lang="en-US" dirty="0">
              <a:ln w="10160">
                <a:solidFill>
                  <a:schemeClr val="bg1">
                    <a:lumMod val="85000"/>
                  </a:schemeClr>
                </a:solidFill>
                <a:prstDash val="solid"/>
              </a:ln>
              <a:solidFill>
                <a:srgbClr val="FFFFFF"/>
              </a:solidFill>
              <a:effectLst>
                <a:outerShdw blurRad="38100" dist="32000" dir="5400000" algn="tl">
                  <a:srgbClr val="000000">
                    <a:alpha val="30000"/>
                  </a:srgbClr>
                </a:outerShdw>
              </a:effectLst>
              <a:latin typeface="Lucida Sans" pitchFamily="34" charset="0"/>
            </a:endParaRPr>
          </a:p>
        </p:txBody>
      </p:sp>
      <p:sp>
        <p:nvSpPr>
          <p:cNvPr id="10" name="Rectangle 9"/>
          <p:cNvSpPr/>
          <p:nvPr/>
        </p:nvSpPr>
        <p:spPr>
          <a:xfrm>
            <a:off x="454491" y="1045179"/>
            <a:ext cx="8307255" cy="2677656"/>
          </a:xfrm>
          <a:prstGeom prst="rect">
            <a:avLst/>
          </a:prstGeom>
        </p:spPr>
        <p:txBody>
          <a:bodyPr wrap="square">
            <a:spAutoFit/>
          </a:bodyPr>
          <a:lstStyle/>
          <a:p>
            <a:pPr algn="just"/>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Information: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ln w="10160">
                  <a:solidFill>
                    <a:schemeClr val="bg1">
                      <a:lumMod val="85000"/>
                    </a:schemeClr>
                  </a:solidFill>
                  <a:prstDash val="solid"/>
                </a:ln>
                <a:solidFill>
                  <a:srgbClr val="FFFFFF"/>
                </a:solidFill>
                <a:effectLst>
                  <a:outerShdw blurRad="38100" dist="32000" dir="5400000" algn="tl">
                    <a:srgbClr val="000000">
                      <a:alpha val="30000"/>
                    </a:srgbClr>
                  </a:outerShdw>
                </a:effectLst>
                <a:latin typeface="Lucida Sans" pitchFamily="34" charset="0"/>
              </a:rPr>
              <a:t>World Wide Web browser software, such as Microsoft's Internet Explorer, Mozilla Firefox, Opera, Apple's Safari, and Google Chrome, let users navigate from one web page to another via hyperlinks embedded in the documents. Through keyword-driven Internet research using search engines like Yahoo! and Google, users worldwide have easy, instant access to a vast and diverse amount of online information. The Web has also enabled individuals and organizations to publish ideas and information to a potentially large audience online at greatly reduced expense and time delay.</a:t>
            </a:r>
            <a:endParaRPr lang="en-US" dirty="0">
              <a:ln w="10160">
                <a:solidFill>
                  <a:schemeClr val="bg1">
                    <a:lumMod val="85000"/>
                  </a:schemeClr>
                </a:solidFill>
                <a:prstDash val="solid"/>
              </a:ln>
              <a:solidFill>
                <a:srgbClr val="FFFFFF"/>
              </a:solidFill>
              <a:effectLst>
                <a:outerShdw blurRad="38100" dist="32000" dir="5400000" algn="tl">
                  <a:srgbClr val="000000">
                    <a:alpha val="30000"/>
                  </a:srgbClr>
                </a:outerShdw>
              </a:effectLst>
              <a:latin typeface="Lucida Sans" pitchFamily="34" charset="0"/>
            </a:endParaRPr>
          </a:p>
        </p:txBody>
      </p:sp>
      <p:sp>
        <p:nvSpPr>
          <p:cNvPr id="6" name="Slide Number Placeholder 5"/>
          <p:cNvSpPr>
            <a:spLocks noGrp="1"/>
          </p:cNvSpPr>
          <p:nvPr>
            <p:ph type="sldNum" sz="quarter" idx="12"/>
          </p:nvPr>
        </p:nvSpPr>
        <p:spPr/>
        <p:txBody>
          <a:bodyPr/>
          <a:lstStyle/>
          <a:p>
            <a:fld id="{920CF238-5663-4ECE-924E-2FB2445E5970}" type="slidenum">
              <a:rPr lang="en-US" smtClean="0"/>
              <a:pPr/>
              <a:t>39</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5.jpg"/>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2214546" y="285728"/>
            <a:ext cx="414340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Internet?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642910" y="1428736"/>
            <a:ext cx="7929618" cy="923330"/>
          </a:xfrm>
          <a:prstGeom prst="rect">
            <a:avLst/>
          </a:prstGeom>
          <a:noFill/>
        </p:spPr>
        <p:txBody>
          <a:bodyPr wrap="square" rtlCol="0">
            <a:spAutoFit/>
          </a:bodyPr>
          <a:lstStyle/>
          <a:p>
            <a:pPr>
              <a:buFont typeface="Wingdings" pitchFamily="2" charset="2"/>
              <a:buChar char="Ø"/>
            </a:pPr>
            <a:endParaRPr lang="en-US" dirty="0" smtClean="0"/>
          </a:p>
          <a:p>
            <a:r>
              <a:rPr lang="en-US" dirty="0"/>
              <a:t> </a:t>
            </a:r>
            <a:endParaRPr lang="en-US" dirty="0" smtClean="0"/>
          </a:p>
          <a:p>
            <a:endParaRPr lang="en-US" dirty="0"/>
          </a:p>
        </p:txBody>
      </p:sp>
      <p:sp>
        <p:nvSpPr>
          <p:cNvPr id="10" name="TextBox 9"/>
          <p:cNvSpPr txBox="1"/>
          <p:nvPr/>
        </p:nvSpPr>
        <p:spPr>
          <a:xfrm>
            <a:off x="526727" y="972942"/>
            <a:ext cx="8018307" cy="5016758"/>
          </a:xfrm>
          <a:prstGeom prst="rect">
            <a:avLst/>
          </a:prstGeom>
          <a:noFill/>
        </p:spPr>
        <p:txBody>
          <a:bodyPr wrap="square" rtlCol="0">
            <a:spAutoFit/>
          </a:bodyPr>
          <a:lstStyle/>
          <a:p>
            <a:pPr algn="just"/>
            <a:r>
              <a:rPr lang="en-US" sz="2000" dirty="0" smtClean="0"/>
              <a:t>The </a:t>
            </a:r>
            <a:r>
              <a:rPr lang="en-US" sz="2000" b="1" dirty="0" smtClean="0"/>
              <a:t>Internet</a:t>
            </a:r>
            <a:r>
              <a:rPr lang="en-US" sz="2000" dirty="0" smtClean="0"/>
              <a:t> is a global system of interconnected computer networks that use the standard Internet Protocol Suite (TCP/IP) to serve billions of users worldwide. It is a </a:t>
            </a:r>
            <a:r>
              <a:rPr lang="en-US" sz="2000" i="1" dirty="0" smtClean="0"/>
              <a:t>network of networks</a:t>
            </a:r>
            <a:r>
              <a:rPr lang="en-US" sz="2000" dirty="0" smtClean="0"/>
              <a:t> that consists of millions of private, public, academic, business, and government networks of local to global scope that are linked by a broad array of electronic and optical networking technologies. The Internet carries a vast array of information resources and services, most notably the inter-linked hypertext documents of the World Wide Web (WWW) and the infrastructure to support electronic mail.</a:t>
            </a:r>
          </a:p>
          <a:p>
            <a:pPr algn="just"/>
            <a:r>
              <a:rPr lang="en-US" sz="2000" dirty="0" smtClean="0"/>
              <a:t>Most traditional communications media, such as telephone and television services, are reshaped or redefined using the technologies of the Internet, giving rise to services such as Voice over Internet Protocol (VoIP) and IPTV. Newspaper publishing has been reshaped into Web sites, blogging, and web feeds. The Internet has enabled or accelerated the creation of new forms of human interactions through instant messaging, Internet forums, and social networking sites.</a:t>
            </a:r>
            <a:endParaRPr lang="en-US" sz="2000" dirty="0"/>
          </a:p>
        </p:txBody>
      </p:sp>
      <p:sp>
        <p:nvSpPr>
          <p:cNvPr id="6" name="Slide Number Placeholder 5"/>
          <p:cNvSpPr>
            <a:spLocks noGrp="1"/>
          </p:cNvSpPr>
          <p:nvPr>
            <p:ph type="sldNum" sz="quarter" idx="12"/>
          </p:nvPr>
        </p:nvSpPr>
        <p:spPr/>
        <p:txBody>
          <a:bodyPr/>
          <a:lstStyle/>
          <a:p>
            <a:fld id="{920CF238-5663-4ECE-924E-2FB2445E5970}" type="slidenum">
              <a:rPr lang="en-US" smtClean="0"/>
              <a:pPr/>
              <a:t>4</a:t>
            </a:fld>
            <a:endParaRPr lang="en-US" dirty="0"/>
          </a:p>
        </p:txBody>
      </p:sp>
      <p:sp>
        <p:nvSpPr>
          <p:cNvPr id="11" name="Footer Placeholder 10"/>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gl (4).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7" name="TextBox 6"/>
          <p:cNvSpPr txBox="1"/>
          <p:nvPr/>
        </p:nvSpPr>
        <p:spPr>
          <a:xfrm>
            <a:off x="454490" y="972942"/>
            <a:ext cx="8090545" cy="2000548"/>
          </a:xfrm>
          <a:prstGeom prst="rect">
            <a:avLst/>
          </a:prstGeom>
          <a:noFill/>
        </p:spPr>
        <p:txBody>
          <a:bodyPr wrap="square" rtlCol="0">
            <a:spAutoFit/>
          </a:bodyPr>
          <a:lstStyle/>
          <a:p>
            <a:pPr algn="just"/>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 Transfer: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itchFamily="34" charset="0"/>
              </a:rPr>
              <a:t>File sharing is an example of transferring large amounts of data across the Internet. A computer file can be e-mailed to customers, colleagues and friends as an attachment. It can be uploaded to a website or FTP server for easy download by others. It can be put into a "shared location" or onto a file server for instant use by colleagues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Calligraphy" pitchFamily="66" charset="0"/>
              </a:rPr>
              <a: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Lucida Calligraphy" pitchFamily="66" charset="0"/>
            </a:endParaRPr>
          </a:p>
        </p:txBody>
      </p:sp>
      <p:sp>
        <p:nvSpPr>
          <p:cNvPr id="8" name="TextBox 7"/>
          <p:cNvSpPr txBox="1"/>
          <p:nvPr/>
        </p:nvSpPr>
        <p:spPr>
          <a:xfrm>
            <a:off x="310017" y="3067816"/>
            <a:ext cx="8523965" cy="3231654"/>
          </a:xfrm>
          <a:prstGeom prst="rect">
            <a:avLst/>
          </a:prstGeom>
          <a:noFill/>
        </p:spPr>
        <p:txBody>
          <a:bodyPr wrap="square" rtlCol="0">
            <a:spAutoFit/>
          </a:bodyPr>
          <a:lstStyle/>
          <a:p>
            <a:pPr algn="just"/>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Social Networking: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itchFamily="34" charset="0"/>
              </a:rPr>
              <a:t>The Internet has enabled entirely new forms of social interaction, activities, and organizing, thanks to its basic features such as widespread usability and access. Social networking websites such as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itchFamily="34" charset="0"/>
                <a:hlinkClick r:id="rId3" action="ppaction://hlinkfile" tooltip="Facebook"/>
              </a:rPr>
              <a:t>Facebook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itchFamily="34" charset="0"/>
              </a:rPr>
              <a:t> and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itchFamily="34" charset="0"/>
                <a:hlinkClick r:id="rId4" action="ppaction://hlinkfile" tooltip="MySpace"/>
              </a:rPr>
              <a:t>MySpace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itchFamily="34" charset="0"/>
              </a:rPr>
              <a:t> have created a new form of socialization and interaction. Users of these sites are able to add a wide variety of information to their personal pages, to pursue common interests, and to connect with others. It is also possible to find a large circle of existing acquaintances, especially if a site allows users to represent themselves by their given names, and to allow communication among existing groups of people</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itchFamily="34" charset="0"/>
            </a:endParaRPr>
          </a:p>
        </p:txBody>
      </p:sp>
      <p:sp>
        <p:nvSpPr>
          <p:cNvPr id="9" name="Rectangle 8"/>
          <p:cNvSpPr/>
          <p:nvPr/>
        </p:nvSpPr>
        <p:spPr>
          <a:xfrm>
            <a:off x="2043705" y="250573"/>
            <a:ext cx="4767643"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Other Internet Services</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Slide Number Placeholder 9"/>
          <p:cNvSpPr>
            <a:spLocks noGrp="1"/>
          </p:cNvSpPr>
          <p:nvPr>
            <p:ph type="sldNum" sz="quarter" idx="12"/>
          </p:nvPr>
        </p:nvSpPr>
        <p:spPr/>
        <p:txBody>
          <a:bodyPr/>
          <a:lstStyle/>
          <a:p>
            <a:fld id="{920CF238-5663-4ECE-924E-2FB2445E5970}" type="slidenum">
              <a:rPr lang="en-US" smtClean="0"/>
              <a:pPr/>
              <a:t>40</a:t>
            </a:fld>
            <a:endParaRPr lang="en-US" dirty="0"/>
          </a:p>
        </p:txBody>
      </p:sp>
      <p:sp>
        <p:nvSpPr>
          <p:cNvPr id="11" name="Footer Placeholder 10"/>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hgf.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8" name="TextBox 7"/>
          <p:cNvSpPr txBox="1"/>
          <p:nvPr/>
        </p:nvSpPr>
        <p:spPr>
          <a:xfrm>
            <a:off x="2549364" y="467283"/>
            <a:ext cx="346737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Conclusion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TextBox 8"/>
          <p:cNvSpPr txBox="1"/>
          <p:nvPr/>
        </p:nvSpPr>
        <p:spPr>
          <a:xfrm>
            <a:off x="526728" y="1261889"/>
            <a:ext cx="8235018"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b="1" dirty="0" smtClean="0">
                <a:ln w="1905"/>
                <a:solidFill>
                  <a:srgbClr val="0000FF"/>
                </a:solidFill>
                <a:effectLst>
                  <a:innerShdw blurRad="69850" dist="43180" dir="5400000">
                    <a:srgbClr val="000000">
                      <a:alpha val="65000"/>
                    </a:srgbClr>
                  </a:innerShdw>
                </a:effectLst>
                <a:latin typeface="Copperplate Gothic Bold" pitchFamily="34" charset="0"/>
              </a:rPr>
              <a:t>We can observe that internet has really transformed the way we go about our daily lives and interacts. Internet is one of the most revolutionary discovery in the human history. It’s due to the internet that the whole world has turned into a small village and any information we want is just a click away. Today communication is fast, reliable and secure only due to internet. Internet has played key role in development of businesses and economies through E-commerce. Since the age of ARPANET  internet has developed and grown tremendously. No other technology witnessed such an amazing growth. There will be new developments and inventions in the coming days making the internet more relevant and important for us.</a:t>
            </a:r>
            <a:endParaRPr lang="en-US" sz="2000" b="1" dirty="0">
              <a:ln w="1905"/>
              <a:solidFill>
                <a:srgbClr val="0000FF"/>
              </a:solidFill>
              <a:effectLst>
                <a:innerShdw blurRad="69850" dist="43180" dir="5400000">
                  <a:srgbClr val="000000">
                    <a:alpha val="65000"/>
                  </a:srgbClr>
                </a:innerShdw>
              </a:effectLst>
              <a:latin typeface="Copperplate Gothic Bold" pitchFamily="34" charset="0"/>
            </a:endParaRPr>
          </a:p>
        </p:txBody>
      </p:sp>
      <p:sp>
        <p:nvSpPr>
          <p:cNvPr id="5" name="Slide Number Placeholder 4"/>
          <p:cNvSpPr>
            <a:spLocks noGrp="1"/>
          </p:cNvSpPr>
          <p:nvPr>
            <p:ph type="sldNum" sz="quarter" idx="12"/>
          </p:nvPr>
        </p:nvSpPr>
        <p:spPr/>
        <p:txBody>
          <a:bodyPr/>
          <a:lstStyle/>
          <a:p>
            <a:fld id="{920CF238-5663-4ECE-924E-2FB2445E5970}" type="slidenum">
              <a:rPr lang="en-US" smtClean="0"/>
              <a:pPr/>
              <a:t>41</a:t>
            </a:fld>
            <a:endParaRPr lang="en-US" dirty="0"/>
          </a:p>
        </p:txBody>
      </p:sp>
      <p:sp>
        <p:nvSpPr>
          <p:cNvPr id="6" name="Footer Placeholder 5"/>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k.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
        <p:nvSpPr>
          <p:cNvPr id="4" name="Rectangle 3"/>
          <p:cNvSpPr/>
          <p:nvPr/>
        </p:nvSpPr>
        <p:spPr>
          <a:xfrm>
            <a:off x="526728" y="2562156"/>
            <a:ext cx="7801596" cy="221599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13800" b="1" spc="-150" dirty="0" smtClean="0">
                <a:ln w="1905">
                  <a:prstDash val="sysDot"/>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Thanks</a:t>
            </a:r>
            <a:endParaRPr lang="en-US" sz="13800" b="1" spc="-150" dirty="0">
              <a:ln w="1905">
                <a:prstDash val="sysDot"/>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ndParaRPr>
          </a:p>
        </p:txBody>
      </p:sp>
      <p:sp>
        <p:nvSpPr>
          <p:cNvPr id="5" name="Slide Number Placeholder 4"/>
          <p:cNvSpPr>
            <a:spLocks noGrp="1"/>
          </p:cNvSpPr>
          <p:nvPr>
            <p:ph type="sldNum" sz="quarter" idx="12"/>
          </p:nvPr>
        </p:nvSpPr>
        <p:spPr/>
        <p:txBody>
          <a:bodyPr/>
          <a:lstStyle/>
          <a:p>
            <a:fld id="{920CF238-5663-4ECE-924E-2FB2445E5970}" type="slidenum">
              <a:rPr lang="en-US" smtClean="0"/>
              <a:pPr/>
              <a:t>42</a:t>
            </a:fld>
            <a:endParaRPr lang="en-US" dirty="0"/>
          </a:p>
        </p:txBody>
      </p:sp>
      <p:sp>
        <p:nvSpPr>
          <p:cNvPr id="6" name="Footer Placeholder 5"/>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jpg"/>
          <p:cNvPicPr>
            <a:picLocks noChangeAspect="1"/>
          </p:cNvPicPr>
          <p:nvPr/>
        </p:nvPicPr>
        <p:blipFill>
          <a:blip r:embed="rId2" cstate="print">
            <a:duotone>
              <a:schemeClr val="accent3">
                <a:shade val="45000"/>
                <a:satMod val="135000"/>
              </a:schemeClr>
              <a:prstClr val="white"/>
            </a:duotone>
          </a:blip>
          <a:stretch>
            <a:fillRect/>
          </a:stretch>
        </p:blipFill>
        <p:spPr>
          <a:xfrm>
            <a:off x="0" y="0"/>
            <a:ext cx="9144000" cy="6858000"/>
          </a:xfrm>
          <a:prstGeom prst="rect">
            <a:avLst/>
          </a:prstGeom>
        </p:spPr>
      </p:pic>
      <p:sp>
        <p:nvSpPr>
          <p:cNvPr id="5" name="TextBox 4"/>
          <p:cNvSpPr txBox="1"/>
          <p:nvPr/>
        </p:nvSpPr>
        <p:spPr>
          <a:xfrm>
            <a:off x="2838312" y="178334"/>
            <a:ext cx="380539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Origin of internet</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237780" y="785794"/>
            <a:ext cx="8596203" cy="5940088"/>
          </a:xfrm>
          <a:prstGeom prst="rect">
            <a:avLst/>
          </a:prstGeom>
          <a:noFill/>
        </p:spPr>
        <p:txBody>
          <a:bodyPr wrap="square" rtlCol="0">
            <a:spAutoFit/>
          </a:bodyPr>
          <a:lstStyle/>
          <a:p>
            <a:pPr algn="just"/>
            <a:r>
              <a:rPr lang="en-US" sz="2000" dirty="0" smtClean="0">
                <a:latin typeface="Sylfaen" pitchFamily="18" charset="0"/>
              </a:rPr>
              <a:t>The origin of the Internet dates back to the 1960s when the United States funded research projects of its military agencies to build robust, fault-tolerant and distributed computer networks. This research and a period of civilian funding of a new U.S. backbone by the National Science Foundation spawned worldwide participation in the development of new networking technologies and led to the commercialization of an international network in the mid 1990s, and resulted in the following popularization of countless applications in virtually every aspect of modern human life. As of 2009, an estimated quarter of Earth's population uses the services of the Internet.</a:t>
            </a:r>
          </a:p>
          <a:p>
            <a:pPr algn="just"/>
            <a:r>
              <a:rPr lang="en-US" sz="2000" dirty="0" smtClean="0">
                <a:latin typeface="Sylfaen" pitchFamily="18" charset="0"/>
              </a:rPr>
              <a:t>The Internet has no centralized governance in either technological implementation or policies for access and usage; each constituent network sets its own standards. Only the overreaching definitions of the two principal name spaces in the Internet, the Internet Protocol address space and the Domain Name System, are directed by a maintainer organization, the Internet Corporation for Assigned Names and Numbers (ICANN). The technical underpinning and standardization of the core protocols (IPv4 and IPv6) is an activity of the Internet Engineering Task Force (IETF), a non-profit organization of loosely affiliated international participants that anyone may associate with by contributing technical expertise.</a:t>
            </a:r>
            <a:endParaRPr lang="en-US" sz="2000" dirty="0">
              <a:latin typeface="Sylfaen" pitchFamily="18" charset="0"/>
            </a:endParaRPr>
          </a:p>
        </p:txBody>
      </p:sp>
      <p:sp>
        <p:nvSpPr>
          <p:cNvPr id="7" name="Slide Number Placeholder 6"/>
          <p:cNvSpPr>
            <a:spLocks noGrp="1"/>
          </p:cNvSpPr>
          <p:nvPr>
            <p:ph type="sldNum" sz="quarter" idx="12"/>
          </p:nvPr>
        </p:nvSpPr>
        <p:spPr/>
        <p:txBody>
          <a:bodyPr/>
          <a:lstStyle/>
          <a:p>
            <a:fld id="{920CF238-5663-4ECE-924E-2FB2445E5970}" type="slidenum">
              <a:rPr lang="en-US" smtClean="0"/>
              <a:pPr/>
              <a:t>5</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04.jpg"/>
          <p:cNvPicPr>
            <a:picLocks noChangeAspect="1"/>
          </p:cNvPicPr>
          <p:nvPr/>
        </p:nvPicPr>
        <p:blipFill>
          <a:blip r:embed="rId2" cstate="print"/>
          <a:stretch>
            <a:fillRect/>
          </a:stretch>
        </p:blipFill>
        <p:spPr>
          <a:xfrm>
            <a:off x="0" y="0"/>
            <a:ext cx="9144000" cy="6858000"/>
          </a:xfrm>
          <a:prstGeom prst="rect">
            <a:avLst/>
          </a:prstGeom>
        </p:spPr>
      </p:pic>
      <p:sp>
        <p:nvSpPr>
          <p:cNvPr id="21" name="Rectangle 2"/>
          <p:cNvSpPr txBox="1">
            <a:spLocks noChangeArrowheads="1"/>
          </p:cNvSpPr>
          <p:nvPr/>
        </p:nvSpPr>
        <p:spPr>
          <a:xfrm>
            <a:off x="609600" y="381000"/>
            <a:ext cx="7202760" cy="1143000"/>
          </a:xfrm>
          <a:prstGeom prst="rect">
            <a:avLst/>
          </a:prstGeom>
          <a:blipFill>
            <a:blip r:embed="rId3" cstate="print"/>
            <a:tile tx="0" ty="0" sx="100000" sy="100000" flip="none" algn="tl"/>
          </a:blipFill>
        </p:spPr>
        <p:style>
          <a:lnRef idx="0">
            <a:scrgbClr r="0" g="0" b="0"/>
          </a:lnRef>
          <a:fillRef idx="1003">
            <a:schemeClr val="lt2"/>
          </a:fillRef>
          <a:effectRef idx="0">
            <a:scrgbClr r="0" g="0" b="0"/>
          </a:effectRef>
          <a:fontRef idx="major"/>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A Brief Summary of the </a:t>
            </a:r>
            <a:br>
              <a:rPr kumimoji="0" lang="en-US" sz="36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br>
            <a:r>
              <a:rPr kumimoji="0" lang="en-US" sz="36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Evolution of the Internet</a:t>
            </a:r>
            <a:endParaRPr kumimoji="0" lang="en-US" sz="36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endParaRPr>
          </a:p>
        </p:txBody>
      </p:sp>
      <p:sp>
        <p:nvSpPr>
          <p:cNvPr id="22" name="Text Box 3"/>
          <p:cNvSpPr txBox="1">
            <a:spLocks noChangeArrowheads="1"/>
          </p:cNvSpPr>
          <p:nvPr/>
        </p:nvSpPr>
        <p:spPr bwMode="auto">
          <a:xfrm>
            <a:off x="457200" y="5943600"/>
            <a:ext cx="793750" cy="457200"/>
          </a:xfrm>
          <a:prstGeom prst="rect">
            <a:avLst/>
          </a:prstGeom>
          <a:blipFill>
            <a:blip r:embed="rId3" cstate="print"/>
            <a:tile tx="0" ty="0" sx="100000" sy="100000" flip="none" algn="tl"/>
          </a:blipFill>
          <a:ln w="9525">
            <a:noFill/>
            <a:miter lim="800000"/>
            <a:headEnd/>
            <a:tailEnd/>
          </a:ln>
          <a:effectLst/>
        </p:spPr>
        <p:txBody>
          <a:bodyPr wrap="none">
            <a:spAutoFit/>
          </a:bodyPr>
          <a:lstStyle/>
          <a:p>
            <a:r>
              <a:rPr lang="en-US" dirty="0"/>
              <a:t>1945</a:t>
            </a:r>
          </a:p>
        </p:txBody>
      </p:sp>
      <p:sp>
        <p:nvSpPr>
          <p:cNvPr id="23" name="Text Box 4"/>
          <p:cNvSpPr txBox="1">
            <a:spLocks noChangeArrowheads="1"/>
          </p:cNvSpPr>
          <p:nvPr/>
        </p:nvSpPr>
        <p:spPr bwMode="auto">
          <a:xfrm>
            <a:off x="7924800" y="5943600"/>
            <a:ext cx="793750" cy="457200"/>
          </a:xfrm>
          <a:prstGeom prst="rect">
            <a:avLst/>
          </a:prstGeom>
          <a:blipFill>
            <a:blip r:embed="rId3" cstate="print"/>
            <a:tile tx="0" ty="0" sx="100000" sy="100000" flip="none" algn="tl"/>
          </a:blipFill>
          <a:ln w="9525">
            <a:noFill/>
            <a:miter lim="800000"/>
            <a:headEnd/>
            <a:tailEnd/>
          </a:ln>
          <a:effectLst/>
        </p:spPr>
        <p:txBody>
          <a:bodyPr wrap="none">
            <a:spAutoFit/>
          </a:bodyPr>
          <a:lstStyle/>
          <a:p>
            <a:r>
              <a:rPr lang="en-US" dirty="0"/>
              <a:t>1995</a:t>
            </a:r>
          </a:p>
        </p:txBody>
      </p:sp>
      <p:sp>
        <p:nvSpPr>
          <p:cNvPr id="24" name="Line 5"/>
          <p:cNvSpPr>
            <a:spLocks noChangeShapeType="1"/>
          </p:cNvSpPr>
          <p:nvPr/>
        </p:nvSpPr>
        <p:spPr bwMode="auto">
          <a:xfrm>
            <a:off x="304800" y="5943600"/>
            <a:ext cx="8534400" cy="0"/>
          </a:xfrm>
          <a:prstGeom prst="line">
            <a:avLst/>
          </a:prstGeom>
          <a:noFill/>
          <a:ln w="9525">
            <a:solidFill>
              <a:schemeClr val="tx1"/>
            </a:solidFill>
            <a:round/>
            <a:headEnd/>
            <a:tailEnd type="stealth" w="med" len="med"/>
          </a:ln>
          <a:effectLst/>
        </p:spPr>
        <p:txBody>
          <a:bodyPr/>
          <a:lstStyle/>
          <a:p>
            <a:endParaRPr lang="en-US" dirty="0"/>
          </a:p>
        </p:txBody>
      </p:sp>
      <p:sp>
        <p:nvSpPr>
          <p:cNvPr id="25" name="Rectangle 6"/>
          <p:cNvSpPr>
            <a:spLocks noChangeArrowheads="1"/>
          </p:cNvSpPr>
          <p:nvPr/>
        </p:nvSpPr>
        <p:spPr bwMode="auto">
          <a:xfrm rot="10800000" flipV="1">
            <a:off x="0" y="4953000"/>
            <a:ext cx="914400" cy="914400"/>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200" b="1" dirty="0"/>
              <a:t>Memex </a:t>
            </a:r>
          </a:p>
          <a:p>
            <a:pPr algn="ctr"/>
            <a:r>
              <a:rPr lang="en-US" sz="1200" b="1" dirty="0"/>
              <a:t>Conceived</a:t>
            </a:r>
          </a:p>
          <a:p>
            <a:pPr algn="ctr"/>
            <a:r>
              <a:rPr lang="en-US" sz="1200" b="1" dirty="0"/>
              <a:t>1945</a:t>
            </a:r>
          </a:p>
        </p:txBody>
      </p:sp>
      <p:sp>
        <p:nvSpPr>
          <p:cNvPr id="26" name="Rectangle 7"/>
          <p:cNvSpPr>
            <a:spLocks noChangeArrowheads="1"/>
          </p:cNvSpPr>
          <p:nvPr/>
        </p:nvSpPr>
        <p:spPr bwMode="auto">
          <a:xfrm rot="10800000" flipV="1">
            <a:off x="7086600" y="1524000"/>
            <a:ext cx="609600" cy="762000"/>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200" b="1" dirty="0"/>
              <a:t>WWW</a:t>
            </a:r>
          </a:p>
          <a:p>
            <a:pPr algn="ctr"/>
            <a:r>
              <a:rPr lang="en-US" sz="1200" b="1" dirty="0"/>
              <a:t>Created</a:t>
            </a:r>
          </a:p>
          <a:p>
            <a:pPr algn="ctr"/>
            <a:r>
              <a:rPr lang="en-US" sz="1200" b="1" dirty="0"/>
              <a:t>1989</a:t>
            </a:r>
          </a:p>
        </p:txBody>
      </p:sp>
      <p:sp>
        <p:nvSpPr>
          <p:cNvPr id="27" name="Rectangle 8"/>
          <p:cNvSpPr>
            <a:spLocks noChangeArrowheads="1"/>
          </p:cNvSpPr>
          <p:nvPr/>
        </p:nvSpPr>
        <p:spPr bwMode="auto">
          <a:xfrm rot="10800000" flipV="1">
            <a:off x="7696200" y="1295400"/>
            <a:ext cx="685800" cy="838200"/>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200" b="1" dirty="0"/>
              <a:t>Mosaic</a:t>
            </a:r>
          </a:p>
          <a:p>
            <a:pPr algn="ctr"/>
            <a:r>
              <a:rPr lang="en-US" sz="1200" b="1" dirty="0"/>
              <a:t>Created</a:t>
            </a:r>
          </a:p>
          <a:p>
            <a:pPr algn="ctr"/>
            <a:r>
              <a:rPr lang="en-US" sz="1200" b="1" dirty="0"/>
              <a:t>1993</a:t>
            </a:r>
          </a:p>
        </p:txBody>
      </p:sp>
      <p:sp>
        <p:nvSpPr>
          <p:cNvPr id="28" name="Rectangle 9"/>
          <p:cNvSpPr>
            <a:spLocks noChangeArrowheads="1"/>
          </p:cNvSpPr>
          <p:nvPr/>
        </p:nvSpPr>
        <p:spPr bwMode="auto">
          <a:xfrm rot="10800000" flipV="1">
            <a:off x="914400" y="4495800"/>
            <a:ext cx="1066800" cy="990600"/>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200" b="1" dirty="0"/>
              <a:t>A </a:t>
            </a:r>
          </a:p>
          <a:p>
            <a:pPr algn="ctr"/>
            <a:r>
              <a:rPr lang="en-US" sz="1200" b="1" dirty="0"/>
              <a:t>Mathematical</a:t>
            </a:r>
          </a:p>
          <a:p>
            <a:pPr algn="ctr"/>
            <a:r>
              <a:rPr lang="en-US" sz="1200" b="1" dirty="0"/>
              <a:t>Theory of</a:t>
            </a:r>
          </a:p>
          <a:p>
            <a:pPr algn="ctr"/>
            <a:r>
              <a:rPr lang="en-US" sz="1200" b="1" dirty="0"/>
              <a:t> Communication</a:t>
            </a:r>
          </a:p>
          <a:p>
            <a:pPr algn="ctr"/>
            <a:r>
              <a:rPr lang="en-US" sz="1200" b="1" dirty="0"/>
              <a:t>1948</a:t>
            </a:r>
          </a:p>
        </p:txBody>
      </p:sp>
      <p:sp>
        <p:nvSpPr>
          <p:cNvPr id="29" name="Rectangle 11"/>
          <p:cNvSpPr>
            <a:spLocks noChangeArrowheads="1"/>
          </p:cNvSpPr>
          <p:nvPr/>
        </p:nvSpPr>
        <p:spPr bwMode="auto">
          <a:xfrm rot="10800000" flipV="1">
            <a:off x="1981200" y="4191000"/>
            <a:ext cx="533400" cy="838200"/>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200" b="1" dirty="0"/>
              <a:t>Silicon</a:t>
            </a:r>
          </a:p>
          <a:p>
            <a:pPr algn="ctr"/>
            <a:r>
              <a:rPr lang="en-US" sz="1200" b="1" dirty="0"/>
              <a:t>Chip</a:t>
            </a:r>
          </a:p>
          <a:p>
            <a:pPr algn="ctr"/>
            <a:r>
              <a:rPr lang="en-US" sz="1200" b="1" dirty="0"/>
              <a:t>1958</a:t>
            </a:r>
          </a:p>
        </p:txBody>
      </p:sp>
      <p:sp>
        <p:nvSpPr>
          <p:cNvPr id="30" name="Rectangle 13"/>
          <p:cNvSpPr>
            <a:spLocks noChangeArrowheads="1"/>
          </p:cNvSpPr>
          <p:nvPr/>
        </p:nvSpPr>
        <p:spPr bwMode="auto">
          <a:xfrm rot="10800000" flipV="1">
            <a:off x="4876800" y="2667000"/>
            <a:ext cx="838200" cy="762000"/>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200" b="1" dirty="0"/>
              <a:t>ARPANET</a:t>
            </a:r>
          </a:p>
          <a:p>
            <a:pPr algn="ctr"/>
            <a:r>
              <a:rPr lang="en-US" sz="1200" b="1" dirty="0"/>
              <a:t>1969</a:t>
            </a:r>
          </a:p>
        </p:txBody>
      </p:sp>
      <p:sp>
        <p:nvSpPr>
          <p:cNvPr id="31" name="Rectangle 14"/>
          <p:cNvSpPr>
            <a:spLocks noChangeArrowheads="1"/>
          </p:cNvSpPr>
          <p:nvPr/>
        </p:nvSpPr>
        <p:spPr bwMode="auto">
          <a:xfrm rot="10800000" flipV="1">
            <a:off x="5715000" y="2438400"/>
            <a:ext cx="685800" cy="685800"/>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200" b="1" dirty="0"/>
              <a:t>TCP/IP</a:t>
            </a:r>
          </a:p>
          <a:p>
            <a:pPr algn="ctr"/>
            <a:r>
              <a:rPr lang="en-US" sz="1200" b="1" dirty="0"/>
              <a:t>Created</a:t>
            </a:r>
          </a:p>
          <a:p>
            <a:pPr algn="ctr"/>
            <a:r>
              <a:rPr lang="en-US" sz="1200" b="1" dirty="0"/>
              <a:t>1972</a:t>
            </a:r>
          </a:p>
        </p:txBody>
      </p:sp>
      <p:sp>
        <p:nvSpPr>
          <p:cNvPr id="32" name="Rectangle 15"/>
          <p:cNvSpPr>
            <a:spLocks noChangeArrowheads="1"/>
          </p:cNvSpPr>
          <p:nvPr/>
        </p:nvSpPr>
        <p:spPr bwMode="auto">
          <a:xfrm rot="10800000" flipV="1">
            <a:off x="6400800" y="1752600"/>
            <a:ext cx="685800" cy="1143000"/>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200" b="1" dirty="0"/>
              <a:t>Internet</a:t>
            </a:r>
          </a:p>
          <a:p>
            <a:pPr algn="ctr"/>
            <a:r>
              <a:rPr lang="en-US" sz="1200" b="1" dirty="0"/>
              <a:t>Named </a:t>
            </a:r>
          </a:p>
          <a:p>
            <a:pPr algn="ctr"/>
            <a:r>
              <a:rPr lang="en-US" sz="1200" b="1" dirty="0"/>
              <a:t>and </a:t>
            </a:r>
          </a:p>
          <a:p>
            <a:pPr algn="ctr"/>
            <a:r>
              <a:rPr lang="en-US" sz="1200" b="1" dirty="0"/>
              <a:t>Goes</a:t>
            </a:r>
          </a:p>
          <a:p>
            <a:pPr algn="ctr"/>
            <a:r>
              <a:rPr lang="en-US" sz="1200" b="1" dirty="0"/>
              <a:t> TCP/IP</a:t>
            </a:r>
          </a:p>
          <a:p>
            <a:pPr algn="ctr"/>
            <a:r>
              <a:rPr lang="en-US" sz="1200" b="1" dirty="0"/>
              <a:t>1984</a:t>
            </a:r>
          </a:p>
        </p:txBody>
      </p:sp>
      <p:sp>
        <p:nvSpPr>
          <p:cNvPr id="33" name="Rectangle 16"/>
          <p:cNvSpPr>
            <a:spLocks noChangeArrowheads="1"/>
          </p:cNvSpPr>
          <p:nvPr/>
        </p:nvSpPr>
        <p:spPr bwMode="auto">
          <a:xfrm rot="10800000" flipV="1">
            <a:off x="4191000" y="2971800"/>
            <a:ext cx="685800" cy="914400"/>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200" b="1" dirty="0"/>
              <a:t>Hypertext</a:t>
            </a:r>
          </a:p>
          <a:p>
            <a:pPr algn="ctr"/>
            <a:r>
              <a:rPr lang="en-US" sz="1200" b="1" dirty="0"/>
              <a:t>Invented</a:t>
            </a:r>
          </a:p>
          <a:p>
            <a:pPr algn="ctr"/>
            <a:r>
              <a:rPr lang="en-US" sz="1200" b="1" dirty="0"/>
              <a:t>1965</a:t>
            </a:r>
          </a:p>
        </p:txBody>
      </p:sp>
      <p:sp>
        <p:nvSpPr>
          <p:cNvPr id="34" name="Rectangle 17"/>
          <p:cNvSpPr>
            <a:spLocks noChangeArrowheads="1"/>
          </p:cNvSpPr>
          <p:nvPr/>
        </p:nvSpPr>
        <p:spPr bwMode="auto">
          <a:xfrm rot="10800000" flipV="1">
            <a:off x="8328324" y="900705"/>
            <a:ext cx="815676" cy="980483"/>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000" b="1" dirty="0"/>
              <a:t>Age of</a:t>
            </a:r>
          </a:p>
          <a:p>
            <a:pPr algn="ctr"/>
            <a:r>
              <a:rPr lang="en-US" sz="1000" b="1" dirty="0"/>
              <a:t>eCommerce</a:t>
            </a:r>
          </a:p>
          <a:p>
            <a:pPr algn="ctr"/>
            <a:r>
              <a:rPr lang="en-US" sz="1000" b="1" dirty="0"/>
              <a:t>Begins</a:t>
            </a:r>
          </a:p>
          <a:p>
            <a:pPr algn="ctr"/>
            <a:r>
              <a:rPr lang="en-US" sz="1000" b="1" dirty="0"/>
              <a:t>1995</a:t>
            </a:r>
          </a:p>
        </p:txBody>
      </p:sp>
      <p:sp>
        <p:nvSpPr>
          <p:cNvPr id="35" name="Text Box 18"/>
          <p:cNvSpPr txBox="1">
            <a:spLocks noChangeArrowheads="1"/>
          </p:cNvSpPr>
          <p:nvPr/>
        </p:nvSpPr>
        <p:spPr bwMode="auto">
          <a:xfrm>
            <a:off x="704850" y="6613525"/>
            <a:ext cx="3106738" cy="244475"/>
          </a:xfrm>
          <a:prstGeom prst="rect">
            <a:avLst/>
          </a:prstGeom>
          <a:blipFill>
            <a:blip r:embed="rId3" cstate="print"/>
            <a:tile tx="0" ty="0" sx="100000" sy="100000" flip="none" algn="tl"/>
          </a:blipFill>
          <a:ln w="9525">
            <a:noFill/>
            <a:miter lim="800000"/>
            <a:headEnd/>
            <a:tailEnd/>
          </a:ln>
          <a:effectLst/>
        </p:spPr>
        <p:txBody>
          <a:bodyPr wrap="none">
            <a:spAutoFit/>
          </a:bodyPr>
          <a:lstStyle/>
          <a:p>
            <a:r>
              <a:rPr lang="en-US" sz="1000" dirty="0"/>
              <a:t>Copyright 2002, William F. Slater, III, Chicago, IL, USA</a:t>
            </a:r>
          </a:p>
        </p:txBody>
      </p:sp>
      <p:pic>
        <p:nvPicPr>
          <p:cNvPr id="36" name="Picture 19" descr="Y:\slater\Internet-related_pics\internet_pic.jpg"/>
          <p:cNvPicPr>
            <a:picLocks noChangeAspect="1" noChangeArrowheads="1"/>
          </p:cNvPicPr>
          <p:nvPr/>
        </p:nvPicPr>
        <p:blipFill>
          <a:blip r:embed="rId4" cstate="print"/>
          <a:srcRect/>
          <a:stretch>
            <a:fillRect/>
          </a:stretch>
        </p:blipFill>
        <p:spPr bwMode="auto">
          <a:xfrm>
            <a:off x="6019800" y="4038600"/>
            <a:ext cx="2743200" cy="1879600"/>
          </a:xfrm>
          <a:prstGeom prst="rect">
            <a:avLst/>
          </a:prstGeom>
          <a:blipFill>
            <a:blip r:embed="rId3" cstate="print"/>
            <a:tile tx="0" ty="0" sx="100000" sy="100000" flip="none" algn="tl"/>
          </a:blipFill>
        </p:spPr>
      </p:pic>
      <p:sp>
        <p:nvSpPr>
          <p:cNvPr id="37" name="Rectangle 10"/>
          <p:cNvSpPr>
            <a:spLocks noChangeArrowheads="1"/>
          </p:cNvSpPr>
          <p:nvPr/>
        </p:nvSpPr>
        <p:spPr bwMode="auto">
          <a:xfrm rot="10800000" flipV="1">
            <a:off x="3352800" y="3429000"/>
            <a:ext cx="838200" cy="914400"/>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200" b="1" dirty="0"/>
              <a:t>Packet </a:t>
            </a:r>
          </a:p>
          <a:p>
            <a:pPr algn="ctr"/>
            <a:r>
              <a:rPr lang="en-US" sz="1200" b="1" dirty="0"/>
              <a:t>Switching </a:t>
            </a:r>
          </a:p>
          <a:p>
            <a:pPr algn="ctr"/>
            <a:r>
              <a:rPr lang="en-US" sz="1200" b="1" dirty="0"/>
              <a:t>Invented</a:t>
            </a:r>
          </a:p>
          <a:p>
            <a:pPr algn="ctr"/>
            <a:r>
              <a:rPr lang="en-US" sz="1200" b="1" dirty="0"/>
              <a:t>1964</a:t>
            </a:r>
          </a:p>
        </p:txBody>
      </p:sp>
      <p:sp>
        <p:nvSpPr>
          <p:cNvPr id="38" name="Rectangle 12"/>
          <p:cNvSpPr>
            <a:spLocks noChangeArrowheads="1"/>
          </p:cNvSpPr>
          <p:nvPr/>
        </p:nvSpPr>
        <p:spPr bwMode="auto">
          <a:xfrm rot="10800000" flipV="1">
            <a:off x="2514600" y="3733800"/>
            <a:ext cx="838200" cy="1143000"/>
          </a:xfrm>
          <a:prstGeom prst="rect">
            <a:avLst/>
          </a:prstGeom>
          <a:blipFill>
            <a:blip r:embed="rId3" cstate="print"/>
            <a:tile tx="0" ty="0" sx="100000" sy="100000" flip="none" algn="tl"/>
          </a:blipFill>
          <a:ln w="9525">
            <a:solidFill>
              <a:schemeClr val="tx1"/>
            </a:solidFill>
            <a:miter lim="800000"/>
            <a:headEnd/>
            <a:tailEnd/>
          </a:ln>
          <a:effectLst/>
        </p:spPr>
        <p:txBody>
          <a:bodyPr wrap="none" anchor="ctr"/>
          <a:lstStyle/>
          <a:p>
            <a:pPr algn="ctr"/>
            <a:r>
              <a:rPr lang="en-US" sz="1200" b="1" dirty="0"/>
              <a:t>First Vast </a:t>
            </a:r>
          </a:p>
          <a:p>
            <a:pPr algn="ctr"/>
            <a:r>
              <a:rPr lang="en-US" sz="1200" b="1" dirty="0"/>
              <a:t>Computer</a:t>
            </a:r>
          </a:p>
          <a:p>
            <a:pPr algn="ctr"/>
            <a:r>
              <a:rPr lang="en-US" sz="1200" b="1" dirty="0"/>
              <a:t>Network</a:t>
            </a:r>
          </a:p>
          <a:p>
            <a:pPr algn="ctr"/>
            <a:r>
              <a:rPr lang="en-US" sz="1200" b="1" dirty="0"/>
              <a:t>Envisioned</a:t>
            </a:r>
          </a:p>
          <a:p>
            <a:pPr algn="ctr"/>
            <a:r>
              <a:rPr lang="en-US" sz="1200" b="1" dirty="0"/>
              <a:t>1962</a:t>
            </a:r>
          </a:p>
        </p:txBody>
      </p:sp>
      <p:sp>
        <p:nvSpPr>
          <p:cNvPr id="39" name="Slide Number Placeholder 38"/>
          <p:cNvSpPr>
            <a:spLocks noGrp="1"/>
          </p:cNvSpPr>
          <p:nvPr>
            <p:ph type="sldNum" sz="quarter" idx="12"/>
          </p:nvPr>
        </p:nvSpPr>
        <p:spPr/>
        <p:txBody>
          <a:bodyPr/>
          <a:lstStyle/>
          <a:p>
            <a:fld id="{920CF238-5663-4ECE-924E-2FB2445E5970}" type="slidenum">
              <a:rPr lang="en-US" smtClean="0"/>
              <a:pPr/>
              <a:t>6</a:t>
            </a:fld>
            <a:endParaRPr lang="en-US" dirty="0"/>
          </a:p>
        </p:txBody>
      </p:sp>
      <p:sp>
        <p:nvSpPr>
          <p:cNvPr id="40" name="Footer Placeholder 39"/>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5.jpg"/>
          <p:cNvPicPr>
            <a:picLocks noChangeAspect="1"/>
          </p:cNvPicPr>
          <p:nvPr/>
        </p:nvPicPr>
        <p:blipFill>
          <a:blip r:embed="rId2" cstate="print"/>
          <a:stretch>
            <a:fillRect/>
          </a:stretch>
        </p:blipFill>
        <p:spPr>
          <a:xfrm>
            <a:off x="0" y="0"/>
            <a:ext cx="9144000" cy="6858000"/>
          </a:xfrm>
          <a:prstGeom prst="rect">
            <a:avLst/>
          </a:prstGeom>
        </p:spPr>
      </p:pic>
      <p:sp>
        <p:nvSpPr>
          <p:cNvPr id="13" name="TextBox 12"/>
          <p:cNvSpPr txBox="1"/>
          <p:nvPr/>
        </p:nvSpPr>
        <p:spPr>
          <a:xfrm>
            <a:off x="1000100" y="285728"/>
            <a:ext cx="642942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Break-through in internet Technology</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TextBox 13"/>
          <p:cNvSpPr txBox="1"/>
          <p:nvPr/>
        </p:nvSpPr>
        <p:spPr>
          <a:xfrm>
            <a:off x="3786182" y="785794"/>
            <a:ext cx="4857784" cy="5929354"/>
          </a:xfrm>
          <a:prstGeom prst="rect">
            <a:avLst/>
          </a:prstGeom>
          <a:noFill/>
        </p:spPr>
        <p:txBody>
          <a:bodyPr wrap="square" rtlCol="0">
            <a:spAutoFit/>
          </a:bodyPr>
          <a:lstStyle/>
          <a:p>
            <a:pPr algn="just"/>
            <a:r>
              <a:rPr lang="en-US" dirty="0" smtClean="0">
                <a:solidFill>
                  <a:schemeClr val="accent2">
                    <a:lumMod val="75000"/>
                  </a:schemeClr>
                </a:solidFill>
              </a:rPr>
              <a:t>Although the basic applications and guidelines that make the Internet possible had existed for almost two decades, the network did not gain a public face until the 1990s. On 6 August 1991, CERN, a pan European organization for particle research, publicized the new World Wide Web project. The Web was invented by British scientist Tim Berners-Lee in 1989. An early popular web browser was ViolaWWW, patterned after HyperCard and built using the X Window System. It was eventually replaced in popularity by the Mosaic web browser. In 1993, the National Center for Supercomputing Applications at the University of Illinois released version 1.0 of Mosaic, and by late 1994 there was growing public interest in the previously academic, technical Internet. By 1996 usage of the word </a:t>
            </a:r>
            <a:r>
              <a:rPr lang="en-US" i="1" dirty="0" smtClean="0">
                <a:solidFill>
                  <a:schemeClr val="accent2">
                    <a:lumMod val="75000"/>
                  </a:schemeClr>
                </a:solidFill>
              </a:rPr>
              <a:t>Internet</a:t>
            </a:r>
            <a:r>
              <a:rPr lang="en-US" dirty="0" smtClean="0">
                <a:solidFill>
                  <a:schemeClr val="accent2">
                    <a:lumMod val="75000"/>
                  </a:schemeClr>
                </a:solidFill>
              </a:rPr>
              <a:t> had become commonplace, and consequently, so had its use as a synecdoche in reference to the World Wide Web.</a:t>
            </a:r>
            <a:endParaRPr lang="en-US" dirty="0">
              <a:solidFill>
                <a:schemeClr val="accent2">
                  <a:lumMod val="75000"/>
                </a:schemeClr>
              </a:solidFill>
            </a:endParaRPr>
          </a:p>
        </p:txBody>
      </p:sp>
      <p:pic>
        <p:nvPicPr>
          <p:cNvPr id="15" name="Picture 2"/>
          <p:cNvPicPr>
            <a:picLocks noChangeAspect="1" noChangeArrowheads="1"/>
          </p:cNvPicPr>
          <p:nvPr/>
        </p:nvPicPr>
        <p:blipFill>
          <a:blip r:embed="rId3" cstate="print"/>
          <a:srcRect/>
          <a:stretch>
            <a:fillRect/>
          </a:stretch>
        </p:blipFill>
        <p:spPr bwMode="auto">
          <a:xfrm>
            <a:off x="214282" y="928670"/>
            <a:ext cx="3500462" cy="3143272"/>
          </a:xfrm>
          <a:prstGeom prst="rect">
            <a:avLst/>
          </a:prstGeom>
          <a:noFill/>
          <a:ln w="9525">
            <a:noFill/>
            <a:miter lim="800000"/>
            <a:headEnd/>
            <a:tailEnd/>
          </a:ln>
        </p:spPr>
      </p:pic>
      <p:sp>
        <p:nvSpPr>
          <p:cNvPr id="16" name="TextBox 15"/>
          <p:cNvSpPr txBox="1"/>
          <p:nvPr/>
        </p:nvSpPr>
        <p:spPr>
          <a:xfrm>
            <a:off x="357158" y="4214818"/>
            <a:ext cx="3143272" cy="1477328"/>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This NeXT Computer was used by Sir Tim Berners-Lee at CERN and became the world's first Web server.</a:t>
            </a:r>
            <a:endParaRPr lang="en-US" dirty="0"/>
          </a:p>
        </p:txBody>
      </p:sp>
      <p:sp>
        <p:nvSpPr>
          <p:cNvPr id="7" name="Slide Number Placeholder 6"/>
          <p:cNvSpPr>
            <a:spLocks noGrp="1"/>
          </p:cNvSpPr>
          <p:nvPr>
            <p:ph type="sldNum" sz="quarter" idx="12"/>
          </p:nvPr>
        </p:nvSpPr>
        <p:spPr/>
        <p:txBody>
          <a:bodyPr/>
          <a:lstStyle/>
          <a:p>
            <a:fld id="{920CF238-5663-4ECE-924E-2FB2445E5970}" type="slidenum">
              <a:rPr lang="en-US" smtClean="0"/>
              <a:pPr/>
              <a:t>7</a:t>
            </a:fld>
            <a:endParaRPr lang="en-US" dirty="0"/>
          </a:p>
        </p:txBody>
      </p:sp>
      <p:sp>
        <p:nvSpPr>
          <p:cNvPr id="8" name="Footer Placeholder 7"/>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jpg"/>
          <p:cNvPicPr>
            <a:picLocks noChangeAspect="1"/>
          </p:cNvPicPr>
          <p:nvPr/>
        </p:nvPicPr>
        <p:blipFill>
          <a:blip r:embed="rId2" cstate="print">
            <a:duotone>
              <a:schemeClr val="accent3">
                <a:shade val="45000"/>
                <a:satMod val="135000"/>
              </a:schemeClr>
              <a:prstClr val="white"/>
            </a:duotone>
          </a:blip>
          <a:stretch>
            <a:fillRect/>
          </a:stretch>
        </p:blipFill>
        <p:spPr>
          <a:xfrm>
            <a:off x="0" y="0"/>
            <a:ext cx="9144000" cy="6858000"/>
          </a:xfrm>
          <a:prstGeom prst="rect">
            <a:avLst/>
          </a:prstGeom>
        </p:spPr>
      </p:pic>
      <p:sp>
        <p:nvSpPr>
          <p:cNvPr id="6" name="Rectangle 1026"/>
          <p:cNvSpPr txBox="1">
            <a:spLocks noChangeArrowheads="1"/>
          </p:cNvSpPr>
          <p:nvPr/>
        </p:nvSpPr>
        <p:spPr>
          <a:xfrm>
            <a:off x="685800" y="609600"/>
            <a:ext cx="7772400" cy="803176"/>
          </a:xfrm>
          <a:prstGeom prst="rect">
            <a:avLst/>
          </a:prstGeom>
        </p:spPr>
        <p:style>
          <a:lnRef idx="2">
            <a:schemeClr val="dk1"/>
          </a:lnRef>
          <a:fillRef idx="1">
            <a:schemeClr val="lt1"/>
          </a:fillRef>
          <a:effectRef idx="0">
            <a:schemeClr val="dk1"/>
          </a:effectRef>
          <a:fontRef idx="minor">
            <a:schemeClr val="dk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accent2">
                    <a:lumMod val="75000"/>
                  </a:schemeClr>
                </a:solidFill>
                <a:effectLst>
                  <a:outerShdw blurRad="31750" dist="25400" dir="5400000" algn="tl" rotWithShape="0">
                    <a:srgbClr val="000000">
                      <a:alpha val="25000"/>
                    </a:srgbClr>
                  </a:outerShdw>
                </a:effectLst>
                <a:uLnTx/>
                <a:uFillTx/>
                <a:latin typeface="+mj-lt"/>
                <a:ea typeface="+mj-ea"/>
                <a:cs typeface="+mj-cs"/>
              </a:rPr>
              <a:t>Tim Berners-Lee</a:t>
            </a:r>
            <a:endParaRPr kumimoji="0" lang="en-US" sz="4100" b="1" i="0" u="none" strike="noStrike" kern="1200" cap="none" spc="0" normalizeH="0" baseline="0" noProof="0" dirty="0">
              <a:ln>
                <a:noFill/>
              </a:ln>
              <a:solidFill>
                <a:schemeClr val="accent2">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7" name="Rectangle 1027"/>
          <p:cNvSpPr txBox="1">
            <a:spLocks noChangeArrowheads="1"/>
          </p:cNvSpPr>
          <p:nvPr/>
        </p:nvSpPr>
        <p:spPr>
          <a:xfrm>
            <a:off x="2743200" y="1623075"/>
            <a:ext cx="5715000" cy="4974277"/>
          </a:xfrm>
          <a:prstGeom prst="rect">
            <a:avLst/>
          </a:prstGeom>
          <a:noFill/>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b="1" i="0" u="none" strike="noStrike" kern="1200" cap="none" spc="0" normalizeH="0" baseline="0" noProof="0" dirty="0" smtClean="0">
                <a:ln>
                  <a:noFill/>
                </a:ln>
                <a:solidFill>
                  <a:srgbClr val="C00000"/>
                </a:solidFill>
                <a:effectLst/>
                <a:uLnTx/>
                <a:uFillTx/>
                <a:latin typeface="Arial" pitchFamily="34" charset="0"/>
                <a:ea typeface="+mn-ea"/>
                <a:cs typeface="+mn-cs"/>
              </a:rPr>
              <a:t>The inventor of HTML</a:t>
            </a:r>
            <a:r>
              <a:rPr kumimoji="0" lang="en-US" b="0" i="0" u="none" strike="noStrike" kern="1200" cap="none" spc="0" normalizeH="0" baseline="0" noProof="0" dirty="0" smtClean="0">
                <a:ln>
                  <a:noFill/>
                </a:ln>
                <a:solidFill>
                  <a:srgbClr val="C00000"/>
                </a:solidFill>
                <a:effectLst/>
                <a:uLnTx/>
                <a:uFillTx/>
                <a:latin typeface="Arial" pitchFamily="34" charset="0"/>
                <a:ea typeface="+mn-ea"/>
                <a:cs typeface="+mn-cs"/>
              </a:rPr>
              <a:t>.  Graduate of Oxford University, England, Tim is now with the Laboratory for Computer Science ( LCS)at the Massachusetts Institute of Technology ( MIT).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b="0" i="0" u="none" strike="noStrike" kern="1200" cap="none" spc="0" normalizeH="0" baseline="0" noProof="0" dirty="0" smtClean="0">
                <a:ln>
                  <a:noFill/>
                </a:ln>
                <a:solidFill>
                  <a:srgbClr val="C00000"/>
                </a:solidFill>
                <a:effectLst/>
                <a:uLnTx/>
                <a:uFillTx/>
                <a:latin typeface="Arial" pitchFamily="34" charset="0"/>
                <a:ea typeface="+mn-ea"/>
                <a:cs typeface="+mn-cs"/>
              </a:rPr>
              <a:t>He directs the W3 Consortium, an open forum of companies and organizations with the mission to realize the full potential of the Web.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b="0" i="0" u="none" strike="noStrike" kern="1200" cap="none" spc="0" normalizeH="0" baseline="0" noProof="0" dirty="0" smtClean="0">
                <a:ln>
                  <a:noFill/>
                </a:ln>
                <a:solidFill>
                  <a:srgbClr val="C00000"/>
                </a:solidFill>
                <a:effectLst/>
                <a:uLnTx/>
                <a:uFillTx/>
                <a:latin typeface="Arial" pitchFamily="34" charset="0"/>
                <a:ea typeface="+mn-ea"/>
                <a:cs typeface="+mn-cs"/>
              </a:rPr>
              <a:t> With a background of system design in real-time communications and text processing software development, in 1989 he invented the World Wide Web, an internet-based hypermedia initiative for global information sharing. while working at CERN, the European Particle Physics Laboratory.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b="0" i="0" u="none" strike="noStrike" kern="1200" cap="none" spc="0" normalizeH="0" baseline="0" noProof="0" dirty="0" smtClean="0">
                <a:ln>
                  <a:noFill/>
                </a:ln>
                <a:solidFill>
                  <a:srgbClr val="C00000"/>
                </a:solidFill>
                <a:effectLst/>
                <a:uLnTx/>
                <a:uFillTx/>
                <a:latin typeface="Arial" pitchFamily="34" charset="0"/>
                <a:ea typeface="+mn-ea"/>
                <a:cs typeface="+mn-cs"/>
              </a:rPr>
              <a:t> Before coming to CERN, Tim was a founding director of Image Computer Systems, and before that a principal engineer with Plessey Telecommunications, in Poole, England.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1400" b="0" i="0" u="none" strike="noStrike" kern="1200" cap="none" spc="0" normalizeH="0" baseline="0" noProof="0" dirty="0">
              <a:ln>
                <a:noFill/>
              </a:ln>
              <a:solidFill>
                <a:srgbClr val="000066"/>
              </a:solidFill>
              <a:effectLst/>
              <a:uLnTx/>
              <a:uFillTx/>
              <a:latin typeface="+mn-lt"/>
              <a:ea typeface="+mn-ea"/>
              <a:cs typeface="+mn-cs"/>
            </a:endParaRPr>
          </a:p>
        </p:txBody>
      </p:sp>
      <p:pic>
        <p:nvPicPr>
          <p:cNvPr id="8" name="Picture 1028" descr="C:\Slater_GingerLynn\ISOC\History\Tim_Berners-Lee\Tim Berners-Lee_files\tim.gif"/>
          <p:cNvPicPr>
            <a:picLocks noChangeAspect="1" noChangeArrowheads="1"/>
          </p:cNvPicPr>
          <p:nvPr/>
        </p:nvPicPr>
        <p:blipFill>
          <a:blip r:embed="rId3" cstate="print"/>
          <a:srcRect/>
          <a:stretch>
            <a:fillRect/>
          </a:stretch>
        </p:blipFill>
        <p:spPr bwMode="auto">
          <a:xfrm>
            <a:off x="742950" y="2190750"/>
            <a:ext cx="1655763" cy="2133600"/>
          </a:xfrm>
          <a:prstGeom prst="rect">
            <a:avLst/>
          </a:prstGeom>
          <a:noFill/>
        </p:spPr>
      </p:pic>
      <p:sp>
        <p:nvSpPr>
          <p:cNvPr id="9" name="Slide Number Placeholder 8"/>
          <p:cNvSpPr>
            <a:spLocks noGrp="1"/>
          </p:cNvSpPr>
          <p:nvPr>
            <p:ph type="sldNum" sz="quarter" idx="12"/>
          </p:nvPr>
        </p:nvSpPr>
        <p:spPr/>
        <p:txBody>
          <a:bodyPr/>
          <a:lstStyle/>
          <a:p>
            <a:fld id="{920CF238-5663-4ECE-924E-2FB2445E5970}" type="slidenum">
              <a:rPr lang="en-US" smtClean="0"/>
              <a:pPr/>
              <a:t>8</a:t>
            </a:fld>
            <a:endParaRPr lang="en-US" dirty="0"/>
          </a:p>
        </p:txBody>
      </p:sp>
      <p:sp>
        <p:nvSpPr>
          <p:cNvPr id="10" name="Footer Placeholder 9"/>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115616" y="285728"/>
            <a:ext cx="640871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Internet Protocols</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6"/>
          <p:cNvSpPr txBox="1"/>
          <p:nvPr/>
        </p:nvSpPr>
        <p:spPr>
          <a:xfrm>
            <a:off x="237780" y="1045179"/>
            <a:ext cx="8740677" cy="5469009"/>
          </a:xfrm>
          <a:prstGeom prst="rect">
            <a:avLst/>
          </a:prstGeom>
          <a:noFill/>
          <a:scene3d>
            <a:camera prst="orthographicFront"/>
            <a:lightRig rig="threePt" dir="t"/>
          </a:scene3d>
          <a:sp3d prstMaterial="powder"/>
        </p:spPr>
        <p:txBody>
          <a:bodyPr wrap="square" rtlCol="0">
            <a:spAutoFit/>
          </a:bodyPr>
          <a:lstStyle/>
          <a:p>
            <a:pPr algn="just"/>
            <a:r>
              <a:rPr lang="en-US" sz="2000" dirty="0" smtClean="0">
                <a:latin typeface="Rockwell" pitchFamily="18" charset="0"/>
              </a:rPr>
              <a:t>The most prominent component of the Internet model is the Internet Protocol (IP) which provides addressing systems (IP addresses) for computers on the Internet. IP enables internetworking and essentially establishes the Internet itself. IP Version 4 (IPv4) is the initial version used on the first generation of the today's Internet and is still in dominant use. It was designed to address up to ~4.3 billion (10</a:t>
            </a:r>
            <a:r>
              <a:rPr lang="en-US" sz="2000" baseline="30000" dirty="0" smtClean="0">
                <a:latin typeface="Rockwell" pitchFamily="18" charset="0"/>
              </a:rPr>
              <a:t>9</a:t>
            </a:r>
            <a:r>
              <a:rPr lang="en-US" sz="2000" dirty="0" smtClean="0">
                <a:latin typeface="Rockwell" pitchFamily="18" charset="0"/>
              </a:rPr>
              <a:t>) Internet hosts. However, the explosive growth of the Internet has led to IPv4 address exhaustion which is estimated to enter its final stage in approximately 2011.A new protocol version, IPv6, was developed in the mid 1990s which provides vastly larger addressing capabilities and more efficient routing of Internet traffic. IPv6 is currently in commercial deployment phase around the world and Internet address registries (RIRs) have begun to urge all resource managers to plan rapid adoption and conversion.</a:t>
            </a:r>
          </a:p>
          <a:p>
            <a:pPr algn="just"/>
            <a:r>
              <a:rPr lang="en-US" sz="2000" dirty="0" smtClean="0">
                <a:latin typeface="Rockwell" pitchFamily="18" charset="0"/>
              </a:rPr>
              <a:t>IPv6 is not interoperable with IPv4. It essentially establishes a "parallel" version of the Internet not directly accessible with IPv4 software. This means software upgrades or translator facilities are necessary for every networking device that needs to communicate on the IPv6 Internet.</a:t>
            </a:r>
            <a:endParaRPr lang="en-US" sz="2000" dirty="0">
              <a:latin typeface="Rockwell" pitchFamily="18" charset="0"/>
            </a:endParaRPr>
          </a:p>
        </p:txBody>
      </p:sp>
      <p:sp>
        <p:nvSpPr>
          <p:cNvPr id="8" name="Slide Number Placeholder 7"/>
          <p:cNvSpPr>
            <a:spLocks noGrp="1"/>
          </p:cNvSpPr>
          <p:nvPr>
            <p:ph type="sldNum" sz="quarter" idx="12"/>
          </p:nvPr>
        </p:nvSpPr>
        <p:spPr/>
        <p:txBody>
          <a:bodyPr/>
          <a:lstStyle/>
          <a:p>
            <a:fld id="{920CF238-5663-4ECE-924E-2FB2445E5970}" type="slidenum">
              <a:rPr lang="en-US" smtClean="0"/>
              <a:pPr/>
              <a:t>9</a:t>
            </a:fld>
            <a:endParaRPr lang="en-US" dirty="0"/>
          </a:p>
        </p:txBody>
      </p:sp>
      <p:sp>
        <p:nvSpPr>
          <p:cNvPr id="9" name="Footer Placeholder 8"/>
          <p:cNvSpPr>
            <a:spLocks noGrp="1"/>
          </p:cNvSpPr>
          <p:nvPr>
            <p:ph type="ftr" sz="quarter" idx="11"/>
          </p:nvPr>
        </p:nvSpPr>
        <p:spPr/>
        <p:txBody>
          <a:bodyPr/>
          <a:lstStyle/>
          <a:p>
            <a:r>
              <a:rPr lang="en-US" smtClean="0"/>
              <a:t>Project On Internet</a:t>
            </a:r>
            <a:endParaRPr lang="en-US" dirty="0"/>
          </a:p>
        </p:txBody>
      </p:sp>
    </p:spTree>
  </p:cSld>
  <p:clrMapOvr>
    <a:masterClrMapping/>
  </p:clrMapOvr>
  <p:transition spd="med" advTm="4000">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ureau ">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1188</TotalTime>
  <Words>4996</Words>
  <Application>Microsoft Office PowerPoint</Application>
  <PresentationFormat>On-screen Show (4:3)</PresentationFormat>
  <Paragraphs>287</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Party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Internet</dc:title>
  <dc:creator>Vasiullah</dc:creator>
  <cp:lastModifiedBy>IFTEKHAR AHMAD</cp:lastModifiedBy>
  <cp:revision>175</cp:revision>
  <dcterms:created xsi:type="dcterms:W3CDTF">2006-12-06T22:14:08Z</dcterms:created>
  <dcterms:modified xsi:type="dcterms:W3CDTF">2010-10-20T07:37:41Z</dcterms:modified>
  <cp:category> registration number: IPCC/ITT/CRO-0338269</cp:category>
</cp:coreProperties>
</file>