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8"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8" d="100"/>
          <a:sy n="78" d="100"/>
        </p:scale>
        <p:origin x="-19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3616AD8-A432-4DE6-9777-E284FB17D141}" type="datetimeFigureOut">
              <a:rPr lang="en-US" smtClean="0"/>
              <a:pPr/>
              <a:t>9/20/2010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B6C88B-9AA8-4CAA-B486-AF9A3AFC5B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616AD8-A432-4DE6-9777-E284FB17D141}" type="datetimeFigureOut">
              <a:rPr lang="en-US" smtClean="0"/>
              <a:pPr/>
              <a:t>9/20/2010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B6C88B-9AA8-4CAA-B486-AF9A3AFC5B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616AD8-A432-4DE6-9777-E284FB17D141}" type="datetimeFigureOut">
              <a:rPr lang="en-US" smtClean="0"/>
              <a:pPr/>
              <a:t>9/20/2010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B6C88B-9AA8-4CAA-B486-AF9A3AFC5B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616AD8-A432-4DE6-9777-E284FB17D141}" type="datetimeFigureOut">
              <a:rPr lang="en-US" smtClean="0"/>
              <a:pPr/>
              <a:t>9/20/2010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B6C88B-9AA8-4CAA-B486-AF9A3AFC5B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616AD8-A432-4DE6-9777-E284FB17D141}" type="datetimeFigureOut">
              <a:rPr lang="en-US" smtClean="0"/>
              <a:pPr/>
              <a:t>9/20/2010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B6C88B-9AA8-4CAA-B486-AF9A3AFC5B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3616AD8-A432-4DE6-9777-E284FB17D141}" type="datetimeFigureOut">
              <a:rPr lang="en-US" smtClean="0"/>
              <a:pPr/>
              <a:t>9/20/2010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B6C88B-9AA8-4CAA-B486-AF9A3AFC5B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3616AD8-A432-4DE6-9777-E284FB17D141}" type="datetimeFigureOut">
              <a:rPr lang="en-US" smtClean="0"/>
              <a:pPr/>
              <a:t>9/20/2010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B6C88B-9AA8-4CAA-B486-AF9A3AFC5B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3616AD8-A432-4DE6-9777-E284FB17D141}" type="datetimeFigureOut">
              <a:rPr lang="en-US" smtClean="0"/>
              <a:pPr/>
              <a:t>9/20/2010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B6C88B-9AA8-4CAA-B486-AF9A3AFC5B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616AD8-A432-4DE6-9777-E284FB17D141}" type="datetimeFigureOut">
              <a:rPr lang="en-US" smtClean="0"/>
              <a:pPr/>
              <a:t>9/20/2010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B6C88B-9AA8-4CAA-B486-AF9A3AFC5B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616AD8-A432-4DE6-9777-E284FB17D141}" type="datetimeFigureOut">
              <a:rPr lang="en-US" smtClean="0"/>
              <a:pPr/>
              <a:t>9/20/2010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B6C88B-9AA8-4CAA-B486-AF9A3AFC5B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616AD8-A432-4DE6-9777-E284FB17D141}" type="datetimeFigureOut">
              <a:rPr lang="en-US" smtClean="0"/>
              <a:pPr/>
              <a:t>9/20/2010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B6C88B-9AA8-4CAA-B486-AF9A3AFC5B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616AD8-A432-4DE6-9777-E284FB17D141}" type="datetimeFigureOut">
              <a:rPr lang="en-US" smtClean="0"/>
              <a:pPr/>
              <a:t>9/20/2010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B6C88B-9AA8-4CAA-B486-AF9A3AFC5B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4900" b="1" dirty="0" smtClean="0">
                <a:solidFill>
                  <a:srgbClr val="7030A0"/>
                </a:solidFill>
              </a:rPr>
              <a:t>The Balance Sheet and Financial Disclosures</a:t>
            </a:r>
            <a:r>
              <a:rPr lang="en-US" dirty="0" smtClean="0"/>
              <a:t/>
            </a:r>
            <a:br>
              <a:rPr lang="en-US" dirty="0" smtClean="0"/>
            </a:b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Footer Placeholder 4"/>
          <p:cNvSpPr>
            <a:spLocks noGrp="1"/>
          </p:cNvSpPr>
          <p:nvPr>
            <p:ph type="ftr" sz="quarter" idx="11"/>
          </p:nvPr>
        </p:nvSpPr>
        <p:spPr/>
        <p:txBody>
          <a:bodyPr/>
          <a:lstStyle/>
          <a:p>
            <a:r>
              <a:rPr lang="en-US"/>
              <a:t>The Balance Sheet and Financial Disclosures</a:t>
            </a:r>
          </a:p>
        </p:txBody>
      </p:sp>
      <p:sp>
        <p:nvSpPr>
          <p:cNvPr id="10" name="Slide Number Placeholder 5"/>
          <p:cNvSpPr>
            <a:spLocks noGrp="1"/>
          </p:cNvSpPr>
          <p:nvPr>
            <p:ph type="sldNum" sz="quarter" idx="12"/>
          </p:nvPr>
        </p:nvSpPr>
        <p:spPr/>
        <p:txBody>
          <a:bodyPr/>
          <a:lstStyle/>
          <a:p>
            <a:fld id="{92979E5A-5796-4C51-9C29-2C2EE32C4512}" type="slidenum">
              <a:rPr lang="en-US"/>
              <a:pPr/>
              <a:t>10</a:t>
            </a:fld>
            <a:endParaRPr lang="en-US"/>
          </a:p>
        </p:txBody>
      </p:sp>
      <p:sp>
        <p:nvSpPr>
          <p:cNvPr id="555010" name="Rectangle 1026"/>
          <p:cNvSpPr>
            <a:spLocks noChangeArrowheads="1"/>
          </p:cNvSpPr>
          <p:nvPr/>
        </p:nvSpPr>
        <p:spPr bwMode="auto">
          <a:xfrm>
            <a:off x="0" y="0"/>
            <a:ext cx="9144000" cy="6858000"/>
          </a:xfrm>
          <a:prstGeom prst="rect">
            <a:avLst/>
          </a:prstGeom>
          <a:solidFill>
            <a:schemeClr val="bg1"/>
          </a:solidFill>
          <a:ln w="9525">
            <a:noFill/>
            <a:miter lim="800000"/>
            <a:headEnd/>
            <a:tailEnd/>
          </a:ln>
        </p:spPr>
        <p:txBody>
          <a:bodyPr wrap="none" anchor="ctr"/>
          <a:lstStyle/>
          <a:p>
            <a:pPr algn="ctr"/>
            <a:endParaRPr kumimoji="0" lang="en-US"/>
          </a:p>
        </p:txBody>
      </p:sp>
      <p:sp>
        <p:nvSpPr>
          <p:cNvPr id="555011" name="Rectangle 1027"/>
          <p:cNvSpPr>
            <a:spLocks noGrp="1" noChangeArrowheads="1"/>
          </p:cNvSpPr>
          <p:nvPr>
            <p:ph type="title"/>
          </p:nvPr>
        </p:nvSpPr>
        <p:spPr>
          <a:xfrm>
            <a:off x="179388" y="87313"/>
            <a:ext cx="8610600" cy="485775"/>
          </a:xfrm>
        </p:spPr>
        <p:txBody>
          <a:bodyPr>
            <a:normAutofit fontScale="90000"/>
          </a:bodyPr>
          <a:lstStyle/>
          <a:p>
            <a:r>
              <a:rPr lang="en-US" sz="4000"/>
              <a:t>Exhibit 5-2 (contd.)</a:t>
            </a:r>
          </a:p>
        </p:txBody>
      </p:sp>
      <p:sp>
        <p:nvSpPr>
          <p:cNvPr id="555012" name="Rectangle 1028"/>
          <p:cNvSpPr>
            <a:spLocks noChangeArrowheads="1"/>
          </p:cNvSpPr>
          <p:nvPr/>
        </p:nvSpPr>
        <p:spPr bwMode="auto">
          <a:xfrm>
            <a:off x="0" y="506413"/>
            <a:ext cx="9144000" cy="74612"/>
          </a:xfrm>
          <a:prstGeom prst="rect">
            <a:avLst/>
          </a:prstGeom>
          <a:gradFill rotWithShape="0">
            <a:gsLst>
              <a:gs pos="0">
                <a:srgbClr val="66CCFF"/>
              </a:gs>
              <a:gs pos="100000">
                <a:schemeClr val="bg2"/>
              </a:gs>
            </a:gsLst>
            <a:path path="shape">
              <a:fillToRect l="50000" t="50000" r="50000" b="50000"/>
            </a:path>
          </a:gradFill>
          <a:ln w="9525">
            <a:solidFill>
              <a:srgbClr val="0000CC"/>
            </a:solidFill>
            <a:miter lim="800000"/>
            <a:headEnd/>
            <a:tailEnd/>
          </a:ln>
        </p:spPr>
        <p:txBody>
          <a:bodyPr wrap="none" anchor="ctr"/>
          <a:lstStyle/>
          <a:p>
            <a:endParaRPr lang="en-US"/>
          </a:p>
        </p:txBody>
      </p:sp>
      <p:sp>
        <p:nvSpPr>
          <p:cNvPr id="555013" name="Rectangle 1029"/>
          <p:cNvSpPr>
            <a:spLocks noChangeArrowheads="1"/>
          </p:cNvSpPr>
          <p:nvPr/>
        </p:nvSpPr>
        <p:spPr bwMode="auto">
          <a:xfrm>
            <a:off x="61913" y="698500"/>
            <a:ext cx="8999537" cy="5862638"/>
          </a:xfrm>
          <a:prstGeom prst="rect">
            <a:avLst/>
          </a:prstGeom>
          <a:solidFill>
            <a:srgbClr val="EBEBFF"/>
          </a:solidFill>
          <a:ln w="9525">
            <a:solidFill>
              <a:schemeClr val="bg2"/>
            </a:solidFill>
            <a:miter lim="800000"/>
            <a:headEnd/>
            <a:tailEnd/>
          </a:ln>
        </p:spPr>
        <p:txBody>
          <a:bodyPr wrap="none" anchor="ctr"/>
          <a:lstStyle/>
          <a:p>
            <a:endParaRPr lang="en-US"/>
          </a:p>
        </p:txBody>
      </p:sp>
      <p:sp>
        <p:nvSpPr>
          <p:cNvPr id="555014" name="Rectangle 1030"/>
          <p:cNvSpPr>
            <a:spLocks noGrp="1" noChangeArrowheads="1"/>
          </p:cNvSpPr>
          <p:nvPr>
            <p:ph type="body" idx="1"/>
          </p:nvPr>
        </p:nvSpPr>
        <p:spPr>
          <a:xfrm>
            <a:off x="0" y="706438"/>
            <a:ext cx="9144000" cy="6151562"/>
          </a:xfrm>
        </p:spPr>
        <p:txBody>
          <a:bodyPr>
            <a:normAutofit fontScale="92500" lnSpcReduction="10000"/>
          </a:bodyPr>
          <a:lstStyle/>
          <a:p>
            <a:pPr marL="401638" lvl="1" indent="-287338">
              <a:lnSpc>
                <a:spcPct val="70000"/>
              </a:lnSpc>
              <a:spcAft>
                <a:spcPct val="0"/>
              </a:spcAft>
              <a:tabLst>
                <a:tab pos="1036638" algn="l"/>
                <a:tab pos="7429500" algn="r"/>
                <a:tab pos="8910638" algn="r"/>
              </a:tabLst>
            </a:pPr>
            <a:r>
              <a:rPr lang="en-US" sz="2700"/>
              <a:t>	</a:t>
            </a:r>
            <a:r>
              <a:rPr lang="en-US" sz="2700" i="1"/>
              <a:t>Net cash provided by operating activities		411,750</a:t>
            </a:r>
            <a:endParaRPr lang="en-US" sz="2700"/>
          </a:p>
          <a:p>
            <a:pPr marL="401638" lvl="1" indent="-287338">
              <a:lnSpc>
                <a:spcPct val="70000"/>
              </a:lnSpc>
              <a:spcAft>
                <a:spcPct val="0"/>
              </a:spcAft>
              <a:tabLst>
                <a:tab pos="1036638" algn="l"/>
                <a:tab pos="7429500" algn="r"/>
                <a:tab pos="8910638" algn="r"/>
              </a:tabLst>
            </a:pPr>
            <a:endParaRPr lang="en-US" sz="2300"/>
          </a:p>
          <a:p>
            <a:pPr marL="401638" lvl="1" indent="-287338">
              <a:lnSpc>
                <a:spcPct val="75000"/>
              </a:lnSpc>
              <a:spcAft>
                <a:spcPct val="0"/>
              </a:spcAft>
              <a:tabLst>
                <a:tab pos="1036638" algn="l"/>
                <a:tab pos="7429500" algn="r"/>
                <a:tab pos="8910638" algn="r"/>
              </a:tabLst>
            </a:pPr>
            <a:r>
              <a:rPr lang="en-US" sz="2800"/>
              <a:t>Cash flows from investing activities</a:t>
            </a:r>
          </a:p>
          <a:p>
            <a:pPr marL="401638" lvl="1" indent="-287338">
              <a:lnSpc>
                <a:spcPct val="75000"/>
              </a:lnSpc>
              <a:spcAft>
                <a:spcPct val="0"/>
              </a:spcAft>
              <a:tabLst>
                <a:tab pos="1036638" algn="l"/>
                <a:tab pos="7429500" algn="r"/>
                <a:tab pos="8910638" algn="r"/>
              </a:tabLst>
            </a:pPr>
            <a:r>
              <a:rPr lang="en-US" sz="2800"/>
              <a:t>	Sale of plant assets	90,500 </a:t>
            </a:r>
          </a:p>
          <a:p>
            <a:pPr marL="401638" lvl="1" indent="-287338">
              <a:lnSpc>
                <a:spcPct val="75000"/>
              </a:lnSpc>
              <a:spcAft>
                <a:spcPct val="0"/>
              </a:spcAft>
              <a:tabLst>
                <a:tab pos="1036638" algn="l"/>
                <a:tab pos="7429500" algn="r"/>
                <a:tab pos="8910638" algn="r"/>
              </a:tabLst>
            </a:pPr>
            <a:r>
              <a:rPr lang="en-US" sz="2800"/>
              <a:t>	Purchase of equipment	(182,500)</a:t>
            </a:r>
          </a:p>
          <a:p>
            <a:pPr marL="401638" lvl="1" indent="-287338">
              <a:lnSpc>
                <a:spcPct val="75000"/>
              </a:lnSpc>
              <a:spcAft>
                <a:spcPct val="35000"/>
              </a:spcAft>
              <a:tabLst>
                <a:tab pos="1036638" algn="l"/>
                <a:tab pos="7429500" algn="r"/>
                <a:tab pos="8910638" algn="r"/>
              </a:tabLst>
            </a:pPr>
            <a:r>
              <a:rPr lang="en-US" sz="2800"/>
              <a:t>	Purchase of land	 </a:t>
            </a:r>
            <a:r>
              <a:rPr lang="en-US" sz="2800" u="sng"/>
              <a:t>  (70,000)</a:t>
            </a:r>
            <a:endParaRPr lang="en-US" sz="2800"/>
          </a:p>
          <a:p>
            <a:pPr marL="401638" lvl="1" indent="-287338">
              <a:lnSpc>
                <a:spcPct val="75000"/>
              </a:lnSpc>
              <a:spcAft>
                <a:spcPct val="5000"/>
              </a:spcAft>
              <a:tabLst>
                <a:tab pos="1036638" algn="l"/>
                <a:tab pos="7429500" algn="r"/>
                <a:tab pos="8910638" algn="r"/>
              </a:tabLst>
            </a:pPr>
            <a:r>
              <a:rPr lang="en-US" sz="2800"/>
              <a:t>	Net cash used by investing activities		(162,000)</a:t>
            </a:r>
          </a:p>
          <a:p>
            <a:pPr marL="401638" lvl="1" indent="-287338">
              <a:lnSpc>
                <a:spcPct val="75000"/>
              </a:lnSpc>
              <a:spcAft>
                <a:spcPct val="0"/>
              </a:spcAft>
              <a:tabLst>
                <a:tab pos="1036638" algn="l"/>
                <a:tab pos="7429500" algn="r"/>
                <a:tab pos="8910638" algn="r"/>
              </a:tabLst>
            </a:pPr>
            <a:endParaRPr lang="en-US" sz="2400"/>
          </a:p>
          <a:p>
            <a:pPr marL="401638" lvl="1" indent="-287338">
              <a:lnSpc>
                <a:spcPct val="75000"/>
              </a:lnSpc>
              <a:spcAft>
                <a:spcPct val="0"/>
              </a:spcAft>
              <a:tabLst>
                <a:tab pos="1036638" algn="l"/>
                <a:tab pos="7429500" algn="r"/>
                <a:tab pos="8910638" algn="r"/>
              </a:tabLst>
            </a:pPr>
            <a:r>
              <a:rPr lang="en-US" sz="2800"/>
              <a:t>Cash flows from financing activities</a:t>
            </a:r>
          </a:p>
          <a:p>
            <a:pPr marL="401638" lvl="1" indent="-287338">
              <a:lnSpc>
                <a:spcPct val="75000"/>
              </a:lnSpc>
              <a:spcAft>
                <a:spcPct val="0"/>
              </a:spcAft>
              <a:tabLst>
                <a:tab pos="1036638" algn="l"/>
                <a:tab pos="7429500" algn="r"/>
                <a:tab pos="8910638" algn="r"/>
              </a:tabLst>
            </a:pPr>
            <a:r>
              <a:rPr lang="en-US" sz="2800"/>
              <a:t>	Payment of cash dividend	(19,800)</a:t>
            </a:r>
          </a:p>
          <a:p>
            <a:pPr marL="401638" lvl="1" indent="-287338">
              <a:lnSpc>
                <a:spcPct val="75000"/>
              </a:lnSpc>
              <a:spcAft>
                <a:spcPct val="0"/>
              </a:spcAft>
              <a:tabLst>
                <a:tab pos="1036638" algn="l"/>
                <a:tab pos="7429500" algn="r"/>
                <a:tab pos="8910638" algn="r"/>
              </a:tabLst>
            </a:pPr>
            <a:r>
              <a:rPr lang="en-US" sz="2800"/>
              <a:t>	Issuance of common stock	100,000 </a:t>
            </a:r>
          </a:p>
          <a:p>
            <a:pPr marL="401638" lvl="1" indent="-287338">
              <a:lnSpc>
                <a:spcPct val="75000"/>
              </a:lnSpc>
              <a:spcAft>
                <a:spcPct val="35000"/>
              </a:spcAft>
              <a:tabLst>
                <a:tab pos="1036638" algn="l"/>
                <a:tab pos="7429500" algn="r"/>
                <a:tab pos="8910638" algn="r"/>
              </a:tabLst>
            </a:pPr>
            <a:r>
              <a:rPr lang="en-US" sz="2800"/>
              <a:t>	Redemption of bonds</a:t>
            </a:r>
            <a:r>
              <a:rPr lang="en-US" sz="2800" u="sng"/>
              <a:t>	 (50,000)</a:t>
            </a:r>
            <a:endParaRPr lang="en-US" sz="2800"/>
          </a:p>
          <a:p>
            <a:pPr marL="401638" lvl="1" indent="-287338">
              <a:lnSpc>
                <a:spcPct val="75000"/>
              </a:lnSpc>
              <a:spcAft>
                <a:spcPct val="35000"/>
              </a:spcAft>
              <a:tabLst>
                <a:tab pos="1036638" algn="l"/>
                <a:tab pos="7429500" algn="r"/>
                <a:tab pos="8910638" algn="r"/>
              </a:tabLst>
            </a:pPr>
            <a:r>
              <a:rPr lang="en-US" sz="2800"/>
              <a:t>	Net cash provided by financing activities</a:t>
            </a:r>
            <a:r>
              <a:rPr lang="en-US" sz="2800" u="sng"/>
              <a:t>		  30,200</a:t>
            </a:r>
            <a:endParaRPr lang="en-US" sz="2800"/>
          </a:p>
          <a:p>
            <a:pPr marL="401638" lvl="1" indent="-287338">
              <a:lnSpc>
                <a:spcPct val="75000"/>
              </a:lnSpc>
              <a:spcAft>
                <a:spcPct val="25000"/>
              </a:spcAft>
              <a:tabLst>
                <a:tab pos="1036638" algn="l"/>
                <a:tab pos="7429500" algn="r"/>
                <a:tab pos="8910638" algn="r"/>
              </a:tabLst>
            </a:pPr>
            <a:r>
              <a:rPr lang="en-US" sz="2800"/>
              <a:t>Net increase in cash		279,950</a:t>
            </a:r>
          </a:p>
          <a:p>
            <a:pPr marL="401638" lvl="1" indent="-287338">
              <a:lnSpc>
                <a:spcPct val="75000"/>
              </a:lnSpc>
              <a:spcAft>
                <a:spcPct val="25000"/>
              </a:spcAft>
              <a:tabLst>
                <a:tab pos="1036638" algn="l"/>
                <a:tab pos="7429500" algn="r"/>
                <a:tab pos="8910638" algn="r"/>
              </a:tabLst>
            </a:pPr>
            <a:r>
              <a:rPr lang="en-US" sz="2800"/>
              <a:t>Cash at beginning of year		</a:t>
            </a:r>
            <a:r>
              <a:rPr lang="en-US" sz="2800" u="sng"/>
              <a:t>135,000</a:t>
            </a:r>
            <a:endParaRPr lang="en-US" sz="2800"/>
          </a:p>
          <a:p>
            <a:pPr marL="401638" lvl="1" indent="-287338">
              <a:lnSpc>
                <a:spcPct val="75000"/>
              </a:lnSpc>
              <a:spcAft>
                <a:spcPct val="5000"/>
              </a:spcAft>
              <a:tabLst>
                <a:tab pos="1036638" algn="l"/>
                <a:tab pos="7429500" algn="r"/>
                <a:tab pos="8910638" algn="r"/>
              </a:tabLst>
            </a:pPr>
            <a:r>
              <a:rPr lang="en-US" sz="2800"/>
              <a:t>Cash at end of year	</a:t>
            </a:r>
            <a:r>
              <a:rPr lang="en-US" sz="2800" b="1" u="sng"/>
              <a:t>	$414,950</a:t>
            </a:r>
          </a:p>
        </p:txBody>
      </p:sp>
      <p:sp>
        <p:nvSpPr>
          <p:cNvPr id="555016" name="Line 1032"/>
          <p:cNvSpPr>
            <a:spLocks noChangeShapeType="1"/>
          </p:cNvSpPr>
          <p:nvPr/>
        </p:nvSpPr>
        <p:spPr bwMode="auto">
          <a:xfrm>
            <a:off x="7507288" y="6484938"/>
            <a:ext cx="1522412" cy="0"/>
          </a:xfrm>
          <a:prstGeom prst="line">
            <a:avLst/>
          </a:prstGeom>
          <a:noFill/>
          <a:ln w="38100">
            <a:solidFill>
              <a:schemeClr val="bg2"/>
            </a:solidFill>
            <a:round/>
            <a:headEnd/>
            <a:tailEnd/>
          </a:ln>
        </p:spPr>
        <p:txBody>
          <a:bodyPr wrap="none" anchor="ctr"/>
          <a:lstStyle/>
          <a:p>
            <a:endParaRPr lang="en-US"/>
          </a:p>
        </p:txBody>
      </p:sp>
      <p:sp>
        <p:nvSpPr>
          <p:cNvPr id="555017" name="Rectangle 1033"/>
          <p:cNvSpPr>
            <a:spLocks noChangeArrowheads="1"/>
          </p:cNvSpPr>
          <p:nvPr/>
        </p:nvSpPr>
        <p:spPr bwMode="auto">
          <a:xfrm>
            <a:off x="8253413" y="6559550"/>
            <a:ext cx="852487" cy="298450"/>
          </a:xfrm>
          <a:prstGeom prst="rect">
            <a:avLst/>
          </a:prstGeom>
          <a:noFill/>
          <a:ln w="9525">
            <a:noFill/>
            <a:miter lim="800000"/>
            <a:headEnd/>
            <a:tailEnd/>
          </a:ln>
          <a:effectLst/>
        </p:spPr>
        <p:txBody>
          <a:bodyPr wrap="none" lIns="92075" tIns="46038" rIns="92075" bIns="46038" anchor="ctr"/>
          <a:lstStyle/>
          <a:p>
            <a:pPr algn="r"/>
            <a:fld id="{ADB9E3B1-1E1A-49FA-AF03-341B265EB898}" type="slidenum">
              <a:rPr lang="en-US" sz="1400">
                <a:solidFill>
                  <a:schemeClr val="bg2"/>
                </a:solidFill>
                <a:latin typeface="Arial" charset="0"/>
              </a:rPr>
              <a:pPr algn="r"/>
              <a:t>10</a:t>
            </a:fld>
            <a:endParaRPr lang="en-US" sz="1400">
              <a:solidFill>
                <a:schemeClr val="bg2"/>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55013"/>
                                        </p:tgtEl>
                                        <p:attrNameLst>
                                          <p:attrName>style.visibility</p:attrName>
                                        </p:attrNameLst>
                                      </p:cBhvr>
                                      <p:to>
                                        <p:strVal val="visible"/>
                                      </p:to>
                                    </p:set>
                                    <p:animEffect transition="in" filter="dissolve">
                                      <p:cBhvr>
                                        <p:cTn id="7" dur="500"/>
                                        <p:tgtEl>
                                          <p:spTgt spid="555013"/>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55501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55501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55501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55501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55501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555014">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555014">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555014">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555014">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555014">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555014">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499"/>
                                          </p:stCondLst>
                                        </p:cTn>
                                        <p:tgtEl>
                                          <p:spTgt spid="555014">
                                            <p:txEl>
                                              <p:pRg st="13" end="1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555014">
                                            <p:txEl>
                                              <p:pRg st="14" end="1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499"/>
                                          </p:stCondLst>
                                        </p:cTn>
                                        <p:tgtEl>
                                          <p:spTgt spid="555014">
                                            <p:txEl>
                                              <p:pRg st="15" end="15"/>
                                            </p:txEl>
                                          </p:spTgt>
                                        </p:tgtEl>
                                        <p:attrNameLst>
                                          <p:attrName>style.visibility</p:attrName>
                                        </p:attrNameLst>
                                      </p:cBhvr>
                                      <p:to>
                                        <p:strVal val="visible"/>
                                      </p:to>
                                    </p:set>
                                  </p:childTnLst>
                                </p:cTn>
                              </p:par>
                            </p:childTnLst>
                          </p:cTn>
                        </p:par>
                        <p:par>
                          <p:cTn id="37" fill="hold">
                            <p:stCondLst>
                              <p:cond delay="1000"/>
                            </p:stCondLst>
                            <p:childTnLst>
                              <p:par>
                                <p:cTn id="38" presetID="1" presetClass="entr" presetSubtype="0" fill="hold" grpId="0" nodeType="afterEffect">
                                  <p:stCondLst>
                                    <p:cond delay="0"/>
                                  </p:stCondLst>
                                  <p:childTnLst>
                                    <p:set>
                                      <p:cBhvr>
                                        <p:cTn id="39" dur="1" fill="hold">
                                          <p:stCondLst>
                                            <p:cond delay="499"/>
                                          </p:stCondLst>
                                        </p:cTn>
                                        <p:tgtEl>
                                          <p:spTgt spid="5550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5013" grpId="0" animBg="1"/>
      <p:bldP spid="555014" grpId="0" build="p" autoUpdateAnimBg="0" advAuto="0"/>
      <p:bldP spid="5550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25FAB577-5DC9-4262-95B0-5A479AE2B63F}" type="slidenum">
              <a:rPr lang="en-US"/>
              <a:pPr/>
              <a:t>11</a:t>
            </a:fld>
            <a:endParaRPr lang="en-US"/>
          </a:p>
        </p:txBody>
      </p:sp>
      <p:sp>
        <p:nvSpPr>
          <p:cNvPr id="515074" name="Rectangle 2"/>
          <p:cNvSpPr>
            <a:spLocks noGrp="1" noChangeArrowheads="1"/>
          </p:cNvSpPr>
          <p:nvPr>
            <p:ph type="title"/>
          </p:nvPr>
        </p:nvSpPr>
        <p:spPr/>
        <p:txBody>
          <a:bodyPr>
            <a:normAutofit fontScale="90000"/>
          </a:bodyPr>
          <a:lstStyle/>
          <a:p>
            <a:r>
              <a:rPr lang="en-US"/>
              <a:t>Definition of Elements of a Balance Sheet: (SFAC No. 6)</a:t>
            </a:r>
          </a:p>
        </p:txBody>
      </p:sp>
      <p:sp>
        <p:nvSpPr>
          <p:cNvPr id="515075" name="Rectangle 3"/>
          <p:cNvSpPr>
            <a:spLocks noGrp="1" noChangeArrowheads="1"/>
          </p:cNvSpPr>
          <p:nvPr>
            <p:ph type="body" idx="1"/>
          </p:nvPr>
        </p:nvSpPr>
        <p:spPr>
          <a:xfrm>
            <a:off x="1003300" y="1790700"/>
            <a:ext cx="6324600" cy="4368800"/>
          </a:xfrm>
        </p:spPr>
        <p:txBody>
          <a:bodyPr/>
          <a:lstStyle/>
          <a:p>
            <a:pPr marL="909638" lvl="1" indent="-452438">
              <a:buClr>
                <a:schemeClr val="hlink"/>
              </a:buClr>
              <a:buSzPct val="60000"/>
              <a:buFont typeface="Monotype Sorts" pitchFamily="2" charset="2"/>
              <a:buChar char="n"/>
            </a:pPr>
            <a:r>
              <a:rPr lang="en-US" sz="3600"/>
              <a:t>Assets</a:t>
            </a:r>
          </a:p>
          <a:p>
            <a:pPr marL="909638" lvl="1" indent="-452438">
              <a:buClr>
                <a:schemeClr val="hlink"/>
              </a:buClr>
              <a:buSzPct val="60000"/>
              <a:buFont typeface="Monotype Sorts" pitchFamily="2" charset="2"/>
              <a:buChar char="n"/>
            </a:pPr>
            <a:r>
              <a:rPr lang="en-US" sz="3600"/>
              <a:t>Liabilities</a:t>
            </a:r>
          </a:p>
          <a:p>
            <a:pPr marL="909638" lvl="1" indent="-452438">
              <a:buClr>
                <a:schemeClr val="hlink"/>
              </a:buClr>
              <a:buSzPct val="60000"/>
              <a:buFont typeface="Monotype Sorts" pitchFamily="2" charset="2"/>
              <a:buChar char="n"/>
            </a:pPr>
            <a:r>
              <a:rPr lang="en-US" sz="3600"/>
              <a:t>Stockholders’ equity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D572A576-83F0-452F-84DE-D1E18EFA780C}" type="slidenum">
              <a:rPr lang="en-US"/>
              <a:pPr/>
              <a:t>12</a:t>
            </a:fld>
            <a:endParaRPr lang="en-US"/>
          </a:p>
        </p:txBody>
      </p:sp>
      <p:sp>
        <p:nvSpPr>
          <p:cNvPr id="516098" name="Rectangle 2"/>
          <p:cNvSpPr>
            <a:spLocks noGrp="1" noChangeArrowheads="1"/>
          </p:cNvSpPr>
          <p:nvPr>
            <p:ph type="title"/>
          </p:nvPr>
        </p:nvSpPr>
        <p:spPr/>
        <p:txBody>
          <a:bodyPr/>
          <a:lstStyle/>
          <a:p>
            <a:r>
              <a:rPr lang="en-US"/>
              <a:t>Assets</a:t>
            </a:r>
          </a:p>
        </p:txBody>
      </p:sp>
      <p:sp>
        <p:nvSpPr>
          <p:cNvPr id="516099" name="Rectangle 3"/>
          <p:cNvSpPr>
            <a:spLocks noGrp="1" noChangeArrowheads="1"/>
          </p:cNvSpPr>
          <p:nvPr>
            <p:ph type="body" idx="1"/>
          </p:nvPr>
        </p:nvSpPr>
        <p:spPr>
          <a:xfrm>
            <a:off x="357188" y="1620838"/>
            <a:ext cx="8512175" cy="4475162"/>
          </a:xfrm>
        </p:spPr>
        <p:txBody>
          <a:bodyPr/>
          <a:lstStyle/>
          <a:p>
            <a:pPr marL="465138" indent="-465138">
              <a:lnSpc>
                <a:spcPct val="100000"/>
              </a:lnSpc>
              <a:spcAft>
                <a:spcPct val="50000"/>
              </a:spcAft>
              <a:buFont typeface="Monotype Sorts" pitchFamily="2" charset="2"/>
              <a:buChar char="n"/>
            </a:pPr>
            <a:r>
              <a:rPr lang="en-US" sz="3600"/>
              <a:t>Resources with future economic benefit to a business entity as a result of a past transaction.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EE3BF37D-6483-499E-94C7-C68370C86B8A}" type="slidenum">
              <a:rPr lang="en-US"/>
              <a:pPr/>
              <a:t>13</a:t>
            </a:fld>
            <a:endParaRPr lang="en-US"/>
          </a:p>
        </p:txBody>
      </p:sp>
      <p:sp>
        <p:nvSpPr>
          <p:cNvPr id="567298" name="Rectangle 1026"/>
          <p:cNvSpPr>
            <a:spLocks noGrp="1" noChangeArrowheads="1"/>
          </p:cNvSpPr>
          <p:nvPr>
            <p:ph type="title"/>
          </p:nvPr>
        </p:nvSpPr>
        <p:spPr/>
        <p:txBody>
          <a:bodyPr/>
          <a:lstStyle/>
          <a:p>
            <a:r>
              <a:rPr lang="en-US"/>
              <a:t>Assets (contd.)</a:t>
            </a:r>
          </a:p>
        </p:txBody>
      </p:sp>
      <p:sp>
        <p:nvSpPr>
          <p:cNvPr id="567299" name="Rectangle 1027"/>
          <p:cNvSpPr>
            <a:spLocks noGrp="1" noChangeArrowheads="1"/>
          </p:cNvSpPr>
          <p:nvPr>
            <p:ph type="body" idx="1"/>
          </p:nvPr>
        </p:nvSpPr>
        <p:spPr>
          <a:xfrm>
            <a:off x="233363" y="1579563"/>
            <a:ext cx="8786812" cy="4475162"/>
          </a:xfrm>
        </p:spPr>
        <p:txBody>
          <a:bodyPr>
            <a:normAutofit fontScale="92500"/>
          </a:bodyPr>
          <a:lstStyle/>
          <a:p>
            <a:pPr marL="465138" indent="-465138">
              <a:spcAft>
                <a:spcPct val="50000"/>
              </a:spcAft>
            </a:pPr>
            <a:r>
              <a:rPr lang="en-US" sz="3600"/>
              <a:t>a. Current Assets: cash and other assets that are reasonably expected to be realized in </a:t>
            </a:r>
            <a:r>
              <a:rPr lang="en-US" sz="3600" u="sng"/>
              <a:t>cash</a:t>
            </a:r>
            <a:r>
              <a:rPr lang="en-US" sz="3600"/>
              <a:t> or </a:t>
            </a:r>
            <a:r>
              <a:rPr lang="en-US" sz="3600" u="sng"/>
              <a:t>sold</a:t>
            </a:r>
            <a:r>
              <a:rPr lang="en-US" sz="3600"/>
              <a:t>, or </a:t>
            </a:r>
            <a:r>
              <a:rPr lang="en-US" sz="3600" u="sng"/>
              <a:t>consumed</a:t>
            </a:r>
            <a:r>
              <a:rPr lang="en-US" sz="3600"/>
              <a:t> during a normal operating cycle or one year, whichever is longer (i.e., cash, A/R, inventory, prepaid expenses…).</a:t>
            </a:r>
          </a:p>
          <a:p>
            <a:pPr marL="465138" indent="-465138">
              <a:spcAft>
                <a:spcPct val="50000"/>
              </a:spcAft>
            </a:pPr>
            <a:r>
              <a:rPr lang="en-US" sz="3600"/>
              <a:t>b. Investments: Land or building held for future use; securities held as long-term investments.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D4541895-6642-43FC-B130-ABC40D3FF3DB}" type="slidenum">
              <a:rPr lang="en-US"/>
              <a:pPr/>
              <a:t>14</a:t>
            </a:fld>
            <a:endParaRPr lang="en-US"/>
          </a:p>
        </p:txBody>
      </p:sp>
      <p:sp>
        <p:nvSpPr>
          <p:cNvPr id="517122" name="Rectangle 2"/>
          <p:cNvSpPr>
            <a:spLocks noGrp="1" noChangeArrowheads="1"/>
          </p:cNvSpPr>
          <p:nvPr>
            <p:ph type="title"/>
          </p:nvPr>
        </p:nvSpPr>
        <p:spPr/>
        <p:txBody>
          <a:bodyPr/>
          <a:lstStyle/>
          <a:p>
            <a:r>
              <a:rPr lang="en-US"/>
              <a:t>Assets (contd.)</a:t>
            </a:r>
          </a:p>
        </p:txBody>
      </p:sp>
      <p:sp>
        <p:nvSpPr>
          <p:cNvPr id="517123" name="Rectangle 3"/>
          <p:cNvSpPr>
            <a:spLocks noGrp="1" noChangeArrowheads="1"/>
          </p:cNvSpPr>
          <p:nvPr>
            <p:ph type="body" idx="1"/>
          </p:nvPr>
        </p:nvSpPr>
        <p:spPr>
          <a:xfrm>
            <a:off x="263525" y="1663700"/>
            <a:ext cx="8839200" cy="4432300"/>
          </a:xfrm>
        </p:spPr>
        <p:txBody>
          <a:bodyPr>
            <a:normAutofit fontScale="92500" lnSpcReduction="10000"/>
          </a:bodyPr>
          <a:lstStyle/>
          <a:p>
            <a:pPr marL="465138" indent="-465138">
              <a:lnSpc>
                <a:spcPct val="85000"/>
              </a:lnSpc>
              <a:spcAft>
                <a:spcPct val="50000"/>
              </a:spcAft>
            </a:pPr>
            <a:r>
              <a:rPr lang="en-US" sz="3600"/>
              <a:t>c. Property, Plant, Equipment: assets used in firms’ operations and meet the following criteria:</a:t>
            </a:r>
          </a:p>
          <a:p>
            <a:pPr marL="973138" lvl="1" indent="-393700">
              <a:lnSpc>
                <a:spcPct val="85000"/>
              </a:lnSpc>
              <a:spcAft>
                <a:spcPct val="20000"/>
              </a:spcAft>
            </a:pPr>
            <a:r>
              <a:rPr lang="en-US" sz="3600"/>
              <a:t>1. Economic life &gt; 1 year;</a:t>
            </a:r>
          </a:p>
          <a:p>
            <a:pPr marL="973138" lvl="1" indent="-393700">
              <a:lnSpc>
                <a:spcPct val="85000"/>
              </a:lnSpc>
              <a:spcAft>
                <a:spcPct val="20000"/>
              </a:spcAft>
            </a:pPr>
            <a:r>
              <a:rPr lang="en-US" sz="3600"/>
              <a:t>2. Acquired for use in operation;</a:t>
            </a:r>
          </a:p>
          <a:p>
            <a:pPr marL="973138" lvl="1" indent="-393700">
              <a:lnSpc>
                <a:spcPct val="85000"/>
              </a:lnSpc>
              <a:spcAft>
                <a:spcPct val="20000"/>
              </a:spcAft>
            </a:pPr>
            <a:r>
              <a:rPr lang="en-US" sz="3600"/>
              <a:t>3. Not for resale to customers;</a:t>
            </a:r>
          </a:p>
          <a:p>
            <a:pPr marL="973138" lvl="1" indent="-393700">
              <a:lnSpc>
                <a:spcPct val="85000"/>
              </a:lnSpc>
              <a:spcAft>
                <a:spcPct val="50000"/>
              </a:spcAft>
            </a:pPr>
            <a:r>
              <a:rPr lang="en-US" sz="3600"/>
              <a:t>4. $ is material. (materiality)</a:t>
            </a:r>
          </a:p>
          <a:p>
            <a:pPr marL="973138" lvl="1" indent="-393700">
              <a:lnSpc>
                <a:spcPct val="85000"/>
              </a:lnSpc>
            </a:pPr>
            <a:r>
              <a:rPr lang="en-US" sz="3600"/>
              <a:t>Depreciation will be applied.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916C71DC-B375-4DA4-8881-A3408B6D5839}" type="slidenum">
              <a:rPr lang="en-US"/>
              <a:pPr/>
              <a:t>15</a:t>
            </a:fld>
            <a:endParaRPr lang="en-US"/>
          </a:p>
        </p:txBody>
      </p:sp>
      <p:sp>
        <p:nvSpPr>
          <p:cNvPr id="518146" name="Rectangle 2"/>
          <p:cNvSpPr>
            <a:spLocks noGrp="1" noChangeArrowheads="1"/>
          </p:cNvSpPr>
          <p:nvPr>
            <p:ph type="title"/>
          </p:nvPr>
        </p:nvSpPr>
        <p:spPr/>
        <p:txBody>
          <a:bodyPr/>
          <a:lstStyle/>
          <a:p>
            <a:r>
              <a:rPr lang="en-US"/>
              <a:t>Assets (contd.)</a:t>
            </a:r>
          </a:p>
        </p:txBody>
      </p:sp>
      <p:sp>
        <p:nvSpPr>
          <p:cNvPr id="518147" name="Rectangle 3"/>
          <p:cNvSpPr>
            <a:spLocks noGrp="1" noChangeArrowheads="1"/>
          </p:cNvSpPr>
          <p:nvPr>
            <p:ph type="body" idx="1"/>
          </p:nvPr>
        </p:nvSpPr>
        <p:spPr>
          <a:xfrm>
            <a:off x="263525" y="1663700"/>
            <a:ext cx="8605838" cy="4432300"/>
          </a:xfrm>
        </p:spPr>
        <p:txBody>
          <a:bodyPr/>
          <a:lstStyle/>
          <a:p>
            <a:pPr marL="465138" indent="-465138">
              <a:spcBef>
                <a:spcPct val="50000"/>
              </a:spcBef>
            </a:pPr>
            <a:r>
              <a:rPr lang="en-US" sz="3600"/>
              <a:t>d. Intangible Assets: assets with no physical substance but have value based on rights or privileges that belong to the owner (i.e., patents, franchises, trademarks,…).</a:t>
            </a:r>
          </a:p>
          <a:p>
            <a:pPr marL="465138" indent="-465138">
              <a:spcBef>
                <a:spcPct val="50000"/>
              </a:spcBef>
            </a:pPr>
            <a:r>
              <a:rPr lang="en-US" sz="3600"/>
              <a:t>e. Other Assets: deferred charges (long-term prepayments).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4BA45B39-D106-4C65-81FD-01CD3E34B88B}" type="slidenum">
              <a:rPr lang="en-US"/>
              <a:pPr/>
              <a:t>16</a:t>
            </a:fld>
            <a:endParaRPr lang="en-US"/>
          </a:p>
        </p:txBody>
      </p:sp>
      <p:sp>
        <p:nvSpPr>
          <p:cNvPr id="519170" name="Rectangle 2"/>
          <p:cNvSpPr>
            <a:spLocks noGrp="1" noChangeArrowheads="1"/>
          </p:cNvSpPr>
          <p:nvPr>
            <p:ph type="title"/>
          </p:nvPr>
        </p:nvSpPr>
        <p:spPr/>
        <p:txBody>
          <a:bodyPr/>
          <a:lstStyle/>
          <a:p>
            <a:r>
              <a:rPr lang="en-US"/>
              <a:t>Liabilities</a:t>
            </a:r>
          </a:p>
        </p:txBody>
      </p:sp>
      <p:sp>
        <p:nvSpPr>
          <p:cNvPr id="519171" name="Rectangle 3"/>
          <p:cNvSpPr>
            <a:spLocks noGrp="1" noChangeArrowheads="1"/>
          </p:cNvSpPr>
          <p:nvPr>
            <p:ph type="body" idx="1"/>
          </p:nvPr>
        </p:nvSpPr>
        <p:spPr>
          <a:xfrm>
            <a:off x="496888" y="1663700"/>
            <a:ext cx="8308975" cy="4495800"/>
          </a:xfrm>
        </p:spPr>
        <p:txBody>
          <a:bodyPr>
            <a:normAutofit lnSpcReduction="10000"/>
          </a:bodyPr>
          <a:lstStyle/>
          <a:p>
            <a:pPr>
              <a:lnSpc>
                <a:spcPct val="85000"/>
              </a:lnSpc>
              <a:spcAft>
                <a:spcPct val="50000"/>
              </a:spcAft>
              <a:buFont typeface="Monotype Sorts" pitchFamily="2" charset="2"/>
              <a:buChar char="n"/>
            </a:pPr>
            <a:r>
              <a:rPr lang="en-US" sz="3600"/>
              <a:t>Legal obligations required future payments of assets or services as a result of a business entity’s past transactions or events.</a:t>
            </a:r>
          </a:p>
          <a:p>
            <a:pPr lvl="1">
              <a:lnSpc>
                <a:spcPct val="85000"/>
              </a:lnSpc>
              <a:spcAft>
                <a:spcPct val="50000"/>
              </a:spcAft>
            </a:pPr>
            <a:r>
              <a:rPr lang="en-US" sz="3600"/>
              <a:t>A. Current Liabilities</a:t>
            </a:r>
          </a:p>
          <a:p>
            <a:pPr lvl="1">
              <a:lnSpc>
                <a:spcPct val="85000"/>
              </a:lnSpc>
              <a:spcAft>
                <a:spcPct val="50000"/>
              </a:spcAft>
            </a:pPr>
            <a:r>
              <a:rPr lang="en-US" sz="3600"/>
              <a:t>B. Long-term Liabilities</a:t>
            </a:r>
          </a:p>
          <a:p>
            <a:pPr lvl="1">
              <a:lnSpc>
                <a:spcPct val="85000"/>
              </a:lnSpc>
              <a:spcAft>
                <a:spcPct val="50000"/>
              </a:spcAft>
            </a:pPr>
            <a:r>
              <a:rPr lang="en-US" sz="3600"/>
              <a:t>C. Other Liabilities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45A287DC-80AC-4579-A474-1590AC335B03}" type="slidenum">
              <a:rPr lang="en-US"/>
              <a:pPr/>
              <a:t>17</a:t>
            </a:fld>
            <a:endParaRPr lang="en-US"/>
          </a:p>
        </p:txBody>
      </p:sp>
      <p:sp>
        <p:nvSpPr>
          <p:cNvPr id="520194" name="Rectangle 2"/>
          <p:cNvSpPr>
            <a:spLocks noGrp="1" noChangeArrowheads="1"/>
          </p:cNvSpPr>
          <p:nvPr>
            <p:ph type="title"/>
          </p:nvPr>
        </p:nvSpPr>
        <p:spPr/>
        <p:txBody>
          <a:bodyPr/>
          <a:lstStyle/>
          <a:p>
            <a:r>
              <a:rPr lang="en-US"/>
              <a:t>A. Current Liabilities</a:t>
            </a:r>
          </a:p>
        </p:txBody>
      </p:sp>
      <p:sp>
        <p:nvSpPr>
          <p:cNvPr id="520195" name="Rectangle 3"/>
          <p:cNvSpPr>
            <a:spLocks noGrp="1" noChangeArrowheads="1"/>
          </p:cNvSpPr>
          <p:nvPr>
            <p:ph type="body" idx="1"/>
          </p:nvPr>
        </p:nvSpPr>
        <p:spPr>
          <a:xfrm>
            <a:off x="455613" y="1663700"/>
            <a:ext cx="8334375" cy="4495800"/>
          </a:xfrm>
        </p:spPr>
        <p:txBody>
          <a:bodyPr/>
          <a:lstStyle/>
          <a:p>
            <a:pPr marL="401638" indent="-401638">
              <a:lnSpc>
                <a:spcPct val="100000"/>
              </a:lnSpc>
              <a:spcAft>
                <a:spcPct val="50000"/>
              </a:spcAft>
              <a:buSzPct val="65000"/>
              <a:buFont typeface="Monotype Sorts" pitchFamily="2" charset="2"/>
              <a:buChar char="n"/>
            </a:pPr>
            <a:r>
              <a:rPr lang="en-US" sz="3600"/>
              <a:t>Obligations must be fulfilled in one year or one operating cycle, whichever is longer. (will require the use of current assets or the creation of current liability) (i.e., A/P, N/P, wages payable,…)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78F8641A-020D-4D5D-96D6-54308ECE1032}" type="slidenum">
              <a:rPr lang="en-US"/>
              <a:pPr/>
              <a:t>18</a:t>
            </a:fld>
            <a:endParaRPr lang="en-US"/>
          </a:p>
        </p:txBody>
      </p:sp>
      <p:sp>
        <p:nvSpPr>
          <p:cNvPr id="521218" name="Rectangle 2"/>
          <p:cNvSpPr>
            <a:spLocks noGrp="1" noChangeArrowheads="1"/>
          </p:cNvSpPr>
          <p:nvPr>
            <p:ph type="title"/>
          </p:nvPr>
        </p:nvSpPr>
        <p:spPr/>
        <p:txBody>
          <a:bodyPr/>
          <a:lstStyle/>
          <a:p>
            <a:r>
              <a:rPr lang="en-US"/>
              <a:t>Contingencies</a:t>
            </a:r>
          </a:p>
        </p:txBody>
      </p:sp>
      <p:sp>
        <p:nvSpPr>
          <p:cNvPr id="521219" name="Rectangle 3"/>
          <p:cNvSpPr>
            <a:spLocks noGrp="1" noChangeArrowheads="1"/>
          </p:cNvSpPr>
          <p:nvPr>
            <p:ph type="body" idx="1"/>
          </p:nvPr>
        </p:nvSpPr>
        <p:spPr/>
        <p:txBody>
          <a:bodyPr/>
          <a:lstStyle/>
          <a:p>
            <a:pPr marL="868363" lvl="1" indent="-411163">
              <a:buSzPct val="65000"/>
              <a:buFont typeface="Monotype Sorts" pitchFamily="2" charset="2"/>
              <a:buChar char="u"/>
            </a:pPr>
            <a:r>
              <a:rPr lang="en-US" sz="3600"/>
              <a:t>Contingent Liabilities</a:t>
            </a:r>
          </a:p>
          <a:p>
            <a:pPr marL="868363" lvl="1" indent="-411163">
              <a:buSzPct val="65000"/>
              <a:buFont typeface="Monotype Sorts" pitchFamily="2" charset="2"/>
              <a:buChar char="u"/>
            </a:pPr>
            <a:r>
              <a:rPr lang="en-US" sz="3600"/>
              <a:t>Contingent Losses</a:t>
            </a:r>
          </a:p>
          <a:p>
            <a:pPr marL="868363" lvl="1" indent="-411163">
              <a:buSzPct val="65000"/>
              <a:buFont typeface="Monotype Sorts" pitchFamily="2" charset="2"/>
              <a:buChar char="u"/>
            </a:pPr>
            <a:r>
              <a:rPr lang="en-US" sz="3600"/>
              <a:t>Contingent Gains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C408264F-BEB8-4589-A1C8-640DC943ED6D}" type="slidenum">
              <a:rPr lang="en-US"/>
              <a:pPr/>
              <a:t>19</a:t>
            </a:fld>
            <a:endParaRPr lang="en-US"/>
          </a:p>
        </p:txBody>
      </p:sp>
      <p:sp>
        <p:nvSpPr>
          <p:cNvPr id="522242" name="Rectangle 2"/>
          <p:cNvSpPr>
            <a:spLocks noGrp="1" noChangeArrowheads="1"/>
          </p:cNvSpPr>
          <p:nvPr>
            <p:ph type="title"/>
          </p:nvPr>
        </p:nvSpPr>
        <p:spPr/>
        <p:txBody>
          <a:bodyPr/>
          <a:lstStyle/>
          <a:p>
            <a:r>
              <a:rPr lang="en-US"/>
              <a:t>Contingent Liabilities</a:t>
            </a:r>
          </a:p>
        </p:txBody>
      </p:sp>
      <p:sp>
        <p:nvSpPr>
          <p:cNvPr id="522243" name="Rectangle 3"/>
          <p:cNvSpPr>
            <a:spLocks noGrp="1" noChangeArrowheads="1"/>
          </p:cNvSpPr>
          <p:nvPr>
            <p:ph type="body" idx="1"/>
          </p:nvPr>
        </p:nvSpPr>
        <p:spPr/>
        <p:txBody>
          <a:bodyPr/>
          <a:lstStyle/>
          <a:p>
            <a:pPr>
              <a:lnSpc>
                <a:spcPct val="100000"/>
              </a:lnSpc>
              <a:buFont typeface="Monotype Sorts" pitchFamily="2" charset="2"/>
              <a:buChar char="n"/>
            </a:pPr>
            <a:r>
              <a:rPr lang="en-US" sz="3600"/>
              <a:t>Obligations may arise because of the occurrence or not occurrence of future event(s).  (i.e., warranty obligations)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dirty="0"/>
              <a:t>The Balance Sheet and Financial Disclosures</a:t>
            </a:r>
          </a:p>
        </p:txBody>
      </p:sp>
      <p:sp>
        <p:nvSpPr>
          <p:cNvPr id="5" name="Slide Number Placeholder 5"/>
          <p:cNvSpPr>
            <a:spLocks noGrp="1"/>
          </p:cNvSpPr>
          <p:nvPr>
            <p:ph type="sldNum" sz="quarter" idx="12"/>
          </p:nvPr>
        </p:nvSpPr>
        <p:spPr/>
        <p:txBody>
          <a:bodyPr/>
          <a:lstStyle/>
          <a:p>
            <a:fld id="{319A22F9-3331-4977-8B92-0EDCFEDE20A6}" type="slidenum">
              <a:rPr lang="en-US"/>
              <a:pPr/>
              <a:t>2</a:t>
            </a:fld>
            <a:endParaRPr lang="en-US"/>
          </a:p>
        </p:txBody>
      </p:sp>
      <p:sp>
        <p:nvSpPr>
          <p:cNvPr id="565250" name="Rectangle 2"/>
          <p:cNvSpPr>
            <a:spLocks noGrp="1" noChangeArrowheads="1"/>
          </p:cNvSpPr>
          <p:nvPr>
            <p:ph type="title"/>
          </p:nvPr>
        </p:nvSpPr>
        <p:spPr/>
        <p:txBody>
          <a:bodyPr/>
          <a:lstStyle/>
          <a:p>
            <a:r>
              <a:rPr lang="en-US"/>
              <a:t>Objectives of the Chapter</a:t>
            </a:r>
          </a:p>
        </p:txBody>
      </p:sp>
      <p:sp>
        <p:nvSpPr>
          <p:cNvPr id="565251" name="Rectangle 3"/>
          <p:cNvSpPr>
            <a:spLocks noGrp="1" noChangeArrowheads="1"/>
          </p:cNvSpPr>
          <p:nvPr>
            <p:ph type="body" idx="1"/>
          </p:nvPr>
        </p:nvSpPr>
        <p:spPr>
          <a:xfrm>
            <a:off x="325438" y="1643063"/>
            <a:ext cx="8688387" cy="4495800"/>
          </a:xfrm>
        </p:spPr>
        <p:txBody>
          <a:bodyPr/>
          <a:lstStyle/>
          <a:p>
            <a:pPr marL="465138" indent="-465138">
              <a:lnSpc>
                <a:spcPct val="85000"/>
              </a:lnSpc>
              <a:spcAft>
                <a:spcPct val="35000"/>
              </a:spcAft>
            </a:pPr>
            <a:r>
              <a:rPr lang="en-US" sz="3600"/>
              <a:t>1. Identify the major classifications of the balance sheet.</a:t>
            </a:r>
          </a:p>
          <a:p>
            <a:pPr marL="465138" indent="-465138">
              <a:lnSpc>
                <a:spcPct val="85000"/>
              </a:lnSpc>
              <a:spcAft>
                <a:spcPct val="35000"/>
              </a:spcAft>
            </a:pPr>
            <a:r>
              <a:rPr lang="en-US" sz="3600"/>
              <a:t>2. Prepare a classified balance sheet statement.</a:t>
            </a:r>
          </a:p>
          <a:p>
            <a:pPr marL="465138" indent="-465138">
              <a:lnSpc>
                <a:spcPct val="85000"/>
              </a:lnSpc>
              <a:spcAft>
                <a:spcPct val="35000"/>
              </a:spcAft>
            </a:pPr>
            <a:r>
              <a:rPr lang="en-US" sz="3600"/>
              <a:t>3. Discuss the disclosures to financial statements.</a:t>
            </a:r>
          </a:p>
          <a:p>
            <a:pPr marL="465138" indent="-465138">
              <a:lnSpc>
                <a:spcPct val="85000"/>
              </a:lnSpc>
              <a:spcAft>
                <a:spcPct val="35000"/>
              </a:spcAft>
            </a:pPr>
            <a:endParaRPr lang="en-US" sz="36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09BE3DE0-88B0-4264-B429-9C5CCECC27AD}" type="slidenum">
              <a:rPr lang="en-US"/>
              <a:pPr/>
              <a:t>20</a:t>
            </a:fld>
            <a:endParaRPr lang="en-US"/>
          </a:p>
        </p:txBody>
      </p:sp>
      <p:sp>
        <p:nvSpPr>
          <p:cNvPr id="523266" name="Rectangle 2"/>
          <p:cNvSpPr>
            <a:spLocks noGrp="1" noChangeArrowheads="1"/>
          </p:cNvSpPr>
          <p:nvPr>
            <p:ph type="title"/>
          </p:nvPr>
        </p:nvSpPr>
        <p:spPr/>
        <p:txBody>
          <a:bodyPr/>
          <a:lstStyle/>
          <a:p>
            <a:r>
              <a:rPr lang="en-US"/>
              <a:t>Contingent Losses</a:t>
            </a:r>
          </a:p>
        </p:txBody>
      </p:sp>
      <p:sp>
        <p:nvSpPr>
          <p:cNvPr id="523267" name="Rectangle 3"/>
          <p:cNvSpPr>
            <a:spLocks noGrp="1" noChangeArrowheads="1"/>
          </p:cNvSpPr>
          <p:nvPr>
            <p:ph type="body" idx="1"/>
          </p:nvPr>
        </p:nvSpPr>
        <p:spPr>
          <a:xfrm>
            <a:off x="304800" y="1663700"/>
            <a:ext cx="8585200" cy="4495800"/>
          </a:xfrm>
        </p:spPr>
        <p:txBody>
          <a:bodyPr/>
          <a:lstStyle/>
          <a:p>
            <a:pPr>
              <a:lnSpc>
                <a:spcPct val="100000"/>
              </a:lnSpc>
              <a:spcBef>
                <a:spcPct val="50000"/>
              </a:spcBef>
              <a:buFont typeface="Monotype Sorts" pitchFamily="2" charset="2"/>
              <a:buChar char="n"/>
            </a:pPr>
            <a:r>
              <a:rPr lang="en-US" sz="3600"/>
              <a:t>Losses may arise because of the occurrence or not occurrence of future event(s).</a:t>
            </a:r>
          </a:p>
          <a:p>
            <a:pPr marL="457200" lvl="1" indent="0">
              <a:lnSpc>
                <a:spcPct val="100000"/>
              </a:lnSpc>
              <a:spcBef>
                <a:spcPct val="50000"/>
              </a:spcBef>
            </a:pPr>
            <a:r>
              <a:rPr lang="en-US" sz="3600"/>
              <a:t>(i.e., the uncollectable accounts, the pending lawsuit losses, possible damage of a fire (or flood)…)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ABAA9DFE-7C94-4805-A96B-36711FF8EF07}" type="slidenum">
              <a:rPr lang="en-US"/>
              <a:pPr/>
              <a:t>21</a:t>
            </a:fld>
            <a:endParaRPr lang="en-US"/>
          </a:p>
        </p:txBody>
      </p:sp>
      <p:sp>
        <p:nvSpPr>
          <p:cNvPr id="524290" name="Rectangle 2"/>
          <p:cNvSpPr>
            <a:spLocks noGrp="1" noChangeArrowheads="1"/>
          </p:cNvSpPr>
          <p:nvPr>
            <p:ph type="title"/>
          </p:nvPr>
        </p:nvSpPr>
        <p:spPr/>
        <p:txBody>
          <a:bodyPr/>
          <a:lstStyle/>
          <a:p>
            <a:r>
              <a:rPr lang="en-US"/>
              <a:t>Contingent Gains</a:t>
            </a:r>
          </a:p>
        </p:txBody>
      </p:sp>
      <p:sp>
        <p:nvSpPr>
          <p:cNvPr id="524291" name="Rectangle 3"/>
          <p:cNvSpPr>
            <a:spLocks noGrp="1" noChangeArrowheads="1"/>
          </p:cNvSpPr>
          <p:nvPr>
            <p:ph type="body" idx="1"/>
          </p:nvPr>
        </p:nvSpPr>
        <p:spPr/>
        <p:txBody>
          <a:bodyPr/>
          <a:lstStyle/>
          <a:p>
            <a:pPr>
              <a:lnSpc>
                <a:spcPct val="100000"/>
              </a:lnSpc>
              <a:buFont typeface="Monotype Sorts" pitchFamily="2" charset="2"/>
              <a:buChar char="n"/>
            </a:pPr>
            <a:r>
              <a:rPr lang="en-US" sz="3600"/>
              <a:t>Gains may arise because of the occurrence or not occurrence of future events). (i.e., pending lawsuit gains)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52F2493C-6F33-413D-B258-B1A0C2A79883}" type="slidenum">
              <a:rPr lang="en-US"/>
              <a:pPr/>
              <a:t>22</a:t>
            </a:fld>
            <a:endParaRPr lang="en-US"/>
          </a:p>
        </p:txBody>
      </p:sp>
      <p:sp>
        <p:nvSpPr>
          <p:cNvPr id="525314" name="Rectangle 2"/>
          <p:cNvSpPr>
            <a:spLocks noGrp="1" noChangeArrowheads="1"/>
          </p:cNvSpPr>
          <p:nvPr>
            <p:ph type="title"/>
          </p:nvPr>
        </p:nvSpPr>
        <p:spPr>
          <a:xfrm>
            <a:off x="261938" y="231775"/>
            <a:ext cx="8610600" cy="1143000"/>
          </a:xfrm>
        </p:spPr>
        <p:txBody>
          <a:bodyPr>
            <a:normAutofit fontScale="90000"/>
          </a:bodyPr>
          <a:lstStyle/>
          <a:p>
            <a:r>
              <a:rPr lang="en-US"/>
              <a:t>Accounting Treatments of Contingencies</a:t>
            </a:r>
          </a:p>
        </p:txBody>
      </p:sp>
      <p:sp>
        <p:nvSpPr>
          <p:cNvPr id="525315" name="Rectangle 3"/>
          <p:cNvSpPr>
            <a:spLocks noGrp="1" noChangeArrowheads="1"/>
          </p:cNvSpPr>
          <p:nvPr>
            <p:ph type="body" idx="1"/>
          </p:nvPr>
        </p:nvSpPr>
        <p:spPr>
          <a:xfrm>
            <a:off x="304800" y="1643063"/>
            <a:ext cx="8610600" cy="4495800"/>
          </a:xfrm>
        </p:spPr>
        <p:txBody>
          <a:bodyPr/>
          <a:lstStyle/>
          <a:p>
            <a:pPr>
              <a:lnSpc>
                <a:spcPct val="100000"/>
              </a:lnSpc>
              <a:spcAft>
                <a:spcPct val="20000"/>
              </a:spcAft>
              <a:buFont typeface="Monotype Sorts" pitchFamily="2" charset="2"/>
              <a:buChar char="n"/>
            </a:pPr>
            <a:r>
              <a:rPr lang="en-US" sz="3600"/>
              <a:t>The accounting treatments of the contingencies depend on the occurrence probability of the related future event(s).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1FC1D3C7-EE92-45ED-B409-A4C926169537}" type="slidenum">
              <a:rPr lang="en-US"/>
              <a:pPr/>
              <a:t>23</a:t>
            </a:fld>
            <a:endParaRPr lang="en-US"/>
          </a:p>
        </p:txBody>
      </p:sp>
      <p:sp>
        <p:nvSpPr>
          <p:cNvPr id="568322" name="Rectangle 1026"/>
          <p:cNvSpPr>
            <a:spLocks noGrp="1" noChangeArrowheads="1"/>
          </p:cNvSpPr>
          <p:nvPr>
            <p:ph type="title"/>
          </p:nvPr>
        </p:nvSpPr>
        <p:spPr>
          <a:xfrm>
            <a:off x="261938" y="231775"/>
            <a:ext cx="8610600" cy="1143000"/>
          </a:xfrm>
        </p:spPr>
        <p:txBody>
          <a:bodyPr>
            <a:normAutofit fontScale="90000"/>
          </a:bodyPr>
          <a:lstStyle/>
          <a:p>
            <a:r>
              <a:rPr lang="en-US"/>
              <a:t>Accounting Treatments of Contingencies (contd.)</a:t>
            </a:r>
          </a:p>
        </p:txBody>
      </p:sp>
      <p:sp>
        <p:nvSpPr>
          <p:cNvPr id="568323" name="Rectangle 1027"/>
          <p:cNvSpPr>
            <a:spLocks noGrp="1" noChangeArrowheads="1"/>
          </p:cNvSpPr>
          <p:nvPr>
            <p:ph type="body" idx="1"/>
          </p:nvPr>
        </p:nvSpPr>
        <p:spPr>
          <a:xfrm>
            <a:off x="123825" y="1643063"/>
            <a:ext cx="8915400" cy="4495800"/>
          </a:xfrm>
        </p:spPr>
        <p:txBody>
          <a:bodyPr>
            <a:normAutofit fontScale="92500" lnSpcReduction="10000"/>
          </a:bodyPr>
          <a:lstStyle/>
          <a:p>
            <a:pPr>
              <a:lnSpc>
                <a:spcPct val="85000"/>
              </a:lnSpc>
              <a:spcAft>
                <a:spcPct val="40000"/>
              </a:spcAft>
              <a:buFont typeface="Monotype Sorts" pitchFamily="2" charset="2"/>
              <a:buChar char="n"/>
            </a:pPr>
            <a:r>
              <a:rPr lang="en-US" sz="3400"/>
              <a:t>Occurrence probabilities of future event(s): (SFAS No. 5)</a:t>
            </a:r>
          </a:p>
          <a:p>
            <a:pPr marL="973138" lvl="1" indent="-515938">
              <a:lnSpc>
                <a:spcPct val="85000"/>
              </a:lnSpc>
              <a:spcAft>
                <a:spcPct val="40000"/>
              </a:spcAft>
            </a:pPr>
            <a:r>
              <a:rPr lang="en-US" sz="3400"/>
              <a:t>1. Probable: The future event(s) is(are) </a:t>
            </a:r>
            <a:r>
              <a:rPr lang="en-US" sz="3400" u="sng"/>
              <a:t>likely</a:t>
            </a:r>
            <a:r>
              <a:rPr lang="en-US" sz="3400"/>
              <a:t> to occur.</a:t>
            </a:r>
          </a:p>
          <a:p>
            <a:pPr marL="973138" lvl="1" indent="-515938">
              <a:lnSpc>
                <a:spcPct val="85000"/>
              </a:lnSpc>
              <a:spcAft>
                <a:spcPct val="40000"/>
              </a:spcAft>
            </a:pPr>
            <a:r>
              <a:rPr lang="en-US" sz="3400"/>
              <a:t>2. Reasonably possible: The chance for the future event(s) to occur is less than probable but greater than remote.</a:t>
            </a:r>
          </a:p>
          <a:p>
            <a:pPr marL="973138" lvl="1" indent="-515938">
              <a:lnSpc>
                <a:spcPct val="85000"/>
              </a:lnSpc>
              <a:spcAft>
                <a:spcPct val="40000"/>
              </a:spcAft>
            </a:pPr>
            <a:r>
              <a:rPr lang="en-US" sz="3400"/>
              <a:t>3. Remote: The chance of the future event to occur is unlikely.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68323">
                                            <p:txEl>
                                              <p:pRg st="0" end="0"/>
                                            </p:txEl>
                                          </p:spTgt>
                                        </p:tgtEl>
                                        <p:attrNameLst>
                                          <p:attrName>style.visibility</p:attrName>
                                        </p:attrNameLst>
                                      </p:cBhvr>
                                      <p:to>
                                        <p:strVal val="visible"/>
                                      </p:to>
                                    </p:set>
                                    <p:anim calcmode="lin" valueType="num">
                                      <p:cBhvr additive="base">
                                        <p:cTn id="7" dur="500" fill="hold"/>
                                        <p:tgtEl>
                                          <p:spTgt spid="5683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683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68323">
                                            <p:txEl>
                                              <p:pRg st="1" end="1"/>
                                            </p:txEl>
                                          </p:spTgt>
                                        </p:tgtEl>
                                        <p:attrNameLst>
                                          <p:attrName>style.visibility</p:attrName>
                                        </p:attrNameLst>
                                      </p:cBhvr>
                                      <p:to>
                                        <p:strVal val="visible"/>
                                      </p:to>
                                    </p:set>
                                    <p:anim calcmode="lin" valueType="num">
                                      <p:cBhvr additive="base">
                                        <p:cTn id="13" dur="500" fill="hold"/>
                                        <p:tgtEl>
                                          <p:spTgt spid="56832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683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68323">
                                            <p:txEl>
                                              <p:pRg st="2" end="2"/>
                                            </p:txEl>
                                          </p:spTgt>
                                        </p:tgtEl>
                                        <p:attrNameLst>
                                          <p:attrName>style.visibility</p:attrName>
                                        </p:attrNameLst>
                                      </p:cBhvr>
                                      <p:to>
                                        <p:strVal val="visible"/>
                                      </p:to>
                                    </p:set>
                                    <p:anim calcmode="lin" valueType="num">
                                      <p:cBhvr additive="base">
                                        <p:cTn id="19" dur="500" fill="hold"/>
                                        <p:tgtEl>
                                          <p:spTgt spid="56832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683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68323">
                                            <p:txEl>
                                              <p:pRg st="3" end="3"/>
                                            </p:txEl>
                                          </p:spTgt>
                                        </p:tgtEl>
                                        <p:attrNameLst>
                                          <p:attrName>style.visibility</p:attrName>
                                        </p:attrNameLst>
                                      </p:cBhvr>
                                      <p:to>
                                        <p:strVal val="visible"/>
                                      </p:to>
                                    </p:set>
                                    <p:anim calcmode="lin" valueType="num">
                                      <p:cBhvr additive="base">
                                        <p:cTn id="25" dur="500" fill="hold"/>
                                        <p:tgtEl>
                                          <p:spTgt spid="56832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6832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8323" grpId="0" build="p" bldLvl="2"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CD9C5A29-C927-4098-8317-CD1E17021C82}" type="slidenum">
              <a:rPr lang="en-US"/>
              <a:pPr/>
              <a:t>24</a:t>
            </a:fld>
            <a:endParaRPr lang="en-US"/>
          </a:p>
        </p:txBody>
      </p:sp>
      <p:sp>
        <p:nvSpPr>
          <p:cNvPr id="526340" name="Rectangle 4"/>
          <p:cNvSpPr>
            <a:spLocks noGrp="1" noChangeArrowheads="1"/>
          </p:cNvSpPr>
          <p:nvPr>
            <p:ph type="title"/>
          </p:nvPr>
        </p:nvSpPr>
        <p:spPr/>
        <p:txBody>
          <a:bodyPr>
            <a:normAutofit fontScale="90000"/>
          </a:bodyPr>
          <a:lstStyle/>
          <a:p>
            <a:r>
              <a:rPr lang="en-US"/>
              <a:t>Accounting Treatments of Contingent Liabilities &amp; Losses</a:t>
            </a:r>
          </a:p>
        </p:txBody>
      </p:sp>
      <p:sp>
        <p:nvSpPr>
          <p:cNvPr id="526341" name="Rectangle 5"/>
          <p:cNvSpPr>
            <a:spLocks noGrp="1" noChangeArrowheads="1"/>
          </p:cNvSpPr>
          <p:nvPr>
            <p:ph type="body" idx="1"/>
          </p:nvPr>
        </p:nvSpPr>
        <p:spPr>
          <a:xfrm>
            <a:off x="304800" y="1684338"/>
            <a:ext cx="8839200" cy="4495800"/>
          </a:xfrm>
        </p:spPr>
        <p:txBody>
          <a:bodyPr/>
          <a:lstStyle/>
          <a:p>
            <a:pPr marL="401638" indent="-401638">
              <a:buFont typeface="Monotype Sorts" pitchFamily="2" charset="2"/>
              <a:buChar char="n"/>
            </a:pPr>
            <a:r>
              <a:rPr lang="en-US" sz="3600"/>
              <a:t>If the future event(s) is(are)</a:t>
            </a:r>
          </a:p>
          <a:p>
            <a:pPr marL="1031875" lvl="1" indent="-515938"/>
            <a:r>
              <a:rPr lang="en-US" sz="3600"/>
              <a:t>a. probable, and</a:t>
            </a:r>
          </a:p>
          <a:p>
            <a:pPr marL="1031875" lvl="1" indent="-515938"/>
            <a:r>
              <a:rPr lang="en-US" sz="3600"/>
              <a:t>b. amount of loss (liability) can be estimated</a:t>
            </a:r>
          </a:p>
          <a:p>
            <a:pPr marL="1031875" lvl="1" indent="-515938"/>
            <a:endParaRPr lang="en-US" sz="2800"/>
          </a:p>
          <a:p>
            <a:pPr marL="1031875" lvl="1" indent="-515938"/>
            <a:r>
              <a:rPr lang="en-US" sz="3600"/>
              <a:t>-- The loss (liability) should be estimated, and recognized (accrued).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42ED6FC6-092C-4E6B-8AF3-E827E04D3C40}" type="slidenum">
              <a:rPr lang="en-US"/>
              <a:pPr/>
              <a:t>25</a:t>
            </a:fld>
            <a:endParaRPr lang="en-US"/>
          </a:p>
        </p:txBody>
      </p:sp>
      <p:sp>
        <p:nvSpPr>
          <p:cNvPr id="527362" name="Rectangle 2"/>
          <p:cNvSpPr>
            <a:spLocks noGrp="1" noChangeArrowheads="1"/>
          </p:cNvSpPr>
          <p:nvPr>
            <p:ph type="title"/>
          </p:nvPr>
        </p:nvSpPr>
        <p:spPr/>
        <p:txBody>
          <a:bodyPr/>
          <a:lstStyle/>
          <a:p>
            <a:r>
              <a:rPr lang="en-US"/>
              <a:t>Examples</a:t>
            </a:r>
          </a:p>
        </p:txBody>
      </p:sp>
      <p:sp>
        <p:nvSpPr>
          <p:cNvPr id="527363" name="Rectangle 3"/>
          <p:cNvSpPr>
            <a:spLocks noGrp="1" noChangeArrowheads="1"/>
          </p:cNvSpPr>
          <p:nvPr>
            <p:ph type="body" idx="1"/>
          </p:nvPr>
        </p:nvSpPr>
        <p:spPr>
          <a:xfrm>
            <a:off x="0" y="1684338"/>
            <a:ext cx="9144000" cy="4495800"/>
          </a:xfrm>
        </p:spPr>
        <p:txBody>
          <a:bodyPr>
            <a:normAutofit fontScale="92500" lnSpcReduction="20000"/>
          </a:bodyPr>
          <a:lstStyle/>
          <a:p>
            <a:pPr marL="1079500" lvl="1" indent="-898525">
              <a:tabLst>
                <a:tab pos="7027863" algn="l"/>
                <a:tab pos="8001000" algn="l"/>
              </a:tabLst>
            </a:pPr>
            <a:r>
              <a:rPr lang="en-US" sz="3400"/>
              <a:t>1. B/D Exp.	XXX</a:t>
            </a:r>
          </a:p>
          <a:p>
            <a:pPr marL="1079500" lvl="1" indent="-898525">
              <a:spcAft>
                <a:spcPct val="50000"/>
              </a:spcAft>
              <a:tabLst>
                <a:tab pos="7027863" algn="l"/>
                <a:tab pos="8001000" algn="l"/>
              </a:tabLst>
            </a:pPr>
            <a:r>
              <a:rPr lang="en-US" sz="3400"/>
              <a:t>	Allowance for B/D		XXX</a:t>
            </a:r>
          </a:p>
          <a:p>
            <a:pPr marL="1079500" lvl="1" indent="-898525">
              <a:tabLst>
                <a:tab pos="7027863" algn="l"/>
                <a:tab pos="8001000" algn="l"/>
              </a:tabLst>
            </a:pPr>
            <a:r>
              <a:rPr lang="en-US" sz="3400"/>
              <a:t>2. Warranty Exp.	XXX</a:t>
            </a:r>
          </a:p>
          <a:p>
            <a:pPr marL="1079500" lvl="1" indent="-898525">
              <a:spcAft>
                <a:spcPct val="50000"/>
              </a:spcAft>
              <a:tabLst>
                <a:tab pos="7027863" algn="l"/>
                <a:tab pos="8001000" algn="l"/>
              </a:tabLst>
            </a:pPr>
            <a:r>
              <a:rPr lang="en-US" sz="3400"/>
              <a:t>	Estimated Warranty Liabilities		XXX</a:t>
            </a:r>
          </a:p>
          <a:p>
            <a:pPr marL="1079500" lvl="1" indent="-898525">
              <a:tabLst>
                <a:tab pos="7027863" algn="l"/>
                <a:tab pos="8001000" algn="l"/>
              </a:tabLst>
            </a:pPr>
            <a:r>
              <a:rPr lang="en-US" sz="3400"/>
              <a:t>3. Lawsuit Exp.	XXX</a:t>
            </a:r>
          </a:p>
          <a:p>
            <a:pPr marL="1079500" lvl="1" indent="-898525">
              <a:tabLst>
                <a:tab pos="7027863" algn="l"/>
                <a:tab pos="8001000" algn="l"/>
              </a:tabLst>
            </a:pPr>
            <a:r>
              <a:rPr lang="en-US" sz="3400"/>
              <a:t>	</a:t>
            </a:r>
            <a:r>
              <a:rPr lang="en-US" sz="3600">
                <a:latin typeface="Arial Narrow" pitchFamily="32" charset="0"/>
              </a:rPr>
              <a:t>Estimated Liability under Litigation</a:t>
            </a:r>
            <a:r>
              <a:rPr lang="en-US" sz="3400"/>
              <a:t>		XXX</a:t>
            </a:r>
            <a:endParaRPr lang="en-US" sz="3600"/>
          </a:p>
          <a:p>
            <a:pPr marL="0" indent="0">
              <a:tabLst>
                <a:tab pos="7027863" algn="l"/>
                <a:tab pos="8001000" algn="l"/>
              </a:tabLst>
            </a:pPr>
            <a:endParaRPr lang="en-US" sz="36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9040BB27-7205-442A-B295-D0447C3356EF}" type="slidenum">
              <a:rPr lang="en-US"/>
              <a:pPr/>
              <a:t>26</a:t>
            </a:fld>
            <a:endParaRPr lang="en-US"/>
          </a:p>
        </p:txBody>
      </p:sp>
      <p:sp>
        <p:nvSpPr>
          <p:cNvPr id="528388" name="Rectangle 4"/>
          <p:cNvSpPr>
            <a:spLocks noGrp="1" noChangeArrowheads="1"/>
          </p:cNvSpPr>
          <p:nvPr>
            <p:ph type="title"/>
          </p:nvPr>
        </p:nvSpPr>
        <p:spPr>
          <a:xfrm>
            <a:off x="261938" y="252413"/>
            <a:ext cx="8882062" cy="1143000"/>
          </a:xfrm>
        </p:spPr>
        <p:txBody>
          <a:bodyPr>
            <a:normAutofit fontScale="90000"/>
          </a:bodyPr>
          <a:lstStyle/>
          <a:p>
            <a:r>
              <a:rPr lang="en-US" sz="4600"/>
              <a:t>Accounting Treatments of Contingent Liabilities &amp; Losses (contd.)</a:t>
            </a:r>
          </a:p>
        </p:txBody>
      </p:sp>
      <p:sp>
        <p:nvSpPr>
          <p:cNvPr id="528389" name="Rectangle 5"/>
          <p:cNvSpPr>
            <a:spLocks noGrp="1" noChangeArrowheads="1"/>
          </p:cNvSpPr>
          <p:nvPr>
            <p:ph type="body" idx="1"/>
          </p:nvPr>
        </p:nvSpPr>
        <p:spPr>
          <a:xfrm>
            <a:off x="304800" y="1663700"/>
            <a:ext cx="8440738" cy="4495800"/>
          </a:xfrm>
        </p:spPr>
        <p:txBody>
          <a:bodyPr/>
          <a:lstStyle/>
          <a:p>
            <a:pPr>
              <a:lnSpc>
                <a:spcPct val="100000"/>
              </a:lnSpc>
              <a:buFont typeface="Monotype Sorts" pitchFamily="2" charset="2"/>
              <a:buChar char="n"/>
            </a:pPr>
            <a:r>
              <a:rPr lang="en-US" sz="3600"/>
              <a:t>If the future event is probable, but the amount of loss (or liability) </a:t>
            </a:r>
            <a:r>
              <a:rPr lang="en-US" sz="3600" b="1" u="sng"/>
              <a:t>CANNOT</a:t>
            </a:r>
            <a:r>
              <a:rPr lang="en-US" sz="3600"/>
              <a:t> be estimated, the contingent loss (or liability) should only be footnoted (not accrued).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1E65C9CA-BF25-4DEC-8101-9BD8481F68AC}" type="slidenum">
              <a:rPr lang="en-US"/>
              <a:pPr/>
              <a:t>27</a:t>
            </a:fld>
            <a:endParaRPr lang="en-US"/>
          </a:p>
        </p:txBody>
      </p:sp>
      <p:sp>
        <p:nvSpPr>
          <p:cNvPr id="529410" name="Rectangle 2"/>
          <p:cNvSpPr>
            <a:spLocks noGrp="1" noChangeArrowheads="1"/>
          </p:cNvSpPr>
          <p:nvPr>
            <p:ph type="title"/>
          </p:nvPr>
        </p:nvSpPr>
        <p:spPr>
          <a:xfrm>
            <a:off x="304800" y="233363"/>
            <a:ext cx="8610600" cy="1143000"/>
          </a:xfrm>
        </p:spPr>
        <p:txBody>
          <a:bodyPr>
            <a:normAutofit fontScale="90000"/>
          </a:bodyPr>
          <a:lstStyle/>
          <a:p>
            <a:r>
              <a:rPr lang="en-US"/>
              <a:t>Accounting Treatments of Contingent Gains</a:t>
            </a:r>
          </a:p>
        </p:txBody>
      </p:sp>
      <p:sp>
        <p:nvSpPr>
          <p:cNvPr id="529411" name="Rectangle 3"/>
          <p:cNvSpPr>
            <a:spLocks noGrp="1" noChangeArrowheads="1"/>
          </p:cNvSpPr>
          <p:nvPr>
            <p:ph type="body" idx="1"/>
          </p:nvPr>
        </p:nvSpPr>
        <p:spPr/>
        <p:txBody>
          <a:bodyPr/>
          <a:lstStyle/>
          <a:p>
            <a:pPr>
              <a:lnSpc>
                <a:spcPct val="100000"/>
              </a:lnSpc>
              <a:buFont typeface="Monotype Sorts" pitchFamily="2" charset="2"/>
              <a:buChar char="n"/>
            </a:pPr>
            <a:r>
              <a:rPr lang="en-US" sz="3600"/>
              <a:t>If the event is probable and the amount of contingent gains is determinable, only footnote the information. </a:t>
            </a:r>
            <a:r>
              <a:rPr lang="en-US" sz="3600" b="1" u="sng"/>
              <a:t>NO</a:t>
            </a:r>
            <a:r>
              <a:rPr lang="en-US" sz="3600"/>
              <a:t> unrealized gain can be recognized under the current accounting standards (conservatism!).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3FE8D689-4D73-49E0-9F28-1659B0446238}" type="slidenum">
              <a:rPr lang="en-US"/>
              <a:pPr/>
              <a:t>28</a:t>
            </a:fld>
            <a:endParaRPr lang="en-US"/>
          </a:p>
        </p:txBody>
      </p:sp>
      <p:sp>
        <p:nvSpPr>
          <p:cNvPr id="530434" name="Rectangle 2"/>
          <p:cNvSpPr>
            <a:spLocks noGrp="1" noChangeArrowheads="1"/>
          </p:cNvSpPr>
          <p:nvPr>
            <p:ph type="title"/>
          </p:nvPr>
        </p:nvSpPr>
        <p:spPr/>
        <p:txBody>
          <a:bodyPr/>
          <a:lstStyle/>
          <a:p>
            <a:r>
              <a:rPr lang="en-US"/>
              <a:t>B. Long-Term Liabilities</a:t>
            </a:r>
          </a:p>
        </p:txBody>
      </p:sp>
      <p:sp>
        <p:nvSpPr>
          <p:cNvPr id="530435" name="Rectangle 3"/>
          <p:cNvSpPr>
            <a:spLocks noGrp="1" noChangeArrowheads="1"/>
          </p:cNvSpPr>
          <p:nvPr>
            <p:ph type="body" idx="1"/>
          </p:nvPr>
        </p:nvSpPr>
        <p:spPr/>
        <p:txBody>
          <a:bodyPr/>
          <a:lstStyle/>
          <a:p>
            <a:pPr marL="401638" indent="-401638">
              <a:lnSpc>
                <a:spcPct val="110000"/>
              </a:lnSpc>
              <a:buFont typeface="Monotype Sorts" pitchFamily="2" charset="2"/>
              <a:buChar char="n"/>
            </a:pPr>
            <a:r>
              <a:rPr lang="en-US" sz="3600"/>
              <a:t>Obligations are not due in next year or next operating cycle, whichever is longer. (i.e., B/P, mortgage payable,…)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02751B8E-DE69-486D-99DC-577F23A54ACB}" type="slidenum">
              <a:rPr lang="en-US"/>
              <a:pPr/>
              <a:t>29</a:t>
            </a:fld>
            <a:endParaRPr lang="en-US"/>
          </a:p>
        </p:txBody>
      </p:sp>
      <p:sp>
        <p:nvSpPr>
          <p:cNvPr id="531458" name="Rectangle 2"/>
          <p:cNvSpPr>
            <a:spLocks noGrp="1" noChangeArrowheads="1"/>
          </p:cNvSpPr>
          <p:nvPr>
            <p:ph type="title"/>
          </p:nvPr>
        </p:nvSpPr>
        <p:spPr/>
        <p:txBody>
          <a:bodyPr/>
          <a:lstStyle/>
          <a:p>
            <a:r>
              <a:rPr lang="en-US"/>
              <a:t>C. Other Liabilities</a:t>
            </a:r>
          </a:p>
        </p:txBody>
      </p:sp>
      <p:sp>
        <p:nvSpPr>
          <p:cNvPr id="531459" name="Rectangle 3"/>
          <p:cNvSpPr>
            <a:spLocks noGrp="1" noChangeArrowheads="1"/>
          </p:cNvSpPr>
          <p:nvPr>
            <p:ph type="body" idx="1"/>
          </p:nvPr>
        </p:nvSpPr>
        <p:spPr/>
        <p:txBody>
          <a:bodyPr/>
          <a:lstStyle/>
          <a:p>
            <a:pPr>
              <a:lnSpc>
                <a:spcPct val="100000"/>
              </a:lnSpc>
              <a:buFont typeface="Monotype Sorts" pitchFamily="2" charset="2"/>
              <a:buChar char="n"/>
            </a:pPr>
            <a:r>
              <a:rPr lang="en-US" sz="3600"/>
              <a:t>Long-term advances from customers, deferred income taxes.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C609BC30-1BF4-4746-8DCA-18485830661E}" type="slidenum">
              <a:rPr lang="en-US"/>
              <a:pPr/>
              <a:t>3</a:t>
            </a:fld>
            <a:endParaRPr lang="en-US"/>
          </a:p>
        </p:txBody>
      </p:sp>
      <p:sp>
        <p:nvSpPr>
          <p:cNvPr id="570370" name="Rectangle 1026"/>
          <p:cNvSpPr>
            <a:spLocks noGrp="1" noChangeArrowheads="1"/>
          </p:cNvSpPr>
          <p:nvPr>
            <p:ph type="title"/>
          </p:nvPr>
        </p:nvSpPr>
        <p:spPr/>
        <p:txBody>
          <a:bodyPr/>
          <a:lstStyle/>
          <a:p>
            <a:r>
              <a:rPr lang="en-US"/>
              <a:t>Objectives of the Chapter (contd.)</a:t>
            </a:r>
          </a:p>
        </p:txBody>
      </p:sp>
      <p:sp>
        <p:nvSpPr>
          <p:cNvPr id="570371" name="Rectangle 1027"/>
          <p:cNvSpPr>
            <a:spLocks noGrp="1" noChangeArrowheads="1"/>
          </p:cNvSpPr>
          <p:nvPr>
            <p:ph type="body" idx="1"/>
          </p:nvPr>
        </p:nvSpPr>
        <p:spPr>
          <a:xfrm>
            <a:off x="325438" y="1746250"/>
            <a:ext cx="8497887" cy="4495800"/>
          </a:xfrm>
        </p:spPr>
        <p:txBody>
          <a:bodyPr/>
          <a:lstStyle/>
          <a:p>
            <a:pPr marL="465138" indent="-465138">
              <a:lnSpc>
                <a:spcPct val="95000"/>
              </a:lnSpc>
              <a:spcAft>
                <a:spcPct val="50000"/>
              </a:spcAft>
            </a:pPr>
            <a:r>
              <a:rPr lang="en-US" sz="3600"/>
              <a:t>4. Understand the accounting treatment for subsequent events.</a:t>
            </a:r>
          </a:p>
          <a:p>
            <a:pPr marL="465138" indent="-465138">
              <a:lnSpc>
                <a:spcPct val="95000"/>
              </a:lnSpc>
              <a:spcAft>
                <a:spcPct val="50000"/>
              </a:spcAft>
            </a:pPr>
            <a:r>
              <a:rPr lang="en-US" sz="3600"/>
              <a:t>5. Use financial ratios to study financial performance of corporations.</a:t>
            </a:r>
          </a:p>
          <a:p>
            <a:pPr marL="465138" indent="-465138">
              <a:lnSpc>
                <a:spcPct val="95000"/>
              </a:lnSpc>
              <a:spcAft>
                <a:spcPct val="50000"/>
              </a:spcAft>
            </a:pPr>
            <a:r>
              <a:rPr lang="en-US" sz="3600"/>
              <a:t>6. Limitations of B/S.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A142CDA6-76FC-43E3-9831-D1B2A16080F4}" type="slidenum">
              <a:rPr lang="en-US"/>
              <a:pPr/>
              <a:t>30</a:t>
            </a:fld>
            <a:endParaRPr lang="en-US"/>
          </a:p>
        </p:txBody>
      </p:sp>
      <p:sp>
        <p:nvSpPr>
          <p:cNvPr id="532482" name="Rectangle 2"/>
          <p:cNvSpPr>
            <a:spLocks noGrp="1" noChangeArrowheads="1"/>
          </p:cNvSpPr>
          <p:nvPr>
            <p:ph type="title"/>
          </p:nvPr>
        </p:nvSpPr>
        <p:spPr/>
        <p:txBody>
          <a:bodyPr/>
          <a:lstStyle/>
          <a:p>
            <a:r>
              <a:rPr lang="en-US"/>
              <a:t>Stockholders’ Equity</a:t>
            </a:r>
          </a:p>
        </p:txBody>
      </p:sp>
      <p:sp>
        <p:nvSpPr>
          <p:cNvPr id="532483" name="Rectangle 3"/>
          <p:cNvSpPr>
            <a:spLocks noGrp="1" noChangeArrowheads="1"/>
          </p:cNvSpPr>
          <p:nvPr>
            <p:ph type="body" idx="1"/>
          </p:nvPr>
        </p:nvSpPr>
        <p:spPr>
          <a:xfrm>
            <a:off x="304800" y="1622425"/>
            <a:ext cx="8610600" cy="4495800"/>
          </a:xfrm>
        </p:spPr>
        <p:txBody>
          <a:bodyPr>
            <a:normAutofit fontScale="92500" lnSpcReduction="10000"/>
          </a:bodyPr>
          <a:lstStyle/>
          <a:p>
            <a:pPr>
              <a:lnSpc>
                <a:spcPct val="75000"/>
              </a:lnSpc>
              <a:spcBef>
                <a:spcPct val="50000"/>
              </a:spcBef>
              <a:spcAft>
                <a:spcPct val="50000"/>
              </a:spcAft>
              <a:buFont typeface="Monotype Sorts" pitchFamily="2" charset="2"/>
              <a:buChar char="n"/>
            </a:pPr>
            <a:r>
              <a:rPr lang="en-US" sz="3600"/>
              <a:t>Residual claims (assets-liabilities) to the business entity from stockholders including:</a:t>
            </a:r>
          </a:p>
          <a:p>
            <a:pPr marL="973138" lvl="1" indent="-515938">
              <a:lnSpc>
                <a:spcPct val="75000"/>
              </a:lnSpc>
              <a:spcAft>
                <a:spcPct val="20000"/>
              </a:spcAft>
            </a:pPr>
            <a:r>
              <a:rPr lang="en-US" sz="3400"/>
              <a:t>a. contributed capital</a:t>
            </a:r>
          </a:p>
          <a:p>
            <a:pPr marL="973138" lvl="1" indent="-515938">
              <a:lnSpc>
                <a:spcPct val="75000"/>
              </a:lnSpc>
              <a:spcAft>
                <a:spcPct val="20000"/>
              </a:spcAft>
            </a:pPr>
            <a:r>
              <a:rPr lang="en-US" sz="3400"/>
              <a:t>+ or -</a:t>
            </a:r>
          </a:p>
          <a:p>
            <a:pPr marL="973138" lvl="1" indent="-515938">
              <a:lnSpc>
                <a:spcPct val="75000"/>
              </a:lnSpc>
              <a:spcAft>
                <a:spcPct val="20000"/>
              </a:spcAft>
            </a:pPr>
            <a:r>
              <a:rPr lang="en-US" sz="3400"/>
              <a:t>b. unrealized capital</a:t>
            </a:r>
          </a:p>
          <a:p>
            <a:pPr marL="973138" lvl="1" indent="-515938">
              <a:lnSpc>
                <a:spcPct val="75000"/>
              </a:lnSpc>
              <a:spcAft>
                <a:spcPct val="20000"/>
              </a:spcAft>
            </a:pPr>
            <a:r>
              <a:rPr lang="en-US" sz="3400"/>
              <a:t>+</a:t>
            </a:r>
          </a:p>
          <a:p>
            <a:pPr marL="973138" lvl="1" indent="-515938">
              <a:lnSpc>
                <a:spcPct val="75000"/>
              </a:lnSpc>
              <a:spcAft>
                <a:spcPct val="20000"/>
              </a:spcAft>
            </a:pPr>
            <a:r>
              <a:rPr lang="en-US" sz="3400"/>
              <a:t>c. retained earnings (or - deficit)</a:t>
            </a:r>
          </a:p>
          <a:p>
            <a:pPr marL="973138" lvl="1" indent="-515938">
              <a:lnSpc>
                <a:spcPct val="75000"/>
              </a:lnSpc>
              <a:spcAft>
                <a:spcPct val="20000"/>
              </a:spcAft>
            </a:pPr>
            <a:r>
              <a:rPr lang="en-US" sz="3400"/>
              <a:t>(-)</a:t>
            </a:r>
          </a:p>
          <a:p>
            <a:pPr marL="973138" lvl="1" indent="-515938">
              <a:lnSpc>
                <a:spcPct val="75000"/>
              </a:lnSpc>
              <a:spcAft>
                <a:spcPct val="20000"/>
              </a:spcAft>
            </a:pPr>
            <a:r>
              <a:rPr lang="en-US" sz="3400"/>
              <a:t>d. treasury stock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DCC5D356-D31E-43E5-9CCD-9DC909AF93F7}" type="slidenum">
              <a:rPr lang="en-US"/>
              <a:pPr/>
              <a:t>31</a:t>
            </a:fld>
            <a:endParaRPr lang="en-US"/>
          </a:p>
        </p:txBody>
      </p:sp>
      <p:sp>
        <p:nvSpPr>
          <p:cNvPr id="533506" name="Rectangle 2"/>
          <p:cNvSpPr>
            <a:spLocks noGrp="1" noChangeArrowheads="1"/>
          </p:cNvSpPr>
          <p:nvPr>
            <p:ph type="title"/>
          </p:nvPr>
        </p:nvSpPr>
        <p:spPr>
          <a:xfrm>
            <a:off x="304800" y="419100"/>
            <a:ext cx="8839200" cy="1143000"/>
          </a:xfrm>
        </p:spPr>
        <p:txBody>
          <a:bodyPr/>
          <a:lstStyle/>
          <a:p>
            <a:r>
              <a:rPr lang="en-US"/>
              <a:t>a. Contributed Capital </a:t>
            </a:r>
            <a:r>
              <a:rPr lang="en-US" sz="4400" b="0"/>
              <a:t>(Legal Capital)</a:t>
            </a:r>
            <a:endParaRPr lang="en-US"/>
          </a:p>
        </p:txBody>
      </p:sp>
      <p:sp>
        <p:nvSpPr>
          <p:cNvPr id="533507" name="Rectangle 3"/>
          <p:cNvSpPr>
            <a:spLocks noGrp="1" noChangeArrowheads="1"/>
          </p:cNvSpPr>
          <p:nvPr>
            <p:ph type="body" idx="1"/>
          </p:nvPr>
        </p:nvSpPr>
        <p:spPr>
          <a:xfrm>
            <a:off x="371475" y="1663700"/>
            <a:ext cx="8440738" cy="4495800"/>
          </a:xfrm>
        </p:spPr>
        <p:txBody>
          <a:bodyPr/>
          <a:lstStyle/>
          <a:p>
            <a:pPr marL="508000" indent="-508000">
              <a:spcBef>
                <a:spcPct val="50000"/>
              </a:spcBef>
              <a:buSzPct val="65000"/>
              <a:buFont typeface="Monotype Sorts" pitchFamily="2" charset="2"/>
              <a:buChar char="n"/>
            </a:pPr>
            <a:r>
              <a:rPr lang="en-US" sz="3600"/>
              <a:t>Par value of common stock</a:t>
            </a:r>
          </a:p>
          <a:p>
            <a:pPr marL="508000" indent="-508000">
              <a:spcBef>
                <a:spcPct val="50000"/>
              </a:spcBef>
              <a:buSzPct val="65000"/>
              <a:buFont typeface="Monotype Sorts" pitchFamily="2" charset="2"/>
              <a:buChar char="n"/>
            </a:pPr>
            <a:r>
              <a:rPr lang="en-US" sz="3600"/>
              <a:t>Par value of prefer stock</a:t>
            </a:r>
          </a:p>
          <a:p>
            <a:pPr marL="508000" indent="-508000">
              <a:spcBef>
                <a:spcPct val="50000"/>
              </a:spcBef>
              <a:buSzPct val="65000"/>
              <a:buFont typeface="Monotype Sorts" pitchFamily="2" charset="2"/>
              <a:buChar char="n"/>
            </a:pPr>
            <a:r>
              <a:rPr lang="en-US" sz="3600"/>
              <a:t>Paid-in capital in excess of par value of common stock or preferred stock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362D8E7F-83F5-4EFF-B98F-153A99C1A976}" type="slidenum">
              <a:rPr lang="en-US"/>
              <a:pPr/>
              <a:t>32</a:t>
            </a:fld>
            <a:endParaRPr lang="en-US"/>
          </a:p>
        </p:txBody>
      </p:sp>
      <p:sp>
        <p:nvSpPr>
          <p:cNvPr id="534530" name="Rectangle 2"/>
          <p:cNvSpPr>
            <a:spLocks noGrp="1" noChangeArrowheads="1"/>
          </p:cNvSpPr>
          <p:nvPr>
            <p:ph type="title"/>
          </p:nvPr>
        </p:nvSpPr>
        <p:spPr/>
        <p:txBody>
          <a:bodyPr/>
          <a:lstStyle/>
          <a:p>
            <a:r>
              <a:rPr lang="en-US"/>
              <a:t>b. Unrealized Capital</a:t>
            </a:r>
          </a:p>
        </p:txBody>
      </p:sp>
      <p:sp>
        <p:nvSpPr>
          <p:cNvPr id="534531" name="Rectangle 3"/>
          <p:cNvSpPr>
            <a:spLocks noGrp="1" noChangeArrowheads="1"/>
          </p:cNvSpPr>
          <p:nvPr>
            <p:ph type="body" idx="1"/>
          </p:nvPr>
        </p:nvSpPr>
        <p:spPr>
          <a:xfrm>
            <a:off x="304800" y="1601788"/>
            <a:ext cx="8610600" cy="4495800"/>
          </a:xfrm>
        </p:spPr>
        <p:txBody>
          <a:bodyPr/>
          <a:lstStyle/>
          <a:p>
            <a:pPr>
              <a:lnSpc>
                <a:spcPct val="100000"/>
              </a:lnSpc>
              <a:buFont typeface="Monotype Sorts" pitchFamily="2" charset="2"/>
              <a:buChar char="n"/>
            </a:pPr>
            <a:r>
              <a:rPr lang="en-US" sz="3600"/>
              <a:t>Increase of assets without outflows of assets, increase of liabilities, increase of income or issuance of common stock (i.e.,(+) increase in market value of securities-available-for-sale (-) any excess of additional pension liability over prior service cost(+ or -) foreign currency adjustment gain or loss,etc.)</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4E808B2E-2B78-44FF-AC4E-488E3F6397EB}" type="slidenum">
              <a:rPr lang="en-US"/>
              <a:pPr/>
              <a:t>33</a:t>
            </a:fld>
            <a:endParaRPr lang="en-US"/>
          </a:p>
        </p:txBody>
      </p:sp>
      <p:sp>
        <p:nvSpPr>
          <p:cNvPr id="535554" name="Rectangle 2"/>
          <p:cNvSpPr>
            <a:spLocks noGrp="1" noChangeArrowheads="1"/>
          </p:cNvSpPr>
          <p:nvPr>
            <p:ph type="title"/>
          </p:nvPr>
        </p:nvSpPr>
        <p:spPr/>
        <p:txBody>
          <a:bodyPr/>
          <a:lstStyle/>
          <a:p>
            <a:r>
              <a:rPr lang="en-US"/>
              <a:t>c. Retained Earnings</a:t>
            </a:r>
          </a:p>
        </p:txBody>
      </p:sp>
      <p:sp>
        <p:nvSpPr>
          <p:cNvPr id="535555" name="Rectangle 3"/>
          <p:cNvSpPr>
            <a:spLocks noGrp="1" noChangeArrowheads="1"/>
          </p:cNvSpPr>
          <p:nvPr>
            <p:ph type="body" idx="1"/>
          </p:nvPr>
        </p:nvSpPr>
        <p:spPr>
          <a:xfrm>
            <a:off x="728663" y="1663700"/>
            <a:ext cx="8186737" cy="4495800"/>
          </a:xfrm>
        </p:spPr>
        <p:txBody>
          <a:bodyPr/>
          <a:lstStyle/>
          <a:p>
            <a:pPr marL="401638" indent="-401638">
              <a:spcBef>
                <a:spcPct val="50000"/>
              </a:spcBef>
              <a:buFont typeface="Monotype Sorts" pitchFamily="2" charset="2"/>
              <a:buChar char="n"/>
            </a:pPr>
            <a:r>
              <a:rPr lang="en-US" sz="3600"/>
              <a:t>Net income not distributed to stockholders</a:t>
            </a:r>
          </a:p>
          <a:p>
            <a:pPr marL="801688" lvl="1">
              <a:spcBef>
                <a:spcPct val="50000"/>
              </a:spcBef>
              <a:buFont typeface="Monotype Sorts" pitchFamily="2" charset="2"/>
              <a:buChar char="u"/>
            </a:pPr>
            <a:r>
              <a:rPr lang="en-US" sz="3600"/>
              <a:t>	appropriated</a:t>
            </a:r>
          </a:p>
          <a:p>
            <a:pPr marL="801688" lvl="1">
              <a:spcBef>
                <a:spcPct val="50000"/>
              </a:spcBef>
              <a:buFont typeface="Monotype Sorts" pitchFamily="2" charset="2"/>
              <a:buChar char="u"/>
            </a:pPr>
            <a:r>
              <a:rPr lang="en-US" sz="3600"/>
              <a:t>	 unappropriated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67B0E81C-2766-452E-9C56-44EF9BCE7617}" type="slidenum">
              <a:rPr lang="en-US"/>
              <a:pPr/>
              <a:t>34</a:t>
            </a:fld>
            <a:endParaRPr lang="en-US"/>
          </a:p>
        </p:txBody>
      </p:sp>
      <p:sp>
        <p:nvSpPr>
          <p:cNvPr id="536578" name="Rectangle 2"/>
          <p:cNvSpPr>
            <a:spLocks noGrp="1" noChangeArrowheads="1"/>
          </p:cNvSpPr>
          <p:nvPr>
            <p:ph type="title"/>
          </p:nvPr>
        </p:nvSpPr>
        <p:spPr/>
        <p:txBody>
          <a:bodyPr/>
          <a:lstStyle/>
          <a:p>
            <a:r>
              <a:rPr lang="en-US"/>
              <a:t>Other Disclosure Issues</a:t>
            </a:r>
          </a:p>
        </p:txBody>
      </p:sp>
      <p:sp>
        <p:nvSpPr>
          <p:cNvPr id="536579" name="Rectangle 3"/>
          <p:cNvSpPr>
            <a:spLocks noGrp="1" noChangeArrowheads="1"/>
          </p:cNvSpPr>
          <p:nvPr>
            <p:ph type="body" idx="1"/>
          </p:nvPr>
        </p:nvSpPr>
        <p:spPr>
          <a:xfrm>
            <a:off x="304800" y="1581150"/>
            <a:ext cx="8610600" cy="4495800"/>
          </a:xfrm>
        </p:spPr>
        <p:txBody>
          <a:bodyPr>
            <a:normAutofit fontScale="92500" lnSpcReduction="10000"/>
          </a:bodyPr>
          <a:lstStyle/>
          <a:p>
            <a:pPr>
              <a:lnSpc>
                <a:spcPct val="80000"/>
              </a:lnSpc>
              <a:spcAft>
                <a:spcPct val="20000"/>
              </a:spcAft>
              <a:buFont typeface="Monotype Sorts" pitchFamily="2" charset="2"/>
              <a:buChar char="n"/>
            </a:pPr>
            <a:r>
              <a:rPr lang="en-US" sz="3400"/>
              <a:t>APB opinion No. 22 required disclose the following information as an integral part of the financial statement (i.e., in the footnote):</a:t>
            </a:r>
          </a:p>
          <a:p>
            <a:pPr lvl="1">
              <a:lnSpc>
                <a:spcPct val="80000"/>
              </a:lnSpc>
              <a:spcAft>
                <a:spcPct val="20000"/>
              </a:spcAft>
            </a:pPr>
            <a:r>
              <a:rPr lang="en-US" sz="3400"/>
              <a:t>1. Accounting Policies:</a:t>
            </a:r>
          </a:p>
          <a:p>
            <a:pPr marL="1249363" lvl="2" indent="-334963">
              <a:lnSpc>
                <a:spcPct val="80000"/>
              </a:lnSpc>
              <a:spcAft>
                <a:spcPct val="20000"/>
              </a:spcAft>
              <a:buFont typeface="Monotype Sorts" pitchFamily="2" charset="2"/>
              <a:buChar char="F"/>
            </a:pPr>
            <a:r>
              <a:rPr lang="en-US" sz="3000"/>
              <a:t>depreciation method of PPE, </a:t>
            </a:r>
          </a:p>
          <a:p>
            <a:pPr marL="1249363" lvl="2" indent="-334963">
              <a:lnSpc>
                <a:spcPct val="80000"/>
              </a:lnSpc>
              <a:spcAft>
                <a:spcPct val="20000"/>
              </a:spcAft>
              <a:buFont typeface="Monotype Sorts" pitchFamily="2" charset="2"/>
              <a:buChar char="F"/>
            </a:pPr>
            <a:r>
              <a:rPr lang="en-US" sz="3000"/>
              <a:t>inventory cost flow method and valuation method (LCM),</a:t>
            </a:r>
          </a:p>
          <a:p>
            <a:pPr marL="1249363" lvl="2" indent="-334963">
              <a:lnSpc>
                <a:spcPct val="80000"/>
              </a:lnSpc>
              <a:spcAft>
                <a:spcPct val="20000"/>
              </a:spcAft>
              <a:buFont typeface="Monotype Sorts" pitchFamily="2" charset="2"/>
              <a:buChar char="F"/>
            </a:pPr>
            <a:r>
              <a:rPr lang="en-US" sz="3000"/>
              <a:t>revenue recognition principles.</a:t>
            </a:r>
            <a:endParaRPr lang="en-US"/>
          </a:p>
          <a:p>
            <a:pPr lvl="1">
              <a:lnSpc>
                <a:spcPct val="80000"/>
              </a:lnSpc>
              <a:spcAft>
                <a:spcPct val="20000"/>
              </a:spcAft>
            </a:pPr>
            <a:r>
              <a:rPr lang="en-US" sz="3400"/>
              <a:t>2. Contingent Liabilities &amp; Assets.</a:t>
            </a:r>
          </a:p>
          <a:p>
            <a:pPr lvl="1">
              <a:lnSpc>
                <a:spcPct val="80000"/>
              </a:lnSpc>
              <a:spcAft>
                <a:spcPct val="20000"/>
              </a:spcAft>
            </a:pPr>
            <a:r>
              <a:rPr lang="en-US" sz="3400"/>
              <a:t>3. Subsequent Events.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36578"/>
                                        </p:tgtEl>
                                        <p:attrNameLst>
                                          <p:attrName>style.visibility</p:attrName>
                                        </p:attrNameLst>
                                      </p:cBhvr>
                                      <p:to>
                                        <p:strVal val="visible"/>
                                      </p:to>
                                    </p:set>
                                    <p:anim calcmode="lin" valueType="num">
                                      <p:cBhvr additive="base">
                                        <p:cTn id="7" dur="500" fill="hold"/>
                                        <p:tgtEl>
                                          <p:spTgt spid="536578"/>
                                        </p:tgtEl>
                                        <p:attrNameLst>
                                          <p:attrName>ppt_x</p:attrName>
                                        </p:attrNameLst>
                                      </p:cBhvr>
                                      <p:tavLst>
                                        <p:tav tm="0">
                                          <p:val>
                                            <p:strVal val="#ppt_x"/>
                                          </p:val>
                                        </p:tav>
                                        <p:tav tm="100000">
                                          <p:val>
                                            <p:strVal val="#ppt_x"/>
                                          </p:val>
                                        </p:tav>
                                      </p:tavLst>
                                    </p:anim>
                                    <p:anim calcmode="lin" valueType="num">
                                      <p:cBhvr additive="base">
                                        <p:cTn id="8" dur="500" fill="hold"/>
                                        <p:tgtEl>
                                          <p:spTgt spid="53657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36579">
                                            <p:txEl>
                                              <p:pRg st="0" end="0"/>
                                            </p:txEl>
                                          </p:spTgt>
                                        </p:tgtEl>
                                        <p:attrNameLst>
                                          <p:attrName>style.visibility</p:attrName>
                                        </p:attrNameLst>
                                      </p:cBhvr>
                                      <p:to>
                                        <p:strVal val="visible"/>
                                      </p:to>
                                    </p:set>
                                    <p:anim calcmode="lin" valueType="num">
                                      <p:cBhvr additive="base">
                                        <p:cTn id="13" dur="500" fill="hold"/>
                                        <p:tgtEl>
                                          <p:spTgt spid="53657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365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36579">
                                            <p:txEl>
                                              <p:pRg st="1" end="1"/>
                                            </p:txEl>
                                          </p:spTgt>
                                        </p:tgtEl>
                                        <p:attrNameLst>
                                          <p:attrName>style.visibility</p:attrName>
                                        </p:attrNameLst>
                                      </p:cBhvr>
                                      <p:to>
                                        <p:strVal val="visible"/>
                                      </p:to>
                                    </p:set>
                                    <p:anim calcmode="lin" valueType="num">
                                      <p:cBhvr additive="base">
                                        <p:cTn id="19" dur="500" fill="hold"/>
                                        <p:tgtEl>
                                          <p:spTgt spid="53657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36579">
                                            <p:txEl>
                                              <p:pRg st="1" end="1"/>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536579">
                                            <p:txEl>
                                              <p:pRg st="2" end="2"/>
                                            </p:txEl>
                                          </p:spTgt>
                                        </p:tgtEl>
                                        <p:attrNameLst>
                                          <p:attrName>style.visibility</p:attrName>
                                        </p:attrNameLst>
                                      </p:cBhvr>
                                      <p:to>
                                        <p:strVal val="visible"/>
                                      </p:to>
                                    </p:set>
                                    <p:anim calcmode="lin" valueType="num">
                                      <p:cBhvr additive="base">
                                        <p:cTn id="23" dur="500" fill="hold"/>
                                        <p:tgtEl>
                                          <p:spTgt spid="536579">
                                            <p:txEl>
                                              <p:pRg st="2" end="2"/>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536579">
                                            <p:txEl>
                                              <p:pRg st="2" end="2"/>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536579">
                                            <p:txEl>
                                              <p:pRg st="3" end="3"/>
                                            </p:txEl>
                                          </p:spTgt>
                                        </p:tgtEl>
                                        <p:attrNameLst>
                                          <p:attrName>style.visibility</p:attrName>
                                        </p:attrNameLst>
                                      </p:cBhvr>
                                      <p:to>
                                        <p:strVal val="visible"/>
                                      </p:to>
                                    </p:set>
                                    <p:anim calcmode="lin" valueType="num">
                                      <p:cBhvr additive="base">
                                        <p:cTn id="27" dur="500" fill="hold"/>
                                        <p:tgtEl>
                                          <p:spTgt spid="536579">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36579">
                                            <p:txEl>
                                              <p:pRg st="3" end="3"/>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536579">
                                            <p:txEl>
                                              <p:pRg st="4" end="4"/>
                                            </p:txEl>
                                          </p:spTgt>
                                        </p:tgtEl>
                                        <p:attrNameLst>
                                          <p:attrName>style.visibility</p:attrName>
                                        </p:attrNameLst>
                                      </p:cBhvr>
                                      <p:to>
                                        <p:strVal val="visible"/>
                                      </p:to>
                                    </p:set>
                                    <p:anim calcmode="lin" valueType="num">
                                      <p:cBhvr additive="base">
                                        <p:cTn id="31" dur="500" fill="hold"/>
                                        <p:tgtEl>
                                          <p:spTgt spid="53657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3657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36579">
                                            <p:txEl>
                                              <p:pRg st="5" end="5"/>
                                            </p:txEl>
                                          </p:spTgt>
                                        </p:tgtEl>
                                        <p:attrNameLst>
                                          <p:attrName>style.visibility</p:attrName>
                                        </p:attrNameLst>
                                      </p:cBhvr>
                                      <p:to>
                                        <p:strVal val="visible"/>
                                      </p:to>
                                    </p:set>
                                    <p:anim calcmode="lin" valueType="num">
                                      <p:cBhvr additive="base">
                                        <p:cTn id="37" dur="500" fill="hold"/>
                                        <p:tgtEl>
                                          <p:spTgt spid="53657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3657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36579">
                                            <p:txEl>
                                              <p:pRg st="6" end="6"/>
                                            </p:txEl>
                                          </p:spTgt>
                                        </p:tgtEl>
                                        <p:attrNameLst>
                                          <p:attrName>style.visibility</p:attrName>
                                        </p:attrNameLst>
                                      </p:cBhvr>
                                      <p:to>
                                        <p:strVal val="visible"/>
                                      </p:to>
                                    </p:set>
                                    <p:anim calcmode="lin" valueType="num">
                                      <p:cBhvr additive="base">
                                        <p:cTn id="43" dur="500" fill="hold"/>
                                        <p:tgtEl>
                                          <p:spTgt spid="53657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36579">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6578" grpId="0" autoUpdateAnimBg="0"/>
      <p:bldP spid="536579" grpId="0" build="p" bldLvl="2"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3481EA5B-983B-42C5-B315-2197DCF38E83}" type="slidenum">
              <a:rPr lang="en-US"/>
              <a:pPr/>
              <a:t>35</a:t>
            </a:fld>
            <a:endParaRPr lang="en-US"/>
          </a:p>
        </p:txBody>
      </p:sp>
      <p:sp>
        <p:nvSpPr>
          <p:cNvPr id="537602" name="Rectangle 2"/>
          <p:cNvSpPr>
            <a:spLocks noGrp="1" noChangeArrowheads="1"/>
          </p:cNvSpPr>
          <p:nvPr>
            <p:ph type="title"/>
          </p:nvPr>
        </p:nvSpPr>
        <p:spPr/>
        <p:txBody>
          <a:bodyPr/>
          <a:lstStyle/>
          <a:p>
            <a:r>
              <a:rPr lang="en-US"/>
              <a:t>SEC Regulations</a:t>
            </a:r>
          </a:p>
        </p:txBody>
      </p:sp>
      <p:sp>
        <p:nvSpPr>
          <p:cNvPr id="537603" name="Rectangle 3"/>
          <p:cNvSpPr>
            <a:spLocks noGrp="1" noChangeArrowheads="1"/>
          </p:cNvSpPr>
          <p:nvPr>
            <p:ph type="body" idx="1"/>
          </p:nvPr>
        </p:nvSpPr>
        <p:spPr>
          <a:xfrm>
            <a:off x="304800" y="1663700"/>
            <a:ext cx="8440738" cy="4495800"/>
          </a:xfrm>
        </p:spPr>
        <p:txBody>
          <a:bodyPr/>
          <a:lstStyle/>
          <a:p>
            <a:pPr marL="508000" indent="-508000">
              <a:lnSpc>
                <a:spcPct val="100000"/>
              </a:lnSpc>
              <a:spcBef>
                <a:spcPct val="50000"/>
              </a:spcBef>
              <a:buFont typeface="Monotype Sorts" pitchFamily="2" charset="2"/>
              <a:buChar char="n"/>
            </a:pPr>
            <a:r>
              <a:rPr lang="en-US" sz="3600"/>
              <a:t>Publicly traded firms need to file the 10-K report with the SEC.  Some of the SEC regulations for the 10-K report are also followed by the firms in preparing the annual report.</a:t>
            </a:r>
          </a:p>
          <a:p>
            <a:pPr marL="508000" indent="-508000">
              <a:lnSpc>
                <a:spcPct val="100000"/>
              </a:lnSpc>
            </a:pPr>
            <a:endParaRPr lang="en-US" sz="36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B9E215D0-B2E9-4F79-B0F7-8D3F885FAF32}" type="slidenum">
              <a:rPr lang="en-US"/>
              <a:pPr/>
              <a:t>36</a:t>
            </a:fld>
            <a:endParaRPr lang="en-US"/>
          </a:p>
        </p:txBody>
      </p:sp>
      <p:sp>
        <p:nvSpPr>
          <p:cNvPr id="538626" name="Rectangle 2"/>
          <p:cNvSpPr>
            <a:spLocks noGrp="1" noChangeArrowheads="1"/>
          </p:cNvSpPr>
          <p:nvPr>
            <p:ph type="title"/>
          </p:nvPr>
        </p:nvSpPr>
        <p:spPr/>
        <p:txBody>
          <a:bodyPr/>
          <a:lstStyle/>
          <a:p>
            <a:r>
              <a:rPr lang="en-US"/>
              <a:t>Example A</a:t>
            </a:r>
          </a:p>
        </p:txBody>
      </p:sp>
      <p:sp>
        <p:nvSpPr>
          <p:cNvPr id="538627" name="Rectangle 3"/>
          <p:cNvSpPr>
            <a:spLocks noGrp="1" noChangeArrowheads="1"/>
          </p:cNvSpPr>
          <p:nvPr>
            <p:ph type="body" idx="1"/>
          </p:nvPr>
        </p:nvSpPr>
        <p:spPr/>
        <p:txBody>
          <a:bodyPr/>
          <a:lstStyle/>
          <a:p>
            <a:pPr>
              <a:buFont typeface="Monotype Sorts" pitchFamily="2" charset="2"/>
              <a:buChar char="n"/>
            </a:pPr>
            <a:r>
              <a:rPr lang="en-US" sz="3600"/>
              <a:t>Comparative financial statements</a:t>
            </a:r>
          </a:p>
          <a:p>
            <a:pPr marL="804863" lvl="1" indent="-347663">
              <a:buSzPct val="65000"/>
              <a:buFont typeface="Monotype Sorts" pitchFamily="2" charset="2"/>
              <a:buChar char="u"/>
            </a:pPr>
            <a:r>
              <a:rPr lang="en-US" sz="3600"/>
              <a:t>B/S </a:t>
            </a:r>
            <a:r>
              <a:rPr lang="en-US" sz="3600">
                <a:sym typeface="Symbol" pitchFamily="18" charset="2"/>
              </a:rPr>
              <a:t></a:t>
            </a:r>
            <a:r>
              <a:rPr lang="en-US" sz="3600"/>
              <a:t> 2 years</a:t>
            </a:r>
          </a:p>
          <a:p>
            <a:pPr marL="804863" lvl="1" indent="-347663">
              <a:buSzPct val="65000"/>
              <a:buFont typeface="Monotype Sorts" pitchFamily="2" charset="2"/>
              <a:buChar char="u"/>
            </a:pPr>
            <a:r>
              <a:rPr lang="en-US" sz="3600"/>
              <a:t>I/S and cash flow statement </a:t>
            </a:r>
            <a:r>
              <a:rPr lang="en-US" sz="3600">
                <a:sym typeface="Symbol" pitchFamily="18" charset="2"/>
              </a:rPr>
              <a:t></a:t>
            </a:r>
            <a:r>
              <a:rPr lang="en-US" sz="3600"/>
              <a:t>  3 years</a:t>
            </a:r>
          </a:p>
          <a:p>
            <a:pPr marL="804863" lvl="1" indent="-347663">
              <a:buSzPct val="65000"/>
              <a:buFont typeface="Monotype Sorts" pitchFamily="2" charset="2"/>
              <a:buChar char="u"/>
            </a:pPr>
            <a:r>
              <a:rPr lang="en-US" sz="3600"/>
              <a:t>Selected financial data items (i.e., net sales, operating revenue EPS, total assets, cash dividends declared) should have a 5-year data.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38626"/>
                                        </p:tgtEl>
                                        <p:attrNameLst>
                                          <p:attrName>style.visibility</p:attrName>
                                        </p:attrNameLst>
                                      </p:cBhvr>
                                      <p:to>
                                        <p:strVal val="visible"/>
                                      </p:to>
                                    </p:set>
                                    <p:anim calcmode="lin" valueType="num">
                                      <p:cBhvr additive="base">
                                        <p:cTn id="7" dur="500" fill="hold"/>
                                        <p:tgtEl>
                                          <p:spTgt spid="538626"/>
                                        </p:tgtEl>
                                        <p:attrNameLst>
                                          <p:attrName>ppt_x</p:attrName>
                                        </p:attrNameLst>
                                      </p:cBhvr>
                                      <p:tavLst>
                                        <p:tav tm="0">
                                          <p:val>
                                            <p:strVal val="#ppt_x"/>
                                          </p:val>
                                        </p:tav>
                                        <p:tav tm="100000">
                                          <p:val>
                                            <p:strVal val="#ppt_x"/>
                                          </p:val>
                                        </p:tav>
                                      </p:tavLst>
                                    </p:anim>
                                    <p:anim calcmode="lin" valueType="num">
                                      <p:cBhvr additive="base">
                                        <p:cTn id="8" dur="500" fill="hold"/>
                                        <p:tgtEl>
                                          <p:spTgt spid="53862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38627">
                                            <p:txEl>
                                              <p:pRg st="0" end="0"/>
                                            </p:txEl>
                                          </p:spTgt>
                                        </p:tgtEl>
                                        <p:attrNameLst>
                                          <p:attrName>style.visibility</p:attrName>
                                        </p:attrNameLst>
                                      </p:cBhvr>
                                      <p:to>
                                        <p:strVal val="visible"/>
                                      </p:to>
                                    </p:set>
                                    <p:anim calcmode="lin" valueType="num">
                                      <p:cBhvr additive="base">
                                        <p:cTn id="13" dur="500" fill="hold"/>
                                        <p:tgtEl>
                                          <p:spTgt spid="53862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38627">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538627">
                                            <p:txEl>
                                              <p:pRg st="1" end="1"/>
                                            </p:txEl>
                                          </p:spTgt>
                                        </p:tgtEl>
                                        <p:attrNameLst>
                                          <p:attrName>style.visibility</p:attrName>
                                        </p:attrNameLst>
                                      </p:cBhvr>
                                      <p:to>
                                        <p:strVal val="visible"/>
                                      </p:to>
                                    </p:set>
                                    <p:anim calcmode="lin" valueType="num">
                                      <p:cBhvr additive="base">
                                        <p:cTn id="17" dur="500" fill="hold"/>
                                        <p:tgtEl>
                                          <p:spTgt spid="538627">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38627">
                                            <p:txEl>
                                              <p:pRg st="1" end="1"/>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538627">
                                            <p:txEl>
                                              <p:pRg st="2" end="2"/>
                                            </p:txEl>
                                          </p:spTgt>
                                        </p:tgtEl>
                                        <p:attrNameLst>
                                          <p:attrName>style.visibility</p:attrName>
                                        </p:attrNameLst>
                                      </p:cBhvr>
                                      <p:to>
                                        <p:strVal val="visible"/>
                                      </p:to>
                                    </p:set>
                                    <p:anim calcmode="lin" valueType="num">
                                      <p:cBhvr additive="base">
                                        <p:cTn id="21" dur="500" fill="hold"/>
                                        <p:tgtEl>
                                          <p:spTgt spid="538627">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538627">
                                            <p:txEl>
                                              <p:pRg st="2" end="2"/>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538627">
                                            <p:txEl>
                                              <p:pRg st="3" end="3"/>
                                            </p:txEl>
                                          </p:spTgt>
                                        </p:tgtEl>
                                        <p:attrNameLst>
                                          <p:attrName>style.visibility</p:attrName>
                                        </p:attrNameLst>
                                      </p:cBhvr>
                                      <p:to>
                                        <p:strVal val="visible"/>
                                      </p:to>
                                    </p:set>
                                    <p:anim calcmode="lin" valueType="num">
                                      <p:cBhvr additive="base">
                                        <p:cTn id="25" dur="500" fill="hold"/>
                                        <p:tgtEl>
                                          <p:spTgt spid="53862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3862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8626" grpId="0" autoUpdateAnimBg="0"/>
      <p:bldP spid="538627"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6C397E65-592C-46C1-9F50-F2BF5C489842}" type="slidenum">
              <a:rPr lang="en-US"/>
              <a:pPr/>
              <a:t>37</a:t>
            </a:fld>
            <a:endParaRPr lang="en-US"/>
          </a:p>
        </p:txBody>
      </p:sp>
      <p:sp>
        <p:nvSpPr>
          <p:cNvPr id="539650" name="Rectangle 2"/>
          <p:cNvSpPr>
            <a:spLocks noGrp="1" noChangeArrowheads="1"/>
          </p:cNvSpPr>
          <p:nvPr>
            <p:ph type="title"/>
          </p:nvPr>
        </p:nvSpPr>
        <p:spPr/>
        <p:txBody>
          <a:bodyPr/>
          <a:lstStyle/>
          <a:p>
            <a:r>
              <a:rPr lang="en-US"/>
              <a:t>Example B</a:t>
            </a:r>
          </a:p>
        </p:txBody>
      </p:sp>
      <p:sp>
        <p:nvSpPr>
          <p:cNvPr id="539651" name="Rectangle 3"/>
          <p:cNvSpPr>
            <a:spLocks noGrp="1" noChangeArrowheads="1"/>
          </p:cNvSpPr>
          <p:nvPr>
            <p:ph type="body" idx="1"/>
          </p:nvPr>
        </p:nvSpPr>
        <p:spPr/>
        <p:txBody>
          <a:bodyPr/>
          <a:lstStyle/>
          <a:p>
            <a:pPr>
              <a:spcBef>
                <a:spcPct val="50000"/>
              </a:spcBef>
              <a:spcAft>
                <a:spcPct val="0"/>
              </a:spcAft>
              <a:buFont typeface="Monotype Sorts" pitchFamily="2" charset="2"/>
              <a:buChar char="n"/>
            </a:pPr>
            <a:r>
              <a:rPr lang="en-US" sz="3600"/>
              <a:t>Management Discussion</a:t>
            </a:r>
          </a:p>
          <a:p>
            <a:pPr marL="457200" lvl="1" indent="0">
              <a:lnSpc>
                <a:spcPct val="100000"/>
              </a:lnSpc>
              <a:spcBef>
                <a:spcPct val="50000"/>
              </a:spcBef>
            </a:pPr>
            <a:r>
              <a:rPr lang="en-US" sz="3600"/>
              <a:t>Any information useful in assessing cash flows but not in the B/S (i.e. inflation impact on sales, liquidity  and capital resources of the firm,…) should be included in the management discussion.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C8F767D7-6249-44A9-BBE7-CF186FA6C63E}" type="slidenum">
              <a:rPr lang="en-US"/>
              <a:pPr/>
              <a:t>38</a:t>
            </a:fld>
            <a:endParaRPr lang="en-US"/>
          </a:p>
        </p:txBody>
      </p:sp>
      <p:sp>
        <p:nvSpPr>
          <p:cNvPr id="540674" name="Rectangle 2"/>
          <p:cNvSpPr>
            <a:spLocks noGrp="1" noChangeArrowheads="1"/>
          </p:cNvSpPr>
          <p:nvPr>
            <p:ph type="title"/>
          </p:nvPr>
        </p:nvSpPr>
        <p:spPr/>
        <p:txBody>
          <a:bodyPr/>
          <a:lstStyle/>
          <a:p>
            <a:r>
              <a:rPr lang="en-US"/>
              <a:t>Example C</a:t>
            </a:r>
          </a:p>
        </p:txBody>
      </p:sp>
      <p:sp>
        <p:nvSpPr>
          <p:cNvPr id="540675" name="Rectangle 3"/>
          <p:cNvSpPr>
            <a:spLocks noGrp="1" noChangeArrowheads="1"/>
          </p:cNvSpPr>
          <p:nvPr>
            <p:ph type="body" idx="1"/>
          </p:nvPr>
        </p:nvSpPr>
        <p:spPr/>
        <p:txBody>
          <a:bodyPr/>
          <a:lstStyle/>
          <a:p>
            <a:pPr>
              <a:spcBef>
                <a:spcPct val="50000"/>
              </a:spcBef>
              <a:buFont typeface="Monotype Sorts" pitchFamily="2" charset="2"/>
              <a:buChar char="n"/>
            </a:pPr>
            <a:r>
              <a:rPr lang="en-US" sz="3600"/>
              <a:t>Market Prices and Dividends of Common Stocks:</a:t>
            </a:r>
          </a:p>
          <a:p>
            <a:pPr marL="868363" lvl="1" indent="-411163">
              <a:spcBef>
                <a:spcPct val="50000"/>
              </a:spcBef>
              <a:buSzPct val="65000"/>
              <a:buFont typeface="Monotype Sorts" pitchFamily="2" charset="2"/>
              <a:buChar char="u"/>
            </a:pPr>
            <a:r>
              <a:rPr lang="en-US" sz="3600"/>
              <a:t>The high and low prices for each quarter in the last two years.</a:t>
            </a:r>
          </a:p>
          <a:p>
            <a:pPr marL="868363" lvl="1" indent="-411163">
              <a:spcBef>
                <a:spcPct val="50000"/>
              </a:spcBef>
              <a:buSzPct val="65000"/>
              <a:buFont typeface="Monotype Sorts" pitchFamily="2" charset="2"/>
              <a:buChar char="u"/>
            </a:pPr>
            <a:r>
              <a:rPr lang="en-US" sz="3600"/>
              <a:t>The dividends paid in the last two years.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3DBDA5E7-9461-4ED5-BBFD-2890548A9D43}" type="slidenum">
              <a:rPr lang="en-US"/>
              <a:pPr/>
              <a:t>39</a:t>
            </a:fld>
            <a:endParaRPr lang="en-US"/>
          </a:p>
        </p:txBody>
      </p:sp>
      <p:sp>
        <p:nvSpPr>
          <p:cNvPr id="541698" name="Rectangle 2"/>
          <p:cNvSpPr>
            <a:spLocks noGrp="1" noChangeArrowheads="1"/>
          </p:cNvSpPr>
          <p:nvPr>
            <p:ph type="title"/>
          </p:nvPr>
        </p:nvSpPr>
        <p:spPr/>
        <p:txBody>
          <a:bodyPr/>
          <a:lstStyle/>
          <a:p>
            <a:r>
              <a:rPr lang="en-US"/>
              <a:t>Example D</a:t>
            </a:r>
          </a:p>
        </p:txBody>
      </p:sp>
      <p:sp>
        <p:nvSpPr>
          <p:cNvPr id="541699" name="Rectangle 3"/>
          <p:cNvSpPr>
            <a:spLocks noGrp="1" noChangeArrowheads="1"/>
          </p:cNvSpPr>
          <p:nvPr>
            <p:ph type="body" idx="1"/>
          </p:nvPr>
        </p:nvSpPr>
        <p:spPr/>
        <p:txBody>
          <a:bodyPr/>
          <a:lstStyle/>
          <a:p>
            <a:pPr>
              <a:spcBef>
                <a:spcPct val="50000"/>
              </a:spcBef>
              <a:spcAft>
                <a:spcPct val="5000"/>
              </a:spcAft>
              <a:buFont typeface="Monotype Sorts" pitchFamily="2" charset="2"/>
              <a:buChar char="n"/>
            </a:pPr>
            <a:r>
              <a:rPr lang="en-US" sz="3600"/>
              <a:t>Other Information:</a:t>
            </a:r>
          </a:p>
          <a:p>
            <a:pPr marL="465138" lvl="1" indent="-7938">
              <a:lnSpc>
                <a:spcPct val="110000"/>
              </a:lnSpc>
              <a:spcBef>
                <a:spcPct val="30000"/>
              </a:spcBef>
            </a:pPr>
            <a:r>
              <a:rPr lang="en-US" sz="3600"/>
              <a:t>Employee stock options, pension and insurance plans, long-term leases, purchase commitment, bond covenants, notes receivable, etc.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A91CC4A3-74C0-450B-9BC5-7DA715135165}" type="slidenum">
              <a:rPr lang="en-US"/>
              <a:pPr/>
              <a:t>4</a:t>
            </a:fld>
            <a:endParaRPr lang="en-US"/>
          </a:p>
        </p:txBody>
      </p:sp>
      <p:sp>
        <p:nvSpPr>
          <p:cNvPr id="514050" name="Rectangle 2"/>
          <p:cNvSpPr>
            <a:spLocks noGrp="1" noChangeArrowheads="1"/>
          </p:cNvSpPr>
          <p:nvPr>
            <p:ph type="title"/>
          </p:nvPr>
        </p:nvSpPr>
        <p:spPr/>
        <p:txBody>
          <a:bodyPr>
            <a:normAutofit fontScale="90000"/>
          </a:bodyPr>
          <a:lstStyle/>
          <a:p>
            <a:r>
              <a:rPr lang="en-US" sz="4400"/>
              <a:t>Balance Sheet Statement and Statement of Cash Flows</a:t>
            </a:r>
          </a:p>
        </p:txBody>
      </p:sp>
      <p:sp>
        <p:nvSpPr>
          <p:cNvPr id="514051" name="Rectangle 3"/>
          <p:cNvSpPr>
            <a:spLocks noGrp="1" noChangeArrowheads="1"/>
          </p:cNvSpPr>
          <p:nvPr>
            <p:ph type="body" idx="1"/>
          </p:nvPr>
        </p:nvSpPr>
        <p:spPr>
          <a:xfrm>
            <a:off x="304800" y="1663700"/>
            <a:ext cx="8839200" cy="4432300"/>
          </a:xfrm>
        </p:spPr>
        <p:txBody>
          <a:bodyPr>
            <a:normAutofit lnSpcReduction="10000"/>
          </a:bodyPr>
          <a:lstStyle/>
          <a:p>
            <a:pPr>
              <a:lnSpc>
                <a:spcPct val="80000"/>
              </a:lnSpc>
              <a:spcAft>
                <a:spcPct val="20000"/>
              </a:spcAft>
              <a:buSzPct val="65000"/>
            </a:pPr>
            <a:r>
              <a:rPr lang="en-US" b="1" u="sng"/>
              <a:t>Balance Sheet:</a:t>
            </a:r>
            <a:r>
              <a:rPr lang="en-US" sz="3000"/>
              <a:t> </a:t>
            </a:r>
          </a:p>
          <a:p>
            <a:pPr lvl="1">
              <a:lnSpc>
                <a:spcPct val="80000"/>
              </a:lnSpc>
              <a:spcAft>
                <a:spcPct val="20000"/>
              </a:spcAft>
              <a:buSzPct val="65000"/>
              <a:buFont typeface="Monotype Sorts" pitchFamily="2" charset="2"/>
              <a:buChar char="u"/>
            </a:pPr>
            <a:r>
              <a:rPr lang="en-US" sz="3000"/>
              <a:t>Providing information about the financial position of a business entity at a given point in time (i.e., on December 31).</a:t>
            </a:r>
          </a:p>
          <a:p>
            <a:pPr lvl="1">
              <a:lnSpc>
                <a:spcPct val="80000"/>
              </a:lnSpc>
              <a:spcAft>
                <a:spcPct val="45000"/>
              </a:spcAft>
              <a:buSzPct val="65000"/>
              <a:buFont typeface="Monotype Sorts" pitchFamily="2" charset="2"/>
              <a:buChar char="u"/>
            </a:pPr>
            <a:r>
              <a:rPr lang="en-US" sz="3000"/>
              <a:t>Also providing information about the liquidity, financial flexibility and operating capability of a business entity.</a:t>
            </a:r>
          </a:p>
          <a:p>
            <a:pPr>
              <a:lnSpc>
                <a:spcPct val="80000"/>
              </a:lnSpc>
              <a:spcAft>
                <a:spcPct val="20000"/>
              </a:spcAft>
              <a:buSzPct val="65000"/>
            </a:pPr>
            <a:r>
              <a:rPr lang="en-US" b="1" u="sng"/>
              <a:t>Statement of Cash Flows:</a:t>
            </a:r>
            <a:r>
              <a:rPr lang="en-US" sz="3000"/>
              <a:t> </a:t>
            </a:r>
          </a:p>
          <a:p>
            <a:pPr lvl="1">
              <a:lnSpc>
                <a:spcPct val="80000"/>
              </a:lnSpc>
              <a:spcAft>
                <a:spcPct val="20000"/>
              </a:spcAft>
              <a:buSzPct val="65000"/>
              <a:buFont typeface="Monotype Sorts" pitchFamily="2" charset="2"/>
              <a:buChar char="u"/>
            </a:pPr>
            <a:r>
              <a:rPr lang="en-US" sz="3000"/>
              <a:t>Providing uses and sources of cash and financial and investing information of a business entity.</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19C8AF02-95BE-487F-AD9C-323D4FC29F05}" type="slidenum">
              <a:rPr lang="en-US"/>
              <a:pPr/>
              <a:t>40</a:t>
            </a:fld>
            <a:endParaRPr lang="en-US"/>
          </a:p>
        </p:txBody>
      </p:sp>
      <p:sp>
        <p:nvSpPr>
          <p:cNvPr id="543746" name="Rectangle 2"/>
          <p:cNvSpPr>
            <a:spLocks noGrp="1" noChangeArrowheads="1"/>
          </p:cNvSpPr>
          <p:nvPr>
            <p:ph type="title"/>
          </p:nvPr>
        </p:nvSpPr>
        <p:spPr/>
        <p:txBody>
          <a:bodyPr/>
          <a:lstStyle/>
          <a:p>
            <a:r>
              <a:rPr lang="en-US"/>
              <a:t>Subsequent Event</a:t>
            </a:r>
          </a:p>
        </p:txBody>
      </p:sp>
      <p:sp>
        <p:nvSpPr>
          <p:cNvPr id="543747" name="Rectangle 3"/>
          <p:cNvSpPr>
            <a:spLocks noGrp="1" noChangeArrowheads="1"/>
          </p:cNvSpPr>
          <p:nvPr>
            <p:ph type="body" idx="1"/>
          </p:nvPr>
        </p:nvSpPr>
        <p:spPr/>
        <p:txBody>
          <a:bodyPr/>
          <a:lstStyle/>
          <a:p>
            <a:pPr marL="401638" indent="-401638">
              <a:lnSpc>
                <a:spcPct val="100000"/>
              </a:lnSpc>
              <a:buFont typeface="Monotype Sorts" pitchFamily="2" charset="2"/>
              <a:buChar char="n"/>
            </a:pPr>
            <a:r>
              <a:rPr lang="en-US" sz="3600"/>
              <a:t>Significant events occurred after the fiscal year end but before the issuance date of the annual report.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07DD5C6C-F2A0-4B85-AFD3-6F1951C3099B}" type="slidenum">
              <a:rPr lang="en-US"/>
              <a:pPr/>
              <a:t>41</a:t>
            </a:fld>
            <a:endParaRPr lang="en-US"/>
          </a:p>
        </p:txBody>
      </p:sp>
      <p:sp>
        <p:nvSpPr>
          <p:cNvPr id="544770" name="Rectangle 2"/>
          <p:cNvSpPr>
            <a:spLocks noGrp="1" noChangeArrowheads="1"/>
          </p:cNvSpPr>
          <p:nvPr>
            <p:ph type="title"/>
          </p:nvPr>
        </p:nvSpPr>
        <p:spPr/>
        <p:txBody>
          <a:bodyPr/>
          <a:lstStyle/>
          <a:p>
            <a:r>
              <a:rPr lang="en-US"/>
              <a:t>Subsequent Event - Introduction</a:t>
            </a:r>
          </a:p>
        </p:txBody>
      </p:sp>
      <p:sp>
        <p:nvSpPr>
          <p:cNvPr id="544771" name="Rectangle 3"/>
          <p:cNvSpPr>
            <a:spLocks noGrp="1" noChangeArrowheads="1"/>
          </p:cNvSpPr>
          <p:nvPr>
            <p:ph type="body" idx="1"/>
          </p:nvPr>
        </p:nvSpPr>
        <p:spPr>
          <a:xfrm>
            <a:off x="304800" y="1581150"/>
            <a:ext cx="8610600" cy="4495800"/>
          </a:xfrm>
        </p:spPr>
        <p:txBody>
          <a:bodyPr>
            <a:normAutofit lnSpcReduction="10000"/>
          </a:bodyPr>
          <a:lstStyle/>
          <a:p>
            <a:pPr>
              <a:buFont typeface="Monotype Sorts" pitchFamily="2" charset="2"/>
              <a:buChar char="n"/>
            </a:pPr>
            <a:r>
              <a:rPr lang="en-US" sz="3500"/>
              <a:t>Investors should be informed of significant events such as mergers, acquisitions, break-ups, spin-offs, issuance of bonds, issuance of stocks, settlement of litigation, loss of plant due to flood or fire even if these events occur after the fiscal year end.  As long as these events occur prior to the issuance date of the annual reports, they should be disclosed in the reports.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738C71A0-2598-46B7-B704-8DE6311D9BC8}" type="slidenum">
              <a:rPr lang="en-US"/>
              <a:pPr/>
              <a:t>42</a:t>
            </a:fld>
            <a:endParaRPr lang="en-US"/>
          </a:p>
        </p:txBody>
      </p:sp>
      <p:sp>
        <p:nvSpPr>
          <p:cNvPr id="545794" name="Rectangle 2"/>
          <p:cNvSpPr>
            <a:spLocks noGrp="1" noChangeArrowheads="1"/>
          </p:cNvSpPr>
          <p:nvPr>
            <p:ph type="title"/>
          </p:nvPr>
        </p:nvSpPr>
        <p:spPr/>
        <p:txBody>
          <a:bodyPr/>
          <a:lstStyle/>
          <a:p>
            <a:r>
              <a:rPr lang="en-US"/>
              <a:t>Subsequent Event - Overview</a:t>
            </a:r>
          </a:p>
        </p:txBody>
      </p:sp>
      <p:sp>
        <p:nvSpPr>
          <p:cNvPr id="545795" name="Rectangle 3"/>
          <p:cNvSpPr>
            <a:spLocks noGrp="1" noChangeArrowheads="1"/>
          </p:cNvSpPr>
          <p:nvPr>
            <p:ph type="body" idx="1"/>
          </p:nvPr>
        </p:nvSpPr>
        <p:spPr/>
        <p:txBody>
          <a:bodyPr>
            <a:normAutofit lnSpcReduction="10000"/>
          </a:bodyPr>
          <a:lstStyle/>
          <a:p>
            <a:pPr>
              <a:lnSpc>
                <a:spcPct val="100000"/>
              </a:lnSpc>
              <a:spcAft>
                <a:spcPct val="50000"/>
              </a:spcAft>
              <a:buFont typeface="Monotype Sorts" pitchFamily="2" charset="2"/>
              <a:buChar char="n"/>
            </a:pPr>
            <a:r>
              <a:rPr lang="en-US" sz="3600"/>
              <a:t>There are two types of subsequent events:</a:t>
            </a:r>
          </a:p>
          <a:p>
            <a:pPr marL="973138" lvl="1" indent="-515938">
              <a:lnSpc>
                <a:spcPct val="100000"/>
              </a:lnSpc>
              <a:spcAft>
                <a:spcPct val="50000"/>
              </a:spcAft>
            </a:pPr>
            <a:r>
              <a:rPr lang="en-US" sz="3600"/>
              <a:t>1. Events require adjustments of balance sheet statement.</a:t>
            </a:r>
          </a:p>
          <a:p>
            <a:pPr marL="973138" lvl="1" indent="-515938">
              <a:lnSpc>
                <a:spcPct val="100000"/>
              </a:lnSpc>
              <a:spcAft>
                <a:spcPct val="50000"/>
              </a:spcAft>
            </a:pPr>
            <a:r>
              <a:rPr lang="en-US" sz="3600"/>
              <a:t>2. Events do not require adjustment of balance sheet statement but require disclosure in the footnotes.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45794"/>
                                        </p:tgtEl>
                                        <p:attrNameLst>
                                          <p:attrName>style.visibility</p:attrName>
                                        </p:attrNameLst>
                                      </p:cBhvr>
                                      <p:to>
                                        <p:strVal val="visible"/>
                                      </p:to>
                                    </p:set>
                                    <p:anim calcmode="lin" valueType="num">
                                      <p:cBhvr additive="base">
                                        <p:cTn id="7" dur="500" fill="hold"/>
                                        <p:tgtEl>
                                          <p:spTgt spid="545794"/>
                                        </p:tgtEl>
                                        <p:attrNameLst>
                                          <p:attrName>ppt_x</p:attrName>
                                        </p:attrNameLst>
                                      </p:cBhvr>
                                      <p:tavLst>
                                        <p:tav tm="0">
                                          <p:val>
                                            <p:strVal val="#ppt_x"/>
                                          </p:val>
                                        </p:tav>
                                        <p:tav tm="100000">
                                          <p:val>
                                            <p:strVal val="#ppt_x"/>
                                          </p:val>
                                        </p:tav>
                                      </p:tavLst>
                                    </p:anim>
                                    <p:anim calcmode="lin" valueType="num">
                                      <p:cBhvr additive="base">
                                        <p:cTn id="8" dur="500" fill="hold"/>
                                        <p:tgtEl>
                                          <p:spTgt spid="54579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45795">
                                            <p:txEl>
                                              <p:pRg st="0" end="0"/>
                                            </p:txEl>
                                          </p:spTgt>
                                        </p:tgtEl>
                                        <p:attrNameLst>
                                          <p:attrName>style.visibility</p:attrName>
                                        </p:attrNameLst>
                                      </p:cBhvr>
                                      <p:to>
                                        <p:strVal val="visible"/>
                                      </p:to>
                                    </p:set>
                                    <p:anim calcmode="lin" valueType="num">
                                      <p:cBhvr additive="base">
                                        <p:cTn id="13" dur="500" fill="hold"/>
                                        <p:tgtEl>
                                          <p:spTgt spid="545795">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457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45795">
                                            <p:txEl>
                                              <p:pRg st="1" end="1"/>
                                            </p:txEl>
                                          </p:spTgt>
                                        </p:tgtEl>
                                        <p:attrNameLst>
                                          <p:attrName>style.visibility</p:attrName>
                                        </p:attrNameLst>
                                      </p:cBhvr>
                                      <p:to>
                                        <p:strVal val="visible"/>
                                      </p:to>
                                    </p:set>
                                    <p:anim calcmode="lin" valueType="num">
                                      <p:cBhvr additive="base">
                                        <p:cTn id="19" dur="500" fill="hold"/>
                                        <p:tgtEl>
                                          <p:spTgt spid="545795">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457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45795">
                                            <p:txEl>
                                              <p:pRg st="2" end="2"/>
                                            </p:txEl>
                                          </p:spTgt>
                                        </p:tgtEl>
                                        <p:attrNameLst>
                                          <p:attrName>style.visibility</p:attrName>
                                        </p:attrNameLst>
                                      </p:cBhvr>
                                      <p:to>
                                        <p:strVal val="visible"/>
                                      </p:to>
                                    </p:set>
                                    <p:anim calcmode="lin" valueType="num">
                                      <p:cBhvr additive="base">
                                        <p:cTn id="25" dur="500" fill="hold"/>
                                        <p:tgtEl>
                                          <p:spTgt spid="545795">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4579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5794" grpId="0" autoUpdateAnimBg="0"/>
      <p:bldP spid="545795" grpId="0" build="p" bldLvl="2"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E2E1C076-2A5E-444C-8BF7-FB941D44888B}" type="slidenum">
              <a:rPr lang="en-US"/>
              <a:pPr/>
              <a:t>43</a:t>
            </a:fld>
            <a:endParaRPr lang="en-US"/>
          </a:p>
        </p:txBody>
      </p:sp>
      <p:sp>
        <p:nvSpPr>
          <p:cNvPr id="546818" name="Rectangle 2"/>
          <p:cNvSpPr>
            <a:spLocks noGrp="1" noChangeArrowheads="1"/>
          </p:cNvSpPr>
          <p:nvPr>
            <p:ph type="title"/>
          </p:nvPr>
        </p:nvSpPr>
        <p:spPr/>
        <p:txBody>
          <a:bodyPr/>
          <a:lstStyle/>
          <a:p>
            <a:r>
              <a:rPr lang="en-US"/>
              <a:t>Events Require Adjustment of B/S</a:t>
            </a:r>
            <a:endParaRPr lang="en-US" sz="5400"/>
          </a:p>
        </p:txBody>
      </p:sp>
      <p:sp>
        <p:nvSpPr>
          <p:cNvPr id="546819" name="Rectangle 3"/>
          <p:cNvSpPr>
            <a:spLocks noGrp="1" noChangeArrowheads="1"/>
          </p:cNvSpPr>
          <p:nvPr>
            <p:ph type="body" idx="1"/>
          </p:nvPr>
        </p:nvSpPr>
        <p:spPr>
          <a:xfrm>
            <a:off x="201613" y="1684338"/>
            <a:ext cx="8839200" cy="4495800"/>
          </a:xfrm>
        </p:spPr>
        <p:txBody>
          <a:bodyPr/>
          <a:lstStyle/>
          <a:p>
            <a:pPr>
              <a:lnSpc>
                <a:spcPct val="75000"/>
              </a:lnSpc>
              <a:spcAft>
                <a:spcPct val="35000"/>
              </a:spcAft>
              <a:buFont typeface="Monotype Sorts" pitchFamily="2" charset="2"/>
              <a:buChar char="n"/>
            </a:pPr>
            <a:r>
              <a:rPr lang="en-US" sz="3400"/>
              <a:t>Events with evidence indicates  that conditions existed at or prior to the B/ S date.</a:t>
            </a:r>
          </a:p>
          <a:p>
            <a:pPr>
              <a:lnSpc>
                <a:spcPct val="75000"/>
              </a:lnSpc>
              <a:spcAft>
                <a:spcPct val="35000"/>
              </a:spcAft>
              <a:buFont typeface="Monotype Sorts" pitchFamily="2" charset="2"/>
              <a:buChar char="n"/>
            </a:pPr>
            <a:r>
              <a:rPr lang="en-US" sz="3400"/>
              <a:t>Examples: (assume FYE is 12/31/x1 and the report release date is 3/31/x2) </a:t>
            </a:r>
          </a:p>
          <a:p>
            <a:pPr marL="741363" lvl="1" indent="-284163">
              <a:lnSpc>
                <a:spcPct val="75000"/>
              </a:lnSpc>
              <a:spcAft>
                <a:spcPct val="35000"/>
              </a:spcAft>
              <a:buSzPct val="65000"/>
              <a:buFont typeface="Monotype Sorts" pitchFamily="2" charset="2"/>
              <a:buChar char="u"/>
            </a:pPr>
            <a:r>
              <a:rPr lang="en-US"/>
              <a:t>Bankruptcy occurred on a major client on 2/1/x2.  The bankruptcy condition may exist for this client prior to 12/31/x1.  </a:t>
            </a:r>
          </a:p>
          <a:p>
            <a:pPr marL="741363" lvl="1" indent="-284163">
              <a:lnSpc>
                <a:spcPct val="75000"/>
              </a:lnSpc>
              <a:spcAft>
                <a:spcPct val="35000"/>
              </a:spcAft>
              <a:buSzPct val="65000"/>
              <a:buFont typeface="Monotype Sorts" pitchFamily="2" charset="2"/>
              <a:buChar char="u"/>
            </a:pPr>
            <a:r>
              <a:rPr lang="en-US"/>
              <a:t>Litigation settlement on 2/10/x2.  The condition for this litigation existed prior to 12/31/x1.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CBB643D1-F173-4817-9FD5-7429FAB3B1AE}" type="slidenum">
              <a:rPr lang="en-US"/>
              <a:pPr/>
              <a:t>44</a:t>
            </a:fld>
            <a:endParaRPr lang="en-US"/>
          </a:p>
        </p:txBody>
      </p:sp>
      <p:sp>
        <p:nvSpPr>
          <p:cNvPr id="547842" name="Rectangle 2"/>
          <p:cNvSpPr>
            <a:spLocks noGrp="1" noChangeArrowheads="1"/>
          </p:cNvSpPr>
          <p:nvPr>
            <p:ph type="title"/>
          </p:nvPr>
        </p:nvSpPr>
        <p:spPr>
          <a:xfrm>
            <a:off x="261938" y="211138"/>
            <a:ext cx="8610600" cy="1143000"/>
          </a:xfrm>
        </p:spPr>
        <p:txBody>
          <a:bodyPr>
            <a:normAutofit fontScale="90000"/>
          </a:bodyPr>
          <a:lstStyle/>
          <a:p>
            <a:r>
              <a:rPr lang="en-US" sz="4600"/>
              <a:t>Events Do Not Require Adjustment of B/S but Require Disclosure</a:t>
            </a:r>
          </a:p>
        </p:txBody>
      </p:sp>
      <p:sp>
        <p:nvSpPr>
          <p:cNvPr id="547843" name="Rectangle 3"/>
          <p:cNvSpPr>
            <a:spLocks noGrp="1" noChangeArrowheads="1"/>
          </p:cNvSpPr>
          <p:nvPr>
            <p:ph type="body" idx="1"/>
          </p:nvPr>
        </p:nvSpPr>
        <p:spPr>
          <a:xfrm>
            <a:off x="180975" y="1684338"/>
            <a:ext cx="8963025" cy="4495800"/>
          </a:xfrm>
        </p:spPr>
        <p:txBody>
          <a:bodyPr>
            <a:normAutofit fontScale="92500"/>
          </a:bodyPr>
          <a:lstStyle/>
          <a:p>
            <a:pPr>
              <a:lnSpc>
                <a:spcPct val="80000"/>
              </a:lnSpc>
              <a:spcAft>
                <a:spcPct val="50000"/>
              </a:spcAft>
              <a:buFont typeface="Monotype Sorts" pitchFamily="2" charset="2"/>
              <a:buChar char="n"/>
            </a:pPr>
            <a:r>
              <a:rPr lang="en-US" sz="3600"/>
              <a:t>Examples: (assume FYE is 12/31/x1 and the report release date is 3/31/x2)</a:t>
            </a:r>
          </a:p>
          <a:p>
            <a:pPr marL="868363" lvl="1" indent="-411163">
              <a:lnSpc>
                <a:spcPct val="80000"/>
              </a:lnSpc>
              <a:spcAft>
                <a:spcPct val="50000"/>
              </a:spcAft>
              <a:buSzPct val="65000"/>
              <a:buFont typeface="Monotype Sorts" pitchFamily="2" charset="2"/>
              <a:buChar char="u"/>
            </a:pPr>
            <a:r>
              <a:rPr lang="en-US" sz="3600"/>
              <a:t>A fire occurred on a major client on 3/1/x2.</a:t>
            </a:r>
          </a:p>
          <a:p>
            <a:pPr marL="868363" lvl="1" indent="-411163">
              <a:lnSpc>
                <a:spcPct val="80000"/>
              </a:lnSpc>
              <a:spcAft>
                <a:spcPct val="50000"/>
              </a:spcAft>
              <a:buSzPct val="65000"/>
              <a:buFont typeface="Monotype Sorts" pitchFamily="2" charset="2"/>
              <a:buChar char="u"/>
            </a:pPr>
            <a:r>
              <a:rPr lang="en-US" sz="3600"/>
              <a:t>Sales of bonds on 2/9/x2.</a:t>
            </a:r>
          </a:p>
          <a:p>
            <a:pPr marL="868363" lvl="1" indent="-411163">
              <a:lnSpc>
                <a:spcPct val="80000"/>
              </a:lnSpc>
              <a:spcAft>
                <a:spcPct val="50000"/>
              </a:spcAft>
              <a:buSzPct val="65000"/>
              <a:buFont typeface="Monotype Sorts" pitchFamily="2" charset="2"/>
              <a:buChar char="u"/>
            </a:pPr>
            <a:r>
              <a:rPr lang="en-US" sz="3600"/>
              <a:t>Loss of inventories due to a fire on 1/20/x2.</a:t>
            </a:r>
          </a:p>
          <a:p>
            <a:pPr marL="868363" lvl="1" indent="-411163">
              <a:lnSpc>
                <a:spcPct val="80000"/>
              </a:lnSpc>
              <a:spcAft>
                <a:spcPct val="50000"/>
              </a:spcAft>
              <a:buSzPct val="65000"/>
              <a:buFont typeface="Monotype Sorts" pitchFamily="2" charset="2"/>
              <a:buChar char="u"/>
            </a:pPr>
            <a:r>
              <a:rPr lang="en-US" sz="3600"/>
              <a:t>Issuance of common stock on 1/30/x2.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The Balance Sheet and Financial Disclosures</a:t>
            </a:r>
          </a:p>
        </p:txBody>
      </p:sp>
      <p:sp>
        <p:nvSpPr>
          <p:cNvPr id="5" name="Slide Number Placeholder 5"/>
          <p:cNvSpPr>
            <a:spLocks noGrp="1"/>
          </p:cNvSpPr>
          <p:nvPr>
            <p:ph type="sldNum" sz="quarter" idx="12"/>
          </p:nvPr>
        </p:nvSpPr>
        <p:spPr/>
        <p:txBody>
          <a:bodyPr/>
          <a:lstStyle/>
          <a:p>
            <a:fld id="{B7090E5C-4662-4EC0-AB86-7D3C6111C81B}" type="slidenum">
              <a:rPr lang="en-US"/>
              <a:pPr/>
              <a:t>45</a:t>
            </a:fld>
            <a:endParaRPr lang="en-US"/>
          </a:p>
        </p:txBody>
      </p:sp>
      <p:sp>
        <p:nvSpPr>
          <p:cNvPr id="556034" name="Rectangle 2"/>
          <p:cNvSpPr>
            <a:spLocks noGrp="1" noChangeArrowheads="1"/>
          </p:cNvSpPr>
          <p:nvPr>
            <p:ph type="title"/>
          </p:nvPr>
        </p:nvSpPr>
        <p:spPr/>
        <p:txBody>
          <a:bodyPr/>
          <a:lstStyle/>
          <a:p>
            <a:r>
              <a:rPr lang="en-US"/>
              <a:t>Ratio Analysis</a:t>
            </a:r>
          </a:p>
        </p:txBody>
      </p:sp>
      <p:sp>
        <p:nvSpPr>
          <p:cNvPr id="556035" name="Rectangle 3"/>
          <p:cNvSpPr>
            <a:spLocks noGrp="1" noChangeArrowheads="1"/>
          </p:cNvSpPr>
          <p:nvPr>
            <p:ph type="body" idx="1"/>
          </p:nvPr>
        </p:nvSpPr>
        <p:spPr>
          <a:xfrm>
            <a:off x="304800" y="1643063"/>
            <a:ext cx="8610600" cy="4495800"/>
          </a:xfrm>
        </p:spPr>
        <p:txBody>
          <a:bodyPr/>
          <a:lstStyle/>
          <a:p>
            <a:pPr>
              <a:lnSpc>
                <a:spcPct val="100000"/>
              </a:lnSpc>
              <a:spcAft>
                <a:spcPct val="65000"/>
              </a:spcAft>
              <a:buFont typeface="Monotype Sorts" pitchFamily="2" charset="2"/>
              <a:buChar char="n"/>
            </a:pPr>
            <a:r>
              <a:rPr lang="en-US" sz="3600"/>
              <a:t>Ratio analysis is one of the techniques   that financial analysts use to analyze the financial statements of firms.</a:t>
            </a:r>
          </a:p>
          <a:p>
            <a:pPr>
              <a:lnSpc>
                <a:spcPct val="100000"/>
              </a:lnSpc>
              <a:spcAft>
                <a:spcPct val="65000"/>
              </a:spcAft>
              <a:buFont typeface="Monotype Sorts" pitchFamily="2" charset="2"/>
              <a:buChar char="n"/>
            </a:pPr>
            <a:r>
              <a:rPr lang="en-US" sz="3600"/>
              <a:t>For the purpose of analyzing financial statements, ratios can be classified into the following four categories: </a:t>
            </a:r>
            <a:r>
              <a:rPr lang="en-US" sz="3600" i="1"/>
              <a:t>(see Exhibit 5-3)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Footer Placeholder 4"/>
          <p:cNvSpPr>
            <a:spLocks noGrp="1"/>
          </p:cNvSpPr>
          <p:nvPr>
            <p:ph type="ftr" sz="quarter" idx="11"/>
          </p:nvPr>
        </p:nvSpPr>
        <p:spPr/>
        <p:txBody>
          <a:bodyPr/>
          <a:lstStyle/>
          <a:p>
            <a:r>
              <a:rPr lang="en-US"/>
              <a:t>The Balance Sheet and Financial Disclosures</a:t>
            </a:r>
          </a:p>
        </p:txBody>
      </p:sp>
      <p:sp>
        <p:nvSpPr>
          <p:cNvPr id="8" name="Slide Number Placeholder 5"/>
          <p:cNvSpPr>
            <a:spLocks noGrp="1"/>
          </p:cNvSpPr>
          <p:nvPr>
            <p:ph type="sldNum" sz="quarter" idx="12"/>
          </p:nvPr>
        </p:nvSpPr>
        <p:spPr/>
        <p:txBody>
          <a:bodyPr/>
          <a:lstStyle/>
          <a:p>
            <a:fld id="{19F150E1-10EE-4419-B5FC-F2672AB7CD5B}" type="slidenum">
              <a:rPr lang="en-US"/>
              <a:pPr/>
              <a:t>46</a:t>
            </a:fld>
            <a:endParaRPr lang="en-US"/>
          </a:p>
        </p:txBody>
      </p:sp>
      <p:sp>
        <p:nvSpPr>
          <p:cNvPr id="557058" name="Rectangle 2"/>
          <p:cNvSpPr>
            <a:spLocks noGrp="1" noChangeArrowheads="1"/>
          </p:cNvSpPr>
          <p:nvPr>
            <p:ph type="title"/>
          </p:nvPr>
        </p:nvSpPr>
        <p:spPr/>
        <p:txBody>
          <a:bodyPr/>
          <a:lstStyle/>
          <a:p>
            <a:r>
              <a:rPr lang="en-US"/>
              <a:t>Exhibit 5-3</a:t>
            </a:r>
          </a:p>
        </p:txBody>
      </p:sp>
      <p:grpSp>
        <p:nvGrpSpPr>
          <p:cNvPr id="2" name="Group 7"/>
          <p:cNvGrpSpPr>
            <a:grpSpLocks/>
          </p:cNvGrpSpPr>
          <p:nvPr/>
        </p:nvGrpSpPr>
        <p:grpSpPr bwMode="auto">
          <a:xfrm>
            <a:off x="185738" y="1570038"/>
            <a:ext cx="8763000" cy="4845050"/>
            <a:chOff x="117" y="1041"/>
            <a:chExt cx="5520" cy="2972"/>
          </a:xfrm>
        </p:grpSpPr>
        <p:sp>
          <p:nvSpPr>
            <p:cNvPr id="557061" name="Rectangle 5"/>
            <p:cNvSpPr>
              <a:spLocks noChangeArrowheads="1"/>
            </p:cNvSpPr>
            <p:nvPr/>
          </p:nvSpPr>
          <p:spPr bwMode="auto">
            <a:xfrm>
              <a:off x="117" y="1041"/>
              <a:ext cx="5507" cy="2972"/>
            </a:xfrm>
            <a:prstGeom prst="rect">
              <a:avLst/>
            </a:prstGeom>
            <a:solidFill>
              <a:srgbClr val="EBEBFF"/>
            </a:solidFill>
            <a:ln w="9525">
              <a:solidFill>
                <a:srgbClr val="0000CC"/>
              </a:solidFill>
              <a:miter lim="800000"/>
              <a:headEnd/>
              <a:tailEnd/>
            </a:ln>
          </p:spPr>
          <p:txBody>
            <a:bodyPr wrap="none" anchor="ctr"/>
            <a:lstStyle/>
            <a:p>
              <a:endParaRPr lang="en-US"/>
            </a:p>
          </p:txBody>
        </p:sp>
        <p:sp>
          <p:nvSpPr>
            <p:cNvPr id="557062" name="Line 6"/>
            <p:cNvSpPr>
              <a:spLocks noChangeShapeType="1"/>
            </p:cNvSpPr>
            <p:nvPr/>
          </p:nvSpPr>
          <p:spPr bwMode="auto">
            <a:xfrm>
              <a:off x="117" y="1388"/>
              <a:ext cx="5520" cy="0"/>
            </a:xfrm>
            <a:prstGeom prst="line">
              <a:avLst/>
            </a:prstGeom>
            <a:noFill/>
            <a:ln w="57150">
              <a:solidFill>
                <a:srgbClr val="0000CC"/>
              </a:solidFill>
              <a:round/>
              <a:headEnd/>
              <a:tailEnd/>
            </a:ln>
          </p:spPr>
          <p:txBody>
            <a:bodyPr wrap="none" anchor="ctr"/>
            <a:lstStyle/>
            <a:p>
              <a:endParaRPr lang="en-US"/>
            </a:p>
          </p:txBody>
        </p:sp>
      </p:grpSp>
      <p:sp>
        <p:nvSpPr>
          <p:cNvPr id="557059" name="Rectangle 3"/>
          <p:cNvSpPr>
            <a:spLocks noGrp="1" noChangeArrowheads="1"/>
          </p:cNvSpPr>
          <p:nvPr>
            <p:ph type="body" idx="1"/>
          </p:nvPr>
        </p:nvSpPr>
        <p:spPr>
          <a:xfrm>
            <a:off x="304800" y="1601788"/>
            <a:ext cx="8610600" cy="4495800"/>
          </a:xfrm>
        </p:spPr>
        <p:txBody>
          <a:bodyPr>
            <a:normAutofit lnSpcReduction="10000"/>
          </a:bodyPr>
          <a:lstStyle/>
          <a:p>
            <a:pPr marL="0" indent="0" algn="ctr">
              <a:lnSpc>
                <a:spcPct val="80000"/>
              </a:lnSpc>
            </a:pPr>
            <a:r>
              <a:rPr lang="en-US" dirty="0"/>
              <a:t>Major Types of Ratios</a:t>
            </a:r>
          </a:p>
          <a:p>
            <a:pPr marL="114300" lvl="1" indent="0">
              <a:lnSpc>
                <a:spcPct val="80000"/>
              </a:lnSpc>
            </a:pPr>
            <a:r>
              <a:rPr lang="en-US" sz="3000" i="1" dirty="0"/>
              <a:t>Liquidity Ratios.</a:t>
            </a:r>
            <a:r>
              <a:rPr lang="en-US" sz="3000" dirty="0"/>
              <a:t>  Measures of the enterprise’s short-term ability to pay its maturing obligations.</a:t>
            </a:r>
          </a:p>
          <a:p>
            <a:pPr marL="114300" lvl="1" indent="0">
              <a:lnSpc>
                <a:spcPct val="80000"/>
              </a:lnSpc>
            </a:pPr>
            <a:r>
              <a:rPr lang="en-US" sz="3000" i="1" dirty="0"/>
              <a:t>Activity Ratios</a:t>
            </a:r>
            <a:r>
              <a:rPr lang="en-US" sz="3000" dirty="0"/>
              <a:t>.  Measures of how effectively the enterprise is using the assets employed.</a:t>
            </a:r>
          </a:p>
          <a:p>
            <a:pPr marL="114300" lvl="1" indent="0">
              <a:lnSpc>
                <a:spcPct val="80000"/>
              </a:lnSpc>
            </a:pPr>
            <a:r>
              <a:rPr lang="en-US" sz="3000" i="1" dirty="0"/>
              <a:t>Profitability Ratios.</a:t>
            </a:r>
            <a:r>
              <a:rPr lang="en-US" sz="3000" dirty="0"/>
              <a:t>  Measures of the degree of success or failure of a given enterprise or division for a given period of time.</a:t>
            </a:r>
          </a:p>
          <a:p>
            <a:pPr marL="114300" lvl="1" indent="0">
              <a:lnSpc>
                <a:spcPct val="80000"/>
              </a:lnSpc>
            </a:pPr>
            <a:r>
              <a:rPr lang="en-US" sz="3000" dirty="0"/>
              <a:t>(Stability Ratios.)</a:t>
            </a:r>
          </a:p>
          <a:p>
            <a:pPr marL="114300" lvl="1" indent="0">
              <a:lnSpc>
                <a:spcPct val="80000"/>
              </a:lnSpc>
            </a:pPr>
            <a:r>
              <a:rPr lang="en-US" sz="3000" i="1" dirty="0"/>
              <a:t>Coverage Ratios.</a:t>
            </a:r>
            <a:r>
              <a:rPr lang="en-US" sz="3000" dirty="0"/>
              <a:t>  Measures of the degree of protection for long-term creditors and investors.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57058"/>
                                        </p:tgtEl>
                                        <p:attrNameLst>
                                          <p:attrName>style.visibility</p:attrName>
                                        </p:attrNameLst>
                                      </p:cBhvr>
                                      <p:to>
                                        <p:strVal val="visible"/>
                                      </p:to>
                                    </p:set>
                                    <p:anim calcmode="lin" valueType="num">
                                      <p:cBhvr additive="base">
                                        <p:cTn id="7" dur="500" fill="hold"/>
                                        <p:tgtEl>
                                          <p:spTgt spid="557058"/>
                                        </p:tgtEl>
                                        <p:attrNameLst>
                                          <p:attrName>ppt_x</p:attrName>
                                        </p:attrNameLst>
                                      </p:cBhvr>
                                      <p:tavLst>
                                        <p:tav tm="0">
                                          <p:val>
                                            <p:strVal val="#ppt_x"/>
                                          </p:val>
                                        </p:tav>
                                        <p:tav tm="100000">
                                          <p:val>
                                            <p:strVal val="#ppt_x"/>
                                          </p:val>
                                        </p:tav>
                                      </p:tavLst>
                                    </p:anim>
                                    <p:anim calcmode="lin" valueType="num">
                                      <p:cBhvr additive="base">
                                        <p:cTn id="8" dur="500" fill="hold"/>
                                        <p:tgtEl>
                                          <p:spTgt spid="55705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499"/>
                                          </p:stCondLst>
                                        </p:cTn>
                                        <p:tgtEl>
                                          <p:spTgt spid="557059">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557059">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557059">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557059">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557059">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55705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7058" grpId="0" autoUpdateAnimBg="0"/>
      <p:bldP spid="557059" grpId="0" build="p" autoUpdateAnimBg="0" advAuto="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r>
              <a:rPr lang="en-US"/>
              <a:t>The Balance Sheet and Financial Disclosures</a:t>
            </a:r>
          </a:p>
        </p:txBody>
      </p:sp>
      <p:sp>
        <p:nvSpPr>
          <p:cNvPr id="8" name="Slide Number Placeholder 6"/>
          <p:cNvSpPr>
            <a:spLocks noGrp="1"/>
          </p:cNvSpPr>
          <p:nvPr>
            <p:ph type="sldNum" sz="quarter" idx="12"/>
          </p:nvPr>
        </p:nvSpPr>
        <p:spPr/>
        <p:txBody>
          <a:bodyPr/>
          <a:lstStyle/>
          <a:p>
            <a:fld id="{5544804A-93C8-47B2-83F3-011D4466D5D4}" type="slidenum">
              <a:rPr lang="en-US"/>
              <a:pPr/>
              <a:t>47</a:t>
            </a:fld>
            <a:endParaRPr lang="en-US"/>
          </a:p>
        </p:txBody>
      </p:sp>
      <p:sp>
        <p:nvSpPr>
          <p:cNvPr id="559106" name="Rectangle 2"/>
          <p:cNvSpPr>
            <a:spLocks noGrp="1" noChangeArrowheads="1"/>
          </p:cNvSpPr>
          <p:nvPr>
            <p:ph type="title"/>
          </p:nvPr>
        </p:nvSpPr>
        <p:spPr/>
        <p:txBody>
          <a:bodyPr/>
          <a:lstStyle/>
          <a:p>
            <a:r>
              <a:rPr lang="en-US"/>
              <a:t>Exhibit 5-4</a:t>
            </a:r>
          </a:p>
        </p:txBody>
      </p:sp>
      <p:sp>
        <p:nvSpPr>
          <p:cNvPr id="559108" name="Rectangle 4"/>
          <p:cNvSpPr>
            <a:spLocks noChangeArrowheads="1"/>
          </p:cNvSpPr>
          <p:nvPr/>
        </p:nvSpPr>
        <p:spPr bwMode="auto">
          <a:xfrm>
            <a:off x="82550" y="1589088"/>
            <a:ext cx="8958263" cy="4781550"/>
          </a:xfrm>
          <a:prstGeom prst="rect">
            <a:avLst/>
          </a:prstGeom>
          <a:solidFill>
            <a:srgbClr val="EBEBFF"/>
          </a:solidFill>
          <a:ln w="9525">
            <a:solidFill>
              <a:srgbClr val="0000CC"/>
            </a:solidFill>
            <a:miter lim="800000"/>
            <a:headEnd/>
            <a:tailEnd/>
          </a:ln>
        </p:spPr>
        <p:txBody>
          <a:bodyPr wrap="none" anchor="ctr"/>
          <a:lstStyle/>
          <a:p>
            <a:endParaRPr lang="en-US"/>
          </a:p>
        </p:txBody>
      </p:sp>
      <p:sp>
        <p:nvSpPr>
          <p:cNvPr id="559110" name="Rectangle 6"/>
          <p:cNvSpPr>
            <a:spLocks noGrp="1" noChangeArrowheads="1"/>
          </p:cNvSpPr>
          <p:nvPr>
            <p:ph type="body" sz="half" idx="1"/>
          </p:nvPr>
        </p:nvSpPr>
        <p:spPr>
          <a:xfrm>
            <a:off x="-61913" y="1601788"/>
            <a:ext cx="2905126" cy="4495800"/>
          </a:xfrm>
        </p:spPr>
        <p:txBody>
          <a:bodyPr/>
          <a:lstStyle/>
          <a:p>
            <a:pPr marL="274638" lvl="1" indent="-104775">
              <a:lnSpc>
                <a:spcPct val="80000"/>
              </a:lnSpc>
              <a:spcAft>
                <a:spcPct val="15000"/>
              </a:spcAft>
              <a:tabLst>
                <a:tab pos="2624138" algn="l"/>
              </a:tabLst>
            </a:pPr>
            <a:r>
              <a:rPr lang="en-US" sz="2500" u="sng"/>
              <a:t>         Ratio          	</a:t>
            </a:r>
            <a:endParaRPr lang="en-US" sz="2500"/>
          </a:p>
          <a:p>
            <a:pPr marL="274638" lvl="1" indent="-104775">
              <a:lnSpc>
                <a:spcPct val="80000"/>
              </a:lnSpc>
              <a:spcAft>
                <a:spcPct val="15000"/>
              </a:spcAft>
              <a:tabLst>
                <a:tab pos="2624138" algn="l"/>
              </a:tabLst>
            </a:pPr>
            <a:r>
              <a:rPr lang="en-US" sz="2500"/>
              <a:t>I. Liquidity</a:t>
            </a:r>
          </a:p>
          <a:p>
            <a:pPr marL="677863" lvl="2" indent="-246063">
              <a:lnSpc>
                <a:spcPct val="80000"/>
              </a:lnSpc>
              <a:spcAft>
                <a:spcPct val="0"/>
              </a:spcAft>
              <a:tabLst>
                <a:tab pos="2624138" algn="l"/>
              </a:tabLst>
            </a:pPr>
            <a:r>
              <a:rPr lang="en-US" sz="2500"/>
              <a:t>1.Current ratio</a:t>
            </a:r>
          </a:p>
          <a:p>
            <a:pPr marL="677863" lvl="2" indent="-246063">
              <a:lnSpc>
                <a:spcPct val="80000"/>
              </a:lnSpc>
              <a:spcAft>
                <a:spcPct val="35000"/>
              </a:spcAft>
              <a:tabLst>
                <a:tab pos="2624138" algn="l"/>
              </a:tabLst>
            </a:pPr>
            <a:endParaRPr lang="en-US" sz="2500"/>
          </a:p>
          <a:p>
            <a:pPr marL="677863" lvl="2" indent="-246063">
              <a:lnSpc>
                <a:spcPct val="80000"/>
              </a:lnSpc>
              <a:spcAft>
                <a:spcPct val="0"/>
              </a:spcAft>
              <a:tabLst>
                <a:tab pos="2624138" algn="l"/>
              </a:tabLst>
            </a:pPr>
            <a:r>
              <a:rPr lang="en-US" sz="2500"/>
              <a:t>2.Quick or acid-test ratio</a:t>
            </a:r>
          </a:p>
          <a:p>
            <a:pPr marL="677863" lvl="2" indent="-246063">
              <a:lnSpc>
                <a:spcPct val="80000"/>
              </a:lnSpc>
              <a:spcAft>
                <a:spcPct val="0"/>
              </a:spcAft>
              <a:tabLst>
                <a:tab pos="2624138" algn="l"/>
              </a:tabLst>
            </a:pPr>
            <a:endParaRPr lang="en-US" sz="2500"/>
          </a:p>
          <a:p>
            <a:pPr marL="677863" lvl="2" indent="-246063">
              <a:lnSpc>
                <a:spcPct val="80000"/>
              </a:lnSpc>
              <a:spcAft>
                <a:spcPct val="35000"/>
              </a:spcAft>
              <a:tabLst>
                <a:tab pos="2624138" algn="l"/>
              </a:tabLst>
            </a:pPr>
            <a:endParaRPr lang="en-US" sz="2500"/>
          </a:p>
          <a:p>
            <a:pPr marL="677863" lvl="2" indent="-246063">
              <a:lnSpc>
                <a:spcPct val="80000"/>
              </a:lnSpc>
              <a:spcAft>
                <a:spcPct val="0"/>
              </a:spcAft>
              <a:tabLst>
                <a:tab pos="2624138" algn="l"/>
              </a:tabLst>
            </a:pPr>
            <a:r>
              <a:rPr lang="en-US" sz="2500"/>
              <a:t>3.Current cash debt coverage ratio</a:t>
            </a:r>
          </a:p>
          <a:p>
            <a:pPr marL="274638" lvl="1" indent="-104775">
              <a:lnSpc>
                <a:spcPct val="80000"/>
              </a:lnSpc>
              <a:spcAft>
                <a:spcPct val="0"/>
              </a:spcAft>
              <a:tabLst>
                <a:tab pos="2624138" algn="l"/>
              </a:tabLst>
            </a:pPr>
            <a:endParaRPr lang="en-US" sz="2500"/>
          </a:p>
        </p:txBody>
      </p:sp>
      <p:sp>
        <p:nvSpPr>
          <p:cNvPr id="559111" name="Rectangle 7"/>
          <p:cNvSpPr>
            <a:spLocks noGrp="1" noChangeArrowheads="1"/>
          </p:cNvSpPr>
          <p:nvPr>
            <p:ph type="body" sz="half" idx="2"/>
          </p:nvPr>
        </p:nvSpPr>
        <p:spPr>
          <a:xfrm>
            <a:off x="5849938" y="1601788"/>
            <a:ext cx="3294062" cy="4495800"/>
          </a:xfrm>
        </p:spPr>
        <p:txBody>
          <a:bodyPr>
            <a:normAutofit fontScale="92500" lnSpcReduction="10000"/>
          </a:bodyPr>
          <a:lstStyle/>
          <a:p>
            <a:pPr marL="0" indent="0">
              <a:lnSpc>
                <a:spcPct val="80000"/>
              </a:lnSpc>
              <a:spcAft>
                <a:spcPct val="15000"/>
              </a:spcAft>
              <a:tabLst>
                <a:tab pos="2921000" algn="l"/>
              </a:tabLst>
            </a:pPr>
            <a:r>
              <a:rPr lang="en-US" sz="2500" u="sng">
                <a:solidFill>
                  <a:srgbClr val="006600"/>
                </a:solidFill>
              </a:rPr>
              <a:t>    Purpose or Use    	</a:t>
            </a:r>
          </a:p>
          <a:p>
            <a:pPr marL="114300" lvl="1" indent="0">
              <a:lnSpc>
                <a:spcPct val="80000"/>
              </a:lnSpc>
              <a:spcAft>
                <a:spcPct val="15000"/>
              </a:spcAft>
              <a:tabLst>
                <a:tab pos="2921000" algn="l"/>
              </a:tabLst>
            </a:pPr>
            <a:endParaRPr lang="en-US" sz="2500" u="sng">
              <a:solidFill>
                <a:srgbClr val="006600"/>
              </a:solidFill>
            </a:endParaRPr>
          </a:p>
          <a:p>
            <a:pPr marL="114300" lvl="1" indent="0">
              <a:lnSpc>
                <a:spcPct val="80000"/>
              </a:lnSpc>
              <a:spcAft>
                <a:spcPct val="35000"/>
              </a:spcAft>
              <a:tabLst>
                <a:tab pos="2921000" algn="l"/>
              </a:tabLst>
            </a:pPr>
            <a:r>
              <a:rPr lang="en-US" sz="2500">
                <a:solidFill>
                  <a:srgbClr val="006600"/>
                </a:solidFill>
              </a:rPr>
              <a:t>Measures short-term debt-paying ability</a:t>
            </a:r>
          </a:p>
          <a:p>
            <a:pPr marL="114300" lvl="1" indent="0">
              <a:lnSpc>
                <a:spcPct val="80000"/>
              </a:lnSpc>
              <a:spcAft>
                <a:spcPct val="0"/>
              </a:spcAft>
              <a:tabLst>
                <a:tab pos="2921000" algn="l"/>
              </a:tabLst>
            </a:pPr>
            <a:endParaRPr lang="en-US" sz="2500">
              <a:solidFill>
                <a:srgbClr val="006600"/>
              </a:solidFill>
            </a:endParaRPr>
          </a:p>
          <a:p>
            <a:pPr marL="114300" lvl="1" indent="0">
              <a:lnSpc>
                <a:spcPct val="80000"/>
              </a:lnSpc>
              <a:spcAft>
                <a:spcPct val="0"/>
              </a:spcAft>
              <a:tabLst>
                <a:tab pos="2921000" algn="l"/>
              </a:tabLst>
            </a:pPr>
            <a:r>
              <a:rPr lang="en-US" sz="2500">
                <a:solidFill>
                  <a:srgbClr val="006600"/>
                </a:solidFill>
              </a:rPr>
              <a:t>Measures immediate short-term liquidity</a:t>
            </a:r>
          </a:p>
          <a:p>
            <a:pPr marL="114300" lvl="1" indent="0">
              <a:lnSpc>
                <a:spcPct val="80000"/>
              </a:lnSpc>
              <a:spcAft>
                <a:spcPct val="35000"/>
              </a:spcAft>
              <a:tabLst>
                <a:tab pos="2921000" algn="l"/>
              </a:tabLst>
            </a:pPr>
            <a:endParaRPr lang="en-US" sz="2500">
              <a:solidFill>
                <a:srgbClr val="006600"/>
              </a:solidFill>
            </a:endParaRPr>
          </a:p>
          <a:p>
            <a:pPr marL="114300" lvl="1" indent="0">
              <a:lnSpc>
                <a:spcPct val="80000"/>
              </a:lnSpc>
              <a:spcAft>
                <a:spcPct val="0"/>
              </a:spcAft>
              <a:tabLst>
                <a:tab pos="2921000" algn="l"/>
              </a:tabLst>
            </a:pPr>
            <a:r>
              <a:rPr lang="en-US" sz="2500">
                <a:solidFill>
                  <a:srgbClr val="006600"/>
                </a:solidFill>
              </a:rPr>
              <a:t>Measures a company’s ability to pay off its current liabilities in a given year from its operations</a:t>
            </a:r>
          </a:p>
          <a:p>
            <a:pPr marL="114300" lvl="1" indent="0">
              <a:lnSpc>
                <a:spcPct val="80000"/>
              </a:lnSpc>
              <a:spcAft>
                <a:spcPct val="0"/>
              </a:spcAft>
              <a:tabLst>
                <a:tab pos="2921000" algn="l"/>
              </a:tabLst>
            </a:pPr>
            <a:endParaRPr lang="en-US" sz="2500" u="sng">
              <a:solidFill>
                <a:srgbClr val="006600"/>
              </a:solidFill>
            </a:endParaRPr>
          </a:p>
        </p:txBody>
      </p:sp>
      <p:sp>
        <p:nvSpPr>
          <p:cNvPr id="559112" name="Rectangle 8"/>
          <p:cNvSpPr>
            <a:spLocks noChangeArrowheads="1"/>
          </p:cNvSpPr>
          <p:nvPr/>
        </p:nvSpPr>
        <p:spPr bwMode="auto">
          <a:xfrm>
            <a:off x="2667000" y="1585913"/>
            <a:ext cx="3392488" cy="4495800"/>
          </a:xfrm>
          <a:prstGeom prst="rect">
            <a:avLst/>
          </a:prstGeom>
          <a:noFill/>
          <a:ln w="9525">
            <a:noFill/>
            <a:miter lim="800000"/>
            <a:headEnd/>
            <a:tailEnd/>
          </a:ln>
          <a:effectLst/>
        </p:spPr>
        <p:txBody>
          <a:bodyPr lIns="92075" tIns="46038" rIns="92075" bIns="46038"/>
          <a:lstStyle/>
          <a:p>
            <a:pPr algn="ctr">
              <a:lnSpc>
                <a:spcPct val="80000"/>
              </a:lnSpc>
              <a:spcAft>
                <a:spcPct val="15000"/>
              </a:spcAft>
              <a:tabLst>
                <a:tab pos="3027363" algn="l"/>
              </a:tabLst>
            </a:pPr>
            <a:r>
              <a:rPr lang="en-US" sz="2500" u="sng">
                <a:solidFill>
                  <a:srgbClr val="0000CC"/>
                </a:solidFill>
                <a:latin typeface="Arial Narrow" pitchFamily="32" charset="0"/>
              </a:rPr>
              <a:t>           </a:t>
            </a:r>
            <a:r>
              <a:rPr lang="en-US" sz="2500" u="sng">
                <a:solidFill>
                  <a:srgbClr val="0000CC"/>
                </a:solidFill>
              </a:rPr>
              <a:t>Formula          	</a:t>
            </a:r>
            <a:endParaRPr lang="en-US" sz="2500">
              <a:solidFill>
                <a:srgbClr val="0000CC"/>
              </a:solidFill>
            </a:endParaRPr>
          </a:p>
          <a:p>
            <a:pPr marL="274638" lvl="1" indent="-160338" algn="ctr">
              <a:lnSpc>
                <a:spcPct val="80000"/>
              </a:lnSpc>
              <a:spcAft>
                <a:spcPct val="15000"/>
              </a:spcAft>
              <a:tabLst>
                <a:tab pos="3027363" algn="l"/>
              </a:tabLst>
            </a:pPr>
            <a:endParaRPr lang="en-US" sz="2500">
              <a:solidFill>
                <a:srgbClr val="0000CC"/>
              </a:solidFill>
            </a:endParaRPr>
          </a:p>
          <a:p>
            <a:pPr marL="274638" lvl="1" indent="-160338" algn="ctr">
              <a:lnSpc>
                <a:spcPct val="80000"/>
              </a:lnSpc>
              <a:tabLst>
                <a:tab pos="3027363" algn="l"/>
              </a:tabLst>
            </a:pPr>
            <a:r>
              <a:rPr lang="en-US" sz="2500" u="sng">
                <a:solidFill>
                  <a:srgbClr val="0000CC"/>
                </a:solidFill>
              </a:rPr>
              <a:t>    Current assets   	</a:t>
            </a:r>
          </a:p>
          <a:p>
            <a:pPr marL="274638" lvl="1" indent="-160338" algn="ctr">
              <a:lnSpc>
                <a:spcPct val="80000"/>
              </a:lnSpc>
              <a:spcAft>
                <a:spcPct val="35000"/>
              </a:spcAft>
              <a:tabLst>
                <a:tab pos="3027363" algn="l"/>
              </a:tabLst>
            </a:pPr>
            <a:r>
              <a:rPr lang="en-US" sz="2500">
                <a:solidFill>
                  <a:srgbClr val="0000CC"/>
                </a:solidFill>
              </a:rPr>
              <a:t>  Current liabilities	</a:t>
            </a:r>
          </a:p>
          <a:p>
            <a:pPr marL="274638" lvl="1" indent="-160338" algn="ctr">
              <a:lnSpc>
                <a:spcPct val="80000"/>
              </a:lnSpc>
              <a:tabLst>
                <a:tab pos="3027363" algn="l"/>
              </a:tabLst>
            </a:pPr>
            <a:r>
              <a:rPr lang="en-US" sz="2500">
                <a:solidFill>
                  <a:srgbClr val="0000CC"/>
                </a:solidFill>
              </a:rPr>
              <a:t>Cash, marketable securities, and</a:t>
            </a:r>
          </a:p>
          <a:p>
            <a:pPr marL="274638" lvl="1" indent="-160338" algn="ctr">
              <a:lnSpc>
                <a:spcPct val="80000"/>
              </a:lnSpc>
              <a:tabLst>
                <a:tab pos="3027363" algn="l"/>
              </a:tabLst>
            </a:pPr>
            <a:r>
              <a:rPr lang="en-US" sz="2500" u="sng">
                <a:solidFill>
                  <a:srgbClr val="0000CC"/>
                </a:solidFill>
              </a:rPr>
              <a:t>  receivables (net)  	</a:t>
            </a:r>
          </a:p>
          <a:p>
            <a:pPr marL="274638" lvl="1" indent="-160338" algn="ctr">
              <a:lnSpc>
                <a:spcPct val="80000"/>
              </a:lnSpc>
              <a:spcAft>
                <a:spcPct val="35000"/>
              </a:spcAft>
              <a:tabLst>
                <a:tab pos="3027363" algn="l"/>
              </a:tabLst>
            </a:pPr>
            <a:r>
              <a:rPr lang="en-US" sz="2500">
                <a:solidFill>
                  <a:srgbClr val="0000CC"/>
                </a:solidFill>
              </a:rPr>
              <a:t>Current liabilities</a:t>
            </a:r>
          </a:p>
          <a:p>
            <a:pPr marL="274638" lvl="1" indent="-160338" algn="ctr">
              <a:lnSpc>
                <a:spcPct val="80000"/>
              </a:lnSpc>
              <a:tabLst>
                <a:tab pos="3027363" algn="l"/>
              </a:tabLst>
            </a:pPr>
            <a:r>
              <a:rPr lang="en-US" sz="2500">
                <a:solidFill>
                  <a:srgbClr val="0000CC"/>
                </a:solidFill>
              </a:rPr>
              <a:t>Net cash provided by</a:t>
            </a:r>
          </a:p>
          <a:p>
            <a:pPr marL="274638" lvl="1" indent="-160338" algn="ctr">
              <a:lnSpc>
                <a:spcPct val="80000"/>
              </a:lnSpc>
              <a:tabLst>
                <a:tab pos="3027363" algn="l"/>
              </a:tabLst>
            </a:pPr>
            <a:r>
              <a:rPr lang="en-US" sz="2500" u="sng">
                <a:solidFill>
                  <a:srgbClr val="0000CC"/>
                </a:solidFill>
              </a:rPr>
              <a:t> operating activities  	</a:t>
            </a:r>
            <a:endParaRPr lang="en-US" sz="2500">
              <a:solidFill>
                <a:srgbClr val="0000CC"/>
              </a:solidFill>
            </a:endParaRPr>
          </a:p>
          <a:p>
            <a:pPr marL="274638" lvl="1" indent="-160338" algn="ctr">
              <a:lnSpc>
                <a:spcPct val="80000"/>
              </a:lnSpc>
              <a:tabLst>
                <a:tab pos="3027363" algn="l"/>
              </a:tabLst>
            </a:pPr>
            <a:r>
              <a:rPr lang="en-US" sz="2500">
                <a:solidFill>
                  <a:srgbClr val="0000CC"/>
                </a:solidFill>
              </a:rPr>
              <a:t>Average current liabilities</a:t>
            </a:r>
            <a:endParaRPr lang="en-US" sz="2500" u="sng">
              <a:solidFill>
                <a:srgbClr val="0000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59106"/>
                                        </p:tgtEl>
                                        <p:attrNameLst>
                                          <p:attrName>style.visibility</p:attrName>
                                        </p:attrNameLst>
                                      </p:cBhvr>
                                      <p:to>
                                        <p:strVal val="visible"/>
                                      </p:to>
                                    </p:set>
                                    <p:anim calcmode="lin" valueType="num">
                                      <p:cBhvr additive="base">
                                        <p:cTn id="7" dur="500" fill="hold"/>
                                        <p:tgtEl>
                                          <p:spTgt spid="559106"/>
                                        </p:tgtEl>
                                        <p:attrNameLst>
                                          <p:attrName>ppt_x</p:attrName>
                                        </p:attrNameLst>
                                      </p:cBhvr>
                                      <p:tavLst>
                                        <p:tav tm="0">
                                          <p:val>
                                            <p:strVal val="#ppt_x"/>
                                          </p:val>
                                        </p:tav>
                                        <p:tav tm="100000">
                                          <p:val>
                                            <p:strVal val="#ppt_x"/>
                                          </p:val>
                                        </p:tav>
                                      </p:tavLst>
                                    </p:anim>
                                    <p:anim calcmode="lin" valueType="num">
                                      <p:cBhvr additive="base">
                                        <p:cTn id="8" dur="500" fill="hold"/>
                                        <p:tgtEl>
                                          <p:spTgt spid="55910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559108"/>
                                        </p:tgtEl>
                                        <p:attrNameLst>
                                          <p:attrName>style.visibility</p:attrName>
                                        </p:attrNameLst>
                                      </p:cBhvr>
                                      <p:to>
                                        <p:strVal val="visible"/>
                                      </p:to>
                                    </p:set>
                                    <p:animEffect transition="in" filter="dissolve">
                                      <p:cBhvr>
                                        <p:cTn id="13" dur="500"/>
                                        <p:tgtEl>
                                          <p:spTgt spid="559108"/>
                                        </p:tgtEl>
                                      </p:cBhvr>
                                    </p:animEffect>
                                  </p:childTnLst>
                                </p:cTn>
                              </p:par>
                            </p:childTnLst>
                          </p:cTn>
                        </p:par>
                        <p:par>
                          <p:cTn id="14" fill="hold">
                            <p:stCondLst>
                              <p:cond delay="500"/>
                            </p:stCondLst>
                            <p:childTnLst>
                              <p:par>
                                <p:cTn id="15" presetID="9" presetClass="entr" presetSubtype="0" fill="hold" grpId="0" nodeType="afterEffect">
                                  <p:stCondLst>
                                    <p:cond delay="0"/>
                                  </p:stCondLst>
                                  <p:childTnLst>
                                    <p:set>
                                      <p:cBhvr>
                                        <p:cTn id="16" dur="1" fill="hold">
                                          <p:stCondLst>
                                            <p:cond delay="0"/>
                                          </p:stCondLst>
                                        </p:cTn>
                                        <p:tgtEl>
                                          <p:spTgt spid="559110">
                                            <p:txEl>
                                              <p:pRg st="0" end="0"/>
                                            </p:txEl>
                                          </p:spTgt>
                                        </p:tgtEl>
                                        <p:attrNameLst>
                                          <p:attrName>style.visibility</p:attrName>
                                        </p:attrNameLst>
                                      </p:cBhvr>
                                      <p:to>
                                        <p:strVal val="visible"/>
                                      </p:to>
                                    </p:set>
                                    <p:animEffect transition="in" filter="dissolve">
                                      <p:cBhvr>
                                        <p:cTn id="17" dur="500"/>
                                        <p:tgtEl>
                                          <p:spTgt spid="559110">
                                            <p:txEl>
                                              <p:pRg st="0" end="0"/>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559110">
                                            <p:txEl>
                                              <p:pRg st="1" end="1"/>
                                            </p:txEl>
                                          </p:spTgt>
                                        </p:tgtEl>
                                        <p:attrNameLst>
                                          <p:attrName>style.visibility</p:attrName>
                                        </p:attrNameLst>
                                      </p:cBhvr>
                                      <p:to>
                                        <p:strVal val="visible"/>
                                      </p:to>
                                    </p:set>
                                    <p:animEffect transition="in" filter="dissolve">
                                      <p:cBhvr>
                                        <p:cTn id="20" dur="500"/>
                                        <p:tgtEl>
                                          <p:spTgt spid="559110">
                                            <p:txEl>
                                              <p:pRg st="1" end="1"/>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559110">
                                            <p:txEl>
                                              <p:pRg st="2" end="2"/>
                                            </p:txEl>
                                          </p:spTgt>
                                        </p:tgtEl>
                                        <p:attrNameLst>
                                          <p:attrName>style.visibility</p:attrName>
                                        </p:attrNameLst>
                                      </p:cBhvr>
                                      <p:to>
                                        <p:strVal val="visible"/>
                                      </p:to>
                                    </p:set>
                                    <p:animEffect transition="in" filter="dissolve">
                                      <p:cBhvr>
                                        <p:cTn id="23" dur="500"/>
                                        <p:tgtEl>
                                          <p:spTgt spid="559110">
                                            <p:txEl>
                                              <p:pRg st="2" end="2"/>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559110">
                                            <p:txEl>
                                              <p:pRg st="4" end="4"/>
                                            </p:txEl>
                                          </p:spTgt>
                                        </p:tgtEl>
                                        <p:attrNameLst>
                                          <p:attrName>style.visibility</p:attrName>
                                        </p:attrNameLst>
                                      </p:cBhvr>
                                      <p:to>
                                        <p:strVal val="visible"/>
                                      </p:to>
                                    </p:set>
                                    <p:animEffect transition="in" filter="dissolve">
                                      <p:cBhvr>
                                        <p:cTn id="26" dur="500"/>
                                        <p:tgtEl>
                                          <p:spTgt spid="559110">
                                            <p:txEl>
                                              <p:pRg st="4" end="4"/>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559110">
                                            <p:txEl>
                                              <p:pRg st="7" end="7"/>
                                            </p:txEl>
                                          </p:spTgt>
                                        </p:tgtEl>
                                        <p:attrNameLst>
                                          <p:attrName>style.visibility</p:attrName>
                                        </p:attrNameLst>
                                      </p:cBhvr>
                                      <p:to>
                                        <p:strVal val="visible"/>
                                      </p:to>
                                    </p:set>
                                    <p:animEffect transition="in" filter="dissolve">
                                      <p:cBhvr>
                                        <p:cTn id="29" dur="500"/>
                                        <p:tgtEl>
                                          <p:spTgt spid="559110">
                                            <p:txEl>
                                              <p:pRg st="7" end="7"/>
                                            </p:txEl>
                                          </p:spTgt>
                                        </p:tgtEl>
                                      </p:cBhvr>
                                    </p:animEffect>
                                  </p:childTnLst>
                                </p:cTn>
                              </p:par>
                            </p:childTnLst>
                          </p:cTn>
                        </p:par>
                        <p:par>
                          <p:cTn id="30" fill="hold">
                            <p:stCondLst>
                              <p:cond delay="1000"/>
                            </p:stCondLst>
                            <p:childTnLst>
                              <p:par>
                                <p:cTn id="31" presetID="9" presetClass="entr" presetSubtype="0" fill="hold" grpId="0" nodeType="afterEffect">
                                  <p:stCondLst>
                                    <p:cond delay="0"/>
                                  </p:stCondLst>
                                  <p:childTnLst>
                                    <p:set>
                                      <p:cBhvr>
                                        <p:cTn id="32" dur="1" fill="hold">
                                          <p:stCondLst>
                                            <p:cond delay="0"/>
                                          </p:stCondLst>
                                        </p:cTn>
                                        <p:tgtEl>
                                          <p:spTgt spid="559112"/>
                                        </p:tgtEl>
                                        <p:attrNameLst>
                                          <p:attrName>style.visibility</p:attrName>
                                        </p:attrNameLst>
                                      </p:cBhvr>
                                      <p:to>
                                        <p:strVal val="visible"/>
                                      </p:to>
                                    </p:set>
                                    <p:animEffect transition="in" filter="dissolve">
                                      <p:cBhvr>
                                        <p:cTn id="33" dur="500"/>
                                        <p:tgtEl>
                                          <p:spTgt spid="559112"/>
                                        </p:tgtEl>
                                      </p:cBhvr>
                                    </p:animEffect>
                                  </p:childTnLst>
                                </p:cTn>
                              </p:par>
                            </p:childTnLst>
                          </p:cTn>
                        </p:par>
                        <p:par>
                          <p:cTn id="34" fill="hold">
                            <p:stCondLst>
                              <p:cond delay="1500"/>
                            </p:stCondLst>
                            <p:childTnLst>
                              <p:par>
                                <p:cTn id="35" presetID="9" presetClass="entr" presetSubtype="0" fill="hold" grpId="0" nodeType="afterEffect">
                                  <p:stCondLst>
                                    <p:cond delay="0"/>
                                  </p:stCondLst>
                                  <p:childTnLst>
                                    <p:set>
                                      <p:cBhvr>
                                        <p:cTn id="36" dur="1" fill="hold">
                                          <p:stCondLst>
                                            <p:cond delay="0"/>
                                          </p:stCondLst>
                                        </p:cTn>
                                        <p:tgtEl>
                                          <p:spTgt spid="559111">
                                            <p:txEl>
                                              <p:pRg st="0" end="0"/>
                                            </p:txEl>
                                          </p:spTgt>
                                        </p:tgtEl>
                                        <p:attrNameLst>
                                          <p:attrName>style.visibility</p:attrName>
                                        </p:attrNameLst>
                                      </p:cBhvr>
                                      <p:to>
                                        <p:strVal val="visible"/>
                                      </p:to>
                                    </p:set>
                                    <p:animEffect transition="in" filter="dissolve">
                                      <p:cBhvr>
                                        <p:cTn id="37" dur="500"/>
                                        <p:tgtEl>
                                          <p:spTgt spid="559111">
                                            <p:txEl>
                                              <p:pRg st="0" end="0"/>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559111">
                                            <p:txEl>
                                              <p:pRg st="2" end="2"/>
                                            </p:txEl>
                                          </p:spTgt>
                                        </p:tgtEl>
                                        <p:attrNameLst>
                                          <p:attrName>style.visibility</p:attrName>
                                        </p:attrNameLst>
                                      </p:cBhvr>
                                      <p:to>
                                        <p:strVal val="visible"/>
                                      </p:to>
                                    </p:set>
                                    <p:animEffect transition="in" filter="dissolve">
                                      <p:cBhvr>
                                        <p:cTn id="40" dur="500"/>
                                        <p:tgtEl>
                                          <p:spTgt spid="559111">
                                            <p:txEl>
                                              <p:pRg st="2" end="2"/>
                                            </p:txEl>
                                          </p:spTgt>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559111">
                                            <p:txEl>
                                              <p:pRg st="4" end="4"/>
                                            </p:txEl>
                                          </p:spTgt>
                                        </p:tgtEl>
                                        <p:attrNameLst>
                                          <p:attrName>style.visibility</p:attrName>
                                        </p:attrNameLst>
                                      </p:cBhvr>
                                      <p:to>
                                        <p:strVal val="visible"/>
                                      </p:to>
                                    </p:set>
                                    <p:animEffect transition="in" filter="dissolve">
                                      <p:cBhvr>
                                        <p:cTn id="43" dur="500"/>
                                        <p:tgtEl>
                                          <p:spTgt spid="559111">
                                            <p:txEl>
                                              <p:pRg st="4" end="4"/>
                                            </p:txEl>
                                          </p:spTgt>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559111">
                                            <p:txEl>
                                              <p:pRg st="6" end="6"/>
                                            </p:txEl>
                                          </p:spTgt>
                                        </p:tgtEl>
                                        <p:attrNameLst>
                                          <p:attrName>style.visibility</p:attrName>
                                        </p:attrNameLst>
                                      </p:cBhvr>
                                      <p:to>
                                        <p:strVal val="visible"/>
                                      </p:to>
                                    </p:set>
                                    <p:animEffect transition="in" filter="dissolve">
                                      <p:cBhvr>
                                        <p:cTn id="46" dur="500"/>
                                        <p:tgtEl>
                                          <p:spTgt spid="5591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9106" grpId="0" autoUpdateAnimBg="0"/>
      <p:bldP spid="559108" grpId="0" animBg="1"/>
      <p:bldP spid="559110" grpId="0" build="p" autoUpdateAnimBg="0" advAuto="0"/>
      <p:bldP spid="559111" grpId="0" build="p" autoUpdateAnimBg="0" advAuto="0"/>
      <p:bldP spid="559112"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Footer Placeholder 5"/>
          <p:cNvSpPr>
            <a:spLocks noGrp="1"/>
          </p:cNvSpPr>
          <p:nvPr>
            <p:ph type="ftr" sz="quarter" idx="11"/>
          </p:nvPr>
        </p:nvSpPr>
        <p:spPr/>
        <p:txBody>
          <a:bodyPr/>
          <a:lstStyle/>
          <a:p>
            <a:r>
              <a:rPr lang="en-US"/>
              <a:t>The Balance Sheet and Financial Disclosures</a:t>
            </a:r>
          </a:p>
        </p:txBody>
      </p:sp>
      <p:sp>
        <p:nvSpPr>
          <p:cNvPr id="11" name="Slide Number Placeholder 6"/>
          <p:cNvSpPr>
            <a:spLocks noGrp="1"/>
          </p:cNvSpPr>
          <p:nvPr>
            <p:ph type="sldNum" sz="quarter" idx="12"/>
          </p:nvPr>
        </p:nvSpPr>
        <p:spPr/>
        <p:txBody>
          <a:bodyPr/>
          <a:lstStyle/>
          <a:p>
            <a:fld id="{4D80BDBC-2F45-462A-8455-4B652714E085}" type="slidenum">
              <a:rPr lang="en-US"/>
              <a:pPr/>
              <a:t>48</a:t>
            </a:fld>
            <a:endParaRPr lang="en-US"/>
          </a:p>
        </p:txBody>
      </p:sp>
      <p:sp>
        <p:nvSpPr>
          <p:cNvPr id="561159" name="Rectangle 7"/>
          <p:cNvSpPr>
            <a:spLocks noChangeArrowheads="1"/>
          </p:cNvSpPr>
          <p:nvPr/>
        </p:nvSpPr>
        <p:spPr bwMode="auto">
          <a:xfrm>
            <a:off x="0" y="0"/>
            <a:ext cx="9144000" cy="6858000"/>
          </a:xfrm>
          <a:prstGeom prst="rect">
            <a:avLst/>
          </a:prstGeom>
          <a:solidFill>
            <a:schemeClr val="bg1"/>
          </a:solidFill>
          <a:ln w="9525">
            <a:noFill/>
            <a:miter lim="800000"/>
            <a:headEnd/>
            <a:tailEnd/>
          </a:ln>
        </p:spPr>
        <p:txBody>
          <a:bodyPr wrap="none" anchor="ctr"/>
          <a:lstStyle/>
          <a:p>
            <a:pPr algn="ctr"/>
            <a:endParaRPr kumimoji="0" lang="en-US"/>
          </a:p>
        </p:txBody>
      </p:sp>
      <p:sp>
        <p:nvSpPr>
          <p:cNvPr id="561154" name="Rectangle 2"/>
          <p:cNvSpPr>
            <a:spLocks noGrp="1" noChangeArrowheads="1"/>
          </p:cNvSpPr>
          <p:nvPr>
            <p:ph type="title"/>
          </p:nvPr>
        </p:nvSpPr>
        <p:spPr>
          <a:xfrm>
            <a:off x="261938" y="149225"/>
            <a:ext cx="8610600" cy="592138"/>
          </a:xfrm>
        </p:spPr>
        <p:txBody>
          <a:bodyPr>
            <a:normAutofit fontScale="90000"/>
          </a:bodyPr>
          <a:lstStyle/>
          <a:p>
            <a:r>
              <a:rPr lang="en-US" sz="4000"/>
              <a:t>Exhibit 5-4 (contd.)</a:t>
            </a:r>
          </a:p>
        </p:txBody>
      </p:sp>
      <p:sp>
        <p:nvSpPr>
          <p:cNvPr id="561155" name="Rectangle 3"/>
          <p:cNvSpPr>
            <a:spLocks noChangeArrowheads="1"/>
          </p:cNvSpPr>
          <p:nvPr/>
        </p:nvSpPr>
        <p:spPr bwMode="auto">
          <a:xfrm>
            <a:off x="82550" y="930275"/>
            <a:ext cx="8958263" cy="5502275"/>
          </a:xfrm>
          <a:prstGeom prst="rect">
            <a:avLst/>
          </a:prstGeom>
          <a:solidFill>
            <a:srgbClr val="EBEBFF"/>
          </a:solidFill>
          <a:ln w="9525">
            <a:solidFill>
              <a:srgbClr val="0000CC"/>
            </a:solidFill>
            <a:miter lim="800000"/>
            <a:headEnd/>
            <a:tailEnd/>
          </a:ln>
        </p:spPr>
        <p:txBody>
          <a:bodyPr wrap="none" anchor="ctr"/>
          <a:lstStyle/>
          <a:p>
            <a:endParaRPr lang="en-US"/>
          </a:p>
        </p:txBody>
      </p:sp>
      <p:sp>
        <p:nvSpPr>
          <p:cNvPr id="561156" name="Rectangle 4"/>
          <p:cNvSpPr>
            <a:spLocks noGrp="1" noChangeArrowheads="1"/>
          </p:cNvSpPr>
          <p:nvPr>
            <p:ph type="body" sz="half" idx="1"/>
          </p:nvPr>
        </p:nvSpPr>
        <p:spPr>
          <a:xfrm>
            <a:off x="-61913" y="962025"/>
            <a:ext cx="2905126" cy="5243513"/>
          </a:xfrm>
        </p:spPr>
        <p:txBody>
          <a:bodyPr>
            <a:normAutofit lnSpcReduction="10000"/>
          </a:bodyPr>
          <a:lstStyle/>
          <a:p>
            <a:pPr marL="274638" lvl="1" indent="-104775">
              <a:lnSpc>
                <a:spcPct val="80000"/>
              </a:lnSpc>
              <a:spcAft>
                <a:spcPct val="15000"/>
              </a:spcAft>
              <a:tabLst>
                <a:tab pos="2624138" algn="l"/>
              </a:tabLst>
            </a:pPr>
            <a:r>
              <a:rPr lang="en-US" sz="2500" u="sng"/>
              <a:t>         Ratio          	</a:t>
            </a:r>
            <a:endParaRPr lang="en-US" sz="2500"/>
          </a:p>
          <a:p>
            <a:pPr marL="274638" lvl="1" indent="-104775">
              <a:lnSpc>
                <a:spcPct val="80000"/>
              </a:lnSpc>
              <a:spcAft>
                <a:spcPct val="15000"/>
              </a:spcAft>
              <a:tabLst>
                <a:tab pos="2624138" algn="l"/>
              </a:tabLst>
            </a:pPr>
            <a:r>
              <a:rPr lang="en-US" sz="2500"/>
              <a:t>II. Activity</a:t>
            </a:r>
          </a:p>
          <a:p>
            <a:pPr marL="677863" lvl="2" indent="-246063">
              <a:lnSpc>
                <a:spcPct val="80000"/>
              </a:lnSpc>
              <a:spcAft>
                <a:spcPct val="0"/>
              </a:spcAft>
              <a:tabLst>
                <a:tab pos="2624138" algn="l"/>
              </a:tabLst>
            </a:pPr>
            <a:r>
              <a:rPr lang="en-US" sz="2500"/>
              <a:t>4.Receivable turnover</a:t>
            </a:r>
          </a:p>
          <a:p>
            <a:pPr marL="677863" lvl="2" indent="-246063">
              <a:lnSpc>
                <a:spcPct val="80000"/>
              </a:lnSpc>
              <a:spcAft>
                <a:spcPct val="40000"/>
              </a:spcAft>
              <a:tabLst>
                <a:tab pos="2624138" algn="l"/>
              </a:tabLst>
            </a:pPr>
            <a:endParaRPr lang="en-US" sz="2500"/>
          </a:p>
          <a:p>
            <a:pPr marL="677863" lvl="2" indent="-246063">
              <a:lnSpc>
                <a:spcPct val="80000"/>
              </a:lnSpc>
              <a:spcAft>
                <a:spcPct val="40000"/>
              </a:spcAft>
              <a:tabLst>
                <a:tab pos="2624138" algn="l"/>
              </a:tabLst>
            </a:pPr>
            <a:r>
              <a:rPr lang="en-US" sz="2500"/>
              <a:t>5.Inventory turnover</a:t>
            </a:r>
          </a:p>
          <a:p>
            <a:pPr marL="677863" lvl="2" indent="-246063">
              <a:lnSpc>
                <a:spcPct val="80000"/>
              </a:lnSpc>
              <a:spcAft>
                <a:spcPct val="0"/>
              </a:spcAft>
              <a:tabLst>
                <a:tab pos="2624138" algn="l"/>
              </a:tabLst>
            </a:pPr>
            <a:r>
              <a:rPr lang="en-US" sz="2500"/>
              <a:t>6.Asset turnover</a:t>
            </a:r>
          </a:p>
          <a:p>
            <a:pPr marL="677863" lvl="2" indent="-246063">
              <a:lnSpc>
                <a:spcPct val="80000"/>
              </a:lnSpc>
              <a:spcAft>
                <a:spcPct val="0"/>
              </a:spcAft>
              <a:tabLst>
                <a:tab pos="2624138" algn="l"/>
              </a:tabLst>
            </a:pPr>
            <a:endParaRPr lang="en-US" sz="2500"/>
          </a:p>
          <a:p>
            <a:pPr marL="677863" lvl="2" indent="-246063">
              <a:lnSpc>
                <a:spcPct val="80000"/>
              </a:lnSpc>
              <a:spcAft>
                <a:spcPct val="0"/>
              </a:spcAft>
              <a:tabLst>
                <a:tab pos="2624138" algn="l"/>
              </a:tabLst>
            </a:pPr>
            <a:endParaRPr lang="en-US" sz="2500"/>
          </a:p>
          <a:p>
            <a:pPr marL="274638" lvl="1" indent="-104775">
              <a:lnSpc>
                <a:spcPct val="80000"/>
              </a:lnSpc>
              <a:spcAft>
                <a:spcPct val="20000"/>
              </a:spcAft>
              <a:tabLst>
                <a:tab pos="2624138" algn="l"/>
              </a:tabLst>
            </a:pPr>
            <a:r>
              <a:rPr lang="en-US" sz="2500"/>
              <a:t>III. Profitability</a:t>
            </a:r>
          </a:p>
          <a:p>
            <a:pPr marL="677863" lvl="2" indent="-246063">
              <a:lnSpc>
                <a:spcPct val="80000"/>
              </a:lnSpc>
              <a:spcAft>
                <a:spcPct val="0"/>
              </a:spcAft>
              <a:tabLst>
                <a:tab pos="2624138" algn="l"/>
              </a:tabLst>
            </a:pPr>
            <a:r>
              <a:rPr lang="en-US" sz="2500"/>
              <a:t>7.Profit margin on sales</a:t>
            </a:r>
          </a:p>
          <a:p>
            <a:pPr marL="677863" lvl="2" indent="-246063">
              <a:lnSpc>
                <a:spcPct val="80000"/>
              </a:lnSpc>
              <a:spcAft>
                <a:spcPct val="0"/>
              </a:spcAft>
              <a:tabLst>
                <a:tab pos="2624138" algn="l"/>
              </a:tabLst>
            </a:pPr>
            <a:endParaRPr lang="en-US" sz="2500"/>
          </a:p>
        </p:txBody>
      </p:sp>
      <p:sp>
        <p:nvSpPr>
          <p:cNvPr id="561157" name="Rectangle 5"/>
          <p:cNvSpPr>
            <a:spLocks noGrp="1" noChangeArrowheads="1"/>
          </p:cNvSpPr>
          <p:nvPr>
            <p:ph type="body" sz="half" idx="2"/>
          </p:nvPr>
        </p:nvSpPr>
        <p:spPr>
          <a:xfrm>
            <a:off x="5849938" y="962025"/>
            <a:ext cx="3294062" cy="5243513"/>
          </a:xfrm>
        </p:spPr>
        <p:txBody>
          <a:bodyPr>
            <a:normAutofit lnSpcReduction="10000"/>
          </a:bodyPr>
          <a:lstStyle/>
          <a:p>
            <a:pPr marL="0" indent="0">
              <a:lnSpc>
                <a:spcPct val="80000"/>
              </a:lnSpc>
              <a:spcAft>
                <a:spcPct val="15000"/>
              </a:spcAft>
              <a:tabLst>
                <a:tab pos="2921000" algn="l"/>
              </a:tabLst>
            </a:pPr>
            <a:r>
              <a:rPr lang="en-US" sz="2500" u="sng">
                <a:solidFill>
                  <a:srgbClr val="006600"/>
                </a:solidFill>
              </a:rPr>
              <a:t>    Purpose or Use    	</a:t>
            </a:r>
          </a:p>
          <a:p>
            <a:pPr marL="114300" lvl="1" indent="0">
              <a:lnSpc>
                <a:spcPct val="80000"/>
              </a:lnSpc>
              <a:spcAft>
                <a:spcPct val="15000"/>
              </a:spcAft>
              <a:tabLst>
                <a:tab pos="2921000" algn="l"/>
              </a:tabLst>
            </a:pPr>
            <a:endParaRPr lang="en-US" sz="2500" u="sng">
              <a:solidFill>
                <a:srgbClr val="006600"/>
              </a:solidFill>
            </a:endParaRPr>
          </a:p>
          <a:p>
            <a:pPr marL="114300" lvl="1" indent="0">
              <a:lnSpc>
                <a:spcPct val="80000"/>
              </a:lnSpc>
              <a:spcAft>
                <a:spcPct val="0"/>
              </a:spcAft>
              <a:tabLst>
                <a:tab pos="2921000" algn="l"/>
              </a:tabLst>
            </a:pPr>
            <a:r>
              <a:rPr lang="en-US" sz="2500">
                <a:solidFill>
                  <a:srgbClr val="006600"/>
                </a:solidFill>
              </a:rPr>
              <a:t>Measures liquidity of receivables</a:t>
            </a:r>
          </a:p>
          <a:p>
            <a:pPr marL="914400" lvl="2" indent="0">
              <a:lnSpc>
                <a:spcPct val="80000"/>
              </a:lnSpc>
              <a:spcAft>
                <a:spcPct val="40000"/>
              </a:spcAft>
              <a:tabLst>
                <a:tab pos="2921000" algn="l"/>
              </a:tabLst>
            </a:pPr>
            <a:endParaRPr lang="en-US" sz="2500">
              <a:solidFill>
                <a:srgbClr val="006600"/>
              </a:solidFill>
            </a:endParaRPr>
          </a:p>
          <a:p>
            <a:pPr marL="114300" lvl="1" indent="0">
              <a:lnSpc>
                <a:spcPct val="80000"/>
              </a:lnSpc>
              <a:spcAft>
                <a:spcPct val="40000"/>
              </a:spcAft>
              <a:tabLst>
                <a:tab pos="2921000" algn="l"/>
              </a:tabLst>
            </a:pPr>
            <a:r>
              <a:rPr lang="en-US" sz="2500">
                <a:solidFill>
                  <a:srgbClr val="006600"/>
                </a:solidFill>
              </a:rPr>
              <a:t>Measures liquidity of inventory</a:t>
            </a:r>
          </a:p>
          <a:p>
            <a:pPr marL="114300" lvl="1" indent="0">
              <a:lnSpc>
                <a:spcPct val="80000"/>
              </a:lnSpc>
              <a:spcAft>
                <a:spcPct val="0"/>
              </a:spcAft>
              <a:tabLst>
                <a:tab pos="2921000" algn="l"/>
              </a:tabLst>
            </a:pPr>
            <a:r>
              <a:rPr lang="en-US" sz="2500">
                <a:solidFill>
                  <a:srgbClr val="006600"/>
                </a:solidFill>
              </a:rPr>
              <a:t>Measures how efficiently assets are used to generate sales</a:t>
            </a:r>
          </a:p>
          <a:p>
            <a:pPr marL="114300" lvl="1" indent="0">
              <a:lnSpc>
                <a:spcPct val="80000"/>
              </a:lnSpc>
              <a:spcAft>
                <a:spcPct val="20000"/>
              </a:spcAft>
              <a:tabLst>
                <a:tab pos="2921000" algn="l"/>
              </a:tabLst>
            </a:pPr>
            <a:endParaRPr lang="en-US" sz="2500">
              <a:solidFill>
                <a:srgbClr val="006600"/>
              </a:solidFill>
            </a:endParaRPr>
          </a:p>
          <a:p>
            <a:pPr marL="114300" lvl="1" indent="0">
              <a:lnSpc>
                <a:spcPct val="80000"/>
              </a:lnSpc>
              <a:spcAft>
                <a:spcPct val="0"/>
              </a:spcAft>
              <a:tabLst>
                <a:tab pos="2921000" algn="l"/>
              </a:tabLst>
            </a:pPr>
            <a:r>
              <a:rPr lang="en-US" sz="2500">
                <a:solidFill>
                  <a:srgbClr val="006600"/>
                </a:solidFill>
              </a:rPr>
              <a:t>Measures net income generated by each dollar of sales</a:t>
            </a:r>
          </a:p>
          <a:p>
            <a:pPr marL="114300" lvl="1" indent="0">
              <a:lnSpc>
                <a:spcPct val="80000"/>
              </a:lnSpc>
              <a:spcAft>
                <a:spcPct val="0"/>
              </a:spcAft>
              <a:tabLst>
                <a:tab pos="2921000" algn="l"/>
              </a:tabLst>
            </a:pPr>
            <a:endParaRPr lang="en-US" sz="2500" u="sng">
              <a:solidFill>
                <a:srgbClr val="006600"/>
              </a:solidFill>
            </a:endParaRPr>
          </a:p>
        </p:txBody>
      </p:sp>
      <p:sp>
        <p:nvSpPr>
          <p:cNvPr id="561158" name="Rectangle 6"/>
          <p:cNvSpPr>
            <a:spLocks noChangeArrowheads="1"/>
          </p:cNvSpPr>
          <p:nvPr/>
        </p:nvSpPr>
        <p:spPr bwMode="auto">
          <a:xfrm>
            <a:off x="2667000" y="946150"/>
            <a:ext cx="3392488" cy="5243513"/>
          </a:xfrm>
          <a:prstGeom prst="rect">
            <a:avLst/>
          </a:prstGeom>
          <a:noFill/>
          <a:ln w="9525">
            <a:noFill/>
            <a:miter lim="800000"/>
            <a:headEnd/>
            <a:tailEnd/>
          </a:ln>
          <a:effectLst/>
        </p:spPr>
        <p:txBody>
          <a:bodyPr lIns="92075" tIns="46038" rIns="92075" bIns="46038"/>
          <a:lstStyle/>
          <a:p>
            <a:pPr algn="ctr">
              <a:lnSpc>
                <a:spcPct val="80000"/>
              </a:lnSpc>
              <a:spcAft>
                <a:spcPct val="15000"/>
              </a:spcAft>
              <a:tabLst>
                <a:tab pos="3027363" algn="l"/>
              </a:tabLst>
            </a:pPr>
            <a:r>
              <a:rPr lang="en-US" sz="2500" u="sng">
                <a:solidFill>
                  <a:srgbClr val="0000CC"/>
                </a:solidFill>
                <a:latin typeface="Arial Narrow" pitchFamily="32" charset="0"/>
              </a:rPr>
              <a:t>           </a:t>
            </a:r>
            <a:r>
              <a:rPr lang="en-US" sz="2500" u="sng">
                <a:solidFill>
                  <a:srgbClr val="0000CC"/>
                </a:solidFill>
              </a:rPr>
              <a:t>Formula          	</a:t>
            </a:r>
            <a:endParaRPr lang="en-US" sz="2500">
              <a:solidFill>
                <a:srgbClr val="0000CC"/>
              </a:solidFill>
            </a:endParaRPr>
          </a:p>
          <a:p>
            <a:pPr marL="274638" lvl="1" indent="-160338" algn="ctr">
              <a:lnSpc>
                <a:spcPct val="80000"/>
              </a:lnSpc>
              <a:spcAft>
                <a:spcPct val="15000"/>
              </a:spcAft>
              <a:tabLst>
                <a:tab pos="3027363" algn="l"/>
              </a:tabLst>
            </a:pPr>
            <a:endParaRPr lang="en-US" sz="2500">
              <a:solidFill>
                <a:srgbClr val="0000CC"/>
              </a:solidFill>
            </a:endParaRPr>
          </a:p>
          <a:p>
            <a:pPr marL="274638" lvl="1" indent="-160338" algn="ctr">
              <a:lnSpc>
                <a:spcPct val="80000"/>
              </a:lnSpc>
              <a:tabLst>
                <a:tab pos="3027363" algn="l"/>
              </a:tabLst>
            </a:pPr>
            <a:r>
              <a:rPr lang="en-US" sz="2500" u="sng">
                <a:solidFill>
                  <a:srgbClr val="0000CC"/>
                </a:solidFill>
              </a:rPr>
              <a:t>   Net Credit Sales  	</a:t>
            </a:r>
          </a:p>
          <a:p>
            <a:pPr marL="274638" lvl="1" indent="-160338" algn="ctr">
              <a:lnSpc>
                <a:spcPct val="80000"/>
              </a:lnSpc>
              <a:tabLst>
                <a:tab pos="3027363" algn="l"/>
              </a:tabLst>
            </a:pPr>
            <a:r>
              <a:rPr lang="en-US" sz="2500">
                <a:solidFill>
                  <a:srgbClr val="0000CC"/>
                </a:solidFill>
              </a:rPr>
              <a:t>Average trade</a:t>
            </a:r>
            <a:endParaRPr lang="en-US" sz="2500" u="sng">
              <a:solidFill>
                <a:srgbClr val="0000CC"/>
              </a:solidFill>
            </a:endParaRPr>
          </a:p>
          <a:p>
            <a:pPr marL="274638" lvl="1" indent="-160338" algn="ctr">
              <a:lnSpc>
                <a:spcPct val="80000"/>
              </a:lnSpc>
              <a:spcAft>
                <a:spcPct val="40000"/>
              </a:spcAft>
              <a:tabLst>
                <a:tab pos="3027363" algn="l"/>
              </a:tabLst>
            </a:pPr>
            <a:r>
              <a:rPr lang="en-US" sz="2500">
                <a:solidFill>
                  <a:srgbClr val="0000CC"/>
                </a:solidFill>
              </a:rPr>
              <a:t>  receivables (net)	</a:t>
            </a:r>
          </a:p>
          <a:p>
            <a:pPr marL="274638" lvl="1" indent="-160338" algn="ctr">
              <a:lnSpc>
                <a:spcPct val="80000"/>
              </a:lnSpc>
              <a:tabLst>
                <a:tab pos="3027363" algn="l"/>
              </a:tabLst>
            </a:pPr>
            <a:r>
              <a:rPr lang="en-US" sz="2500" u="sng">
                <a:solidFill>
                  <a:srgbClr val="0000CC"/>
                </a:solidFill>
              </a:rPr>
              <a:t> Cost of goods sold  	</a:t>
            </a:r>
          </a:p>
          <a:p>
            <a:pPr marL="274638" lvl="1" indent="-160338" algn="ctr">
              <a:lnSpc>
                <a:spcPct val="80000"/>
              </a:lnSpc>
              <a:spcAft>
                <a:spcPct val="40000"/>
              </a:spcAft>
              <a:tabLst>
                <a:tab pos="3027363" algn="l"/>
              </a:tabLst>
            </a:pPr>
            <a:r>
              <a:rPr lang="en-US" sz="2500">
                <a:solidFill>
                  <a:srgbClr val="0000CC"/>
                </a:solidFill>
              </a:rPr>
              <a:t>Average inventory</a:t>
            </a:r>
          </a:p>
          <a:p>
            <a:pPr marL="274638" lvl="1" indent="-160338" algn="ctr">
              <a:lnSpc>
                <a:spcPct val="80000"/>
              </a:lnSpc>
              <a:tabLst>
                <a:tab pos="3027363" algn="l"/>
              </a:tabLst>
            </a:pPr>
            <a:r>
              <a:rPr lang="en-US" sz="2500" u="sng">
                <a:solidFill>
                  <a:srgbClr val="0000CC"/>
                </a:solidFill>
              </a:rPr>
              <a:t>        Net Sales        	</a:t>
            </a:r>
            <a:endParaRPr lang="en-US" sz="2500">
              <a:solidFill>
                <a:srgbClr val="0000CC"/>
              </a:solidFill>
            </a:endParaRPr>
          </a:p>
          <a:p>
            <a:pPr marL="274638" lvl="1" indent="-160338" algn="ctr">
              <a:lnSpc>
                <a:spcPct val="80000"/>
              </a:lnSpc>
              <a:tabLst>
                <a:tab pos="3027363" algn="l"/>
              </a:tabLst>
            </a:pPr>
            <a:r>
              <a:rPr lang="en-US" sz="2500">
                <a:solidFill>
                  <a:srgbClr val="0000CC"/>
                </a:solidFill>
              </a:rPr>
              <a:t>Average total assets</a:t>
            </a:r>
          </a:p>
          <a:p>
            <a:pPr marL="274638" lvl="1" indent="-160338" algn="ctr">
              <a:lnSpc>
                <a:spcPct val="80000"/>
              </a:lnSpc>
              <a:tabLst>
                <a:tab pos="3027363" algn="l"/>
              </a:tabLst>
            </a:pPr>
            <a:endParaRPr lang="en-US" sz="2500">
              <a:solidFill>
                <a:srgbClr val="0000CC"/>
              </a:solidFill>
            </a:endParaRPr>
          </a:p>
          <a:p>
            <a:pPr marL="274638" lvl="1" indent="-160338" algn="ctr">
              <a:lnSpc>
                <a:spcPct val="80000"/>
              </a:lnSpc>
              <a:tabLst>
                <a:tab pos="3027363" algn="l"/>
              </a:tabLst>
            </a:pPr>
            <a:endParaRPr lang="en-US" sz="2500">
              <a:solidFill>
                <a:srgbClr val="0000CC"/>
              </a:solidFill>
            </a:endParaRPr>
          </a:p>
          <a:p>
            <a:pPr marL="274638" lvl="1" indent="-160338" algn="ctr">
              <a:lnSpc>
                <a:spcPct val="80000"/>
              </a:lnSpc>
              <a:spcAft>
                <a:spcPct val="20000"/>
              </a:spcAft>
              <a:tabLst>
                <a:tab pos="3027363" algn="l"/>
              </a:tabLst>
            </a:pPr>
            <a:endParaRPr lang="en-US" sz="2500">
              <a:solidFill>
                <a:srgbClr val="0000CC"/>
              </a:solidFill>
            </a:endParaRPr>
          </a:p>
          <a:p>
            <a:pPr marL="274638" lvl="1" indent="-160338" algn="ctr">
              <a:lnSpc>
                <a:spcPct val="80000"/>
              </a:lnSpc>
              <a:tabLst>
                <a:tab pos="3027363" algn="l"/>
              </a:tabLst>
            </a:pPr>
            <a:r>
              <a:rPr lang="en-US" sz="2500" u="sng">
                <a:solidFill>
                  <a:srgbClr val="0000CC"/>
                </a:solidFill>
              </a:rPr>
              <a:t>       Net income     	</a:t>
            </a:r>
          </a:p>
          <a:p>
            <a:pPr marL="274638" lvl="1" indent="-160338" algn="ctr">
              <a:lnSpc>
                <a:spcPct val="80000"/>
              </a:lnSpc>
              <a:tabLst>
                <a:tab pos="3027363" algn="l"/>
              </a:tabLst>
            </a:pPr>
            <a:r>
              <a:rPr lang="en-US" sz="2500">
                <a:solidFill>
                  <a:srgbClr val="0000CC"/>
                </a:solidFill>
              </a:rPr>
              <a:t>Net sales</a:t>
            </a:r>
            <a:endParaRPr lang="en-US" sz="2500" u="sng">
              <a:solidFill>
                <a:srgbClr val="0000CC"/>
              </a:solidFill>
            </a:endParaRPr>
          </a:p>
        </p:txBody>
      </p:sp>
      <p:sp>
        <p:nvSpPr>
          <p:cNvPr id="561160" name="Rectangle 8"/>
          <p:cNvSpPr>
            <a:spLocks noChangeArrowheads="1"/>
          </p:cNvSpPr>
          <p:nvPr/>
        </p:nvSpPr>
        <p:spPr bwMode="auto">
          <a:xfrm>
            <a:off x="0" y="668338"/>
            <a:ext cx="9144000" cy="96837"/>
          </a:xfrm>
          <a:prstGeom prst="rect">
            <a:avLst/>
          </a:prstGeom>
          <a:gradFill rotWithShape="0">
            <a:gsLst>
              <a:gs pos="0">
                <a:srgbClr val="66CCFF"/>
              </a:gs>
              <a:gs pos="100000">
                <a:schemeClr val="bg2"/>
              </a:gs>
            </a:gsLst>
            <a:path path="shape">
              <a:fillToRect l="50000" t="50000" r="50000" b="50000"/>
            </a:path>
          </a:gradFill>
          <a:ln w="9525">
            <a:solidFill>
              <a:srgbClr val="0000CC"/>
            </a:solidFill>
            <a:miter lim="800000"/>
            <a:headEnd/>
            <a:tailEnd/>
          </a:ln>
        </p:spPr>
        <p:txBody>
          <a:bodyPr wrap="none" anchor="ctr"/>
          <a:lstStyle/>
          <a:p>
            <a:endParaRPr lang="en-US"/>
          </a:p>
        </p:txBody>
      </p:sp>
      <p:sp>
        <p:nvSpPr>
          <p:cNvPr id="561163" name="Rectangle 11"/>
          <p:cNvSpPr>
            <a:spLocks noChangeArrowheads="1"/>
          </p:cNvSpPr>
          <p:nvPr/>
        </p:nvSpPr>
        <p:spPr bwMode="auto">
          <a:xfrm>
            <a:off x="8253413" y="6559550"/>
            <a:ext cx="852487" cy="298450"/>
          </a:xfrm>
          <a:prstGeom prst="rect">
            <a:avLst/>
          </a:prstGeom>
          <a:noFill/>
          <a:ln w="9525">
            <a:noFill/>
            <a:miter lim="800000"/>
            <a:headEnd/>
            <a:tailEnd/>
          </a:ln>
          <a:effectLst/>
        </p:spPr>
        <p:txBody>
          <a:bodyPr wrap="none" lIns="92075" tIns="46038" rIns="92075" bIns="46038" anchor="ctr"/>
          <a:lstStyle/>
          <a:p>
            <a:pPr algn="r"/>
            <a:fld id="{E4050CC5-3AA8-45E6-8F2F-DC9DB2927C5E}" type="slidenum">
              <a:rPr lang="en-US" sz="1400">
                <a:solidFill>
                  <a:schemeClr val="bg2"/>
                </a:solidFill>
                <a:latin typeface="Arial" charset="0"/>
              </a:rPr>
              <a:pPr algn="r"/>
              <a:t>48</a:t>
            </a:fld>
            <a:endParaRPr lang="en-US" sz="1400">
              <a:solidFill>
                <a:schemeClr val="bg2"/>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61155"/>
                                        </p:tgtEl>
                                        <p:attrNameLst>
                                          <p:attrName>style.visibility</p:attrName>
                                        </p:attrNameLst>
                                      </p:cBhvr>
                                      <p:to>
                                        <p:strVal val="visible"/>
                                      </p:to>
                                    </p:set>
                                    <p:animEffect transition="in" filter="dissolve">
                                      <p:cBhvr>
                                        <p:cTn id="7" dur="500"/>
                                        <p:tgtEl>
                                          <p:spTgt spid="561155"/>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61156">
                                            <p:txEl>
                                              <p:pRg st="0" end="0"/>
                                            </p:txEl>
                                          </p:spTgt>
                                        </p:tgtEl>
                                        <p:attrNameLst>
                                          <p:attrName>style.visibility</p:attrName>
                                        </p:attrNameLst>
                                      </p:cBhvr>
                                      <p:to>
                                        <p:strVal val="visible"/>
                                      </p:to>
                                    </p:set>
                                    <p:animEffect transition="in" filter="dissolve">
                                      <p:cBhvr>
                                        <p:cTn id="11" dur="500"/>
                                        <p:tgtEl>
                                          <p:spTgt spid="561156">
                                            <p:txEl>
                                              <p:pRg st="0" end="0"/>
                                            </p:txEl>
                                          </p:spTgt>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561156">
                                            <p:txEl>
                                              <p:pRg st="1" end="1"/>
                                            </p:txEl>
                                          </p:spTgt>
                                        </p:tgtEl>
                                        <p:attrNameLst>
                                          <p:attrName>style.visibility</p:attrName>
                                        </p:attrNameLst>
                                      </p:cBhvr>
                                      <p:to>
                                        <p:strVal val="visible"/>
                                      </p:to>
                                    </p:set>
                                    <p:animEffect transition="in" filter="dissolve">
                                      <p:cBhvr>
                                        <p:cTn id="14" dur="500"/>
                                        <p:tgtEl>
                                          <p:spTgt spid="561156">
                                            <p:txEl>
                                              <p:pRg st="1" end="1"/>
                                            </p:txEl>
                                          </p:spTgt>
                                        </p:tgtEl>
                                      </p:cBhvr>
                                    </p:animEffect>
                                  </p:childTnLst>
                                </p:cTn>
                              </p:par>
                              <p:par>
                                <p:cTn id="15" presetID="9" presetClass="entr" presetSubtype="0" fill="hold" grpId="0" nodeType="withEffect">
                                  <p:stCondLst>
                                    <p:cond delay="0"/>
                                  </p:stCondLst>
                                  <p:childTnLst>
                                    <p:set>
                                      <p:cBhvr>
                                        <p:cTn id="16" dur="1" fill="hold">
                                          <p:stCondLst>
                                            <p:cond delay="0"/>
                                          </p:stCondLst>
                                        </p:cTn>
                                        <p:tgtEl>
                                          <p:spTgt spid="561156">
                                            <p:txEl>
                                              <p:pRg st="2" end="2"/>
                                            </p:txEl>
                                          </p:spTgt>
                                        </p:tgtEl>
                                        <p:attrNameLst>
                                          <p:attrName>style.visibility</p:attrName>
                                        </p:attrNameLst>
                                      </p:cBhvr>
                                      <p:to>
                                        <p:strVal val="visible"/>
                                      </p:to>
                                    </p:set>
                                    <p:animEffect transition="in" filter="dissolve">
                                      <p:cBhvr>
                                        <p:cTn id="17" dur="500"/>
                                        <p:tgtEl>
                                          <p:spTgt spid="561156">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561156">
                                            <p:txEl>
                                              <p:pRg st="4" end="4"/>
                                            </p:txEl>
                                          </p:spTgt>
                                        </p:tgtEl>
                                        <p:attrNameLst>
                                          <p:attrName>style.visibility</p:attrName>
                                        </p:attrNameLst>
                                      </p:cBhvr>
                                      <p:to>
                                        <p:strVal val="visible"/>
                                      </p:to>
                                    </p:set>
                                    <p:animEffect transition="in" filter="dissolve">
                                      <p:cBhvr>
                                        <p:cTn id="20" dur="500"/>
                                        <p:tgtEl>
                                          <p:spTgt spid="561156">
                                            <p:txEl>
                                              <p:pRg st="4" end="4"/>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561156">
                                            <p:txEl>
                                              <p:pRg st="5" end="5"/>
                                            </p:txEl>
                                          </p:spTgt>
                                        </p:tgtEl>
                                        <p:attrNameLst>
                                          <p:attrName>style.visibility</p:attrName>
                                        </p:attrNameLst>
                                      </p:cBhvr>
                                      <p:to>
                                        <p:strVal val="visible"/>
                                      </p:to>
                                    </p:set>
                                    <p:animEffect transition="in" filter="dissolve">
                                      <p:cBhvr>
                                        <p:cTn id="23" dur="500"/>
                                        <p:tgtEl>
                                          <p:spTgt spid="561156">
                                            <p:txEl>
                                              <p:pRg st="5" end="5"/>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561156">
                                            <p:txEl>
                                              <p:pRg st="8" end="8"/>
                                            </p:txEl>
                                          </p:spTgt>
                                        </p:tgtEl>
                                        <p:attrNameLst>
                                          <p:attrName>style.visibility</p:attrName>
                                        </p:attrNameLst>
                                      </p:cBhvr>
                                      <p:to>
                                        <p:strVal val="visible"/>
                                      </p:to>
                                    </p:set>
                                    <p:animEffect transition="in" filter="dissolve">
                                      <p:cBhvr>
                                        <p:cTn id="26" dur="500"/>
                                        <p:tgtEl>
                                          <p:spTgt spid="561156">
                                            <p:txEl>
                                              <p:pRg st="8" end="8"/>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561156">
                                            <p:txEl>
                                              <p:pRg st="9" end="9"/>
                                            </p:txEl>
                                          </p:spTgt>
                                        </p:tgtEl>
                                        <p:attrNameLst>
                                          <p:attrName>style.visibility</p:attrName>
                                        </p:attrNameLst>
                                      </p:cBhvr>
                                      <p:to>
                                        <p:strVal val="visible"/>
                                      </p:to>
                                    </p:set>
                                    <p:animEffect transition="in" filter="dissolve">
                                      <p:cBhvr>
                                        <p:cTn id="29" dur="500"/>
                                        <p:tgtEl>
                                          <p:spTgt spid="561156">
                                            <p:txEl>
                                              <p:pRg st="9" end="9"/>
                                            </p:txEl>
                                          </p:spTgt>
                                        </p:tgtEl>
                                      </p:cBhvr>
                                    </p:animEffect>
                                  </p:childTnLst>
                                </p:cTn>
                              </p:par>
                            </p:childTnLst>
                          </p:cTn>
                        </p:par>
                        <p:par>
                          <p:cTn id="30" fill="hold">
                            <p:stCondLst>
                              <p:cond delay="1000"/>
                            </p:stCondLst>
                            <p:childTnLst>
                              <p:par>
                                <p:cTn id="31" presetID="9" presetClass="entr" presetSubtype="0" fill="hold" grpId="0" nodeType="afterEffect">
                                  <p:stCondLst>
                                    <p:cond delay="0"/>
                                  </p:stCondLst>
                                  <p:childTnLst>
                                    <p:set>
                                      <p:cBhvr>
                                        <p:cTn id="32" dur="1" fill="hold">
                                          <p:stCondLst>
                                            <p:cond delay="0"/>
                                          </p:stCondLst>
                                        </p:cTn>
                                        <p:tgtEl>
                                          <p:spTgt spid="561158"/>
                                        </p:tgtEl>
                                        <p:attrNameLst>
                                          <p:attrName>style.visibility</p:attrName>
                                        </p:attrNameLst>
                                      </p:cBhvr>
                                      <p:to>
                                        <p:strVal val="visible"/>
                                      </p:to>
                                    </p:set>
                                    <p:animEffect transition="in" filter="dissolve">
                                      <p:cBhvr>
                                        <p:cTn id="33" dur="500"/>
                                        <p:tgtEl>
                                          <p:spTgt spid="561158"/>
                                        </p:tgtEl>
                                      </p:cBhvr>
                                    </p:animEffect>
                                  </p:childTnLst>
                                </p:cTn>
                              </p:par>
                            </p:childTnLst>
                          </p:cTn>
                        </p:par>
                        <p:par>
                          <p:cTn id="34" fill="hold">
                            <p:stCondLst>
                              <p:cond delay="1500"/>
                            </p:stCondLst>
                            <p:childTnLst>
                              <p:par>
                                <p:cTn id="35" presetID="9" presetClass="entr" presetSubtype="0" fill="hold" grpId="0" nodeType="afterEffect">
                                  <p:stCondLst>
                                    <p:cond delay="0"/>
                                  </p:stCondLst>
                                  <p:childTnLst>
                                    <p:set>
                                      <p:cBhvr>
                                        <p:cTn id="36" dur="1" fill="hold">
                                          <p:stCondLst>
                                            <p:cond delay="0"/>
                                          </p:stCondLst>
                                        </p:cTn>
                                        <p:tgtEl>
                                          <p:spTgt spid="561157">
                                            <p:txEl>
                                              <p:pRg st="0" end="0"/>
                                            </p:txEl>
                                          </p:spTgt>
                                        </p:tgtEl>
                                        <p:attrNameLst>
                                          <p:attrName>style.visibility</p:attrName>
                                        </p:attrNameLst>
                                      </p:cBhvr>
                                      <p:to>
                                        <p:strVal val="visible"/>
                                      </p:to>
                                    </p:set>
                                    <p:animEffect transition="in" filter="dissolve">
                                      <p:cBhvr>
                                        <p:cTn id="37" dur="500"/>
                                        <p:tgtEl>
                                          <p:spTgt spid="561157">
                                            <p:txEl>
                                              <p:pRg st="0" end="0"/>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561157">
                                            <p:txEl>
                                              <p:pRg st="2" end="2"/>
                                            </p:txEl>
                                          </p:spTgt>
                                        </p:tgtEl>
                                        <p:attrNameLst>
                                          <p:attrName>style.visibility</p:attrName>
                                        </p:attrNameLst>
                                      </p:cBhvr>
                                      <p:to>
                                        <p:strVal val="visible"/>
                                      </p:to>
                                    </p:set>
                                    <p:animEffect transition="in" filter="dissolve">
                                      <p:cBhvr>
                                        <p:cTn id="40" dur="500"/>
                                        <p:tgtEl>
                                          <p:spTgt spid="561157">
                                            <p:txEl>
                                              <p:pRg st="2" end="2"/>
                                            </p:txEl>
                                          </p:spTgt>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561157">
                                            <p:txEl>
                                              <p:pRg st="4" end="4"/>
                                            </p:txEl>
                                          </p:spTgt>
                                        </p:tgtEl>
                                        <p:attrNameLst>
                                          <p:attrName>style.visibility</p:attrName>
                                        </p:attrNameLst>
                                      </p:cBhvr>
                                      <p:to>
                                        <p:strVal val="visible"/>
                                      </p:to>
                                    </p:set>
                                    <p:animEffect transition="in" filter="dissolve">
                                      <p:cBhvr>
                                        <p:cTn id="43" dur="500"/>
                                        <p:tgtEl>
                                          <p:spTgt spid="561157">
                                            <p:txEl>
                                              <p:pRg st="4" end="4"/>
                                            </p:txEl>
                                          </p:spTgt>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561157">
                                            <p:txEl>
                                              <p:pRg st="5" end="5"/>
                                            </p:txEl>
                                          </p:spTgt>
                                        </p:tgtEl>
                                        <p:attrNameLst>
                                          <p:attrName>style.visibility</p:attrName>
                                        </p:attrNameLst>
                                      </p:cBhvr>
                                      <p:to>
                                        <p:strVal val="visible"/>
                                      </p:to>
                                    </p:set>
                                    <p:animEffect transition="in" filter="dissolve">
                                      <p:cBhvr>
                                        <p:cTn id="46" dur="500"/>
                                        <p:tgtEl>
                                          <p:spTgt spid="561157">
                                            <p:txEl>
                                              <p:pRg st="5" end="5"/>
                                            </p:txEl>
                                          </p:spTgt>
                                        </p:tgtEl>
                                      </p:cBhvr>
                                    </p:animEffect>
                                  </p:childTnLst>
                                </p:cTn>
                              </p:par>
                              <p:par>
                                <p:cTn id="47" presetID="9" presetClass="entr" presetSubtype="0" fill="hold" grpId="0" nodeType="withEffect">
                                  <p:stCondLst>
                                    <p:cond delay="0"/>
                                  </p:stCondLst>
                                  <p:childTnLst>
                                    <p:set>
                                      <p:cBhvr>
                                        <p:cTn id="48" dur="1" fill="hold">
                                          <p:stCondLst>
                                            <p:cond delay="0"/>
                                          </p:stCondLst>
                                        </p:cTn>
                                        <p:tgtEl>
                                          <p:spTgt spid="561157">
                                            <p:txEl>
                                              <p:pRg st="7" end="7"/>
                                            </p:txEl>
                                          </p:spTgt>
                                        </p:tgtEl>
                                        <p:attrNameLst>
                                          <p:attrName>style.visibility</p:attrName>
                                        </p:attrNameLst>
                                      </p:cBhvr>
                                      <p:to>
                                        <p:strVal val="visible"/>
                                      </p:to>
                                    </p:set>
                                    <p:animEffect transition="in" filter="dissolve">
                                      <p:cBhvr>
                                        <p:cTn id="49" dur="500"/>
                                        <p:tgtEl>
                                          <p:spTgt spid="56115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1155" grpId="0" animBg="1"/>
      <p:bldP spid="561156" grpId="0" build="p" autoUpdateAnimBg="0" advAuto="0"/>
      <p:bldP spid="561157" grpId="0" build="p" autoUpdateAnimBg="0" advAuto="0"/>
      <p:bldP spid="561158"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Footer Placeholder 5"/>
          <p:cNvSpPr>
            <a:spLocks noGrp="1"/>
          </p:cNvSpPr>
          <p:nvPr>
            <p:ph type="ftr" sz="quarter" idx="11"/>
          </p:nvPr>
        </p:nvSpPr>
        <p:spPr/>
        <p:txBody>
          <a:bodyPr/>
          <a:lstStyle/>
          <a:p>
            <a:r>
              <a:rPr lang="en-US"/>
              <a:t>The Balance Sheet and Financial Disclosures</a:t>
            </a:r>
          </a:p>
        </p:txBody>
      </p:sp>
      <p:sp>
        <p:nvSpPr>
          <p:cNvPr id="11" name="Slide Number Placeholder 6"/>
          <p:cNvSpPr>
            <a:spLocks noGrp="1"/>
          </p:cNvSpPr>
          <p:nvPr>
            <p:ph type="sldNum" sz="quarter" idx="12"/>
          </p:nvPr>
        </p:nvSpPr>
        <p:spPr/>
        <p:txBody>
          <a:bodyPr/>
          <a:lstStyle/>
          <a:p>
            <a:fld id="{109F7677-7B45-4C9D-89C8-24738F26055E}" type="slidenum">
              <a:rPr lang="en-US"/>
              <a:pPr/>
              <a:t>49</a:t>
            </a:fld>
            <a:endParaRPr lang="en-US"/>
          </a:p>
        </p:txBody>
      </p:sp>
      <p:sp>
        <p:nvSpPr>
          <p:cNvPr id="562178" name="Rectangle 2"/>
          <p:cNvSpPr>
            <a:spLocks noChangeArrowheads="1"/>
          </p:cNvSpPr>
          <p:nvPr/>
        </p:nvSpPr>
        <p:spPr bwMode="auto">
          <a:xfrm>
            <a:off x="0" y="0"/>
            <a:ext cx="9144000" cy="6858000"/>
          </a:xfrm>
          <a:prstGeom prst="rect">
            <a:avLst/>
          </a:prstGeom>
          <a:solidFill>
            <a:schemeClr val="bg1"/>
          </a:solidFill>
          <a:ln w="9525">
            <a:noFill/>
            <a:miter lim="800000"/>
            <a:headEnd/>
            <a:tailEnd/>
          </a:ln>
        </p:spPr>
        <p:txBody>
          <a:bodyPr wrap="none" anchor="ctr"/>
          <a:lstStyle/>
          <a:p>
            <a:pPr algn="ctr"/>
            <a:endParaRPr kumimoji="0" lang="en-US"/>
          </a:p>
        </p:txBody>
      </p:sp>
      <p:sp>
        <p:nvSpPr>
          <p:cNvPr id="562179" name="Rectangle 3"/>
          <p:cNvSpPr>
            <a:spLocks noGrp="1" noChangeArrowheads="1"/>
          </p:cNvSpPr>
          <p:nvPr>
            <p:ph type="title"/>
          </p:nvPr>
        </p:nvSpPr>
        <p:spPr>
          <a:xfrm>
            <a:off x="261938" y="149225"/>
            <a:ext cx="8610600" cy="592138"/>
          </a:xfrm>
        </p:spPr>
        <p:txBody>
          <a:bodyPr>
            <a:normAutofit fontScale="90000"/>
          </a:bodyPr>
          <a:lstStyle/>
          <a:p>
            <a:r>
              <a:rPr lang="en-US" sz="4000"/>
              <a:t>Exhibit 5-4 (contd.)</a:t>
            </a:r>
          </a:p>
        </p:txBody>
      </p:sp>
      <p:sp>
        <p:nvSpPr>
          <p:cNvPr id="562180" name="Rectangle 4"/>
          <p:cNvSpPr>
            <a:spLocks noChangeArrowheads="1"/>
          </p:cNvSpPr>
          <p:nvPr/>
        </p:nvSpPr>
        <p:spPr bwMode="auto">
          <a:xfrm>
            <a:off x="82550" y="930275"/>
            <a:ext cx="8958263" cy="5502275"/>
          </a:xfrm>
          <a:prstGeom prst="rect">
            <a:avLst/>
          </a:prstGeom>
          <a:solidFill>
            <a:srgbClr val="EBEBFF"/>
          </a:solidFill>
          <a:ln w="9525">
            <a:solidFill>
              <a:srgbClr val="0000CC"/>
            </a:solidFill>
            <a:miter lim="800000"/>
            <a:headEnd/>
            <a:tailEnd/>
          </a:ln>
        </p:spPr>
        <p:txBody>
          <a:bodyPr wrap="none" anchor="ctr"/>
          <a:lstStyle/>
          <a:p>
            <a:endParaRPr lang="en-US"/>
          </a:p>
        </p:txBody>
      </p:sp>
      <p:sp>
        <p:nvSpPr>
          <p:cNvPr id="562181" name="Rectangle 5"/>
          <p:cNvSpPr>
            <a:spLocks noGrp="1" noChangeArrowheads="1"/>
          </p:cNvSpPr>
          <p:nvPr>
            <p:ph type="body" sz="half" idx="1"/>
          </p:nvPr>
        </p:nvSpPr>
        <p:spPr>
          <a:xfrm>
            <a:off x="-82550" y="962025"/>
            <a:ext cx="3433763" cy="5243513"/>
          </a:xfrm>
        </p:spPr>
        <p:txBody>
          <a:bodyPr>
            <a:normAutofit lnSpcReduction="10000"/>
          </a:bodyPr>
          <a:lstStyle/>
          <a:p>
            <a:pPr marL="274638" lvl="1" indent="-104775">
              <a:lnSpc>
                <a:spcPct val="80000"/>
              </a:lnSpc>
              <a:spcAft>
                <a:spcPct val="15000"/>
              </a:spcAft>
              <a:tabLst>
                <a:tab pos="2624138" algn="l"/>
              </a:tabLst>
            </a:pPr>
            <a:r>
              <a:rPr lang="en-US" sz="2500" u="sng"/>
              <a:t>         Ratio          	</a:t>
            </a:r>
            <a:endParaRPr lang="en-US" sz="2500"/>
          </a:p>
          <a:p>
            <a:pPr marL="274638" lvl="1" indent="-104775">
              <a:lnSpc>
                <a:spcPct val="80000"/>
              </a:lnSpc>
              <a:spcAft>
                <a:spcPct val="20000"/>
              </a:spcAft>
              <a:tabLst>
                <a:tab pos="2624138" algn="l"/>
              </a:tabLst>
            </a:pPr>
            <a:r>
              <a:rPr lang="en-US" sz="2500"/>
              <a:t>III. Profitability</a:t>
            </a:r>
            <a:r>
              <a:rPr lang="en-US" sz="2500">
                <a:latin typeface="Arial Narrow" pitchFamily="32" charset="0"/>
              </a:rPr>
              <a:t>(contd.)</a:t>
            </a:r>
            <a:endParaRPr lang="en-US" sz="2500"/>
          </a:p>
          <a:p>
            <a:pPr marL="677863" lvl="2" indent="-246063">
              <a:lnSpc>
                <a:spcPct val="80000"/>
              </a:lnSpc>
              <a:spcAft>
                <a:spcPct val="20000"/>
              </a:spcAft>
              <a:tabLst>
                <a:tab pos="2624138" algn="l"/>
              </a:tabLst>
            </a:pPr>
            <a:r>
              <a:rPr lang="en-US" sz="2500"/>
              <a:t>8.Rate of return   on assets</a:t>
            </a:r>
          </a:p>
          <a:p>
            <a:pPr marL="677863" lvl="2" indent="-246063">
              <a:lnSpc>
                <a:spcPct val="80000"/>
              </a:lnSpc>
              <a:spcAft>
                <a:spcPct val="0"/>
              </a:spcAft>
              <a:tabLst>
                <a:tab pos="2624138" algn="l"/>
              </a:tabLst>
            </a:pPr>
            <a:r>
              <a:rPr lang="en-US" sz="2500"/>
              <a:t>9.Rate of return   on common  stock equity</a:t>
            </a:r>
          </a:p>
          <a:p>
            <a:pPr marL="677863" lvl="2" indent="-246063">
              <a:lnSpc>
                <a:spcPct val="80000"/>
              </a:lnSpc>
              <a:spcAft>
                <a:spcPct val="20000"/>
              </a:spcAft>
              <a:tabLst>
                <a:tab pos="2624138" algn="l"/>
              </a:tabLst>
            </a:pPr>
            <a:endParaRPr lang="en-US" sz="2500"/>
          </a:p>
          <a:p>
            <a:pPr marL="677863" lvl="2" indent="-246063">
              <a:lnSpc>
                <a:spcPct val="80000"/>
              </a:lnSpc>
              <a:spcAft>
                <a:spcPct val="0"/>
              </a:spcAft>
              <a:tabLst>
                <a:tab pos="2624138" algn="l"/>
              </a:tabLst>
            </a:pPr>
            <a:r>
              <a:rPr lang="en-US" sz="2500"/>
              <a:t>10.Earnings per share</a:t>
            </a:r>
          </a:p>
          <a:p>
            <a:pPr marL="677863" lvl="2" indent="-246063">
              <a:lnSpc>
                <a:spcPct val="80000"/>
              </a:lnSpc>
              <a:spcAft>
                <a:spcPct val="0"/>
              </a:spcAft>
              <a:tabLst>
                <a:tab pos="2624138" algn="l"/>
              </a:tabLst>
            </a:pPr>
            <a:endParaRPr lang="en-US" sz="2500"/>
          </a:p>
          <a:p>
            <a:pPr marL="677863" lvl="2" indent="-246063">
              <a:lnSpc>
                <a:spcPct val="80000"/>
              </a:lnSpc>
              <a:spcAft>
                <a:spcPct val="20000"/>
              </a:spcAft>
              <a:tabLst>
                <a:tab pos="2624138" algn="l"/>
              </a:tabLst>
            </a:pPr>
            <a:endParaRPr lang="en-US" sz="2500"/>
          </a:p>
          <a:p>
            <a:pPr marL="677863" lvl="2" indent="-246063">
              <a:lnSpc>
                <a:spcPct val="80000"/>
              </a:lnSpc>
              <a:spcAft>
                <a:spcPct val="0"/>
              </a:spcAft>
              <a:tabLst>
                <a:tab pos="2624138" algn="l"/>
              </a:tabLst>
            </a:pPr>
            <a:r>
              <a:rPr lang="en-US" sz="2500"/>
              <a:t>11.Price     earnings ratio</a:t>
            </a:r>
          </a:p>
          <a:p>
            <a:pPr marL="677863" lvl="2" indent="-246063">
              <a:lnSpc>
                <a:spcPct val="80000"/>
              </a:lnSpc>
              <a:spcAft>
                <a:spcPct val="0"/>
              </a:spcAft>
              <a:tabLst>
                <a:tab pos="2624138" algn="l"/>
              </a:tabLst>
            </a:pPr>
            <a:endParaRPr lang="en-US" sz="2500"/>
          </a:p>
        </p:txBody>
      </p:sp>
      <p:sp>
        <p:nvSpPr>
          <p:cNvPr id="562182" name="Rectangle 6"/>
          <p:cNvSpPr>
            <a:spLocks noGrp="1" noChangeArrowheads="1"/>
          </p:cNvSpPr>
          <p:nvPr>
            <p:ph type="body" sz="half" idx="2"/>
          </p:nvPr>
        </p:nvSpPr>
        <p:spPr>
          <a:xfrm>
            <a:off x="5829300" y="962025"/>
            <a:ext cx="3294063" cy="5243513"/>
          </a:xfrm>
        </p:spPr>
        <p:txBody>
          <a:bodyPr>
            <a:normAutofit lnSpcReduction="10000"/>
          </a:bodyPr>
          <a:lstStyle/>
          <a:p>
            <a:pPr marL="0" indent="0">
              <a:lnSpc>
                <a:spcPct val="80000"/>
              </a:lnSpc>
              <a:spcAft>
                <a:spcPct val="15000"/>
              </a:spcAft>
              <a:tabLst>
                <a:tab pos="2921000" algn="l"/>
              </a:tabLst>
            </a:pPr>
            <a:r>
              <a:rPr lang="en-US" sz="2500" u="sng">
                <a:solidFill>
                  <a:srgbClr val="006600"/>
                </a:solidFill>
              </a:rPr>
              <a:t>    Purpose or Use    	</a:t>
            </a:r>
          </a:p>
          <a:p>
            <a:pPr marL="114300" lvl="1" indent="0">
              <a:lnSpc>
                <a:spcPct val="80000"/>
              </a:lnSpc>
              <a:spcAft>
                <a:spcPct val="20000"/>
              </a:spcAft>
              <a:tabLst>
                <a:tab pos="2921000" algn="l"/>
              </a:tabLst>
            </a:pPr>
            <a:endParaRPr lang="en-US" sz="2500">
              <a:solidFill>
                <a:srgbClr val="006600"/>
              </a:solidFill>
            </a:endParaRPr>
          </a:p>
          <a:p>
            <a:pPr marL="114300" lvl="1" indent="0">
              <a:lnSpc>
                <a:spcPct val="80000"/>
              </a:lnSpc>
              <a:spcAft>
                <a:spcPct val="20000"/>
              </a:spcAft>
              <a:tabLst>
                <a:tab pos="2921000" algn="l"/>
              </a:tabLst>
            </a:pPr>
            <a:r>
              <a:rPr lang="en-US" sz="2500">
                <a:solidFill>
                  <a:srgbClr val="006600"/>
                </a:solidFill>
              </a:rPr>
              <a:t>Measures overall profitability of assets</a:t>
            </a:r>
          </a:p>
          <a:p>
            <a:pPr marL="114300" lvl="1" indent="0">
              <a:lnSpc>
                <a:spcPct val="80000"/>
              </a:lnSpc>
              <a:spcAft>
                <a:spcPct val="0"/>
              </a:spcAft>
              <a:tabLst>
                <a:tab pos="2921000" algn="l"/>
              </a:tabLst>
            </a:pPr>
            <a:r>
              <a:rPr lang="en-US" sz="2500">
                <a:solidFill>
                  <a:srgbClr val="006600"/>
                </a:solidFill>
              </a:rPr>
              <a:t>Measures profitability of owners’ investment</a:t>
            </a:r>
          </a:p>
          <a:p>
            <a:pPr marL="114300" lvl="1" indent="0">
              <a:lnSpc>
                <a:spcPct val="80000"/>
              </a:lnSpc>
              <a:spcAft>
                <a:spcPct val="20000"/>
              </a:spcAft>
              <a:tabLst>
                <a:tab pos="2921000" algn="l"/>
              </a:tabLst>
            </a:pPr>
            <a:endParaRPr lang="en-US" sz="2500">
              <a:solidFill>
                <a:srgbClr val="006600"/>
              </a:solidFill>
            </a:endParaRPr>
          </a:p>
          <a:p>
            <a:pPr marL="114300" lvl="1" indent="0">
              <a:lnSpc>
                <a:spcPct val="80000"/>
              </a:lnSpc>
              <a:spcAft>
                <a:spcPct val="20000"/>
              </a:spcAft>
              <a:tabLst>
                <a:tab pos="2921000" algn="l"/>
              </a:tabLst>
            </a:pPr>
            <a:r>
              <a:rPr lang="en-US" sz="2500">
                <a:solidFill>
                  <a:srgbClr val="006600"/>
                </a:solidFill>
              </a:rPr>
              <a:t>Measures net income earned on each share of common stock</a:t>
            </a:r>
          </a:p>
          <a:p>
            <a:pPr marL="114300" lvl="1" indent="0">
              <a:lnSpc>
                <a:spcPct val="80000"/>
              </a:lnSpc>
              <a:spcAft>
                <a:spcPct val="0"/>
              </a:spcAft>
              <a:tabLst>
                <a:tab pos="2921000" algn="l"/>
              </a:tabLst>
            </a:pPr>
            <a:r>
              <a:rPr lang="en-US" sz="2500">
                <a:solidFill>
                  <a:srgbClr val="006600"/>
                </a:solidFill>
              </a:rPr>
              <a:t>Measures the ratio of the market price per share to earnings per share</a:t>
            </a:r>
            <a:endParaRPr lang="en-US" sz="2500" u="sng">
              <a:solidFill>
                <a:srgbClr val="006600"/>
              </a:solidFill>
            </a:endParaRPr>
          </a:p>
        </p:txBody>
      </p:sp>
      <p:sp>
        <p:nvSpPr>
          <p:cNvPr id="562183" name="Rectangle 7"/>
          <p:cNvSpPr>
            <a:spLocks noChangeArrowheads="1"/>
          </p:cNvSpPr>
          <p:nvPr/>
        </p:nvSpPr>
        <p:spPr bwMode="auto">
          <a:xfrm>
            <a:off x="2646363" y="946150"/>
            <a:ext cx="3392487" cy="5243513"/>
          </a:xfrm>
          <a:prstGeom prst="rect">
            <a:avLst/>
          </a:prstGeom>
          <a:noFill/>
          <a:ln w="9525">
            <a:noFill/>
            <a:miter lim="800000"/>
            <a:headEnd/>
            <a:tailEnd/>
          </a:ln>
          <a:effectLst/>
        </p:spPr>
        <p:txBody>
          <a:bodyPr lIns="92075" tIns="46038" rIns="92075" bIns="46038"/>
          <a:lstStyle/>
          <a:p>
            <a:pPr algn="ctr">
              <a:lnSpc>
                <a:spcPct val="80000"/>
              </a:lnSpc>
              <a:spcAft>
                <a:spcPct val="15000"/>
              </a:spcAft>
              <a:tabLst>
                <a:tab pos="3027363" algn="l"/>
              </a:tabLst>
            </a:pPr>
            <a:r>
              <a:rPr lang="en-US" sz="2500" u="sng">
                <a:solidFill>
                  <a:srgbClr val="0000CC"/>
                </a:solidFill>
                <a:latin typeface="Arial Narrow" pitchFamily="32" charset="0"/>
              </a:rPr>
              <a:t>           </a:t>
            </a:r>
            <a:r>
              <a:rPr lang="en-US" sz="2500" u="sng">
                <a:solidFill>
                  <a:srgbClr val="0000CC"/>
                </a:solidFill>
              </a:rPr>
              <a:t>Formula          	</a:t>
            </a:r>
            <a:endParaRPr lang="en-US" sz="2500">
              <a:solidFill>
                <a:srgbClr val="0000CC"/>
              </a:solidFill>
            </a:endParaRPr>
          </a:p>
          <a:p>
            <a:pPr marL="274638" lvl="1" indent="-160338" algn="ctr">
              <a:lnSpc>
                <a:spcPct val="80000"/>
              </a:lnSpc>
              <a:spcAft>
                <a:spcPct val="20000"/>
              </a:spcAft>
              <a:tabLst>
                <a:tab pos="3027363" algn="l"/>
              </a:tabLst>
            </a:pPr>
            <a:endParaRPr lang="en-US" sz="2500">
              <a:solidFill>
                <a:srgbClr val="0000CC"/>
              </a:solidFill>
            </a:endParaRPr>
          </a:p>
          <a:p>
            <a:pPr marL="274638" lvl="1" indent="-160338" algn="ctr">
              <a:lnSpc>
                <a:spcPct val="80000"/>
              </a:lnSpc>
              <a:tabLst>
                <a:tab pos="3027363" algn="l"/>
              </a:tabLst>
            </a:pPr>
            <a:r>
              <a:rPr lang="en-US" sz="2500" u="sng">
                <a:solidFill>
                  <a:srgbClr val="0000CC"/>
                </a:solidFill>
              </a:rPr>
              <a:t>      Net income   	</a:t>
            </a:r>
          </a:p>
          <a:p>
            <a:pPr marL="274638" lvl="1" indent="-160338" algn="ctr">
              <a:lnSpc>
                <a:spcPct val="80000"/>
              </a:lnSpc>
              <a:spcAft>
                <a:spcPct val="20000"/>
              </a:spcAft>
              <a:tabLst>
                <a:tab pos="3027363" algn="l"/>
              </a:tabLst>
            </a:pPr>
            <a:r>
              <a:rPr lang="en-US" sz="2500">
                <a:solidFill>
                  <a:srgbClr val="0000CC"/>
                </a:solidFill>
              </a:rPr>
              <a:t>Average total assets</a:t>
            </a:r>
          </a:p>
          <a:p>
            <a:pPr marL="274638" lvl="1" indent="-160338" algn="ctr">
              <a:lnSpc>
                <a:spcPct val="80000"/>
              </a:lnSpc>
              <a:tabLst>
                <a:tab pos="3027363" algn="l"/>
              </a:tabLst>
            </a:pPr>
            <a:r>
              <a:rPr lang="en-US" sz="2500">
                <a:solidFill>
                  <a:srgbClr val="0000CC"/>
                </a:solidFill>
              </a:rPr>
              <a:t>Net income minus</a:t>
            </a:r>
            <a:r>
              <a:rPr lang="en-US" sz="2500" u="sng">
                <a:solidFill>
                  <a:srgbClr val="0000CC"/>
                </a:solidFill>
              </a:rPr>
              <a:t> </a:t>
            </a:r>
          </a:p>
          <a:p>
            <a:pPr marL="274638" lvl="1" indent="-160338" algn="ctr">
              <a:lnSpc>
                <a:spcPct val="80000"/>
              </a:lnSpc>
              <a:tabLst>
                <a:tab pos="3027363" algn="l"/>
              </a:tabLst>
            </a:pPr>
            <a:r>
              <a:rPr lang="en-US" sz="2500" u="sng">
                <a:solidFill>
                  <a:srgbClr val="0000CC"/>
                </a:solidFill>
              </a:rPr>
              <a:t> preferred dividends 	</a:t>
            </a:r>
          </a:p>
          <a:p>
            <a:pPr marL="274638" lvl="1" indent="-160338" algn="ctr">
              <a:lnSpc>
                <a:spcPct val="80000"/>
              </a:lnSpc>
              <a:spcAft>
                <a:spcPct val="20000"/>
              </a:spcAft>
              <a:tabLst>
                <a:tab pos="3027363" algn="l"/>
              </a:tabLst>
            </a:pPr>
            <a:r>
              <a:rPr lang="en-US" sz="2500">
                <a:solidFill>
                  <a:srgbClr val="0000CC"/>
                </a:solidFill>
              </a:rPr>
              <a:t>Average common stockholders’ equity</a:t>
            </a:r>
          </a:p>
          <a:p>
            <a:pPr marL="274638" lvl="1" indent="-160338" algn="ctr">
              <a:lnSpc>
                <a:spcPct val="80000"/>
              </a:lnSpc>
              <a:tabLst>
                <a:tab pos="3027363" algn="l"/>
              </a:tabLst>
            </a:pPr>
            <a:r>
              <a:rPr lang="en-US" sz="2500">
                <a:solidFill>
                  <a:srgbClr val="0000CC"/>
                </a:solidFill>
              </a:rPr>
              <a:t>Net income minus </a:t>
            </a:r>
          </a:p>
          <a:p>
            <a:pPr marL="274638" lvl="1" indent="-160338" algn="ctr">
              <a:lnSpc>
                <a:spcPct val="80000"/>
              </a:lnSpc>
              <a:tabLst>
                <a:tab pos="3027363" algn="l"/>
              </a:tabLst>
            </a:pPr>
            <a:r>
              <a:rPr lang="en-US" sz="2500" u="sng">
                <a:solidFill>
                  <a:srgbClr val="0000CC"/>
                </a:solidFill>
              </a:rPr>
              <a:t> preferred dividends 	</a:t>
            </a:r>
          </a:p>
          <a:p>
            <a:pPr marL="274638" lvl="1" indent="-160338" algn="ctr">
              <a:lnSpc>
                <a:spcPct val="80000"/>
              </a:lnSpc>
              <a:spcAft>
                <a:spcPct val="20000"/>
              </a:spcAft>
              <a:tabLst>
                <a:tab pos="3027363" algn="l"/>
              </a:tabLst>
            </a:pPr>
            <a:r>
              <a:rPr lang="en-US" sz="2500">
                <a:solidFill>
                  <a:srgbClr val="0000CC"/>
                </a:solidFill>
              </a:rPr>
              <a:t>Weighted shares outstanding</a:t>
            </a:r>
          </a:p>
          <a:p>
            <a:pPr marL="274638" lvl="1" indent="-160338" algn="ctr">
              <a:lnSpc>
                <a:spcPct val="80000"/>
              </a:lnSpc>
              <a:tabLst>
                <a:tab pos="3027363" algn="l"/>
              </a:tabLst>
            </a:pPr>
            <a:r>
              <a:rPr lang="en-US" sz="2500" u="sng">
                <a:solidFill>
                  <a:srgbClr val="0000CC"/>
                </a:solidFill>
              </a:rPr>
              <a:t> Market price of stock</a:t>
            </a:r>
          </a:p>
          <a:p>
            <a:pPr marL="274638" lvl="1" indent="-160338" algn="ctr">
              <a:lnSpc>
                <a:spcPct val="80000"/>
              </a:lnSpc>
              <a:tabLst>
                <a:tab pos="3027363" algn="l"/>
              </a:tabLst>
            </a:pPr>
            <a:r>
              <a:rPr lang="en-US" sz="2500">
                <a:solidFill>
                  <a:srgbClr val="0000CC"/>
                </a:solidFill>
              </a:rPr>
              <a:t>Earnings per share</a:t>
            </a:r>
          </a:p>
          <a:p>
            <a:pPr marL="274638" lvl="1" indent="-160338" algn="ctr">
              <a:lnSpc>
                <a:spcPct val="80000"/>
              </a:lnSpc>
              <a:tabLst>
                <a:tab pos="3027363" algn="l"/>
              </a:tabLst>
            </a:pPr>
            <a:endParaRPr lang="en-US" sz="2500" u="sng">
              <a:solidFill>
                <a:srgbClr val="0000CC"/>
              </a:solidFill>
            </a:endParaRPr>
          </a:p>
        </p:txBody>
      </p:sp>
      <p:sp>
        <p:nvSpPr>
          <p:cNvPr id="562184" name="Rectangle 8"/>
          <p:cNvSpPr>
            <a:spLocks noChangeArrowheads="1"/>
          </p:cNvSpPr>
          <p:nvPr/>
        </p:nvSpPr>
        <p:spPr bwMode="auto">
          <a:xfrm>
            <a:off x="0" y="668338"/>
            <a:ext cx="9144000" cy="96837"/>
          </a:xfrm>
          <a:prstGeom prst="rect">
            <a:avLst/>
          </a:prstGeom>
          <a:gradFill rotWithShape="0">
            <a:gsLst>
              <a:gs pos="0">
                <a:srgbClr val="66CCFF"/>
              </a:gs>
              <a:gs pos="100000">
                <a:schemeClr val="bg2"/>
              </a:gs>
            </a:gsLst>
            <a:path path="shape">
              <a:fillToRect l="50000" t="50000" r="50000" b="50000"/>
            </a:path>
          </a:gradFill>
          <a:ln w="9525">
            <a:solidFill>
              <a:srgbClr val="0000CC"/>
            </a:solidFill>
            <a:miter lim="800000"/>
            <a:headEnd/>
            <a:tailEnd/>
          </a:ln>
        </p:spPr>
        <p:txBody>
          <a:bodyPr wrap="none" anchor="ctr"/>
          <a:lstStyle/>
          <a:p>
            <a:endParaRPr lang="en-US"/>
          </a:p>
        </p:txBody>
      </p:sp>
      <p:sp>
        <p:nvSpPr>
          <p:cNvPr id="562186" name="Rectangle 10"/>
          <p:cNvSpPr>
            <a:spLocks noChangeArrowheads="1"/>
          </p:cNvSpPr>
          <p:nvPr/>
        </p:nvSpPr>
        <p:spPr bwMode="auto">
          <a:xfrm>
            <a:off x="8253413" y="6559550"/>
            <a:ext cx="852487" cy="298450"/>
          </a:xfrm>
          <a:prstGeom prst="rect">
            <a:avLst/>
          </a:prstGeom>
          <a:noFill/>
          <a:ln w="9525">
            <a:noFill/>
            <a:miter lim="800000"/>
            <a:headEnd/>
            <a:tailEnd/>
          </a:ln>
          <a:effectLst/>
        </p:spPr>
        <p:txBody>
          <a:bodyPr wrap="none" lIns="92075" tIns="46038" rIns="92075" bIns="46038" anchor="ctr"/>
          <a:lstStyle/>
          <a:p>
            <a:pPr algn="r"/>
            <a:fld id="{5E8651C6-E2F3-4CBF-8ED9-6902E1BB76F5}" type="slidenum">
              <a:rPr lang="en-US" sz="1400">
                <a:solidFill>
                  <a:schemeClr val="bg2"/>
                </a:solidFill>
                <a:latin typeface="Arial" charset="0"/>
              </a:rPr>
              <a:pPr algn="r"/>
              <a:t>49</a:t>
            </a:fld>
            <a:endParaRPr lang="en-US" sz="1400">
              <a:solidFill>
                <a:schemeClr val="bg2"/>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62180"/>
                                        </p:tgtEl>
                                        <p:attrNameLst>
                                          <p:attrName>style.visibility</p:attrName>
                                        </p:attrNameLst>
                                      </p:cBhvr>
                                      <p:to>
                                        <p:strVal val="visible"/>
                                      </p:to>
                                    </p:set>
                                    <p:animEffect transition="in" filter="dissolve">
                                      <p:cBhvr>
                                        <p:cTn id="7" dur="500"/>
                                        <p:tgtEl>
                                          <p:spTgt spid="562180"/>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62181">
                                            <p:txEl>
                                              <p:pRg st="0" end="0"/>
                                            </p:txEl>
                                          </p:spTgt>
                                        </p:tgtEl>
                                        <p:attrNameLst>
                                          <p:attrName>style.visibility</p:attrName>
                                        </p:attrNameLst>
                                      </p:cBhvr>
                                      <p:to>
                                        <p:strVal val="visible"/>
                                      </p:to>
                                    </p:set>
                                    <p:animEffect transition="in" filter="dissolve">
                                      <p:cBhvr>
                                        <p:cTn id="11" dur="500"/>
                                        <p:tgtEl>
                                          <p:spTgt spid="562181">
                                            <p:txEl>
                                              <p:pRg st="0" end="0"/>
                                            </p:txEl>
                                          </p:spTgt>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562181">
                                            <p:txEl>
                                              <p:pRg st="1" end="1"/>
                                            </p:txEl>
                                          </p:spTgt>
                                        </p:tgtEl>
                                        <p:attrNameLst>
                                          <p:attrName>style.visibility</p:attrName>
                                        </p:attrNameLst>
                                      </p:cBhvr>
                                      <p:to>
                                        <p:strVal val="visible"/>
                                      </p:to>
                                    </p:set>
                                    <p:animEffect transition="in" filter="dissolve">
                                      <p:cBhvr>
                                        <p:cTn id="14" dur="500"/>
                                        <p:tgtEl>
                                          <p:spTgt spid="562181">
                                            <p:txEl>
                                              <p:pRg st="1" end="1"/>
                                            </p:txEl>
                                          </p:spTgt>
                                        </p:tgtEl>
                                      </p:cBhvr>
                                    </p:animEffect>
                                  </p:childTnLst>
                                </p:cTn>
                              </p:par>
                              <p:par>
                                <p:cTn id="15" presetID="9" presetClass="entr" presetSubtype="0" fill="hold" grpId="0" nodeType="withEffect">
                                  <p:stCondLst>
                                    <p:cond delay="0"/>
                                  </p:stCondLst>
                                  <p:childTnLst>
                                    <p:set>
                                      <p:cBhvr>
                                        <p:cTn id="16" dur="1" fill="hold">
                                          <p:stCondLst>
                                            <p:cond delay="0"/>
                                          </p:stCondLst>
                                        </p:cTn>
                                        <p:tgtEl>
                                          <p:spTgt spid="562181">
                                            <p:txEl>
                                              <p:pRg st="2" end="2"/>
                                            </p:txEl>
                                          </p:spTgt>
                                        </p:tgtEl>
                                        <p:attrNameLst>
                                          <p:attrName>style.visibility</p:attrName>
                                        </p:attrNameLst>
                                      </p:cBhvr>
                                      <p:to>
                                        <p:strVal val="visible"/>
                                      </p:to>
                                    </p:set>
                                    <p:animEffect transition="in" filter="dissolve">
                                      <p:cBhvr>
                                        <p:cTn id="17" dur="500"/>
                                        <p:tgtEl>
                                          <p:spTgt spid="562181">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562181">
                                            <p:txEl>
                                              <p:pRg st="3" end="3"/>
                                            </p:txEl>
                                          </p:spTgt>
                                        </p:tgtEl>
                                        <p:attrNameLst>
                                          <p:attrName>style.visibility</p:attrName>
                                        </p:attrNameLst>
                                      </p:cBhvr>
                                      <p:to>
                                        <p:strVal val="visible"/>
                                      </p:to>
                                    </p:set>
                                    <p:animEffect transition="in" filter="dissolve">
                                      <p:cBhvr>
                                        <p:cTn id="20" dur="500"/>
                                        <p:tgtEl>
                                          <p:spTgt spid="562181">
                                            <p:txEl>
                                              <p:pRg st="3" end="3"/>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562181">
                                            <p:txEl>
                                              <p:pRg st="5" end="5"/>
                                            </p:txEl>
                                          </p:spTgt>
                                        </p:tgtEl>
                                        <p:attrNameLst>
                                          <p:attrName>style.visibility</p:attrName>
                                        </p:attrNameLst>
                                      </p:cBhvr>
                                      <p:to>
                                        <p:strVal val="visible"/>
                                      </p:to>
                                    </p:set>
                                    <p:animEffect transition="in" filter="dissolve">
                                      <p:cBhvr>
                                        <p:cTn id="23" dur="500"/>
                                        <p:tgtEl>
                                          <p:spTgt spid="562181">
                                            <p:txEl>
                                              <p:pRg st="5" end="5"/>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562181">
                                            <p:txEl>
                                              <p:pRg st="8" end="8"/>
                                            </p:txEl>
                                          </p:spTgt>
                                        </p:tgtEl>
                                        <p:attrNameLst>
                                          <p:attrName>style.visibility</p:attrName>
                                        </p:attrNameLst>
                                      </p:cBhvr>
                                      <p:to>
                                        <p:strVal val="visible"/>
                                      </p:to>
                                    </p:set>
                                    <p:animEffect transition="in" filter="dissolve">
                                      <p:cBhvr>
                                        <p:cTn id="26" dur="500"/>
                                        <p:tgtEl>
                                          <p:spTgt spid="562181">
                                            <p:txEl>
                                              <p:pRg st="8" end="8"/>
                                            </p:txEl>
                                          </p:spTgt>
                                        </p:tgtEl>
                                      </p:cBhvr>
                                    </p:animEffect>
                                  </p:childTnLst>
                                </p:cTn>
                              </p:par>
                            </p:childTnLst>
                          </p:cTn>
                        </p:par>
                        <p:par>
                          <p:cTn id="27" fill="hold">
                            <p:stCondLst>
                              <p:cond delay="1000"/>
                            </p:stCondLst>
                            <p:childTnLst>
                              <p:par>
                                <p:cTn id="28" presetID="9" presetClass="entr" presetSubtype="0" fill="hold" grpId="0" nodeType="afterEffect">
                                  <p:stCondLst>
                                    <p:cond delay="0"/>
                                  </p:stCondLst>
                                  <p:childTnLst>
                                    <p:set>
                                      <p:cBhvr>
                                        <p:cTn id="29" dur="1" fill="hold">
                                          <p:stCondLst>
                                            <p:cond delay="0"/>
                                          </p:stCondLst>
                                        </p:cTn>
                                        <p:tgtEl>
                                          <p:spTgt spid="562183"/>
                                        </p:tgtEl>
                                        <p:attrNameLst>
                                          <p:attrName>style.visibility</p:attrName>
                                        </p:attrNameLst>
                                      </p:cBhvr>
                                      <p:to>
                                        <p:strVal val="visible"/>
                                      </p:to>
                                    </p:set>
                                    <p:animEffect transition="in" filter="dissolve">
                                      <p:cBhvr>
                                        <p:cTn id="30" dur="500"/>
                                        <p:tgtEl>
                                          <p:spTgt spid="562183"/>
                                        </p:tgtEl>
                                      </p:cBhvr>
                                    </p:animEffect>
                                  </p:childTnLst>
                                </p:cTn>
                              </p:par>
                            </p:childTnLst>
                          </p:cTn>
                        </p:par>
                        <p:par>
                          <p:cTn id="31" fill="hold">
                            <p:stCondLst>
                              <p:cond delay="1500"/>
                            </p:stCondLst>
                            <p:childTnLst>
                              <p:par>
                                <p:cTn id="32" presetID="9" presetClass="entr" presetSubtype="0" fill="hold" grpId="0" nodeType="afterEffect">
                                  <p:stCondLst>
                                    <p:cond delay="0"/>
                                  </p:stCondLst>
                                  <p:childTnLst>
                                    <p:set>
                                      <p:cBhvr>
                                        <p:cTn id="33" dur="1" fill="hold">
                                          <p:stCondLst>
                                            <p:cond delay="0"/>
                                          </p:stCondLst>
                                        </p:cTn>
                                        <p:tgtEl>
                                          <p:spTgt spid="562182">
                                            <p:txEl>
                                              <p:pRg st="0" end="0"/>
                                            </p:txEl>
                                          </p:spTgt>
                                        </p:tgtEl>
                                        <p:attrNameLst>
                                          <p:attrName>style.visibility</p:attrName>
                                        </p:attrNameLst>
                                      </p:cBhvr>
                                      <p:to>
                                        <p:strVal val="visible"/>
                                      </p:to>
                                    </p:set>
                                    <p:animEffect transition="in" filter="dissolve">
                                      <p:cBhvr>
                                        <p:cTn id="34" dur="500"/>
                                        <p:tgtEl>
                                          <p:spTgt spid="562182">
                                            <p:txEl>
                                              <p:pRg st="0" end="0"/>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562182">
                                            <p:txEl>
                                              <p:pRg st="2" end="2"/>
                                            </p:txEl>
                                          </p:spTgt>
                                        </p:tgtEl>
                                        <p:attrNameLst>
                                          <p:attrName>style.visibility</p:attrName>
                                        </p:attrNameLst>
                                      </p:cBhvr>
                                      <p:to>
                                        <p:strVal val="visible"/>
                                      </p:to>
                                    </p:set>
                                    <p:animEffect transition="in" filter="dissolve">
                                      <p:cBhvr>
                                        <p:cTn id="37" dur="500"/>
                                        <p:tgtEl>
                                          <p:spTgt spid="562182">
                                            <p:txEl>
                                              <p:pRg st="2" end="2"/>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562182">
                                            <p:txEl>
                                              <p:pRg st="3" end="3"/>
                                            </p:txEl>
                                          </p:spTgt>
                                        </p:tgtEl>
                                        <p:attrNameLst>
                                          <p:attrName>style.visibility</p:attrName>
                                        </p:attrNameLst>
                                      </p:cBhvr>
                                      <p:to>
                                        <p:strVal val="visible"/>
                                      </p:to>
                                    </p:set>
                                    <p:animEffect transition="in" filter="dissolve">
                                      <p:cBhvr>
                                        <p:cTn id="40" dur="500"/>
                                        <p:tgtEl>
                                          <p:spTgt spid="562182">
                                            <p:txEl>
                                              <p:pRg st="3" end="3"/>
                                            </p:txEl>
                                          </p:spTgt>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562182">
                                            <p:txEl>
                                              <p:pRg st="5" end="5"/>
                                            </p:txEl>
                                          </p:spTgt>
                                        </p:tgtEl>
                                        <p:attrNameLst>
                                          <p:attrName>style.visibility</p:attrName>
                                        </p:attrNameLst>
                                      </p:cBhvr>
                                      <p:to>
                                        <p:strVal val="visible"/>
                                      </p:to>
                                    </p:set>
                                    <p:animEffect transition="in" filter="dissolve">
                                      <p:cBhvr>
                                        <p:cTn id="43" dur="500"/>
                                        <p:tgtEl>
                                          <p:spTgt spid="562182">
                                            <p:txEl>
                                              <p:pRg st="5" end="5"/>
                                            </p:txEl>
                                          </p:spTgt>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562182">
                                            <p:txEl>
                                              <p:pRg st="6" end="6"/>
                                            </p:txEl>
                                          </p:spTgt>
                                        </p:tgtEl>
                                        <p:attrNameLst>
                                          <p:attrName>style.visibility</p:attrName>
                                        </p:attrNameLst>
                                      </p:cBhvr>
                                      <p:to>
                                        <p:strVal val="visible"/>
                                      </p:to>
                                    </p:set>
                                    <p:animEffect transition="in" filter="dissolve">
                                      <p:cBhvr>
                                        <p:cTn id="46" dur="500"/>
                                        <p:tgtEl>
                                          <p:spTgt spid="56218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2180" grpId="0" animBg="1"/>
      <p:bldP spid="562181" grpId="0" build="p" autoUpdateAnimBg="0" advAuto="0"/>
      <p:bldP spid="562182" grpId="0" build="p" autoUpdateAnimBg="0" advAuto="0"/>
      <p:bldP spid="562183"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Footer Placeholder 4"/>
          <p:cNvSpPr>
            <a:spLocks noGrp="1"/>
          </p:cNvSpPr>
          <p:nvPr>
            <p:ph type="ftr" sz="quarter" idx="11"/>
          </p:nvPr>
        </p:nvSpPr>
        <p:spPr/>
        <p:txBody>
          <a:bodyPr/>
          <a:lstStyle/>
          <a:p>
            <a:r>
              <a:rPr lang="en-US"/>
              <a:t>The Balance Sheet and Financial Disclosures</a:t>
            </a:r>
          </a:p>
        </p:txBody>
      </p:sp>
      <p:sp>
        <p:nvSpPr>
          <p:cNvPr id="11" name="Slide Number Placeholder 5"/>
          <p:cNvSpPr>
            <a:spLocks noGrp="1"/>
          </p:cNvSpPr>
          <p:nvPr>
            <p:ph type="sldNum" sz="quarter" idx="12"/>
          </p:nvPr>
        </p:nvSpPr>
        <p:spPr/>
        <p:txBody>
          <a:bodyPr/>
          <a:lstStyle/>
          <a:p>
            <a:fld id="{BF5D8B16-DF26-444D-A54F-F4E47E0E70FD}" type="slidenum">
              <a:rPr lang="en-US"/>
              <a:pPr/>
              <a:t>5</a:t>
            </a:fld>
            <a:endParaRPr lang="en-US"/>
          </a:p>
        </p:txBody>
      </p:sp>
      <p:sp>
        <p:nvSpPr>
          <p:cNvPr id="550916" name="Rectangle 4"/>
          <p:cNvSpPr>
            <a:spLocks noChangeArrowheads="1"/>
          </p:cNvSpPr>
          <p:nvPr/>
        </p:nvSpPr>
        <p:spPr bwMode="auto">
          <a:xfrm>
            <a:off x="0" y="0"/>
            <a:ext cx="9144000" cy="6858000"/>
          </a:xfrm>
          <a:prstGeom prst="rect">
            <a:avLst/>
          </a:prstGeom>
          <a:solidFill>
            <a:schemeClr val="bg1"/>
          </a:solidFill>
          <a:ln w="9525">
            <a:noFill/>
            <a:miter lim="800000"/>
            <a:headEnd/>
            <a:tailEnd/>
          </a:ln>
        </p:spPr>
        <p:txBody>
          <a:bodyPr wrap="none" anchor="ctr"/>
          <a:lstStyle/>
          <a:p>
            <a:pPr algn="ctr"/>
            <a:endParaRPr kumimoji="0" lang="en-US"/>
          </a:p>
        </p:txBody>
      </p:sp>
      <p:sp>
        <p:nvSpPr>
          <p:cNvPr id="550914" name="Rectangle 2"/>
          <p:cNvSpPr>
            <a:spLocks noGrp="1" noChangeArrowheads="1"/>
          </p:cNvSpPr>
          <p:nvPr>
            <p:ph type="title"/>
          </p:nvPr>
        </p:nvSpPr>
        <p:spPr>
          <a:xfrm>
            <a:off x="179388" y="87313"/>
            <a:ext cx="8610600" cy="485775"/>
          </a:xfrm>
        </p:spPr>
        <p:txBody>
          <a:bodyPr>
            <a:normAutofit fontScale="90000"/>
          </a:bodyPr>
          <a:lstStyle/>
          <a:p>
            <a:r>
              <a:rPr lang="en-US" sz="4000"/>
              <a:t>Exhibit 5-1</a:t>
            </a:r>
          </a:p>
        </p:txBody>
      </p:sp>
      <p:sp>
        <p:nvSpPr>
          <p:cNvPr id="550917" name="Rectangle 5"/>
          <p:cNvSpPr>
            <a:spLocks noChangeArrowheads="1"/>
          </p:cNvSpPr>
          <p:nvPr/>
        </p:nvSpPr>
        <p:spPr bwMode="auto">
          <a:xfrm>
            <a:off x="0" y="506413"/>
            <a:ext cx="9144000" cy="74612"/>
          </a:xfrm>
          <a:prstGeom prst="rect">
            <a:avLst/>
          </a:prstGeom>
          <a:gradFill rotWithShape="0">
            <a:gsLst>
              <a:gs pos="0">
                <a:srgbClr val="66CCFF"/>
              </a:gs>
              <a:gs pos="100000">
                <a:schemeClr val="bg2"/>
              </a:gs>
            </a:gsLst>
            <a:path path="shape">
              <a:fillToRect l="50000" t="50000" r="50000" b="50000"/>
            </a:path>
          </a:gradFill>
          <a:ln w="9525">
            <a:solidFill>
              <a:srgbClr val="0000CC"/>
            </a:solidFill>
            <a:miter lim="800000"/>
            <a:headEnd/>
            <a:tailEnd/>
          </a:ln>
        </p:spPr>
        <p:txBody>
          <a:bodyPr wrap="none" anchor="ctr"/>
          <a:lstStyle/>
          <a:p>
            <a:endParaRPr lang="en-US"/>
          </a:p>
        </p:txBody>
      </p:sp>
      <p:grpSp>
        <p:nvGrpSpPr>
          <p:cNvPr id="2" name="Group 8"/>
          <p:cNvGrpSpPr>
            <a:grpSpLocks/>
          </p:cNvGrpSpPr>
          <p:nvPr/>
        </p:nvGrpSpPr>
        <p:grpSpPr bwMode="auto">
          <a:xfrm>
            <a:off x="61913" y="635000"/>
            <a:ext cx="8999537" cy="5864225"/>
            <a:chOff x="39" y="400"/>
            <a:chExt cx="5669" cy="3694"/>
          </a:xfrm>
        </p:grpSpPr>
        <p:sp>
          <p:nvSpPr>
            <p:cNvPr id="550918" name="Rectangle 6"/>
            <p:cNvSpPr>
              <a:spLocks noChangeArrowheads="1"/>
            </p:cNvSpPr>
            <p:nvPr/>
          </p:nvSpPr>
          <p:spPr bwMode="auto">
            <a:xfrm>
              <a:off x="39" y="400"/>
              <a:ext cx="5669" cy="680"/>
            </a:xfrm>
            <a:prstGeom prst="rect">
              <a:avLst/>
            </a:prstGeom>
            <a:solidFill>
              <a:schemeClr val="bg1"/>
            </a:solidFill>
            <a:ln w="9525">
              <a:solidFill>
                <a:schemeClr val="bg2"/>
              </a:solidFill>
              <a:miter lim="800000"/>
              <a:headEnd/>
              <a:tailEnd/>
            </a:ln>
          </p:spPr>
          <p:txBody>
            <a:bodyPr wrap="none" anchor="ctr"/>
            <a:lstStyle/>
            <a:p>
              <a:endParaRPr lang="en-US"/>
            </a:p>
          </p:txBody>
        </p:sp>
        <p:sp>
          <p:nvSpPr>
            <p:cNvPr id="550919" name="Rectangle 7"/>
            <p:cNvSpPr>
              <a:spLocks noChangeArrowheads="1"/>
            </p:cNvSpPr>
            <p:nvPr/>
          </p:nvSpPr>
          <p:spPr bwMode="auto">
            <a:xfrm>
              <a:off x="39" y="1081"/>
              <a:ext cx="5669" cy="3013"/>
            </a:xfrm>
            <a:prstGeom prst="rect">
              <a:avLst/>
            </a:prstGeom>
            <a:solidFill>
              <a:schemeClr val="accent2"/>
            </a:solidFill>
            <a:ln w="9525">
              <a:solidFill>
                <a:schemeClr val="bg2"/>
              </a:solidFill>
              <a:miter lim="800000"/>
              <a:headEnd/>
              <a:tailEnd/>
            </a:ln>
          </p:spPr>
          <p:txBody>
            <a:bodyPr wrap="none" anchor="ctr"/>
            <a:lstStyle/>
            <a:p>
              <a:endParaRPr lang="en-US"/>
            </a:p>
          </p:txBody>
        </p:sp>
      </p:grpSp>
      <p:sp>
        <p:nvSpPr>
          <p:cNvPr id="550915" name="Rectangle 3"/>
          <p:cNvSpPr>
            <a:spLocks noGrp="1" noChangeArrowheads="1"/>
          </p:cNvSpPr>
          <p:nvPr>
            <p:ph type="body" idx="1"/>
          </p:nvPr>
        </p:nvSpPr>
        <p:spPr>
          <a:xfrm>
            <a:off x="0" y="706438"/>
            <a:ext cx="9144000" cy="6151562"/>
          </a:xfrm>
        </p:spPr>
        <p:txBody>
          <a:bodyPr>
            <a:normAutofit fontScale="92500" lnSpcReduction="10000"/>
          </a:bodyPr>
          <a:lstStyle/>
          <a:p>
            <a:pPr marL="741363" lvl="1" indent="-627063" algn="ctr">
              <a:lnSpc>
                <a:spcPct val="75000"/>
              </a:lnSpc>
              <a:spcAft>
                <a:spcPct val="0"/>
              </a:spcAft>
              <a:tabLst>
                <a:tab pos="5715000" algn="r"/>
                <a:tab pos="7196138" algn="r"/>
                <a:tab pos="8869363" algn="r"/>
              </a:tabLst>
            </a:pPr>
            <a:r>
              <a:rPr lang="en-US" sz="2800"/>
              <a:t>Scientific Products, Inc.</a:t>
            </a:r>
          </a:p>
          <a:p>
            <a:pPr marL="741363" lvl="1" indent="-627063" algn="ctr">
              <a:lnSpc>
                <a:spcPct val="75000"/>
              </a:lnSpc>
              <a:spcAft>
                <a:spcPct val="0"/>
              </a:spcAft>
              <a:tabLst>
                <a:tab pos="5715000" algn="r"/>
                <a:tab pos="7196138" algn="r"/>
                <a:tab pos="8869363" algn="r"/>
              </a:tabLst>
            </a:pPr>
            <a:r>
              <a:rPr lang="en-US" sz="2800"/>
              <a:t>BALANCE SHEET</a:t>
            </a:r>
          </a:p>
          <a:p>
            <a:pPr marL="741363" lvl="1" indent="-627063" algn="ctr">
              <a:lnSpc>
                <a:spcPct val="75000"/>
              </a:lnSpc>
              <a:spcAft>
                <a:spcPct val="25000"/>
              </a:spcAft>
              <a:tabLst>
                <a:tab pos="5715000" algn="r"/>
                <a:tab pos="7196138" algn="r"/>
                <a:tab pos="8869363" algn="r"/>
              </a:tabLst>
            </a:pPr>
            <a:r>
              <a:rPr lang="en-US" sz="2800"/>
              <a:t>December 31, 1998</a:t>
            </a:r>
          </a:p>
          <a:p>
            <a:pPr marL="741363" lvl="1" indent="-627063" algn="ctr">
              <a:lnSpc>
                <a:spcPct val="75000"/>
              </a:lnSpc>
              <a:spcAft>
                <a:spcPct val="0"/>
              </a:spcAft>
              <a:tabLst>
                <a:tab pos="5715000" algn="r"/>
                <a:tab pos="7196138" algn="r"/>
                <a:tab pos="8869363" algn="r"/>
              </a:tabLst>
            </a:pPr>
            <a:r>
              <a:rPr lang="en-US" sz="2800" b="1"/>
              <a:t>Assets</a:t>
            </a:r>
            <a:endParaRPr lang="en-US" sz="2800"/>
          </a:p>
          <a:p>
            <a:pPr marL="741363" lvl="1" indent="-627063">
              <a:lnSpc>
                <a:spcPct val="75000"/>
              </a:lnSpc>
              <a:spcAft>
                <a:spcPct val="10000"/>
              </a:spcAft>
              <a:tabLst>
                <a:tab pos="5715000" algn="r"/>
                <a:tab pos="7196138" algn="r"/>
                <a:tab pos="8869363" algn="r"/>
              </a:tabLst>
            </a:pPr>
            <a:r>
              <a:rPr lang="en-US" sz="2800" u="sng"/>
              <a:t>Current assets</a:t>
            </a:r>
            <a:endParaRPr lang="en-US" sz="2800"/>
          </a:p>
          <a:p>
            <a:pPr marL="741363" lvl="1" indent="-627063">
              <a:lnSpc>
                <a:spcPct val="75000"/>
              </a:lnSpc>
              <a:spcAft>
                <a:spcPct val="10000"/>
              </a:spcAft>
              <a:tabLst>
                <a:tab pos="5715000" algn="r"/>
                <a:tab pos="7196138" algn="r"/>
                <a:tab pos="8869363" algn="r"/>
              </a:tabLst>
            </a:pPr>
            <a:r>
              <a:rPr lang="en-US" sz="2800"/>
              <a:t>Cash		$42,485</a:t>
            </a:r>
          </a:p>
          <a:p>
            <a:pPr marL="741363" lvl="1" indent="-627063">
              <a:lnSpc>
                <a:spcPct val="75000"/>
              </a:lnSpc>
              <a:spcAft>
                <a:spcPct val="0"/>
              </a:spcAft>
              <a:tabLst>
                <a:tab pos="5715000" algn="r"/>
                <a:tab pos="7196138" algn="r"/>
                <a:tab pos="8869363" algn="r"/>
              </a:tabLst>
            </a:pPr>
            <a:r>
              <a:rPr lang="en-US" sz="2800"/>
              <a:t>Available-for-sale </a:t>
            </a:r>
          </a:p>
          <a:p>
            <a:pPr marL="741363" lvl="1" indent="-627063">
              <a:lnSpc>
                <a:spcPct val="75000"/>
              </a:lnSpc>
              <a:spcAft>
                <a:spcPct val="10000"/>
              </a:spcAft>
              <a:tabLst>
                <a:tab pos="5715000" algn="r"/>
                <a:tab pos="7196138" algn="r"/>
                <a:tab pos="8869363" algn="r"/>
              </a:tabLst>
            </a:pPr>
            <a:r>
              <a:rPr lang="en-US" sz="2800"/>
              <a:t> securities--at fair value		28,250</a:t>
            </a:r>
          </a:p>
          <a:p>
            <a:pPr marL="741363" lvl="1" indent="-627063">
              <a:lnSpc>
                <a:spcPct val="75000"/>
              </a:lnSpc>
              <a:spcAft>
                <a:spcPct val="10000"/>
              </a:spcAft>
              <a:tabLst>
                <a:tab pos="5715000" algn="r"/>
                <a:tab pos="7196138" algn="r"/>
                <a:tab pos="8869363" algn="r"/>
              </a:tabLst>
            </a:pPr>
            <a:r>
              <a:rPr lang="en-US" sz="2800"/>
              <a:t>Accounts receivable	$165,824</a:t>
            </a:r>
          </a:p>
          <a:p>
            <a:pPr marL="741363" lvl="1" indent="-627063">
              <a:lnSpc>
                <a:spcPct val="75000"/>
              </a:lnSpc>
              <a:spcAft>
                <a:spcPct val="0"/>
              </a:spcAft>
              <a:tabLst>
                <a:tab pos="5715000" algn="r"/>
                <a:tab pos="7196138" algn="r"/>
                <a:tab pos="8869363" algn="r"/>
              </a:tabLst>
            </a:pPr>
            <a:r>
              <a:rPr lang="en-US" sz="2800"/>
              <a:t>    Less allow. for </a:t>
            </a:r>
          </a:p>
          <a:p>
            <a:pPr marL="741363" lvl="1" indent="-627063">
              <a:lnSpc>
                <a:spcPct val="75000"/>
              </a:lnSpc>
              <a:spcAft>
                <a:spcPct val="10000"/>
              </a:spcAft>
              <a:tabLst>
                <a:tab pos="5715000" algn="r"/>
                <a:tab pos="7196138" algn="r"/>
                <a:tab pos="8869363" algn="r"/>
              </a:tabLst>
            </a:pPr>
            <a:r>
              <a:rPr lang="en-US" sz="2800"/>
              <a:t>     doub. Accts.</a:t>
            </a:r>
            <a:r>
              <a:rPr lang="en-US" sz="2800" u="sng"/>
              <a:t>	      1,850</a:t>
            </a:r>
            <a:r>
              <a:rPr lang="en-US" sz="2800"/>
              <a:t>	163,974</a:t>
            </a:r>
          </a:p>
          <a:p>
            <a:pPr marL="741363" lvl="1" indent="-627063">
              <a:lnSpc>
                <a:spcPct val="75000"/>
              </a:lnSpc>
              <a:spcAft>
                <a:spcPct val="10000"/>
              </a:spcAft>
              <a:tabLst>
                <a:tab pos="5715000" algn="r"/>
                <a:tab pos="7196138" algn="r"/>
                <a:tab pos="8869363" algn="r"/>
              </a:tabLst>
            </a:pPr>
            <a:r>
              <a:rPr lang="en-US" sz="2800"/>
              <a:t>Notes receivable		23,000</a:t>
            </a:r>
          </a:p>
          <a:p>
            <a:pPr marL="741363" lvl="1" indent="-627063">
              <a:lnSpc>
                <a:spcPct val="75000"/>
              </a:lnSpc>
              <a:spcAft>
                <a:spcPct val="0"/>
              </a:spcAft>
              <a:tabLst>
                <a:tab pos="5715000" algn="r"/>
                <a:tab pos="7196138" algn="r"/>
                <a:tab pos="8869363" algn="r"/>
              </a:tabLst>
            </a:pPr>
            <a:r>
              <a:rPr lang="en-US" sz="2800"/>
              <a:t>Inventories --</a:t>
            </a:r>
          </a:p>
          <a:p>
            <a:pPr marL="741363" lvl="1" indent="-627063">
              <a:lnSpc>
                <a:spcPct val="75000"/>
              </a:lnSpc>
              <a:spcAft>
                <a:spcPct val="10000"/>
              </a:spcAft>
              <a:tabLst>
                <a:tab pos="5715000" algn="r"/>
                <a:tab pos="7196138" algn="r"/>
                <a:tab pos="8869363" algn="r"/>
              </a:tabLst>
            </a:pPr>
            <a:r>
              <a:rPr lang="en-US" sz="2800"/>
              <a:t> at average cost		489,713</a:t>
            </a:r>
          </a:p>
          <a:p>
            <a:pPr marL="741363" lvl="1" indent="-627063">
              <a:lnSpc>
                <a:spcPct val="75000"/>
              </a:lnSpc>
              <a:spcAft>
                <a:spcPct val="10000"/>
              </a:spcAft>
              <a:tabLst>
                <a:tab pos="5715000" algn="r"/>
                <a:tab pos="7196138" algn="r"/>
                <a:tab pos="8869363" algn="r"/>
              </a:tabLst>
            </a:pPr>
            <a:r>
              <a:rPr lang="en-US" sz="2800"/>
              <a:t>Supplies on hand		9,780</a:t>
            </a:r>
          </a:p>
          <a:p>
            <a:pPr marL="741363" lvl="1" indent="-627063">
              <a:lnSpc>
                <a:spcPct val="75000"/>
              </a:lnSpc>
              <a:spcAft>
                <a:spcPct val="10000"/>
              </a:spcAft>
              <a:tabLst>
                <a:tab pos="5715000" algn="r"/>
                <a:tab pos="7196138" algn="r"/>
                <a:tab pos="8869363" algn="r"/>
              </a:tabLst>
            </a:pPr>
            <a:r>
              <a:rPr lang="en-US" sz="2800" i="1"/>
              <a:t>Prepaid expenses	</a:t>
            </a:r>
            <a:r>
              <a:rPr lang="en-US" sz="2800" i="1" u="sng"/>
              <a:t>	   16,252</a:t>
            </a:r>
            <a:endParaRPr lang="en-US" sz="2800"/>
          </a:p>
        </p:txBody>
      </p:sp>
      <p:sp>
        <p:nvSpPr>
          <p:cNvPr id="550923" name="Rectangle 11"/>
          <p:cNvSpPr>
            <a:spLocks noChangeArrowheads="1"/>
          </p:cNvSpPr>
          <p:nvPr/>
        </p:nvSpPr>
        <p:spPr bwMode="auto">
          <a:xfrm>
            <a:off x="8253413" y="6559550"/>
            <a:ext cx="852487" cy="298450"/>
          </a:xfrm>
          <a:prstGeom prst="rect">
            <a:avLst/>
          </a:prstGeom>
          <a:noFill/>
          <a:ln w="9525">
            <a:noFill/>
            <a:miter lim="800000"/>
            <a:headEnd/>
            <a:tailEnd/>
          </a:ln>
          <a:effectLst/>
        </p:spPr>
        <p:txBody>
          <a:bodyPr wrap="none" lIns="92075" tIns="46038" rIns="92075" bIns="46038" anchor="ctr"/>
          <a:lstStyle/>
          <a:p>
            <a:pPr algn="r"/>
            <a:fld id="{0FDDF770-6BC3-4BE1-B12A-35117E2B7E91}" type="slidenum">
              <a:rPr lang="en-US" sz="1400">
                <a:solidFill>
                  <a:schemeClr val="bg2"/>
                </a:solidFill>
                <a:latin typeface="Arial" charset="0"/>
              </a:rPr>
              <a:pPr algn="r"/>
              <a:t>5</a:t>
            </a:fld>
            <a:endParaRPr lang="en-US" sz="1400">
              <a:solidFill>
                <a:schemeClr val="bg2"/>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50914"/>
                                        </p:tgtEl>
                                        <p:attrNameLst>
                                          <p:attrName>style.visibility</p:attrName>
                                        </p:attrNameLst>
                                      </p:cBhvr>
                                      <p:to>
                                        <p:strVal val="visible"/>
                                      </p:to>
                                    </p:set>
                                    <p:anim calcmode="lin" valueType="num">
                                      <p:cBhvr additive="base">
                                        <p:cTn id="7" dur="500" fill="hold"/>
                                        <p:tgtEl>
                                          <p:spTgt spid="550914"/>
                                        </p:tgtEl>
                                        <p:attrNameLst>
                                          <p:attrName>ppt_x</p:attrName>
                                        </p:attrNameLst>
                                      </p:cBhvr>
                                      <p:tavLst>
                                        <p:tav tm="0">
                                          <p:val>
                                            <p:strVal val="#ppt_x"/>
                                          </p:val>
                                        </p:tav>
                                        <p:tav tm="100000">
                                          <p:val>
                                            <p:strVal val="#ppt_x"/>
                                          </p:val>
                                        </p:tav>
                                      </p:tavLst>
                                    </p:anim>
                                    <p:anim calcmode="lin" valueType="num">
                                      <p:cBhvr additive="base">
                                        <p:cTn id="8" dur="500" fill="hold"/>
                                        <p:tgtEl>
                                          <p:spTgt spid="55091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499"/>
                                          </p:stCondLst>
                                        </p:cTn>
                                        <p:tgtEl>
                                          <p:spTgt spid="550915">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550915">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550915">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550915">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550915">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550915">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550915">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550915">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499"/>
                                          </p:stCondLst>
                                        </p:cTn>
                                        <p:tgtEl>
                                          <p:spTgt spid="550915">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550915">
                                            <p:txEl>
                                              <p:pRg st="9" end="9"/>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499"/>
                                          </p:stCondLst>
                                        </p:cTn>
                                        <p:tgtEl>
                                          <p:spTgt spid="550915">
                                            <p:txEl>
                                              <p:pRg st="10" end="1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550915">
                                            <p:txEl>
                                              <p:pRg st="11" end="1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499"/>
                                          </p:stCondLst>
                                        </p:cTn>
                                        <p:tgtEl>
                                          <p:spTgt spid="550915">
                                            <p:txEl>
                                              <p:pRg st="12" end="12"/>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499"/>
                                          </p:stCondLst>
                                        </p:cTn>
                                        <p:tgtEl>
                                          <p:spTgt spid="550915">
                                            <p:txEl>
                                              <p:pRg st="13" end="13"/>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499"/>
                                          </p:stCondLst>
                                        </p:cTn>
                                        <p:tgtEl>
                                          <p:spTgt spid="550915">
                                            <p:txEl>
                                              <p:pRg st="14" end="14"/>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499"/>
                                          </p:stCondLst>
                                        </p:cTn>
                                        <p:tgtEl>
                                          <p:spTgt spid="55091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0914" grpId="0" autoUpdateAnimBg="0"/>
      <p:bldP spid="550915" grpId="0" build="p" autoUpdateAnimBg="0" advAuto="0"/>
    </p:bld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Footer Placeholder 5"/>
          <p:cNvSpPr>
            <a:spLocks noGrp="1"/>
          </p:cNvSpPr>
          <p:nvPr>
            <p:ph type="ftr" sz="quarter" idx="11"/>
          </p:nvPr>
        </p:nvSpPr>
        <p:spPr/>
        <p:txBody>
          <a:bodyPr/>
          <a:lstStyle/>
          <a:p>
            <a:r>
              <a:rPr lang="en-US"/>
              <a:t>The Balance Sheet and Financial Disclosures</a:t>
            </a:r>
          </a:p>
        </p:txBody>
      </p:sp>
      <p:sp>
        <p:nvSpPr>
          <p:cNvPr id="11" name="Slide Number Placeholder 6"/>
          <p:cNvSpPr>
            <a:spLocks noGrp="1"/>
          </p:cNvSpPr>
          <p:nvPr>
            <p:ph type="sldNum" sz="quarter" idx="12"/>
          </p:nvPr>
        </p:nvSpPr>
        <p:spPr/>
        <p:txBody>
          <a:bodyPr/>
          <a:lstStyle/>
          <a:p>
            <a:fld id="{04ECF114-1F4D-4B1F-AB44-C66DAF70670E}" type="slidenum">
              <a:rPr lang="en-US"/>
              <a:pPr/>
              <a:t>50</a:t>
            </a:fld>
            <a:endParaRPr lang="en-US"/>
          </a:p>
        </p:txBody>
      </p:sp>
      <p:sp>
        <p:nvSpPr>
          <p:cNvPr id="563202" name="Rectangle 2"/>
          <p:cNvSpPr>
            <a:spLocks noChangeArrowheads="1"/>
          </p:cNvSpPr>
          <p:nvPr/>
        </p:nvSpPr>
        <p:spPr bwMode="auto">
          <a:xfrm>
            <a:off x="0" y="0"/>
            <a:ext cx="9144000" cy="6858000"/>
          </a:xfrm>
          <a:prstGeom prst="rect">
            <a:avLst/>
          </a:prstGeom>
          <a:solidFill>
            <a:schemeClr val="bg1"/>
          </a:solidFill>
          <a:ln w="9525">
            <a:noFill/>
            <a:miter lim="800000"/>
            <a:headEnd/>
            <a:tailEnd/>
          </a:ln>
        </p:spPr>
        <p:txBody>
          <a:bodyPr wrap="none" anchor="ctr"/>
          <a:lstStyle/>
          <a:p>
            <a:pPr algn="ctr"/>
            <a:endParaRPr kumimoji="0" lang="en-US"/>
          </a:p>
        </p:txBody>
      </p:sp>
      <p:sp>
        <p:nvSpPr>
          <p:cNvPr id="563203" name="Rectangle 3"/>
          <p:cNvSpPr>
            <a:spLocks noGrp="1" noChangeArrowheads="1"/>
          </p:cNvSpPr>
          <p:nvPr>
            <p:ph type="title"/>
          </p:nvPr>
        </p:nvSpPr>
        <p:spPr>
          <a:xfrm>
            <a:off x="261938" y="149225"/>
            <a:ext cx="8610600" cy="592138"/>
          </a:xfrm>
        </p:spPr>
        <p:txBody>
          <a:bodyPr>
            <a:normAutofit fontScale="90000"/>
          </a:bodyPr>
          <a:lstStyle/>
          <a:p>
            <a:r>
              <a:rPr lang="en-US" sz="4000"/>
              <a:t>Exhibit 5-4 (contd.)</a:t>
            </a:r>
          </a:p>
        </p:txBody>
      </p:sp>
      <p:sp>
        <p:nvSpPr>
          <p:cNvPr id="563204" name="Rectangle 4"/>
          <p:cNvSpPr>
            <a:spLocks noChangeArrowheads="1"/>
          </p:cNvSpPr>
          <p:nvPr/>
        </p:nvSpPr>
        <p:spPr bwMode="auto">
          <a:xfrm>
            <a:off x="82550" y="930275"/>
            <a:ext cx="8958263" cy="5502275"/>
          </a:xfrm>
          <a:prstGeom prst="rect">
            <a:avLst/>
          </a:prstGeom>
          <a:solidFill>
            <a:srgbClr val="EBEBFF"/>
          </a:solidFill>
          <a:ln w="9525">
            <a:solidFill>
              <a:srgbClr val="0000CC"/>
            </a:solidFill>
            <a:miter lim="800000"/>
            <a:headEnd/>
            <a:tailEnd/>
          </a:ln>
        </p:spPr>
        <p:txBody>
          <a:bodyPr wrap="none" anchor="ctr"/>
          <a:lstStyle/>
          <a:p>
            <a:endParaRPr lang="en-US"/>
          </a:p>
        </p:txBody>
      </p:sp>
      <p:sp>
        <p:nvSpPr>
          <p:cNvPr id="563205" name="Rectangle 5"/>
          <p:cNvSpPr>
            <a:spLocks noGrp="1" noChangeArrowheads="1"/>
          </p:cNvSpPr>
          <p:nvPr>
            <p:ph type="body" sz="half" idx="1"/>
          </p:nvPr>
        </p:nvSpPr>
        <p:spPr>
          <a:xfrm>
            <a:off x="-82550" y="962025"/>
            <a:ext cx="3392488" cy="5243513"/>
          </a:xfrm>
        </p:spPr>
        <p:txBody>
          <a:bodyPr>
            <a:normAutofit lnSpcReduction="10000"/>
          </a:bodyPr>
          <a:lstStyle/>
          <a:p>
            <a:pPr marL="274638" lvl="1" indent="-104775">
              <a:lnSpc>
                <a:spcPct val="85000"/>
              </a:lnSpc>
              <a:spcAft>
                <a:spcPct val="15000"/>
              </a:spcAft>
              <a:tabLst>
                <a:tab pos="2624138" algn="l"/>
              </a:tabLst>
            </a:pPr>
            <a:r>
              <a:rPr lang="en-US" sz="2500" u="sng"/>
              <a:t>         Ratio          	</a:t>
            </a:r>
            <a:endParaRPr lang="en-US" sz="2500"/>
          </a:p>
          <a:p>
            <a:pPr marL="274638" lvl="1" indent="-104775">
              <a:lnSpc>
                <a:spcPct val="85000"/>
              </a:lnSpc>
              <a:spcAft>
                <a:spcPct val="20000"/>
              </a:spcAft>
              <a:tabLst>
                <a:tab pos="2624138" algn="l"/>
              </a:tabLst>
            </a:pPr>
            <a:r>
              <a:rPr lang="en-US" sz="2500"/>
              <a:t>III. Profitability</a:t>
            </a:r>
            <a:r>
              <a:rPr lang="en-US" sz="2500">
                <a:latin typeface="Arial Narrow" pitchFamily="32" charset="0"/>
              </a:rPr>
              <a:t>(contd.)</a:t>
            </a:r>
            <a:endParaRPr lang="en-US" sz="2500"/>
          </a:p>
          <a:p>
            <a:pPr marL="677863" lvl="2" indent="-246063">
              <a:lnSpc>
                <a:spcPct val="85000"/>
              </a:lnSpc>
              <a:spcAft>
                <a:spcPct val="0"/>
              </a:spcAft>
              <a:tabLst>
                <a:tab pos="2624138" algn="l"/>
              </a:tabLst>
            </a:pPr>
            <a:r>
              <a:rPr lang="en-US" sz="2500"/>
              <a:t>12.Payout ratio</a:t>
            </a:r>
          </a:p>
          <a:p>
            <a:pPr marL="677863" lvl="2" indent="-246063">
              <a:lnSpc>
                <a:spcPct val="85000"/>
              </a:lnSpc>
              <a:spcAft>
                <a:spcPct val="0"/>
              </a:spcAft>
              <a:tabLst>
                <a:tab pos="2624138" algn="l"/>
              </a:tabLst>
            </a:pPr>
            <a:endParaRPr lang="en-US" sz="2500"/>
          </a:p>
          <a:p>
            <a:pPr marL="677863" lvl="2" indent="-246063">
              <a:lnSpc>
                <a:spcPct val="85000"/>
              </a:lnSpc>
              <a:spcAft>
                <a:spcPct val="0"/>
              </a:spcAft>
              <a:tabLst>
                <a:tab pos="2624138" algn="l"/>
              </a:tabLst>
            </a:pPr>
            <a:endParaRPr lang="en-US" sz="2500"/>
          </a:p>
          <a:p>
            <a:pPr marL="677863" lvl="2" indent="-246063">
              <a:lnSpc>
                <a:spcPct val="85000"/>
              </a:lnSpc>
              <a:spcAft>
                <a:spcPct val="0"/>
              </a:spcAft>
              <a:tabLst>
                <a:tab pos="2624138" algn="l"/>
              </a:tabLst>
            </a:pPr>
            <a:endParaRPr lang="en-US" sz="2500"/>
          </a:p>
          <a:p>
            <a:pPr marL="274638" lvl="1" indent="-104775">
              <a:lnSpc>
                <a:spcPct val="85000"/>
              </a:lnSpc>
              <a:spcAft>
                <a:spcPct val="20000"/>
              </a:spcAft>
              <a:tabLst>
                <a:tab pos="2624138" algn="l"/>
              </a:tabLst>
            </a:pPr>
            <a:r>
              <a:rPr lang="en-US" sz="2500"/>
              <a:t>IV. Coverage </a:t>
            </a:r>
          </a:p>
          <a:p>
            <a:pPr marL="274638" lvl="1" indent="-104775">
              <a:lnSpc>
                <a:spcPct val="85000"/>
              </a:lnSpc>
              <a:spcAft>
                <a:spcPct val="20000"/>
              </a:spcAft>
              <a:tabLst>
                <a:tab pos="2624138" algn="l"/>
              </a:tabLst>
            </a:pPr>
            <a:r>
              <a:rPr lang="en-US" sz="2500"/>
              <a:t>(Stability Ratios)</a:t>
            </a:r>
          </a:p>
          <a:p>
            <a:pPr marL="677863" lvl="2" indent="-246063">
              <a:lnSpc>
                <a:spcPct val="85000"/>
              </a:lnSpc>
              <a:spcAft>
                <a:spcPct val="0"/>
              </a:spcAft>
              <a:tabLst>
                <a:tab pos="2624138" algn="l"/>
              </a:tabLst>
            </a:pPr>
            <a:r>
              <a:rPr lang="en-US" sz="2500"/>
              <a:t>13.Debt to total assets</a:t>
            </a:r>
          </a:p>
          <a:p>
            <a:pPr marL="677863" lvl="2" indent="-246063">
              <a:lnSpc>
                <a:spcPct val="85000"/>
              </a:lnSpc>
              <a:tabLst>
                <a:tab pos="2624138" algn="l"/>
              </a:tabLst>
            </a:pPr>
            <a:endParaRPr lang="en-US" sz="2500"/>
          </a:p>
          <a:p>
            <a:pPr marL="677863" lvl="2" indent="-246063">
              <a:lnSpc>
                <a:spcPct val="85000"/>
              </a:lnSpc>
              <a:spcAft>
                <a:spcPct val="0"/>
              </a:spcAft>
              <a:tabLst>
                <a:tab pos="2624138" algn="l"/>
              </a:tabLst>
            </a:pPr>
            <a:r>
              <a:rPr lang="en-US" sz="2500"/>
              <a:t>14.Time interest earned</a:t>
            </a:r>
          </a:p>
          <a:p>
            <a:pPr marL="677863" lvl="2" indent="-246063">
              <a:lnSpc>
                <a:spcPct val="85000"/>
              </a:lnSpc>
              <a:spcAft>
                <a:spcPct val="0"/>
              </a:spcAft>
              <a:tabLst>
                <a:tab pos="2624138" algn="l"/>
              </a:tabLst>
            </a:pPr>
            <a:endParaRPr lang="en-US" sz="2500"/>
          </a:p>
          <a:p>
            <a:pPr marL="677863" lvl="2" indent="-246063">
              <a:lnSpc>
                <a:spcPct val="85000"/>
              </a:lnSpc>
              <a:spcAft>
                <a:spcPct val="0"/>
              </a:spcAft>
              <a:tabLst>
                <a:tab pos="2624138" algn="l"/>
              </a:tabLst>
            </a:pPr>
            <a:endParaRPr lang="en-US" sz="2500"/>
          </a:p>
        </p:txBody>
      </p:sp>
      <p:sp>
        <p:nvSpPr>
          <p:cNvPr id="563206" name="Rectangle 6"/>
          <p:cNvSpPr>
            <a:spLocks noGrp="1" noChangeArrowheads="1"/>
          </p:cNvSpPr>
          <p:nvPr>
            <p:ph type="body" sz="half" idx="2"/>
          </p:nvPr>
        </p:nvSpPr>
        <p:spPr>
          <a:xfrm>
            <a:off x="5829300" y="962025"/>
            <a:ext cx="3294063" cy="5243513"/>
          </a:xfrm>
        </p:spPr>
        <p:txBody>
          <a:bodyPr>
            <a:normAutofit lnSpcReduction="10000"/>
          </a:bodyPr>
          <a:lstStyle/>
          <a:p>
            <a:pPr marL="0" indent="0">
              <a:lnSpc>
                <a:spcPct val="85000"/>
              </a:lnSpc>
              <a:spcAft>
                <a:spcPct val="15000"/>
              </a:spcAft>
              <a:tabLst>
                <a:tab pos="2921000" algn="l"/>
              </a:tabLst>
            </a:pPr>
            <a:r>
              <a:rPr lang="en-US" sz="2500" u="sng">
                <a:solidFill>
                  <a:srgbClr val="006600"/>
                </a:solidFill>
              </a:rPr>
              <a:t>    Purpose or Use    	</a:t>
            </a:r>
          </a:p>
          <a:p>
            <a:pPr marL="114300" lvl="1" indent="0">
              <a:lnSpc>
                <a:spcPct val="85000"/>
              </a:lnSpc>
              <a:spcAft>
                <a:spcPct val="20000"/>
              </a:spcAft>
              <a:tabLst>
                <a:tab pos="2921000" algn="l"/>
              </a:tabLst>
            </a:pPr>
            <a:endParaRPr lang="en-US" sz="2500">
              <a:solidFill>
                <a:srgbClr val="006600"/>
              </a:solidFill>
            </a:endParaRPr>
          </a:p>
          <a:p>
            <a:pPr marL="114300" lvl="1" indent="0">
              <a:lnSpc>
                <a:spcPct val="85000"/>
              </a:lnSpc>
              <a:spcAft>
                <a:spcPct val="0"/>
              </a:spcAft>
              <a:tabLst>
                <a:tab pos="2921000" algn="l"/>
              </a:tabLst>
            </a:pPr>
            <a:r>
              <a:rPr lang="en-US" sz="2500">
                <a:solidFill>
                  <a:srgbClr val="006600"/>
                </a:solidFill>
              </a:rPr>
              <a:t>Measures % of earnings distributed in the form of cash dividends</a:t>
            </a:r>
          </a:p>
          <a:p>
            <a:pPr marL="114300" lvl="1" indent="0">
              <a:lnSpc>
                <a:spcPct val="85000"/>
              </a:lnSpc>
              <a:spcAft>
                <a:spcPct val="20000"/>
              </a:spcAft>
              <a:tabLst>
                <a:tab pos="2921000" algn="l"/>
              </a:tabLst>
            </a:pPr>
            <a:endParaRPr lang="en-US" sz="2500">
              <a:solidFill>
                <a:srgbClr val="006600"/>
              </a:solidFill>
            </a:endParaRPr>
          </a:p>
          <a:p>
            <a:pPr marL="114300" lvl="1" indent="0">
              <a:lnSpc>
                <a:spcPct val="85000"/>
              </a:lnSpc>
              <a:spcAft>
                <a:spcPct val="20000"/>
              </a:spcAft>
              <a:tabLst>
                <a:tab pos="2921000" algn="l"/>
              </a:tabLst>
            </a:pPr>
            <a:endParaRPr lang="en-US" sz="2500">
              <a:solidFill>
                <a:srgbClr val="006600"/>
              </a:solidFill>
            </a:endParaRPr>
          </a:p>
          <a:p>
            <a:pPr marL="114300" lvl="1" indent="0">
              <a:lnSpc>
                <a:spcPct val="85000"/>
              </a:lnSpc>
              <a:tabLst>
                <a:tab pos="2921000" algn="l"/>
              </a:tabLst>
            </a:pPr>
            <a:r>
              <a:rPr lang="en-US" sz="2500">
                <a:solidFill>
                  <a:srgbClr val="006600"/>
                </a:solidFill>
              </a:rPr>
              <a:t>Measures the % of total assets provided by creditors</a:t>
            </a:r>
          </a:p>
          <a:p>
            <a:pPr marL="114300" lvl="1" indent="0">
              <a:lnSpc>
                <a:spcPct val="85000"/>
              </a:lnSpc>
              <a:spcAft>
                <a:spcPct val="0"/>
              </a:spcAft>
              <a:tabLst>
                <a:tab pos="2921000" algn="l"/>
              </a:tabLst>
            </a:pPr>
            <a:r>
              <a:rPr lang="en-US" sz="2500">
                <a:solidFill>
                  <a:srgbClr val="006600"/>
                </a:solidFill>
              </a:rPr>
              <a:t>Measures ability to</a:t>
            </a:r>
            <a:r>
              <a:rPr lang="en-US" sz="2500" u="sng">
                <a:solidFill>
                  <a:srgbClr val="006600"/>
                </a:solidFill>
              </a:rPr>
              <a:t> </a:t>
            </a:r>
            <a:r>
              <a:rPr lang="en-US" sz="2500">
                <a:solidFill>
                  <a:srgbClr val="006600"/>
                </a:solidFill>
              </a:rPr>
              <a:t>meet interest payments as they come due</a:t>
            </a:r>
            <a:endParaRPr lang="en-US" sz="2500" u="sng">
              <a:solidFill>
                <a:srgbClr val="006600"/>
              </a:solidFill>
            </a:endParaRPr>
          </a:p>
        </p:txBody>
      </p:sp>
      <p:sp>
        <p:nvSpPr>
          <p:cNvPr id="563207" name="Rectangle 7"/>
          <p:cNvSpPr>
            <a:spLocks noChangeArrowheads="1"/>
          </p:cNvSpPr>
          <p:nvPr/>
        </p:nvSpPr>
        <p:spPr bwMode="auto">
          <a:xfrm>
            <a:off x="2646363" y="946150"/>
            <a:ext cx="3392487" cy="5243513"/>
          </a:xfrm>
          <a:prstGeom prst="rect">
            <a:avLst/>
          </a:prstGeom>
          <a:noFill/>
          <a:ln w="9525">
            <a:noFill/>
            <a:miter lim="800000"/>
            <a:headEnd/>
            <a:tailEnd/>
          </a:ln>
          <a:effectLst/>
        </p:spPr>
        <p:txBody>
          <a:bodyPr lIns="92075" tIns="46038" rIns="92075" bIns="46038"/>
          <a:lstStyle/>
          <a:p>
            <a:pPr algn="ctr">
              <a:lnSpc>
                <a:spcPct val="85000"/>
              </a:lnSpc>
              <a:spcAft>
                <a:spcPct val="15000"/>
              </a:spcAft>
              <a:tabLst>
                <a:tab pos="3027363" algn="l"/>
              </a:tabLst>
            </a:pPr>
            <a:r>
              <a:rPr lang="en-US" sz="2500" u="sng">
                <a:solidFill>
                  <a:srgbClr val="0000CC"/>
                </a:solidFill>
                <a:latin typeface="Arial Narrow" pitchFamily="32" charset="0"/>
              </a:rPr>
              <a:t>           </a:t>
            </a:r>
            <a:r>
              <a:rPr lang="en-US" sz="2500" u="sng">
                <a:solidFill>
                  <a:srgbClr val="0000CC"/>
                </a:solidFill>
              </a:rPr>
              <a:t>Formula          	</a:t>
            </a:r>
            <a:endParaRPr lang="en-US" sz="2500">
              <a:solidFill>
                <a:srgbClr val="0000CC"/>
              </a:solidFill>
            </a:endParaRPr>
          </a:p>
          <a:p>
            <a:pPr marL="274638" lvl="1" indent="-160338" algn="ctr">
              <a:lnSpc>
                <a:spcPct val="85000"/>
              </a:lnSpc>
              <a:spcAft>
                <a:spcPct val="20000"/>
              </a:spcAft>
              <a:tabLst>
                <a:tab pos="3027363" algn="l"/>
              </a:tabLst>
            </a:pPr>
            <a:endParaRPr lang="en-US" sz="2500">
              <a:solidFill>
                <a:srgbClr val="0000CC"/>
              </a:solidFill>
            </a:endParaRPr>
          </a:p>
          <a:p>
            <a:pPr marL="274638" lvl="1" indent="-160338" algn="ctr">
              <a:lnSpc>
                <a:spcPct val="85000"/>
              </a:lnSpc>
              <a:tabLst>
                <a:tab pos="3027363" algn="l"/>
              </a:tabLst>
            </a:pPr>
            <a:r>
              <a:rPr lang="en-US" sz="2500" u="sng">
                <a:solidFill>
                  <a:srgbClr val="0000CC"/>
                </a:solidFill>
              </a:rPr>
              <a:t> Cash dividends </a:t>
            </a:r>
          </a:p>
          <a:p>
            <a:pPr marL="274638" lvl="1" indent="-160338" algn="ctr">
              <a:lnSpc>
                <a:spcPct val="85000"/>
              </a:lnSpc>
              <a:tabLst>
                <a:tab pos="3027363" algn="l"/>
              </a:tabLst>
            </a:pPr>
            <a:r>
              <a:rPr lang="en-US" sz="2500">
                <a:solidFill>
                  <a:srgbClr val="0000CC"/>
                </a:solidFill>
              </a:rPr>
              <a:t>Net income </a:t>
            </a:r>
          </a:p>
          <a:p>
            <a:pPr marL="274638" lvl="1" indent="-160338" algn="ctr">
              <a:lnSpc>
                <a:spcPct val="85000"/>
              </a:lnSpc>
              <a:tabLst>
                <a:tab pos="3027363" algn="l"/>
              </a:tabLst>
            </a:pPr>
            <a:endParaRPr lang="en-US" sz="2500">
              <a:solidFill>
                <a:srgbClr val="0000CC"/>
              </a:solidFill>
            </a:endParaRPr>
          </a:p>
          <a:p>
            <a:pPr marL="274638" lvl="1" indent="-160338" algn="ctr">
              <a:lnSpc>
                <a:spcPct val="85000"/>
              </a:lnSpc>
              <a:tabLst>
                <a:tab pos="3027363" algn="l"/>
              </a:tabLst>
            </a:pPr>
            <a:endParaRPr lang="en-US" sz="2500">
              <a:solidFill>
                <a:srgbClr val="0000CC"/>
              </a:solidFill>
            </a:endParaRPr>
          </a:p>
          <a:p>
            <a:pPr marL="274638" lvl="1" indent="-160338" algn="ctr">
              <a:lnSpc>
                <a:spcPct val="85000"/>
              </a:lnSpc>
              <a:spcAft>
                <a:spcPct val="20000"/>
              </a:spcAft>
              <a:tabLst>
                <a:tab pos="3027363" algn="l"/>
              </a:tabLst>
            </a:pPr>
            <a:endParaRPr lang="en-US" sz="2500">
              <a:solidFill>
                <a:srgbClr val="0000CC"/>
              </a:solidFill>
            </a:endParaRPr>
          </a:p>
          <a:p>
            <a:pPr marL="274638" lvl="1" indent="-160338" algn="ctr">
              <a:lnSpc>
                <a:spcPct val="85000"/>
              </a:lnSpc>
              <a:spcAft>
                <a:spcPct val="20000"/>
              </a:spcAft>
              <a:tabLst>
                <a:tab pos="3027363" algn="l"/>
              </a:tabLst>
            </a:pPr>
            <a:endParaRPr lang="en-US" sz="2500">
              <a:solidFill>
                <a:srgbClr val="0000CC"/>
              </a:solidFill>
            </a:endParaRPr>
          </a:p>
          <a:p>
            <a:pPr marL="274638" lvl="1" indent="-160338" algn="ctr">
              <a:lnSpc>
                <a:spcPct val="85000"/>
              </a:lnSpc>
              <a:tabLst>
                <a:tab pos="3027363" algn="l"/>
              </a:tabLst>
            </a:pPr>
            <a:r>
              <a:rPr lang="en-US" sz="2500" u="sng">
                <a:solidFill>
                  <a:srgbClr val="0000CC"/>
                </a:solidFill>
              </a:rPr>
              <a:t>      Total debt        	</a:t>
            </a:r>
            <a:r>
              <a:rPr lang="en-US" sz="2500">
                <a:solidFill>
                  <a:srgbClr val="0000CC"/>
                </a:solidFill>
              </a:rPr>
              <a:t> </a:t>
            </a:r>
          </a:p>
          <a:p>
            <a:pPr marL="274638" lvl="1" indent="-160338" algn="ctr">
              <a:lnSpc>
                <a:spcPct val="85000"/>
              </a:lnSpc>
              <a:tabLst>
                <a:tab pos="3027363" algn="l"/>
              </a:tabLst>
            </a:pPr>
            <a:r>
              <a:rPr lang="en-US" sz="2500">
                <a:solidFill>
                  <a:srgbClr val="0000CC"/>
                </a:solidFill>
              </a:rPr>
              <a:t>Total assets or equities</a:t>
            </a:r>
          </a:p>
          <a:p>
            <a:pPr marL="274638" lvl="1" indent="-160338" algn="ctr">
              <a:lnSpc>
                <a:spcPct val="85000"/>
              </a:lnSpc>
              <a:tabLst>
                <a:tab pos="3027363" algn="l"/>
              </a:tabLst>
            </a:pPr>
            <a:r>
              <a:rPr lang="en-US" sz="2500">
                <a:solidFill>
                  <a:srgbClr val="0000CC"/>
                </a:solidFill>
              </a:rPr>
              <a:t>Income before int. </a:t>
            </a:r>
          </a:p>
          <a:p>
            <a:pPr marL="274638" lvl="1" indent="-160338" algn="ctr">
              <a:lnSpc>
                <a:spcPct val="85000"/>
              </a:lnSpc>
              <a:tabLst>
                <a:tab pos="3027363" algn="l"/>
              </a:tabLst>
            </a:pPr>
            <a:r>
              <a:rPr lang="en-US" sz="2500" u="sng">
                <a:solidFill>
                  <a:srgbClr val="0000CC"/>
                </a:solidFill>
              </a:rPr>
              <a:t>   charges &amp; taxes  	</a:t>
            </a:r>
            <a:endParaRPr lang="en-US" sz="2500">
              <a:solidFill>
                <a:srgbClr val="0000CC"/>
              </a:solidFill>
            </a:endParaRPr>
          </a:p>
          <a:p>
            <a:pPr marL="274638" lvl="1" indent="-160338" algn="ctr">
              <a:lnSpc>
                <a:spcPct val="85000"/>
              </a:lnSpc>
              <a:tabLst>
                <a:tab pos="3027363" algn="l"/>
              </a:tabLst>
            </a:pPr>
            <a:r>
              <a:rPr lang="en-US" sz="2500">
                <a:solidFill>
                  <a:srgbClr val="0000CC"/>
                </a:solidFill>
              </a:rPr>
              <a:t>Interest charges</a:t>
            </a:r>
            <a:endParaRPr lang="en-US" sz="2500" u="sng">
              <a:solidFill>
                <a:srgbClr val="0000CC"/>
              </a:solidFill>
            </a:endParaRPr>
          </a:p>
        </p:txBody>
      </p:sp>
      <p:sp>
        <p:nvSpPr>
          <p:cNvPr id="563208" name="Rectangle 8"/>
          <p:cNvSpPr>
            <a:spLocks noChangeArrowheads="1"/>
          </p:cNvSpPr>
          <p:nvPr/>
        </p:nvSpPr>
        <p:spPr bwMode="auto">
          <a:xfrm>
            <a:off x="0" y="668338"/>
            <a:ext cx="9144000" cy="96837"/>
          </a:xfrm>
          <a:prstGeom prst="rect">
            <a:avLst/>
          </a:prstGeom>
          <a:gradFill rotWithShape="0">
            <a:gsLst>
              <a:gs pos="0">
                <a:srgbClr val="66CCFF"/>
              </a:gs>
              <a:gs pos="100000">
                <a:schemeClr val="bg2"/>
              </a:gs>
            </a:gsLst>
            <a:path path="shape">
              <a:fillToRect l="50000" t="50000" r="50000" b="50000"/>
            </a:path>
          </a:gradFill>
          <a:ln w="9525">
            <a:solidFill>
              <a:srgbClr val="0000CC"/>
            </a:solidFill>
            <a:miter lim="800000"/>
            <a:headEnd/>
            <a:tailEnd/>
          </a:ln>
        </p:spPr>
        <p:txBody>
          <a:bodyPr wrap="none" anchor="ctr"/>
          <a:lstStyle/>
          <a:p>
            <a:endParaRPr lang="en-US"/>
          </a:p>
        </p:txBody>
      </p:sp>
      <p:sp>
        <p:nvSpPr>
          <p:cNvPr id="563210" name="Rectangle 10"/>
          <p:cNvSpPr>
            <a:spLocks noChangeArrowheads="1"/>
          </p:cNvSpPr>
          <p:nvPr/>
        </p:nvSpPr>
        <p:spPr bwMode="auto">
          <a:xfrm>
            <a:off x="8253413" y="6559550"/>
            <a:ext cx="852487" cy="298450"/>
          </a:xfrm>
          <a:prstGeom prst="rect">
            <a:avLst/>
          </a:prstGeom>
          <a:noFill/>
          <a:ln w="9525">
            <a:noFill/>
            <a:miter lim="800000"/>
            <a:headEnd/>
            <a:tailEnd/>
          </a:ln>
          <a:effectLst/>
        </p:spPr>
        <p:txBody>
          <a:bodyPr wrap="none" lIns="92075" tIns="46038" rIns="92075" bIns="46038" anchor="ctr"/>
          <a:lstStyle/>
          <a:p>
            <a:pPr algn="r"/>
            <a:fld id="{94B51374-E8FB-4660-8FD4-B3948224AED0}" type="slidenum">
              <a:rPr lang="en-US" sz="1400">
                <a:solidFill>
                  <a:schemeClr val="bg2"/>
                </a:solidFill>
                <a:latin typeface="Arial" charset="0"/>
              </a:rPr>
              <a:pPr algn="r"/>
              <a:t>50</a:t>
            </a:fld>
            <a:endParaRPr lang="en-US" sz="1400">
              <a:solidFill>
                <a:schemeClr val="bg2"/>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63204"/>
                                        </p:tgtEl>
                                        <p:attrNameLst>
                                          <p:attrName>style.visibility</p:attrName>
                                        </p:attrNameLst>
                                      </p:cBhvr>
                                      <p:to>
                                        <p:strVal val="visible"/>
                                      </p:to>
                                    </p:set>
                                    <p:animEffect transition="in" filter="dissolve">
                                      <p:cBhvr>
                                        <p:cTn id="7" dur="500"/>
                                        <p:tgtEl>
                                          <p:spTgt spid="563204"/>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63205">
                                            <p:txEl>
                                              <p:pRg st="0" end="0"/>
                                            </p:txEl>
                                          </p:spTgt>
                                        </p:tgtEl>
                                        <p:attrNameLst>
                                          <p:attrName>style.visibility</p:attrName>
                                        </p:attrNameLst>
                                      </p:cBhvr>
                                      <p:to>
                                        <p:strVal val="visible"/>
                                      </p:to>
                                    </p:set>
                                    <p:animEffect transition="in" filter="dissolve">
                                      <p:cBhvr>
                                        <p:cTn id="11" dur="500"/>
                                        <p:tgtEl>
                                          <p:spTgt spid="563205">
                                            <p:txEl>
                                              <p:pRg st="0" end="0"/>
                                            </p:txEl>
                                          </p:spTgt>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563205">
                                            <p:txEl>
                                              <p:pRg st="1" end="1"/>
                                            </p:txEl>
                                          </p:spTgt>
                                        </p:tgtEl>
                                        <p:attrNameLst>
                                          <p:attrName>style.visibility</p:attrName>
                                        </p:attrNameLst>
                                      </p:cBhvr>
                                      <p:to>
                                        <p:strVal val="visible"/>
                                      </p:to>
                                    </p:set>
                                    <p:animEffect transition="in" filter="dissolve">
                                      <p:cBhvr>
                                        <p:cTn id="14" dur="500"/>
                                        <p:tgtEl>
                                          <p:spTgt spid="563205">
                                            <p:txEl>
                                              <p:pRg st="1" end="1"/>
                                            </p:txEl>
                                          </p:spTgt>
                                        </p:tgtEl>
                                      </p:cBhvr>
                                    </p:animEffect>
                                  </p:childTnLst>
                                </p:cTn>
                              </p:par>
                              <p:par>
                                <p:cTn id="15" presetID="9" presetClass="entr" presetSubtype="0" fill="hold" grpId="0" nodeType="withEffect">
                                  <p:stCondLst>
                                    <p:cond delay="0"/>
                                  </p:stCondLst>
                                  <p:childTnLst>
                                    <p:set>
                                      <p:cBhvr>
                                        <p:cTn id="16" dur="1" fill="hold">
                                          <p:stCondLst>
                                            <p:cond delay="0"/>
                                          </p:stCondLst>
                                        </p:cTn>
                                        <p:tgtEl>
                                          <p:spTgt spid="563205">
                                            <p:txEl>
                                              <p:pRg st="2" end="2"/>
                                            </p:txEl>
                                          </p:spTgt>
                                        </p:tgtEl>
                                        <p:attrNameLst>
                                          <p:attrName>style.visibility</p:attrName>
                                        </p:attrNameLst>
                                      </p:cBhvr>
                                      <p:to>
                                        <p:strVal val="visible"/>
                                      </p:to>
                                    </p:set>
                                    <p:animEffect transition="in" filter="dissolve">
                                      <p:cBhvr>
                                        <p:cTn id="17" dur="500"/>
                                        <p:tgtEl>
                                          <p:spTgt spid="563205">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563205">
                                            <p:txEl>
                                              <p:pRg st="6" end="6"/>
                                            </p:txEl>
                                          </p:spTgt>
                                        </p:tgtEl>
                                        <p:attrNameLst>
                                          <p:attrName>style.visibility</p:attrName>
                                        </p:attrNameLst>
                                      </p:cBhvr>
                                      <p:to>
                                        <p:strVal val="visible"/>
                                      </p:to>
                                    </p:set>
                                    <p:animEffect transition="in" filter="dissolve">
                                      <p:cBhvr>
                                        <p:cTn id="20" dur="500"/>
                                        <p:tgtEl>
                                          <p:spTgt spid="563205">
                                            <p:txEl>
                                              <p:pRg st="6" end="6"/>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563205">
                                            <p:txEl>
                                              <p:pRg st="7" end="7"/>
                                            </p:txEl>
                                          </p:spTgt>
                                        </p:tgtEl>
                                        <p:attrNameLst>
                                          <p:attrName>style.visibility</p:attrName>
                                        </p:attrNameLst>
                                      </p:cBhvr>
                                      <p:to>
                                        <p:strVal val="visible"/>
                                      </p:to>
                                    </p:set>
                                    <p:animEffect transition="in" filter="dissolve">
                                      <p:cBhvr>
                                        <p:cTn id="23" dur="500"/>
                                        <p:tgtEl>
                                          <p:spTgt spid="563205">
                                            <p:txEl>
                                              <p:pRg st="7" end="7"/>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563205">
                                            <p:txEl>
                                              <p:pRg st="8" end="8"/>
                                            </p:txEl>
                                          </p:spTgt>
                                        </p:tgtEl>
                                        <p:attrNameLst>
                                          <p:attrName>style.visibility</p:attrName>
                                        </p:attrNameLst>
                                      </p:cBhvr>
                                      <p:to>
                                        <p:strVal val="visible"/>
                                      </p:to>
                                    </p:set>
                                    <p:animEffect transition="in" filter="dissolve">
                                      <p:cBhvr>
                                        <p:cTn id="26" dur="500"/>
                                        <p:tgtEl>
                                          <p:spTgt spid="563205">
                                            <p:txEl>
                                              <p:pRg st="8" end="8"/>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563205">
                                            <p:txEl>
                                              <p:pRg st="10" end="10"/>
                                            </p:txEl>
                                          </p:spTgt>
                                        </p:tgtEl>
                                        <p:attrNameLst>
                                          <p:attrName>style.visibility</p:attrName>
                                        </p:attrNameLst>
                                      </p:cBhvr>
                                      <p:to>
                                        <p:strVal val="visible"/>
                                      </p:to>
                                    </p:set>
                                    <p:animEffect transition="in" filter="dissolve">
                                      <p:cBhvr>
                                        <p:cTn id="29" dur="500"/>
                                        <p:tgtEl>
                                          <p:spTgt spid="563205">
                                            <p:txEl>
                                              <p:pRg st="10" end="10"/>
                                            </p:txEl>
                                          </p:spTgt>
                                        </p:tgtEl>
                                      </p:cBhvr>
                                    </p:animEffect>
                                  </p:childTnLst>
                                </p:cTn>
                              </p:par>
                            </p:childTnLst>
                          </p:cTn>
                        </p:par>
                        <p:par>
                          <p:cTn id="30" fill="hold">
                            <p:stCondLst>
                              <p:cond delay="1000"/>
                            </p:stCondLst>
                            <p:childTnLst>
                              <p:par>
                                <p:cTn id="31" presetID="9" presetClass="entr" presetSubtype="0" fill="hold" grpId="0" nodeType="afterEffect">
                                  <p:stCondLst>
                                    <p:cond delay="0"/>
                                  </p:stCondLst>
                                  <p:childTnLst>
                                    <p:set>
                                      <p:cBhvr>
                                        <p:cTn id="32" dur="1" fill="hold">
                                          <p:stCondLst>
                                            <p:cond delay="0"/>
                                          </p:stCondLst>
                                        </p:cTn>
                                        <p:tgtEl>
                                          <p:spTgt spid="563207"/>
                                        </p:tgtEl>
                                        <p:attrNameLst>
                                          <p:attrName>style.visibility</p:attrName>
                                        </p:attrNameLst>
                                      </p:cBhvr>
                                      <p:to>
                                        <p:strVal val="visible"/>
                                      </p:to>
                                    </p:set>
                                    <p:animEffect transition="in" filter="dissolve">
                                      <p:cBhvr>
                                        <p:cTn id="33" dur="500"/>
                                        <p:tgtEl>
                                          <p:spTgt spid="563207"/>
                                        </p:tgtEl>
                                      </p:cBhvr>
                                    </p:animEffect>
                                  </p:childTnLst>
                                </p:cTn>
                              </p:par>
                            </p:childTnLst>
                          </p:cTn>
                        </p:par>
                        <p:par>
                          <p:cTn id="34" fill="hold">
                            <p:stCondLst>
                              <p:cond delay="1500"/>
                            </p:stCondLst>
                            <p:childTnLst>
                              <p:par>
                                <p:cTn id="35" presetID="9" presetClass="entr" presetSubtype="0" fill="hold" grpId="0" nodeType="afterEffect">
                                  <p:stCondLst>
                                    <p:cond delay="0"/>
                                  </p:stCondLst>
                                  <p:childTnLst>
                                    <p:set>
                                      <p:cBhvr>
                                        <p:cTn id="36" dur="1" fill="hold">
                                          <p:stCondLst>
                                            <p:cond delay="0"/>
                                          </p:stCondLst>
                                        </p:cTn>
                                        <p:tgtEl>
                                          <p:spTgt spid="563206">
                                            <p:txEl>
                                              <p:pRg st="0" end="0"/>
                                            </p:txEl>
                                          </p:spTgt>
                                        </p:tgtEl>
                                        <p:attrNameLst>
                                          <p:attrName>style.visibility</p:attrName>
                                        </p:attrNameLst>
                                      </p:cBhvr>
                                      <p:to>
                                        <p:strVal val="visible"/>
                                      </p:to>
                                    </p:set>
                                    <p:animEffect transition="in" filter="dissolve">
                                      <p:cBhvr>
                                        <p:cTn id="37" dur="500"/>
                                        <p:tgtEl>
                                          <p:spTgt spid="563206">
                                            <p:txEl>
                                              <p:pRg st="0" end="0"/>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563206">
                                            <p:txEl>
                                              <p:pRg st="2" end="2"/>
                                            </p:txEl>
                                          </p:spTgt>
                                        </p:tgtEl>
                                        <p:attrNameLst>
                                          <p:attrName>style.visibility</p:attrName>
                                        </p:attrNameLst>
                                      </p:cBhvr>
                                      <p:to>
                                        <p:strVal val="visible"/>
                                      </p:to>
                                    </p:set>
                                    <p:animEffect transition="in" filter="dissolve">
                                      <p:cBhvr>
                                        <p:cTn id="40" dur="500"/>
                                        <p:tgtEl>
                                          <p:spTgt spid="563206">
                                            <p:txEl>
                                              <p:pRg st="2" end="2"/>
                                            </p:txEl>
                                          </p:spTgt>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563206">
                                            <p:txEl>
                                              <p:pRg st="5" end="5"/>
                                            </p:txEl>
                                          </p:spTgt>
                                        </p:tgtEl>
                                        <p:attrNameLst>
                                          <p:attrName>style.visibility</p:attrName>
                                        </p:attrNameLst>
                                      </p:cBhvr>
                                      <p:to>
                                        <p:strVal val="visible"/>
                                      </p:to>
                                    </p:set>
                                    <p:animEffect transition="in" filter="dissolve">
                                      <p:cBhvr>
                                        <p:cTn id="43" dur="500"/>
                                        <p:tgtEl>
                                          <p:spTgt spid="563206">
                                            <p:txEl>
                                              <p:pRg st="5" end="5"/>
                                            </p:txEl>
                                          </p:spTgt>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563206">
                                            <p:txEl>
                                              <p:pRg st="6" end="6"/>
                                            </p:txEl>
                                          </p:spTgt>
                                        </p:tgtEl>
                                        <p:attrNameLst>
                                          <p:attrName>style.visibility</p:attrName>
                                        </p:attrNameLst>
                                      </p:cBhvr>
                                      <p:to>
                                        <p:strVal val="visible"/>
                                      </p:to>
                                    </p:set>
                                    <p:animEffect transition="in" filter="dissolve">
                                      <p:cBhvr>
                                        <p:cTn id="46" dur="500"/>
                                        <p:tgtEl>
                                          <p:spTgt spid="56320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04" grpId="0" animBg="1"/>
      <p:bldP spid="563205" grpId="0" build="p" autoUpdateAnimBg="0" advAuto="0"/>
      <p:bldP spid="563206" grpId="0" build="p" autoUpdateAnimBg="0" advAuto="0"/>
      <p:bldP spid="563207"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Footer Placeholder 5"/>
          <p:cNvSpPr>
            <a:spLocks noGrp="1"/>
          </p:cNvSpPr>
          <p:nvPr>
            <p:ph type="ftr" sz="quarter" idx="11"/>
          </p:nvPr>
        </p:nvSpPr>
        <p:spPr/>
        <p:txBody>
          <a:bodyPr/>
          <a:lstStyle/>
          <a:p>
            <a:r>
              <a:rPr lang="en-US"/>
              <a:t>The Balance Sheet and Financial Disclosures</a:t>
            </a:r>
          </a:p>
        </p:txBody>
      </p:sp>
      <p:sp>
        <p:nvSpPr>
          <p:cNvPr id="11" name="Slide Number Placeholder 6"/>
          <p:cNvSpPr>
            <a:spLocks noGrp="1"/>
          </p:cNvSpPr>
          <p:nvPr>
            <p:ph type="sldNum" sz="quarter" idx="12"/>
          </p:nvPr>
        </p:nvSpPr>
        <p:spPr/>
        <p:txBody>
          <a:bodyPr/>
          <a:lstStyle/>
          <a:p>
            <a:fld id="{06E4E567-3E63-49D4-9918-007E2C3B2EEF}" type="slidenum">
              <a:rPr lang="en-US"/>
              <a:pPr/>
              <a:t>51</a:t>
            </a:fld>
            <a:endParaRPr lang="en-US"/>
          </a:p>
        </p:txBody>
      </p:sp>
      <p:sp>
        <p:nvSpPr>
          <p:cNvPr id="564226" name="Rectangle 2"/>
          <p:cNvSpPr>
            <a:spLocks noChangeArrowheads="1"/>
          </p:cNvSpPr>
          <p:nvPr/>
        </p:nvSpPr>
        <p:spPr bwMode="auto">
          <a:xfrm>
            <a:off x="0" y="0"/>
            <a:ext cx="9144000" cy="6858000"/>
          </a:xfrm>
          <a:prstGeom prst="rect">
            <a:avLst/>
          </a:prstGeom>
          <a:solidFill>
            <a:schemeClr val="bg1"/>
          </a:solidFill>
          <a:ln w="9525">
            <a:noFill/>
            <a:miter lim="800000"/>
            <a:headEnd/>
            <a:tailEnd/>
          </a:ln>
        </p:spPr>
        <p:txBody>
          <a:bodyPr wrap="none" anchor="ctr"/>
          <a:lstStyle/>
          <a:p>
            <a:pPr algn="ctr"/>
            <a:endParaRPr kumimoji="0" lang="en-US"/>
          </a:p>
        </p:txBody>
      </p:sp>
      <p:sp>
        <p:nvSpPr>
          <p:cNvPr id="564227" name="Rectangle 3"/>
          <p:cNvSpPr>
            <a:spLocks noGrp="1" noChangeArrowheads="1"/>
          </p:cNvSpPr>
          <p:nvPr>
            <p:ph type="title"/>
          </p:nvPr>
        </p:nvSpPr>
        <p:spPr>
          <a:xfrm>
            <a:off x="261938" y="149225"/>
            <a:ext cx="8610600" cy="592138"/>
          </a:xfrm>
        </p:spPr>
        <p:txBody>
          <a:bodyPr>
            <a:normAutofit fontScale="90000"/>
          </a:bodyPr>
          <a:lstStyle/>
          <a:p>
            <a:r>
              <a:rPr lang="en-US" sz="4000"/>
              <a:t>Exhibit 5-4 (contd.)</a:t>
            </a:r>
          </a:p>
        </p:txBody>
      </p:sp>
      <p:sp>
        <p:nvSpPr>
          <p:cNvPr id="564228" name="Rectangle 4"/>
          <p:cNvSpPr>
            <a:spLocks noChangeArrowheads="1"/>
          </p:cNvSpPr>
          <p:nvPr/>
        </p:nvSpPr>
        <p:spPr bwMode="auto">
          <a:xfrm>
            <a:off x="82550" y="930275"/>
            <a:ext cx="8958263" cy="5502275"/>
          </a:xfrm>
          <a:prstGeom prst="rect">
            <a:avLst/>
          </a:prstGeom>
          <a:solidFill>
            <a:srgbClr val="EBEBFF"/>
          </a:solidFill>
          <a:ln w="9525">
            <a:solidFill>
              <a:srgbClr val="0000CC"/>
            </a:solidFill>
            <a:miter lim="800000"/>
            <a:headEnd/>
            <a:tailEnd/>
          </a:ln>
        </p:spPr>
        <p:txBody>
          <a:bodyPr wrap="none" anchor="ctr"/>
          <a:lstStyle/>
          <a:p>
            <a:endParaRPr lang="en-US"/>
          </a:p>
        </p:txBody>
      </p:sp>
      <p:sp>
        <p:nvSpPr>
          <p:cNvPr id="564229" name="Rectangle 5"/>
          <p:cNvSpPr>
            <a:spLocks noGrp="1" noChangeArrowheads="1"/>
          </p:cNvSpPr>
          <p:nvPr>
            <p:ph type="body" sz="half" idx="1"/>
          </p:nvPr>
        </p:nvSpPr>
        <p:spPr>
          <a:xfrm>
            <a:off x="-82550" y="962025"/>
            <a:ext cx="3117850" cy="5243513"/>
          </a:xfrm>
        </p:spPr>
        <p:txBody>
          <a:bodyPr/>
          <a:lstStyle/>
          <a:p>
            <a:pPr marL="274638" lvl="1" indent="-104775">
              <a:lnSpc>
                <a:spcPct val="80000"/>
              </a:lnSpc>
              <a:spcAft>
                <a:spcPct val="15000"/>
              </a:spcAft>
              <a:tabLst>
                <a:tab pos="2624138" algn="l"/>
              </a:tabLst>
            </a:pPr>
            <a:r>
              <a:rPr lang="en-US" sz="2500" u="sng"/>
              <a:t>         Ratio          	</a:t>
            </a:r>
            <a:endParaRPr lang="en-US" sz="2500"/>
          </a:p>
          <a:p>
            <a:pPr marL="274638" lvl="1" indent="-104775">
              <a:lnSpc>
                <a:spcPct val="80000"/>
              </a:lnSpc>
              <a:tabLst>
                <a:tab pos="2624138" algn="l"/>
              </a:tabLst>
            </a:pPr>
            <a:r>
              <a:rPr lang="en-US" sz="2500"/>
              <a:t>IV. Coverage</a:t>
            </a:r>
            <a:r>
              <a:rPr lang="en-US" sz="2500">
                <a:latin typeface="Arial Narrow" pitchFamily="32" charset="0"/>
              </a:rPr>
              <a:t>(contd.)</a:t>
            </a:r>
            <a:endParaRPr lang="en-US" sz="2500"/>
          </a:p>
          <a:p>
            <a:pPr marL="677863" lvl="2" indent="-246063">
              <a:lnSpc>
                <a:spcPct val="80000"/>
              </a:lnSpc>
              <a:spcAft>
                <a:spcPct val="0"/>
              </a:spcAft>
              <a:tabLst>
                <a:tab pos="2624138" algn="l"/>
              </a:tabLst>
            </a:pPr>
            <a:r>
              <a:rPr lang="en-US" sz="2500"/>
              <a:t>15.Cash debt coverage ratio</a:t>
            </a:r>
          </a:p>
          <a:p>
            <a:pPr marL="677863" lvl="2" indent="-246063">
              <a:lnSpc>
                <a:spcPct val="80000"/>
              </a:lnSpc>
              <a:spcAft>
                <a:spcPct val="0"/>
              </a:spcAft>
              <a:tabLst>
                <a:tab pos="2624138" algn="l"/>
              </a:tabLst>
            </a:pPr>
            <a:endParaRPr lang="en-US" sz="2500"/>
          </a:p>
          <a:p>
            <a:pPr marL="677863" lvl="2" indent="-246063">
              <a:lnSpc>
                <a:spcPct val="80000"/>
              </a:lnSpc>
              <a:spcAft>
                <a:spcPct val="0"/>
              </a:spcAft>
              <a:tabLst>
                <a:tab pos="2624138" algn="l"/>
              </a:tabLst>
            </a:pPr>
            <a:endParaRPr lang="en-US" sz="2500"/>
          </a:p>
          <a:p>
            <a:pPr marL="677863" lvl="2" indent="-246063">
              <a:lnSpc>
                <a:spcPct val="80000"/>
              </a:lnSpc>
              <a:spcAft>
                <a:spcPct val="0"/>
              </a:spcAft>
              <a:tabLst>
                <a:tab pos="2624138" algn="l"/>
              </a:tabLst>
            </a:pPr>
            <a:endParaRPr lang="en-US" sz="2500"/>
          </a:p>
          <a:p>
            <a:pPr marL="677863" lvl="2" indent="-246063">
              <a:lnSpc>
                <a:spcPct val="80000"/>
              </a:lnSpc>
              <a:tabLst>
                <a:tab pos="2624138" algn="l"/>
              </a:tabLst>
            </a:pPr>
            <a:endParaRPr lang="en-US" sz="2500"/>
          </a:p>
          <a:p>
            <a:pPr marL="677863" lvl="2" indent="-246063">
              <a:lnSpc>
                <a:spcPct val="80000"/>
              </a:lnSpc>
              <a:spcAft>
                <a:spcPct val="20000"/>
              </a:spcAft>
              <a:tabLst>
                <a:tab pos="2624138" algn="l"/>
              </a:tabLst>
            </a:pPr>
            <a:r>
              <a:rPr lang="en-US" sz="2500"/>
              <a:t>16. Book value per share</a:t>
            </a:r>
          </a:p>
          <a:p>
            <a:pPr marL="677863" lvl="2" indent="-246063">
              <a:lnSpc>
                <a:spcPct val="80000"/>
              </a:lnSpc>
              <a:spcAft>
                <a:spcPct val="0"/>
              </a:spcAft>
              <a:tabLst>
                <a:tab pos="2624138" algn="l"/>
              </a:tabLst>
            </a:pPr>
            <a:endParaRPr lang="en-US" sz="2500"/>
          </a:p>
        </p:txBody>
      </p:sp>
      <p:sp>
        <p:nvSpPr>
          <p:cNvPr id="564230" name="Rectangle 6"/>
          <p:cNvSpPr>
            <a:spLocks noGrp="1" noChangeArrowheads="1"/>
          </p:cNvSpPr>
          <p:nvPr>
            <p:ph type="body" sz="half" idx="2"/>
          </p:nvPr>
        </p:nvSpPr>
        <p:spPr>
          <a:xfrm>
            <a:off x="5870575" y="962025"/>
            <a:ext cx="3294063" cy="5243513"/>
          </a:xfrm>
        </p:spPr>
        <p:txBody>
          <a:bodyPr/>
          <a:lstStyle/>
          <a:p>
            <a:pPr marL="0" indent="0">
              <a:lnSpc>
                <a:spcPct val="80000"/>
              </a:lnSpc>
              <a:spcAft>
                <a:spcPct val="15000"/>
              </a:spcAft>
              <a:tabLst>
                <a:tab pos="2921000" algn="l"/>
              </a:tabLst>
            </a:pPr>
            <a:r>
              <a:rPr lang="en-US" sz="2500" u="sng">
                <a:solidFill>
                  <a:srgbClr val="006600"/>
                </a:solidFill>
              </a:rPr>
              <a:t>    Purpose or Use    	</a:t>
            </a:r>
          </a:p>
          <a:p>
            <a:pPr marL="114300" lvl="1" indent="0">
              <a:lnSpc>
                <a:spcPct val="80000"/>
              </a:lnSpc>
              <a:tabLst>
                <a:tab pos="2921000" algn="l"/>
              </a:tabLst>
            </a:pPr>
            <a:endParaRPr lang="en-US" sz="2500">
              <a:solidFill>
                <a:srgbClr val="006600"/>
              </a:solidFill>
            </a:endParaRPr>
          </a:p>
          <a:p>
            <a:pPr marL="114300" lvl="1" indent="0">
              <a:lnSpc>
                <a:spcPct val="80000"/>
              </a:lnSpc>
              <a:tabLst>
                <a:tab pos="2921000" algn="l"/>
              </a:tabLst>
            </a:pPr>
            <a:r>
              <a:rPr lang="en-US" sz="2500">
                <a:solidFill>
                  <a:srgbClr val="006600"/>
                </a:solidFill>
              </a:rPr>
              <a:t>Measures a company’s ability to repay its total liabilities in a given year from its operations</a:t>
            </a:r>
          </a:p>
          <a:p>
            <a:pPr marL="114300" lvl="1" indent="0">
              <a:lnSpc>
                <a:spcPct val="80000"/>
              </a:lnSpc>
              <a:spcAft>
                <a:spcPct val="0"/>
              </a:spcAft>
              <a:tabLst>
                <a:tab pos="2921000" algn="l"/>
              </a:tabLst>
            </a:pPr>
            <a:r>
              <a:rPr lang="en-US" sz="2500">
                <a:solidFill>
                  <a:srgbClr val="006600"/>
                </a:solidFill>
              </a:rPr>
              <a:t>Measures the amount each share would receive if the company were liquidated at the amounts reported on the balance sheet</a:t>
            </a:r>
            <a:endParaRPr lang="en-US" sz="2500" u="sng">
              <a:solidFill>
                <a:srgbClr val="006600"/>
              </a:solidFill>
            </a:endParaRPr>
          </a:p>
        </p:txBody>
      </p:sp>
      <p:sp>
        <p:nvSpPr>
          <p:cNvPr id="564231" name="Rectangle 7"/>
          <p:cNvSpPr>
            <a:spLocks noChangeArrowheads="1"/>
          </p:cNvSpPr>
          <p:nvPr/>
        </p:nvSpPr>
        <p:spPr bwMode="auto">
          <a:xfrm>
            <a:off x="2646363" y="946150"/>
            <a:ext cx="3392487" cy="5243513"/>
          </a:xfrm>
          <a:prstGeom prst="rect">
            <a:avLst/>
          </a:prstGeom>
          <a:noFill/>
          <a:ln w="9525">
            <a:noFill/>
            <a:miter lim="800000"/>
            <a:headEnd/>
            <a:tailEnd/>
          </a:ln>
          <a:effectLst/>
        </p:spPr>
        <p:txBody>
          <a:bodyPr lIns="92075" tIns="46038" rIns="92075" bIns="46038"/>
          <a:lstStyle/>
          <a:p>
            <a:pPr algn="ctr">
              <a:lnSpc>
                <a:spcPct val="80000"/>
              </a:lnSpc>
              <a:spcAft>
                <a:spcPct val="15000"/>
              </a:spcAft>
              <a:tabLst>
                <a:tab pos="3027363" algn="l"/>
              </a:tabLst>
            </a:pPr>
            <a:r>
              <a:rPr lang="en-US" sz="2500" u="sng">
                <a:solidFill>
                  <a:srgbClr val="0000CC"/>
                </a:solidFill>
                <a:latin typeface="Arial Narrow" pitchFamily="32" charset="0"/>
              </a:rPr>
              <a:t>           </a:t>
            </a:r>
            <a:r>
              <a:rPr lang="en-US" sz="2500" u="sng">
                <a:solidFill>
                  <a:srgbClr val="0000CC"/>
                </a:solidFill>
              </a:rPr>
              <a:t>Formula          	</a:t>
            </a:r>
            <a:endParaRPr lang="en-US" sz="2500">
              <a:solidFill>
                <a:srgbClr val="0000CC"/>
              </a:solidFill>
            </a:endParaRPr>
          </a:p>
          <a:p>
            <a:pPr marL="274638" lvl="1" indent="-160338" algn="ctr">
              <a:lnSpc>
                <a:spcPct val="80000"/>
              </a:lnSpc>
              <a:tabLst>
                <a:tab pos="3027363" algn="l"/>
              </a:tabLst>
            </a:pPr>
            <a:endParaRPr lang="en-US" sz="2500">
              <a:solidFill>
                <a:srgbClr val="0000CC"/>
              </a:solidFill>
            </a:endParaRPr>
          </a:p>
          <a:p>
            <a:pPr marL="274638" lvl="1" indent="-160338" algn="ctr">
              <a:lnSpc>
                <a:spcPct val="80000"/>
              </a:lnSpc>
              <a:tabLst>
                <a:tab pos="3027363" algn="l"/>
              </a:tabLst>
            </a:pPr>
            <a:r>
              <a:rPr lang="en-US" sz="2500">
                <a:solidFill>
                  <a:srgbClr val="0000CC"/>
                </a:solidFill>
              </a:rPr>
              <a:t>Net cash provided by</a:t>
            </a:r>
            <a:r>
              <a:rPr lang="en-US" sz="2500" u="sng">
                <a:solidFill>
                  <a:srgbClr val="0000CC"/>
                </a:solidFill>
              </a:rPr>
              <a:t> </a:t>
            </a:r>
          </a:p>
          <a:p>
            <a:pPr marL="274638" lvl="1" indent="-160338" algn="ctr">
              <a:lnSpc>
                <a:spcPct val="80000"/>
              </a:lnSpc>
              <a:tabLst>
                <a:tab pos="3027363" algn="l"/>
              </a:tabLst>
            </a:pPr>
            <a:r>
              <a:rPr lang="en-US" sz="2500" u="sng">
                <a:solidFill>
                  <a:srgbClr val="0000CC"/>
                </a:solidFill>
              </a:rPr>
              <a:t> operating activities  	</a:t>
            </a:r>
            <a:r>
              <a:rPr lang="en-US" sz="2500">
                <a:solidFill>
                  <a:srgbClr val="0000CC"/>
                </a:solidFill>
              </a:rPr>
              <a:t> </a:t>
            </a:r>
          </a:p>
          <a:p>
            <a:pPr marL="274638" lvl="1" indent="-160338" algn="ctr">
              <a:lnSpc>
                <a:spcPct val="80000"/>
              </a:lnSpc>
              <a:tabLst>
                <a:tab pos="3027363" algn="l"/>
              </a:tabLst>
            </a:pPr>
            <a:r>
              <a:rPr lang="en-US" sz="2500">
                <a:solidFill>
                  <a:srgbClr val="0000CC"/>
                </a:solidFill>
              </a:rPr>
              <a:t>Average total liabilities</a:t>
            </a:r>
          </a:p>
          <a:p>
            <a:pPr marL="274638" lvl="1" indent="-160338" algn="ctr">
              <a:lnSpc>
                <a:spcPct val="80000"/>
              </a:lnSpc>
              <a:tabLst>
                <a:tab pos="3027363" algn="l"/>
              </a:tabLst>
            </a:pPr>
            <a:endParaRPr lang="en-US" sz="2500">
              <a:solidFill>
                <a:srgbClr val="0000CC"/>
              </a:solidFill>
            </a:endParaRPr>
          </a:p>
          <a:p>
            <a:pPr marL="274638" lvl="1" indent="-160338" algn="ctr">
              <a:lnSpc>
                <a:spcPct val="80000"/>
              </a:lnSpc>
              <a:tabLst>
                <a:tab pos="3027363" algn="l"/>
              </a:tabLst>
            </a:pPr>
            <a:endParaRPr lang="en-US" sz="2500">
              <a:solidFill>
                <a:srgbClr val="0000CC"/>
              </a:solidFill>
            </a:endParaRPr>
          </a:p>
          <a:p>
            <a:pPr marL="274638" lvl="1" indent="-160338" algn="ctr">
              <a:lnSpc>
                <a:spcPct val="80000"/>
              </a:lnSpc>
              <a:tabLst>
                <a:tab pos="3027363" algn="l"/>
              </a:tabLst>
            </a:pPr>
            <a:r>
              <a:rPr lang="en-US" sz="2500">
                <a:solidFill>
                  <a:srgbClr val="0000CC"/>
                </a:solidFill>
              </a:rPr>
              <a:t>Common</a:t>
            </a:r>
          </a:p>
          <a:p>
            <a:pPr marL="274638" lvl="1" indent="-160338" algn="ctr">
              <a:lnSpc>
                <a:spcPct val="80000"/>
              </a:lnSpc>
              <a:tabLst>
                <a:tab pos="3027363" algn="l"/>
              </a:tabLst>
            </a:pPr>
            <a:r>
              <a:rPr lang="en-US" sz="2500">
                <a:solidFill>
                  <a:srgbClr val="0000CC"/>
                </a:solidFill>
              </a:rPr>
              <a:t> </a:t>
            </a:r>
            <a:r>
              <a:rPr lang="en-US" sz="2500" u="sng">
                <a:solidFill>
                  <a:srgbClr val="0000CC"/>
                </a:solidFill>
              </a:rPr>
              <a:t>Stockholders’ equity</a:t>
            </a:r>
            <a:endParaRPr lang="en-US" sz="2500">
              <a:solidFill>
                <a:srgbClr val="0000CC"/>
              </a:solidFill>
            </a:endParaRPr>
          </a:p>
          <a:p>
            <a:pPr marL="274638" lvl="1" indent="-160338" algn="ctr">
              <a:lnSpc>
                <a:spcPct val="80000"/>
              </a:lnSpc>
              <a:tabLst>
                <a:tab pos="3027363" algn="l"/>
              </a:tabLst>
            </a:pPr>
            <a:r>
              <a:rPr lang="en-US" sz="2500">
                <a:solidFill>
                  <a:srgbClr val="0000CC"/>
                </a:solidFill>
              </a:rPr>
              <a:t>Outstanding shares</a:t>
            </a:r>
            <a:endParaRPr lang="en-US" sz="2500" u="sng">
              <a:solidFill>
                <a:srgbClr val="0000CC"/>
              </a:solidFill>
            </a:endParaRPr>
          </a:p>
        </p:txBody>
      </p:sp>
      <p:sp>
        <p:nvSpPr>
          <p:cNvPr id="564232" name="Rectangle 8"/>
          <p:cNvSpPr>
            <a:spLocks noChangeArrowheads="1"/>
          </p:cNvSpPr>
          <p:nvPr/>
        </p:nvSpPr>
        <p:spPr bwMode="auto">
          <a:xfrm>
            <a:off x="0" y="668338"/>
            <a:ext cx="9144000" cy="96837"/>
          </a:xfrm>
          <a:prstGeom prst="rect">
            <a:avLst/>
          </a:prstGeom>
          <a:gradFill rotWithShape="0">
            <a:gsLst>
              <a:gs pos="0">
                <a:srgbClr val="66CCFF"/>
              </a:gs>
              <a:gs pos="100000">
                <a:schemeClr val="bg2"/>
              </a:gs>
            </a:gsLst>
            <a:path path="shape">
              <a:fillToRect l="50000" t="50000" r="50000" b="50000"/>
            </a:path>
          </a:gradFill>
          <a:ln w="9525">
            <a:solidFill>
              <a:srgbClr val="0000CC"/>
            </a:solidFill>
            <a:miter lim="800000"/>
            <a:headEnd/>
            <a:tailEnd/>
          </a:ln>
        </p:spPr>
        <p:txBody>
          <a:bodyPr wrap="none" anchor="ctr"/>
          <a:lstStyle/>
          <a:p>
            <a:endParaRPr lang="en-US"/>
          </a:p>
        </p:txBody>
      </p:sp>
      <p:sp>
        <p:nvSpPr>
          <p:cNvPr id="564234" name="Rectangle 10"/>
          <p:cNvSpPr>
            <a:spLocks noChangeArrowheads="1"/>
          </p:cNvSpPr>
          <p:nvPr/>
        </p:nvSpPr>
        <p:spPr bwMode="auto">
          <a:xfrm>
            <a:off x="8253413" y="6559550"/>
            <a:ext cx="852487" cy="298450"/>
          </a:xfrm>
          <a:prstGeom prst="rect">
            <a:avLst/>
          </a:prstGeom>
          <a:noFill/>
          <a:ln w="9525">
            <a:noFill/>
            <a:miter lim="800000"/>
            <a:headEnd/>
            <a:tailEnd/>
          </a:ln>
          <a:effectLst/>
        </p:spPr>
        <p:txBody>
          <a:bodyPr wrap="none" lIns="92075" tIns="46038" rIns="92075" bIns="46038" anchor="ctr"/>
          <a:lstStyle/>
          <a:p>
            <a:pPr algn="r"/>
            <a:fld id="{5C7CD435-66AA-41A7-888F-26D28E5DC7B3}" type="slidenum">
              <a:rPr lang="en-US" sz="1400">
                <a:solidFill>
                  <a:schemeClr val="bg2"/>
                </a:solidFill>
                <a:latin typeface="Arial" charset="0"/>
              </a:rPr>
              <a:pPr algn="r"/>
              <a:t>51</a:t>
            </a:fld>
            <a:endParaRPr lang="en-US" sz="1400">
              <a:solidFill>
                <a:schemeClr val="bg2"/>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64228"/>
                                        </p:tgtEl>
                                        <p:attrNameLst>
                                          <p:attrName>style.visibility</p:attrName>
                                        </p:attrNameLst>
                                      </p:cBhvr>
                                      <p:to>
                                        <p:strVal val="visible"/>
                                      </p:to>
                                    </p:set>
                                    <p:animEffect transition="in" filter="dissolve">
                                      <p:cBhvr>
                                        <p:cTn id="7" dur="500"/>
                                        <p:tgtEl>
                                          <p:spTgt spid="564228"/>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64229">
                                            <p:txEl>
                                              <p:pRg st="0" end="0"/>
                                            </p:txEl>
                                          </p:spTgt>
                                        </p:tgtEl>
                                        <p:attrNameLst>
                                          <p:attrName>style.visibility</p:attrName>
                                        </p:attrNameLst>
                                      </p:cBhvr>
                                      <p:to>
                                        <p:strVal val="visible"/>
                                      </p:to>
                                    </p:set>
                                    <p:animEffect transition="in" filter="dissolve">
                                      <p:cBhvr>
                                        <p:cTn id="11" dur="500"/>
                                        <p:tgtEl>
                                          <p:spTgt spid="564229">
                                            <p:txEl>
                                              <p:pRg st="0" end="0"/>
                                            </p:txEl>
                                          </p:spTgt>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564229">
                                            <p:txEl>
                                              <p:pRg st="1" end="1"/>
                                            </p:txEl>
                                          </p:spTgt>
                                        </p:tgtEl>
                                        <p:attrNameLst>
                                          <p:attrName>style.visibility</p:attrName>
                                        </p:attrNameLst>
                                      </p:cBhvr>
                                      <p:to>
                                        <p:strVal val="visible"/>
                                      </p:to>
                                    </p:set>
                                    <p:animEffect transition="in" filter="dissolve">
                                      <p:cBhvr>
                                        <p:cTn id="14" dur="500"/>
                                        <p:tgtEl>
                                          <p:spTgt spid="564229">
                                            <p:txEl>
                                              <p:pRg st="1" end="1"/>
                                            </p:txEl>
                                          </p:spTgt>
                                        </p:tgtEl>
                                      </p:cBhvr>
                                    </p:animEffect>
                                  </p:childTnLst>
                                </p:cTn>
                              </p:par>
                              <p:par>
                                <p:cTn id="15" presetID="9" presetClass="entr" presetSubtype="0" fill="hold" grpId="0" nodeType="withEffect">
                                  <p:stCondLst>
                                    <p:cond delay="0"/>
                                  </p:stCondLst>
                                  <p:childTnLst>
                                    <p:set>
                                      <p:cBhvr>
                                        <p:cTn id="16" dur="1" fill="hold">
                                          <p:stCondLst>
                                            <p:cond delay="0"/>
                                          </p:stCondLst>
                                        </p:cTn>
                                        <p:tgtEl>
                                          <p:spTgt spid="564229">
                                            <p:txEl>
                                              <p:pRg st="2" end="2"/>
                                            </p:txEl>
                                          </p:spTgt>
                                        </p:tgtEl>
                                        <p:attrNameLst>
                                          <p:attrName>style.visibility</p:attrName>
                                        </p:attrNameLst>
                                      </p:cBhvr>
                                      <p:to>
                                        <p:strVal val="visible"/>
                                      </p:to>
                                    </p:set>
                                    <p:animEffect transition="in" filter="dissolve">
                                      <p:cBhvr>
                                        <p:cTn id="17" dur="500"/>
                                        <p:tgtEl>
                                          <p:spTgt spid="564229">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564229">
                                            <p:txEl>
                                              <p:pRg st="7" end="7"/>
                                            </p:txEl>
                                          </p:spTgt>
                                        </p:tgtEl>
                                        <p:attrNameLst>
                                          <p:attrName>style.visibility</p:attrName>
                                        </p:attrNameLst>
                                      </p:cBhvr>
                                      <p:to>
                                        <p:strVal val="visible"/>
                                      </p:to>
                                    </p:set>
                                    <p:animEffect transition="in" filter="dissolve">
                                      <p:cBhvr>
                                        <p:cTn id="20" dur="500"/>
                                        <p:tgtEl>
                                          <p:spTgt spid="564229">
                                            <p:txEl>
                                              <p:pRg st="7" end="7"/>
                                            </p:txEl>
                                          </p:spTgt>
                                        </p:tgtEl>
                                      </p:cBhvr>
                                    </p:animEffect>
                                  </p:childTnLst>
                                </p:cTn>
                              </p:par>
                            </p:childTnLst>
                          </p:cTn>
                        </p:par>
                        <p:par>
                          <p:cTn id="21" fill="hold">
                            <p:stCondLst>
                              <p:cond delay="1000"/>
                            </p:stCondLst>
                            <p:childTnLst>
                              <p:par>
                                <p:cTn id="22" presetID="9" presetClass="entr" presetSubtype="0" fill="hold" grpId="0" nodeType="afterEffect">
                                  <p:stCondLst>
                                    <p:cond delay="0"/>
                                  </p:stCondLst>
                                  <p:childTnLst>
                                    <p:set>
                                      <p:cBhvr>
                                        <p:cTn id="23" dur="1" fill="hold">
                                          <p:stCondLst>
                                            <p:cond delay="0"/>
                                          </p:stCondLst>
                                        </p:cTn>
                                        <p:tgtEl>
                                          <p:spTgt spid="564231"/>
                                        </p:tgtEl>
                                        <p:attrNameLst>
                                          <p:attrName>style.visibility</p:attrName>
                                        </p:attrNameLst>
                                      </p:cBhvr>
                                      <p:to>
                                        <p:strVal val="visible"/>
                                      </p:to>
                                    </p:set>
                                    <p:animEffect transition="in" filter="dissolve">
                                      <p:cBhvr>
                                        <p:cTn id="24" dur="500"/>
                                        <p:tgtEl>
                                          <p:spTgt spid="564231"/>
                                        </p:tgtEl>
                                      </p:cBhvr>
                                    </p:animEffect>
                                  </p:childTnLst>
                                </p:cTn>
                              </p:par>
                            </p:childTnLst>
                          </p:cTn>
                        </p:par>
                        <p:par>
                          <p:cTn id="25" fill="hold">
                            <p:stCondLst>
                              <p:cond delay="1500"/>
                            </p:stCondLst>
                            <p:childTnLst>
                              <p:par>
                                <p:cTn id="26" presetID="9" presetClass="entr" presetSubtype="0" fill="hold" grpId="0" nodeType="afterEffect">
                                  <p:stCondLst>
                                    <p:cond delay="0"/>
                                  </p:stCondLst>
                                  <p:childTnLst>
                                    <p:set>
                                      <p:cBhvr>
                                        <p:cTn id="27" dur="1" fill="hold">
                                          <p:stCondLst>
                                            <p:cond delay="0"/>
                                          </p:stCondLst>
                                        </p:cTn>
                                        <p:tgtEl>
                                          <p:spTgt spid="564230">
                                            <p:txEl>
                                              <p:pRg st="0" end="0"/>
                                            </p:txEl>
                                          </p:spTgt>
                                        </p:tgtEl>
                                        <p:attrNameLst>
                                          <p:attrName>style.visibility</p:attrName>
                                        </p:attrNameLst>
                                      </p:cBhvr>
                                      <p:to>
                                        <p:strVal val="visible"/>
                                      </p:to>
                                    </p:set>
                                    <p:animEffect transition="in" filter="dissolve">
                                      <p:cBhvr>
                                        <p:cTn id="28" dur="500"/>
                                        <p:tgtEl>
                                          <p:spTgt spid="564230">
                                            <p:txEl>
                                              <p:pRg st="0" end="0"/>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564230">
                                            <p:txEl>
                                              <p:pRg st="2" end="2"/>
                                            </p:txEl>
                                          </p:spTgt>
                                        </p:tgtEl>
                                        <p:attrNameLst>
                                          <p:attrName>style.visibility</p:attrName>
                                        </p:attrNameLst>
                                      </p:cBhvr>
                                      <p:to>
                                        <p:strVal val="visible"/>
                                      </p:to>
                                    </p:set>
                                    <p:animEffect transition="in" filter="dissolve">
                                      <p:cBhvr>
                                        <p:cTn id="31" dur="500"/>
                                        <p:tgtEl>
                                          <p:spTgt spid="564230">
                                            <p:txEl>
                                              <p:pRg st="2" end="2"/>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564230">
                                            <p:txEl>
                                              <p:pRg st="3" end="3"/>
                                            </p:txEl>
                                          </p:spTgt>
                                        </p:tgtEl>
                                        <p:attrNameLst>
                                          <p:attrName>style.visibility</p:attrName>
                                        </p:attrNameLst>
                                      </p:cBhvr>
                                      <p:to>
                                        <p:strVal val="visible"/>
                                      </p:to>
                                    </p:set>
                                    <p:animEffect transition="in" filter="dissolve">
                                      <p:cBhvr>
                                        <p:cTn id="34" dur="500"/>
                                        <p:tgtEl>
                                          <p:spTgt spid="5642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4228" grpId="0" animBg="1"/>
      <p:bldP spid="564229" grpId="0" build="p" autoUpdateAnimBg="0" advAuto="0"/>
      <p:bldP spid="564230" grpId="0" build="p" autoUpdateAnimBg="0" advAuto="0"/>
      <p:bldP spid="564231"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Footer Placeholder 4"/>
          <p:cNvSpPr>
            <a:spLocks noGrp="1"/>
          </p:cNvSpPr>
          <p:nvPr>
            <p:ph type="ftr" sz="quarter" idx="11"/>
          </p:nvPr>
        </p:nvSpPr>
        <p:spPr/>
        <p:txBody>
          <a:bodyPr/>
          <a:lstStyle/>
          <a:p>
            <a:r>
              <a:rPr lang="en-US"/>
              <a:t>The Balance Sheet and Financial Disclosures</a:t>
            </a:r>
          </a:p>
        </p:txBody>
      </p:sp>
      <p:sp>
        <p:nvSpPr>
          <p:cNvPr id="12" name="Slide Number Placeholder 5"/>
          <p:cNvSpPr>
            <a:spLocks noGrp="1"/>
          </p:cNvSpPr>
          <p:nvPr>
            <p:ph type="sldNum" sz="quarter" idx="12"/>
          </p:nvPr>
        </p:nvSpPr>
        <p:spPr/>
        <p:txBody>
          <a:bodyPr/>
          <a:lstStyle/>
          <a:p>
            <a:fld id="{352FF98A-F9A1-4B08-93A9-C67B157DDCC4}" type="slidenum">
              <a:rPr lang="en-US"/>
              <a:pPr/>
              <a:t>6</a:t>
            </a:fld>
            <a:endParaRPr lang="en-US"/>
          </a:p>
        </p:txBody>
      </p:sp>
      <p:sp>
        <p:nvSpPr>
          <p:cNvPr id="566274" name="Rectangle 1026"/>
          <p:cNvSpPr>
            <a:spLocks noChangeArrowheads="1"/>
          </p:cNvSpPr>
          <p:nvPr/>
        </p:nvSpPr>
        <p:spPr bwMode="auto">
          <a:xfrm>
            <a:off x="0" y="0"/>
            <a:ext cx="9144000" cy="6858000"/>
          </a:xfrm>
          <a:prstGeom prst="rect">
            <a:avLst/>
          </a:prstGeom>
          <a:solidFill>
            <a:schemeClr val="bg1"/>
          </a:solidFill>
          <a:ln w="9525">
            <a:noFill/>
            <a:miter lim="800000"/>
            <a:headEnd/>
            <a:tailEnd/>
          </a:ln>
        </p:spPr>
        <p:txBody>
          <a:bodyPr wrap="none" anchor="ctr"/>
          <a:lstStyle/>
          <a:p>
            <a:pPr algn="ctr"/>
            <a:endParaRPr kumimoji="0" lang="en-US"/>
          </a:p>
        </p:txBody>
      </p:sp>
      <p:sp>
        <p:nvSpPr>
          <p:cNvPr id="566275" name="Rectangle 1027"/>
          <p:cNvSpPr>
            <a:spLocks noGrp="1" noChangeArrowheads="1"/>
          </p:cNvSpPr>
          <p:nvPr>
            <p:ph type="title"/>
          </p:nvPr>
        </p:nvSpPr>
        <p:spPr>
          <a:xfrm>
            <a:off x="179388" y="87313"/>
            <a:ext cx="8610600" cy="485775"/>
          </a:xfrm>
        </p:spPr>
        <p:txBody>
          <a:bodyPr>
            <a:normAutofit fontScale="90000"/>
          </a:bodyPr>
          <a:lstStyle/>
          <a:p>
            <a:r>
              <a:rPr lang="en-US" sz="4000"/>
              <a:t>Exhibit 5-1 (contd.)</a:t>
            </a:r>
          </a:p>
        </p:txBody>
      </p:sp>
      <p:sp>
        <p:nvSpPr>
          <p:cNvPr id="566276" name="Rectangle 1028"/>
          <p:cNvSpPr>
            <a:spLocks noChangeArrowheads="1"/>
          </p:cNvSpPr>
          <p:nvPr/>
        </p:nvSpPr>
        <p:spPr bwMode="auto">
          <a:xfrm>
            <a:off x="0" y="506413"/>
            <a:ext cx="9144000" cy="74612"/>
          </a:xfrm>
          <a:prstGeom prst="rect">
            <a:avLst/>
          </a:prstGeom>
          <a:gradFill rotWithShape="0">
            <a:gsLst>
              <a:gs pos="0">
                <a:srgbClr val="66CCFF"/>
              </a:gs>
              <a:gs pos="100000">
                <a:schemeClr val="bg2"/>
              </a:gs>
            </a:gsLst>
            <a:path path="shape">
              <a:fillToRect l="50000" t="50000" r="50000" b="50000"/>
            </a:path>
          </a:gradFill>
          <a:ln w="9525">
            <a:solidFill>
              <a:srgbClr val="0000CC"/>
            </a:solidFill>
            <a:miter lim="800000"/>
            <a:headEnd/>
            <a:tailEnd/>
          </a:ln>
        </p:spPr>
        <p:txBody>
          <a:bodyPr wrap="none" anchor="ctr"/>
          <a:lstStyle/>
          <a:p>
            <a:endParaRPr lang="en-US"/>
          </a:p>
        </p:txBody>
      </p:sp>
      <p:grpSp>
        <p:nvGrpSpPr>
          <p:cNvPr id="2" name="Group 1029"/>
          <p:cNvGrpSpPr>
            <a:grpSpLocks/>
          </p:cNvGrpSpPr>
          <p:nvPr/>
        </p:nvGrpSpPr>
        <p:grpSpPr bwMode="auto">
          <a:xfrm>
            <a:off x="61913" y="635000"/>
            <a:ext cx="8999537" cy="5905500"/>
            <a:chOff x="39" y="400"/>
            <a:chExt cx="5669" cy="3694"/>
          </a:xfrm>
        </p:grpSpPr>
        <p:sp>
          <p:nvSpPr>
            <p:cNvPr id="566278" name="Rectangle 1030"/>
            <p:cNvSpPr>
              <a:spLocks noChangeArrowheads="1"/>
            </p:cNvSpPr>
            <p:nvPr/>
          </p:nvSpPr>
          <p:spPr bwMode="auto">
            <a:xfrm>
              <a:off x="39" y="400"/>
              <a:ext cx="5669" cy="680"/>
            </a:xfrm>
            <a:prstGeom prst="rect">
              <a:avLst/>
            </a:prstGeom>
            <a:solidFill>
              <a:schemeClr val="bg1"/>
            </a:solidFill>
            <a:ln w="9525">
              <a:solidFill>
                <a:schemeClr val="bg2"/>
              </a:solidFill>
              <a:miter lim="800000"/>
              <a:headEnd/>
              <a:tailEnd/>
            </a:ln>
          </p:spPr>
          <p:txBody>
            <a:bodyPr wrap="none" anchor="ctr"/>
            <a:lstStyle/>
            <a:p>
              <a:endParaRPr lang="en-US"/>
            </a:p>
          </p:txBody>
        </p:sp>
        <p:sp>
          <p:nvSpPr>
            <p:cNvPr id="566279" name="Rectangle 1031"/>
            <p:cNvSpPr>
              <a:spLocks noChangeArrowheads="1"/>
            </p:cNvSpPr>
            <p:nvPr/>
          </p:nvSpPr>
          <p:spPr bwMode="auto">
            <a:xfrm>
              <a:off x="39" y="1081"/>
              <a:ext cx="5669" cy="3013"/>
            </a:xfrm>
            <a:prstGeom prst="rect">
              <a:avLst/>
            </a:prstGeom>
            <a:solidFill>
              <a:schemeClr val="accent2"/>
            </a:solidFill>
            <a:ln w="9525">
              <a:solidFill>
                <a:schemeClr val="bg2"/>
              </a:solidFill>
              <a:miter lim="800000"/>
              <a:headEnd/>
              <a:tailEnd/>
            </a:ln>
          </p:spPr>
          <p:txBody>
            <a:bodyPr wrap="none" anchor="ctr"/>
            <a:lstStyle/>
            <a:p>
              <a:endParaRPr lang="en-US"/>
            </a:p>
          </p:txBody>
        </p:sp>
      </p:grpSp>
      <p:sp>
        <p:nvSpPr>
          <p:cNvPr id="566280" name="Rectangle 1032"/>
          <p:cNvSpPr>
            <a:spLocks noGrp="1" noChangeArrowheads="1"/>
          </p:cNvSpPr>
          <p:nvPr>
            <p:ph type="body" idx="1"/>
          </p:nvPr>
        </p:nvSpPr>
        <p:spPr>
          <a:xfrm>
            <a:off x="0" y="706438"/>
            <a:ext cx="9144000" cy="6151562"/>
          </a:xfrm>
        </p:spPr>
        <p:txBody>
          <a:bodyPr>
            <a:normAutofit fontScale="92500" lnSpcReduction="20000"/>
          </a:bodyPr>
          <a:lstStyle/>
          <a:p>
            <a:pPr marL="741363" lvl="1" indent="-627063" algn="ctr">
              <a:lnSpc>
                <a:spcPct val="75000"/>
              </a:lnSpc>
              <a:spcAft>
                <a:spcPct val="0"/>
              </a:spcAft>
              <a:tabLst>
                <a:tab pos="5608638" algn="r"/>
                <a:tab pos="7091363" algn="r"/>
                <a:tab pos="8869363" algn="r"/>
              </a:tabLst>
            </a:pPr>
            <a:r>
              <a:rPr lang="en-US" sz="2800"/>
              <a:t>Scientific Products, Inc.</a:t>
            </a:r>
          </a:p>
          <a:p>
            <a:pPr marL="741363" lvl="1" indent="-627063" algn="ctr">
              <a:lnSpc>
                <a:spcPct val="75000"/>
              </a:lnSpc>
              <a:spcAft>
                <a:spcPct val="0"/>
              </a:spcAft>
              <a:tabLst>
                <a:tab pos="5608638" algn="r"/>
                <a:tab pos="7091363" algn="r"/>
                <a:tab pos="8869363" algn="r"/>
              </a:tabLst>
            </a:pPr>
            <a:r>
              <a:rPr lang="en-US" sz="2800"/>
              <a:t>BALANCE SHEET</a:t>
            </a:r>
          </a:p>
          <a:p>
            <a:pPr marL="741363" lvl="1" indent="-627063" algn="ctr">
              <a:lnSpc>
                <a:spcPct val="75000"/>
              </a:lnSpc>
              <a:spcAft>
                <a:spcPct val="25000"/>
              </a:spcAft>
              <a:tabLst>
                <a:tab pos="5608638" algn="r"/>
                <a:tab pos="7091363" algn="r"/>
                <a:tab pos="8869363" algn="r"/>
              </a:tabLst>
            </a:pPr>
            <a:r>
              <a:rPr lang="en-US" sz="2800"/>
              <a:t>December 31, 1998</a:t>
            </a:r>
          </a:p>
          <a:p>
            <a:pPr marL="741363" lvl="1" indent="-627063">
              <a:lnSpc>
                <a:spcPct val="75000"/>
              </a:lnSpc>
              <a:spcAft>
                <a:spcPct val="15000"/>
              </a:spcAft>
              <a:tabLst>
                <a:tab pos="5608638" algn="r"/>
                <a:tab pos="7091363" algn="r"/>
                <a:tab pos="8869363" algn="r"/>
              </a:tabLst>
            </a:pPr>
            <a:r>
              <a:rPr lang="en-US" sz="2800" i="1"/>
              <a:t>Prepaid expenses	</a:t>
            </a:r>
            <a:r>
              <a:rPr lang="en-US" sz="2800" i="1" u="sng"/>
              <a:t>	   16,252</a:t>
            </a:r>
            <a:endParaRPr lang="en-US" sz="2800"/>
          </a:p>
          <a:p>
            <a:pPr marL="741363" lvl="1" indent="-627063">
              <a:lnSpc>
                <a:spcPct val="75000"/>
              </a:lnSpc>
              <a:spcAft>
                <a:spcPct val="15000"/>
              </a:spcAft>
              <a:tabLst>
                <a:tab pos="5608638" algn="r"/>
                <a:tab pos="7091363" algn="r"/>
                <a:tab pos="8869363" algn="r"/>
              </a:tabLst>
            </a:pPr>
            <a:r>
              <a:rPr lang="en-US" sz="2800"/>
              <a:t>	Total current assets			$773,454</a:t>
            </a:r>
          </a:p>
          <a:p>
            <a:pPr marL="741363" lvl="1" indent="-627063">
              <a:lnSpc>
                <a:spcPct val="75000"/>
              </a:lnSpc>
              <a:spcAft>
                <a:spcPct val="15000"/>
              </a:spcAft>
              <a:tabLst>
                <a:tab pos="5608638" algn="r"/>
                <a:tab pos="7091363" algn="r"/>
                <a:tab pos="8869363" algn="r"/>
              </a:tabLst>
            </a:pPr>
            <a:r>
              <a:rPr lang="en-US" sz="2800" u="sng"/>
              <a:t>Long-term investments</a:t>
            </a:r>
          </a:p>
          <a:p>
            <a:pPr marL="741363" lvl="1" indent="-627063">
              <a:lnSpc>
                <a:spcPct val="75000"/>
              </a:lnSpc>
              <a:spcAft>
                <a:spcPct val="15000"/>
              </a:spcAft>
              <a:tabLst>
                <a:tab pos="5608638" algn="r"/>
                <a:tab pos="7091363" algn="r"/>
                <a:tab pos="8869363" algn="r"/>
              </a:tabLst>
            </a:pPr>
            <a:r>
              <a:rPr lang="en-US" sz="2800"/>
              <a:t>Investments in Warren Co.			87,500</a:t>
            </a:r>
          </a:p>
          <a:p>
            <a:pPr marL="741363" lvl="1" indent="-627063">
              <a:lnSpc>
                <a:spcPct val="75000"/>
              </a:lnSpc>
              <a:spcAft>
                <a:spcPct val="15000"/>
              </a:spcAft>
              <a:tabLst>
                <a:tab pos="5608638" algn="r"/>
                <a:tab pos="7091363" algn="r"/>
                <a:tab pos="8869363" algn="r"/>
              </a:tabLst>
            </a:pPr>
            <a:r>
              <a:rPr lang="en-US" sz="2800" u="sng"/>
              <a:t>Property, plant, and equipment</a:t>
            </a:r>
          </a:p>
          <a:p>
            <a:pPr marL="741363" lvl="1" indent="-627063">
              <a:lnSpc>
                <a:spcPct val="75000"/>
              </a:lnSpc>
              <a:spcAft>
                <a:spcPct val="15000"/>
              </a:spcAft>
              <a:tabLst>
                <a:tab pos="5608638" algn="r"/>
                <a:tab pos="7091363" algn="r"/>
                <a:tab pos="8869363" algn="r"/>
              </a:tabLst>
            </a:pPr>
            <a:r>
              <a:rPr lang="en-US" sz="2800"/>
              <a:t>Land--at cost		125,000</a:t>
            </a:r>
          </a:p>
          <a:p>
            <a:pPr marL="741363" lvl="1" indent="-627063">
              <a:lnSpc>
                <a:spcPct val="75000"/>
              </a:lnSpc>
              <a:spcAft>
                <a:spcPct val="15000"/>
              </a:spcAft>
              <a:tabLst>
                <a:tab pos="5608638" algn="r"/>
                <a:tab pos="7091363" algn="r"/>
                <a:tab pos="8869363" algn="r"/>
              </a:tabLst>
            </a:pPr>
            <a:r>
              <a:rPr lang="en-US" sz="2800"/>
              <a:t>Buildings--at cost	975,800</a:t>
            </a:r>
          </a:p>
          <a:p>
            <a:pPr marL="741363" lvl="1" indent="-627063">
              <a:lnSpc>
                <a:spcPct val="75000"/>
              </a:lnSpc>
              <a:spcAft>
                <a:spcPct val="15000"/>
              </a:spcAft>
              <a:tabLst>
                <a:tab pos="5608638" algn="r"/>
                <a:tab pos="7091363" algn="r"/>
                <a:tab pos="8869363" algn="r"/>
              </a:tabLst>
            </a:pPr>
            <a:r>
              <a:rPr lang="en-US" sz="2800"/>
              <a:t>	Less accu. Depr.</a:t>
            </a:r>
            <a:r>
              <a:rPr lang="en-US" sz="2800" u="sng"/>
              <a:t>	341,200	634,600</a:t>
            </a:r>
          </a:p>
          <a:p>
            <a:pPr marL="741363" lvl="1" indent="-627063">
              <a:lnSpc>
                <a:spcPct val="75000"/>
              </a:lnSpc>
              <a:spcAft>
                <a:spcPct val="15000"/>
              </a:spcAft>
              <a:tabLst>
                <a:tab pos="5608638" algn="r"/>
                <a:tab pos="7091363" algn="r"/>
                <a:tab pos="8869363" algn="r"/>
              </a:tabLst>
            </a:pPr>
            <a:r>
              <a:rPr lang="en-US" sz="2800"/>
              <a:t>	Total PPE			759,600</a:t>
            </a:r>
          </a:p>
          <a:p>
            <a:pPr marL="741363" lvl="1" indent="-627063">
              <a:lnSpc>
                <a:spcPct val="75000"/>
              </a:lnSpc>
              <a:spcAft>
                <a:spcPct val="15000"/>
              </a:spcAft>
              <a:tabLst>
                <a:tab pos="5608638" algn="r"/>
                <a:tab pos="7091363" algn="r"/>
                <a:tab pos="8869363" algn="r"/>
              </a:tabLst>
            </a:pPr>
            <a:r>
              <a:rPr lang="en-US" sz="2800" u="sng"/>
              <a:t>Intangible assets</a:t>
            </a:r>
            <a:endParaRPr lang="en-US" sz="2800"/>
          </a:p>
          <a:p>
            <a:pPr marL="741363" lvl="1" indent="-627063">
              <a:lnSpc>
                <a:spcPct val="75000"/>
              </a:lnSpc>
              <a:spcAft>
                <a:spcPct val="15000"/>
              </a:spcAft>
              <a:tabLst>
                <a:tab pos="5608638" algn="r"/>
                <a:tab pos="7091363" algn="r"/>
                <a:tab pos="8869363" algn="r"/>
              </a:tabLst>
            </a:pPr>
            <a:r>
              <a:rPr lang="en-US" sz="2800"/>
              <a:t>Goodwill		</a:t>
            </a:r>
            <a:r>
              <a:rPr lang="en-US" sz="2800" u="sng"/>
              <a:t>	     100,000</a:t>
            </a:r>
          </a:p>
          <a:p>
            <a:pPr marL="741363" lvl="1" indent="-627063">
              <a:lnSpc>
                <a:spcPct val="75000"/>
              </a:lnSpc>
              <a:spcAft>
                <a:spcPct val="15000"/>
              </a:spcAft>
              <a:tabLst>
                <a:tab pos="5608638" algn="r"/>
                <a:tab pos="7091363" algn="r"/>
                <a:tab pos="8869363" algn="r"/>
              </a:tabLst>
            </a:pPr>
            <a:r>
              <a:rPr lang="en-US" sz="2800"/>
              <a:t>	Total assets		</a:t>
            </a:r>
            <a:r>
              <a:rPr lang="en-US" sz="2800" b="1"/>
              <a:t>	</a:t>
            </a:r>
            <a:r>
              <a:rPr lang="en-US" sz="2800" b="1" u="sng"/>
              <a:t>$1,720,554</a:t>
            </a:r>
          </a:p>
        </p:txBody>
      </p:sp>
      <p:sp>
        <p:nvSpPr>
          <p:cNvPr id="566282" name="Line 1034"/>
          <p:cNvSpPr>
            <a:spLocks noChangeShapeType="1"/>
          </p:cNvSpPr>
          <p:nvPr/>
        </p:nvSpPr>
        <p:spPr bwMode="auto">
          <a:xfrm>
            <a:off x="7189788" y="6443663"/>
            <a:ext cx="1798637" cy="0"/>
          </a:xfrm>
          <a:prstGeom prst="line">
            <a:avLst/>
          </a:prstGeom>
          <a:noFill/>
          <a:ln w="38100">
            <a:solidFill>
              <a:schemeClr val="bg2"/>
            </a:solidFill>
            <a:round/>
            <a:headEnd/>
            <a:tailEnd/>
          </a:ln>
        </p:spPr>
        <p:txBody>
          <a:bodyPr wrap="none" anchor="ctr"/>
          <a:lstStyle/>
          <a:p>
            <a:endParaRPr lang="en-US"/>
          </a:p>
        </p:txBody>
      </p:sp>
      <p:sp>
        <p:nvSpPr>
          <p:cNvPr id="566283" name="Rectangle 1035"/>
          <p:cNvSpPr>
            <a:spLocks noChangeArrowheads="1"/>
          </p:cNvSpPr>
          <p:nvPr/>
        </p:nvSpPr>
        <p:spPr bwMode="auto">
          <a:xfrm>
            <a:off x="8253413" y="6559550"/>
            <a:ext cx="852487" cy="298450"/>
          </a:xfrm>
          <a:prstGeom prst="rect">
            <a:avLst/>
          </a:prstGeom>
          <a:noFill/>
          <a:ln w="9525">
            <a:noFill/>
            <a:miter lim="800000"/>
            <a:headEnd/>
            <a:tailEnd/>
          </a:ln>
          <a:effectLst/>
        </p:spPr>
        <p:txBody>
          <a:bodyPr wrap="none" lIns="92075" tIns="46038" rIns="92075" bIns="46038" anchor="ctr"/>
          <a:lstStyle/>
          <a:p>
            <a:pPr algn="r"/>
            <a:fld id="{20FD5027-FCD3-4009-A311-538B9560B37A}" type="slidenum">
              <a:rPr lang="en-US" sz="1400">
                <a:solidFill>
                  <a:schemeClr val="bg2"/>
                </a:solidFill>
                <a:latin typeface="Arial" charset="0"/>
              </a:rPr>
              <a:pPr algn="r"/>
              <a:t>6</a:t>
            </a:fld>
            <a:endParaRPr lang="en-US" sz="1400">
              <a:solidFill>
                <a:schemeClr val="bg2"/>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566280">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566280">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566280">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566280">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566280">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566280">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566280">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566280">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566280">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566280">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566280">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499"/>
                                          </p:stCondLst>
                                        </p:cTn>
                                        <p:tgtEl>
                                          <p:spTgt spid="566280">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566280">
                                            <p:txEl>
                                              <p:pRg st="12" end="1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499"/>
                                          </p:stCondLst>
                                        </p:cTn>
                                        <p:tgtEl>
                                          <p:spTgt spid="566280">
                                            <p:txEl>
                                              <p:pRg st="13" end="1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566280">
                                            <p:txEl>
                                              <p:pRg st="14" end="14"/>
                                            </p:txEl>
                                          </p:spTgt>
                                        </p:tgtEl>
                                        <p:attrNameLst>
                                          <p:attrName>style.visibility</p:attrName>
                                        </p:attrNameLst>
                                      </p:cBhvr>
                                      <p:to>
                                        <p:strVal val="visible"/>
                                      </p:to>
                                    </p:set>
                                  </p:childTnLst>
                                </p:cTn>
                              </p:par>
                            </p:childTnLst>
                          </p:cTn>
                        </p:par>
                        <p:par>
                          <p:cTn id="39" fill="hold">
                            <p:stCondLst>
                              <p:cond delay="1000"/>
                            </p:stCondLst>
                            <p:childTnLst>
                              <p:par>
                                <p:cTn id="40" presetID="1" presetClass="entr" presetSubtype="0" fill="hold" grpId="0" nodeType="afterEffect">
                                  <p:stCondLst>
                                    <p:cond delay="0"/>
                                  </p:stCondLst>
                                  <p:childTnLst>
                                    <p:set>
                                      <p:cBhvr>
                                        <p:cTn id="41" dur="1" fill="hold">
                                          <p:stCondLst>
                                            <p:cond delay="499"/>
                                          </p:stCondLst>
                                        </p:cTn>
                                        <p:tgtEl>
                                          <p:spTgt spid="5662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6280" grpId="0" build="p" autoUpdateAnimBg="0" advAuto="0"/>
      <p:bldP spid="566282"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Footer Placeholder 4"/>
          <p:cNvSpPr>
            <a:spLocks noGrp="1"/>
          </p:cNvSpPr>
          <p:nvPr>
            <p:ph type="ftr" sz="quarter" idx="11"/>
          </p:nvPr>
        </p:nvSpPr>
        <p:spPr/>
        <p:txBody>
          <a:bodyPr/>
          <a:lstStyle/>
          <a:p>
            <a:r>
              <a:rPr lang="en-US"/>
              <a:t>The Balance Sheet and Financial Disclosures</a:t>
            </a:r>
          </a:p>
        </p:txBody>
      </p:sp>
      <p:sp>
        <p:nvSpPr>
          <p:cNvPr id="9" name="Slide Number Placeholder 5"/>
          <p:cNvSpPr>
            <a:spLocks noGrp="1"/>
          </p:cNvSpPr>
          <p:nvPr>
            <p:ph type="sldNum" sz="quarter" idx="12"/>
          </p:nvPr>
        </p:nvSpPr>
        <p:spPr/>
        <p:txBody>
          <a:bodyPr/>
          <a:lstStyle/>
          <a:p>
            <a:fld id="{BAEDB79C-FE34-4C51-A18D-F1DABEF75CE3}" type="slidenum">
              <a:rPr lang="en-US"/>
              <a:pPr/>
              <a:t>7</a:t>
            </a:fld>
            <a:endParaRPr lang="en-US"/>
          </a:p>
        </p:txBody>
      </p:sp>
      <p:sp>
        <p:nvSpPr>
          <p:cNvPr id="551938" name="Rectangle 2"/>
          <p:cNvSpPr>
            <a:spLocks noChangeArrowheads="1"/>
          </p:cNvSpPr>
          <p:nvPr/>
        </p:nvSpPr>
        <p:spPr bwMode="auto">
          <a:xfrm>
            <a:off x="0" y="0"/>
            <a:ext cx="9144000" cy="6858000"/>
          </a:xfrm>
          <a:prstGeom prst="rect">
            <a:avLst/>
          </a:prstGeom>
          <a:solidFill>
            <a:schemeClr val="bg1"/>
          </a:solidFill>
          <a:ln w="9525">
            <a:noFill/>
            <a:miter lim="800000"/>
            <a:headEnd/>
            <a:tailEnd/>
          </a:ln>
        </p:spPr>
        <p:txBody>
          <a:bodyPr wrap="none" anchor="ctr"/>
          <a:lstStyle/>
          <a:p>
            <a:pPr algn="ctr"/>
            <a:endParaRPr kumimoji="0" lang="en-US"/>
          </a:p>
        </p:txBody>
      </p:sp>
      <p:sp>
        <p:nvSpPr>
          <p:cNvPr id="551939" name="Rectangle 3"/>
          <p:cNvSpPr>
            <a:spLocks noGrp="1" noChangeArrowheads="1"/>
          </p:cNvSpPr>
          <p:nvPr>
            <p:ph type="title"/>
          </p:nvPr>
        </p:nvSpPr>
        <p:spPr>
          <a:xfrm>
            <a:off x="179388" y="87313"/>
            <a:ext cx="8610600" cy="485775"/>
          </a:xfrm>
        </p:spPr>
        <p:txBody>
          <a:bodyPr>
            <a:normAutofit fontScale="90000"/>
          </a:bodyPr>
          <a:lstStyle/>
          <a:p>
            <a:r>
              <a:rPr lang="en-US" sz="4000"/>
              <a:t>Exhibit 5-1 (contd.)</a:t>
            </a:r>
          </a:p>
        </p:txBody>
      </p:sp>
      <p:sp>
        <p:nvSpPr>
          <p:cNvPr id="551940" name="Rectangle 4"/>
          <p:cNvSpPr>
            <a:spLocks noChangeArrowheads="1"/>
          </p:cNvSpPr>
          <p:nvPr/>
        </p:nvSpPr>
        <p:spPr bwMode="auto">
          <a:xfrm>
            <a:off x="0" y="506413"/>
            <a:ext cx="9144000" cy="74612"/>
          </a:xfrm>
          <a:prstGeom prst="rect">
            <a:avLst/>
          </a:prstGeom>
          <a:gradFill rotWithShape="0">
            <a:gsLst>
              <a:gs pos="0">
                <a:srgbClr val="66CCFF"/>
              </a:gs>
              <a:gs pos="100000">
                <a:schemeClr val="bg2"/>
              </a:gs>
            </a:gsLst>
            <a:path path="shape">
              <a:fillToRect l="50000" t="50000" r="50000" b="50000"/>
            </a:path>
          </a:gradFill>
          <a:ln w="9525">
            <a:solidFill>
              <a:srgbClr val="0000CC"/>
            </a:solidFill>
            <a:miter lim="800000"/>
            <a:headEnd/>
            <a:tailEnd/>
          </a:ln>
        </p:spPr>
        <p:txBody>
          <a:bodyPr wrap="none" anchor="ctr"/>
          <a:lstStyle/>
          <a:p>
            <a:endParaRPr lang="en-US"/>
          </a:p>
        </p:txBody>
      </p:sp>
      <p:sp>
        <p:nvSpPr>
          <p:cNvPr id="551943" name="Rectangle 7"/>
          <p:cNvSpPr>
            <a:spLocks noChangeArrowheads="1"/>
          </p:cNvSpPr>
          <p:nvPr/>
        </p:nvSpPr>
        <p:spPr bwMode="auto">
          <a:xfrm>
            <a:off x="61913" y="698500"/>
            <a:ext cx="8999537" cy="5926138"/>
          </a:xfrm>
          <a:prstGeom prst="rect">
            <a:avLst/>
          </a:prstGeom>
          <a:solidFill>
            <a:schemeClr val="accent2"/>
          </a:solidFill>
          <a:ln w="9525">
            <a:solidFill>
              <a:schemeClr val="bg2"/>
            </a:solidFill>
            <a:miter lim="800000"/>
            <a:headEnd/>
            <a:tailEnd/>
          </a:ln>
        </p:spPr>
        <p:txBody>
          <a:bodyPr wrap="none" anchor="ctr"/>
          <a:lstStyle/>
          <a:p>
            <a:endParaRPr lang="en-US"/>
          </a:p>
        </p:txBody>
      </p:sp>
      <p:sp>
        <p:nvSpPr>
          <p:cNvPr id="551944" name="Rectangle 8"/>
          <p:cNvSpPr>
            <a:spLocks noGrp="1" noChangeArrowheads="1"/>
          </p:cNvSpPr>
          <p:nvPr>
            <p:ph type="body" idx="1"/>
          </p:nvPr>
        </p:nvSpPr>
        <p:spPr>
          <a:xfrm>
            <a:off x="0" y="706438"/>
            <a:ext cx="9144000" cy="6151562"/>
          </a:xfrm>
        </p:spPr>
        <p:txBody>
          <a:bodyPr>
            <a:normAutofit fontScale="92500" lnSpcReduction="20000"/>
          </a:bodyPr>
          <a:lstStyle/>
          <a:p>
            <a:pPr marL="741363" lvl="1" indent="-627063" algn="ctr">
              <a:lnSpc>
                <a:spcPct val="75000"/>
              </a:lnSpc>
              <a:spcAft>
                <a:spcPct val="20000"/>
              </a:spcAft>
              <a:tabLst>
                <a:tab pos="5481638" algn="r"/>
                <a:tab pos="7091363" algn="r"/>
                <a:tab pos="8910638" algn="r"/>
              </a:tabLst>
            </a:pPr>
            <a:r>
              <a:rPr lang="en-US" sz="2800" b="1"/>
              <a:t>Liabilities and Stockholders’ Equity</a:t>
            </a:r>
            <a:endParaRPr lang="en-US" sz="2800"/>
          </a:p>
          <a:p>
            <a:pPr marL="741363" lvl="1" indent="-627063">
              <a:lnSpc>
                <a:spcPct val="75000"/>
              </a:lnSpc>
              <a:spcAft>
                <a:spcPct val="20000"/>
              </a:spcAft>
              <a:tabLst>
                <a:tab pos="5481638" algn="r"/>
                <a:tab pos="7091363" algn="r"/>
                <a:tab pos="8910638" algn="r"/>
              </a:tabLst>
            </a:pPr>
            <a:r>
              <a:rPr lang="en-US" sz="2800" u="sng"/>
              <a:t>Current liabilities</a:t>
            </a:r>
            <a:endParaRPr lang="en-US" sz="2800"/>
          </a:p>
          <a:p>
            <a:pPr marL="741363" lvl="1" indent="-627063">
              <a:lnSpc>
                <a:spcPct val="75000"/>
              </a:lnSpc>
              <a:spcAft>
                <a:spcPct val="20000"/>
              </a:spcAft>
              <a:tabLst>
                <a:tab pos="5481638" algn="r"/>
                <a:tab pos="7091363" algn="r"/>
                <a:tab pos="8910638" algn="r"/>
              </a:tabLst>
            </a:pPr>
            <a:r>
              <a:rPr lang="en-US" sz="2800"/>
              <a:t>N/P to banks		$50,000</a:t>
            </a:r>
          </a:p>
          <a:p>
            <a:pPr marL="741363" lvl="1" indent="-627063">
              <a:lnSpc>
                <a:spcPct val="75000"/>
              </a:lnSpc>
              <a:spcAft>
                <a:spcPct val="20000"/>
              </a:spcAft>
              <a:tabLst>
                <a:tab pos="5481638" algn="r"/>
                <a:tab pos="7091363" algn="r"/>
                <a:tab pos="8910638" algn="r"/>
              </a:tabLst>
            </a:pPr>
            <a:r>
              <a:rPr lang="en-US" sz="2800"/>
              <a:t>Accounts payable		197,532</a:t>
            </a:r>
          </a:p>
          <a:p>
            <a:pPr marL="741363" lvl="1" indent="-627063">
              <a:lnSpc>
                <a:spcPct val="75000"/>
              </a:lnSpc>
              <a:spcAft>
                <a:spcPct val="20000"/>
              </a:spcAft>
              <a:tabLst>
                <a:tab pos="5481638" algn="r"/>
                <a:tab pos="7091363" algn="r"/>
                <a:tab pos="8910638" algn="r"/>
              </a:tabLst>
            </a:pPr>
            <a:r>
              <a:rPr lang="en-US" sz="2800"/>
              <a:t>Accrued int. on N/P		500</a:t>
            </a:r>
          </a:p>
          <a:p>
            <a:pPr marL="741363" lvl="1" indent="-627063">
              <a:lnSpc>
                <a:spcPct val="75000"/>
              </a:lnSpc>
              <a:spcAft>
                <a:spcPct val="20000"/>
              </a:spcAft>
              <a:tabLst>
                <a:tab pos="5481638" algn="r"/>
                <a:tab pos="7091363" algn="r"/>
                <a:tab pos="8910638" algn="r"/>
              </a:tabLst>
            </a:pPr>
            <a:r>
              <a:rPr lang="en-US" sz="2800"/>
              <a:t>Income taxes payable		62,520</a:t>
            </a:r>
          </a:p>
          <a:p>
            <a:pPr marL="741363" lvl="1" indent="-627063">
              <a:lnSpc>
                <a:spcPct val="75000"/>
              </a:lnSpc>
              <a:spcAft>
                <a:spcPct val="0"/>
              </a:spcAft>
              <a:tabLst>
                <a:tab pos="5481638" algn="r"/>
                <a:tab pos="7091363" algn="r"/>
                <a:tab pos="8910638" algn="r"/>
              </a:tabLst>
            </a:pPr>
            <a:r>
              <a:rPr lang="en-US" sz="2800"/>
              <a:t>Accrued salaries, wages, </a:t>
            </a:r>
          </a:p>
          <a:p>
            <a:pPr marL="741363" lvl="1" indent="-627063">
              <a:lnSpc>
                <a:spcPct val="75000"/>
              </a:lnSpc>
              <a:spcAft>
                <a:spcPct val="20000"/>
              </a:spcAft>
              <a:tabLst>
                <a:tab pos="5481638" algn="r"/>
                <a:tab pos="7091363" algn="r"/>
                <a:tab pos="8910638" algn="r"/>
              </a:tabLst>
            </a:pPr>
            <a:r>
              <a:rPr lang="en-US" sz="2800"/>
              <a:t> and other liabilities		9,500</a:t>
            </a:r>
          </a:p>
          <a:p>
            <a:pPr marL="741363" lvl="1" indent="-627063">
              <a:lnSpc>
                <a:spcPct val="75000"/>
              </a:lnSpc>
              <a:spcAft>
                <a:spcPct val="0"/>
              </a:spcAft>
              <a:tabLst>
                <a:tab pos="5481638" algn="r"/>
                <a:tab pos="7091363" algn="r"/>
                <a:tab pos="8910638" algn="r"/>
              </a:tabLst>
            </a:pPr>
            <a:r>
              <a:rPr lang="en-US" sz="2800"/>
              <a:t>Deposits received </a:t>
            </a:r>
          </a:p>
          <a:p>
            <a:pPr marL="741363" lvl="1" indent="-627063">
              <a:lnSpc>
                <a:spcPct val="75000"/>
              </a:lnSpc>
              <a:spcAft>
                <a:spcPct val="20000"/>
              </a:spcAft>
              <a:tabLst>
                <a:tab pos="5481638" algn="r"/>
                <a:tab pos="7091363" algn="r"/>
                <a:tab pos="8910638" algn="r"/>
              </a:tabLst>
            </a:pPr>
            <a:r>
              <a:rPr lang="en-US" sz="2800"/>
              <a:t> from customers	</a:t>
            </a:r>
            <a:r>
              <a:rPr lang="en-US" sz="2800" u="sng"/>
              <a:t>	      420</a:t>
            </a:r>
            <a:endParaRPr lang="en-US" sz="2800"/>
          </a:p>
          <a:p>
            <a:pPr marL="741363" lvl="1" indent="-627063">
              <a:lnSpc>
                <a:spcPct val="75000"/>
              </a:lnSpc>
              <a:spcAft>
                <a:spcPct val="20000"/>
              </a:spcAft>
              <a:tabLst>
                <a:tab pos="5481638" algn="r"/>
                <a:tab pos="7091363" algn="r"/>
                <a:tab pos="8910638" algn="r"/>
              </a:tabLst>
            </a:pPr>
            <a:r>
              <a:rPr lang="en-US" sz="2800" u="sng"/>
              <a:t>	</a:t>
            </a:r>
            <a:r>
              <a:rPr lang="en-US" sz="2800"/>
              <a:t>Total current liabilities			$320,472</a:t>
            </a:r>
          </a:p>
          <a:p>
            <a:pPr marL="741363" lvl="1" indent="-627063">
              <a:lnSpc>
                <a:spcPct val="75000"/>
              </a:lnSpc>
              <a:spcAft>
                <a:spcPct val="20000"/>
              </a:spcAft>
              <a:tabLst>
                <a:tab pos="5481638" algn="r"/>
                <a:tab pos="7091363" algn="r"/>
                <a:tab pos="8910638" algn="r"/>
              </a:tabLst>
            </a:pPr>
            <a:r>
              <a:rPr lang="en-US" sz="2700" u="sng"/>
              <a:t>Long-term debt</a:t>
            </a:r>
          </a:p>
          <a:p>
            <a:pPr marL="741363" lvl="1" indent="-627063">
              <a:lnSpc>
                <a:spcPct val="75000"/>
              </a:lnSpc>
              <a:spcAft>
                <a:spcPct val="0"/>
              </a:spcAft>
              <a:tabLst>
                <a:tab pos="5481638" algn="r"/>
                <a:tab pos="7091363" algn="r"/>
                <a:tab pos="8910638" algn="r"/>
              </a:tabLst>
            </a:pPr>
            <a:r>
              <a:rPr lang="en-US" sz="2700"/>
              <a:t>20-year 12% debentures, </a:t>
            </a:r>
          </a:p>
          <a:p>
            <a:pPr marL="741363" lvl="1" indent="-627063">
              <a:lnSpc>
                <a:spcPct val="75000"/>
              </a:lnSpc>
              <a:spcAft>
                <a:spcPct val="20000"/>
              </a:spcAft>
              <a:tabLst>
                <a:tab pos="5481638" algn="r"/>
                <a:tab pos="7091363" algn="r"/>
                <a:tab pos="8910638" algn="r"/>
              </a:tabLst>
            </a:pPr>
            <a:r>
              <a:rPr lang="en-US" sz="2700"/>
              <a:t>   due January 1, 2008		</a:t>
            </a:r>
            <a:r>
              <a:rPr lang="en-US" sz="2700" u="sng"/>
              <a:t>	  500,000</a:t>
            </a:r>
          </a:p>
          <a:p>
            <a:pPr marL="741363" lvl="1" indent="-627063">
              <a:lnSpc>
                <a:spcPct val="75000"/>
              </a:lnSpc>
              <a:spcAft>
                <a:spcPct val="20000"/>
              </a:spcAft>
              <a:tabLst>
                <a:tab pos="5481638" algn="r"/>
                <a:tab pos="7091363" algn="r"/>
                <a:tab pos="8910638" algn="r"/>
              </a:tabLst>
            </a:pPr>
            <a:r>
              <a:rPr lang="en-US" sz="2700"/>
              <a:t>	Total liabilities			820,472</a:t>
            </a:r>
            <a:endParaRPr lang="en-US" sz="2800"/>
          </a:p>
        </p:txBody>
      </p:sp>
      <p:sp>
        <p:nvSpPr>
          <p:cNvPr id="551947" name="Rectangle 11"/>
          <p:cNvSpPr>
            <a:spLocks noChangeArrowheads="1"/>
          </p:cNvSpPr>
          <p:nvPr/>
        </p:nvSpPr>
        <p:spPr bwMode="auto">
          <a:xfrm>
            <a:off x="8253413" y="6559550"/>
            <a:ext cx="852487" cy="298450"/>
          </a:xfrm>
          <a:prstGeom prst="rect">
            <a:avLst/>
          </a:prstGeom>
          <a:noFill/>
          <a:ln w="9525">
            <a:noFill/>
            <a:miter lim="800000"/>
            <a:headEnd/>
            <a:tailEnd/>
          </a:ln>
          <a:effectLst/>
        </p:spPr>
        <p:txBody>
          <a:bodyPr wrap="none" lIns="92075" tIns="46038" rIns="92075" bIns="46038" anchor="ctr"/>
          <a:lstStyle/>
          <a:p>
            <a:pPr algn="r"/>
            <a:fld id="{37505537-4A62-4D9F-AC8E-0D0C622253A9}" type="slidenum">
              <a:rPr lang="en-US" sz="1400">
                <a:solidFill>
                  <a:schemeClr val="bg2"/>
                </a:solidFill>
                <a:latin typeface="Arial" charset="0"/>
              </a:rPr>
              <a:pPr algn="r"/>
              <a:t>7</a:t>
            </a:fld>
            <a:endParaRPr lang="en-US" sz="1400">
              <a:solidFill>
                <a:schemeClr val="bg2"/>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51943"/>
                                        </p:tgtEl>
                                        <p:attrNameLst>
                                          <p:attrName>style.visibility</p:attrName>
                                        </p:attrNameLst>
                                      </p:cBhvr>
                                      <p:to>
                                        <p:strVal val="visible"/>
                                      </p:to>
                                    </p:set>
                                    <p:animEffect transition="in" filter="dissolve">
                                      <p:cBhvr>
                                        <p:cTn id="7" dur="500"/>
                                        <p:tgtEl>
                                          <p:spTgt spid="551943"/>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55194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551944">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55194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551944">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55194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551944">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551944">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551944">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551944">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551944">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551944">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499"/>
                                          </p:stCondLst>
                                        </p:cTn>
                                        <p:tgtEl>
                                          <p:spTgt spid="551944">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551944">
                                            <p:txEl>
                                              <p:pRg st="12" end="1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499"/>
                                          </p:stCondLst>
                                        </p:cTn>
                                        <p:tgtEl>
                                          <p:spTgt spid="551944">
                                            <p:txEl>
                                              <p:pRg st="13" end="1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55194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1943" grpId="0" animBg="1"/>
      <p:bldP spid="551944" grpId="0" build="p" autoUpdateAnimBg="0" advAuto="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Footer Placeholder 4"/>
          <p:cNvSpPr>
            <a:spLocks noGrp="1"/>
          </p:cNvSpPr>
          <p:nvPr>
            <p:ph type="ftr" sz="quarter" idx="11"/>
          </p:nvPr>
        </p:nvSpPr>
        <p:spPr/>
        <p:txBody>
          <a:bodyPr/>
          <a:lstStyle/>
          <a:p>
            <a:r>
              <a:rPr lang="en-US"/>
              <a:t>The Balance Sheet and Financial Disclosures</a:t>
            </a:r>
          </a:p>
        </p:txBody>
      </p:sp>
      <p:sp>
        <p:nvSpPr>
          <p:cNvPr id="10" name="Slide Number Placeholder 5"/>
          <p:cNvSpPr>
            <a:spLocks noGrp="1"/>
          </p:cNvSpPr>
          <p:nvPr>
            <p:ph type="sldNum" sz="quarter" idx="12"/>
          </p:nvPr>
        </p:nvSpPr>
        <p:spPr/>
        <p:txBody>
          <a:bodyPr/>
          <a:lstStyle/>
          <a:p>
            <a:fld id="{A38901E6-6BB1-459C-B2DB-5F771270AB2E}" type="slidenum">
              <a:rPr lang="en-US"/>
              <a:pPr/>
              <a:t>8</a:t>
            </a:fld>
            <a:endParaRPr lang="en-US"/>
          </a:p>
        </p:txBody>
      </p:sp>
      <p:sp>
        <p:nvSpPr>
          <p:cNvPr id="552962" name="Rectangle 2"/>
          <p:cNvSpPr>
            <a:spLocks noChangeArrowheads="1"/>
          </p:cNvSpPr>
          <p:nvPr/>
        </p:nvSpPr>
        <p:spPr bwMode="auto">
          <a:xfrm>
            <a:off x="0" y="0"/>
            <a:ext cx="9144000" cy="6858000"/>
          </a:xfrm>
          <a:prstGeom prst="rect">
            <a:avLst/>
          </a:prstGeom>
          <a:solidFill>
            <a:schemeClr val="bg1"/>
          </a:solidFill>
          <a:ln w="9525">
            <a:noFill/>
            <a:miter lim="800000"/>
            <a:headEnd/>
            <a:tailEnd/>
          </a:ln>
        </p:spPr>
        <p:txBody>
          <a:bodyPr wrap="none" anchor="ctr"/>
          <a:lstStyle/>
          <a:p>
            <a:pPr algn="ctr"/>
            <a:endParaRPr kumimoji="0" lang="en-US"/>
          </a:p>
        </p:txBody>
      </p:sp>
      <p:sp>
        <p:nvSpPr>
          <p:cNvPr id="552963" name="Rectangle 3"/>
          <p:cNvSpPr>
            <a:spLocks noGrp="1" noChangeArrowheads="1"/>
          </p:cNvSpPr>
          <p:nvPr>
            <p:ph type="title"/>
          </p:nvPr>
        </p:nvSpPr>
        <p:spPr>
          <a:xfrm>
            <a:off x="179388" y="87313"/>
            <a:ext cx="8610600" cy="485775"/>
          </a:xfrm>
        </p:spPr>
        <p:txBody>
          <a:bodyPr>
            <a:normAutofit fontScale="90000"/>
          </a:bodyPr>
          <a:lstStyle/>
          <a:p>
            <a:r>
              <a:rPr lang="en-US" sz="4000"/>
              <a:t>Exhibit 5-1 (contd.)</a:t>
            </a:r>
          </a:p>
        </p:txBody>
      </p:sp>
      <p:sp>
        <p:nvSpPr>
          <p:cNvPr id="552964" name="Rectangle 4"/>
          <p:cNvSpPr>
            <a:spLocks noChangeArrowheads="1"/>
          </p:cNvSpPr>
          <p:nvPr/>
        </p:nvSpPr>
        <p:spPr bwMode="auto">
          <a:xfrm>
            <a:off x="0" y="506413"/>
            <a:ext cx="9144000" cy="74612"/>
          </a:xfrm>
          <a:prstGeom prst="rect">
            <a:avLst/>
          </a:prstGeom>
          <a:gradFill rotWithShape="0">
            <a:gsLst>
              <a:gs pos="0">
                <a:srgbClr val="66CCFF"/>
              </a:gs>
              <a:gs pos="100000">
                <a:schemeClr val="bg2"/>
              </a:gs>
            </a:gsLst>
            <a:path path="shape">
              <a:fillToRect l="50000" t="50000" r="50000" b="50000"/>
            </a:path>
          </a:gradFill>
          <a:ln w="9525">
            <a:solidFill>
              <a:srgbClr val="0000CC"/>
            </a:solidFill>
            <a:miter lim="800000"/>
            <a:headEnd/>
            <a:tailEnd/>
          </a:ln>
        </p:spPr>
        <p:txBody>
          <a:bodyPr wrap="none" anchor="ctr"/>
          <a:lstStyle/>
          <a:p>
            <a:endParaRPr lang="en-US"/>
          </a:p>
        </p:txBody>
      </p:sp>
      <p:sp>
        <p:nvSpPr>
          <p:cNvPr id="552965" name="Rectangle 5"/>
          <p:cNvSpPr>
            <a:spLocks noChangeArrowheads="1"/>
          </p:cNvSpPr>
          <p:nvPr/>
        </p:nvSpPr>
        <p:spPr bwMode="auto">
          <a:xfrm>
            <a:off x="61913" y="658813"/>
            <a:ext cx="8999537" cy="5905500"/>
          </a:xfrm>
          <a:prstGeom prst="rect">
            <a:avLst/>
          </a:prstGeom>
          <a:solidFill>
            <a:schemeClr val="accent2"/>
          </a:solidFill>
          <a:ln w="9525">
            <a:solidFill>
              <a:schemeClr val="bg2"/>
            </a:solidFill>
            <a:miter lim="800000"/>
            <a:headEnd/>
            <a:tailEnd/>
          </a:ln>
        </p:spPr>
        <p:txBody>
          <a:bodyPr wrap="none" anchor="ctr"/>
          <a:lstStyle/>
          <a:p>
            <a:endParaRPr lang="en-US"/>
          </a:p>
        </p:txBody>
      </p:sp>
      <p:sp>
        <p:nvSpPr>
          <p:cNvPr id="552966" name="Rectangle 6"/>
          <p:cNvSpPr>
            <a:spLocks noGrp="1" noChangeArrowheads="1"/>
          </p:cNvSpPr>
          <p:nvPr>
            <p:ph type="body" idx="1"/>
          </p:nvPr>
        </p:nvSpPr>
        <p:spPr>
          <a:xfrm>
            <a:off x="0" y="665163"/>
            <a:ext cx="9144000" cy="6151562"/>
          </a:xfrm>
        </p:spPr>
        <p:txBody>
          <a:bodyPr>
            <a:normAutofit fontScale="92500" lnSpcReduction="20000"/>
          </a:bodyPr>
          <a:lstStyle/>
          <a:p>
            <a:pPr marL="571500" lvl="1" indent="-457200">
              <a:lnSpc>
                <a:spcPct val="75000"/>
              </a:lnSpc>
              <a:spcAft>
                <a:spcPct val="0"/>
              </a:spcAft>
              <a:tabLst>
                <a:tab pos="5651500" algn="r"/>
                <a:tab pos="7091363" algn="r"/>
                <a:tab pos="8910638" algn="r"/>
              </a:tabLst>
            </a:pPr>
            <a:r>
              <a:rPr lang="en-US" sz="2800" u="sng"/>
              <a:t>Stockholders’ equity</a:t>
            </a:r>
          </a:p>
          <a:p>
            <a:pPr marL="571500" lvl="1" indent="-457200">
              <a:lnSpc>
                <a:spcPct val="75000"/>
              </a:lnSpc>
              <a:spcAft>
                <a:spcPct val="0"/>
              </a:spcAft>
              <a:tabLst>
                <a:tab pos="5651500" algn="r"/>
                <a:tab pos="7091363" algn="r"/>
                <a:tab pos="8910638" algn="r"/>
              </a:tabLst>
            </a:pPr>
            <a:r>
              <a:rPr lang="en-US" sz="2800"/>
              <a:t>Paid in on capital stock</a:t>
            </a:r>
          </a:p>
          <a:p>
            <a:pPr marL="571500" lvl="1" indent="-457200">
              <a:lnSpc>
                <a:spcPct val="75000"/>
              </a:lnSpc>
              <a:spcAft>
                <a:spcPct val="0"/>
              </a:spcAft>
              <a:tabLst>
                <a:tab pos="5651500" algn="r"/>
                <a:tab pos="7091363" algn="r"/>
                <a:tab pos="8910638" algn="r"/>
              </a:tabLst>
            </a:pPr>
            <a:r>
              <a:rPr lang="en-US" sz="2800"/>
              <a:t>  Preferred, 7%, cumulative</a:t>
            </a:r>
          </a:p>
          <a:p>
            <a:pPr marL="571500" lvl="1" indent="-457200">
              <a:lnSpc>
                <a:spcPct val="70000"/>
              </a:lnSpc>
              <a:spcAft>
                <a:spcPct val="0"/>
              </a:spcAft>
              <a:tabLst>
                <a:tab pos="5651500" algn="r"/>
                <a:tab pos="7091363" algn="r"/>
                <a:tab pos="8910638" algn="r"/>
              </a:tabLst>
            </a:pPr>
            <a:r>
              <a:rPr lang="en-US" sz="2800"/>
              <a:t>	Authorized, issued, </a:t>
            </a:r>
          </a:p>
          <a:p>
            <a:pPr marL="571500" lvl="1" indent="-457200">
              <a:lnSpc>
                <a:spcPct val="70000"/>
              </a:lnSpc>
              <a:spcAft>
                <a:spcPct val="0"/>
              </a:spcAft>
              <a:tabLst>
                <a:tab pos="5651500" algn="r"/>
                <a:tab pos="7091363" algn="r"/>
                <a:tab pos="8910638" algn="r"/>
              </a:tabLst>
            </a:pPr>
            <a:r>
              <a:rPr lang="en-US" sz="2800"/>
              <a:t>	 and outstanding, </a:t>
            </a:r>
          </a:p>
          <a:p>
            <a:pPr marL="571500" lvl="1" indent="-457200">
              <a:lnSpc>
                <a:spcPct val="70000"/>
              </a:lnSpc>
              <a:spcAft>
                <a:spcPct val="0"/>
              </a:spcAft>
              <a:tabLst>
                <a:tab pos="5651500" algn="r"/>
                <a:tab pos="7091363" algn="r"/>
                <a:tab pos="8910638" algn="r"/>
              </a:tabLst>
            </a:pPr>
            <a:r>
              <a:rPr lang="en-US" sz="2800"/>
              <a:t>	 30,000 shares of </a:t>
            </a:r>
          </a:p>
          <a:p>
            <a:pPr marL="571500" lvl="1" indent="-457200">
              <a:lnSpc>
                <a:spcPct val="75000"/>
              </a:lnSpc>
              <a:spcAft>
                <a:spcPct val="0"/>
              </a:spcAft>
              <a:tabLst>
                <a:tab pos="5651500" algn="r"/>
                <a:tab pos="7091363" algn="r"/>
                <a:tab pos="8910638" algn="r"/>
              </a:tabLst>
            </a:pPr>
            <a:r>
              <a:rPr lang="en-US" sz="2800"/>
              <a:t>	 $10 par value	$300,000</a:t>
            </a:r>
          </a:p>
          <a:p>
            <a:pPr marL="571500" lvl="1" indent="-457200">
              <a:lnSpc>
                <a:spcPct val="75000"/>
              </a:lnSpc>
              <a:spcAft>
                <a:spcPct val="0"/>
              </a:spcAft>
              <a:tabLst>
                <a:tab pos="5651500" algn="r"/>
                <a:tab pos="7091363" algn="r"/>
                <a:tab pos="8910638" algn="r"/>
              </a:tabLst>
            </a:pPr>
            <a:r>
              <a:rPr lang="en-US" sz="2800"/>
              <a:t>  Common--</a:t>
            </a:r>
          </a:p>
          <a:p>
            <a:pPr marL="571500" lvl="1" indent="-457200">
              <a:lnSpc>
                <a:spcPct val="75000"/>
              </a:lnSpc>
              <a:spcAft>
                <a:spcPct val="0"/>
              </a:spcAft>
              <a:tabLst>
                <a:tab pos="5651500" algn="r"/>
                <a:tab pos="7091363" algn="r"/>
                <a:tab pos="8910638" algn="r"/>
              </a:tabLst>
            </a:pPr>
            <a:r>
              <a:rPr lang="en-US" sz="2800"/>
              <a:t>	Authorized, 500,000 </a:t>
            </a:r>
          </a:p>
          <a:p>
            <a:pPr marL="571500" lvl="1" indent="-457200">
              <a:lnSpc>
                <a:spcPct val="70000"/>
              </a:lnSpc>
              <a:spcAft>
                <a:spcPct val="0"/>
              </a:spcAft>
              <a:tabLst>
                <a:tab pos="5651500" algn="r"/>
                <a:tab pos="7091363" algn="r"/>
                <a:tab pos="8910638" algn="r"/>
              </a:tabLst>
            </a:pPr>
            <a:r>
              <a:rPr lang="en-US" sz="2800"/>
              <a:t>	 shares of $1 par value; </a:t>
            </a:r>
          </a:p>
          <a:p>
            <a:pPr marL="571500" lvl="1" indent="-457200">
              <a:lnSpc>
                <a:spcPct val="70000"/>
              </a:lnSpc>
              <a:spcAft>
                <a:spcPct val="0"/>
              </a:spcAft>
              <a:tabLst>
                <a:tab pos="5651500" algn="r"/>
                <a:tab pos="7091363" algn="r"/>
                <a:tab pos="8910638" algn="r"/>
              </a:tabLst>
            </a:pPr>
            <a:r>
              <a:rPr lang="en-US" sz="2800"/>
              <a:t>	 issued &amp; outstanding,</a:t>
            </a:r>
          </a:p>
          <a:p>
            <a:pPr marL="571500" lvl="1" indent="-457200">
              <a:lnSpc>
                <a:spcPct val="75000"/>
              </a:lnSpc>
              <a:spcAft>
                <a:spcPct val="0"/>
              </a:spcAft>
              <a:tabLst>
                <a:tab pos="5651500" algn="r"/>
                <a:tab pos="7091363" algn="r"/>
                <a:tab pos="8910638" algn="r"/>
              </a:tabLst>
            </a:pPr>
            <a:r>
              <a:rPr lang="en-US" sz="2800"/>
              <a:t>	 400,000 shares	400,000</a:t>
            </a:r>
          </a:p>
          <a:p>
            <a:pPr marL="571500" lvl="1" indent="-457200">
              <a:lnSpc>
                <a:spcPct val="75000"/>
              </a:lnSpc>
              <a:spcAft>
                <a:spcPct val="0"/>
              </a:spcAft>
              <a:tabLst>
                <a:tab pos="5651500" algn="r"/>
                <a:tab pos="7091363" algn="r"/>
                <a:tab pos="8910638" algn="r"/>
              </a:tabLst>
            </a:pPr>
            <a:r>
              <a:rPr lang="en-US" sz="2800"/>
              <a:t>  additional paid-in capital	</a:t>
            </a:r>
            <a:r>
              <a:rPr lang="en-US" sz="2800" u="sng"/>
              <a:t>  37,500</a:t>
            </a:r>
            <a:r>
              <a:rPr lang="en-US" sz="2800"/>
              <a:t>	737,500</a:t>
            </a:r>
          </a:p>
          <a:p>
            <a:pPr marL="571500" lvl="1" indent="-457200">
              <a:lnSpc>
                <a:spcPct val="75000"/>
              </a:lnSpc>
              <a:spcAft>
                <a:spcPct val="0"/>
              </a:spcAft>
              <a:tabLst>
                <a:tab pos="5651500" algn="r"/>
                <a:tab pos="7091363" algn="r"/>
                <a:tab pos="8910638" algn="r"/>
              </a:tabLst>
            </a:pPr>
            <a:r>
              <a:rPr lang="en-US" sz="2800"/>
              <a:t>Earnings retained </a:t>
            </a:r>
          </a:p>
          <a:p>
            <a:pPr marL="571500" lvl="1" indent="-457200">
              <a:lnSpc>
                <a:spcPct val="75000"/>
              </a:lnSpc>
              <a:spcAft>
                <a:spcPct val="0"/>
              </a:spcAft>
              <a:tabLst>
                <a:tab pos="5651500" algn="r"/>
                <a:tab pos="7091363" algn="r"/>
                <a:tab pos="8910638" algn="r"/>
              </a:tabLst>
            </a:pPr>
            <a:r>
              <a:rPr lang="en-US" sz="2800"/>
              <a:t> in the business		</a:t>
            </a:r>
            <a:r>
              <a:rPr lang="en-US" sz="2800" u="sng"/>
              <a:t>162,582</a:t>
            </a:r>
          </a:p>
          <a:p>
            <a:pPr marL="571500" lvl="1" indent="-457200">
              <a:lnSpc>
                <a:spcPct val="75000"/>
              </a:lnSpc>
              <a:spcAft>
                <a:spcPct val="0"/>
              </a:spcAft>
              <a:tabLst>
                <a:tab pos="5651500" algn="r"/>
                <a:tab pos="7091363" algn="r"/>
                <a:tab pos="8910638" algn="r"/>
              </a:tabLst>
            </a:pPr>
            <a:r>
              <a:rPr lang="en-US" sz="2800"/>
              <a:t>	Total stockholders’ equity			</a:t>
            </a:r>
            <a:r>
              <a:rPr lang="en-US" sz="2800" u="sng"/>
              <a:t>     900,082</a:t>
            </a:r>
          </a:p>
          <a:p>
            <a:pPr marL="571500" lvl="1" indent="-457200">
              <a:lnSpc>
                <a:spcPct val="75000"/>
              </a:lnSpc>
              <a:spcAft>
                <a:spcPct val="0"/>
              </a:spcAft>
              <a:tabLst>
                <a:tab pos="5651500" algn="r"/>
                <a:tab pos="7091363" algn="r"/>
                <a:tab pos="8910638" algn="r"/>
              </a:tabLst>
            </a:pPr>
            <a:r>
              <a:rPr lang="en-US" sz="2800" u="sng"/>
              <a:t>	</a:t>
            </a:r>
            <a:r>
              <a:rPr lang="en-US" sz="2800"/>
              <a:t>Total liabilities </a:t>
            </a:r>
          </a:p>
          <a:p>
            <a:pPr marL="571500" lvl="1" indent="-457200">
              <a:lnSpc>
                <a:spcPct val="75000"/>
              </a:lnSpc>
              <a:spcAft>
                <a:spcPct val="0"/>
              </a:spcAft>
              <a:tabLst>
                <a:tab pos="5651500" algn="r"/>
                <a:tab pos="7091363" algn="r"/>
                <a:tab pos="8910638" algn="r"/>
              </a:tabLst>
            </a:pPr>
            <a:r>
              <a:rPr lang="en-US" sz="2800"/>
              <a:t>	 and stockholders’ equity		</a:t>
            </a:r>
            <a:r>
              <a:rPr lang="en-US" sz="2800" b="1"/>
              <a:t>	</a:t>
            </a:r>
            <a:r>
              <a:rPr lang="en-US" sz="2800" b="1" u="sng"/>
              <a:t>$1,720,554</a:t>
            </a:r>
            <a:endParaRPr lang="en-US" sz="2800"/>
          </a:p>
        </p:txBody>
      </p:sp>
      <p:sp>
        <p:nvSpPr>
          <p:cNvPr id="552968" name="Line 8"/>
          <p:cNvSpPr>
            <a:spLocks noChangeShapeType="1"/>
          </p:cNvSpPr>
          <p:nvPr/>
        </p:nvSpPr>
        <p:spPr bwMode="auto">
          <a:xfrm>
            <a:off x="7210425" y="6443663"/>
            <a:ext cx="1798638" cy="0"/>
          </a:xfrm>
          <a:prstGeom prst="line">
            <a:avLst/>
          </a:prstGeom>
          <a:noFill/>
          <a:ln w="38100">
            <a:solidFill>
              <a:schemeClr val="bg2"/>
            </a:solidFill>
            <a:round/>
            <a:headEnd/>
            <a:tailEnd/>
          </a:ln>
        </p:spPr>
        <p:txBody>
          <a:bodyPr wrap="none" anchor="ctr"/>
          <a:lstStyle/>
          <a:p>
            <a:endParaRPr lang="en-US"/>
          </a:p>
        </p:txBody>
      </p:sp>
      <p:sp>
        <p:nvSpPr>
          <p:cNvPr id="552969" name="Rectangle 9"/>
          <p:cNvSpPr>
            <a:spLocks noChangeArrowheads="1"/>
          </p:cNvSpPr>
          <p:nvPr/>
        </p:nvSpPr>
        <p:spPr bwMode="auto">
          <a:xfrm>
            <a:off x="8253413" y="6559550"/>
            <a:ext cx="852487" cy="298450"/>
          </a:xfrm>
          <a:prstGeom prst="rect">
            <a:avLst/>
          </a:prstGeom>
          <a:noFill/>
          <a:ln w="9525">
            <a:noFill/>
            <a:miter lim="800000"/>
            <a:headEnd/>
            <a:tailEnd/>
          </a:ln>
          <a:effectLst/>
        </p:spPr>
        <p:txBody>
          <a:bodyPr wrap="none" lIns="92075" tIns="46038" rIns="92075" bIns="46038" anchor="ctr"/>
          <a:lstStyle/>
          <a:p>
            <a:pPr algn="r"/>
            <a:fld id="{4016976A-638B-4D7D-B92A-F7110369FCF6}" type="slidenum">
              <a:rPr lang="en-US" sz="1400">
                <a:solidFill>
                  <a:schemeClr val="bg2"/>
                </a:solidFill>
                <a:latin typeface="Arial" charset="0"/>
              </a:rPr>
              <a:pPr algn="r"/>
              <a:t>8</a:t>
            </a:fld>
            <a:endParaRPr lang="en-US" sz="1400">
              <a:solidFill>
                <a:schemeClr val="bg2"/>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52965"/>
                                        </p:tgtEl>
                                        <p:attrNameLst>
                                          <p:attrName>style.visibility</p:attrName>
                                        </p:attrNameLst>
                                      </p:cBhvr>
                                      <p:to>
                                        <p:strVal val="visible"/>
                                      </p:to>
                                    </p:set>
                                    <p:animEffect transition="in" filter="dissolve">
                                      <p:cBhvr>
                                        <p:cTn id="7" dur="500"/>
                                        <p:tgtEl>
                                          <p:spTgt spid="552965"/>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552966">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552966">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55296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55296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552966">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552966">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552966">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552966">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552966">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552966">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552966">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499"/>
                                          </p:stCondLst>
                                        </p:cTn>
                                        <p:tgtEl>
                                          <p:spTgt spid="552966">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552966">
                                            <p:txEl>
                                              <p:pRg st="12" end="1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499"/>
                                          </p:stCondLst>
                                        </p:cTn>
                                        <p:tgtEl>
                                          <p:spTgt spid="552966">
                                            <p:txEl>
                                              <p:pRg st="13" end="1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552966">
                                            <p:txEl>
                                              <p:pRg st="14" end="14"/>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499"/>
                                          </p:stCondLst>
                                        </p:cTn>
                                        <p:tgtEl>
                                          <p:spTgt spid="552966">
                                            <p:txEl>
                                              <p:pRg st="15" end="15"/>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499"/>
                                          </p:stCondLst>
                                        </p:cTn>
                                        <p:tgtEl>
                                          <p:spTgt spid="552966">
                                            <p:txEl>
                                              <p:pRg st="16" end="16"/>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499"/>
                                          </p:stCondLst>
                                        </p:cTn>
                                        <p:tgtEl>
                                          <p:spTgt spid="552966">
                                            <p:txEl>
                                              <p:pRg st="17" end="17"/>
                                            </p:txEl>
                                          </p:spTgt>
                                        </p:tgtEl>
                                        <p:attrNameLst>
                                          <p:attrName>style.visibility</p:attrName>
                                        </p:attrNameLst>
                                      </p:cBhvr>
                                      <p:to>
                                        <p:strVal val="visible"/>
                                      </p:to>
                                    </p:set>
                                  </p:childTnLst>
                                </p:cTn>
                              </p:par>
                            </p:childTnLst>
                          </p:cTn>
                        </p:par>
                        <p:par>
                          <p:cTn id="45" fill="hold">
                            <p:stCondLst>
                              <p:cond delay="1000"/>
                            </p:stCondLst>
                            <p:childTnLst>
                              <p:par>
                                <p:cTn id="46" presetID="1" presetClass="entr" presetSubtype="0" fill="hold" grpId="0" nodeType="afterEffect">
                                  <p:stCondLst>
                                    <p:cond delay="0"/>
                                  </p:stCondLst>
                                  <p:childTnLst>
                                    <p:set>
                                      <p:cBhvr>
                                        <p:cTn id="47" dur="1" fill="hold">
                                          <p:stCondLst>
                                            <p:cond delay="499"/>
                                          </p:stCondLst>
                                        </p:cTn>
                                        <p:tgtEl>
                                          <p:spTgt spid="5529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65" grpId="0" animBg="1"/>
      <p:bldP spid="552966" grpId="0" build="p" autoUpdateAnimBg="0" advAuto="0"/>
      <p:bldP spid="552968"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Footer Placeholder 4"/>
          <p:cNvSpPr>
            <a:spLocks noGrp="1"/>
          </p:cNvSpPr>
          <p:nvPr>
            <p:ph type="ftr" sz="quarter" idx="11"/>
          </p:nvPr>
        </p:nvSpPr>
        <p:spPr/>
        <p:txBody>
          <a:bodyPr/>
          <a:lstStyle/>
          <a:p>
            <a:r>
              <a:rPr lang="en-US"/>
              <a:t>The Balance Sheet and Financial Disclosures</a:t>
            </a:r>
          </a:p>
        </p:txBody>
      </p:sp>
      <p:sp>
        <p:nvSpPr>
          <p:cNvPr id="11" name="Slide Number Placeholder 5"/>
          <p:cNvSpPr>
            <a:spLocks noGrp="1"/>
          </p:cNvSpPr>
          <p:nvPr>
            <p:ph type="sldNum" sz="quarter" idx="12"/>
          </p:nvPr>
        </p:nvSpPr>
        <p:spPr/>
        <p:txBody>
          <a:bodyPr/>
          <a:lstStyle/>
          <a:p>
            <a:fld id="{2DA9A2A4-2626-4718-A7CF-EDA5E8C0D5FF}" type="slidenum">
              <a:rPr lang="en-US"/>
              <a:pPr/>
              <a:t>9</a:t>
            </a:fld>
            <a:endParaRPr lang="en-US"/>
          </a:p>
        </p:txBody>
      </p:sp>
      <p:sp>
        <p:nvSpPr>
          <p:cNvPr id="553986" name="Rectangle 1026"/>
          <p:cNvSpPr>
            <a:spLocks noChangeArrowheads="1"/>
          </p:cNvSpPr>
          <p:nvPr/>
        </p:nvSpPr>
        <p:spPr bwMode="auto">
          <a:xfrm>
            <a:off x="0" y="0"/>
            <a:ext cx="9144000" cy="6858000"/>
          </a:xfrm>
          <a:prstGeom prst="rect">
            <a:avLst/>
          </a:prstGeom>
          <a:solidFill>
            <a:schemeClr val="bg1"/>
          </a:solidFill>
          <a:ln w="9525">
            <a:noFill/>
            <a:miter lim="800000"/>
            <a:headEnd/>
            <a:tailEnd/>
          </a:ln>
        </p:spPr>
        <p:txBody>
          <a:bodyPr wrap="none" anchor="ctr"/>
          <a:lstStyle/>
          <a:p>
            <a:pPr algn="ctr"/>
            <a:endParaRPr kumimoji="0" lang="en-US"/>
          </a:p>
        </p:txBody>
      </p:sp>
      <p:sp>
        <p:nvSpPr>
          <p:cNvPr id="553987" name="Rectangle 1027"/>
          <p:cNvSpPr>
            <a:spLocks noGrp="1" noChangeArrowheads="1"/>
          </p:cNvSpPr>
          <p:nvPr>
            <p:ph type="title"/>
          </p:nvPr>
        </p:nvSpPr>
        <p:spPr>
          <a:xfrm>
            <a:off x="179388" y="87313"/>
            <a:ext cx="8610600" cy="485775"/>
          </a:xfrm>
        </p:spPr>
        <p:txBody>
          <a:bodyPr>
            <a:normAutofit fontScale="90000"/>
          </a:bodyPr>
          <a:lstStyle/>
          <a:p>
            <a:r>
              <a:rPr lang="en-US" sz="4000"/>
              <a:t>Exhibit 5-2</a:t>
            </a:r>
          </a:p>
        </p:txBody>
      </p:sp>
      <p:sp>
        <p:nvSpPr>
          <p:cNvPr id="553988" name="Rectangle 1028"/>
          <p:cNvSpPr>
            <a:spLocks noChangeArrowheads="1"/>
          </p:cNvSpPr>
          <p:nvPr/>
        </p:nvSpPr>
        <p:spPr bwMode="auto">
          <a:xfrm>
            <a:off x="0" y="506413"/>
            <a:ext cx="9144000" cy="74612"/>
          </a:xfrm>
          <a:prstGeom prst="rect">
            <a:avLst/>
          </a:prstGeom>
          <a:gradFill rotWithShape="0">
            <a:gsLst>
              <a:gs pos="0">
                <a:srgbClr val="66CCFF"/>
              </a:gs>
              <a:gs pos="100000">
                <a:schemeClr val="bg2"/>
              </a:gs>
            </a:gsLst>
            <a:path path="shape">
              <a:fillToRect l="50000" t="50000" r="50000" b="50000"/>
            </a:path>
          </a:gradFill>
          <a:ln w="9525">
            <a:solidFill>
              <a:srgbClr val="0000CC"/>
            </a:solidFill>
            <a:miter lim="800000"/>
            <a:headEnd/>
            <a:tailEnd/>
          </a:ln>
        </p:spPr>
        <p:txBody>
          <a:bodyPr wrap="none" anchor="ctr"/>
          <a:lstStyle/>
          <a:p>
            <a:endParaRPr lang="en-US"/>
          </a:p>
        </p:txBody>
      </p:sp>
      <p:grpSp>
        <p:nvGrpSpPr>
          <p:cNvPr id="2" name="Group 1035"/>
          <p:cNvGrpSpPr>
            <a:grpSpLocks/>
          </p:cNvGrpSpPr>
          <p:nvPr/>
        </p:nvGrpSpPr>
        <p:grpSpPr bwMode="auto">
          <a:xfrm>
            <a:off x="61913" y="635000"/>
            <a:ext cx="8999537" cy="5864225"/>
            <a:chOff x="39" y="400"/>
            <a:chExt cx="5669" cy="3694"/>
          </a:xfrm>
        </p:grpSpPr>
        <p:sp>
          <p:nvSpPr>
            <p:cNvPr id="553990" name="Rectangle 1030"/>
            <p:cNvSpPr>
              <a:spLocks noChangeArrowheads="1"/>
            </p:cNvSpPr>
            <p:nvPr/>
          </p:nvSpPr>
          <p:spPr bwMode="auto">
            <a:xfrm>
              <a:off x="39" y="400"/>
              <a:ext cx="5669" cy="680"/>
            </a:xfrm>
            <a:prstGeom prst="rect">
              <a:avLst/>
            </a:prstGeom>
            <a:solidFill>
              <a:schemeClr val="bg1"/>
            </a:solidFill>
            <a:ln w="9525">
              <a:solidFill>
                <a:schemeClr val="bg2"/>
              </a:solidFill>
              <a:miter lim="800000"/>
              <a:headEnd/>
              <a:tailEnd/>
            </a:ln>
          </p:spPr>
          <p:txBody>
            <a:bodyPr wrap="none" anchor="ctr"/>
            <a:lstStyle/>
            <a:p>
              <a:endParaRPr lang="en-US"/>
            </a:p>
          </p:txBody>
        </p:sp>
        <p:sp>
          <p:nvSpPr>
            <p:cNvPr id="553991" name="Rectangle 1031"/>
            <p:cNvSpPr>
              <a:spLocks noChangeArrowheads="1"/>
            </p:cNvSpPr>
            <p:nvPr/>
          </p:nvSpPr>
          <p:spPr bwMode="auto">
            <a:xfrm>
              <a:off x="39" y="1081"/>
              <a:ext cx="5669" cy="3013"/>
            </a:xfrm>
            <a:prstGeom prst="rect">
              <a:avLst/>
            </a:prstGeom>
            <a:solidFill>
              <a:srgbClr val="EBEBFF"/>
            </a:solidFill>
            <a:ln w="9525">
              <a:solidFill>
                <a:schemeClr val="bg2"/>
              </a:solidFill>
              <a:miter lim="800000"/>
              <a:headEnd/>
              <a:tailEnd/>
            </a:ln>
          </p:spPr>
          <p:txBody>
            <a:bodyPr wrap="none" anchor="ctr"/>
            <a:lstStyle/>
            <a:p>
              <a:endParaRPr lang="en-US"/>
            </a:p>
          </p:txBody>
        </p:sp>
      </p:grpSp>
      <p:sp>
        <p:nvSpPr>
          <p:cNvPr id="553992" name="Rectangle 1032"/>
          <p:cNvSpPr>
            <a:spLocks noGrp="1" noChangeArrowheads="1"/>
          </p:cNvSpPr>
          <p:nvPr>
            <p:ph type="body" idx="1"/>
          </p:nvPr>
        </p:nvSpPr>
        <p:spPr>
          <a:xfrm>
            <a:off x="0" y="706438"/>
            <a:ext cx="9144000" cy="6151562"/>
          </a:xfrm>
        </p:spPr>
        <p:txBody>
          <a:bodyPr>
            <a:normAutofit fontScale="92500" lnSpcReduction="20000"/>
          </a:bodyPr>
          <a:lstStyle/>
          <a:p>
            <a:pPr marL="401638" lvl="1" indent="-287338" algn="ctr">
              <a:lnSpc>
                <a:spcPct val="75000"/>
              </a:lnSpc>
              <a:spcAft>
                <a:spcPct val="0"/>
              </a:spcAft>
              <a:tabLst>
                <a:tab pos="973138" algn="l"/>
                <a:tab pos="7366000" algn="r"/>
                <a:tab pos="8869363" algn="r"/>
              </a:tabLst>
            </a:pPr>
            <a:r>
              <a:rPr lang="en-US" sz="2800"/>
              <a:t>Nestor Company</a:t>
            </a:r>
          </a:p>
          <a:p>
            <a:pPr marL="401638" lvl="1" indent="-287338" algn="ctr">
              <a:lnSpc>
                <a:spcPct val="75000"/>
              </a:lnSpc>
              <a:spcAft>
                <a:spcPct val="0"/>
              </a:spcAft>
              <a:tabLst>
                <a:tab pos="973138" algn="l"/>
                <a:tab pos="7366000" algn="r"/>
                <a:tab pos="8869363" algn="r"/>
              </a:tabLst>
            </a:pPr>
            <a:r>
              <a:rPr lang="en-US" sz="2800"/>
              <a:t>STATEMENT OF CASH FLOWS</a:t>
            </a:r>
          </a:p>
          <a:p>
            <a:pPr marL="401638" lvl="1" indent="-287338" algn="ctr">
              <a:lnSpc>
                <a:spcPct val="75000"/>
              </a:lnSpc>
              <a:spcAft>
                <a:spcPct val="25000"/>
              </a:spcAft>
              <a:tabLst>
                <a:tab pos="973138" algn="l"/>
                <a:tab pos="7366000" algn="r"/>
                <a:tab pos="8869363" algn="r"/>
              </a:tabLst>
            </a:pPr>
            <a:r>
              <a:rPr lang="en-US" sz="2800"/>
              <a:t>For the Year Ended December 31, 1999</a:t>
            </a:r>
          </a:p>
          <a:p>
            <a:pPr marL="401638" lvl="1" indent="-287338">
              <a:spcAft>
                <a:spcPct val="5000"/>
              </a:spcAft>
              <a:tabLst>
                <a:tab pos="973138" algn="l"/>
                <a:tab pos="7366000" algn="r"/>
                <a:tab pos="8869363" algn="r"/>
              </a:tabLst>
            </a:pPr>
            <a:r>
              <a:rPr lang="en-US" sz="2800" u="sng"/>
              <a:t>Cash flows from operating activities</a:t>
            </a:r>
            <a:endParaRPr lang="en-US" sz="2800"/>
          </a:p>
          <a:p>
            <a:pPr marL="401638" lvl="1" indent="-287338">
              <a:spcAft>
                <a:spcPct val="5000"/>
              </a:spcAft>
              <a:tabLst>
                <a:tab pos="973138" algn="l"/>
                <a:tab pos="7366000" algn="r"/>
                <a:tab pos="8869363" algn="r"/>
              </a:tabLst>
            </a:pPr>
            <a:r>
              <a:rPr lang="en-US" sz="2800"/>
              <a:t>	Net income		$320,750</a:t>
            </a:r>
          </a:p>
          <a:p>
            <a:pPr marL="401638" lvl="1" indent="-287338">
              <a:spcAft>
                <a:spcPct val="5000"/>
              </a:spcAft>
              <a:tabLst>
                <a:tab pos="973138" algn="l"/>
                <a:tab pos="7366000" algn="r"/>
                <a:tab pos="8869363" algn="r"/>
              </a:tabLst>
            </a:pPr>
            <a:r>
              <a:rPr lang="en-US" sz="2800"/>
              <a:t>	Adj. to reconcile net income to net cash </a:t>
            </a:r>
          </a:p>
          <a:p>
            <a:pPr marL="401638" lvl="1" indent="-287338">
              <a:spcAft>
                <a:spcPct val="5000"/>
              </a:spcAft>
              <a:tabLst>
                <a:tab pos="973138" algn="l"/>
                <a:tab pos="7366000" algn="r"/>
                <a:tab pos="8869363" algn="r"/>
              </a:tabLst>
            </a:pPr>
            <a:r>
              <a:rPr lang="en-US" sz="2800"/>
              <a:t>	 provided by operating activities:</a:t>
            </a:r>
          </a:p>
          <a:p>
            <a:pPr marL="401638" lvl="1" indent="-287338">
              <a:spcAft>
                <a:spcPct val="5000"/>
              </a:spcAft>
              <a:tabLst>
                <a:tab pos="973138" algn="l"/>
                <a:tab pos="7366000" algn="r"/>
                <a:tab pos="8869363" algn="r"/>
              </a:tabLst>
            </a:pPr>
            <a:r>
              <a:rPr lang="en-US" sz="2800"/>
              <a:t>		Depreciation expense	$88,400</a:t>
            </a:r>
          </a:p>
          <a:p>
            <a:pPr marL="401638" lvl="1" indent="-287338">
              <a:spcAft>
                <a:spcPct val="5000"/>
              </a:spcAft>
              <a:tabLst>
                <a:tab pos="973138" algn="l"/>
                <a:tab pos="7366000" algn="r"/>
                <a:tab pos="8869363" algn="r"/>
              </a:tabLst>
            </a:pPr>
            <a:r>
              <a:rPr lang="en-US" sz="2800"/>
              <a:t>		Amortization of intangibles	16,300</a:t>
            </a:r>
          </a:p>
          <a:p>
            <a:pPr marL="401638" lvl="1" indent="-287338">
              <a:spcAft>
                <a:spcPct val="5000"/>
              </a:spcAft>
              <a:tabLst>
                <a:tab pos="973138" algn="l"/>
                <a:tab pos="7366000" algn="r"/>
                <a:tab pos="8869363" algn="r"/>
              </a:tabLst>
            </a:pPr>
            <a:r>
              <a:rPr lang="en-US" sz="2800"/>
              <a:t>		Gain on sale of plant assets	(8,700)</a:t>
            </a:r>
          </a:p>
          <a:p>
            <a:pPr marL="401638" lvl="1" indent="-287338">
              <a:spcAft>
                <a:spcPct val="5000"/>
              </a:spcAft>
              <a:tabLst>
                <a:tab pos="973138" algn="l"/>
                <a:tab pos="7366000" algn="r"/>
                <a:tab pos="8869363" algn="r"/>
              </a:tabLst>
            </a:pPr>
            <a:r>
              <a:rPr lang="en-US" sz="2800"/>
              <a:t>		Increase in A/R (net)	(11,000)</a:t>
            </a:r>
          </a:p>
          <a:p>
            <a:pPr marL="401638" lvl="1" indent="-287338">
              <a:spcAft>
                <a:spcPct val="5000"/>
              </a:spcAft>
              <a:tabLst>
                <a:tab pos="973138" algn="l"/>
                <a:tab pos="7366000" algn="r"/>
                <a:tab pos="8869363" algn="r"/>
              </a:tabLst>
            </a:pPr>
            <a:r>
              <a:rPr lang="en-US" sz="2800"/>
              <a:t>		Decrease in inventory	15,500</a:t>
            </a:r>
          </a:p>
          <a:p>
            <a:pPr marL="401638" lvl="1" indent="-287338">
              <a:spcAft>
                <a:spcPct val="25000"/>
              </a:spcAft>
              <a:tabLst>
                <a:tab pos="973138" algn="l"/>
                <a:tab pos="7366000" algn="r"/>
                <a:tab pos="8869363" algn="r"/>
              </a:tabLst>
            </a:pPr>
            <a:r>
              <a:rPr lang="en-US" sz="2800"/>
              <a:t>		Decrease in accounts payable	</a:t>
            </a:r>
            <a:r>
              <a:rPr lang="en-US" sz="2800" u="sng"/>
              <a:t>  (9,500)	  91,000</a:t>
            </a:r>
          </a:p>
          <a:p>
            <a:pPr marL="401638" lvl="1" indent="-287338">
              <a:spcAft>
                <a:spcPct val="5000"/>
              </a:spcAft>
              <a:tabLst>
                <a:tab pos="973138" algn="l"/>
                <a:tab pos="7366000" algn="r"/>
                <a:tab pos="8869363" algn="r"/>
              </a:tabLst>
            </a:pPr>
            <a:r>
              <a:rPr lang="en-US" sz="2800"/>
              <a:t>	</a:t>
            </a:r>
            <a:r>
              <a:rPr lang="en-US" sz="2800" i="1"/>
              <a:t>Net cash provided by operating activities		411,750</a:t>
            </a:r>
            <a:endParaRPr lang="en-US" sz="2800"/>
          </a:p>
        </p:txBody>
      </p:sp>
      <p:sp>
        <p:nvSpPr>
          <p:cNvPr id="553996" name="Rectangle 1036"/>
          <p:cNvSpPr>
            <a:spLocks noChangeArrowheads="1"/>
          </p:cNvSpPr>
          <p:nvPr/>
        </p:nvSpPr>
        <p:spPr bwMode="auto">
          <a:xfrm>
            <a:off x="8253413" y="6559550"/>
            <a:ext cx="852487" cy="298450"/>
          </a:xfrm>
          <a:prstGeom prst="rect">
            <a:avLst/>
          </a:prstGeom>
          <a:noFill/>
          <a:ln w="9525">
            <a:noFill/>
            <a:miter lim="800000"/>
            <a:headEnd/>
            <a:tailEnd/>
          </a:ln>
          <a:effectLst/>
        </p:spPr>
        <p:txBody>
          <a:bodyPr wrap="none" lIns="92075" tIns="46038" rIns="92075" bIns="46038" anchor="ctr"/>
          <a:lstStyle/>
          <a:p>
            <a:pPr algn="r"/>
            <a:fld id="{F6146D0E-064E-4281-B541-180471E86CDE}" type="slidenum">
              <a:rPr lang="en-US" sz="1400">
                <a:solidFill>
                  <a:schemeClr val="bg2"/>
                </a:solidFill>
                <a:latin typeface="Arial" charset="0"/>
              </a:rPr>
              <a:pPr algn="r"/>
              <a:t>9</a:t>
            </a:fld>
            <a:endParaRPr lang="en-US" sz="1400">
              <a:solidFill>
                <a:schemeClr val="bg2"/>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53987"/>
                                        </p:tgtEl>
                                        <p:attrNameLst>
                                          <p:attrName>style.visibility</p:attrName>
                                        </p:attrNameLst>
                                      </p:cBhvr>
                                      <p:to>
                                        <p:strVal val="visible"/>
                                      </p:to>
                                    </p:set>
                                    <p:anim calcmode="lin" valueType="num">
                                      <p:cBhvr additive="base">
                                        <p:cTn id="7" dur="500" fill="hold"/>
                                        <p:tgtEl>
                                          <p:spTgt spid="553987"/>
                                        </p:tgtEl>
                                        <p:attrNameLst>
                                          <p:attrName>ppt_x</p:attrName>
                                        </p:attrNameLst>
                                      </p:cBhvr>
                                      <p:tavLst>
                                        <p:tav tm="0">
                                          <p:val>
                                            <p:strVal val="#ppt_x"/>
                                          </p:val>
                                        </p:tav>
                                        <p:tav tm="100000">
                                          <p:val>
                                            <p:strVal val="#ppt_x"/>
                                          </p:val>
                                        </p:tav>
                                      </p:tavLst>
                                    </p:anim>
                                    <p:anim calcmode="lin" valueType="num">
                                      <p:cBhvr additive="base">
                                        <p:cTn id="8" dur="500" fill="hold"/>
                                        <p:tgtEl>
                                          <p:spTgt spid="553987"/>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499"/>
                                          </p:stCondLst>
                                        </p:cTn>
                                        <p:tgtEl>
                                          <p:spTgt spid="5539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987" grpId="0" autoUpdateAnimBg="0"/>
      <p:bldP spid="553992" grpId="0"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TotalTime>
  <Words>2085</Words>
  <Application>Microsoft Office PowerPoint</Application>
  <PresentationFormat>On-screen Show (4:3)</PresentationFormat>
  <Paragraphs>506</Paragraphs>
  <Slides>51</Slides>
  <Notes>0</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The Balance Sheet and Financial Disclosures </vt:lpstr>
      <vt:lpstr>Objectives of the Chapter</vt:lpstr>
      <vt:lpstr>Objectives of the Chapter (contd.)</vt:lpstr>
      <vt:lpstr>Balance Sheet Statement and Statement of Cash Flows</vt:lpstr>
      <vt:lpstr>Exhibit 5-1</vt:lpstr>
      <vt:lpstr>Exhibit 5-1 (contd.)</vt:lpstr>
      <vt:lpstr>Exhibit 5-1 (contd.)</vt:lpstr>
      <vt:lpstr>Exhibit 5-1 (contd.)</vt:lpstr>
      <vt:lpstr>Exhibit 5-2</vt:lpstr>
      <vt:lpstr>Exhibit 5-2 (contd.)</vt:lpstr>
      <vt:lpstr>Definition of Elements of a Balance Sheet: (SFAC No. 6)</vt:lpstr>
      <vt:lpstr>Assets</vt:lpstr>
      <vt:lpstr>Assets (contd.)</vt:lpstr>
      <vt:lpstr>Assets (contd.)</vt:lpstr>
      <vt:lpstr>Assets (contd.)</vt:lpstr>
      <vt:lpstr>Liabilities</vt:lpstr>
      <vt:lpstr>A. Current Liabilities</vt:lpstr>
      <vt:lpstr>Contingencies</vt:lpstr>
      <vt:lpstr>Contingent Liabilities</vt:lpstr>
      <vt:lpstr>Contingent Losses</vt:lpstr>
      <vt:lpstr>Contingent Gains</vt:lpstr>
      <vt:lpstr>Accounting Treatments of Contingencies</vt:lpstr>
      <vt:lpstr>Accounting Treatments of Contingencies (contd.)</vt:lpstr>
      <vt:lpstr>Accounting Treatments of Contingent Liabilities &amp; Losses</vt:lpstr>
      <vt:lpstr>Examples</vt:lpstr>
      <vt:lpstr>Accounting Treatments of Contingent Liabilities &amp; Losses (contd.)</vt:lpstr>
      <vt:lpstr>Accounting Treatments of Contingent Gains</vt:lpstr>
      <vt:lpstr>B. Long-Term Liabilities</vt:lpstr>
      <vt:lpstr>C. Other Liabilities</vt:lpstr>
      <vt:lpstr>Stockholders’ Equity</vt:lpstr>
      <vt:lpstr>a. Contributed Capital (Legal Capital)</vt:lpstr>
      <vt:lpstr>b. Unrealized Capital</vt:lpstr>
      <vt:lpstr>c. Retained Earnings</vt:lpstr>
      <vt:lpstr>Other Disclosure Issues</vt:lpstr>
      <vt:lpstr>SEC Regulations</vt:lpstr>
      <vt:lpstr>Example A</vt:lpstr>
      <vt:lpstr>Example B</vt:lpstr>
      <vt:lpstr>Example C</vt:lpstr>
      <vt:lpstr>Example D</vt:lpstr>
      <vt:lpstr>Subsequent Event</vt:lpstr>
      <vt:lpstr>Subsequent Event - Introduction</vt:lpstr>
      <vt:lpstr>Subsequent Event - Overview</vt:lpstr>
      <vt:lpstr>Events Require Adjustment of B/S</vt:lpstr>
      <vt:lpstr>Events Do Not Require Adjustment of B/S but Require Disclosure</vt:lpstr>
      <vt:lpstr>Ratio Analysis</vt:lpstr>
      <vt:lpstr>Exhibit 5-3</vt:lpstr>
      <vt:lpstr>Exhibit 5-4</vt:lpstr>
      <vt:lpstr>Exhibit 5-4 (contd.)</vt:lpstr>
      <vt:lpstr>Exhibit 5-4 (contd.)</vt:lpstr>
      <vt:lpstr>Exhibit 5-4 (contd.)</vt:lpstr>
      <vt:lpstr>Exhibit 5-4 (contd.)</vt:lpstr>
    </vt:vector>
  </TitlesOfParts>
  <Company>AuthorGen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Balance Sheet and Financial Disclosures </dc:title>
  <dc:creator>chiranjeev</dc:creator>
  <cp:lastModifiedBy>stud</cp:lastModifiedBy>
  <cp:revision>4</cp:revision>
  <dcterms:created xsi:type="dcterms:W3CDTF">2009-08-01T04:06:01Z</dcterms:created>
  <dcterms:modified xsi:type="dcterms:W3CDTF">2010-09-20T06:27:33Z</dcterms:modified>
</cp:coreProperties>
</file>