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6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9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5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6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wav"/><Relationship Id="rId2" Type="http://schemas.microsoft.com/office/2007/relationships/media" Target="../media/media9.wav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Basics of e-way bill</a:t>
            </a:r>
            <a:endParaRPr lang="en-U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 smtClean="0">
                <a:solidFill>
                  <a:schemeClr val="accent3"/>
                </a:solidFill>
              </a:rPr>
              <a:t>By: CA. </a:t>
            </a:r>
            <a:r>
              <a:rPr lang="en-US" dirty="0" err="1" smtClean="0">
                <a:solidFill>
                  <a:schemeClr val="accent3"/>
                </a:solidFill>
              </a:rPr>
              <a:t>Jitender</a:t>
            </a:r>
            <a:r>
              <a:rPr lang="en-US" dirty="0" smtClean="0">
                <a:solidFill>
                  <a:schemeClr val="accent3"/>
                </a:solidFill>
              </a:rPr>
              <a:t> </a:t>
            </a:r>
            <a:r>
              <a:rPr lang="en-US" dirty="0" err="1" smtClean="0">
                <a:solidFill>
                  <a:schemeClr val="accent3"/>
                </a:solidFill>
              </a:rPr>
              <a:t>Kanswal</a:t>
            </a:r>
            <a:endParaRPr lang="en-US" dirty="0" smtClean="0">
              <a:solidFill>
                <a:schemeClr val="accent3"/>
              </a:solidFill>
            </a:endParaRPr>
          </a:p>
          <a:p>
            <a:pPr algn="r"/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62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659">
        <p14:reveal/>
      </p:transition>
    </mc:Choice>
    <mc:Fallback>
      <p:transition spd="slow" advTm="26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1447800"/>
          </a:xfrm>
        </p:spPr>
        <p:txBody>
          <a:bodyPr/>
          <a:lstStyle/>
          <a:p>
            <a:pPr algn="ctr"/>
            <a:r>
              <a:rPr lang="en-US" sz="1600" dirty="0"/>
              <a:t/>
            </a:r>
            <a:br>
              <a:rPr lang="en-US" sz="1600" dirty="0"/>
            </a:br>
            <a:r>
              <a:rPr lang="en-US" sz="4000" dirty="0" smtClean="0">
                <a:solidFill>
                  <a:srgbClr val="00B0F0"/>
                </a:solidFill>
              </a:rPr>
              <a:t>THANKS YOU FOR WATCHING</a:t>
            </a:r>
            <a:endParaRPr lang="en-US" sz="4000" b="1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752600"/>
            <a:ext cx="7520940" cy="32766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endParaRPr lang="en-US" sz="2000" spc="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Wingdings" pitchFamily="2" charset="2"/>
              <a:buChar char="v"/>
            </a:pPr>
            <a:r>
              <a:rPr lang="en-US" sz="2000" spc="3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UPCOMING  PRESENTATION WILL SHOW HOW TO GENERATE E-WAY BILL WITH SCREEN SHOTS</a:t>
            </a:r>
            <a:endParaRPr lang="en-US" sz="2000" spc="3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1158161"/>
      </p:ext>
    </p:extLst>
  </p:cSld>
  <p:clrMapOvr>
    <a:masterClrMapping/>
  </p:clrMapOvr>
  <p:transition spd="slow" advTm="807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IN" sz="4000" b="1" dirty="0">
                <a:solidFill>
                  <a:schemeClr val="accent2">
                    <a:lumMod val="75000"/>
                  </a:schemeClr>
                </a:solidFill>
              </a:rPr>
              <a:t>What is </a:t>
            </a:r>
            <a:r>
              <a:rPr lang="en-IN" sz="4000" b="1" dirty="0" smtClean="0">
                <a:solidFill>
                  <a:schemeClr val="accent2">
                    <a:lumMod val="75000"/>
                  </a:schemeClr>
                </a:solidFill>
              </a:rPr>
              <a:t>an e-Way </a:t>
            </a:r>
            <a:r>
              <a:rPr lang="en-IN" sz="4000" b="1" dirty="0">
                <a:solidFill>
                  <a:schemeClr val="accent2">
                    <a:lumMod val="75000"/>
                  </a:schemeClr>
                </a:solidFill>
              </a:rPr>
              <a:t>Bill ?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524000"/>
            <a:ext cx="7520940" cy="3156477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It is an electronic way bill for the movement of goods with value more than </a:t>
            </a:r>
            <a:r>
              <a:rPr lang="en-IN" dirty="0" err="1">
                <a:solidFill>
                  <a:srgbClr val="00B0F0"/>
                </a:solidFill>
              </a:rPr>
              <a:t>Rs</a:t>
            </a:r>
            <a:r>
              <a:rPr lang="en-IN" dirty="0">
                <a:solidFill>
                  <a:srgbClr val="00B0F0"/>
                </a:solidFill>
              </a:rPr>
              <a:t>. 50,000</a:t>
            </a:r>
            <a:r>
              <a:rPr lang="en-IN" dirty="0" smtClean="0">
                <a:solidFill>
                  <a:srgbClr val="00B0F0"/>
                </a:solidFill>
              </a:rPr>
              <a:t>/-</a:t>
            </a:r>
          </a:p>
          <a:p>
            <a:pPr lvl="0">
              <a:buFont typeface="Wingdings" pitchFamily="2" charset="2"/>
              <a:buChar char="v"/>
            </a:pPr>
            <a:endParaRPr lang="en-US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It will be generated on e way bill </a:t>
            </a:r>
            <a:r>
              <a:rPr lang="en-IN" dirty="0" smtClean="0">
                <a:solidFill>
                  <a:srgbClr val="00B0F0"/>
                </a:solidFill>
              </a:rPr>
              <a:t>portal</a:t>
            </a:r>
          </a:p>
          <a:p>
            <a:pPr marL="0" indent="0"/>
            <a:endParaRPr lang="en-IN" dirty="0" smtClean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SMS facility will also be provided to generate &amp; cancel e-way bill</a:t>
            </a:r>
            <a:r>
              <a:rPr lang="en-IN" dirty="0" smtClean="0">
                <a:solidFill>
                  <a:srgbClr val="00B0F0"/>
                </a:solidFill>
              </a:rPr>
              <a:t>.</a:t>
            </a:r>
          </a:p>
          <a:p>
            <a:pPr marL="0" lvl="0" indent="0"/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On generation of e-way bill, a unique e-way bill number is allocated  and made available to supplier of goods, recipient &amp; transporter of those goods.</a:t>
            </a:r>
            <a:endParaRPr lang="en-US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9627094"/>
      </p:ext>
    </p:extLst>
  </p:cSld>
  <p:clrMapOvr>
    <a:masterClrMapping/>
  </p:clrMapOvr>
  <p:transition spd="slow" advTm="2962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767840"/>
          </a:xfrm>
        </p:spPr>
        <p:txBody>
          <a:bodyPr/>
          <a:lstStyle/>
          <a:p>
            <a:r>
              <a:rPr lang="en-IN" sz="4000" b="1" dirty="0">
                <a:solidFill>
                  <a:schemeClr val="accent2"/>
                </a:solidFill>
              </a:rPr>
              <a:t>When  is e-way bill not required?</a:t>
            </a:r>
            <a:r>
              <a:rPr lang="en-US" sz="4000" dirty="0">
                <a:solidFill>
                  <a:schemeClr val="accent2"/>
                </a:solidFill>
              </a:rPr>
              <a:t/>
            </a:r>
            <a:br>
              <a:rPr lang="en-US" sz="4000" dirty="0">
                <a:solidFill>
                  <a:schemeClr val="accent2"/>
                </a:solidFill>
              </a:rPr>
            </a:b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752600"/>
            <a:ext cx="7520940" cy="2927877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When non-motorised vehicle is used for transportation of </a:t>
            </a:r>
            <a:r>
              <a:rPr lang="en-IN" dirty="0" smtClean="0">
                <a:solidFill>
                  <a:srgbClr val="00B0F0"/>
                </a:solidFill>
              </a:rPr>
              <a:t>goods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Movement </a:t>
            </a:r>
            <a:r>
              <a:rPr lang="en-IN" dirty="0">
                <a:solidFill>
                  <a:srgbClr val="00B0F0"/>
                </a:solidFill>
              </a:rPr>
              <a:t>of goods from port, airport, air cargo complex or land customs station to Inland container depot (ICD) or container freight station (CFS) for custom </a:t>
            </a:r>
            <a:r>
              <a:rPr lang="en-IN" dirty="0" smtClean="0">
                <a:solidFill>
                  <a:srgbClr val="00B0F0"/>
                </a:solidFill>
              </a:rPr>
              <a:t>clearance.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Transport </a:t>
            </a:r>
            <a:r>
              <a:rPr lang="en-IN" dirty="0">
                <a:solidFill>
                  <a:srgbClr val="00B0F0"/>
                </a:solidFill>
              </a:rPr>
              <a:t>of specified goods 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Where </a:t>
            </a:r>
            <a:r>
              <a:rPr lang="en-IN" dirty="0">
                <a:solidFill>
                  <a:srgbClr val="00B0F0"/>
                </a:solidFill>
              </a:rPr>
              <a:t>the distance between consignor  or consignee and transporter is less than 10 </a:t>
            </a:r>
            <a:r>
              <a:rPr lang="en-IN" dirty="0" err="1">
                <a:solidFill>
                  <a:srgbClr val="00B0F0"/>
                </a:solidFill>
              </a:rPr>
              <a:t>Kms</a:t>
            </a:r>
            <a:r>
              <a:rPr lang="en-IN" dirty="0">
                <a:solidFill>
                  <a:srgbClr val="00B0F0"/>
                </a:solidFill>
              </a:rPr>
              <a:t> and within state then Part B of e-way bill is not required to be filled i.e. vehicle details are not required to be filled.</a:t>
            </a:r>
            <a:endParaRPr lang="en-US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2484965"/>
      </p:ext>
    </p:extLst>
  </p:cSld>
  <p:clrMapOvr>
    <a:masterClrMapping/>
  </p:clrMapOvr>
  <p:transition spd="slow" advTm="3796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767840"/>
          </a:xfrm>
        </p:spPr>
        <p:txBody>
          <a:bodyPr/>
          <a:lstStyle/>
          <a:p>
            <a:pPr lvl="0"/>
            <a:r>
              <a:rPr lang="en-IN" sz="4000" b="1" dirty="0">
                <a:solidFill>
                  <a:schemeClr val="accent2"/>
                </a:solidFill>
              </a:rPr>
              <a:t>Who will generate e-way bill ?</a:t>
            </a:r>
            <a:r>
              <a:rPr lang="en-US" sz="4000" dirty="0">
                <a:solidFill>
                  <a:schemeClr val="accent2"/>
                </a:solidFill>
              </a:rPr>
              <a:t/>
            </a:r>
            <a:br>
              <a:rPr lang="en-US" sz="4000" dirty="0">
                <a:solidFill>
                  <a:schemeClr val="accent2"/>
                </a:solidFill>
              </a:rPr>
            </a:br>
            <a:r>
              <a:rPr lang="en-IN" sz="4000" b="1" dirty="0"/>
              <a:t> </a:t>
            </a:r>
            <a:endParaRPr lang="en-US" sz="4000" dirty="0"/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981200"/>
            <a:ext cx="7520940" cy="2699277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3"/>
                </a:solidFill>
              </a:rPr>
              <a:t>Every </a:t>
            </a:r>
            <a:r>
              <a:rPr lang="en-IN" dirty="0">
                <a:solidFill>
                  <a:schemeClr val="accent3"/>
                </a:solidFill>
              </a:rPr>
              <a:t>registered person who causes movement of goods of consignment value exceeding Rs.50,000/- in relation to supply; or reasons other than </a:t>
            </a:r>
            <a:r>
              <a:rPr lang="en-IN" dirty="0" smtClean="0">
                <a:solidFill>
                  <a:schemeClr val="accent3"/>
                </a:solidFill>
              </a:rPr>
              <a:t>supply</a:t>
            </a:r>
            <a:endParaRPr lang="en-US" dirty="0">
              <a:solidFill>
                <a:schemeClr val="accent3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3"/>
                </a:solidFill>
              </a:rPr>
              <a:t>Every </a:t>
            </a:r>
            <a:r>
              <a:rPr lang="en-IN" dirty="0">
                <a:solidFill>
                  <a:schemeClr val="accent3"/>
                </a:solidFill>
              </a:rPr>
              <a:t>registered person who causes inward supply from an un registered </a:t>
            </a:r>
            <a:r>
              <a:rPr lang="en-IN" dirty="0" smtClean="0">
                <a:solidFill>
                  <a:schemeClr val="accent3"/>
                </a:solidFill>
              </a:rPr>
              <a:t>person.</a:t>
            </a:r>
            <a:endParaRPr lang="en-US" dirty="0">
              <a:solidFill>
                <a:schemeClr val="accent3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3"/>
                </a:solidFill>
              </a:rPr>
              <a:t>If </a:t>
            </a:r>
            <a:r>
              <a:rPr lang="en-IN" dirty="0">
                <a:solidFill>
                  <a:schemeClr val="accent3"/>
                </a:solidFill>
              </a:rPr>
              <a:t>the consignor &amp; consignee both not generate e-way bill then transporter is required to generate e-way bill whether he is registered or </a:t>
            </a:r>
            <a:r>
              <a:rPr lang="en-IN" dirty="0" smtClean="0">
                <a:solidFill>
                  <a:schemeClr val="accent3"/>
                </a:solidFill>
              </a:rPr>
              <a:t>not.</a:t>
            </a:r>
            <a:endParaRPr lang="en-US" dirty="0">
              <a:solidFill>
                <a:schemeClr val="accent3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3"/>
                </a:solidFill>
              </a:rPr>
              <a:t>Unregistered </a:t>
            </a:r>
            <a:r>
              <a:rPr lang="en-IN" dirty="0">
                <a:solidFill>
                  <a:schemeClr val="accent3"/>
                </a:solidFill>
              </a:rPr>
              <a:t>transporter can enrol on the e-way portal and generate e-way bill.</a:t>
            </a:r>
            <a:endParaRPr lang="en-US" dirty="0">
              <a:solidFill>
                <a:schemeClr val="accent3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4366378"/>
      </p:ext>
    </p:extLst>
  </p:cSld>
  <p:clrMapOvr>
    <a:masterClrMapping/>
  </p:clrMapOvr>
  <p:transition spd="slow" advTm="3203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310640"/>
          </a:xfrm>
        </p:spPr>
        <p:txBody>
          <a:bodyPr/>
          <a:lstStyle/>
          <a:p>
            <a:pPr lvl="0"/>
            <a:r>
              <a:rPr lang="en-IN" sz="4000" b="1" dirty="0" smtClean="0"/>
              <a:t/>
            </a:r>
            <a:br>
              <a:rPr lang="en-IN" sz="4000" b="1" dirty="0" smtClean="0"/>
            </a:br>
            <a:r>
              <a:rPr lang="en-IN" sz="4000" b="1" dirty="0"/>
              <a:t/>
            </a:r>
            <a:br>
              <a:rPr lang="en-IN" sz="4000" b="1" dirty="0"/>
            </a:br>
            <a:r>
              <a:rPr lang="en-IN" sz="4000" b="1" dirty="0" smtClean="0">
                <a:solidFill>
                  <a:schemeClr val="accent2"/>
                </a:solidFill>
              </a:rPr>
              <a:t>What </a:t>
            </a:r>
            <a:r>
              <a:rPr lang="en-IN" sz="4000" b="1" dirty="0">
                <a:solidFill>
                  <a:schemeClr val="accent2"/>
                </a:solidFill>
              </a:rPr>
              <a:t>is the applicability date for e-way bill ?</a:t>
            </a:r>
            <a:r>
              <a:rPr lang="en-US" sz="4000" dirty="0">
                <a:solidFill>
                  <a:schemeClr val="accent2"/>
                </a:solidFill>
              </a:rPr>
              <a:t/>
            </a:r>
            <a:br>
              <a:rPr lang="en-US" sz="4000" dirty="0">
                <a:solidFill>
                  <a:schemeClr val="accent2"/>
                </a:solidFill>
              </a:rPr>
            </a:br>
            <a:r>
              <a:rPr lang="en-IN" sz="4000" b="1" dirty="0"/>
              <a:t> 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IN" sz="4000" b="1" dirty="0"/>
              <a:t> </a:t>
            </a:r>
            <a:endParaRPr lang="en-US" sz="4000" dirty="0"/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981200"/>
            <a:ext cx="7520940" cy="2699277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rgbClr val="00B0F0"/>
                </a:solidFill>
              </a:rPr>
              <a:t>The following states have notified e-Way bill for mandatory inter-state transport </a:t>
            </a:r>
            <a:r>
              <a:rPr lang="en-IN" dirty="0" smtClean="0">
                <a:solidFill>
                  <a:srgbClr val="00B0F0"/>
                </a:solidFill>
              </a:rPr>
              <a:t>of goods</a:t>
            </a:r>
            <a:r>
              <a:rPr lang="en-IN" dirty="0">
                <a:solidFill>
                  <a:srgbClr val="00B0F0"/>
                </a:solidFill>
              </a:rPr>
              <a:t>: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Karnataka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err="1" smtClean="0">
                <a:solidFill>
                  <a:srgbClr val="00B0F0"/>
                </a:solidFill>
              </a:rPr>
              <a:t>Uttarakhand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Rajasthan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Kerala</a:t>
            </a:r>
            <a:endParaRPr lang="en-US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2038871"/>
      </p:ext>
    </p:extLst>
  </p:cSld>
  <p:clrMapOvr>
    <a:masterClrMapping/>
  </p:clrMapOvr>
  <p:transition spd="slow" advTm="1746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7429500" cy="914400"/>
          </a:xfrm>
        </p:spPr>
        <p:txBody>
          <a:bodyPr/>
          <a:lstStyle/>
          <a:p>
            <a:r>
              <a:rPr lang="en-IN" sz="4000" b="1" dirty="0" smtClean="0"/>
              <a:t/>
            </a:r>
            <a:br>
              <a:rPr lang="en-IN" sz="4000" b="1" dirty="0" smtClean="0"/>
            </a:br>
            <a:r>
              <a:rPr lang="en-IN" sz="1600" b="1" dirty="0" smtClean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Rest </a:t>
            </a:r>
            <a:r>
              <a:rPr lang="en-IN" sz="1600" b="1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of the 25 States and 7 Union territories have joined the e-Way Bill league on trial Basis till 31st January 2018.</a:t>
            </a:r>
            <a:r>
              <a:rPr lang="en-US" sz="1600" b="1" dirty="0">
                <a:latin typeface="+mn-lt"/>
                <a:ea typeface="+mn-ea"/>
                <a:cs typeface="+mn-cs"/>
              </a:rPr>
              <a:t/>
            </a:r>
            <a:br>
              <a:rPr lang="en-US" sz="1600" b="1" dirty="0">
                <a:latin typeface="+mn-lt"/>
                <a:ea typeface="+mn-ea"/>
                <a:cs typeface="+mn-cs"/>
              </a:rPr>
            </a:br>
            <a:r>
              <a:rPr lang="en-IN" sz="1600" b="1" dirty="0">
                <a:latin typeface="+mn-lt"/>
                <a:ea typeface="+mn-ea"/>
                <a:cs typeface="+mn-cs"/>
              </a:rPr>
              <a:t/>
            </a:r>
            <a:br>
              <a:rPr lang="en-IN" sz="1600" b="1" dirty="0">
                <a:latin typeface="+mn-lt"/>
                <a:ea typeface="+mn-ea"/>
                <a:cs typeface="+mn-cs"/>
              </a:rPr>
            </a:br>
            <a:r>
              <a:rPr lang="en-IN" sz="4000" b="1" dirty="0"/>
              <a:t> </a:t>
            </a:r>
            <a:endParaRPr lang="en-US" sz="4000" dirty="0"/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600200"/>
            <a:ext cx="7520940" cy="3080277"/>
          </a:xfrm>
        </p:spPr>
        <p:txBody>
          <a:bodyPr>
            <a:normAutofit/>
          </a:bodyPr>
          <a:lstStyle/>
          <a:p>
            <a:endParaRPr lang="en-IN" dirty="0" smtClean="0"/>
          </a:p>
          <a:p>
            <a:pPr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Starting </a:t>
            </a:r>
            <a:r>
              <a:rPr lang="en-IN" dirty="0">
                <a:solidFill>
                  <a:srgbClr val="00B0F0"/>
                </a:solidFill>
              </a:rPr>
              <a:t>from 1st February 2018, all the registered suppliers or the </a:t>
            </a:r>
            <a:r>
              <a:rPr lang="en-IN" dirty="0" smtClean="0">
                <a:solidFill>
                  <a:srgbClr val="00B0F0"/>
                </a:solidFill>
              </a:rPr>
              <a:t>transporters/ recipients </a:t>
            </a:r>
            <a:r>
              <a:rPr lang="en-IN" dirty="0">
                <a:solidFill>
                  <a:srgbClr val="00B0F0"/>
                </a:solidFill>
              </a:rPr>
              <a:t>as the case may be belonging to these 25 States and 7 Union territories must compulsorily generate e-Way Bill for Inter-State movement of goods</a:t>
            </a:r>
            <a:r>
              <a:rPr lang="en-IN" dirty="0" smtClean="0">
                <a:solidFill>
                  <a:srgbClr val="00B0F0"/>
                </a:solidFill>
              </a:rPr>
              <a:t>.</a:t>
            </a:r>
            <a:endParaRPr lang="en-US" dirty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13 States have agreed to implement e-Way Bills for Intra-State movement of Goods with effect from 1st February 2018</a:t>
            </a:r>
            <a:endParaRPr 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4297032"/>
      </p:ext>
    </p:extLst>
  </p:cSld>
  <p:clrMapOvr>
    <a:masterClrMapping/>
  </p:clrMapOvr>
  <p:transition spd="slow" advTm="827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914400"/>
            <a:ext cx="7429500" cy="533400"/>
          </a:xfrm>
        </p:spPr>
        <p:txBody>
          <a:bodyPr/>
          <a:lstStyle/>
          <a:p>
            <a:r>
              <a:rPr lang="en-IN" sz="1600" b="1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Those 13 states are</a:t>
            </a:r>
            <a:br>
              <a:rPr lang="en-IN" sz="1600" b="1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</a:br>
            <a:r>
              <a:rPr lang="en-IN" sz="1600" b="1" dirty="0">
                <a:solidFill>
                  <a:srgbClr val="00B0F0"/>
                </a:solidFill>
                <a:latin typeface="+mn-lt"/>
                <a:ea typeface="+mn-ea"/>
                <a:cs typeface="+mn-cs"/>
              </a:rPr>
              <a:t> </a:t>
            </a:r>
            <a:endParaRPr lang="en-US" sz="1600" b="1" dirty="0">
              <a:solidFill>
                <a:srgbClr val="00B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219200"/>
            <a:ext cx="7520940" cy="3810000"/>
          </a:xfrm>
        </p:spPr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Andhra Pradesh,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Arunachal </a:t>
            </a:r>
            <a:r>
              <a:rPr lang="en-IN" dirty="0" smtClean="0">
                <a:solidFill>
                  <a:srgbClr val="00B0F0"/>
                </a:solidFill>
              </a:rPr>
              <a:t>Pradesh,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Bihar,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Haryana,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Jharkhand,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Karnataka,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Kerala,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err="1" smtClean="0">
                <a:solidFill>
                  <a:srgbClr val="00B0F0"/>
                </a:solidFill>
              </a:rPr>
              <a:t>Puducherry</a:t>
            </a:r>
            <a:r>
              <a:rPr lang="en-IN" dirty="0" smtClean="0">
                <a:solidFill>
                  <a:srgbClr val="00B0F0"/>
                </a:solidFill>
              </a:rPr>
              <a:t>(UT),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Sikkim,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Tamil Nadu,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err="1" smtClean="0">
                <a:solidFill>
                  <a:srgbClr val="00B0F0"/>
                </a:solidFill>
              </a:rPr>
              <a:t>Telangana</a:t>
            </a:r>
            <a:r>
              <a:rPr lang="en-IN" dirty="0" smtClean="0">
                <a:solidFill>
                  <a:srgbClr val="00B0F0"/>
                </a:solidFill>
              </a:rPr>
              <a:t>,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Uttar </a:t>
            </a:r>
            <a:r>
              <a:rPr lang="en-IN" dirty="0">
                <a:solidFill>
                  <a:srgbClr val="00B0F0"/>
                </a:solidFill>
              </a:rPr>
              <a:t>Pradesh </a:t>
            </a:r>
            <a:r>
              <a:rPr lang="en-IN" dirty="0" smtClean="0">
                <a:solidFill>
                  <a:srgbClr val="00B0F0"/>
                </a:solidFill>
              </a:rPr>
              <a:t>and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err="1" smtClean="0">
                <a:solidFill>
                  <a:srgbClr val="00B0F0"/>
                </a:solidFill>
              </a:rPr>
              <a:t>Uttarakhand</a:t>
            </a:r>
            <a:endParaRPr lang="en-US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9282405"/>
      </p:ext>
    </p:extLst>
  </p:cSld>
  <p:clrMapOvr>
    <a:masterClrMapping/>
  </p:clrMapOvr>
  <p:transition spd="slow" advTm="725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609600"/>
            <a:ext cx="7429500" cy="762000"/>
          </a:xfrm>
        </p:spPr>
        <p:txBody>
          <a:bodyPr/>
          <a:lstStyle/>
          <a:p>
            <a:pPr lvl="0"/>
            <a:r>
              <a:rPr lang="en-IN" sz="4000" b="1" dirty="0">
                <a:solidFill>
                  <a:schemeClr val="accent2"/>
                </a:solidFill>
              </a:rPr>
              <a:t>Validity of e-way bill ?</a:t>
            </a:r>
            <a:r>
              <a:rPr lang="en-US" sz="1600" dirty="0">
                <a:solidFill>
                  <a:schemeClr val="accent2"/>
                </a:solidFill>
              </a:rPr>
              <a:t/>
            </a:r>
            <a:br>
              <a:rPr lang="en-US" sz="1600" dirty="0">
                <a:solidFill>
                  <a:schemeClr val="accent2"/>
                </a:solidFill>
              </a:rPr>
            </a:br>
            <a:endParaRPr lang="en-US" sz="16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600200"/>
            <a:ext cx="7520940" cy="34290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rgbClr val="00B0F0"/>
                </a:solidFill>
              </a:rPr>
              <a:t>Validity </a:t>
            </a:r>
            <a:r>
              <a:rPr lang="en-IN" dirty="0" smtClean="0">
                <a:solidFill>
                  <a:srgbClr val="00B0F0"/>
                </a:solidFill>
              </a:rPr>
              <a:t> of </a:t>
            </a:r>
            <a:r>
              <a:rPr lang="en-IN" dirty="0">
                <a:solidFill>
                  <a:srgbClr val="00B0F0"/>
                </a:solidFill>
              </a:rPr>
              <a:t>e-way bill is calculated from the date &amp; time of generation of e-way </a:t>
            </a:r>
            <a:r>
              <a:rPr lang="en-IN" dirty="0" smtClean="0">
                <a:solidFill>
                  <a:srgbClr val="00B0F0"/>
                </a:solidFill>
              </a:rPr>
              <a:t>bill.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For </a:t>
            </a:r>
            <a:r>
              <a:rPr lang="en-IN" dirty="0">
                <a:solidFill>
                  <a:srgbClr val="00B0F0"/>
                </a:solidFill>
              </a:rPr>
              <a:t>less than 100 </a:t>
            </a:r>
            <a:r>
              <a:rPr lang="en-IN" dirty="0" err="1">
                <a:solidFill>
                  <a:srgbClr val="00B0F0"/>
                </a:solidFill>
              </a:rPr>
              <a:t>Kms</a:t>
            </a:r>
            <a:r>
              <a:rPr lang="en-IN" dirty="0">
                <a:solidFill>
                  <a:srgbClr val="00B0F0"/>
                </a:solidFill>
              </a:rPr>
              <a:t>-------</a:t>
            </a:r>
            <a:r>
              <a:rPr lang="en-IN" dirty="0">
                <a:solidFill>
                  <a:srgbClr val="00B0F0"/>
                </a:solidFill>
                <a:sym typeface="Wingdings"/>
              </a:rPr>
              <a:t></a:t>
            </a:r>
            <a:r>
              <a:rPr lang="en-IN" dirty="0">
                <a:solidFill>
                  <a:srgbClr val="00B0F0"/>
                </a:solidFill>
              </a:rPr>
              <a:t>e-way bill is valid for 1 </a:t>
            </a:r>
            <a:r>
              <a:rPr lang="en-IN" dirty="0" smtClean="0">
                <a:solidFill>
                  <a:srgbClr val="00B0F0"/>
                </a:solidFill>
              </a:rPr>
              <a:t>day.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rgbClr val="00B0F0"/>
                </a:solidFill>
              </a:rPr>
              <a:t>For </a:t>
            </a:r>
            <a:r>
              <a:rPr lang="en-IN" dirty="0">
                <a:solidFill>
                  <a:srgbClr val="00B0F0"/>
                </a:solidFill>
              </a:rPr>
              <a:t>every  additional 100 </a:t>
            </a:r>
            <a:r>
              <a:rPr lang="en-IN" dirty="0" err="1">
                <a:solidFill>
                  <a:srgbClr val="00B0F0"/>
                </a:solidFill>
              </a:rPr>
              <a:t>Kms</a:t>
            </a:r>
            <a:r>
              <a:rPr lang="en-IN" dirty="0">
                <a:solidFill>
                  <a:srgbClr val="00B0F0"/>
                </a:solidFill>
              </a:rPr>
              <a:t> or part thereof-----</a:t>
            </a:r>
            <a:r>
              <a:rPr lang="en-IN" dirty="0">
                <a:solidFill>
                  <a:srgbClr val="00B0F0"/>
                </a:solidFill>
                <a:sym typeface="Wingdings"/>
              </a:rPr>
              <a:t></a:t>
            </a:r>
            <a:r>
              <a:rPr lang="en-IN" dirty="0">
                <a:solidFill>
                  <a:srgbClr val="00B0F0"/>
                </a:solidFill>
              </a:rPr>
              <a:t> additional 1 Day.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en-IN" dirty="0">
                <a:solidFill>
                  <a:srgbClr val="00B0F0"/>
                </a:solidFill>
              </a:rPr>
              <a:t> </a:t>
            </a:r>
            <a:endParaRPr lang="en-US" dirty="0">
              <a:solidFill>
                <a:srgbClr val="00B0F0"/>
              </a:solidFill>
            </a:endParaRPr>
          </a:p>
          <a:p>
            <a:pPr lvl="0">
              <a:buFont typeface="Wingdings" pitchFamily="2" charset="2"/>
              <a:buChar char="v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9256519"/>
      </p:ext>
    </p:extLst>
  </p:cSld>
  <p:clrMapOvr>
    <a:masterClrMapping/>
  </p:clrMapOvr>
  <p:transition spd="slow" advTm="849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1447800"/>
          </a:xfrm>
        </p:spPr>
        <p:txBody>
          <a:bodyPr/>
          <a:lstStyle/>
          <a:p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IN" sz="3200" b="1" dirty="0" smtClean="0">
                <a:solidFill>
                  <a:schemeClr val="accent2"/>
                </a:solidFill>
              </a:rPr>
              <a:t>What </a:t>
            </a:r>
            <a:r>
              <a:rPr lang="en-IN" sz="3200" b="1" dirty="0">
                <a:solidFill>
                  <a:schemeClr val="accent2"/>
                </a:solidFill>
              </a:rPr>
              <a:t>are the documents which are required for generating e-way bill ?</a:t>
            </a:r>
            <a:r>
              <a:rPr lang="en-US" sz="1600" dirty="0">
                <a:solidFill>
                  <a:schemeClr val="accent2"/>
                </a:solidFill>
              </a:rPr>
              <a:t/>
            </a:r>
            <a:br>
              <a:rPr lang="en-US" sz="1600" dirty="0">
                <a:solidFill>
                  <a:schemeClr val="accent2"/>
                </a:solidFill>
              </a:rPr>
            </a:br>
            <a:endParaRPr lang="en-US" sz="1600" b="1" dirty="0">
              <a:solidFill>
                <a:schemeClr val="accent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ubtitle 5"/>
          <p:cNvSpPr>
            <a:spLocks noGrp="1"/>
          </p:cNvSpPr>
          <p:nvPr>
            <p:ph idx="1"/>
          </p:nvPr>
        </p:nvSpPr>
        <p:spPr>
          <a:xfrm>
            <a:off x="822960" y="1752600"/>
            <a:ext cx="7520940" cy="32766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IN" dirty="0">
                <a:solidFill>
                  <a:schemeClr val="accent3"/>
                </a:solidFill>
              </a:rPr>
              <a:t>Transport by Road---</a:t>
            </a:r>
            <a:r>
              <a:rPr lang="en-IN" dirty="0">
                <a:solidFill>
                  <a:schemeClr val="accent3"/>
                </a:solidFill>
                <a:sym typeface="Wingdings"/>
              </a:rPr>
              <a:t></a:t>
            </a:r>
            <a:r>
              <a:rPr lang="en-IN" dirty="0">
                <a:solidFill>
                  <a:schemeClr val="accent3"/>
                </a:solidFill>
              </a:rPr>
              <a:t>Vehicle no. or Transporter </a:t>
            </a:r>
            <a:r>
              <a:rPr lang="en-IN" dirty="0" smtClean="0">
                <a:solidFill>
                  <a:schemeClr val="accent3"/>
                </a:solidFill>
              </a:rPr>
              <a:t>ID.</a:t>
            </a:r>
            <a:endParaRPr lang="en-US" dirty="0">
              <a:solidFill>
                <a:schemeClr val="accent3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3"/>
                </a:solidFill>
              </a:rPr>
              <a:t>Invoice</a:t>
            </a:r>
            <a:r>
              <a:rPr lang="en-IN" dirty="0">
                <a:solidFill>
                  <a:schemeClr val="accent3"/>
                </a:solidFill>
              </a:rPr>
              <a:t>/ Bill of Supply/ </a:t>
            </a:r>
            <a:r>
              <a:rPr lang="en-IN" dirty="0" err="1">
                <a:solidFill>
                  <a:schemeClr val="accent3"/>
                </a:solidFill>
              </a:rPr>
              <a:t>Challan</a:t>
            </a:r>
            <a:r>
              <a:rPr lang="en-IN" dirty="0">
                <a:solidFill>
                  <a:schemeClr val="accent3"/>
                </a:solidFill>
              </a:rPr>
              <a:t> related to the consignment of </a:t>
            </a:r>
            <a:r>
              <a:rPr lang="en-IN" dirty="0" smtClean="0">
                <a:solidFill>
                  <a:schemeClr val="accent3"/>
                </a:solidFill>
              </a:rPr>
              <a:t>goods.</a:t>
            </a:r>
            <a:endParaRPr lang="en-US" dirty="0">
              <a:solidFill>
                <a:schemeClr val="accent3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>
                <a:solidFill>
                  <a:schemeClr val="accent3"/>
                </a:solidFill>
              </a:rPr>
              <a:t>Transport </a:t>
            </a:r>
            <a:r>
              <a:rPr lang="en-IN" dirty="0">
                <a:solidFill>
                  <a:schemeClr val="accent3"/>
                </a:solidFill>
              </a:rPr>
              <a:t>by rail, air, or ship – Transporter ID, Transport document number, and date on the document.</a:t>
            </a:r>
            <a:endParaRPr lang="en-US" dirty="0">
              <a:solidFill>
                <a:schemeClr val="accent3"/>
              </a:solidFill>
            </a:endParaRPr>
          </a:p>
          <a:p>
            <a:pPr lvl="0">
              <a:buFont typeface="Wingdings" pitchFamily="2" charset="2"/>
              <a:buChar char="v"/>
            </a:pPr>
            <a:endParaRPr lang="en-US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6829755"/>
      </p:ext>
    </p:extLst>
  </p:cSld>
  <p:clrMapOvr>
    <a:masterClrMapping/>
  </p:clrMapOvr>
  <p:transition spd="slow" advTm="9829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3.6|4.8|12.4|3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4.3|8.1|6.9|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5|4.5|1.5|1.3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.1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38</TotalTime>
  <Words>416</Words>
  <Application>Microsoft Office PowerPoint</Application>
  <PresentationFormat>On-screen Show (4:3)</PresentationFormat>
  <Paragraphs>57</Paragraphs>
  <Slides>10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Basics of e-way bill</vt:lpstr>
      <vt:lpstr>What is an e-Way Bill ?</vt:lpstr>
      <vt:lpstr>When  is e-way bill not required? </vt:lpstr>
      <vt:lpstr>Who will generate e-way bill ?  </vt:lpstr>
      <vt:lpstr>  What is the applicability date for e-way bill ?    </vt:lpstr>
      <vt:lpstr> Rest of the 25 States and 7 Union territories have joined the e-Way Bill league on trial Basis till 31st January 2018.   </vt:lpstr>
      <vt:lpstr>Those 13 states are  </vt:lpstr>
      <vt:lpstr>Validity of e-way bill ? </vt:lpstr>
      <vt:lpstr>  What are the documents which are required for generating e-way bill ? </vt:lpstr>
      <vt:lpstr> THANKS YOU FOR WATCHING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Basics of e-way bill</dc:title>
  <dc:creator>jk</dc:creator>
  <cp:lastModifiedBy>jeet</cp:lastModifiedBy>
  <cp:revision>20</cp:revision>
  <dcterms:created xsi:type="dcterms:W3CDTF">2006-08-16T00:00:00Z</dcterms:created>
  <dcterms:modified xsi:type="dcterms:W3CDTF">2018-01-31T21:04:12Z</dcterms:modified>
</cp:coreProperties>
</file>