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314" r:id="rId2"/>
    <p:sldId id="331" r:id="rId3"/>
    <p:sldId id="327" r:id="rId4"/>
    <p:sldId id="328" r:id="rId5"/>
    <p:sldId id="329" r:id="rId6"/>
    <p:sldId id="330" r:id="rId7"/>
    <p:sldId id="293" r:id="rId8"/>
    <p:sldId id="324" r:id="rId9"/>
    <p:sldId id="325" r:id="rId10"/>
    <p:sldId id="326" r:id="rId11"/>
    <p:sldId id="315" r:id="rId12"/>
    <p:sldId id="279" r:id="rId13"/>
    <p:sldId id="258" r:id="rId14"/>
    <p:sldId id="259" r:id="rId15"/>
    <p:sldId id="260" r:id="rId16"/>
    <p:sldId id="261" r:id="rId17"/>
    <p:sldId id="262" r:id="rId18"/>
    <p:sldId id="264" r:id="rId19"/>
    <p:sldId id="265" r:id="rId20"/>
    <p:sldId id="266" r:id="rId21"/>
    <p:sldId id="277" r:id="rId22"/>
    <p:sldId id="278" r:id="rId23"/>
    <p:sldId id="272" r:id="rId24"/>
    <p:sldId id="273" r:id="rId25"/>
    <p:sldId id="274" r:id="rId26"/>
    <p:sldId id="303" r:id="rId27"/>
    <p:sldId id="332" r:id="rId28"/>
    <p:sldId id="307" r:id="rId29"/>
    <p:sldId id="308" r:id="rId30"/>
    <p:sldId id="269" r:id="rId31"/>
    <p:sldId id="270" r:id="rId32"/>
    <p:sldId id="306" r:id="rId33"/>
  </p:sldIdLst>
  <p:sldSz cx="10515600" cy="6858000"/>
  <p:notesSz cx="6858000" cy="9144000"/>
  <p:defaultTextStyle>
    <a:defPPr>
      <a:defRPr lang="en-US"/>
    </a:defPPr>
    <a:lvl1pPr marL="0" algn="l" defTabSz="914143" rtl="0" eaLnBrk="1" latinLnBrk="0" hangingPunct="1">
      <a:defRPr sz="1800" kern="1200">
        <a:solidFill>
          <a:schemeClr val="tx1"/>
        </a:solidFill>
        <a:latin typeface="+mn-lt"/>
        <a:ea typeface="+mn-ea"/>
        <a:cs typeface="+mn-cs"/>
      </a:defRPr>
    </a:lvl1pPr>
    <a:lvl2pPr marL="457071" algn="l" defTabSz="914143" rtl="0" eaLnBrk="1" latinLnBrk="0" hangingPunct="1">
      <a:defRPr sz="1800" kern="1200">
        <a:solidFill>
          <a:schemeClr val="tx1"/>
        </a:solidFill>
        <a:latin typeface="+mn-lt"/>
        <a:ea typeface="+mn-ea"/>
        <a:cs typeface="+mn-cs"/>
      </a:defRPr>
    </a:lvl2pPr>
    <a:lvl3pPr marL="914143" algn="l" defTabSz="914143" rtl="0" eaLnBrk="1" latinLnBrk="0" hangingPunct="1">
      <a:defRPr sz="1800" kern="1200">
        <a:solidFill>
          <a:schemeClr val="tx1"/>
        </a:solidFill>
        <a:latin typeface="+mn-lt"/>
        <a:ea typeface="+mn-ea"/>
        <a:cs typeface="+mn-cs"/>
      </a:defRPr>
    </a:lvl3pPr>
    <a:lvl4pPr marL="1371213" algn="l" defTabSz="914143" rtl="0" eaLnBrk="1" latinLnBrk="0" hangingPunct="1">
      <a:defRPr sz="1800" kern="1200">
        <a:solidFill>
          <a:schemeClr val="tx1"/>
        </a:solidFill>
        <a:latin typeface="+mn-lt"/>
        <a:ea typeface="+mn-ea"/>
        <a:cs typeface="+mn-cs"/>
      </a:defRPr>
    </a:lvl4pPr>
    <a:lvl5pPr marL="1828287" algn="l" defTabSz="914143" rtl="0" eaLnBrk="1" latinLnBrk="0" hangingPunct="1">
      <a:defRPr sz="1800" kern="1200">
        <a:solidFill>
          <a:schemeClr val="tx1"/>
        </a:solidFill>
        <a:latin typeface="+mn-lt"/>
        <a:ea typeface="+mn-ea"/>
        <a:cs typeface="+mn-cs"/>
      </a:defRPr>
    </a:lvl5pPr>
    <a:lvl6pPr marL="2285360" algn="l" defTabSz="914143" rtl="0" eaLnBrk="1" latinLnBrk="0" hangingPunct="1">
      <a:defRPr sz="1800" kern="1200">
        <a:solidFill>
          <a:schemeClr val="tx1"/>
        </a:solidFill>
        <a:latin typeface="+mn-lt"/>
        <a:ea typeface="+mn-ea"/>
        <a:cs typeface="+mn-cs"/>
      </a:defRPr>
    </a:lvl6pPr>
    <a:lvl7pPr marL="2742431" algn="l" defTabSz="914143" rtl="0" eaLnBrk="1" latinLnBrk="0" hangingPunct="1">
      <a:defRPr sz="1800" kern="1200">
        <a:solidFill>
          <a:schemeClr val="tx1"/>
        </a:solidFill>
        <a:latin typeface="+mn-lt"/>
        <a:ea typeface="+mn-ea"/>
        <a:cs typeface="+mn-cs"/>
      </a:defRPr>
    </a:lvl7pPr>
    <a:lvl8pPr marL="3199503" algn="l" defTabSz="914143" rtl="0" eaLnBrk="1" latinLnBrk="0" hangingPunct="1">
      <a:defRPr sz="1800" kern="1200">
        <a:solidFill>
          <a:schemeClr val="tx1"/>
        </a:solidFill>
        <a:latin typeface="+mn-lt"/>
        <a:ea typeface="+mn-ea"/>
        <a:cs typeface="+mn-cs"/>
      </a:defRPr>
    </a:lvl8pPr>
    <a:lvl9pPr marL="3656574" algn="l" defTabSz="91414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7984" autoAdjust="0"/>
  </p:normalViewPr>
  <p:slideViewPr>
    <p:cSldViewPr>
      <p:cViewPr varScale="1">
        <p:scale>
          <a:sx n="53" d="100"/>
          <a:sy n="53" d="100"/>
        </p:scale>
        <p:origin x="1432" y="36"/>
      </p:cViewPr>
      <p:guideLst>
        <p:guide orient="horz" pos="2160"/>
        <p:guide pos="3312"/>
      </p:guideLst>
    </p:cSldViewPr>
  </p:slideViewPr>
  <p:notesTextViewPr>
    <p:cViewPr>
      <p:scale>
        <a:sx n="100" d="100"/>
        <a:sy n="100" d="100"/>
      </p:scale>
      <p:origin x="0" y="0"/>
    </p:cViewPr>
  </p:notesTextViewPr>
  <p:sorterViewPr>
    <p:cViewPr>
      <p:scale>
        <a:sx n="100" d="100"/>
        <a:sy n="100" d="100"/>
      </p:scale>
      <p:origin x="0" y="-82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D909BA-6C6A-4760-A43C-5DC2417DD01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15F963D5-4291-4689-A460-A0343C54EE83}">
      <dgm:prSet custT="1"/>
      <dgm:spPr/>
      <dgm:t>
        <a:bodyPr/>
        <a:lstStyle/>
        <a:p>
          <a:r>
            <a:rPr lang="en-IN" sz="2500" dirty="0"/>
            <a:t>Knowledge of GST, Industry, business, Entity</a:t>
          </a:r>
        </a:p>
      </dgm:t>
    </dgm:pt>
    <dgm:pt modelId="{88F8FC2E-D1E9-4EDA-B527-F32E68CAEFB3}" type="parTrans" cxnId="{03C735A2-7712-4964-897D-9506D7DC87BD}">
      <dgm:prSet/>
      <dgm:spPr/>
      <dgm:t>
        <a:bodyPr/>
        <a:lstStyle/>
        <a:p>
          <a:endParaRPr lang="en-IN"/>
        </a:p>
      </dgm:t>
    </dgm:pt>
    <dgm:pt modelId="{8F32B50E-9D87-489B-A437-9572225A5C2A}" type="sibTrans" cxnId="{03C735A2-7712-4964-897D-9506D7DC87BD}">
      <dgm:prSet/>
      <dgm:spPr/>
      <dgm:t>
        <a:bodyPr/>
        <a:lstStyle/>
        <a:p>
          <a:endParaRPr lang="en-IN"/>
        </a:p>
      </dgm:t>
    </dgm:pt>
    <dgm:pt modelId="{ED002CA3-6AEE-4FD4-8B62-29CF775CB404}">
      <dgm:prSet custT="1"/>
      <dgm:spPr/>
      <dgm:t>
        <a:bodyPr/>
        <a:lstStyle/>
        <a:p>
          <a:r>
            <a:rPr lang="en-US" sz="2500" dirty="0"/>
            <a:t>Audit Plan including desk review</a:t>
          </a:r>
        </a:p>
      </dgm:t>
    </dgm:pt>
    <dgm:pt modelId="{51D537F9-06B4-433F-90C8-EF89EF70DB2E}" type="parTrans" cxnId="{610D6710-F0D7-479C-8594-A883FB2BFF6B}">
      <dgm:prSet/>
      <dgm:spPr/>
      <dgm:t>
        <a:bodyPr/>
        <a:lstStyle/>
        <a:p>
          <a:endParaRPr lang="en-IN"/>
        </a:p>
      </dgm:t>
    </dgm:pt>
    <dgm:pt modelId="{1713A045-3F27-4FE6-92D2-1B4EE4A69B71}" type="sibTrans" cxnId="{610D6710-F0D7-479C-8594-A883FB2BFF6B}">
      <dgm:prSet/>
      <dgm:spPr/>
      <dgm:t>
        <a:bodyPr/>
        <a:lstStyle/>
        <a:p>
          <a:endParaRPr lang="en-IN"/>
        </a:p>
      </dgm:t>
    </dgm:pt>
    <dgm:pt modelId="{00362FD0-42C3-42CA-ADF6-4127F033974B}">
      <dgm:prSet custT="1"/>
      <dgm:spPr/>
      <dgm:t>
        <a:bodyPr/>
        <a:lstStyle/>
        <a:p>
          <a:r>
            <a:rPr lang="en-US" sz="2500" dirty="0"/>
            <a:t>Substantive Check – Based on ICQ + Desk Rev</a:t>
          </a:r>
        </a:p>
      </dgm:t>
    </dgm:pt>
    <dgm:pt modelId="{98108B86-7676-4739-A3F8-EEDA332C23A2}" type="parTrans" cxnId="{90A6463A-E557-4D5B-B6A4-2E8A6FC01B7C}">
      <dgm:prSet/>
      <dgm:spPr/>
      <dgm:t>
        <a:bodyPr/>
        <a:lstStyle/>
        <a:p>
          <a:endParaRPr lang="en-IN"/>
        </a:p>
      </dgm:t>
    </dgm:pt>
    <dgm:pt modelId="{E447C421-8D62-47B0-9B7B-B498DF44608E}" type="sibTrans" cxnId="{90A6463A-E557-4D5B-B6A4-2E8A6FC01B7C}">
      <dgm:prSet/>
      <dgm:spPr/>
      <dgm:t>
        <a:bodyPr/>
        <a:lstStyle/>
        <a:p>
          <a:endParaRPr lang="en-IN"/>
        </a:p>
      </dgm:t>
    </dgm:pt>
    <dgm:pt modelId="{D97E5B60-3879-4F40-AED1-F5B5C8A28A5A}">
      <dgm:prSet custT="1"/>
      <dgm:spPr/>
      <dgm:t>
        <a:bodyPr/>
        <a:lstStyle/>
        <a:p>
          <a:r>
            <a:rPr lang="en-US" sz="2500" dirty="0"/>
            <a:t>Confirm accurate discharge of liability – TOS, POS, Value, Rate.. + Availment of credit </a:t>
          </a:r>
        </a:p>
      </dgm:t>
    </dgm:pt>
    <dgm:pt modelId="{CB385A62-D599-4FDB-A989-E28213C37A20}" type="parTrans" cxnId="{83E5B86D-6ADF-4AFD-BF5C-985253AD3CDC}">
      <dgm:prSet/>
      <dgm:spPr/>
      <dgm:t>
        <a:bodyPr/>
        <a:lstStyle/>
        <a:p>
          <a:endParaRPr lang="en-IN"/>
        </a:p>
      </dgm:t>
    </dgm:pt>
    <dgm:pt modelId="{4664D6E7-30CD-4888-A36D-F542E02129B4}" type="sibTrans" cxnId="{83E5B86D-6ADF-4AFD-BF5C-985253AD3CDC}">
      <dgm:prSet/>
      <dgm:spPr/>
      <dgm:t>
        <a:bodyPr/>
        <a:lstStyle/>
        <a:p>
          <a:endParaRPr lang="en-IN"/>
        </a:p>
      </dgm:t>
    </dgm:pt>
    <dgm:pt modelId="{544ACACE-F7B9-44FE-B73F-5AF1F9C6D26D}">
      <dgm:prSet custT="1"/>
      <dgm:spPr/>
      <dgm:t>
        <a:bodyPr/>
        <a:lstStyle/>
        <a:p>
          <a:r>
            <a:rPr lang="en-US" sz="2500" dirty="0"/>
            <a:t>Correct availment of benefits / exemption</a:t>
          </a:r>
        </a:p>
      </dgm:t>
    </dgm:pt>
    <dgm:pt modelId="{001A8F9F-3A94-47B5-91CE-7C400024C09B}" type="parTrans" cxnId="{6B83BF97-8DAA-43A0-8AE2-0E481FA83298}">
      <dgm:prSet/>
      <dgm:spPr/>
      <dgm:t>
        <a:bodyPr/>
        <a:lstStyle/>
        <a:p>
          <a:endParaRPr lang="en-IN"/>
        </a:p>
      </dgm:t>
    </dgm:pt>
    <dgm:pt modelId="{DC43E2D9-0F8A-44A0-B4F1-AD35C73F5890}" type="sibTrans" cxnId="{6B83BF97-8DAA-43A0-8AE2-0E481FA83298}">
      <dgm:prSet/>
      <dgm:spPr/>
      <dgm:t>
        <a:bodyPr/>
        <a:lstStyle/>
        <a:p>
          <a:endParaRPr lang="en-IN"/>
        </a:p>
      </dgm:t>
    </dgm:pt>
    <dgm:pt modelId="{7C16CF9C-2CBA-4AA2-A86B-F1515FB06BDC}" type="pres">
      <dgm:prSet presAssocID="{3CD909BA-6C6A-4760-A43C-5DC2417DD01A}" presName="linear" presStyleCnt="0">
        <dgm:presLayoutVars>
          <dgm:animLvl val="lvl"/>
          <dgm:resizeHandles val="exact"/>
        </dgm:presLayoutVars>
      </dgm:prSet>
      <dgm:spPr/>
    </dgm:pt>
    <dgm:pt modelId="{DE41F5B2-736D-4013-A4F7-63B5076753B6}" type="pres">
      <dgm:prSet presAssocID="{15F963D5-4291-4689-A460-A0343C54EE83}" presName="parentText" presStyleLbl="node1" presStyleIdx="0" presStyleCnt="5">
        <dgm:presLayoutVars>
          <dgm:chMax val="0"/>
          <dgm:bulletEnabled val="1"/>
        </dgm:presLayoutVars>
      </dgm:prSet>
      <dgm:spPr/>
    </dgm:pt>
    <dgm:pt modelId="{A674809C-7F10-4879-92DC-A7053E2BC719}" type="pres">
      <dgm:prSet presAssocID="{8F32B50E-9D87-489B-A437-9572225A5C2A}" presName="spacer" presStyleCnt="0"/>
      <dgm:spPr/>
    </dgm:pt>
    <dgm:pt modelId="{DE2472FF-EC80-4AF2-B81A-528B5DAAE9AB}" type="pres">
      <dgm:prSet presAssocID="{ED002CA3-6AEE-4FD4-8B62-29CF775CB404}" presName="parentText" presStyleLbl="node1" presStyleIdx="1" presStyleCnt="5">
        <dgm:presLayoutVars>
          <dgm:chMax val="0"/>
          <dgm:bulletEnabled val="1"/>
        </dgm:presLayoutVars>
      </dgm:prSet>
      <dgm:spPr/>
    </dgm:pt>
    <dgm:pt modelId="{DBAE5C24-5B92-4556-83ED-17F13282D7E2}" type="pres">
      <dgm:prSet presAssocID="{1713A045-3F27-4FE6-92D2-1B4EE4A69B71}" presName="spacer" presStyleCnt="0"/>
      <dgm:spPr/>
    </dgm:pt>
    <dgm:pt modelId="{938A18B8-C3EA-4A56-8702-866768F9B3C7}" type="pres">
      <dgm:prSet presAssocID="{00362FD0-42C3-42CA-ADF6-4127F033974B}" presName="parentText" presStyleLbl="node1" presStyleIdx="2" presStyleCnt="5">
        <dgm:presLayoutVars>
          <dgm:chMax val="0"/>
          <dgm:bulletEnabled val="1"/>
        </dgm:presLayoutVars>
      </dgm:prSet>
      <dgm:spPr/>
    </dgm:pt>
    <dgm:pt modelId="{DE3BD337-9AAF-44E1-82F7-C3B0627273DA}" type="pres">
      <dgm:prSet presAssocID="{E447C421-8D62-47B0-9B7B-B498DF44608E}" presName="spacer" presStyleCnt="0"/>
      <dgm:spPr/>
    </dgm:pt>
    <dgm:pt modelId="{436DBA1A-7AF7-4429-88A0-ADB8FF34C889}" type="pres">
      <dgm:prSet presAssocID="{D97E5B60-3879-4F40-AED1-F5B5C8A28A5A}" presName="parentText" presStyleLbl="node1" presStyleIdx="3" presStyleCnt="5">
        <dgm:presLayoutVars>
          <dgm:chMax val="0"/>
          <dgm:bulletEnabled val="1"/>
        </dgm:presLayoutVars>
      </dgm:prSet>
      <dgm:spPr/>
    </dgm:pt>
    <dgm:pt modelId="{9BAF843E-38D0-4CAF-94BA-F9E340EC801B}" type="pres">
      <dgm:prSet presAssocID="{4664D6E7-30CD-4888-A36D-F542E02129B4}" presName="spacer" presStyleCnt="0"/>
      <dgm:spPr/>
    </dgm:pt>
    <dgm:pt modelId="{8CF00C0A-C7E5-4CE3-A331-B3FF9DFEBE7F}" type="pres">
      <dgm:prSet presAssocID="{544ACACE-F7B9-44FE-B73F-5AF1F9C6D26D}" presName="parentText" presStyleLbl="node1" presStyleIdx="4" presStyleCnt="5">
        <dgm:presLayoutVars>
          <dgm:chMax val="0"/>
          <dgm:bulletEnabled val="1"/>
        </dgm:presLayoutVars>
      </dgm:prSet>
      <dgm:spPr/>
    </dgm:pt>
  </dgm:ptLst>
  <dgm:cxnLst>
    <dgm:cxn modelId="{610D6710-F0D7-479C-8594-A883FB2BFF6B}" srcId="{3CD909BA-6C6A-4760-A43C-5DC2417DD01A}" destId="{ED002CA3-6AEE-4FD4-8B62-29CF775CB404}" srcOrd="1" destOrd="0" parTransId="{51D537F9-06B4-433F-90C8-EF89EF70DB2E}" sibTransId="{1713A045-3F27-4FE6-92D2-1B4EE4A69B71}"/>
    <dgm:cxn modelId="{90A6463A-E557-4D5B-B6A4-2E8A6FC01B7C}" srcId="{3CD909BA-6C6A-4760-A43C-5DC2417DD01A}" destId="{00362FD0-42C3-42CA-ADF6-4127F033974B}" srcOrd="2" destOrd="0" parTransId="{98108B86-7676-4739-A3F8-EEDA332C23A2}" sibTransId="{E447C421-8D62-47B0-9B7B-B498DF44608E}"/>
    <dgm:cxn modelId="{ADA60D5F-C6E2-487A-88BB-4ECE40942382}" type="presOf" srcId="{544ACACE-F7B9-44FE-B73F-5AF1F9C6D26D}" destId="{8CF00C0A-C7E5-4CE3-A331-B3FF9DFEBE7F}" srcOrd="0" destOrd="0" presId="urn:microsoft.com/office/officeart/2005/8/layout/vList2"/>
    <dgm:cxn modelId="{59D25F6B-76AC-4EE4-9668-48CDD1054AAA}" type="presOf" srcId="{3CD909BA-6C6A-4760-A43C-5DC2417DD01A}" destId="{7C16CF9C-2CBA-4AA2-A86B-F1515FB06BDC}" srcOrd="0" destOrd="0" presId="urn:microsoft.com/office/officeart/2005/8/layout/vList2"/>
    <dgm:cxn modelId="{6AFDA34C-0E15-4B66-8BAB-B8075215FFA0}" type="presOf" srcId="{D97E5B60-3879-4F40-AED1-F5B5C8A28A5A}" destId="{436DBA1A-7AF7-4429-88A0-ADB8FF34C889}" srcOrd="0" destOrd="0" presId="urn:microsoft.com/office/officeart/2005/8/layout/vList2"/>
    <dgm:cxn modelId="{83E5B86D-6ADF-4AFD-BF5C-985253AD3CDC}" srcId="{3CD909BA-6C6A-4760-A43C-5DC2417DD01A}" destId="{D97E5B60-3879-4F40-AED1-F5B5C8A28A5A}" srcOrd="3" destOrd="0" parTransId="{CB385A62-D599-4FDB-A989-E28213C37A20}" sibTransId="{4664D6E7-30CD-4888-A36D-F542E02129B4}"/>
    <dgm:cxn modelId="{6B83BF97-8DAA-43A0-8AE2-0E481FA83298}" srcId="{3CD909BA-6C6A-4760-A43C-5DC2417DD01A}" destId="{544ACACE-F7B9-44FE-B73F-5AF1F9C6D26D}" srcOrd="4" destOrd="0" parTransId="{001A8F9F-3A94-47B5-91CE-7C400024C09B}" sibTransId="{DC43E2D9-0F8A-44A0-B4F1-AD35C73F5890}"/>
    <dgm:cxn modelId="{00288898-A165-41A5-81C9-9D27181BDDB9}" type="presOf" srcId="{ED002CA3-6AEE-4FD4-8B62-29CF775CB404}" destId="{DE2472FF-EC80-4AF2-B81A-528B5DAAE9AB}" srcOrd="0" destOrd="0" presId="urn:microsoft.com/office/officeart/2005/8/layout/vList2"/>
    <dgm:cxn modelId="{03C735A2-7712-4964-897D-9506D7DC87BD}" srcId="{3CD909BA-6C6A-4760-A43C-5DC2417DD01A}" destId="{15F963D5-4291-4689-A460-A0343C54EE83}" srcOrd="0" destOrd="0" parTransId="{88F8FC2E-D1E9-4EDA-B527-F32E68CAEFB3}" sibTransId="{8F32B50E-9D87-489B-A437-9572225A5C2A}"/>
    <dgm:cxn modelId="{AE22F1DD-D2A3-4906-8FB2-7298B774844C}" type="presOf" srcId="{00362FD0-42C3-42CA-ADF6-4127F033974B}" destId="{938A18B8-C3EA-4A56-8702-866768F9B3C7}" srcOrd="0" destOrd="0" presId="urn:microsoft.com/office/officeart/2005/8/layout/vList2"/>
    <dgm:cxn modelId="{9D63D2E2-60E3-472C-8700-07B41C545E38}" type="presOf" srcId="{15F963D5-4291-4689-A460-A0343C54EE83}" destId="{DE41F5B2-736D-4013-A4F7-63B5076753B6}" srcOrd="0" destOrd="0" presId="urn:microsoft.com/office/officeart/2005/8/layout/vList2"/>
    <dgm:cxn modelId="{46FD6507-97B5-485B-8723-EF6A74440A26}" type="presParOf" srcId="{7C16CF9C-2CBA-4AA2-A86B-F1515FB06BDC}" destId="{DE41F5B2-736D-4013-A4F7-63B5076753B6}" srcOrd="0" destOrd="0" presId="urn:microsoft.com/office/officeart/2005/8/layout/vList2"/>
    <dgm:cxn modelId="{215F915E-0A2F-4A5F-912D-DB6ED4D6CF77}" type="presParOf" srcId="{7C16CF9C-2CBA-4AA2-A86B-F1515FB06BDC}" destId="{A674809C-7F10-4879-92DC-A7053E2BC719}" srcOrd="1" destOrd="0" presId="urn:microsoft.com/office/officeart/2005/8/layout/vList2"/>
    <dgm:cxn modelId="{05EB8AFE-6D44-489F-8EDC-9D7628307A8A}" type="presParOf" srcId="{7C16CF9C-2CBA-4AA2-A86B-F1515FB06BDC}" destId="{DE2472FF-EC80-4AF2-B81A-528B5DAAE9AB}" srcOrd="2" destOrd="0" presId="urn:microsoft.com/office/officeart/2005/8/layout/vList2"/>
    <dgm:cxn modelId="{A6770891-192A-41AD-9958-5FA65DF7C511}" type="presParOf" srcId="{7C16CF9C-2CBA-4AA2-A86B-F1515FB06BDC}" destId="{DBAE5C24-5B92-4556-83ED-17F13282D7E2}" srcOrd="3" destOrd="0" presId="urn:microsoft.com/office/officeart/2005/8/layout/vList2"/>
    <dgm:cxn modelId="{F7A2B049-D2CD-4366-9EB3-49F52548E41A}" type="presParOf" srcId="{7C16CF9C-2CBA-4AA2-A86B-F1515FB06BDC}" destId="{938A18B8-C3EA-4A56-8702-866768F9B3C7}" srcOrd="4" destOrd="0" presId="urn:microsoft.com/office/officeart/2005/8/layout/vList2"/>
    <dgm:cxn modelId="{78E8BDE3-8D16-4DE5-9B3E-72B3F747DADB}" type="presParOf" srcId="{7C16CF9C-2CBA-4AA2-A86B-F1515FB06BDC}" destId="{DE3BD337-9AAF-44E1-82F7-C3B0627273DA}" srcOrd="5" destOrd="0" presId="urn:microsoft.com/office/officeart/2005/8/layout/vList2"/>
    <dgm:cxn modelId="{B8E51D4B-528B-4365-8C97-3667E5D4052B}" type="presParOf" srcId="{7C16CF9C-2CBA-4AA2-A86B-F1515FB06BDC}" destId="{436DBA1A-7AF7-4429-88A0-ADB8FF34C889}" srcOrd="6" destOrd="0" presId="urn:microsoft.com/office/officeart/2005/8/layout/vList2"/>
    <dgm:cxn modelId="{79363631-30AF-4B08-82BA-6564756AE68F}" type="presParOf" srcId="{7C16CF9C-2CBA-4AA2-A86B-F1515FB06BDC}" destId="{9BAF843E-38D0-4CAF-94BA-F9E340EC801B}" srcOrd="7" destOrd="0" presId="urn:microsoft.com/office/officeart/2005/8/layout/vList2"/>
    <dgm:cxn modelId="{9BB881C1-F4FF-4121-A3B2-F9BE84C953C3}" type="presParOf" srcId="{7C16CF9C-2CBA-4AA2-A86B-F1515FB06BDC}" destId="{8CF00C0A-C7E5-4CE3-A331-B3FF9DFEBE7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D909BA-6C6A-4760-A43C-5DC2417DD01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15F963D5-4291-4689-A460-A0343C54EE83}">
      <dgm:prSet custT="1"/>
      <dgm:spPr/>
      <dgm:t>
        <a:bodyPr/>
        <a:lstStyle/>
        <a:p>
          <a:r>
            <a:rPr lang="en-US" sz="2500" dirty="0"/>
            <a:t>Registration where required - no </a:t>
          </a:r>
          <a:r>
            <a:rPr lang="en-US" sz="2500" dirty="0" err="1"/>
            <a:t>regn</a:t>
          </a:r>
          <a:r>
            <a:rPr lang="en-US" sz="2500" dirty="0"/>
            <a:t> = no credit</a:t>
          </a:r>
          <a:endParaRPr lang="en-IN" sz="2500" dirty="0"/>
        </a:p>
      </dgm:t>
    </dgm:pt>
    <dgm:pt modelId="{88F8FC2E-D1E9-4EDA-B527-F32E68CAEFB3}" type="parTrans" cxnId="{03C735A2-7712-4964-897D-9506D7DC87BD}">
      <dgm:prSet/>
      <dgm:spPr/>
      <dgm:t>
        <a:bodyPr/>
        <a:lstStyle/>
        <a:p>
          <a:endParaRPr lang="en-IN"/>
        </a:p>
      </dgm:t>
    </dgm:pt>
    <dgm:pt modelId="{8F32B50E-9D87-489B-A437-9572225A5C2A}" type="sibTrans" cxnId="{03C735A2-7712-4964-897D-9506D7DC87BD}">
      <dgm:prSet/>
      <dgm:spPr/>
      <dgm:t>
        <a:bodyPr/>
        <a:lstStyle/>
        <a:p>
          <a:endParaRPr lang="en-IN"/>
        </a:p>
      </dgm:t>
    </dgm:pt>
    <dgm:pt modelId="{ED002CA3-6AEE-4FD4-8B62-29CF775CB404}">
      <dgm:prSet custT="1"/>
      <dgm:spPr/>
      <dgm:t>
        <a:bodyPr/>
        <a:lstStyle/>
        <a:p>
          <a:r>
            <a:rPr lang="en-US" sz="2500" dirty="0">
              <a:solidFill>
                <a:schemeClr val="bg1"/>
              </a:solidFill>
            </a:rPr>
            <a:t>Discharge of GST between Distinct entities</a:t>
          </a:r>
        </a:p>
      </dgm:t>
    </dgm:pt>
    <dgm:pt modelId="{51D537F9-06B4-433F-90C8-EF89EF70DB2E}" type="parTrans" cxnId="{610D6710-F0D7-479C-8594-A883FB2BFF6B}">
      <dgm:prSet/>
      <dgm:spPr/>
      <dgm:t>
        <a:bodyPr/>
        <a:lstStyle/>
        <a:p>
          <a:endParaRPr lang="en-IN"/>
        </a:p>
      </dgm:t>
    </dgm:pt>
    <dgm:pt modelId="{1713A045-3F27-4FE6-92D2-1B4EE4A69B71}" type="sibTrans" cxnId="{610D6710-F0D7-479C-8594-A883FB2BFF6B}">
      <dgm:prSet/>
      <dgm:spPr/>
      <dgm:t>
        <a:bodyPr/>
        <a:lstStyle/>
        <a:p>
          <a:endParaRPr lang="en-IN"/>
        </a:p>
      </dgm:t>
    </dgm:pt>
    <dgm:pt modelId="{00362FD0-42C3-42CA-ADF6-4127F033974B}">
      <dgm:prSet custT="1"/>
      <dgm:spPr/>
      <dgm:t>
        <a:bodyPr/>
        <a:lstStyle/>
        <a:p>
          <a:r>
            <a:rPr lang="en-US" sz="2500" dirty="0"/>
            <a:t>Accurate availment and utilization of credit</a:t>
          </a:r>
        </a:p>
      </dgm:t>
    </dgm:pt>
    <dgm:pt modelId="{98108B86-7676-4739-A3F8-EEDA332C23A2}" type="parTrans" cxnId="{90A6463A-E557-4D5B-B6A4-2E8A6FC01B7C}">
      <dgm:prSet/>
      <dgm:spPr/>
      <dgm:t>
        <a:bodyPr/>
        <a:lstStyle/>
        <a:p>
          <a:endParaRPr lang="en-IN"/>
        </a:p>
      </dgm:t>
    </dgm:pt>
    <dgm:pt modelId="{E447C421-8D62-47B0-9B7B-B498DF44608E}" type="sibTrans" cxnId="{90A6463A-E557-4D5B-B6A4-2E8A6FC01B7C}">
      <dgm:prSet/>
      <dgm:spPr/>
      <dgm:t>
        <a:bodyPr/>
        <a:lstStyle/>
        <a:p>
          <a:endParaRPr lang="en-IN"/>
        </a:p>
      </dgm:t>
    </dgm:pt>
    <dgm:pt modelId="{D97E5B60-3879-4F40-AED1-F5B5C8A28A5A}">
      <dgm:prSet custT="1"/>
      <dgm:spPr/>
      <dgm:t>
        <a:bodyPr/>
        <a:lstStyle/>
        <a:p>
          <a:r>
            <a:rPr lang="en-US" sz="2500" dirty="0"/>
            <a:t>Conditions relating to availment of credit has been complied with</a:t>
          </a:r>
        </a:p>
      </dgm:t>
    </dgm:pt>
    <dgm:pt modelId="{CB385A62-D599-4FDB-A989-E28213C37A20}" type="parTrans" cxnId="{83E5B86D-6ADF-4AFD-BF5C-985253AD3CDC}">
      <dgm:prSet/>
      <dgm:spPr/>
      <dgm:t>
        <a:bodyPr/>
        <a:lstStyle/>
        <a:p>
          <a:endParaRPr lang="en-IN"/>
        </a:p>
      </dgm:t>
    </dgm:pt>
    <dgm:pt modelId="{4664D6E7-30CD-4888-A36D-F542E02129B4}" type="sibTrans" cxnId="{83E5B86D-6ADF-4AFD-BF5C-985253AD3CDC}">
      <dgm:prSet/>
      <dgm:spPr/>
      <dgm:t>
        <a:bodyPr/>
        <a:lstStyle/>
        <a:p>
          <a:endParaRPr lang="en-IN"/>
        </a:p>
      </dgm:t>
    </dgm:pt>
    <dgm:pt modelId="{544ACACE-F7B9-44FE-B73F-5AF1F9C6D26D}">
      <dgm:prSet custT="1"/>
      <dgm:spPr/>
      <dgm:t>
        <a:bodyPr/>
        <a:lstStyle/>
        <a:p>
          <a:r>
            <a:rPr lang="en-US" sz="2500" dirty="0">
              <a:solidFill>
                <a:schemeClr val="bg1"/>
              </a:solidFill>
            </a:rPr>
            <a:t>Focus on transactions with related entities</a:t>
          </a:r>
        </a:p>
      </dgm:t>
    </dgm:pt>
    <dgm:pt modelId="{001A8F9F-3A94-47B5-91CE-7C400024C09B}" type="parTrans" cxnId="{6B83BF97-8DAA-43A0-8AE2-0E481FA83298}">
      <dgm:prSet/>
      <dgm:spPr/>
      <dgm:t>
        <a:bodyPr/>
        <a:lstStyle/>
        <a:p>
          <a:endParaRPr lang="en-IN"/>
        </a:p>
      </dgm:t>
    </dgm:pt>
    <dgm:pt modelId="{DC43E2D9-0F8A-44A0-B4F1-AD35C73F5890}" type="sibTrans" cxnId="{6B83BF97-8DAA-43A0-8AE2-0E481FA83298}">
      <dgm:prSet/>
      <dgm:spPr/>
      <dgm:t>
        <a:bodyPr/>
        <a:lstStyle/>
        <a:p>
          <a:endParaRPr lang="en-IN"/>
        </a:p>
      </dgm:t>
    </dgm:pt>
    <dgm:pt modelId="{1B3400F7-9531-4ED5-AD9E-6DAD1F85C281}">
      <dgm:prSet custT="1"/>
      <dgm:spPr/>
      <dgm:t>
        <a:bodyPr/>
        <a:lstStyle/>
        <a:p>
          <a:r>
            <a:rPr lang="en-US" sz="2500" dirty="0">
              <a:solidFill>
                <a:schemeClr val="bg1"/>
              </a:solidFill>
            </a:rPr>
            <a:t>Compliance of RCM</a:t>
          </a:r>
        </a:p>
      </dgm:t>
    </dgm:pt>
    <dgm:pt modelId="{2EA4F0C3-630F-4EF8-BE75-7DF1BC223596}" type="parTrans" cxnId="{64358472-98E8-446B-9A5E-1BC18B3C7B01}">
      <dgm:prSet/>
      <dgm:spPr/>
      <dgm:t>
        <a:bodyPr/>
        <a:lstStyle/>
        <a:p>
          <a:endParaRPr lang="en-US"/>
        </a:p>
      </dgm:t>
    </dgm:pt>
    <dgm:pt modelId="{8DC19580-9EDC-4AC7-97B2-FFEF7A32FD72}" type="sibTrans" cxnId="{64358472-98E8-446B-9A5E-1BC18B3C7B01}">
      <dgm:prSet/>
      <dgm:spPr/>
      <dgm:t>
        <a:bodyPr/>
        <a:lstStyle/>
        <a:p>
          <a:endParaRPr lang="en-US"/>
        </a:p>
      </dgm:t>
    </dgm:pt>
    <dgm:pt modelId="{29015F25-3488-4E62-A4B5-A78D0AC4AFCD}">
      <dgm:prSet custT="1"/>
      <dgm:spPr/>
      <dgm:t>
        <a:bodyPr/>
        <a:lstStyle/>
        <a:p>
          <a:r>
            <a:rPr lang="en-US" sz="2500" dirty="0">
              <a:solidFill>
                <a:schemeClr val="bg1"/>
              </a:solidFill>
            </a:rPr>
            <a:t>Compliance of job work procedures</a:t>
          </a:r>
        </a:p>
      </dgm:t>
    </dgm:pt>
    <dgm:pt modelId="{D55BB48E-870B-4D98-B698-BBFED8F9EF2A}" type="parTrans" cxnId="{D1F0D3AB-7C82-487D-8B91-8AE22107A0C5}">
      <dgm:prSet/>
      <dgm:spPr/>
      <dgm:t>
        <a:bodyPr/>
        <a:lstStyle/>
        <a:p>
          <a:endParaRPr lang="en-US"/>
        </a:p>
      </dgm:t>
    </dgm:pt>
    <dgm:pt modelId="{E1179789-F0AF-47A7-B839-9D5CEAE9C87E}" type="sibTrans" cxnId="{D1F0D3AB-7C82-487D-8B91-8AE22107A0C5}">
      <dgm:prSet/>
      <dgm:spPr/>
      <dgm:t>
        <a:bodyPr/>
        <a:lstStyle/>
        <a:p>
          <a:endParaRPr lang="en-US"/>
        </a:p>
      </dgm:t>
    </dgm:pt>
    <dgm:pt modelId="{7C16CF9C-2CBA-4AA2-A86B-F1515FB06BDC}" type="pres">
      <dgm:prSet presAssocID="{3CD909BA-6C6A-4760-A43C-5DC2417DD01A}" presName="linear" presStyleCnt="0">
        <dgm:presLayoutVars>
          <dgm:animLvl val="lvl"/>
          <dgm:resizeHandles val="exact"/>
        </dgm:presLayoutVars>
      </dgm:prSet>
      <dgm:spPr/>
    </dgm:pt>
    <dgm:pt modelId="{DE41F5B2-736D-4013-A4F7-63B5076753B6}" type="pres">
      <dgm:prSet presAssocID="{15F963D5-4291-4689-A460-A0343C54EE83}" presName="parentText" presStyleLbl="node1" presStyleIdx="0" presStyleCnt="7">
        <dgm:presLayoutVars>
          <dgm:chMax val="0"/>
          <dgm:bulletEnabled val="1"/>
        </dgm:presLayoutVars>
      </dgm:prSet>
      <dgm:spPr/>
    </dgm:pt>
    <dgm:pt modelId="{A674809C-7F10-4879-92DC-A7053E2BC719}" type="pres">
      <dgm:prSet presAssocID="{8F32B50E-9D87-489B-A437-9572225A5C2A}" presName="spacer" presStyleCnt="0"/>
      <dgm:spPr/>
    </dgm:pt>
    <dgm:pt modelId="{DE2472FF-EC80-4AF2-B81A-528B5DAAE9AB}" type="pres">
      <dgm:prSet presAssocID="{ED002CA3-6AEE-4FD4-8B62-29CF775CB404}" presName="parentText" presStyleLbl="node1" presStyleIdx="1" presStyleCnt="7">
        <dgm:presLayoutVars>
          <dgm:chMax val="0"/>
          <dgm:bulletEnabled val="1"/>
        </dgm:presLayoutVars>
      </dgm:prSet>
      <dgm:spPr/>
    </dgm:pt>
    <dgm:pt modelId="{DBAE5C24-5B92-4556-83ED-17F13282D7E2}" type="pres">
      <dgm:prSet presAssocID="{1713A045-3F27-4FE6-92D2-1B4EE4A69B71}" presName="spacer" presStyleCnt="0"/>
      <dgm:spPr/>
    </dgm:pt>
    <dgm:pt modelId="{938A18B8-C3EA-4A56-8702-866768F9B3C7}" type="pres">
      <dgm:prSet presAssocID="{00362FD0-42C3-42CA-ADF6-4127F033974B}" presName="parentText" presStyleLbl="node1" presStyleIdx="2" presStyleCnt="7">
        <dgm:presLayoutVars>
          <dgm:chMax val="0"/>
          <dgm:bulletEnabled val="1"/>
        </dgm:presLayoutVars>
      </dgm:prSet>
      <dgm:spPr/>
    </dgm:pt>
    <dgm:pt modelId="{DE3BD337-9AAF-44E1-82F7-C3B0627273DA}" type="pres">
      <dgm:prSet presAssocID="{E447C421-8D62-47B0-9B7B-B498DF44608E}" presName="spacer" presStyleCnt="0"/>
      <dgm:spPr/>
    </dgm:pt>
    <dgm:pt modelId="{436DBA1A-7AF7-4429-88A0-ADB8FF34C889}" type="pres">
      <dgm:prSet presAssocID="{D97E5B60-3879-4F40-AED1-F5B5C8A28A5A}" presName="parentText" presStyleLbl="node1" presStyleIdx="3" presStyleCnt="7">
        <dgm:presLayoutVars>
          <dgm:chMax val="0"/>
          <dgm:bulletEnabled val="1"/>
        </dgm:presLayoutVars>
      </dgm:prSet>
      <dgm:spPr/>
    </dgm:pt>
    <dgm:pt modelId="{9BAF843E-38D0-4CAF-94BA-F9E340EC801B}" type="pres">
      <dgm:prSet presAssocID="{4664D6E7-30CD-4888-A36D-F542E02129B4}" presName="spacer" presStyleCnt="0"/>
      <dgm:spPr/>
    </dgm:pt>
    <dgm:pt modelId="{8CF00C0A-C7E5-4CE3-A331-B3FF9DFEBE7F}" type="pres">
      <dgm:prSet presAssocID="{544ACACE-F7B9-44FE-B73F-5AF1F9C6D26D}" presName="parentText" presStyleLbl="node1" presStyleIdx="4" presStyleCnt="7">
        <dgm:presLayoutVars>
          <dgm:chMax val="0"/>
          <dgm:bulletEnabled val="1"/>
        </dgm:presLayoutVars>
      </dgm:prSet>
      <dgm:spPr/>
    </dgm:pt>
    <dgm:pt modelId="{CDD7FB52-AA2E-4972-9A47-3B954CA9AF94}" type="pres">
      <dgm:prSet presAssocID="{DC43E2D9-0F8A-44A0-B4F1-AD35C73F5890}" presName="spacer" presStyleCnt="0"/>
      <dgm:spPr/>
    </dgm:pt>
    <dgm:pt modelId="{1358EDE7-F5C1-4E3D-9FE3-92591F94D185}" type="pres">
      <dgm:prSet presAssocID="{1B3400F7-9531-4ED5-AD9E-6DAD1F85C281}" presName="parentText" presStyleLbl="node1" presStyleIdx="5" presStyleCnt="7">
        <dgm:presLayoutVars>
          <dgm:chMax val="0"/>
          <dgm:bulletEnabled val="1"/>
        </dgm:presLayoutVars>
      </dgm:prSet>
      <dgm:spPr/>
    </dgm:pt>
    <dgm:pt modelId="{3C1B1B1F-84BF-4093-A6E0-218873AE9ADC}" type="pres">
      <dgm:prSet presAssocID="{8DC19580-9EDC-4AC7-97B2-FFEF7A32FD72}" presName="spacer" presStyleCnt="0"/>
      <dgm:spPr/>
    </dgm:pt>
    <dgm:pt modelId="{1CEC8383-A1B6-48FD-A130-EB00A0675CA8}" type="pres">
      <dgm:prSet presAssocID="{29015F25-3488-4E62-A4B5-A78D0AC4AFCD}" presName="parentText" presStyleLbl="node1" presStyleIdx="6" presStyleCnt="7">
        <dgm:presLayoutVars>
          <dgm:chMax val="0"/>
          <dgm:bulletEnabled val="1"/>
        </dgm:presLayoutVars>
      </dgm:prSet>
      <dgm:spPr/>
    </dgm:pt>
  </dgm:ptLst>
  <dgm:cxnLst>
    <dgm:cxn modelId="{5192170E-7417-4506-A71C-AF97315AEC31}" type="presOf" srcId="{ED002CA3-6AEE-4FD4-8B62-29CF775CB404}" destId="{DE2472FF-EC80-4AF2-B81A-528B5DAAE9AB}" srcOrd="0" destOrd="0" presId="urn:microsoft.com/office/officeart/2005/8/layout/vList2"/>
    <dgm:cxn modelId="{610D6710-F0D7-479C-8594-A883FB2BFF6B}" srcId="{3CD909BA-6C6A-4760-A43C-5DC2417DD01A}" destId="{ED002CA3-6AEE-4FD4-8B62-29CF775CB404}" srcOrd="1" destOrd="0" parTransId="{51D537F9-06B4-433F-90C8-EF89EF70DB2E}" sibTransId="{1713A045-3F27-4FE6-92D2-1B4EE4A69B71}"/>
    <dgm:cxn modelId="{29833D1F-31AC-4F37-BDF1-90E5EB1E9AF5}" type="presOf" srcId="{29015F25-3488-4E62-A4B5-A78D0AC4AFCD}" destId="{1CEC8383-A1B6-48FD-A130-EB00A0675CA8}" srcOrd="0" destOrd="0" presId="urn:microsoft.com/office/officeart/2005/8/layout/vList2"/>
    <dgm:cxn modelId="{787D7729-D63D-4B8C-92A1-32EF0EED9831}" type="presOf" srcId="{D97E5B60-3879-4F40-AED1-F5B5C8A28A5A}" destId="{436DBA1A-7AF7-4429-88A0-ADB8FF34C889}" srcOrd="0" destOrd="0" presId="urn:microsoft.com/office/officeart/2005/8/layout/vList2"/>
    <dgm:cxn modelId="{1EBE8E2F-0F11-4CD7-88F9-78C34FB556FA}" type="presOf" srcId="{544ACACE-F7B9-44FE-B73F-5AF1F9C6D26D}" destId="{8CF00C0A-C7E5-4CE3-A331-B3FF9DFEBE7F}" srcOrd="0" destOrd="0" presId="urn:microsoft.com/office/officeart/2005/8/layout/vList2"/>
    <dgm:cxn modelId="{C1E23F30-81E1-41D4-A34F-B5337581C008}" type="presOf" srcId="{00362FD0-42C3-42CA-ADF6-4127F033974B}" destId="{938A18B8-C3EA-4A56-8702-866768F9B3C7}" srcOrd="0" destOrd="0" presId="urn:microsoft.com/office/officeart/2005/8/layout/vList2"/>
    <dgm:cxn modelId="{90A6463A-E557-4D5B-B6A4-2E8A6FC01B7C}" srcId="{3CD909BA-6C6A-4760-A43C-5DC2417DD01A}" destId="{00362FD0-42C3-42CA-ADF6-4127F033974B}" srcOrd="2" destOrd="0" parTransId="{98108B86-7676-4739-A3F8-EEDA332C23A2}" sibTransId="{E447C421-8D62-47B0-9B7B-B498DF44608E}"/>
    <dgm:cxn modelId="{83E5B86D-6ADF-4AFD-BF5C-985253AD3CDC}" srcId="{3CD909BA-6C6A-4760-A43C-5DC2417DD01A}" destId="{D97E5B60-3879-4F40-AED1-F5B5C8A28A5A}" srcOrd="3" destOrd="0" parTransId="{CB385A62-D599-4FDB-A989-E28213C37A20}" sibTransId="{4664D6E7-30CD-4888-A36D-F542E02129B4}"/>
    <dgm:cxn modelId="{64358472-98E8-446B-9A5E-1BC18B3C7B01}" srcId="{3CD909BA-6C6A-4760-A43C-5DC2417DD01A}" destId="{1B3400F7-9531-4ED5-AD9E-6DAD1F85C281}" srcOrd="5" destOrd="0" parTransId="{2EA4F0C3-630F-4EF8-BE75-7DF1BC223596}" sibTransId="{8DC19580-9EDC-4AC7-97B2-FFEF7A32FD72}"/>
    <dgm:cxn modelId="{7C01A492-762C-436C-B95D-21CB3FBEDD46}" type="presOf" srcId="{15F963D5-4291-4689-A460-A0343C54EE83}" destId="{DE41F5B2-736D-4013-A4F7-63B5076753B6}" srcOrd="0" destOrd="0" presId="urn:microsoft.com/office/officeart/2005/8/layout/vList2"/>
    <dgm:cxn modelId="{6B83BF97-8DAA-43A0-8AE2-0E481FA83298}" srcId="{3CD909BA-6C6A-4760-A43C-5DC2417DD01A}" destId="{544ACACE-F7B9-44FE-B73F-5AF1F9C6D26D}" srcOrd="4" destOrd="0" parTransId="{001A8F9F-3A94-47B5-91CE-7C400024C09B}" sibTransId="{DC43E2D9-0F8A-44A0-B4F1-AD35C73F5890}"/>
    <dgm:cxn modelId="{03C735A2-7712-4964-897D-9506D7DC87BD}" srcId="{3CD909BA-6C6A-4760-A43C-5DC2417DD01A}" destId="{15F963D5-4291-4689-A460-A0343C54EE83}" srcOrd="0" destOrd="0" parTransId="{88F8FC2E-D1E9-4EDA-B527-F32E68CAEFB3}" sibTransId="{8F32B50E-9D87-489B-A437-9572225A5C2A}"/>
    <dgm:cxn modelId="{D1F0D3AB-7C82-487D-8B91-8AE22107A0C5}" srcId="{3CD909BA-6C6A-4760-A43C-5DC2417DD01A}" destId="{29015F25-3488-4E62-A4B5-A78D0AC4AFCD}" srcOrd="6" destOrd="0" parTransId="{D55BB48E-870B-4D98-B698-BBFED8F9EF2A}" sibTransId="{E1179789-F0AF-47A7-B839-9D5CEAE9C87E}"/>
    <dgm:cxn modelId="{EB55E9B9-2A08-455B-9072-41B76C115D16}" type="presOf" srcId="{3CD909BA-6C6A-4760-A43C-5DC2417DD01A}" destId="{7C16CF9C-2CBA-4AA2-A86B-F1515FB06BDC}" srcOrd="0" destOrd="0" presId="urn:microsoft.com/office/officeart/2005/8/layout/vList2"/>
    <dgm:cxn modelId="{002988C7-54FD-4856-926D-9E0608CA577B}" type="presOf" srcId="{1B3400F7-9531-4ED5-AD9E-6DAD1F85C281}" destId="{1358EDE7-F5C1-4E3D-9FE3-92591F94D185}" srcOrd="0" destOrd="0" presId="urn:microsoft.com/office/officeart/2005/8/layout/vList2"/>
    <dgm:cxn modelId="{184ECB64-3017-4B25-B3D3-A139A04C049A}" type="presParOf" srcId="{7C16CF9C-2CBA-4AA2-A86B-F1515FB06BDC}" destId="{DE41F5B2-736D-4013-A4F7-63B5076753B6}" srcOrd="0" destOrd="0" presId="urn:microsoft.com/office/officeart/2005/8/layout/vList2"/>
    <dgm:cxn modelId="{505BD562-D7DD-4F42-B9D9-734117CCE657}" type="presParOf" srcId="{7C16CF9C-2CBA-4AA2-A86B-F1515FB06BDC}" destId="{A674809C-7F10-4879-92DC-A7053E2BC719}" srcOrd="1" destOrd="0" presId="urn:microsoft.com/office/officeart/2005/8/layout/vList2"/>
    <dgm:cxn modelId="{7CF764ED-289E-4B00-8DF8-A38189A68A99}" type="presParOf" srcId="{7C16CF9C-2CBA-4AA2-A86B-F1515FB06BDC}" destId="{DE2472FF-EC80-4AF2-B81A-528B5DAAE9AB}" srcOrd="2" destOrd="0" presId="urn:microsoft.com/office/officeart/2005/8/layout/vList2"/>
    <dgm:cxn modelId="{4CAFD8AB-A515-4440-B80C-C3BD2700658E}" type="presParOf" srcId="{7C16CF9C-2CBA-4AA2-A86B-F1515FB06BDC}" destId="{DBAE5C24-5B92-4556-83ED-17F13282D7E2}" srcOrd="3" destOrd="0" presId="urn:microsoft.com/office/officeart/2005/8/layout/vList2"/>
    <dgm:cxn modelId="{38D474B4-96EB-47FC-8233-F0D8678F94A7}" type="presParOf" srcId="{7C16CF9C-2CBA-4AA2-A86B-F1515FB06BDC}" destId="{938A18B8-C3EA-4A56-8702-866768F9B3C7}" srcOrd="4" destOrd="0" presId="urn:microsoft.com/office/officeart/2005/8/layout/vList2"/>
    <dgm:cxn modelId="{5D39DE7C-F118-4219-B735-F79C3B6CDA4F}" type="presParOf" srcId="{7C16CF9C-2CBA-4AA2-A86B-F1515FB06BDC}" destId="{DE3BD337-9AAF-44E1-82F7-C3B0627273DA}" srcOrd="5" destOrd="0" presId="urn:microsoft.com/office/officeart/2005/8/layout/vList2"/>
    <dgm:cxn modelId="{3C42B561-F4C9-4D1F-9B6A-E5A26129424F}" type="presParOf" srcId="{7C16CF9C-2CBA-4AA2-A86B-F1515FB06BDC}" destId="{436DBA1A-7AF7-4429-88A0-ADB8FF34C889}" srcOrd="6" destOrd="0" presId="urn:microsoft.com/office/officeart/2005/8/layout/vList2"/>
    <dgm:cxn modelId="{1B6BB760-DE30-40DD-8AC4-CADD217BAB94}" type="presParOf" srcId="{7C16CF9C-2CBA-4AA2-A86B-F1515FB06BDC}" destId="{9BAF843E-38D0-4CAF-94BA-F9E340EC801B}" srcOrd="7" destOrd="0" presId="urn:microsoft.com/office/officeart/2005/8/layout/vList2"/>
    <dgm:cxn modelId="{A505594D-4DDB-4FA9-AC22-9D4561ACBE5C}" type="presParOf" srcId="{7C16CF9C-2CBA-4AA2-A86B-F1515FB06BDC}" destId="{8CF00C0A-C7E5-4CE3-A331-B3FF9DFEBE7F}" srcOrd="8" destOrd="0" presId="urn:microsoft.com/office/officeart/2005/8/layout/vList2"/>
    <dgm:cxn modelId="{7AC421D2-BE98-484A-B1E8-842B2B360D3E}" type="presParOf" srcId="{7C16CF9C-2CBA-4AA2-A86B-F1515FB06BDC}" destId="{CDD7FB52-AA2E-4972-9A47-3B954CA9AF94}" srcOrd="9" destOrd="0" presId="urn:microsoft.com/office/officeart/2005/8/layout/vList2"/>
    <dgm:cxn modelId="{506F58C9-FD90-49BD-8AC3-DFBEDEEF325B}" type="presParOf" srcId="{7C16CF9C-2CBA-4AA2-A86B-F1515FB06BDC}" destId="{1358EDE7-F5C1-4E3D-9FE3-92591F94D185}" srcOrd="10" destOrd="0" presId="urn:microsoft.com/office/officeart/2005/8/layout/vList2"/>
    <dgm:cxn modelId="{DE076FE2-6F03-4696-B683-B3A4AB84C107}" type="presParOf" srcId="{7C16CF9C-2CBA-4AA2-A86B-F1515FB06BDC}" destId="{3C1B1B1F-84BF-4093-A6E0-218873AE9ADC}" srcOrd="11" destOrd="0" presId="urn:microsoft.com/office/officeart/2005/8/layout/vList2"/>
    <dgm:cxn modelId="{ADAE8589-496F-4DBE-BCBF-924C9C3EB564}" type="presParOf" srcId="{7C16CF9C-2CBA-4AA2-A86B-F1515FB06BDC}" destId="{1CEC8383-A1B6-48FD-A130-EB00A0675CA8}"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1A5E5-D047-48CA-849F-CC37A2FF0BD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12746534-C1B2-4FEC-92BA-D94C1C8D3CD2}">
      <dgm:prSet phldrT="[Text]" custT="1"/>
      <dgm:spPr/>
      <dgm:t>
        <a:bodyPr/>
        <a:lstStyle/>
        <a:p>
          <a:r>
            <a:rPr lang="en-US" sz="2400" dirty="0">
              <a:solidFill>
                <a:schemeClr val="bg1"/>
              </a:solidFill>
            </a:rPr>
            <a:t>Conditions relating to benefits / exemptions have been complied with</a:t>
          </a:r>
          <a:endParaRPr lang="en-IN" sz="2400" dirty="0">
            <a:solidFill>
              <a:schemeClr val="bg1"/>
            </a:solidFill>
          </a:endParaRPr>
        </a:p>
      </dgm:t>
    </dgm:pt>
    <dgm:pt modelId="{70084A4F-F79C-4273-B34A-A8ED0ECB32F1}" type="parTrans" cxnId="{0DA75FEE-ABEB-481D-814A-483FE13917E2}">
      <dgm:prSet/>
      <dgm:spPr/>
      <dgm:t>
        <a:bodyPr/>
        <a:lstStyle/>
        <a:p>
          <a:endParaRPr lang="en-IN"/>
        </a:p>
      </dgm:t>
    </dgm:pt>
    <dgm:pt modelId="{D3F852D6-9690-4207-AA37-E0DA5954362D}" type="sibTrans" cxnId="{0DA75FEE-ABEB-481D-814A-483FE13917E2}">
      <dgm:prSet/>
      <dgm:spPr/>
      <dgm:t>
        <a:bodyPr/>
        <a:lstStyle/>
        <a:p>
          <a:endParaRPr lang="en-IN"/>
        </a:p>
      </dgm:t>
    </dgm:pt>
    <dgm:pt modelId="{35138761-3A12-4885-B2DC-8E195DC6885C}">
      <dgm:prSet custT="1"/>
      <dgm:spPr/>
      <dgm:t>
        <a:bodyPr/>
        <a:lstStyle/>
        <a:p>
          <a:r>
            <a:rPr lang="en-US" sz="2400" dirty="0"/>
            <a:t>Proper records have been maintained &amp; stored </a:t>
          </a:r>
        </a:p>
      </dgm:t>
    </dgm:pt>
    <dgm:pt modelId="{381EEBA8-5F25-4F92-BAB4-45233DDCC938}" type="parTrans" cxnId="{557EF7C9-A086-42AE-AF16-82DEF35826F5}">
      <dgm:prSet/>
      <dgm:spPr/>
      <dgm:t>
        <a:bodyPr/>
        <a:lstStyle/>
        <a:p>
          <a:endParaRPr lang="en-IN"/>
        </a:p>
      </dgm:t>
    </dgm:pt>
    <dgm:pt modelId="{4EF7B56F-A945-43CF-84F7-17D9BA4764F0}" type="sibTrans" cxnId="{557EF7C9-A086-42AE-AF16-82DEF35826F5}">
      <dgm:prSet/>
      <dgm:spPr/>
      <dgm:t>
        <a:bodyPr/>
        <a:lstStyle/>
        <a:p>
          <a:endParaRPr lang="en-IN"/>
        </a:p>
      </dgm:t>
    </dgm:pt>
    <dgm:pt modelId="{872A7922-E942-45BF-B7F8-9A1954CB1BE5}">
      <dgm:prSet custT="1"/>
      <dgm:spPr/>
      <dgm:t>
        <a:bodyPr/>
        <a:lstStyle/>
        <a:p>
          <a:r>
            <a:rPr lang="en-US" sz="2400" dirty="0"/>
            <a:t>Proper reflection in the returns, reconciliation and timely filing of returns – </a:t>
          </a:r>
          <a:r>
            <a:rPr lang="en-US" sz="2400" dirty="0">
              <a:solidFill>
                <a:schemeClr val="bg1"/>
              </a:solidFill>
            </a:rPr>
            <a:t>Avoid charges of suppression</a:t>
          </a:r>
        </a:p>
      </dgm:t>
    </dgm:pt>
    <dgm:pt modelId="{A4C44B99-EBAE-4516-AF5C-A18F8574432E}" type="parTrans" cxnId="{62B8E59F-D3F6-408B-9CC3-0533E284D929}">
      <dgm:prSet/>
      <dgm:spPr/>
      <dgm:t>
        <a:bodyPr/>
        <a:lstStyle/>
        <a:p>
          <a:endParaRPr lang="en-IN"/>
        </a:p>
      </dgm:t>
    </dgm:pt>
    <dgm:pt modelId="{25BFB62E-880E-4A04-9066-79975ADDCDC6}" type="sibTrans" cxnId="{62B8E59F-D3F6-408B-9CC3-0533E284D929}">
      <dgm:prSet/>
      <dgm:spPr/>
      <dgm:t>
        <a:bodyPr/>
        <a:lstStyle/>
        <a:p>
          <a:endParaRPr lang="en-IN"/>
        </a:p>
      </dgm:t>
    </dgm:pt>
    <dgm:pt modelId="{016A3E08-E3EB-40B8-A546-D2DFAE0A105B}">
      <dgm:prSet custT="1"/>
      <dgm:spPr/>
      <dgm:t>
        <a:bodyPr/>
        <a:lstStyle/>
        <a:p>
          <a:r>
            <a:rPr lang="en-US" sz="2400" dirty="0"/>
            <a:t>Value addition – Check preventive/detective/corrective internal controls. Reduce operation cost, eliminate unnecessary process/ people</a:t>
          </a:r>
        </a:p>
      </dgm:t>
    </dgm:pt>
    <dgm:pt modelId="{AA0046D7-7FB1-4DC4-832B-1FA28E85950C}" type="parTrans" cxnId="{B8211A26-D94C-4F62-BF5D-0BB8D0D7EE53}">
      <dgm:prSet/>
      <dgm:spPr/>
      <dgm:t>
        <a:bodyPr/>
        <a:lstStyle/>
        <a:p>
          <a:endParaRPr lang="en-IN"/>
        </a:p>
      </dgm:t>
    </dgm:pt>
    <dgm:pt modelId="{BA9622C8-7194-417F-B7AC-3DF8465325F4}" type="sibTrans" cxnId="{B8211A26-D94C-4F62-BF5D-0BB8D0D7EE53}">
      <dgm:prSet/>
      <dgm:spPr/>
      <dgm:t>
        <a:bodyPr/>
        <a:lstStyle/>
        <a:p>
          <a:endParaRPr lang="en-IN"/>
        </a:p>
      </dgm:t>
    </dgm:pt>
    <dgm:pt modelId="{31F27D9C-C555-49EE-A8CB-F6556598A063}">
      <dgm:prSet custT="1"/>
      <dgm:spPr/>
      <dgm:t>
        <a:bodyPr/>
        <a:lstStyle/>
        <a:p>
          <a:r>
            <a:rPr lang="en-US" sz="2400" dirty="0">
              <a:solidFill>
                <a:schemeClr val="bg1"/>
              </a:solidFill>
            </a:rPr>
            <a:t>Get annual return reviewed to take corrective actions and reduce qualification in audit report</a:t>
          </a:r>
        </a:p>
      </dgm:t>
    </dgm:pt>
    <dgm:pt modelId="{A87F74B6-076D-4940-88F7-0076E869D605}" type="parTrans" cxnId="{BD644C48-2968-4170-93C5-C60BB525305C}">
      <dgm:prSet/>
      <dgm:spPr/>
      <dgm:t>
        <a:bodyPr/>
        <a:lstStyle/>
        <a:p>
          <a:endParaRPr lang="en-US"/>
        </a:p>
      </dgm:t>
    </dgm:pt>
    <dgm:pt modelId="{5DC2A33E-9E3F-4F96-A833-D857C4C8C370}" type="sibTrans" cxnId="{BD644C48-2968-4170-93C5-C60BB525305C}">
      <dgm:prSet/>
      <dgm:spPr/>
      <dgm:t>
        <a:bodyPr/>
        <a:lstStyle/>
        <a:p>
          <a:endParaRPr lang="en-US"/>
        </a:p>
      </dgm:t>
    </dgm:pt>
    <dgm:pt modelId="{81C0960F-4862-41C4-9AAA-89C0738863CC}">
      <dgm:prSet custT="1"/>
      <dgm:spPr/>
      <dgm:t>
        <a:bodyPr/>
        <a:lstStyle/>
        <a:p>
          <a:r>
            <a:rPr lang="en-US" sz="2400" dirty="0">
              <a:solidFill>
                <a:schemeClr val="bg1"/>
              </a:solidFill>
            </a:rPr>
            <a:t>Qualified report could affect GST ratings when introduced</a:t>
          </a:r>
        </a:p>
      </dgm:t>
    </dgm:pt>
    <dgm:pt modelId="{D2C47086-0A71-44EB-B129-7584F8551453}" type="parTrans" cxnId="{8E31C8E9-07C9-49DC-8648-AADF5F4070A4}">
      <dgm:prSet/>
      <dgm:spPr/>
      <dgm:t>
        <a:bodyPr/>
        <a:lstStyle/>
        <a:p>
          <a:endParaRPr lang="en-US"/>
        </a:p>
      </dgm:t>
    </dgm:pt>
    <dgm:pt modelId="{74475344-D268-4C1E-8573-5D4A3E364F81}" type="sibTrans" cxnId="{8E31C8E9-07C9-49DC-8648-AADF5F4070A4}">
      <dgm:prSet/>
      <dgm:spPr/>
      <dgm:t>
        <a:bodyPr/>
        <a:lstStyle/>
        <a:p>
          <a:endParaRPr lang="en-US"/>
        </a:p>
      </dgm:t>
    </dgm:pt>
    <dgm:pt modelId="{7E7915BE-3592-44D4-A22A-B956BEE6FEF0}">
      <dgm:prSet phldrT="[Text]" custT="1"/>
      <dgm:spPr/>
      <dgm:t>
        <a:bodyPr/>
        <a:lstStyle/>
        <a:p>
          <a:r>
            <a:rPr lang="en-IN" sz="2400" dirty="0">
              <a:solidFill>
                <a:schemeClr val="bg1"/>
              </a:solidFill>
            </a:rPr>
            <a:t>Accuracy of refund claims made</a:t>
          </a:r>
        </a:p>
      </dgm:t>
    </dgm:pt>
    <dgm:pt modelId="{5A3AA5A8-033C-435D-82D4-F01F14259606}" type="parTrans" cxnId="{A84E5A2B-E1FF-4EDA-BA96-BD4D21ADEE4E}">
      <dgm:prSet/>
      <dgm:spPr/>
      <dgm:t>
        <a:bodyPr/>
        <a:lstStyle/>
        <a:p>
          <a:endParaRPr lang="en-US"/>
        </a:p>
      </dgm:t>
    </dgm:pt>
    <dgm:pt modelId="{D4155701-968A-4279-A8AD-497609145D21}" type="sibTrans" cxnId="{A84E5A2B-E1FF-4EDA-BA96-BD4D21ADEE4E}">
      <dgm:prSet/>
      <dgm:spPr/>
      <dgm:t>
        <a:bodyPr/>
        <a:lstStyle/>
        <a:p>
          <a:endParaRPr lang="en-US"/>
        </a:p>
      </dgm:t>
    </dgm:pt>
    <dgm:pt modelId="{B59B83E1-CA13-4904-83BC-7E301EBE2DCB}" type="pres">
      <dgm:prSet presAssocID="{3441A5E5-D047-48CA-849F-CC37A2FF0BDE}" presName="linear" presStyleCnt="0">
        <dgm:presLayoutVars>
          <dgm:animLvl val="lvl"/>
          <dgm:resizeHandles val="exact"/>
        </dgm:presLayoutVars>
      </dgm:prSet>
      <dgm:spPr/>
    </dgm:pt>
    <dgm:pt modelId="{6DE113FD-0BA3-41C6-A296-A256C73F2FA6}" type="pres">
      <dgm:prSet presAssocID="{7E7915BE-3592-44D4-A22A-B956BEE6FEF0}" presName="parentText" presStyleLbl="node1" presStyleIdx="0" presStyleCnt="7" custLinFactY="-9697" custLinFactNeighborY="-100000">
        <dgm:presLayoutVars>
          <dgm:chMax val="0"/>
          <dgm:bulletEnabled val="1"/>
        </dgm:presLayoutVars>
      </dgm:prSet>
      <dgm:spPr/>
    </dgm:pt>
    <dgm:pt modelId="{D1120B0E-8FBA-416B-A88E-B1417441A27C}" type="pres">
      <dgm:prSet presAssocID="{D4155701-968A-4279-A8AD-497609145D21}" presName="spacer" presStyleCnt="0"/>
      <dgm:spPr/>
    </dgm:pt>
    <dgm:pt modelId="{E9F4BDC8-AA0C-4C5A-A6DB-E08DEA25110B}" type="pres">
      <dgm:prSet presAssocID="{12746534-C1B2-4FEC-92BA-D94C1C8D3CD2}" presName="parentText" presStyleLbl="node1" presStyleIdx="1" presStyleCnt="7" custLinFactY="-3162" custLinFactNeighborY="-100000">
        <dgm:presLayoutVars>
          <dgm:chMax val="0"/>
          <dgm:bulletEnabled val="1"/>
        </dgm:presLayoutVars>
      </dgm:prSet>
      <dgm:spPr/>
    </dgm:pt>
    <dgm:pt modelId="{E0423AB6-A02F-48A7-9D45-C0A6EF6D6660}" type="pres">
      <dgm:prSet presAssocID="{D3F852D6-9690-4207-AA37-E0DA5954362D}" presName="spacer" presStyleCnt="0"/>
      <dgm:spPr/>
    </dgm:pt>
    <dgm:pt modelId="{3EB4D457-7245-4C00-BFAE-0595A7F88D90}" type="pres">
      <dgm:prSet presAssocID="{35138761-3A12-4885-B2DC-8E195DC6885C}" presName="parentText" presStyleLbl="node1" presStyleIdx="2" presStyleCnt="7" custLinFactY="-2623" custLinFactNeighborY="-100000">
        <dgm:presLayoutVars>
          <dgm:chMax val="0"/>
          <dgm:bulletEnabled val="1"/>
        </dgm:presLayoutVars>
      </dgm:prSet>
      <dgm:spPr/>
    </dgm:pt>
    <dgm:pt modelId="{FC6C7C8A-F0C7-4D3B-924B-8B052FA79573}" type="pres">
      <dgm:prSet presAssocID="{4EF7B56F-A945-43CF-84F7-17D9BA4764F0}" presName="spacer" presStyleCnt="0"/>
      <dgm:spPr/>
    </dgm:pt>
    <dgm:pt modelId="{68946850-7040-49FC-BA8A-8D200B0A1442}" type="pres">
      <dgm:prSet presAssocID="{872A7922-E942-45BF-B7F8-9A1954CB1BE5}" presName="parentText" presStyleLbl="node1" presStyleIdx="3" presStyleCnt="7" custLinFactY="-1479" custLinFactNeighborY="-100000">
        <dgm:presLayoutVars>
          <dgm:chMax val="0"/>
          <dgm:bulletEnabled val="1"/>
        </dgm:presLayoutVars>
      </dgm:prSet>
      <dgm:spPr/>
    </dgm:pt>
    <dgm:pt modelId="{4C4034B1-DB62-4C54-922D-F42C89E91B50}" type="pres">
      <dgm:prSet presAssocID="{25BFB62E-880E-4A04-9066-79975ADDCDC6}" presName="spacer" presStyleCnt="0"/>
      <dgm:spPr/>
    </dgm:pt>
    <dgm:pt modelId="{7D9CFC0C-9D2D-43E0-BB69-1E7E9A2305A0}" type="pres">
      <dgm:prSet presAssocID="{016A3E08-E3EB-40B8-A546-D2DFAE0A105B}" presName="parentText" presStyleLbl="node1" presStyleIdx="4" presStyleCnt="7" custLinFactY="-335" custLinFactNeighborY="-100000">
        <dgm:presLayoutVars>
          <dgm:chMax val="0"/>
          <dgm:bulletEnabled val="1"/>
        </dgm:presLayoutVars>
      </dgm:prSet>
      <dgm:spPr/>
    </dgm:pt>
    <dgm:pt modelId="{60F9EFE3-9183-44F7-854F-0961831FF8FF}" type="pres">
      <dgm:prSet presAssocID="{BA9622C8-7194-417F-B7AC-3DF8465325F4}" presName="spacer" presStyleCnt="0"/>
      <dgm:spPr/>
    </dgm:pt>
    <dgm:pt modelId="{BA4C68F1-BA1F-4FDC-9937-7CDEBF1CADDB}" type="pres">
      <dgm:prSet presAssocID="{31F27D9C-C555-49EE-A8CB-F6556598A063}" presName="parentText" presStyleLbl="node1" presStyleIdx="5" presStyleCnt="7" custLinFactNeighborY="-53820">
        <dgm:presLayoutVars>
          <dgm:chMax val="0"/>
          <dgm:bulletEnabled val="1"/>
        </dgm:presLayoutVars>
      </dgm:prSet>
      <dgm:spPr/>
    </dgm:pt>
    <dgm:pt modelId="{8270BAE2-2B83-4024-963E-AD06CFD2F86C}" type="pres">
      <dgm:prSet presAssocID="{5DC2A33E-9E3F-4F96-A833-D857C4C8C370}" presName="spacer" presStyleCnt="0"/>
      <dgm:spPr/>
    </dgm:pt>
    <dgm:pt modelId="{9B74B22A-E529-4F74-85D5-EE3F578ABB13}" type="pres">
      <dgm:prSet presAssocID="{81C0960F-4862-41C4-9AAA-89C0738863CC}" presName="parentText" presStyleLbl="node1" presStyleIdx="6" presStyleCnt="7" custLinFactY="19622" custLinFactNeighborY="100000">
        <dgm:presLayoutVars>
          <dgm:chMax val="0"/>
          <dgm:bulletEnabled val="1"/>
        </dgm:presLayoutVars>
      </dgm:prSet>
      <dgm:spPr/>
    </dgm:pt>
  </dgm:ptLst>
  <dgm:cxnLst>
    <dgm:cxn modelId="{59589225-A99C-4317-802A-3FECF40ADF3E}" type="presOf" srcId="{81C0960F-4862-41C4-9AAA-89C0738863CC}" destId="{9B74B22A-E529-4F74-85D5-EE3F578ABB13}" srcOrd="0" destOrd="0" presId="urn:microsoft.com/office/officeart/2005/8/layout/vList2"/>
    <dgm:cxn modelId="{B8211A26-D94C-4F62-BF5D-0BB8D0D7EE53}" srcId="{3441A5E5-D047-48CA-849F-CC37A2FF0BDE}" destId="{016A3E08-E3EB-40B8-A546-D2DFAE0A105B}" srcOrd="4" destOrd="0" parTransId="{AA0046D7-7FB1-4DC4-832B-1FA28E85950C}" sibTransId="{BA9622C8-7194-417F-B7AC-3DF8465325F4}"/>
    <dgm:cxn modelId="{8B9F1729-E804-419F-AE80-8BB98E1795C6}" type="presOf" srcId="{31F27D9C-C555-49EE-A8CB-F6556598A063}" destId="{BA4C68F1-BA1F-4FDC-9937-7CDEBF1CADDB}" srcOrd="0" destOrd="0" presId="urn:microsoft.com/office/officeart/2005/8/layout/vList2"/>
    <dgm:cxn modelId="{A84E5A2B-E1FF-4EDA-BA96-BD4D21ADEE4E}" srcId="{3441A5E5-D047-48CA-849F-CC37A2FF0BDE}" destId="{7E7915BE-3592-44D4-A22A-B956BEE6FEF0}" srcOrd="0" destOrd="0" parTransId="{5A3AA5A8-033C-435D-82D4-F01F14259606}" sibTransId="{D4155701-968A-4279-A8AD-497609145D21}"/>
    <dgm:cxn modelId="{BD644C48-2968-4170-93C5-C60BB525305C}" srcId="{3441A5E5-D047-48CA-849F-CC37A2FF0BDE}" destId="{31F27D9C-C555-49EE-A8CB-F6556598A063}" srcOrd="5" destOrd="0" parTransId="{A87F74B6-076D-4940-88F7-0076E869D605}" sibTransId="{5DC2A33E-9E3F-4F96-A833-D857C4C8C370}"/>
    <dgm:cxn modelId="{1363B86B-12E6-4516-BC57-1A1448E5F7FC}" type="presOf" srcId="{12746534-C1B2-4FEC-92BA-D94C1C8D3CD2}" destId="{E9F4BDC8-AA0C-4C5A-A6DB-E08DEA25110B}" srcOrd="0" destOrd="0" presId="urn:microsoft.com/office/officeart/2005/8/layout/vList2"/>
    <dgm:cxn modelId="{62B8E59F-D3F6-408B-9CC3-0533E284D929}" srcId="{3441A5E5-D047-48CA-849F-CC37A2FF0BDE}" destId="{872A7922-E942-45BF-B7F8-9A1954CB1BE5}" srcOrd="3" destOrd="0" parTransId="{A4C44B99-EBAE-4516-AF5C-A18F8574432E}" sibTransId="{25BFB62E-880E-4A04-9066-79975ADDCDC6}"/>
    <dgm:cxn modelId="{3EC98EA3-67B4-4100-8D92-F79096CAB185}" type="presOf" srcId="{35138761-3A12-4885-B2DC-8E195DC6885C}" destId="{3EB4D457-7245-4C00-BFAE-0595A7F88D90}" srcOrd="0" destOrd="0" presId="urn:microsoft.com/office/officeart/2005/8/layout/vList2"/>
    <dgm:cxn modelId="{0015BAA7-C27A-413F-953E-2E2A4F447B8C}" type="presOf" srcId="{016A3E08-E3EB-40B8-A546-D2DFAE0A105B}" destId="{7D9CFC0C-9D2D-43E0-BB69-1E7E9A2305A0}" srcOrd="0" destOrd="0" presId="urn:microsoft.com/office/officeart/2005/8/layout/vList2"/>
    <dgm:cxn modelId="{10ECF9A7-455B-4295-BD11-AD004382FF89}" type="presOf" srcId="{3441A5E5-D047-48CA-849F-CC37A2FF0BDE}" destId="{B59B83E1-CA13-4904-83BC-7E301EBE2DCB}" srcOrd="0" destOrd="0" presId="urn:microsoft.com/office/officeart/2005/8/layout/vList2"/>
    <dgm:cxn modelId="{78B10BBE-255A-490F-A848-A3602802BCC7}" type="presOf" srcId="{7E7915BE-3592-44D4-A22A-B956BEE6FEF0}" destId="{6DE113FD-0BA3-41C6-A296-A256C73F2FA6}" srcOrd="0" destOrd="0" presId="urn:microsoft.com/office/officeart/2005/8/layout/vList2"/>
    <dgm:cxn modelId="{557EF7C9-A086-42AE-AF16-82DEF35826F5}" srcId="{3441A5E5-D047-48CA-849F-CC37A2FF0BDE}" destId="{35138761-3A12-4885-B2DC-8E195DC6885C}" srcOrd="2" destOrd="0" parTransId="{381EEBA8-5F25-4F92-BAB4-45233DDCC938}" sibTransId="{4EF7B56F-A945-43CF-84F7-17D9BA4764F0}"/>
    <dgm:cxn modelId="{8E31C8E9-07C9-49DC-8648-AADF5F4070A4}" srcId="{3441A5E5-D047-48CA-849F-CC37A2FF0BDE}" destId="{81C0960F-4862-41C4-9AAA-89C0738863CC}" srcOrd="6" destOrd="0" parTransId="{D2C47086-0A71-44EB-B129-7584F8551453}" sibTransId="{74475344-D268-4C1E-8573-5D4A3E364F81}"/>
    <dgm:cxn modelId="{0DA75FEE-ABEB-481D-814A-483FE13917E2}" srcId="{3441A5E5-D047-48CA-849F-CC37A2FF0BDE}" destId="{12746534-C1B2-4FEC-92BA-D94C1C8D3CD2}" srcOrd="1" destOrd="0" parTransId="{70084A4F-F79C-4273-B34A-A8ED0ECB32F1}" sibTransId="{D3F852D6-9690-4207-AA37-E0DA5954362D}"/>
    <dgm:cxn modelId="{9E6AACF7-1095-40A1-93A9-A7453029E8B1}" type="presOf" srcId="{872A7922-E942-45BF-B7F8-9A1954CB1BE5}" destId="{68946850-7040-49FC-BA8A-8D200B0A1442}" srcOrd="0" destOrd="0" presId="urn:microsoft.com/office/officeart/2005/8/layout/vList2"/>
    <dgm:cxn modelId="{94C1C07F-932A-4184-9350-7D9494506329}" type="presParOf" srcId="{B59B83E1-CA13-4904-83BC-7E301EBE2DCB}" destId="{6DE113FD-0BA3-41C6-A296-A256C73F2FA6}" srcOrd="0" destOrd="0" presId="urn:microsoft.com/office/officeart/2005/8/layout/vList2"/>
    <dgm:cxn modelId="{EBF42D6A-DC60-444B-8007-B9F22013DFB9}" type="presParOf" srcId="{B59B83E1-CA13-4904-83BC-7E301EBE2DCB}" destId="{D1120B0E-8FBA-416B-A88E-B1417441A27C}" srcOrd="1" destOrd="0" presId="urn:microsoft.com/office/officeart/2005/8/layout/vList2"/>
    <dgm:cxn modelId="{EFC6FFD2-3950-4452-9563-EF4C66B52373}" type="presParOf" srcId="{B59B83E1-CA13-4904-83BC-7E301EBE2DCB}" destId="{E9F4BDC8-AA0C-4C5A-A6DB-E08DEA25110B}" srcOrd="2" destOrd="0" presId="urn:microsoft.com/office/officeart/2005/8/layout/vList2"/>
    <dgm:cxn modelId="{B3BC6043-FAD8-4EB2-BE5B-573E09C19B54}" type="presParOf" srcId="{B59B83E1-CA13-4904-83BC-7E301EBE2DCB}" destId="{E0423AB6-A02F-48A7-9D45-C0A6EF6D6660}" srcOrd="3" destOrd="0" presId="urn:microsoft.com/office/officeart/2005/8/layout/vList2"/>
    <dgm:cxn modelId="{2C576B3C-6B4D-46AF-9AC4-6A4408459319}" type="presParOf" srcId="{B59B83E1-CA13-4904-83BC-7E301EBE2DCB}" destId="{3EB4D457-7245-4C00-BFAE-0595A7F88D90}" srcOrd="4" destOrd="0" presId="urn:microsoft.com/office/officeart/2005/8/layout/vList2"/>
    <dgm:cxn modelId="{A0E00C55-282B-418B-98FC-557993CDAA66}" type="presParOf" srcId="{B59B83E1-CA13-4904-83BC-7E301EBE2DCB}" destId="{FC6C7C8A-F0C7-4D3B-924B-8B052FA79573}" srcOrd="5" destOrd="0" presId="urn:microsoft.com/office/officeart/2005/8/layout/vList2"/>
    <dgm:cxn modelId="{50803166-BD14-4196-ADC0-768033C4658C}" type="presParOf" srcId="{B59B83E1-CA13-4904-83BC-7E301EBE2DCB}" destId="{68946850-7040-49FC-BA8A-8D200B0A1442}" srcOrd="6" destOrd="0" presId="urn:microsoft.com/office/officeart/2005/8/layout/vList2"/>
    <dgm:cxn modelId="{695BCDDA-8D85-45C7-9206-7C534950DC35}" type="presParOf" srcId="{B59B83E1-CA13-4904-83BC-7E301EBE2DCB}" destId="{4C4034B1-DB62-4C54-922D-F42C89E91B50}" srcOrd="7" destOrd="0" presId="urn:microsoft.com/office/officeart/2005/8/layout/vList2"/>
    <dgm:cxn modelId="{0737701E-BB08-4FB6-99BD-4162877B8F41}" type="presParOf" srcId="{B59B83E1-CA13-4904-83BC-7E301EBE2DCB}" destId="{7D9CFC0C-9D2D-43E0-BB69-1E7E9A2305A0}" srcOrd="8" destOrd="0" presId="urn:microsoft.com/office/officeart/2005/8/layout/vList2"/>
    <dgm:cxn modelId="{0A763B39-E0D0-4EAD-8434-1C8FAB204DA1}" type="presParOf" srcId="{B59B83E1-CA13-4904-83BC-7E301EBE2DCB}" destId="{60F9EFE3-9183-44F7-854F-0961831FF8FF}" srcOrd="9" destOrd="0" presId="urn:microsoft.com/office/officeart/2005/8/layout/vList2"/>
    <dgm:cxn modelId="{7FDB9306-1649-4F54-B22B-C969F34B3DB1}" type="presParOf" srcId="{B59B83E1-CA13-4904-83BC-7E301EBE2DCB}" destId="{BA4C68F1-BA1F-4FDC-9937-7CDEBF1CADDB}" srcOrd="10" destOrd="0" presId="urn:microsoft.com/office/officeart/2005/8/layout/vList2"/>
    <dgm:cxn modelId="{1A93DEEC-0867-476E-9B6D-30736CC496B2}" type="presParOf" srcId="{B59B83E1-CA13-4904-83BC-7E301EBE2DCB}" destId="{8270BAE2-2B83-4024-963E-AD06CFD2F86C}" srcOrd="11" destOrd="0" presId="urn:microsoft.com/office/officeart/2005/8/layout/vList2"/>
    <dgm:cxn modelId="{781C45E5-A85B-4440-A2B5-1550506E2BE7}" type="presParOf" srcId="{B59B83E1-CA13-4904-83BC-7E301EBE2DCB}" destId="{9B74B22A-E529-4F74-85D5-EE3F578ABB13}"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1F5B2-736D-4013-A4F7-63B5076753B6}">
      <dsp:nvSpPr>
        <dsp:cNvPr id="0" name=""/>
        <dsp:cNvSpPr/>
      </dsp:nvSpPr>
      <dsp:spPr>
        <a:xfrm>
          <a:off x="0" y="9941"/>
          <a:ext cx="9601200" cy="984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IN" sz="2500" kern="1200" dirty="0"/>
            <a:t>Knowledge of GST, Industry, business, Entity</a:t>
          </a:r>
        </a:p>
      </dsp:txBody>
      <dsp:txXfrm>
        <a:off x="48076" y="58017"/>
        <a:ext cx="9505048" cy="888695"/>
      </dsp:txXfrm>
    </dsp:sp>
    <dsp:sp modelId="{DE2472FF-EC80-4AF2-B81A-528B5DAAE9AB}">
      <dsp:nvSpPr>
        <dsp:cNvPr id="0" name=""/>
        <dsp:cNvSpPr/>
      </dsp:nvSpPr>
      <dsp:spPr>
        <a:xfrm>
          <a:off x="0" y="1035108"/>
          <a:ext cx="9601200" cy="984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Audit Plan including desk review</a:t>
          </a:r>
        </a:p>
      </dsp:txBody>
      <dsp:txXfrm>
        <a:off x="48076" y="1083184"/>
        <a:ext cx="9505048" cy="888695"/>
      </dsp:txXfrm>
    </dsp:sp>
    <dsp:sp modelId="{938A18B8-C3EA-4A56-8702-866768F9B3C7}">
      <dsp:nvSpPr>
        <dsp:cNvPr id="0" name=""/>
        <dsp:cNvSpPr/>
      </dsp:nvSpPr>
      <dsp:spPr>
        <a:xfrm>
          <a:off x="0" y="2060276"/>
          <a:ext cx="9601200" cy="984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Substantive Check – Based on ICQ + Desk Rev</a:t>
          </a:r>
        </a:p>
      </dsp:txBody>
      <dsp:txXfrm>
        <a:off x="48076" y="2108352"/>
        <a:ext cx="9505048" cy="888695"/>
      </dsp:txXfrm>
    </dsp:sp>
    <dsp:sp modelId="{436DBA1A-7AF7-4429-88A0-ADB8FF34C889}">
      <dsp:nvSpPr>
        <dsp:cNvPr id="0" name=""/>
        <dsp:cNvSpPr/>
      </dsp:nvSpPr>
      <dsp:spPr>
        <a:xfrm>
          <a:off x="0" y="3085443"/>
          <a:ext cx="9601200" cy="984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Confirm accurate discharge of liability – TOS, POS, Value, Rate.. + Availment of credit </a:t>
          </a:r>
        </a:p>
      </dsp:txBody>
      <dsp:txXfrm>
        <a:off x="48076" y="3133519"/>
        <a:ext cx="9505048" cy="888695"/>
      </dsp:txXfrm>
    </dsp:sp>
    <dsp:sp modelId="{8CF00C0A-C7E5-4CE3-A331-B3FF9DFEBE7F}">
      <dsp:nvSpPr>
        <dsp:cNvPr id="0" name=""/>
        <dsp:cNvSpPr/>
      </dsp:nvSpPr>
      <dsp:spPr>
        <a:xfrm>
          <a:off x="0" y="4110611"/>
          <a:ext cx="9601200" cy="984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Correct availment of benefits / exemption</a:t>
          </a:r>
        </a:p>
      </dsp:txBody>
      <dsp:txXfrm>
        <a:off x="48076" y="4158687"/>
        <a:ext cx="9505048" cy="8886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1F5B2-736D-4013-A4F7-63B5076753B6}">
      <dsp:nvSpPr>
        <dsp:cNvPr id="0" name=""/>
        <dsp:cNvSpPr/>
      </dsp:nvSpPr>
      <dsp:spPr>
        <a:xfrm>
          <a:off x="0" y="33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Registration where required - no </a:t>
          </a:r>
          <a:r>
            <a:rPr lang="en-US" sz="2500" kern="1200" dirty="0" err="1"/>
            <a:t>regn</a:t>
          </a:r>
          <a:r>
            <a:rPr lang="en-US" sz="2500" kern="1200" dirty="0"/>
            <a:t> = no credit</a:t>
          </a:r>
          <a:endParaRPr lang="en-IN" sz="2500" kern="1200" dirty="0"/>
        </a:p>
      </dsp:txBody>
      <dsp:txXfrm>
        <a:off x="31984" y="65284"/>
        <a:ext cx="9461032" cy="591232"/>
      </dsp:txXfrm>
    </dsp:sp>
    <dsp:sp modelId="{DE2472FF-EC80-4AF2-B81A-528B5DAAE9AB}">
      <dsp:nvSpPr>
        <dsp:cNvPr id="0" name=""/>
        <dsp:cNvSpPr/>
      </dsp:nvSpPr>
      <dsp:spPr>
        <a:xfrm>
          <a:off x="0" y="789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solidFill>
            </a:rPr>
            <a:t>Discharge of GST between Distinct entities</a:t>
          </a:r>
        </a:p>
      </dsp:txBody>
      <dsp:txXfrm>
        <a:off x="31984" y="821284"/>
        <a:ext cx="9461032" cy="591232"/>
      </dsp:txXfrm>
    </dsp:sp>
    <dsp:sp modelId="{938A18B8-C3EA-4A56-8702-866768F9B3C7}">
      <dsp:nvSpPr>
        <dsp:cNvPr id="0" name=""/>
        <dsp:cNvSpPr/>
      </dsp:nvSpPr>
      <dsp:spPr>
        <a:xfrm>
          <a:off x="0" y="1545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Accurate availment and utilization of credit</a:t>
          </a:r>
        </a:p>
      </dsp:txBody>
      <dsp:txXfrm>
        <a:off x="31984" y="1577284"/>
        <a:ext cx="9461032" cy="591232"/>
      </dsp:txXfrm>
    </dsp:sp>
    <dsp:sp modelId="{436DBA1A-7AF7-4429-88A0-ADB8FF34C889}">
      <dsp:nvSpPr>
        <dsp:cNvPr id="0" name=""/>
        <dsp:cNvSpPr/>
      </dsp:nvSpPr>
      <dsp:spPr>
        <a:xfrm>
          <a:off x="0" y="2301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Conditions relating to availment of credit has been complied with</a:t>
          </a:r>
        </a:p>
      </dsp:txBody>
      <dsp:txXfrm>
        <a:off x="31984" y="2333284"/>
        <a:ext cx="9461032" cy="591232"/>
      </dsp:txXfrm>
    </dsp:sp>
    <dsp:sp modelId="{8CF00C0A-C7E5-4CE3-A331-B3FF9DFEBE7F}">
      <dsp:nvSpPr>
        <dsp:cNvPr id="0" name=""/>
        <dsp:cNvSpPr/>
      </dsp:nvSpPr>
      <dsp:spPr>
        <a:xfrm>
          <a:off x="0" y="3057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solidFill>
            </a:rPr>
            <a:t>Focus on transactions with related entities</a:t>
          </a:r>
        </a:p>
      </dsp:txBody>
      <dsp:txXfrm>
        <a:off x="31984" y="3089284"/>
        <a:ext cx="9461032" cy="591232"/>
      </dsp:txXfrm>
    </dsp:sp>
    <dsp:sp modelId="{1358EDE7-F5C1-4E3D-9FE3-92591F94D185}">
      <dsp:nvSpPr>
        <dsp:cNvPr id="0" name=""/>
        <dsp:cNvSpPr/>
      </dsp:nvSpPr>
      <dsp:spPr>
        <a:xfrm>
          <a:off x="0" y="3813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solidFill>
            </a:rPr>
            <a:t>Compliance of RCM</a:t>
          </a:r>
        </a:p>
      </dsp:txBody>
      <dsp:txXfrm>
        <a:off x="31984" y="3845284"/>
        <a:ext cx="9461032" cy="591232"/>
      </dsp:txXfrm>
    </dsp:sp>
    <dsp:sp modelId="{1CEC8383-A1B6-48FD-A130-EB00A0675CA8}">
      <dsp:nvSpPr>
        <dsp:cNvPr id="0" name=""/>
        <dsp:cNvSpPr/>
      </dsp:nvSpPr>
      <dsp:spPr>
        <a:xfrm>
          <a:off x="0" y="4569300"/>
          <a:ext cx="9525000" cy="65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solidFill>
            </a:rPr>
            <a:t>Compliance of job work procedures</a:t>
          </a:r>
        </a:p>
      </dsp:txBody>
      <dsp:txXfrm>
        <a:off x="31984" y="4601284"/>
        <a:ext cx="9461032" cy="5912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113FD-0BA3-41C6-A296-A256C73F2FA6}">
      <dsp:nvSpPr>
        <dsp:cNvPr id="0" name=""/>
        <dsp:cNvSpPr/>
      </dsp:nvSpPr>
      <dsp:spPr>
        <a:xfrm>
          <a:off x="0" y="0"/>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N" sz="2400" kern="1200" dirty="0">
              <a:solidFill>
                <a:schemeClr val="bg1"/>
              </a:solidFill>
            </a:rPr>
            <a:t>Accuracy of refund claims made</a:t>
          </a:r>
        </a:p>
      </dsp:txBody>
      <dsp:txXfrm>
        <a:off x="39835" y="39835"/>
        <a:ext cx="9750130" cy="736345"/>
      </dsp:txXfrm>
    </dsp:sp>
    <dsp:sp modelId="{E9F4BDC8-AA0C-4C5A-A6DB-E08DEA25110B}">
      <dsp:nvSpPr>
        <dsp:cNvPr id="0" name=""/>
        <dsp:cNvSpPr/>
      </dsp:nvSpPr>
      <dsp:spPr>
        <a:xfrm>
          <a:off x="0" y="792677"/>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Conditions relating to benefits / exemptions have been complied with</a:t>
          </a:r>
          <a:endParaRPr lang="en-IN" sz="2400" kern="1200" dirty="0">
            <a:solidFill>
              <a:schemeClr val="bg1"/>
            </a:solidFill>
          </a:endParaRPr>
        </a:p>
      </dsp:txBody>
      <dsp:txXfrm>
        <a:off x="39835" y="832512"/>
        <a:ext cx="9750130" cy="736345"/>
      </dsp:txXfrm>
    </dsp:sp>
    <dsp:sp modelId="{3EB4D457-7245-4C00-BFAE-0595A7F88D90}">
      <dsp:nvSpPr>
        <dsp:cNvPr id="0" name=""/>
        <dsp:cNvSpPr/>
      </dsp:nvSpPr>
      <dsp:spPr>
        <a:xfrm>
          <a:off x="0" y="1625451"/>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Proper records have been maintained &amp; stored </a:t>
          </a:r>
        </a:p>
      </dsp:txBody>
      <dsp:txXfrm>
        <a:off x="39835" y="1665286"/>
        <a:ext cx="9750130" cy="736345"/>
      </dsp:txXfrm>
    </dsp:sp>
    <dsp:sp modelId="{68946850-7040-49FC-BA8A-8D200B0A1442}">
      <dsp:nvSpPr>
        <dsp:cNvPr id="0" name=""/>
        <dsp:cNvSpPr/>
      </dsp:nvSpPr>
      <dsp:spPr>
        <a:xfrm>
          <a:off x="0" y="2463162"/>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Proper reflection in the returns, reconciliation and timely filing of returns – </a:t>
          </a:r>
          <a:r>
            <a:rPr lang="en-US" sz="2400" kern="1200" dirty="0">
              <a:solidFill>
                <a:schemeClr val="bg1"/>
              </a:solidFill>
            </a:rPr>
            <a:t>Avoid charges of suppression</a:t>
          </a:r>
        </a:p>
      </dsp:txBody>
      <dsp:txXfrm>
        <a:off x="39835" y="2502997"/>
        <a:ext cx="9750130" cy="736345"/>
      </dsp:txXfrm>
    </dsp:sp>
    <dsp:sp modelId="{7D9CFC0C-9D2D-43E0-BB69-1E7E9A2305A0}">
      <dsp:nvSpPr>
        <dsp:cNvPr id="0" name=""/>
        <dsp:cNvSpPr/>
      </dsp:nvSpPr>
      <dsp:spPr>
        <a:xfrm>
          <a:off x="0" y="3300873"/>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Value addition – Check preventive/detective/corrective internal controls. Reduce operation cost, eliminate unnecessary process/ people</a:t>
          </a:r>
        </a:p>
      </dsp:txBody>
      <dsp:txXfrm>
        <a:off x="39835" y="3340708"/>
        <a:ext cx="9750130" cy="736345"/>
      </dsp:txXfrm>
    </dsp:sp>
    <dsp:sp modelId="{BA4C68F1-BA1F-4FDC-9937-7CDEBF1CADDB}">
      <dsp:nvSpPr>
        <dsp:cNvPr id="0" name=""/>
        <dsp:cNvSpPr/>
      </dsp:nvSpPr>
      <dsp:spPr>
        <a:xfrm>
          <a:off x="0" y="4137691"/>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Get annual return reviewed to take corrective actions and reduce qualification in audit report</a:t>
          </a:r>
        </a:p>
      </dsp:txBody>
      <dsp:txXfrm>
        <a:off x="39835" y="4177526"/>
        <a:ext cx="9750130" cy="736345"/>
      </dsp:txXfrm>
    </dsp:sp>
    <dsp:sp modelId="{9B74B22A-E529-4F74-85D5-EE3F578ABB13}">
      <dsp:nvSpPr>
        <dsp:cNvPr id="0" name=""/>
        <dsp:cNvSpPr/>
      </dsp:nvSpPr>
      <dsp:spPr>
        <a:xfrm>
          <a:off x="0" y="4975184"/>
          <a:ext cx="9829800" cy="816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Qualified report could affect GST ratings when introduced</a:t>
          </a:r>
        </a:p>
      </dsp:txBody>
      <dsp:txXfrm>
        <a:off x="39835" y="5015019"/>
        <a:ext cx="9750130" cy="73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E03D99-7187-44C7-AB57-23174E664CD0}" type="datetimeFigureOut">
              <a:rPr lang="en-US" smtClean="0"/>
              <a:pPr/>
              <a:t>7/1/2018</a:t>
            </a:fld>
            <a:endParaRPr lang="en-US"/>
          </a:p>
        </p:txBody>
      </p:sp>
      <p:sp>
        <p:nvSpPr>
          <p:cNvPr id="4" name="Slide Image Placeholder 3"/>
          <p:cNvSpPr>
            <a:spLocks noGrp="1" noRot="1" noChangeAspect="1"/>
          </p:cNvSpPr>
          <p:nvPr>
            <p:ph type="sldImg" idx="2"/>
          </p:nvPr>
        </p:nvSpPr>
        <p:spPr>
          <a:xfrm>
            <a:off x="800100" y="685800"/>
            <a:ext cx="52578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AA429C-9C76-468C-A69B-482063AEE60B}" type="slidenum">
              <a:rPr lang="en-US" smtClean="0"/>
              <a:pPr/>
              <a:t>‹#›</a:t>
            </a:fld>
            <a:endParaRPr lang="en-US"/>
          </a:p>
        </p:txBody>
      </p:sp>
    </p:spTree>
    <p:extLst>
      <p:ext uri="{BB962C8B-B14F-4D97-AF65-F5344CB8AC3E}">
        <p14:creationId xmlns:p14="http://schemas.microsoft.com/office/powerpoint/2010/main" val="1859192437"/>
      </p:ext>
    </p:extLst>
  </p:cSld>
  <p:clrMap bg1="lt1" tx1="dk1" bg2="lt2" tx2="dk2" accent1="accent1" accent2="accent2" accent3="accent3" accent4="accent4" accent5="accent5" accent6="accent6" hlink="hlink" folHlink="folHlink"/>
  <p:notesStyle>
    <a:lvl1pPr marL="0" algn="l" defTabSz="914143" rtl="0" eaLnBrk="1" latinLnBrk="0" hangingPunct="1">
      <a:defRPr sz="1200" kern="1200">
        <a:solidFill>
          <a:schemeClr val="tx1"/>
        </a:solidFill>
        <a:latin typeface="+mn-lt"/>
        <a:ea typeface="+mn-ea"/>
        <a:cs typeface="+mn-cs"/>
      </a:defRPr>
    </a:lvl1pPr>
    <a:lvl2pPr marL="457071" algn="l" defTabSz="914143" rtl="0" eaLnBrk="1" latinLnBrk="0" hangingPunct="1">
      <a:defRPr sz="1200" kern="1200">
        <a:solidFill>
          <a:schemeClr val="tx1"/>
        </a:solidFill>
        <a:latin typeface="+mn-lt"/>
        <a:ea typeface="+mn-ea"/>
        <a:cs typeface="+mn-cs"/>
      </a:defRPr>
    </a:lvl2pPr>
    <a:lvl3pPr marL="914143" algn="l" defTabSz="914143" rtl="0" eaLnBrk="1" latinLnBrk="0" hangingPunct="1">
      <a:defRPr sz="1200" kern="1200">
        <a:solidFill>
          <a:schemeClr val="tx1"/>
        </a:solidFill>
        <a:latin typeface="+mn-lt"/>
        <a:ea typeface="+mn-ea"/>
        <a:cs typeface="+mn-cs"/>
      </a:defRPr>
    </a:lvl3pPr>
    <a:lvl4pPr marL="1371213" algn="l" defTabSz="914143" rtl="0" eaLnBrk="1" latinLnBrk="0" hangingPunct="1">
      <a:defRPr sz="1200" kern="1200">
        <a:solidFill>
          <a:schemeClr val="tx1"/>
        </a:solidFill>
        <a:latin typeface="+mn-lt"/>
        <a:ea typeface="+mn-ea"/>
        <a:cs typeface="+mn-cs"/>
      </a:defRPr>
    </a:lvl4pPr>
    <a:lvl5pPr marL="1828287" algn="l" defTabSz="914143" rtl="0" eaLnBrk="1" latinLnBrk="0" hangingPunct="1">
      <a:defRPr sz="1200" kern="1200">
        <a:solidFill>
          <a:schemeClr val="tx1"/>
        </a:solidFill>
        <a:latin typeface="+mn-lt"/>
        <a:ea typeface="+mn-ea"/>
        <a:cs typeface="+mn-cs"/>
      </a:defRPr>
    </a:lvl5pPr>
    <a:lvl6pPr marL="2285360" algn="l" defTabSz="914143" rtl="0" eaLnBrk="1" latinLnBrk="0" hangingPunct="1">
      <a:defRPr sz="1200" kern="1200">
        <a:solidFill>
          <a:schemeClr val="tx1"/>
        </a:solidFill>
        <a:latin typeface="+mn-lt"/>
        <a:ea typeface="+mn-ea"/>
        <a:cs typeface="+mn-cs"/>
      </a:defRPr>
    </a:lvl6pPr>
    <a:lvl7pPr marL="2742431" algn="l" defTabSz="914143" rtl="0" eaLnBrk="1" latinLnBrk="0" hangingPunct="1">
      <a:defRPr sz="1200" kern="1200">
        <a:solidFill>
          <a:schemeClr val="tx1"/>
        </a:solidFill>
        <a:latin typeface="+mn-lt"/>
        <a:ea typeface="+mn-ea"/>
        <a:cs typeface="+mn-cs"/>
      </a:defRPr>
    </a:lvl7pPr>
    <a:lvl8pPr marL="3199503" algn="l" defTabSz="914143" rtl="0" eaLnBrk="1" latinLnBrk="0" hangingPunct="1">
      <a:defRPr sz="1200" kern="1200">
        <a:solidFill>
          <a:schemeClr val="tx1"/>
        </a:solidFill>
        <a:latin typeface="+mn-lt"/>
        <a:ea typeface="+mn-ea"/>
        <a:cs typeface="+mn-cs"/>
      </a:defRPr>
    </a:lvl8pPr>
    <a:lvl9pPr marL="3656574" algn="l" defTabSz="91414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12</a:t>
            </a:fld>
            <a:endParaRPr lang="en-US"/>
          </a:p>
        </p:txBody>
      </p:sp>
    </p:spTree>
    <p:extLst>
      <p:ext uri="{BB962C8B-B14F-4D97-AF65-F5344CB8AC3E}">
        <p14:creationId xmlns:p14="http://schemas.microsoft.com/office/powerpoint/2010/main" val="1005523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21</a:t>
            </a:fld>
            <a:endParaRPr lang="en-US"/>
          </a:p>
        </p:txBody>
      </p:sp>
    </p:spTree>
    <p:extLst>
      <p:ext uri="{BB962C8B-B14F-4D97-AF65-F5344CB8AC3E}">
        <p14:creationId xmlns:p14="http://schemas.microsoft.com/office/powerpoint/2010/main" val="341601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22</a:t>
            </a:fld>
            <a:endParaRPr lang="en-US"/>
          </a:p>
        </p:txBody>
      </p:sp>
    </p:spTree>
    <p:extLst>
      <p:ext uri="{BB962C8B-B14F-4D97-AF65-F5344CB8AC3E}">
        <p14:creationId xmlns:p14="http://schemas.microsoft.com/office/powerpoint/2010/main" val="33355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23</a:t>
            </a:fld>
            <a:endParaRPr lang="en-US"/>
          </a:p>
        </p:txBody>
      </p:sp>
    </p:spTree>
    <p:extLst>
      <p:ext uri="{BB962C8B-B14F-4D97-AF65-F5344CB8AC3E}">
        <p14:creationId xmlns:p14="http://schemas.microsoft.com/office/powerpoint/2010/main" val="748430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24</a:t>
            </a:fld>
            <a:endParaRPr lang="en-US"/>
          </a:p>
        </p:txBody>
      </p:sp>
    </p:spTree>
    <p:extLst>
      <p:ext uri="{BB962C8B-B14F-4D97-AF65-F5344CB8AC3E}">
        <p14:creationId xmlns:p14="http://schemas.microsoft.com/office/powerpoint/2010/main" val="2135613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685800"/>
            <a:ext cx="5257800" cy="3429000"/>
          </a:xfrm>
        </p:spPr>
      </p:sp>
      <p:sp>
        <p:nvSpPr>
          <p:cNvPr id="3" name="Notes Placeholder 2"/>
          <p:cNvSpPr>
            <a:spLocks noGrp="1"/>
          </p:cNvSpPr>
          <p:nvPr>
            <p:ph type="body" idx="1"/>
          </p:nvPr>
        </p:nvSpPr>
        <p:spPr/>
        <p:txBody>
          <a:bodyPr>
            <a:normAutofit/>
          </a:bodyPr>
          <a:lstStyle/>
          <a:p>
            <a:r>
              <a:rPr lang="en-US" dirty="0"/>
              <a:t>Consider</a:t>
            </a:r>
            <a:r>
              <a:rPr lang="en-US" baseline="0" dirty="0"/>
              <a:t> notes</a:t>
            </a:r>
            <a:endParaRPr lang="en-US" dirty="0"/>
          </a:p>
        </p:txBody>
      </p:sp>
      <p:sp>
        <p:nvSpPr>
          <p:cNvPr id="4" name="Slide Number Placeholder 3"/>
          <p:cNvSpPr>
            <a:spLocks noGrp="1"/>
          </p:cNvSpPr>
          <p:nvPr>
            <p:ph type="sldNum" sz="quarter" idx="10"/>
          </p:nvPr>
        </p:nvSpPr>
        <p:spPr/>
        <p:txBody>
          <a:bodyPr/>
          <a:lstStyle/>
          <a:p>
            <a:fld id="{D881B014-BDAE-479D-9FC9-785CAE33032F}" type="slidenum">
              <a:rPr lang="en-US" smtClean="0"/>
              <a:pPr/>
              <a:t>25</a:t>
            </a:fld>
            <a:endParaRPr lang="en-US"/>
          </a:p>
        </p:txBody>
      </p:sp>
    </p:spTree>
    <p:extLst>
      <p:ext uri="{BB962C8B-B14F-4D97-AF65-F5344CB8AC3E}">
        <p14:creationId xmlns:p14="http://schemas.microsoft.com/office/powerpoint/2010/main" val="2215961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5" y="2130430"/>
            <a:ext cx="8938261" cy="1470025"/>
          </a:xfrm>
        </p:spPr>
        <p:txBody>
          <a:bodyPr/>
          <a:lstStyle/>
          <a:p>
            <a:r>
              <a:rPr lang="en-US"/>
              <a:t>Click to edit Master title style</a:t>
            </a:r>
            <a:endParaRPr lang="en-IN"/>
          </a:p>
        </p:txBody>
      </p:sp>
      <p:sp>
        <p:nvSpPr>
          <p:cNvPr id="3" name="Subtitle 2"/>
          <p:cNvSpPr>
            <a:spLocks noGrp="1"/>
          </p:cNvSpPr>
          <p:nvPr>
            <p:ph type="subTitle" idx="1"/>
          </p:nvPr>
        </p:nvSpPr>
        <p:spPr>
          <a:xfrm>
            <a:off x="1577341" y="3886200"/>
            <a:ext cx="7360920" cy="1752600"/>
          </a:xfrm>
        </p:spPr>
        <p:txBody>
          <a:bodyPr/>
          <a:lstStyle>
            <a:lvl1pPr marL="0" indent="0" algn="ctr">
              <a:buNone/>
              <a:defRPr>
                <a:solidFill>
                  <a:schemeClr val="tx1">
                    <a:tint val="75000"/>
                  </a:schemeClr>
                </a:solidFill>
              </a:defRPr>
            </a:lvl1pPr>
            <a:lvl2pPr marL="457071" indent="0" algn="ctr">
              <a:buNone/>
              <a:defRPr>
                <a:solidFill>
                  <a:schemeClr val="tx1">
                    <a:tint val="75000"/>
                  </a:schemeClr>
                </a:solidFill>
              </a:defRPr>
            </a:lvl2pPr>
            <a:lvl3pPr marL="914143" indent="0" algn="ctr">
              <a:buNone/>
              <a:defRPr>
                <a:solidFill>
                  <a:schemeClr val="tx1">
                    <a:tint val="75000"/>
                  </a:schemeClr>
                </a:solidFill>
              </a:defRPr>
            </a:lvl3pPr>
            <a:lvl4pPr marL="1371213" indent="0" algn="ctr">
              <a:buNone/>
              <a:defRPr>
                <a:solidFill>
                  <a:schemeClr val="tx1">
                    <a:tint val="75000"/>
                  </a:schemeClr>
                </a:solidFill>
              </a:defRPr>
            </a:lvl4pPr>
            <a:lvl5pPr marL="1828287" indent="0" algn="ctr">
              <a:buNone/>
              <a:defRPr>
                <a:solidFill>
                  <a:schemeClr val="tx1">
                    <a:tint val="75000"/>
                  </a:schemeClr>
                </a:solidFill>
              </a:defRPr>
            </a:lvl5pPr>
            <a:lvl6pPr marL="2285360" indent="0" algn="ctr">
              <a:buNone/>
              <a:defRPr>
                <a:solidFill>
                  <a:schemeClr val="tx1">
                    <a:tint val="75000"/>
                  </a:schemeClr>
                </a:solidFill>
              </a:defRPr>
            </a:lvl6pPr>
            <a:lvl7pPr marL="2742431" indent="0" algn="ctr">
              <a:buNone/>
              <a:defRPr>
                <a:solidFill>
                  <a:schemeClr val="tx1">
                    <a:tint val="75000"/>
                  </a:schemeClr>
                </a:solidFill>
              </a:defRPr>
            </a:lvl7pPr>
            <a:lvl8pPr marL="3199503" indent="0" algn="ctr">
              <a:buNone/>
              <a:defRPr>
                <a:solidFill>
                  <a:schemeClr val="tx1">
                    <a:tint val="75000"/>
                  </a:schemeClr>
                </a:solidFill>
              </a:defRPr>
            </a:lvl8pPr>
            <a:lvl9pPr marL="3656574"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71E49D95-84F3-470C-8E7E-F95E1EACD4A6}" type="datetime1">
              <a:rPr lang="en-US" smtClean="0"/>
              <a:pPr/>
              <a:t>7/1/2018</a:t>
            </a:fld>
            <a:endParaRPr lang="en-IN"/>
          </a:p>
        </p:txBody>
      </p:sp>
      <p:sp>
        <p:nvSpPr>
          <p:cNvPr id="5" name="Footer Placeholder 4"/>
          <p:cNvSpPr>
            <a:spLocks noGrp="1"/>
          </p:cNvSpPr>
          <p:nvPr>
            <p:ph type="ftr" sz="quarter" idx="11"/>
          </p:nvPr>
        </p:nvSpPr>
        <p:spPr/>
        <p:txBody>
          <a:bodyPr/>
          <a:lstStyle/>
          <a:p>
            <a:r>
              <a:rPr lang="en-IN"/>
              <a:t>CA Madhukar N. Hiregange</a:t>
            </a:r>
          </a:p>
        </p:txBody>
      </p:sp>
      <p:sp>
        <p:nvSpPr>
          <p:cNvPr id="6" name="Slide Number Placeholder 5"/>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44278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97C76DF-1F50-4EFE-B1EA-2D11004DC716}" type="datetime1">
              <a:rPr lang="en-US" smtClean="0"/>
              <a:pPr/>
              <a:t>7/1/2018</a:t>
            </a:fld>
            <a:endParaRPr lang="en-IN"/>
          </a:p>
        </p:txBody>
      </p:sp>
      <p:sp>
        <p:nvSpPr>
          <p:cNvPr id="5" name="Footer Placeholder 4"/>
          <p:cNvSpPr>
            <a:spLocks noGrp="1"/>
          </p:cNvSpPr>
          <p:nvPr>
            <p:ph type="ftr" sz="quarter" idx="11"/>
          </p:nvPr>
        </p:nvSpPr>
        <p:spPr/>
        <p:txBody>
          <a:bodyPr/>
          <a:lstStyle/>
          <a:p>
            <a:r>
              <a:rPr lang="en-IN"/>
              <a:t>CA Madhukar N. Hiregange</a:t>
            </a:r>
          </a:p>
        </p:txBody>
      </p:sp>
      <p:sp>
        <p:nvSpPr>
          <p:cNvPr id="6" name="Slide Number Placeholder 5"/>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2518506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3814" y="274645"/>
            <a:ext cx="2366009"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525780" y="274645"/>
            <a:ext cx="692277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5F0C4BC-6F81-49CA-9F8F-43B498539F31}" type="datetime1">
              <a:rPr lang="en-US" smtClean="0"/>
              <a:pPr/>
              <a:t>7/1/2018</a:t>
            </a:fld>
            <a:endParaRPr lang="en-IN"/>
          </a:p>
        </p:txBody>
      </p:sp>
      <p:sp>
        <p:nvSpPr>
          <p:cNvPr id="5" name="Footer Placeholder 4"/>
          <p:cNvSpPr>
            <a:spLocks noGrp="1"/>
          </p:cNvSpPr>
          <p:nvPr>
            <p:ph type="ftr" sz="quarter" idx="11"/>
          </p:nvPr>
        </p:nvSpPr>
        <p:spPr/>
        <p:txBody>
          <a:bodyPr/>
          <a:lstStyle/>
          <a:p>
            <a:r>
              <a:rPr lang="en-IN"/>
              <a:t>CA Madhukar N. Hiregange</a:t>
            </a:r>
          </a:p>
        </p:txBody>
      </p:sp>
      <p:sp>
        <p:nvSpPr>
          <p:cNvPr id="6" name="Slide Number Placeholder 5"/>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426057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CD84F38-66F5-4014-AD8E-C78A4F39D76E}" type="datetime1">
              <a:rPr lang="en-US" smtClean="0"/>
              <a:pPr/>
              <a:t>7/1/2018</a:t>
            </a:fld>
            <a:endParaRPr lang="en-IN"/>
          </a:p>
        </p:txBody>
      </p:sp>
      <p:sp>
        <p:nvSpPr>
          <p:cNvPr id="5" name="Footer Placeholder 4"/>
          <p:cNvSpPr>
            <a:spLocks noGrp="1"/>
          </p:cNvSpPr>
          <p:nvPr>
            <p:ph type="ftr" sz="quarter" idx="11"/>
          </p:nvPr>
        </p:nvSpPr>
        <p:spPr/>
        <p:txBody>
          <a:bodyPr/>
          <a:lstStyle/>
          <a:p>
            <a:r>
              <a:rPr lang="en-IN"/>
              <a:t>CA Madhukar N. Hiregange</a:t>
            </a:r>
          </a:p>
        </p:txBody>
      </p:sp>
      <p:sp>
        <p:nvSpPr>
          <p:cNvPr id="6" name="Slide Number Placeholder 5"/>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427919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664" y="4406907"/>
            <a:ext cx="8938261"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830664" y="2906713"/>
            <a:ext cx="8938261" cy="1500187"/>
          </a:xfrm>
        </p:spPr>
        <p:txBody>
          <a:bodyPr anchor="b"/>
          <a:lstStyle>
            <a:lvl1pPr marL="0" indent="0">
              <a:buNone/>
              <a:defRPr sz="2000">
                <a:solidFill>
                  <a:schemeClr val="tx1">
                    <a:tint val="75000"/>
                  </a:schemeClr>
                </a:solidFill>
              </a:defRPr>
            </a:lvl1pPr>
            <a:lvl2pPr marL="457071" indent="0">
              <a:buNone/>
              <a:defRPr sz="1800">
                <a:solidFill>
                  <a:schemeClr val="tx1">
                    <a:tint val="75000"/>
                  </a:schemeClr>
                </a:solidFill>
              </a:defRPr>
            </a:lvl2pPr>
            <a:lvl3pPr marL="914143" indent="0">
              <a:buNone/>
              <a:defRPr sz="1600">
                <a:solidFill>
                  <a:schemeClr val="tx1">
                    <a:tint val="75000"/>
                  </a:schemeClr>
                </a:solidFill>
              </a:defRPr>
            </a:lvl3pPr>
            <a:lvl4pPr marL="1371213" indent="0">
              <a:buNone/>
              <a:defRPr sz="1400">
                <a:solidFill>
                  <a:schemeClr val="tx1">
                    <a:tint val="75000"/>
                  </a:schemeClr>
                </a:solidFill>
              </a:defRPr>
            </a:lvl4pPr>
            <a:lvl5pPr marL="1828287" indent="0">
              <a:buNone/>
              <a:defRPr sz="1400">
                <a:solidFill>
                  <a:schemeClr val="tx1">
                    <a:tint val="75000"/>
                  </a:schemeClr>
                </a:solidFill>
              </a:defRPr>
            </a:lvl5pPr>
            <a:lvl6pPr marL="2285360" indent="0">
              <a:buNone/>
              <a:defRPr sz="1400">
                <a:solidFill>
                  <a:schemeClr val="tx1">
                    <a:tint val="75000"/>
                  </a:schemeClr>
                </a:solidFill>
              </a:defRPr>
            </a:lvl6pPr>
            <a:lvl7pPr marL="2742431" indent="0">
              <a:buNone/>
              <a:defRPr sz="1400">
                <a:solidFill>
                  <a:schemeClr val="tx1">
                    <a:tint val="75000"/>
                  </a:schemeClr>
                </a:solidFill>
              </a:defRPr>
            </a:lvl7pPr>
            <a:lvl8pPr marL="3199503" indent="0">
              <a:buNone/>
              <a:defRPr sz="1400">
                <a:solidFill>
                  <a:schemeClr val="tx1">
                    <a:tint val="75000"/>
                  </a:schemeClr>
                </a:solidFill>
              </a:defRPr>
            </a:lvl8pPr>
            <a:lvl9pPr marL="365657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AB0751-46A0-4EEF-A30A-DF804F2B1DD1}" type="datetime1">
              <a:rPr lang="en-US" smtClean="0"/>
              <a:pPr/>
              <a:t>7/1/2018</a:t>
            </a:fld>
            <a:endParaRPr lang="en-IN"/>
          </a:p>
        </p:txBody>
      </p:sp>
      <p:sp>
        <p:nvSpPr>
          <p:cNvPr id="5" name="Footer Placeholder 4"/>
          <p:cNvSpPr>
            <a:spLocks noGrp="1"/>
          </p:cNvSpPr>
          <p:nvPr>
            <p:ph type="ftr" sz="quarter" idx="11"/>
          </p:nvPr>
        </p:nvSpPr>
        <p:spPr/>
        <p:txBody>
          <a:bodyPr/>
          <a:lstStyle/>
          <a:p>
            <a:r>
              <a:rPr lang="en-IN"/>
              <a:t>CA Madhukar N. Hiregange</a:t>
            </a:r>
          </a:p>
        </p:txBody>
      </p:sp>
      <p:sp>
        <p:nvSpPr>
          <p:cNvPr id="6" name="Slide Number Placeholder 5"/>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3977642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525781" y="1600207"/>
            <a:ext cx="464439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5345430" y="1600207"/>
            <a:ext cx="464439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41FBD55E-E8A1-4159-8167-F17FEA113860}" type="datetime1">
              <a:rPr lang="en-US" smtClean="0"/>
              <a:pPr/>
              <a:t>7/1/2018</a:t>
            </a:fld>
            <a:endParaRPr lang="en-IN"/>
          </a:p>
        </p:txBody>
      </p:sp>
      <p:sp>
        <p:nvSpPr>
          <p:cNvPr id="6" name="Footer Placeholder 5"/>
          <p:cNvSpPr>
            <a:spLocks noGrp="1"/>
          </p:cNvSpPr>
          <p:nvPr>
            <p:ph type="ftr" sz="quarter" idx="11"/>
          </p:nvPr>
        </p:nvSpPr>
        <p:spPr/>
        <p:txBody>
          <a:bodyPr/>
          <a:lstStyle/>
          <a:p>
            <a:r>
              <a:rPr lang="en-IN"/>
              <a:t>CA Madhukar N. Hiregange</a:t>
            </a:r>
          </a:p>
        </p:txBody>
      </p:sp>
      <p:sp>
        <p:nvSpPr>
          <p:cNvPr id="7" name="Slide Number Placeholder 6"/>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2205451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525785" y="1535113"/>
            <a:ext cx="4646215" cy="639762"/>
          </a:xfrm>
        </p:spPr>
        <p:txBody>
          <a:bodyPr anchor="b"/>
          <a:lstStyle>
            <a:lvl1pPr marL="0" indent="0">
              <a:buNone/>
              <a:defRPr sz="2400" b="1"/>
            </a:lvl1pPr>
            <a:lvl2pPr marL="457071" indent="0">
              <a:buNone/>
              <a:defRPr sz="2000" b="1"/>
            </a:lvl2pPr>
            <a:lvl3pPr marL="914143" indent="0">
              <a:buNone/>
              <a:defRPr sz="1800" b="1"/>
            </a:lvl3pPr>
            <a:lvl4pPr marL="1371213" indent="0">
              <a:buNone/>
              <a:defRPr sz="1600" b="1"/>
            </a:lvl4pPr>
            <a:lvl5pPr marL="1828287" indent="0">
              <a:buNone/>
              <a:defRPr sz="1600" b="1"/>
            </a:lvl5pPr>
            <a:lvl6pPr marL="2285360" indent="0">
              <a:buNone/>
              <a:defRPr sz="1600" b="1"/>
            </a:lvl6pPr>
            <a:lvl7pPr marL="2742431" indent="0">
              <a:buNone/>
              <a:defRPr sz="1600" b="1"/>
            </a:lvl7pPr>
            <a:lvl8pPr marL="3199503" indent="0">
              <a:buNone/>
              <a:defRPr sz="1600" b="1"/>
            </a:lvl8pPr>
            <a:lvl9pPr marL="3656574" indent="0">
              <a:buNone/>
              <a:defRPr sz="1600" b="1"/>
            </a:lvl9pPr>
          </a:lstStyle>
          <a:p>
            <a:pPr lvl="0"/>
            <a:r>
              <a:rPr lang="en-US"/>
              <a:t>Click to edit Master text styles</a:t>
            </a:r>
          </a:p>
        </p:txBody>
      </p:sp>
      <p:sp>
        <p:nvSpPr>
          <p:cNvPr id="4" name="Content Placeholder 3"/>
          <p:cNvSpPr>
            <a:spLocks noGrp="1"/>
          </p:cNvSpPr>
          <p:nvPr>
            <p:ph sz="half" idx="2"/>
          </p:nvPr>
        </p:nvSpPr>
        <p:spPr>
          <a:xfrm>
            <a:off x="525785" y="2174875"/>
            <a:ext cx="464621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5341780" y="1535113"/>
            <a:ext cx="4648042" cy="639762"/>
          </a:xfrm>
        </p:spPr>
        <p:txBody>
          <a:bodyPr anchor="b"/>
          <a:lstStyle>
            <a:lvl1pPr marL="0" indent="0">
              <a:buNone/>
              <a:defRPr sz="2400" b="1"/>
            </a:lvl1pPr>
            <a:lvl2pPr marL="457071" indent="0">
              <a:buNone/>
              <a:defRPr sz="2000" b="1"/>
            </a:lvl2pPr>
            <a:lvl3pPr marL="914143" indent="0">
              <a:buNone/>
              <a:defRPr sz="1800" b="1"/>
            </a:lvl3pPr>
            <a:lvl4pPr marL="1371213" indent="0">
              <a:buNone/>
              <a:defRPr sz="1600" b="1"/>
            </a:lvl4pPr>
            <a:lvl5pPr marL="1828287" indent="0">
              <a:buNone/>
              <a:defRPr sz="1600" b="1"/>
            </a:lvl5pPr>
            <a:lvl6pPr marL="2285360" indent="0">
              <a:buNone/>
              <a:defRPr sz="1600" b="1"/>
            </a:lvl6pPr>
            <a:lvl7pPr marL="2742431" indent="0">
              <a:buNone/>
              <a:defRPr sz="1600" b="1"/>
            </a:lvl7pPr>
            <a:lvl8pPr marL="3199503" indent="0">
              <a:buNone/>
              <a:defRPr sz="1600" b="1"/>
            </a:lvl8pPr>
            <a:lvl9pPr marL="365657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41780" y="2174875"/>
            <a:ext cx="464804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516CB380-26BB-4B55-B86B-15CB73A83C5D}" type="datetime1">
              <a:rPr lang="en-US" smtClean="0"/>
              <a:pPr/>
              <a:t>7/1/2018</a:t>
            </a:fld>
            <a:endParaRPr lang="en-IN"/>
          </a:p>
        </p:txBody>
      </p:sp>
      <p:sp>
        <p:nvSpPr>
          <p:cNvPr id="8" name="Footer Placeholder 7"/>
          <p:cNvSpPr>
            <a:spLocks noGrp="1"/>
          </p:cNvSpPr>
          <p:nvPr>
            <p:ph type="ftr" sz="quarter" idx="11"/>
          </p:nvPr>
        </p:nvSpPr>
        <p:spPr/>
        <p:txBody>
          <a:bodyPr/>
          <a:lstStyle/>
          <a:p>
            <a:r>
              <a:rPr lang="en-IN"/>
              <a:t>CA Madhukar N. Hiregange</a:t>
            </a:r>
          </a:p>
        </p:txBody>
      </p:sp>
      <p:sp>
        <p:nvSpPr>
          <p:cNvPr id="9" name="Slide Number Placeholder 8"/>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1335333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40D75DA1-BA4C-4056-A881-93CDA6A1E236}" type="datetime1">
              <a:rPr lang="en-US" smtClean="0"/>
              <a:pPr/>
              <a:t>7/1/2018</a:t>
            </a:fld>
            <a:endParaRPr lang="en-IN"/>
          </a:p>
        </p:txBody>
      </p:sp>
      <p:sp>
        <p:nvSpPr>
          <p:cNvPr id="4" name="Footer Placeholder 3"/>
          <p:cNvSpPr>
            <a:spLocks noGrp="1"/>
          </p:cNvSpPr>
          <p:nvPr>
            <p:ph type="ftr" sz="quarter" idx="11"/>
          </p:nvPr>
        </p:nvSpPr>
        <p:spPr/>
        <p:txBody>
          <a:bodyPr/>
          <a:lstStyle/>
          <a:p>
            <a:r>
              <a:rPr lang="en-IN"/>
              <a:t>CA Madhukar N. Hiregange</a:t>
            </a:r>
          </a:p>
        </p:txBody>
      </p:sp>
      <p:sp>
        <p:nvSpPr>
          <p:cNvPr id="5" name="Slide Number Placeholder 4"/>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1510973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3333EF-1FD3-41F0-B4D2-C00D99C656B6}" type="datetime1">
              <a:rPr lang="en-US" smtClean="0"/>
              <a:pPr/>
              <a:t>7/1/2018</a:t>
            </a:fld>
            <a:endParaRPr lang="en-IN"/>
          </a:p>
        </p:txBody>
      </p:sp>
      <p:sp>
        <p:nvSpPr>
          <p:cNvPr id="3" name="Footer Placeholder 2"/>
          <p:cNvSpPr>
            <a:spLocks noGrp="1"/>
          </p:cNvSpPr>
          <p:nvPr>
            <p:ph type="ftr" sz="quarter" idx="11"/>
          </p:nvPr>
        </p:nvSpPr>
        <p:spPr/>
        <p:txBody>
          <a:bodyPr/>
          <a:lstStyle/>
          <a:p>
            <a:r>
              <a:rPr lang="en-IN"/>
              <a:t>CA Madhukar N. Hiregange</a:t>
            </a:r>
          </a:p>
        </p:txBody>
      </p:sp>
      <p:sp>
        <p:nvSpPr>
          <p:cNvPr id="4" name="Slide Number Placeholder 3"/>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234915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784" y="273050"/>
            <a:ext cx="3459561"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111309" y="273056"/>
            <a:ext cx="587851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525784" y="1435106"/>
            <a:ext cx="3459561" cy="4691063"/>
          </a:xfrm>
        </p:spPr>
        <p:txBody>
          <a:bodyPr/>
          <a:lstStyle>
            <a:lvl1pPr marL="0" indent="0">
              <a:buNone/>
              <a:defRPr sz="1400"/>
            </a:lvl1pPr>
            <a:lvl2pPr marL="457071" indent="0">
              <a:buNone/>
              <a:defRPr sz="1200"/>
            </a:lvl2pPr>
            <a:lvl3pPr marL="914143" indent="0">
              <a:buNone/>
              <a:defRPr sz="1000"/>
            </a:lvl3pPr>
            <a:lvl4pPr marL="1371213" indent="0">
              <a:buNone/>
              <a:defRPr sz="900"/>
            </a:lvl4pPr>
            <a:lvl5pPr marL="1828287" indent="0">
              <a:buNone/>
              <a:defRPr sz="900"/>
            </a:lvl5pPr>
            <a:lvl6pPr marL="2285360" indent="0">
              <a:buNone/>
              <a:defRPr sz="900"/>
            </a:lvl6pPr>
            <a:lvl7pPr marL="2742431" indent="0">
              <a:buNone/>
              <a:defRPr sz="900"/>
            </a:lvl7pPr>
            <a:lvl8pPr marL="3199503" indent="0">
              <a:buNone/>
              <a:defRPr sz="900"/>
            </a:lvl8pPr>
            <a:lvl9pPr marL="365657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BECAF4-BAAB-41AE-8A69-C8E10834EDB1}" type="datetime1">
              <a:rPr lang="en-US" smtClean="0"/>
              <a:pPr/>
              <a:t>7/1/2018</a:t>
            </a:fld>
            <a:endParaRPr lang="en-IN"/>
          </a:p>
        </p:txBody>
      </p:sp>
      <p:sp>
        <p:nvSpPr>
          <p:cNvPr id="6" name="Footer Placeholder 5"/>
          <p:cNvSpPr>
            <a:spLocks noGrp="1"/>
          </p:cNvSpPr>
          <p:nvPr>
            <p:ph type="ftr" sz="quarter" idx="11"/>
          </p:nvPr>
        </p:nvSpPr>
        <p:spPr/>
        <p:txBody>
          <a:bodyPr/>
          <a:lstStyle/>
          <a:p>
            <a:r>
              <a:rPr lang="en-IN"/>
              <a:t>CA Madhukar N. Hiregange</a:t>
            </a:r>
          </a:p>
        </p:txBody>
      </p:sp>
      <p:sp>
        <p:nvSpPr>
          <p:cNvPr id="7" name="Slide Number Placeholder 6"/>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1125309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1131" y="4800600"/>
            <a:ext cx="630936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061131" y="612775"/>
            <a:ext cx="6309360" cy="4114800"/>
          </a:xfrm>
        </p:spPr>
        <p:txBody>
          <a:bodyPr/>
          <a:lstStyle>
            <a:lvl1pPr marL="0" indent="0">
              <a:buNone/>
              <a:defRPr sz="3200"/>
            </a:lvl1pPr>
            <a:lvl2pPr marL="457071" indent="0">
              <a:buNone/>
              <a:defRPr sz="2800"/>
            </a:lvl2pPr>
            <a:lvl3pPr marL="914143" indent="0">
              <a:buNone/>
              <a:defRPr sz="2400"/>
            </a:lvl3pPr>
            <a:lvl4pPr marL="1371213" indent="0">
              <a:buNone/>
              <a:defRPr sz="2000"/>
            </a:lvl4pPr>
            <a:lvl5pPr marL="1828287" indent="0">
              <a:buNone/>
              <a:defRPr sz="2000"/>
            </a:lvl5pPr>
            <a:lvl6pPr marL="2285360" indent="0">
              <a:buNone/>
              <a:defRPr sz="2000"/>
            </a:lvl6pPr>
            <a:lvl7pPr marL="2742431" indent="0">
              <a:buNone/>
              <a:defRPr sz="2000"/>
            </a:lvl7pPr>
            <a:lvl8pPr marL="3199503" indent="0">
              <a:buNone/>
              <a:defRPr sz="2000"/>
            </a:lvl8pPr>
            <a:lvl9pPr marL="3656574" indent="0">
              <a:buNone/>
              <a:defRPr sz="2000"/>
            </a:lvl9pPr>
          </a:lstStyle>
          <a:p>
            <a:r>
              <a:rPr lang="en-US"/>
              <a:t>Click icon to add picture</a:t>
            </a:r>
            <a:endParaRPr lang="en-IN" dirty="0"/>
          </a:p>
        </p:txBody>
      </p:sp>
      <p:sp>
        <p:nvSpPr>
          <p:cNvPr id="4" name="Text Placeholder 3"/>
          <p:cNvSpPr>
            <a:spLocks noGrp="1"/>
          </p:cNvSpPr>
          <p:nvPr>
            <p:ph type="body" sz="half" idx="2"/>
          </p:nvPr>
        </p:nvSpPr>
        <p:spPr>
          <a:xfrm>
            <a:off x="2061131" y="5367338"/>
            <a:ext cx="6309360" cy="804862"/>
          </a:xfrm>
        </p:spPr>
        <p:txBody>
          <a:bodyPr/>
          <a:lstStyle>
            <a:lvl1pPr marL="0" indent="0">
              <a:buNone/>
              <a:defRPr sz="1400"/>
            </a:lvl1pPr>
            <a:lvl2pPr marL="457071" indent="0">
              <a:buNone/>
              <a:defRPr sz="1200"/>
            </a:lvl2pPr>
            <a:lvl3pPr marL="914143" indent="0">
              <a:buNone/>
              <a:defRPr sz="1000"/>
            </a:lvl3pPr>
            <a:lvl4pPr marL="1371213" indent="0">
              <a:buNone/>
              <a:defRPr sz="900"/>
            </a:lvl4pPr>
            <a:lvl5pPr marL="1828287" indent="0">
              <a:buNone/>
              <a:defRPr sz="900"/>
            </a:lvl5pPr>
            <a:lvl6pPr marL="2285360" indent="0">
              <a:buNone/>
              <a:defRPr sz="900"/>
            </a:lvl6pPr>
            <a:lvl7pPr marL="2742431" indent="0">
              <a:buNone/>
              <a:defRPr sz="900"/>
            </a:lvl7pPr>
            <a:lvl8pPr marL="3199503" indent="0">
              <a:buNone/>
              <a:defRPr sz="900"/>
            </a:lvl8pPr>
            <a:lvl9pPr marL="365657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46AEAC-9F7E-411F-9A70-74C19E6EB6F9}" type="datetime1">
              <a:rPr lang="en-US" smtClean="0"/>
              <a:pPr/>
              <a:t>7/1/2018</a:t>
            </a:fld>
            <a:endParaRPr lang="en-IN"/>
          </a:p>
        </p:txBody>
      </p:sp>
      <p:sp>
        <p:nvSpPr>
          <p:cNvPr id="6" name="Footer Placeholder 5"/>
          <p:cNvSpPr>
            <a:spLocks noGrp="1"/>
          </p:cNvSpPr>
          <p:nvPr>
            <p:ph type="ftr" sz="quarter" idx="11"/>
          </p:nvPr>
        </p:nvSpPr>
        <p:spPr/>
        <p:txBody>
          <a:bodyPr/>
          <a:lstStyle/>
          <a:p>
            <a:r>
              <a:rPr lang="en-IN"/>
              <a:t>CA Madhukar N. Hiregange</a:t>
            </a:r>
          </a:p>
        </p:txBody>
      </p:sp>
      <p:sp>
        <p:nvSpPr>
          <p:cNvPr id="7" name="Slide Number Placeholder 6"/>
          <p:cNvSpPr>
            <a:spLocks noGrp="1"/>
          </p:cNvSpPr>
          <p:nvPr>
            <p:ph type="sldNum" sz="quarter" idx="12"/>
          </p:nvPr>
        </p:nvSpPr>
        <p:spPr/>
        <p:txBody>
          <a:bodyPr/>
          <a:lstStyle/>
          <a:p>
            <a:fld id="{F5900BF2-7E7A-4F5D-B25E-E2D3462ECD5E}" type="slidenum">
              <a:rPr lang="en-IN" smtClean="0"/>
              <a:pPr/>
              <a:t>‹#›</a:t>
            </a:fld>
            <a:endParaRPr lang="en-IN"/>
          </a:p>
        </p:txBody>
      </p:sp>
    </p:spTree>
    <p:extLst>
      <p:ext uri="{BB962C8B-B14F-4D97-AF65-F5344CB8AC3E}">
        <p14:creationId xmlns:p14="http://schemas.microsoft.com/office/powerpoint/2010/main" val="66083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5781" y="274638"/>
            <a:ext cx="9464040" cy="1143000"/>
          </a:xfrm>
          <a:prstGeom prst="rect">
            <a:avLst/>
          </a:prstGeom>
        </p:spPr>
        <p:txBody>
          <a:bodyPr vert="horz" lIns="91413" tIns="45708" rIns="91413" bIns="45708"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525781" y="1600207"/>
            <a:ext cx="9464040" cy="4525963"/>
          </a:xfrm>
          <a:prstGeom prst="rect">
            <a:avLst/>
          </a:prstGeom>
        </p:spPr>
        <p:txBody>
          <a:bodyPr vert="horz" lIns="91413" tIns="45708" rIns="91413" bIns="457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525780" y="6356357"/>
            <a:ext cx="2453640" cy="365125"/>
          </a:xfrm>
          <a:prstGeom prst="rect">
            <a:avLst/>
          </a:prstGeom>
        </p:spPr>
        <p:txBody>
          <a:bodyPr vert="horz" lIns="91413" tIns="45708" rIns="91413" bIns="45708" rtlCol="0" anchor="ctr"/>
          <a:lstStyle>
            <a:lvl1pPr algn="l">
              <a:defRPr sz="1200">
                <a:solidFill>
                  <a:schemeClr val="tx1">
                    <a:tint val="75000"/>
                  </a:schemeClr>
                </a:solidFill>
              </a:defRPr>
            </a:lvl1pPr>
          </a:lstStyle>
          <a:p>
            <a:fld id="{56887925-E613-4F99-B4D7-7CD714F3597E}" type="datetime1">
              <a:rPr lang="en-US" smtClean="0"/>
              <a:pPr/>
              <a:t>7/1/2018</a:t>
            </a:fld>
            <a:endParaRPr lang="en-IN"/>
          </a:p>
        </p:txBody>
      </p:sp>
      <p:sp>
        <p:nvSpPr>
          <p:cNvPr id="5" name="Footer Placeholder 4"/>
          <p:cNvSpPr>
            <a:spLocks noGrp="1"/>
          </p:cNvSpPr>
          <p:nvPr>
            <p:ph type="ftr" sz="quarter" idx="3"/>
          </p:nvPr>
        </p:nvSpPr>
        <p:spPr>
          <a:xfrm>
            <a:off x="3592830" y="6356357"/>
            <a:ext cx="3329940" cy="365125"/>
          </a:xfrm>
          <a:prstGeom prst="rect">
            <a:avLst/>
          </a:prstGeom>
        </p:spPr>
        <p:txBody>
          <a:bodyPr vert="horz" lIns="91413" tIns="45708" rIns="91413" bIns="45708" rtlCol="0" anchor="ctr"/>
          <a:lstStyle>
            <a:lvl1pPr algn="ctr">
              <a:defRPr sz="1200">
                <a:solidFill>
                  <a:schemeClr val="tx1">
                    <a:tint val="75000"/>
                  </a:schemeClr>
                </a:solidFill>
              </a:defRPr>
            </a:lvl1pPr>
          </a:lstStyle>
          <a:p>
            <a:r>
              <a:rPr lang="en-IN"/>
              <a:t>CA Madhukar N. Hiregange</a:t>
            </a:r>
          </a:p>
        </p:txBody>
      </p:sp>
      <p:sp>
        <p:nvSpPr>
          <p:cNvPr id="6" name="Slide Number Placeholder 5"/>
          <p:cNvSpPr>
            <a:spLocks noGrp="1"/>
          </p:cNvSpPr>
          <p:nvPr>
            <p:ph type="sldNum" sz="quarter" idx="4"/>
          </p:nvPr>
        </p:nvSpPr>
        <p:spPr>
          <a:xfrm>
            <a:off x="7536180" y="6356357"/>
            <a:ext cx="2453640" cy="365125"/>
          </a:xfrm>
          <a:prstGeom prst="rect">
            <a:avLst/>
          </a:prstGeom>
        </p:spPr>
        <p:txBody>
          <a:bodyPr vert="horz" lIns="91413" tIns="45708" rIns="91413" bIns="45708" rtlCol="0" anchor="ctr"/>
          <a:lstStyle>
            <a:lvl1pPr algn="r">
              <a:defRPr sz="1200">
                <a:solidFill>
                  <a:schemeClr val="tx1">
                    <a:tint val="75000"/>
                  </a:schemeClr>
                </a:solidFill>
              </a:defRPr>
            </a:lvl1pPr>
          </a:lstStyle>
          <a:p>
            <a:fld id="{F5900BF2-7E7A-4F5D-B25E-E2D3462ECD5E}" type="slidenum">
              <a:rPr lang="en-IN" smtClean="0"/>
              <a:pPr/>
              <a:t>‹#›</a:t>
            </a:fld>
            <a:endParaRPr lang="en-IN"/>
          </a:p>
        </p:txBody>
      </p:sp>
    </p:spTree>
    <p:extLst>
      <p:ext uri="{BB962C8B-B14F-4D97-AF65-F5344CB8AC3E}">
        <p14:creationId xmlns:p14="http://schemas.microsoft.com/office/powerpoint/2010/main" val="4407192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143" rtl="0" eaLnBrk="1" latinLnBrk="0" hangingPunct="1">
        <a:spcBef>
          <a:spcPct val="0"/>
        </a:spcBef>
        <a:buNone/>
        <a:defRPr sz="4400" kern="1200">
          <a:solidFill>
            <a:schemeClr val="tx1"/>
          </a:solidFill>
          <a:latin typeface="+mj-lt"/>
          <a:ea typeface="+mj-ea"/>
          <a:cs typeface="+mj-cs"/>
        </a:defRPr>
      </a:lvl1pPr>
    </p:titleStyle>
    <p:bodyStyle>
      <a:lvl1pPr marL="342804" indent="-342804" algn="l" defTabSz="91414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43" indent="-285670" algn="l" defTabSz="9141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82" indent="-228536" algn="l" defTabSz="9141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52"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24"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95"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68"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038"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111" indent="-228536" algn="l" defTabSz="91414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43" rtl="0" eaLnBrk="1" latinLnBrk="0" hangingPunct="1">
        <a:defRPr sz="1800" kern="1200">
          <a:solidFill>
            <a:schemeClr val="tx1"/>
          </a:solidFill>
          <a:latin typeface="+mn-lt"/>
          <a:ea typeface="+mn-ea"/>
          <a:cs typeface="+mn-cs"/>
        </a:defRPr>
      </a:lvl1pPr>
      <a:lvl2pPr marL="457071" algn="l" defTabSz="914143" rtl="0" eaLnBrk="1" latinLnBrk="0" hangingPunct="1">
        <a:defRPr sz="1800" kern="1200">
          <a:solidFill>
            <a:schemeClr val="tx1"/>
          </a:solidFill>
          <a:latin typeface="+mn-lt"/>
          <a:ea typeface="+mn-ea"/>
          <a:cs typeface="+mn-cs"/>
        </a:defRPr>
      </a:lvl2pPr>
      <a:lvl3pPr marL="914143" algn="l" defTabSz="914143" rtl="0" eaLnBrk="1" latinLnBrk="0" hangingPunct="1">
        <a:defRPr sz="1800" kern="1200">
          <a:solidFill>
            <a:schemeClr val="tx1"/>
          </a:solidFill>
          <a:latin typeface="+mn-lt"/>
          <a:ea typeface="+mn-ea"/>
          <a:cs typeface="+mn-cs"/>
        </a:defRPr>
      </a:lvl3pPr>
      <a:lvl4pPr marL="1371213" algn="l" defTabSz="914143" rtl="0" eaLnBrk="1" latinLnBrk="0" hangingPunct="1">
        <a:defRPr sz="1800" kern="1200">
          <a:solidFill>
            <a:schemeClr val="tx1"/>
          </a:solidFill>
          <a:latin typeface="+mn-lt"/>
          <a:ea typeface="+mn-ea"/>
          <a:cs typeface="+mn-cs"/>
        </a:defRPr>
      </a:lvl4pPr>
      <a:lvl5pPr marL="1828287" algn="l" defTabSz="914143" rtl="0" eaLnBrk="1" latinLnBrk="0" hangingPunct="1">
        <a:defRPr sz="1800" kern="1200">
          <a:solidFill>
            <a:schemeClr val="tx1"/>
          </a:solidFill>
          <a:latin typeface="+mn-lt"/>
          <a:ea typeface="+mn-ea"/>
          <a:cs typeface="+mn-cs"/>
        </a:defRPr>
      </a:lvl5pPr>
      <a:lvl6pPr marL="2285360" algn="l" defTabSz="914143" rtl="0" eaLnBrk="1" latinLnBrk="0" hangingPunct="1">
        <a:defRPr sz="1800" kern="1200">
          <a:solidFill>
            <a:schemeClr val="tx1"/>
          </a:solidFill>
          <a:latin typeface="+mn-lt"/>
          <a:ea typeface="+mn-ea"/>
          <a:cs typeface="+mn-cs"/>
        </a:defRPr>
      </a:lvl6pPr>
      <a:lvl7pPr marL="2742431" algn="l" defTabSz="914143" rtl="0" eaLnBrk="1" latinLnBrk="0" hangingPunct="1">
        <a:defRPr sz="1800" kern="1200">
          <a:solidFill>
            <a:schemeClr val="tx1"/>
          </a:solidFill>
          <a:latin typeface="+mn-lt"/>
          <a:ea typeface="+mn-ea"/>
          <a:cs typeface="+mn-cs"/>
        </a:defRPr>
      </a:lvl7pPr>
      <a:lvl8pPr marL="3199503" algn="l" defTabSz="914143" rtl="0" eaLnBrk="1" latinLnBrk="0" hangingPunct="1">
        <a:defRPr sz="1800" kern="1200">
          <a:solidFill>
            <a:schemeClr val="tx1"/>
          </a:solidFill>
          <a:latin typeface="+mn-lt"/>
          <a:ea typeface="+mn-ea"/>
          <a:cs typeface="+mn-cs"/>
        </a:defRPr>
      </a:lvl8pPr>
      <a:lvl9pPr marL="3656574" algn="l" defTabSz="91414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Unbounded New Professional Opportunities- Am I GST ready?</a:t>
            </a:r>
          </a:p>
        </p:txBody>
      </p:sp>
      <p:sp>
        <p:nvSpPr>
          <p:cNvPr id="3" name="Subtitle 2"/>
          <p:cNvSpPr>
            <a:spLocks noGrp="1"/>
          </p:cNvSpPr>
          <p:nvPr>
            <p:ph type="subTitle" idx="1"/>
          </p:nvPr>
        </p:nvSpPr>
        <p:spPr/>
        <p:txBody>
          <a:bodyPr/>
          <a:lstStyle/>
          <a:p>
            <a:endParaRPr lang="en-US" dirty="0"/>
          </a:p>
          <a:p>
            <a:r>
              <a:rPr lang="en-US" dirty="0" err="1"/>
              <a:t>Madhukar</a:t>
            </a:r>
            <a:r>
              <a:rPr lang="en-US" dirty="0"/>
              <a:t> N Hiregange</a:t>
            </a:r>
          </a:p>
          <a:p>
            <a:r>
              <a:rPr lang="en-US" dirty="0"/>
              <a:t>Chartered Accountant</a:t>
            </a:r>
          </a:p>
        </p:txBody>
      </p:sp>
    </p:spTree>
    <p:extLst>
      <p:ext uri="{BB962C8B-B14F-4D97-AF65-F5344CB8AC3E}">
        <p14:creationId xmlns:p14="http://schemas.microsoft.com/office/powerpoint/2010/main" val="2874636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 Tomorrow?</a:t>
            </a:r>
          </a:p>
        </p:txBody>
      </p:sp>
      <p:sp>
        <p:nvSpPr>
          <p:cNvPr id="3" name="Content Placeholder 2"/>
          <p:cNvSpPr>
            <a:spLocks noGrp="1"/>
          </p:cNvSpPr>
          <p:nvPr>
            <p:ph idx="1"/>
          </p:nvPr>
        </p:nvSpPr>
        <p:spPr/>
        <p:txBody>
          <a:bodyPr/>
          <a:lstStyle/>
          <a:p>
            <a:r>
              <a:rPr lang="en-US" dirty="0"/>
              <a:t>More Transparency in system</a:t>
            </a:r>
          </a:p>
          <a:p>
            <a:r>
              <a:rPr lang="en-US" dirty="0"/>
              <a:t>More Accountability for CAs + Tax Officers</a:t>
            </a:r>
          </a:p>
          <a:p>
            <a:r>
              <a:rPr lang="en-US" dirty="0"/>
              <a:t>Electronic Interface increasing</a:t>
            </a:r>
          </a:p>
          <a:p>
            <a:r>
              <a:rPr lang="en-US" dirty="0"/>
              <a:t>Tax </a:t>
            </a:r>
            <a:r>
              <a:rPr lang="en-US" dirty="0" err="1"/>
              <a:t>Harmonisation</a:t>
            </a:r>
            <a:r>
              <a:rPr lang="en-US" dirty="0"/>
              <a:t> in India + World</a:t>
            </a:r>
          </a:p>
          <a:p>
            <a:r>
              <a:rPr lang="en-US" dirty="0"/>
              <a:t>Less tolerance for unethical activities</a:t>
            </a:r>
          </a:p>
          <a:p>
            <a:r>
              <a:rPr lang="en-US" dirty="0"/>
              <a:t>Profession/ Professionals to play bigger role in addressing concerns of fraud, money laundering, corruption and enhancing governance </a:t>
            </a:r>
          </a:p>
          <a:p>
            <a:endParaRPr lang="en-US" dirty="0"/>
          </a:p>
        </p:txBody>
      </p:sp>
    </p:spTree>
    <p:extLst>
      <p:ext uri="{BB962C8B-B14F-4D97-AF65-F5344CB8AC3E}">
        <p14:creationId xmlns:p14="http://schemas.microsoft.com/office/powerpoint/2010/main" val="554499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Focus Areas In GST?</a:t>
            </a:r>
          </a:p>
        </p:txBody>
      </p:sp>
      <p:sp>
        <p:nvSpPr>
          <p:cNvPr id="3" name="Content Placeholder 2"/>
          <p:cNvSpPr>
            <a:spLocks noGrp="1"/>
          </p:cNvSpPr>
          <p:nvPr>
            <p:ph idx="1"/>
          </p:nvPr>
        </p:nvSpPr>
        <p:spPr/>
        <p:txBody>
          <a:bodyPr>
            <a:normAutofit fontScale="92500" lnSpcReduction="10000"/>
          </a:bodyPr>
          <a:lstStyle/>
          <a:p>
            <a:r>
              <a:rPr lang="en-US" dirty="0"/>
              <a:t>Classification and registration</a:t>
            </a:r>
          </a:p>
          <a:p>
            <a:r>
              <a:rPr lang="en-US" dirty="0"/>
              <a:t>Filing returns – GSTR 3B</a:t>
            </a:r>
          </a:p>
          <a:p>
            <a:r>
              <a:rPr lang="en-US" dirty="0"/>
              <a:t>Reconciliation before filing GSTR-1</a:t>
            </a:r>
          </a:p>
          <a:p>
            <a:r>
              <a:rPr lang="en-US" dirty="0"/>
              <a:t>Opinions- Reply to Letters</a:t>
            </a:r>
          </a:p>
          <a:p>
            <a:r>
              <a:rPr lang="en-US" dirty="0"/>
              <a:t>Review and audit on behalf of management</a:t>
            </a:r>
          </a:p>
          <a:p>
            <a:r>
              <a:rPr lang="en-US" dirty="0"/>
              <a:t>Foreign Trade Policy + Customs – Advisory + Compliance + Execution – Export benefits</a:t>
            </a:r>
          </a:p>
          <a:p>
            <a:r>
              <a:rPr lang="en-US" dirty="0"/>
              <a:t>FEMA + FCRA- Advisory + Compliance</a:t>
            </a:r>
          </a:p>
          <a:p>
            <a:r>
              <a:rPr lang="en-US" dirty="0"/>
              <a:t>Global Services – KPO – Tax/ Regulatory Compliance</a:t>
            </a:r>
          </a:p>
        </p:txBody>
      </p:sp>
    </p:spTree>
    <p:extLst>
      <p:ext uri="{BB962C8B-B14F-4D97-AF65-F5344CB8AC3E}">
        <p14:creationId xmlns:p14="http://schemas.microsoft.com/office/powerpoint/2010/main" val="3497212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228601" y="332661"/>
            <a:ext cx="9753600" cy="5687174"/>
          </a:xfrm>
          <a:prstGeom prst="rect">
            <a:avLst/>
          </a:prstGeom>
          <a:noFill/>
        </p:spPr>
        <p:txBody>
          <a:bodyPr wrap="square" lIns="91413" tIns="45708" rIns="91413" bIns="45708" rtlCol="0">
            <a:spAutoFit/>
          </a:bodyPr>
          <a:lstStyle/>
          <a:p>
            <a:pPr algn="just">
              <a:lnSpc>
                <a:spcPct val="150000"/>
              </a:lnSpc>
            </a:pPr>
            <a:r>
              <a:rPr lang="en-US" sz="2600" b="1" dirty="0"/>
              <a:t>In GST - Section 2(13): </a:t>
            </a:r>
            <a:r>
              <a:rPr lang="en-US" sz="2600" dirty="0"/>
              <a:t>“audit” means </a:t>
            </a:r>
          </a:p>
          <a:p>
            <a:pPr marL="342804" indent="-342804" algn="just">
              <a:lnSpc>
                <a:spcPct val="140000"/>
              </a:lnSpc>
              <a:spcBef>
                <a:spcPts val="600"/>
              </a:spcBef>
              <a:buClr>
                <a:schemeClr val="accent1"/>
              </a:buClr>
              <a:buSzPct val="70000"/>
              <a:buFont typeface="Wingdings" pitchFamily="2" charset="2"/>
              <a:buChar char="Ø"/>
            </a:pPr>
            <a:r>
              <a:rPr lang="en-US" sz="2600" dirty="0">
                <a:latin typeface="+mj-lt"/>
              </a:rPr>
              <a:t>the examination of records, returns and other documents </a:t>
            </a:r>
          </a:p>
          <a:p>
            <a:pPr marL="342804" indent="-342804" algn="just">
              <a:lnSpc>
                <a:spcPct val="140000"/>
              </a:lnSpc>
              <a:spcBef>
                <a:spcPts val="600"/>
              </a:spcBef>
              <a:buClr>
                <a:schemeClr val="accent1"/>
              </a:buClr>
              <a:buSzPct val="70000"/>
              <a:buFont typeface="Wingdings" pitchFamily="2" charset="2"/>
              <a:buChar char="Ø"/>
            </a:pPr>
            <a:r>
              <a:rPr lang="en-US" sz="2600" dirty="0">
                <a:latin typeface="+mj-lt"/>
              </a:rPr>
              <a:t>maintained or furnished by the registered person </a:t>
            </a:r>
          </a:p>
          <a:p>
            <a:pPr marL="342804" indent="-342804" algn="just">
              <a:lnSpc>
                <a:spcPct val="140000"/>
              </a:lnSpc>
              <a:spcBef>
                <a:spcPts val="600"/>
              </a:spcBef>
              <a:buClr>
                <a:schemeClr val="accent1"/>
              </a:buClr>
              <a:buSzPct val="70000"/>
              <a:buFont typeface="Wingdings" pitchFamily="2" charset="2"/>
              <a:buChar char="Ø"/>
            </a:pPr>
            <a:r>
              <a:rPr lang="en-US" sz="2600" dirty="0">
                <a:latin typeface="+mj-lt"/>
              </a:rPr>
              <a:t>under this Act or the rules made thereunder or under any other law for the time being in force </a:t>
            </a:r>
          </a:p>
          <a:p>
            <a:pPr marL="342804" indent="-342804" algn="just">
              <a:lnSpc>
                <a:spcPct val="140000"/>
              </a:lnSpc>
              <a:spcBef>
                <a:spcPts val="600"/>
              </a:spcBef>
              <a:buClr>
                <a:schemeClr val="accent1"/>
              </a:buClr>
              <a:buSzPct val="70000"/>
              <a:buFont typeface="Wingdings" pitchFamily="2" charset="2"/>
              <a:buChar char="Ø"/>
            </a:pPr>
            <a:r>
              <a:rPr lang="en-US" sz="2600" dirty="0">
                <a:latin typeface="+mj-lt"/>
              </a:rPr>
              <a:t>to verify the correctness of: 1) turnover declared, 2) taxes paid, 3) refund claimed and 4) input tax credit availed, and </a:t>
            </a:r>
          </a:p>
          <a:p>
            <a:pPr marL="342804" indent="-342804" algn="just">
              <a:lnSpc>
                <a:spcPct val="140000"/>
              </a:lnSpc>
              <a:spcBef>
                <a:spcPts val="600"/>
              </a:spcBef>
              <a:buClr>
                <a:schemeClr val="accent1"/>
              </a:buClr>
              <a:buSzPct val="70000"/>
              <a:buFont typeface="Wingdings" pitchFamily="2" charset="2"/>
              <a:buChar char="Ø"/>
            </a:pPr>
            <a:r>
              <a:rPr lang="en-US" sz="2600" dirty="0">
                <a:latin typeface="+mj-lt"/>
              </a:rPr>
              <a:t>to assess his compliance with the provisions of this Act or the rules made thereunder.</a:t>
            </a:r>
            <a:endParaRPr lang="en-IN" sz="2600" dirty="0">
              <a:latin typeface="+mj-lt"/>
            </a:endParaRPr>
          </a:p>
        </p:txBody>
      </p:sp>
      <p:sp>
        <p:nvSpPr>
          <p:cNvPr id="5" name="Rectangle 4"/>
          <p:cNvSpPr/>
          <p:nvPr/>
        </p:nvSpPr>
        <p:spPr>
          <a:xfrm>
            <a:off x="1676403" y="6044952"/>
            <a:ext cx="6707545"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r>
              <a:rPr lang="en-US" sz="3200" dirty="0"/>
              <a:t>Applicable to all audits</a:t>
            </a:r>
          </a:p>
        </p:txBody>
      </p:sp>
      <p:sp>
        <p:nvSpPr>
          <p:cNvPr id="8" name="Rectangle 7"/>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9" name="Slide Number Placeholder 8"/>
          <p:cNvSpPr>
            <a:spLocks noGrp="1"/>
          </p:cNvSpPr>
          <p:nvPr>
            <p:ph type="sldNum" sz="quarter" idx="12"/>
          </p:nvPr>
        </p:nvSpPr>
        <p:spPr/>
        <p:txBody>
          <a:bodyPr/>
          <a:lstStyle/>
          <a:p>
            <a:fld id="{F5900BF2-7E7A-4F5D-B25E-E2D3462ECD5E}" type="slidenum">
              <a:rPr lang="en-IN" smtClean="0"/>
              <a:pPr/>
              <a:t>12</a:t>
            </a:fld>
            <a:endParaRPr lang="en-IN"/>
          </a:p>
        </p:txBody>
      </p:sp>
      <p:sp>
        <p:nvSpPr>
          <p:cNvPr id="10" name="Footer Placeholder 9"/>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2947583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Broad classification</a:t>
            </a:r>
            <a:endParaRPr lang="en-IN" b="1" dirty="0"/>
          </a:p>
        </p:txBody>
      </p:sp>
      <p:sp>
        <p:nvSpPr>
          <p:cNvPr id="3" name="Content Placeholder 2"/>
          <p:cNvSpPr>
            <a:spLocks noGrp="1"/>
          </p:cNvSpPr>
          <p:nvPr>
            <p:ph idx="1"/>
          </p:nvPr>
        </p:nvSpPr>
        <p:spPr>
          <a:xfrm>
            <a:off x="381000" y="1600207"/>
            <a:ext cx="9608821" cy="4525963"/>
          </a:xfrm>
        </p:spPr>
        <p:txBody>
          <a:bodyPr>
            <a:noAutofit/>
          </a:bodyPr>
          <a:lstStyle/>
          <a:p>
            <a:pPr algn="just">
              <a:lnSpc>
                <a:spcPct val="140000"/>
              </a:lnSpc>
              <a:spcBef>
                <a:spcPts val="600"/>
              </a:spcBef>
              <a:buClr>
                <a:schemeClr val="accent1"/>
              </a:buClr>
              <a:buSzPct val="70000"/>
              <a:buFont typeface="Wingdings" pitchFamily="2" charset="2"/>
              <a:buChar char="Ø"/>
              <a:defRPr/>
            </a:pPr>
            <a:r>
              <a:rPr lang="en-US" sz="2800" dirty="0">
                <a:latin typeface="+mj-lt"/>
              </a:rPr>
              <a:t>General Audit (Management Requirement)</a:t>
            </a:r>
          </a:p>
          <a:p>
            <a:pPr algn="just">
              <a:lnSpc>
                <a:spcPct val="140000"/>
              </a:lnSpc>
              <a:spcBef>
                <a:spcPts val="600"/>
              </a:spcBef>
              <a:buClr>
                <a:schemeClr val="accent1"/>
              </a:buClr>
              <a:buSzPct val="70000"/>
              <a:buFont typeface="Wingdings" pitchFamily="2" charset="2"/>
              <a:buChar char="Ø"/>
              <a:defRPr/>
            </a:pPr>
            <a:r>
              <a:rPr lang="en-US" sz="2800" b="1" u="sng" dirty="0">
                <a:latin typeface="+mj-lt"/>
              </a:rPr>
              <a:t>Annual Return Reconciliation + statement</a:t>
            </a:r>
          </a:p>
          <a:p>
            <a:pPr algn="just">
              <a:lnSpc>
                <a:spcPct val="140000"/>
              </a:lnSpc>
              <a:spcBef>
                <a:spcPts val="600"/>
              </a:spcBef>
              <a:buClr>
                <a:schemeClr val="accent1"/>
              </a:buClr>
              <a:buSzPct val="70000"/>
              <a:buFont typeface="Wingdings" pitchFamily="2" charset="2"/>
              <a:buChar char="Ø"/>
              <a:defRPr/>
            </a:pPr>
            <a:r>
              <a:rPr lang="en-US" sz="2800" dirty="0">
                <a:latin typeface="+mj-lt"/>
              </a:rPr>
              <a:t>Department &amp; C &amp; A G Audit</a:t>
            </a:r>
          </a:p>
          <a:p>
            <a:pPr algn="just">
              <a:lnSpc>
                <a:spcPct val="140000"/>
              </a:lnSpc>
              <a:spcBef>
                <a:spcPts val="600"/>
              </a:spcBef>
              <a:buClr>
                <a:schemeClr val="accent1"/>
              </a:buClr>
              <a:buSzPct val="70000"/>
              <a:buFont typeface="Wingdings" pitchFamily="2" charset="2"/>
              <a:buChar char="Ø"/>
              <a:defRPr/>
            </a:pPr>
            <a:r>
              <a:rPr lang="en-US" sz="2800" dirty="0">
                <a:latin typeface="+mj-lt"/>
              </a:rPr>
              <a:t>Statutory Audits</a:t>
            </a:r>
          </a:p>
          <a:p>
            <a:pPr algn="just">
              <a:lnSpc>
                <a:spcPct val="140000"/>
              </a:lnSpc>
              <a:spcBef>
                <a:spcPts val="600"/>
              </a:spcBef>
              <a:buClr>
                <a:schemeClr val="accent1"/>
              </a:buClr>
              <a:buSzPct val="70000"/>
              <a:buFont typeface="Wingdings" pitchFamily="2" charset="2"/>
              <a:buChar char="Ø"/>
              <a:defRPr/>
            </a:pPr>
            <a:r>
              <a:rPr lang="en-US" sz="2800" dirty="0">
                <a:latin typeface="+mj-lt"/>
              </a:rPr>
              <a:t>Specific Audits</a:t>
            </a:r>
            <a:endParaRPr lang="en-IN" sz="2800" dirty="0">
              <a:latin typeface="+mj-lt"/>
            </a:endParaRP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13</a:t>
            </a:fld>
            <a:endParaRPr lang="en-IN"/>
          </a:p>
        </p:txBody>
      </p:sp>
      <p:sp>
        <p:nvSpPr>
          <p:cNvPr id="6" name="Footer Placeholder 5"/>
          <p:cNvSpPr>
            <a:spLocks noGrp="1"/>
          </p:cNvSpPr>
          <p:nvPr>
            <p:ph type="ftr" sz="quarter" idx="11"/>
          </p:nvPr>
        </p:nvSpPr>
        <p:spPr/>
        <p:txBody>
          <a:bodyPr/>
          <a:lstStyle/>
          <a:p>
            <a:r>
              <a:rPr lang="en-IN" dirty="0"/>
              <a:t>CA Madhukar N. Hiregange</a:t>
            </a:r>
          </a:p>
        </p:txBody>
      </p:sp>
    </p:spTree>
    <p:extLst>
      <p:ext uri="{BB962C8B-B14F-4D97-AF65-F5344CB8AC3E}">
        <p14:creationId xmlns:p14="http://schemas.microsoft.com/office/powerpoint/2010/main" val="2949662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1" y="274638"/>
            <a:ext cx="9464040" cy="1020762"/>
          </a:xfrm>
        </p:spPr>
        <p:txBody>
          <a:bodyPr/>
          <a:lstStyle/>
          <a:p>
            <a:r>
              <a:rPr lang="en-US" b="1" dirty="0">
                <a:solidFill>
                  <a:schemeClr val="tx1"/>
                </a:solidFill>
              </a:rPr>
              <a:t>Why is Audit Required?</a:t>
            </a:r>
            <a:endParaRPr lang="en-IN" b="1" dirty="0"/>
          </a:p>
        </p:txBody>
      </p:sp>
      <p:sp>
        <p:nvSpPr>
          <p:cNvPr id="3" name="Content Placeholder 2"/>
          <p:cNvSpPr>
            <a:spLocks noGrp="1"/>
          </p:cNvSpPr>
          <p:nvPr>
            <p:ph idx="1"/>
          </p:nvPr>
        </p:nvSpPr>
        <p:spPr>
          <a:xfrm>
            <a:off x="381003" y="1219200"/>
            <a:ext cx="9608821" cy="5334002"/>
          </a:xfrm>
        </p:spPr>
        <p:txBody>
          <a:bodyPr>
            <a:noAutofit/>
          </a:bodyPr>
          <a:lstStyle/>
          <a:p>
            <a:pPr algn="just">
              <a:lnSpc>
                <a:spcPct val="150000"/>
              </a:lnSpc>
              <a:spcBef>
                <a:spcPts val="600"/>
              </a:spcBef>
              <a:buClr>
                <a:schemeClr val="accent1"/>
              </a:buClr>
              <a:buSzPct val="70000"/>
              <a:buFont typeface="Wingdings" pitchFamily="2" charset="2"/>
              <a:buChar char="Ø"/>
            </a:pPr>
            <a:r>
              <a:rPr lang="en-US" sz="2600" dirty="0">
                <a:latin typeface="+mj-lt"/>
              </a:rPr>
              <a:t>Assessee perspective</a:t>
            </a:r>
          </a:p>
          <a:p>
            <a:pPr marL="855423" lvl="1" indent="-398352">
              <a:lnSpc>
                <a:spcPct val="150000"/>
              </a:lnSpc>
              <a:buClr>
                <a:schemeClr val="accent1"/>
              </a:buClr>
              <a:buSzPct val="75000"/>
              <a:buFont typeface="Wingdings" pitchFamily="2" charset="2"/>
              <a:buChar char="ü"/>
            </a:pPr>
            <a:r>
              <a:rPr lang="en-US" sz="2600" dirty="0">
                <a:latin typeface="+mj-lt"/>
              </a:rPr>
              <a:t>Confirmation as to accounts is complete and all transactions are recorded</a:t>
            </a:r>
          </a:p>
          <a:p>
            <a:pPr marL="855423" lvl="1" indent="-398352">
              <a:lnSpc>
                <a:spcPct val="150000"/>
              </a:lnSpc>
              <a:buClr>
                <a:schemeClr val="accent1"/>
              </a:buClr>
              <a:buSzPct val="75000"/>
              <a:buFont typeface="Wingdings" pitchFamily="2" charset="2"/>
              <a:buChar char="ü"/>
            </a:pPr>
            <a:r>
              <a:rPr lang="en-US" sz="2600" b="1" dirty="0">
                <a:latin typeface="+mj-lt"/>
              </a:rPr>
              <a:t>Not aware about non-compliance</a:t>
            </a:r>
          </a:p>
          <a:p>
            <a:pPr marL="855423" lvl="1" indent="-398352">
              <a:lnSpc>
                <a:spcPct val="150000"/>
              </a:lnSpc>
              <a:buClr>
                <a:schemeClr val="accent1"/>
              </a:buClr>
              <a:buSzPct val="75000"/>
              <a:buFont typeface="Wingdings" pitchFamily="2" charset="2"/>
              <a:buChar char="ü"/>
            </a:pPr>
            <a:r>
              <a:rPr lang="en-US" sz="2600" dirty="0">
                <a:latin typeface="+mj-lt"/>
              </a:rPr>
              <a:t>Preventing / rectifying errors</a:t>
            </a:r>
          </a:p>
          <a:p>
            <a:pPr marL="855423" lvl="1" indent="-398352">
              <a:lnSpc>
                <a:spcPct val="150000"/>
              </a:lnSpc>
              <a:buClr>
                <a:schemeClr val="accent1"/>
              </a:buClr>
              <a:buSzPct val="75000"/>
              <a:buFont typeface="Wingdings" pitchFamily="2" charset="2"/>
              <a:buChar char="ü"/>
            </a:pPr>
            <a:r>
              <a:rPr lang="en-US" sz="2600" dirty="0">
                <a:latin typeface="+mj-lt"/>
              </a:rPr>
              <a:t>Ensure proper availment of benefits ( see article)</a:t>
            </a:r>
          </a:p>
          <a:p>
            <a:pPr marL="855423" lvl="1" indent="-398352">
              <a:lnSpc>
                <a:spcPct val="150000"/>
              </a:lnSpc>
              <a:buClr>
                <a:schemeClr val="accent1"/>
              </a:buClr>
              <a:buSzPct val="75000"/>
              <a:buFont typeface="Wingdings" pitchFamily="2" charset="2"/>
              <a:buChar char="ü"/>
            </a:pPr>
            <a:r>
              <a:rPr lang="en-US" sz="2600" dirty="0">
                <a:latin typeface="+mj-lt"/>
              </a:rPr>
              <a:t>Plan for future – new product and/or service launch</a:t>
            </a:r>
            <a:endParaRPr lang="en-IN" sz="2600" dirty="0">
              <a:latin typeface="+mj-lt"/>
            </a:endParaRP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14</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2048547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1" y="274638"/>
            <a:ext cx="9464040" cy="944562"/>
          </a:xfrm>
        </p:spPr>
        <p:txBody>
          <a:bodyPr/>
          <a:lstStyle/>
          <a:p>
            <a:r>
              <a:rPr lang="en-US" b="1" dirty="0">
                <a:solidFill>
                  <a:schemeClr val="tx1"/>
                </a:solidFill>
              </a:rPr>
              <a:t>Why is Audit Required?</a:t>
            </a:r>
            <a:endParaRPr lang="en-IN" b="1" dirty="0"/>
          </a:p>
        </p:txBody>
      </p:sp>
      <p:sp>
        <p:nvSpPr>
          <p:cNvPr id="3" name="Content Placeholder 2"/>
          <p:cNvSpPr>
            <a:spLocks noGrp="1"/>
          </p:cNvSpPr>
          <p:nvPr>
            <p:ph idx="1"/>
          </p:nvPr>
        </p:nvSpPr>
        <p:spPr>
          <a:xfrm>
            <a:off x="304803" y="1219200"/>
            <a:ext cx="9685021" cy="5334000"/>
          </a:xfrm>
        </p:spPr>
        <p:txBody>
          <a:bodyPr>
            <a:noAutofit/>
          </a:bodyPr>
          <a:lstStyle/>
          <a:p>
            <a:pPr algn="just">
              <a:lnSpc>
                <a:spcPct val="150000"/>
              </a:lnSpc>
              <a:spcBef>
                <a:spcPts val="0"/>
              </a:spcBef>
              <a:buClr>
                <a:schemeClr val="accent1"/>
              </a:buClr>
              <a:buSzPct val="70000"/>
              <a:buFont typeface="Wingdings" pitchFamily="2" charset="2"/>
              <a:buChar char="Ø"/>
            </a:pPr>
            <a:r>
              <a:rPr lang="en-US" sz="2600" dirty="0">
                <a:latin typeface="+mj-lt"/>
              </a:rPr>
              <a:t>Department perspective</a:t>
            </a:r>
          </a:p>
          <a:p>
            <a:pPr lvl="1">
              <a:lnSpc>
                <a:spcPct val="150000"/>
              </a:lnSpc>
              <a:spcBef>
                <a:spcPts val="0"/>
              </a:spcBef>
              <a:buClr>
                <a:schemeClr val="accent1"/>
              </a:buClr>
              <a:buSzPct val="75000"/>
              <a:buFont typeface="Wingdings" pitchFamily="2" charset="2"/>
              <a:buChar char="ü"/>
            </a:pPr>
            <a:r>
              <a:rPr lang="en-US" sz="2600" dirty="0">
                <a:latin typeface="+mj-lt"/>
              </a:rPr>
              <a:t>Self assessment of taxes – needs a check</a:t>
            </a:r>
          </a:p>
          <a:p>
            <a:pPr lvl="1">
              <a:lnSpc>
                <a:spcPct val="150000"/>
              </a:lnSpc>
              <a:spcBef>
                <a:spcPts val="0"/>
              </a:spcBef>
              <a:buClr>
                <a:schemeClr val="accent1"/>
              </a:buClr>
              <a:buSzPct val="75000"/>
              <a:buFont typeface="Wingdings" pitchFamily="2" charset="2"/>
              <a:buChar char="ü"/>
            </a:pPr>
            <a:r>
              <a:rPr lang="en-US" sz="2600" dirty="0">
                <a:latin typeface="+mj-lt"/>
              </a:rPr>
              <a:t>To ensure compliance</a:t>
            </a:r>
          </a:p>
          <a:p>
            <a:pPr marL="1320430" lvl="2" indent="-406286">
              <a:lnSpc>
                <a:spcPct val="150000"/>
              </a:lnSpc>
              <a:spcBef>
                <a:spcPts val="0"/>
              </a:spcBef>
              <a:buClr>
                <a:schemeClr val="accent1"/>
              </a:buClr>
              <a:defRPr/>
            </a:pPr>
            <a:r>
              <a:rPr lang="en-US" sz="2600" dirty="0">
                <a:latin typeface="+mj-lt"/>
              </a:rPr>
              <a:t>Recording of all transaction</a:t>
            </a:r>
          </a:p>
          <a:p>
            <a:pPr marL="1320430" lvl="2" indent="-406286">
              <a:lnSpc>
                <a:spcPct val="150000"/>
              </a:lnSpc>
              <a:spcBef>
                <a:spcPts val="0"/>
              </a:spcBef>
              <a:buClr>
                <a:schemeClr val="accent1"/>
              </a:buClr>
              <a:defRPr/>
            </a:pPr>
            <a:r>
              <a:rPr lang="en-US" sz="2600" dirty="0">
                <a:latin typeface="+mj-lt"/>
              </a:rPr>
              <a:t>Observance of all procedures</a:t>
            </a:r>
          </a:p>
          <a:p>
            <a:pPr marL="1320430" lvl="2" indent="-406286">
              <a:lnSpc>
                <a:spcPct val="150000"/>
              </a:lnSpc>
              <a:spcBef>
                <a:spcPts val="0"/>
              </a:spcBef>
              <a:buClr>
                <a:schemeClr val="accent1"/>
              </a:buClr>
              <a:defRPr/>
            </a:pPr>
            <a:r>
              <a:rPr lang="en-US" sz="2600" dirty="0">
                <a:latin typeface="+mj-lt"/>
              </a:rPr>
              <a:t>Proper valuation of goods</a:t>
            </a:r>
          </a:p>
          <a:p>
            <a:pPr marL="1320430" lvl="2" indent="-406286">
              <a:lnSpc>
                <a:spcPct val="150000"/>
              </a:lnSpc>
              <a:spcBef>
                <a:spcPts val="0"/>
              </a:spcBef>
              <a:buClr>
                <a:schemeClr val="accent1"/>
              </a:buClr>
              <a:defRPr/>
            </a:pPr>
            <a:r>
              <a:rPr lang="en-US" sz="2600" dirty="0">
                <a:latin typeface="+mj-lt"/>
              </a:rPr>
              <a:t>Validity of credits</a:t>
            </a:r>
          </a:p>
          <a:p>
            <a:pPr marL="1320430" lvl="2" indent="-406286">
              <a:lnSpc>
                <a:spcPct val="150000"/>
              </a:lnSpc>
              <a:spcBef>
                <a:spcPts val="0"/>
              </a:spcBef>
              <a:buClr>
                <a:schemeClr val="accent1"/>
              </a:buClr>
              <a:defRPr/>
            </a:pPr>
            <a:r>
              <a:rPr lang="en-US" sz="2600" dirty="0">
                <a:latin typeface="+mj-lt"/>
              </a:rPr>
              <a:t>Checking of returns and payments</a:t>
            </a:r>
          </a:p>
          <a:p>
            <a:pPr lvl="1">
              <a:lnSpc>
                <a:spcPct val="150000"/>
              </a:lnSpc>
              <a:spcBef>
                <a:spcPts val="0"/>
              </a:spcBef>
              <a:buClr>
                <a:schemeClr val="accent1"/>
              </a:buClr>
              <a:buSzPct val="75000"/>
              <a:buFont typeface="Wingdings" pitchFamily="2" charset="2"/>
              <a:buChar char="ü"/>
            </a:pPr>
            <a:r>
              <a:rPr lang="en-US" sz="2600" dirty="0">
                <a:latin typeface="+mj-lt"/>
              </a:rPr>
              <a:t>Plug revenue loop holes</a:t>
            </a:r>
            <a:endParaRPr lang="en-IN" sz="2600" dirty="0">
              <a:latin typeface="+mj-lt"/>
            </a:endParaRP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15</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1771294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9464040" cy="944562"/>
          </a:xfrm>
        </p:spPr>
        <p:txBody>
          <a:bodyPr/>
          <a:lstStyle/>
          <a:p>
            <a:r>
              <a:rPr lang="en-US" b="1" dirty="0">
                <a:solidFill>
                  <a:schemeClr val="tx1"/>
                </a:solidFill>
              </a:rPr>
              <a:t>Statutory provisions</a:t>
            </a:r>
            <a:endParaRPr lang="en-IN" b="1" dirty="0"/>
          </a:p>
        </p:txBody>
      </p:sp>
      <p:sp>
        <p:nvSpPr>
          <p:cNvPr id="3" name="Content Placeholder 2"/>
          <p:cNvSpPr>
            <a:spLocks noGrp="1"/>
          </p:cNvSpPr>
          <p:nvPr>
            <p:ph idx="1"/>
          </p:nvPr>
        </p:nvSpPr>
        <p:spPr>
          <a:xfrm>
            <a:off x="228600" y="1143000"/>
            <a:ext cx="9753600" cy="5410200"/>
          </a:xfrm>
        </p:spPr>
        <p:txBody>
          <a:bodyPr>
            <a:noAutofit/>
          </a:bodyPr>
          <a:lstStyle/>
          <a:p>
            <a:pPr algn="just">
              <a:lnSpc>
                <a:spcPct val="150000"/>
              </a:lnSpc>
              <a:spcBef>
                <a:spcPts val="0"/>
              </a:spcBef>
              <a:buClr>
                <a:schemeClr val="accent1"/>
              </a:buClr>
              <a:buSzPct val="70000"/>
              <a:buFont typeface="Wingdings" pitchFamily="2" charset="2"/>
              <a:buChar char="Ø"/>
            </a:pPr>
            <a:r>
              <a:rPr lang="en-US" sz="2500" dirty="0">
                <a:latin typeface="+mj-lt"/>
              </a:rPr>
              <a:t>Provision in the GST Act for Certification as part of Annual Accounts after audit – Sec-35 (5) – Reconciliation + such particulars as prescribed 44(2) [Formats suggested by ICAI]</a:t>
            </a:r>
          </a:p>
          <a:p>
            <a:pPr algn="just">
              <a:lnSpc>
                <a:spcPct val="150000"/>
              </a:lnSpc>
              <a:spcBef>
                <a:spcPts val="0"/>
              </a:spcBef>
              <a:buClr>
                <a:schemeClr val="accent1"/>
              </a:buClr>
              <a:buSzPct val="70000"/>
              <a:buFont typeface="Wingdings" pitchFamily="2" charset="2"/>
              <a:buChar char="Ø"/>
            </a:pPr>
            <a:r>
              <a:rPr lang="en-US" sz="2500" dirty="0">
                <a:latin typeface="+mj-lt"/>
              </a:rPr>
              <a:t>Aggregate turnover &gt; 2 Crores on PAN India basis. Audit for all locations needed – Rule 80(3)</a:t>
            </a:r>
          </a:p>
          <a:p>
            <a:pPr algn="just">
              <a:lnSpc>
                <a:spcPct val="150000"/>
              </a:lnSpc>
              <a:spcBef>
                <a:spcPts val="0"/>
              </a:spcBef>
              <a:buClr>
                <a:schemeClr val="accent1"/>
              </a:buClr>
              <a:buSzPct val="70000"/>
              <a:buFont typeface="Wingdings" pitchFamily="2" charset="2"/>
              <a:buChar char="Ø"/>
            </a:pPr>
            <a:r>
              <a:rPr lang="en-US" sz="2500" dirty="0">
                <a:latin typeface="+mj-lt"/>
              </a:rPr>
              <a:t>GST envisaged to be assessed on self-assessment basis. Sec 48 (3)- Responsibility for correctness with regd. person.</a:t>
            </a:r>
          </a:p>
          <a:p>
            <a:pPr algn="just">
              <a:lnSpc>
                <a:spcPct val="150000"/>
              </a:lnSpc>
              <a:spcBef>
                <a:spcPts val="0"/>
              </a:spcBef>
              <a:buClr>
                <a:schemeClr val="accent1"/>
              </a:buClr>
              <a:buSzPct val="70000"/>
              <a:buFont typeface="Wingdings" pitchFamily="2" charset="2"/>
              <a:buChar char="Ø"/>
            </a:pPr>
            <a:r>
              <a:rPr lang="en-US" sz="2500" dirty="0" err="1">
                <a:latin typeface="+mj-lt"/>
              </a:rPr>
              <a:t>Assessee</a:t>
            </a:r>
            <a:r>
              <a:rPr lang="en-US" sz="2500" dirty="0">
                <a:latin typeface="+mj-lt"/>
              </a:rPr>
              <a:t> can get books of accounts audited Voluntarily by professionals for their own benefit.</a:t>
            </a: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16</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3314136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Types of Audit by Professionals</a:t>
            </a:r>
            <a:endParaRPr lang="en-IN" b="1" dirty="0"/>
          </a:p>
        </p:txBody>
      </p:sp>
      <p:sp>
        <p:nvSpPr>
          <p:cNvPr id="3" name="Content Placeholder 2"/>
          <p:cNvSpPr>
            <a:spLocks noGrp="1"/>
          </p:cNvSpPr>
          <p:nvPr>
            <p:ph idx="1"/>
          </p:nvPr>
        </p:nvSpPr>
        <p:spPr>
          <a:xfrm>
            <a:off x="381000" y="1371600"/>
            <a:ext cx="9464040" cy="5257796"/>
          </a:xfrm>
        </p:spPr>
        <p:txBody>
          <a:bodyPr>
            <a:noAutofit/>
          </a:bodyPr>
          <a:lstStyle/>
          <a:p>
            <a:pPr algn="just">
              <a:lnSpc>
                <a:spcPct val="150000"/>
              </a:lnSpc>
              <a:spcBef>
                <a:spcPts val="0"/>
              </a:spcBef>
              <a:buClr>
                <a:schemeClr val="accent1"/>
              </a:buClr>
              <a:buSzPct val="70000"/>
              <a:buFont typeface="Wingdings" pitchFamily="2" charset="2"/>
              <a:buChar char="Ø"/>
            </a:pPr>
            <a:r>
              <a:rPr lang="en-US" sz="2600" dirty="0">
                <a:latin typeface="+mj-lt"/>
              </a:rPr>
              <a:t>GST Transitional Compliance Review</a:t>
            </a:r>
          </a:p>
          <a:p>
            <a:pPr algn="just">
              <a:lnSpc>
                <a:spcPct val="150000"/>
              </a:lnSpc>
              <a:spcBef>
                <a:spcPts val="0"/>
              </a:spcBef>
              <a:buClr>
                <a:schemeClr val="accent1"/>
              </a:buClr>
              <a:buSzPct val="70000"/>
              <a:buFont typeface="Wingdings" pitchFamily="2" charset="2"/>
              <a:buChar char="Ø"/>
            </a:pPr>
            <a:r>
              <a:rPr lang="en-US" sz="2600" dirty="0">
                <a:latin typeface="+mj-lt"/>
              </a:rPr>
              <a:t>GST Systems &amp; Procedures Audit</a:t>
            </a:r>
          </a:p>
          <a:p>
            <a:pPr algn="just">
              <a:lnSpc>
                <a:spcPct val="150000"/>
              </a:lnSpc>
              <a:spcBef>
                <a:spcPts val="0"/>
              </a:spcBef>
              <a:buClr>
                <a:schemeClr val="accent1"/>
              </a:buClr>
              <a:buSzPct val="70000"/>
              <a:buFont typeface="Wingdings" pitchFamily="2" charset="2"/>
              <a:buChar char="Ø"/>
            </a:pPr>
            <a:r>
              <a:rPr lang="en-US" sz="2600" dirty="0">
                <a:latin typeface="+mj-lt"/>
              </a:rPr>
              <a:t>Internal Audit of GST – Over 50 Crores?</a:t>
            </a:r>
          </a:p>
          <a:p>
            <a:pPr algn="just">
              <a:lnSpc>
                <a:spcPct val="150000"/>
              </a:lnSpc>
              <a:spcBef>
                <a:spcPts val="0"/>
              </a:spcBef>
              <a:buClr>
                <a:schemeClr val="accent1"/>
              </a:buClr>
              <a:buSzPct val="70000"/>
              <a:buFont typeface="Wingdings" pitchFamily="2" charset="2"/>
              <a:buChar char="Ø"/>
            </a:pPr>
            <a:r>
              <a:rPr lang="en-US" sz="2600" dirty="0">
                <a:latin typeface="+mj-lt"/>
              </a:rPr>
              <a:t>ITC Audit</a:t>
            </a:r>
          </a:p>
          <a:p>
            <a:pPr algn="just">
              <a:lnSpc>
                <a:spcPct val="150000"/>
              </a:lnSpc>
              <a:spcBef>
                <a:spcPts val="0"/>
              </a:spcBef>
              <a:buClr>
                <a:schemeClr val="accent1"/>
              </a:buClr>
              <a:buSzPct val="70000"/>
              <a:buFont typeface="Wingdings" pitchFamily="2" charset="2"/>
              <a:buChar char="Ø"/>
            </a:pPr>
            <a:r>
              <a:rPr lang="en-US" sz="2600" dirty="0">
                <a:latin typeface="+mj-lt"/>
              </a:rPr>
              <a:t>Compliance Audit</a:t>
            </a:r>
          </a:p>
          <a:p>
            <a:pPr algn="just">
              <a:lnSpc>
                <a:spcPct val="150000"/>
              </a:lnSpc>
              <a:spcBef>
                <a:spcPts val="0"/>
              </a:spcBef>
              <a:buClr>
                <a:schemeClr val="accent1"/>
              </a:buClr>
              <a:buSzPct val="70000"/>
              <a:buFont typeface="Wingdings" pitchFamily="2" charset="2"/>
              <a:buChar char="Ø"/>
            </a:pPr>
            <a:r>
              <a:rPr lang="en-US" sz="2600" dirty="0">
                <a:latin typeface="+mj-lt"/>
              </a:rPr>
              <a:t>Valuation / Classification &amp; Exemption Audit</a:t>
            </a:r>
          </a:p>
          <a:p>
            <a:pPr algn="just">
              <a:lnSpc>
                <a:spcPct val="150000"/>
              </a:lnSpc>
              <a:spcBef>
                <a:spcPts val="0"/>
              </a:spcBef>
              <a:buClr>
                <a:schemeClr val="accent1"/>
              </a:buClr>
              <a:buSzPct val="70000"/>
              <a:buFont typeface="Wingdings" pitchFamily="2" charset="2"/>
              <a:buChar char="Ø"/>
            </a:pPr>
            <a:r>
              <a:rPr lang="en-US" sz="2600" dirty="0">
                <a:latin typeface="+mj-lt"/>
              </a:rPr>
              <a:t>Specific Review Audit</a:t>
            </a:r>
          </a:p>
          <a:p>
            <a:pPr algn="just">
              <a:lnSpc>
                <a:spcPct val="150000"/>
              </a:lnSpc>
              <a:spcBef>
                <a:spcPts val="0"/>
              </a:spcBef>
              <a:buClr>
                <a:schemeClr val="accent1"/>
              </a:buClr>
              <a:buSzPct val="70000"/>
              <a:buFont typeface="Wingdings" pitchFamily="2" charset="2"/>
              <a:buChar char="Ø"/>
            </a:pPr>
            <a:r>
              <a:rPr lang="en-US" sz="2600" dirty="0">
                <a:latin typeface="+mj-lt"/>
              </a:rPr>
              <a:t>Due diligence Audit</a:t>
            </a:r>
            <a:endParaRPr lang="en-IN" sz="2600" dirty="0">
              <a:latin typeface="+mj-lt"/>
            </a:endParaRP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17</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3448481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GST Audit = Co Act + Income Tax</a:t>
            </a:r>
            <a:endParaRPr lang="en-IN" b="1" dirty="0"/>
          </a:p>
        </p:txBody>
      </p:sp>
      <p:graphicFrame>
        <p:nvGraphicFramePr>
          <p:cNvPr id="4" name="Diagram 3"/>
          <p:cNvGraphicFramePr/>
          <p:nvPr>
            <p:extLst/>
          </p:nvPr>
        </p:nvGraphicFramePr>
        <p:xfrm>
          <a:off x="304800" y="1447800"/>
          <a:ext cx="9601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6" name="Slide Number Placeholder 5"/>
          <p:cNvSpPr>
            <a:spLocks noGrp="1"/>
          </p:cNvSpPr>
          <p:nvPr>
            <p:ph type="sldNum" sz="quarter" idx="12"/>
          </p:nvPr>
        </p:nvSpPr>
        <p:spPr/>
        <p:txBody>
          <a:bodyPr/>
          <a:lstStyle/>
          <a:p>
            <a:fld id="{F5900BF2-7E7A-4F5D-B25E-E2D3462ECD5E}" type="slidenum">
              <a:rPr lang="en-IN" smtClean="0"/>
              <a:pPr/>
              <a:t>18</a:t>
            </a:fld>
            <a:endParaRPr lang="en-IN"/>
          </a:p>
        </p:txBody>
      </p:sp>
      <p:sp>
        <p:nvSpPr>
          <p:cNvPr id="7" name="Footer Placeholder 6"/>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2456215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1" y="274638"/>
            <a:ext cx="9464040" cy="944562"/>
          </a:xfrm>
        </p:spPr>
        <p:txBody>
          <a:bodyPr/>
          <a:lstStyle/>
          <a:p>
            <a:r>
              <a:rPr lang="en-US" b="1" dirty="0">
                <a:solidFill>
                  <a:schemeClr val="tx1"/>
                </a:solidFill>
              </a:rPr>
              <a:t>Aspects – GST Audit</a:t>
            </a:r>
            <a:endParaRPr lang="en-IN" b="1" dirty="0"/>
          </a:p>
        </p:txBody>
      </p:sp>
      <p:graphicFrame>
        <p:nvGraphicFramePr>
          <p:cNvPr id="7" name="Diagram 6"/>
          <p:cNvGraphicFramePr/>
          <p:nvPr>
            <p:extLst/>
          </p:nvPr>
        </p:nvGraphicFramePr>
        <p:xfrm>
          <a:off x="381002" y="1295400"/>
          <a:ext cx="9525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19</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2359602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Coverage Today</a:t>
            </a:r>
          </a:p>
        </p:txBody>
      </p:sp>
      <p:sp>
        <p:nvSpPr>
          <p:cNvPr id="3" name="Content Placeholder 2"/>
          <p:cNvSpPr>
            <a:spLocks noGrp="1"/>
          </p:cNvSpPr>
          <p:nvPr>
            <p:ph idx="1"/>
          </p:nvPr>
        </p:nvSpPr>
        <p:spPr/>
        <p:txBody>
          <a:bodyPr>
            <a:normAutofit/>
          </a:bodyPr>
          <a:lstStyle/>
          <a:p>
            <a:r>
              <a:rPr lang="en-US" dirty="0"/>
              <a:t>Uncertain/ Confused about future? </a:t>
            </a:r>
          </a:p>
          <a:p>
            <a:r>
              <a:rPr lang="en-US" dirty="0"/>
              <a:t>Possible Resolution</a:t>
            </a:r>
          </a:p>
          <a:p>
            <a:r>
              <a:rPr lang="en-US" dirty="0"/>
              <a:t>What Industry wants today/ future</a:t>
            </a:r>
          </a:p>
          <a:p>
            <a:r>
              <a:rPr lang="en-US" dirty="0"/>
              <a:t>Scope in GST Tax practice</a:t>
            </a:r>
          </a:p>
          <a:p>
            <a:r>
              <a:rPr lang="en-US" dirty="0"/>
              <a:t>Who/ what type suited to do well</a:t>
            </a:r>
          </a:p>
          <a:p>
            <a:r>
              <a:rPr lang="en-US" dirty="0"/>
              <a:t> Supporting Characteristics to build</a:t>
            </a:r>
          </a:p>
          <a:p>
            <a:r>
              <a:rPr lang="en-US" dirty="0"/>
              <a:t>Action points- How to be an expert- Grow practice</a:t>
            </a:r>
          </a:p>
          <a:p>
            <a:endParaRPr lang="en-US" dirty="0"/>
          </a:p>
          <a:p>
            <a:endParaRPr lang="en-US" dirty="0"/>
          </a:p>
        </p:txBody>
      </p:sp>
    </p:spTree>
    <p:extLst>
      <p:ext uri="{BB962C8B-B14F-4D97-AF65-F5344CB8AC3E}">
        <p14:creationId xmlns:p14="http://schemas.microsoft.com/office/powerpoint/2010/main" val="4285464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2238"/>
            <a:ext cx="9464040" cy="715962"/>
          </a:xfrm>
        </p:spPr>
        <p:txBody>
          <a:bodyPr>
            <a:noAutofit/>
          </a:bodyPr>
          <a:lstStyle/>
          <a:p>
            <a:r>
              <a:rPr lang="en-US" b="1" dirty="0">
                <a:solidFill>
                  <a:schemeClr val="tx1"/>
                </a:solidFill>
              </a:rPr>
              <a:t>Aspects – GST Audit</a:t>
            </a:r>
            <a:endParaRPr lang="en-IN" b="1" dirty="0"/>
          </a:p>
        </p:txBody>
      </p:sp>
      <p:graphicFrame>
        <p:nvGraphicFramePr>
          <p:cNvPr id="4" name="Diagram 3"/>
          <p:cNvGraphicFramePr/>
          <p:nvPr>
            <p:extLst/>
          </p:nvPr>
        </p:nvGraphicFramePr>
        <p:xfrm>
          <a:off x="228600" y="914400"/>
          <a:ext cx="98298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6" name="Slide Number Placeholder 5"/>
          <p:cNvSpPr>
            <a:spLocks noGrp="1"/>
          </p:cNvSpPr>
          <p:nvPr>
            <p:ph type="sldNum" sz="quarter" idx="12"/>
          </p:nvPr>
        </p:nvSpPr>
        <p:spPr/>
        <p:txBody>
          <a:bodyPr/>
          <a:lstStyle/>
          <a:p>
            <a:fld id="{F5900BF2-7E7A-4F5D-B25E-E2D3462ECD5E}" type="slidenum">
              <a:rPr lang="en-IN" smtClean="0"/>
              <a:pPr/>
              <a:t>20</a:t>
            </a:fld>
            <a:endParaRPr lang="en-IN"/>
          </a:p>
        </p:txBody>
      </p:sp>
      <p:sp>
        <p:nvSpPr>
          <p:cNvPr id="7" name="Footer Placeholder 6"/>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1233140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424821" y="41313"/>
            <a:ext cx="9665959" cy="1107971"/>
          </a:xfrm>
          <a:prstGeom prst="rect">
            <a:avLst/>
          </a:prstGeom>
          <a:noFill/>
        </p:spPr>
        <p:txBody>
          <a:bodyPr wrap="square" lIns="91413" tIns="45708" rIns="91413" bIns="45708" rtlCol="0">
            <a:spAutoFit/>
          </a:bodyPr>
          <a:lstStyle/>
          <a:p>
            <a:pPr algn="ctr">
              <a:lnSpc>
                <a:spcPct val="150000"/>
              </a:lnSpc>
            </a:pPr>
            <a:r>
              <a:rPr lang="en-US" sz="4400" b="1" dirty="0">
                <a:latin typeface="+mj-lt"/>
              </a:rPr>
              <a:t>Reconciliation Statement</a:t>
            </a:r>
          </a:p>
        </p:txBody>
      </p:sp>
      <p:pic>
        <p:nvPicPr>
          <p:cNvPr id="6" name="Picture 6" descr="http://www.clker.com/cliparts/Q/J/j/i/j/0/blue-pointer-finger-md.png">
            <a:extLst>
              <a:ext uri="{FF2B5EF4-FFF2-40B4-BE49-F238E27FC236}">
                <a16:creationId xmlns:a16="http://schemas.microsoft.com/office/drawing/2014/main" id="{6E5F147F-3318-43FB-9BE4-593FA411C8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451369" y="301234"/>
            <a:ext cx="533400" cy="6929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9" name="Rectangle 8"/>
          <p:cNvSpPr/>
          <p:nvPr/>
        </p:nvSpPr>
        <p:spPr>
          <a:xfrm>
            <a:off x="152400" y="990602"/>
            <a:ext cx="9829800" cy="5863119"/>
          </a:xfrm>
          <a:prstGeom prst="rect">
            <a:avLst/>
          </a:prstGeom>
        </p:spPr>
        <p:txBody>
          <a:bodyPr wrap="square" lIns="91413" tIns="45708" rIns="91413" bIns="45708">
            <a:spAutoFit/>
          </a:bodyPr>
          <a:lstStyle/>
          <a:p>
            <a:pPr marL="342804" indent="-342804" algn="just">
              <a:lnSpc>
                <a:spcPct val="150000"/>
              </a:lnSpc>
              <a:buClr>
                <a:schemeClr val="accent1"/>
              </a:buClr>
              <a:buSzPct val="70000"/>
              <a:buFont typeface="Wingdings" pitchFamily="2" charset="2"/>
              <a:buChar char="Ø"/>
            </a:pPr>
            <a:r>
              <a:rPr lang="en-US" sz="2500" dirty="0"/>
              <a:t>Rule 80(3) provides that the reconciliation statement shall be furnished in the FORM GSTR-9C (format is yet to be notified).  </a:t>
            </a:r>
          </a:p>
          <a:p>
            <a:pPr marL="342804" indent="-342804" algn="just">
              <a:lnSpc>
                <a:spcPct val="150000"/>
              </a:lnSpc>
              <a:buClr>
                <a:schemeClr val="accent1"/>
              </a:buClr>
              <a:buSzPct val="70000"/>
              <a:buFont typeface="Wingdings" pitchFamily="2" charset="2"/>
              <a:buChar char="Ø"/>
            </a:pPr>
            <a:r>
              <a:rPr lang="en-US" sz="2500" dirty="0"/>
              <a:t>The provisions of section 44(2) requires reconciliation of figure declared in ‘return furnished for the financial year’ with the audited annual financial statement, i.e., Annual Return. </a:t>
            </a:r>
          </a:p>
          <a:p>
            <a:pPr marL="342804" indent="-342804" algn="just">
              <a:lnSpc>
                <a:spcPct val="150000"/>
              </a:lnSpc>
              <a:buClr>
                <a:schemeClr val="accent1"/>
              </a:buClr>
              <a:buSzPct val="70000"/>
              <a:buFont typeface="Wingdings" pitchFamily="2" charset="2"/>
              <a:buChar char="Ø"/>
            </a:pPr>
            <a:r>
              <a:rPr lang="en-US" sz="2500" dirty="0"/>
              <a:t>In case of many state VAT audit, the comparative figures of the returns filed and the figures as per the audit were required to be given which also included reconciliation of the sales and purchase figures as per the VAT law (audit report) with that of in the audited annual accounts. This is adapted in GST.</a:t>
            </a:r>
            <a:endParaRPr lang="en-IN" sz="2500" dirty="0"/>
          </a:p>
        </p:txBody>
      </p:sp>
      <p:sp>
        <p:nvSpPr>
          <p:cNvPr id="10" name="Slide Number Placeholder 9"/>
          <p:cNvSpPr>
            <a:spLocks noGrp="1"/>
          </p:cNvSpPr>
          <p:nvPr>
            <p:ph type="sldNum" sz="quarter" idx="12"/>
          </p:nvPr>
        </p:nvSpPr>
        <p:spPr/>
        <p:txBody>
          <a:bodyPr/>
          <a:lstStyle/>
          <a:p>
            <a:fld id="{F5900BF2-7E7A-4F5D-B25E-E2D3462ECD5E}" type="slidenum">
              <a:rPr lang="en-IN" smtClean="0"/>
              <a:pPr/>
              <a:t>21</a:t>
            </a:fld>
            <a:endParaRPr lang="en-IN"/>
          </a:p>
        </p:txBody>
      </p:sp>
      <p:sp>
        <p:nvSpPr>
          <p:cNvPr id="12" name="Footer Placeholder 11"/>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1422939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620485" y="160340"/>
            <a:ext cx="8904515" cy="1107971"/>
          </a:xfrm>
          <a:prstGeom prst="rect">
            <a:avLst/>
          </a:prstGeom>
          <a:noFill/>
        </p:spPr>
        <p:txBody>
          <a:bodyPr wrap="square" lIns="91413" tIns="45708" rIns="91413" bIns="45708" rtlCol="0">
            <a:spAutoFit/>
          </a:bodyPr>
          <a:lstStyle/>
          <a:p>
            <a:pPr algn="ctr">
              <a:lnSpc>
                <a:spcPct val="150000"/>
              </a:lnSpc>
            </a:pPr>
            <a:r>
              <a:rPr lang="en-US" sz="4400" b="1" dirty="0">
                <a:latin typeface="+mj-lt"/>
              </a:rPr>
              <a:t>Reconciliation Statement - Issues</a:t>
            </a:r>
          </a:p>
        </p:txBody>
      </p:sp>
      <p:sp>
        <p:nvSpPr>
          <p:cNvPr id="7" name="Rectangle 6"/>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8" name="Rectangle 7"/>
          <p:cNvSpPr/>
          <p:nvPr/>
        </p:nvSpPr>
        <p:spPr>
          <a:xfrm>
            <a:off x="304800" y="1219201"/>
            <a:ext cx="9677400" cy="5029199"/>
          </a:xfrm>
          <a:prstGeom prst="rect">
            <a:avLst/>
          </a:prstGeom>
        </p:spPr>
        <p:txBody>
          <a:bodyPr wrap="square" lIns="91413" tIns="45708" rIns="91413" bIns="45708">
            <a:spAutoFit/>
          </a:bodyPr>
          <a:lstStyle/>
          <a:p>
            <a:pPr marL="342804" indent="-342804" algn="just">
              <a:lnSpc>
                <a:spcPct val="150000"/>
              </a:lnSpc>
              <a:buClr>
                <a:schemeClr val="accent1"/>
              </a:buClr>
              <a:buSzPct val="70000"/>
              <a:buFont typeface="Wingdings" pitchFamily="2" charset="2"/>
              <a:buChar char="Ø"/>
            </a:pPr>
            <a:r>
              <a:rPr lang="en-US" sz="2600" dirty="0">
                <a:latin typeface="+mj-lt"/>
              </a:rPr>
              <a:t>Adjustment of discrepancies found during the audit</a:t>
            </a:r>
          </a:p>
          <a:p>
            <a:pPr marL="342804" indent="-342804" algn="just">
              <a:lnSpc>
                <a:spcPct val="150000"/>
              </a:lnSpc>
              <a:buClr>
                <a:schemeClr val="accent1"/>
              </a:buClr>
              <a:buSzPct val="70000"/>
              <a:buFont typeface="Wingdings" pitchFamily="2" charset="2"/>
              <a:buChar char="Ø"/>
            </a:pPr>
            <a:r>
              <a:rPr lang="en-US" sz="2600" dirty="0">
                <a:latin typeface="+mj-lt"/>
              </a:rPr>
              <a:t>Time limit for disclosing the </a:t>
            </a:r>
            <a:r>
              <a:rPr lang="en-US" sz="2600" dirty="0" err="1">
                <a:latin typeface="+mj-lt"/>
              </a:rPr>
              <a:t>D.Note</a:t>
            </a:r>
            <a:r>
              <a:rPr lang="en-US" sz="2600" dirty="0">
                <a:latin typeface="+mj-lt"/>
              </a:rPr>
              <a:t>/</a:t>
            </a:r>
            <a:r>
              <a:rPr lang="en-US" sz="2600" dirty="0" err="1">
                <a:latin typeface="+mj-lt"/>
              </a:rPr>
              <a:t>Cr.Note</a:t>
            </a:r>
            <a:r>
              <a:rPr lang="en-US" sz="2600" dirty="0">
                <a:latin typeface="+mj-lt"/>
              </a:rPr>
              <a:t>, for taking ITC.</a:t>
            </a:r>
          </a:p>
          <a:p>
            <a:pPr marL="342804" indent="-342804" algn="just">
              <a:lnSpc>
                <a:spcPct val="150000"/>
              </a:lnSpc>
              <a:buClr>
                <a:schemeClr val="accent1"/>
              </a:buClr>
              <a:buSzPct val="70000"/>
              <a:buFont typeface="Wingdings" pitchFamily="2" charset="2"/>
              <a:buChar char="Ø"/>
            </a:pPr>
            <a:r>
              <a:rPr lang="en-US" sz="2600" dirty="0">
                <a:latin typeface="+mj-lt"/>
              </a:rPr>
              <a:t>Difficulties in reconciliation-large entities, transactions not appearing in Financials records etc.</a:t>
            </a:r>
          </a:p>
          <a:p>
            <a:pPr marL="342804" indent="-342804" algn="just">
              <a:lnSpc>
                <a:spcPct val="150000"/>
              </a:lnSpc>
              <a:buClr>
                <a:schemeClr val="accent1"/>
              </a:buClr>
              <a:buSzPct val="70000"/>
            </a:pPr>
            <a:r>
              <a:rPr lang="en-US" sz="2600" b="1" u="sng" dirty="0">
                <a:latin typeface="+mj-lt"/>
              </a:rPr>
              <a:t>Ethical Issues in </a:t>
            </a:r>
            <a:r>
              <a:rPr lang="en-US" sz="2600" b="1" u="sng" dirty="0" err="1">
                <a:latin typeface="+mj-lt"/>
              </a:rPr>
              <a:t>Reco</a:t>
            </a:r>
            <a:endParaRPr lang="en-US" sz="2600" b="1" u="sng"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Should I choose who I should audit – those who do not maintain?</a:t>
            </a:r>
          </a:p>
          <a:p>
            <a:pPr marL="342804" indent="-342804" algn="just">
              <a:lnSpc>
                <a:spcPct val="150000"/>
              </a:lnSpc>
              <a:buClr>
                <a:schemeClr val="accent1"/>
              </a:buClr>
              <a:buSzPct val="70000"/>
              <a:buFont typeface="Wingdings" pitchFamily="2" charset="2"/>
              <a:buChar char="Ø"/>
            </a:pPr>
            <a:r>
              <a:rPr lang="en-US" sz="2600" dirty="0">
                <a:latin typeface="+mj-lt"/>
              </a:rPr>
              <a:t>Can I indicate the short payment or excess credit in report?</a:t>
            </a:r>
          </a:p>
          <a:p>
            <a:pPr marL="342804" indent="-342804" algn="just">
              <a:lnSpc>
                <a:spcPct val="150000"/>
              </a:lnSpc>
              <a:buClr>
                <a:schemeClr val="accent1"/>
              </a:buClr>
              <a:buSzPct val="70000"/>
              <a:buFont typeface="Wingdings" pitchFamily="2" charset="2"/>
              <a:buChar char="Ø"/>
            </a:pPr>
            <a:r>
              <a:rPr lang="en-US" sz="2600" dirty="0">
                <a:latin typeface="+mj-lt"/>
              </a:rPr>
              <a:t>Will the client continue to retain me in future? </a:t>
            </a:r>
            <a:endParaRPr lang="en-IN" sz="2600" dirty="0">
              <a:latin typeface="+mj-lt"/>
            </a:endParaRPr>
          </a:p>
        </p:txBody>
      </p:sp>
      <p:sp>
        <p:nvSpPr>
          <p:cNvPr id="9" name="Slide Number Placeholder 8"/>
          <p:cNvSpPr>
            <a:spLocks noGrp="1"/>
          </p:cNvSpPr>
          <p:nvPr>
            <p:ph type="sldNum" sz="quarter" idx="12"/>
          </p:nvPr>
        </p:nvSpPr>
        <p:spPr/>
        <p:txBody>
          <a:bodyPr/>
          <a:lstStyle/>
          <a:p>
            <a:fld id="{F5900BF2-7E7A-4F5D-B25E-E2D3462ECD5E}" type="slidenum">
              <a:rPr lang="en-IN" smtClean="0"/>
              <a:pPr/>
              <a:t>22</a:t>
            </a:fld>
            <a:endParaRPr lang="en-IN"/>
          </a:p>
        </p:txBody>
      </p:sp>
      <p:sp>
        <p:nvSpPr>
          <p:cNvPr id="10" name="Footer Placeholder 9"/>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4013197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304800" y="1"/>
            <a:ext cx="9665959" cy="1107971"/>
          </a:xfrm>
          <a:prstGeom prst="rect">
            <a:avLst/>
          </a:prstGeom>
          <a:noFill/>
        </p:spPr>
        <p:txBody>
          <a:bodyPr wrap="square" lIns="91413" tIns="45708" rIns="91413" bIns="45708" rtlCol="0">
            <a:spAutoFit/>
          </a:bodyPr>
          <a:lstStyle/>
          <a:p>
            <a:pPr algn="ctr">
              <a:lnSpc>
                <a:spcPct val="150000"/>
              </a:lnSpc>
            </a:pPr>
            <a:r>
              <a:rPr lang="en-US" sz="4400" b="1" dirty="0">
                <a:latin typeface="+mj-lt"/>
              </a:rPr>
              <a:t>Audit- Challenges for the year 2017-18</a:t>
            </a:r>
          </a:p>
        </p:txBody>
      </p:sp>
      <p:sp>
        <p:nvSpPr>
          <p:cNvPr id="7" name="Rectangle 6"/>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8" name="Rectangle 7"/>
          <p:cNvSpPr/>
          <p:nvPr/>
        </p:nvSpPr>
        <p:spPr>
          <a:xfrm>
            <a:off x="228600" y="990602"/>
            <a:ext cx="9753600" cy="5493787"/>
          </a:xfrm>
          <a:prstGeom prst="rect">
            <a:avLst/>
          </a:prstGeom>
        </p:spPr>
        <p:txBody>
          <a:bodyPr wrap="square" lIns="91413" tIns="45708" rIns="91413" bIns="45708">
            <a:spAutoFit/>
          </a:bodyPr>
          <a:lstStyle/>
          <a:p>
            <a:pPr marL="342804" indent="-342804" algn="just">
              <a:lnSpc>
                <a:spcPct val="150000"/>
              </a:lnSpc>
              <a:buClr>
                <a:schemeClr val="accent1"/>
              </a:buClr>
              <a:buSzPct val="70000"/>
              <a:buFont typeface="Wingdings" pitchFamily="2" charset="2"/>
              <a:buChar char="Ø"/>
            </a:pPr>
            <a:r>
              <a:rPr lang="en-US" sz="2600" dirty="0">
                <a:latin typeface="+mj-lt"/>
              </a:rPr>
              <a:t>Computation of turnover limit for eligibility for audit.</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First quarter of the year – VAT Audit, wherever applicable. For next 3 quarters GST audit. </a:t>
            </a:r>
            <a:r>
              <a:rPr lang="en-US" sz="2600" dirty="0" err="1">
                <a:latin typeface="+mj-lt"/>
              </a:rPr>
              <a:t>Assessee</a:t>
            </a:r>
            <a:r>
              <a:rPr lang="en-US" sz="2600" dirty="0">
                <a:latin typeface="+mj-lt"/>
              </a:rPr>
              <a:t> will have to undergo multiple audits.</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Failure of the matching concept. For example, in the absence of GSTR2 and GSTR3, the recipient cannot come to know that the supplier has paid the tax and filed the return. Without tax being paid by the supplier, ITC would not be available to the recipient as per Sec 16(2). How can an auditor give his opinion on correctness of ITC claim?</a:t>
            </a:r>
            <a:endParaRPr lang="en-IN" sz="2600" dirty="0">
              <a:latin typeface="+mj-lt"/>
            </a:endParaRPr>
          </a:p>
        </p:txBody>
      </p:sp>
      <p:sp>
        <p:nvSpPr>
          <p:cNvPr id="9" name="Slide Number Placeholder 8"/>
          <p:cNvSpPr>
            <a:spLocks noGrp="1"/>
          </p:cNvSpPr>
          <p:nvPr>
            <p:ph type="sldNum" sz="quarter" idx="12"/>
          </p:nvPr>
        </p:nvSpPr>
        <p:spPr/>
        <p:txBody>
          <a:bodyPr/>
          <a:lstStyle/>
          <a:p>
            <a:fld id="{F5900BF2-7E7A-4F5D-B25E-E2D3462ECD5E}" type="slidenum">
              <a:rPr lang="en-IN" smtClean="0"/>
              <a:pPr/>
              <a:t>23</a:t>
            </a:fld>
            <a:endParaRPr lang="en-IN"/>
          </a:p>
        </p:txBody>
      </p:sp>
      <p:sp>
        <p:nvSpPr>
          <p:cNvPr id="10" name="Footer Placeholder 9"/>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2873111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304800" y="990600"/>
            <a:ext cx="9753600" cy="5493787"/>
          </a:xfrm>
          <a:prstGeom prst="rect">
            <a:avLst/>
          </a:prstGeom>
          <a:noFill/>
        </p:spPr>
        <p:txBody>
          <a:bodyPr wrap="square" lIns="91413" tIns="45708" rIns="91413" bIns="45708" rtlCol="0">
            <a:spAutoFit/>
          </a:bodyPr>
          <a:lstStyle/>
          <a:p>
            <a:pPr marL="342804" indent="-342804" algn="just">
              <a:lnSpc>
                <a:spcPct val="150000"/>
              </a:lnSpc>
              <a:buClr>
                <a:schemeClr val="accent1"/>
              </a:buClr>
              <a:buSzPct val="70000"/>
              <a:buFont typeface="Wingdings" pitchFamily="2" charset="2"/>
              <a:buChar char="Ø"/>
            </a:pPr>
            <a:r>
              <a:rPr lang="en-US" sz="2600" dirty="0">
                <a:latin typeface="+mj-lt"/>
              </a:rPr>
              <a:t>Lack of clarity in the GST law.</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Frequent changes in the law, issuance of more than 300 notifications.</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Complex procedural compliance under GST.</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Reliability of the audit software is not tested.</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Absence of mandatory records in most cases.</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High volume of procedural lapses and non-compliances by the </a:t>
            </a:r>
            <a:r>
              <a:rPr lang="en-US" sz="2600" dirty="0" err="1">
                <a:latin typeface="+mj-lt"/>
              </a:rPr>
              <a:t>assessees</a:t>
            </a:r>
            <a:r>
              <a:rPr lang="en-US" sz="2600" dirty="0">
                <a:latin typeface="+mj-lt"/>
              </a:rPr>
              <a:t>, incorrect documents.</a:t>
            </a:r>
            <a:endParaRPr lang="en-IN" sz="2600" dirty="0">
              <a:latin typeface="+mj-lt"/>
            </a:endParaRPr>
          </a:p>
          <a:p>
            <a:pPr marL="342804" indent="-342804" algn="just">
              <a:lnSpc>
                <a:spcPct val="150000"/>
              </a:lnSpc>
              <a:buClr>
                <a:schemeClr val="accent1"/>
              </a:buClr>
              <a:buSzPct val="70000"/>
              <a:buFont typeface="Wingdings" pitchFamily="2" charset="2"/>
              <a:buChar char="Ø"/>
            </a:pPr>
            <a:r>
              <a:rPr lang="en-US" sz="2600" dirty="0">
                <a:latin typeface="+mj-lt"/>
              </a:rPr>
              <a:t>Transitional issues, law not covering all types of transactions</a:t>
            </a:r>
          </a:p>
        </p:txBody>
      </p:sp>
      <p:sp>
        <p:nvSpPr>
          <p:cNvPr id="7" name="Rectangle 6"/>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8" name="TextBox 7">
            <a:extLst>
              <a:ext uri="{FF2B5EF4-FFF2-40B4-BE49-F238E27FC236}">
                <a16:creationId xmlns:a16="http://schemas.microsoft.com/office/drawing/2014/main" id="{4E20B8C9-EDE7-4EA5-A8C6-CC0BA73E36AA}"/>
              </a:ext>
            </a:extLst>
          </p:cNvPr>
          <p:cNvSpPr txBox="1"/>
          <p:nvPr/>
        </p:nvSpPr>
        <p:spPr>
          <a:xfrm>
            <a:off x="163841" y="206538"/>
            <a:ext cx="9970759" cy="707862"/>
          </a:xfrm>
          <a:prstGeom prst="rect">
            <a:avLst/>
          </a:prstGeom>
          <a:noFill/>
        </p:spPr>
        <p:txBody>
          <a:bodyPr wrap="square" lIns="91413" tIns="45708" rIns="91413" bIns="45708" rtlCol="0">
            <a:spAutoFit/>
          </a:bodyPr>
          <a:lstStyle/>
          <a:p>
            <a:pPr algn="ctr"/>
            <a:r>
              <a:rPr lang="en-US" sz="4000" b="1" dirty="0">
                <a:latin typeface="+mj-lt"/>
              </a:rPr>
              <a:t>Audit- Challenges for the year 2017-18 (</a:t>
            </a:r>
            <a:r>
              <a:rPr lang="en-US" sz="4000" b="1" dirty="0" err="1">
                <a:latin typeface="+mj-lt"/>
              </a:rPr>
              <a:t>cntd</a:t>
            </a:r>
            <a:r>
              <a:rPr lang="en-US" sz="4000" b="1" dirty="0">
                <a:latin typeface="+mj-lt"/>
              </a:rPr>
              <a:t>..)</a:t>
            </a:r>
          </a:p>
        </p:txBody>
      </p:sp>
      <p:sp>
        <p:nvSpPr>
          <p:cNvPr id="9" name="Slide Number Placeholder 8"/>
          <p:cNvSpPr>
            <a:spLocks noGrp="1"/>
          </p:cNvSpPr>
          <p:nvPr>
            <p:ph type="sldNum" sz="quarter" idx="12"/>
          </p:nvPr>
        </p:nvSpPr>
        <p:spPr/>
        <p:txBody>
          <a:bodyPr/>
          <a:lstStyle/>
          <a:p>
            <a:fld id="{F5900BF2-7E7A-4F5D-B25E-E2D3462ECD5E}" type="slidenum">
              <a:rPr lang="en-IN" smtClean="0"/>
              <a:pPr/>
              <a:t>24</a:t>
            </a:fld>
            <a:endParaRPr lang="en-IN"/>
          </a:p>
        </p:txBody>
      </p:sp>
      <p:sp>
        <p:nvSpPr>
          <p:cNvPr id="10" name="Footer Placeholder 9"/>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3594756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Image result for jp minda group"/>
          <p:cNvSpPr>
            <a:spLocks noChangeAspect="1" noChangeArrowheads="1"/>
          </p:cNvSpPr>
          <p:nvPr/>
        </p:nvSpPr>
        <p:spPr bwMode="auto">
          <a:xfrm>
            <a:off x="165151" y="-144460"/>
            <a:ext cx="323557" cy="304801"/>
          </a:xfrm>
          <a:prstGeom prst="rect">
            <a:avLst/>
          </a:prstGeom>
          <a:noFill/>
        </p:spPr>
        <p:txBody>
          <a:bodyPr vert="horz" wrap="square" lIns="91413" tIns="45708" rIns="91413" bIns="45708" numCol="1" anchor="t" anchorCtr="0" compatLnSpc="1">
            <a:prstTxWarp prst="textNoShape">
              <a:avLst/>
            </a:prstTxWarp>
          </a:bodyPr>
          <a:lstStyle/>
          <a:p>
            <a:endParaRPr lang="en-IN"/>
          </a:p>
        </p:txBody>
      </p:sp>
      <p:sp>
        <p:nvSpPr>
          <p:cNvPr id="3" name="AutoShape 4" descr="Image result for education images"/>
          <p:cNvSpPr>
            <a:spLocks noChangeAspect="1" noChangeArrowheads="1"/>
          </p:cNvSpPr>
          <p:nvPr/>
        </p:nvSpPr>
        <p:spPr bwMode="auto">
          <a:xfrm>
            <a:off x="5096022" y="3276600"/>
            <a:ext cx="32355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3" tIns="45708" rIns="91413" bIns="45708" numCol="1" anchor="t" anchorCtr="0" compatLnSpc="1">
            <a:prstTxWarp prst="textNoShape">
              <a:avLst/>
            </a:prstTxWarp>
          </a:bodyPr>
          <a:lstStyle/>
          <a:p>
            <a:endParaRPr lang="en-IN"/>
          </a:p>
        </p:txBody>
      </p:sp>
      <p:sp>
        <p:nvSpPr>
          <p:cNvPr id="11" name="TextBox 10">
            <a:extLst>
              <a:ext uri="{FF2B5EF4-FFF2-40B4-BE49-F238E27FC236}">
                <a16:creationId xmlns:a16="http://schemas.microsoft.com/office/drawing/2014/main" id="{4E20B8C9-EDE7-4EA5-A8C6-CC0BA73E36AA}"/>
              </a:ext>
            </a:extLst>
          </p:cNvPr>
          <p:cNvSpPr txBox="1"/>
          <p:nvPr/>
        </p:nvSpPr>
        <p:spPr>
          <a:xfrm>
            <a:off x="457200" y="304801"/>
            <a:ext cx="9241936" cy="1107971"/>
          </a:xfrm>
          <a:prstGeom prst="rect">
            <a:avLst/>
          </a:prstGeom>
          <a:noFill/>
        </p:spPr>
        <p:txBody>
          <a:bodyPr wrap="square" lIns="91413" tIns="45708" rIns="91413" bIns="45708" rtlCol="0">
            <a:spAutoFit/>
          </a:bodyPr>
          <a:lstStyle/>
          <a:p>
            <a:pPr algn="ctr">
              <a:lnSpc>
                <a:spcPct val="150000"/>
              </a:lnSpc>
            </a:pPr>
            <a:r>
              <a:rPr lang="en-US" sz="4400" b="1" dirty="0">
                <a:latin typeface="+mj-lt"/>
              </a:rPr>
              <a:t>Penal Provision</a:t>
            </a:r>
            <a:endParaRPr lang="en-US" sz="4400" dirty="0">
              <a:latin typeface="+mj-lt"/>
            </a:endParaRPr>
          </a:p>
        </p:txBody>
      </p:sp>
      <p:sp>
        <p:nvSpPr>
          <p:cNvPr id="7" name="Rectangle 6"/>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8" name="Rectangle 7"/>
          <p:cNvSpPr/>
          <p:nvPr/>
        </p:nvSpPr>
        <p:spPr>
          <a:xfrm>
            <a:off x="457201" y="1524001"/>
            <a:ext cx="9525000" cy="3970293"/>
          </a:xfrm>
          <a:prstGeom prst="rect">
            <a:avLst/>
          </a:prstGeom>
        </p:spPr>
        <p:txBody>
          <a:bodyPr wrap="square" lIns="91413" tIns="45708" rIns="91413" bIns="45708">
            <a:spAutoFit/>
          </a:bodyPr>
          <a:lstStyle/>
          <a:p>
            <a:pPr marL="342804" indent="-342804" algn="just">
              <a:lnSpc>
                <a:spcPct val="150000"/>
              </a:lnSpc>
              <a:buClr>
                <a:schemeClr val="accent1"/>
              </a:buClr>
              <a:buSzPct val="70000"/>
              <a:buFont typeface="Wingdings" pitchFamily="2" charset="2"/>
              <a:buChar char="Ø"/>
            </a:pPr>
            <a:r>
              <a:rPr lang="en-US" sz="2800" b="1" dirty="0">
                <a:latin typeface="+mj-lt"/>
              </a:rPr>
              <a:t>What happens if audit is not done?</a:t>
            </a:r>
          </a:p>
          <a:p>
            <a:pPr marL="966788" indent="-458788" algn="just">
              <a:lnSpc>
                <a:spcPct val="150000"/>
              </a:lnSpc>
              <a:buClr>
                <a:schemeClr val="accent1"/>
              </a:buClr>
              <a:buSzPct val="70000"/>
              <a:buFont typeface="Wingdings" pitchFamily="2" charset="2"/>
              <a:buChar char="ü"/>
            </a:pPr>
            <a:r>
              <a:rPr lang="en-US" sz="2800" dirty="0">
                <a:latin typeface="+mj-lt"/>
              </a:rPr>
              <a:t>Section 47(2) provides that in case of failure to submit the annual return within the specified time, a late fee of Rs. 100 per day during which such failure continues subject to a maximum of a quarter percent of his turnover in the State/UT.</a:t>
            </a:r>
          </a:p>
        </p:txBody>
      </p:sp>
      <p:sp>
        <p:nvSpPr>
          <p:cNvPr id="9" name="Slide Number Placeholder 8"/>
          <p:cNvSpPr>
            <a:spLocks noGrp="1"/>
          </p:cNvSpPr>
          <p:nvPr>
            <p:ph type="sldNum" sz="quarter" idx="12"/>
          </p:nvPr>
        </p:nvSpPr>
        <p:spPr/>
        <p:txBody>
          <a:bodyPr/>
          <a:lstStyle/>
          <a:p>
            <a:fld id="{F5900BF2-7E7A-4F5D-B25E-E2D3462ECD5E}" type="slidenum">
              <a:rPr lang="en-IN" smtClean="0"/>
              <a:pPr/>
              <a:t>25</a:t>
            </a:fld>
            <a:endParaRPr lang="en-IN"/>
          </a:p>
        </p:txBody>
      </p:sp>
      <p:sp>
        <p:nvSpPr>
          <p:cNvPr id="10" name="Footer Placeholder 9"/>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833984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 of Professional?</a:t>
            </a:r>
          </a:p>
        </p:txBody>
      </p:sp>
      <p:sp>
        <p:nvSpPr>
          <p:cNvPr id="3" name="Content Placeholder 2"/>
          <p:cNvSpPr>
            <a:spLocks noGrp="1"/>
          </p:cNvSpPr>
          <p:nvPr>
            <p:ph idx="1"/>
          </p:nvPr>
        </p:nvSpPr>
        <p:spPr/>
        <p:txBody>
          <a:bodyPr/>
          <a:lstStyle/>
          <a:p>
            <a:r>
              <a:rPr lang="en-US" dirty="0"/>
              <a:t>Strategically versatile and agile – unlearn - relearn</a:t>
            </a:r>
          </a:p>
          <a:p>
            <a:r>
              <a:rPr lang="en-US" dirty="0"/>
              <a:t>Future Ready – research, start early</a:t>
            </a:r>
          </a:p>
          <a:p>
            <a:r>
              <a:rPr lang="en-US" dirty="0"/>
              <a:t>Embrace innovation – technology- deliver solutions on mobile?</a:t>
            </a:r>
          </a:p>
          <a:p>
            <a:endParaRPr lang="en-US" dirty="0"/>
          </a:p>
        </p:txBody>
      </p:sp>
      <p:sp>
        <p:nvSpPr>
          <p:cNvPr id="4" name="Rectangle 3"/>
          <p:cNvSpPr/>
          <p:nvPr/>
        </p:nvSpPr>
        <p:spPr>
          <a:xfrm>
            <a:off x="1752600" y="4648200"/>
            <a:ext cx="71628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We need to equip ourselves with knowledge + skills to help clients and employers to cope with rapid change</a:t>
            </a:r>
          </a:p>
        </p:txBody>
      </p:sp>
    </p:spTree>
    <p:extLst>
      <p:ext uri="{BB962C8B-B14F-4D97-AF65-F5344CB8AC3E}">
        <p14:creationId xmlns:p14="http://schemas.microsoft.com/office/powerpoint/2010/main" val="4263157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Characteristics</a:t>
            </a:r>
          </a:p>
        </p:txBody>
      </p:sp>
      <p:sp>
        <p:nvSpPr>
          <p:cNvPr id="3" name="Content Placeholder 2"/>
          <p:cNvSpPr>
            <a:spLocks noGrp="1"/>
          </p:cNvSpPr>
          <p:nvPr>
            <p:ph idx="1"/>
          </p:nvPr>
        </p:nvSpPr>
        <p:spPr/>
        <p:txBody>
          <a:bodyPr>
            <a:normAutofit fontScale="92500" lnSpcReduction="20000"/>
          </a:bodyPr>
          <a:lstStyle/>
          <a:p>
            <a:r>
              <a:rPr lang="en-US" dirty="0"/>
              <a:t>Knowledgeable – acquire new, update old, get depth ( specialisation in vertical ( SEZ/ STPI); industry ( </a:t>
            </a:r>
            <a:r>
              <a:rPr lang="en-US" dirty="0" err="1"/>
              <a:t>kpo</a:t>
            </a:r>
            <a:r>
              <a:rPr lang="en-US" dirty="0"/>
              <a:t>/e- </a:t>
            </a:r>
            <a:r>
              <a:rPr lang="en-US" dirty="0" err="1"/>
              <a:t>comm</a:t>
            </a:r>
            <a:r>
              <a:rPr lang="en-US" dirty="0"/>
              <a:t>, pharma or tax/ regulation (IDT, Customs, Anti Dumping)</a:t>
            </a:r>
          </a:p>
          <a:p>
            <a:r>
              <a:rPr lang="en-US" dirty="0"/>
              <a:t>High Integrity – can be relied on to deliver</a:t>
            </a:r>
          </a:p>
          <a:p>
            <a:r>
              <a:rPr lang="en-US" dirty="0"/>
              <a:t>Confidential – personally/ staff as well as processes  </a:t>
            </a:r>
          </a:p>
          <a:p>
            <a:r>
              <a:rPr lang="en-US" dirty="0"/>
              <a:t>Professional Competence – do what I know only</a:t>
            </a:r>
          </a:p>
          <a:p>
            <a:r>
              <a:rPr lang="en-US" dirty="0"/>
              <a:t>Versatile – can change myself and office- train others</a:t>
            </a:r>
          </a:p>
          <a:p>
            <a:r>
              <a:rPr lang="en-US" dirty="0"/>
              <a:t>Tech Savvy – adopt latest technology- mobile </a:t>
            </a:r>
          </a:p>
          <a:p>
            <a:r>
              <a:rPr lang="en-US" dirty="0"/>
              <a:t>Interpersonal skill – retain and develop talent</a:t>
            </a:r>
          </a:p>
          <a:p>
            <a:endParaRPr lang="en-US" dirty="0"/>
          </a:p>
          <a:p>
            <a:endParaRPr lang="en-US" dirty="0"/>
          </a:p>
        </p:txBody>
      </p:sp>
    </p:spTree>
    <p:extLst>
      <p:ext uri="{BB962C8B-B14F-4D97-AF65-F5344CB8AC3E}">
        <p14:creationId xmlns:p14="http://schemas.microsoft.com/office/powerpoint/2010/main" val="359726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Characteristics</a:t>
            </a:r>
          </a:p>
        </p:txBody>
      </p:sp>
      <p:sp>
        <p:nvSpPr>
          <p:cNvPr id="3" name="Content Placeholder 2"/>
          <p:cNvSpPr>
            <a:spLocks noGrp="1"/>
          </p:cNvSpPr>
          <p:nvPr>
            <p:ph idx="1"/>
          </p:nvPr>
        </p:nvSpPr>
        <p:spPr/>
        <p:txBody>
          <a:bodyPr>
            <a:normAutofit lnSpcReduction="10000"/>
          </a:bodyPr>
          <a:lstStyle/>
          <a:p>
            <a:r>
              <a:rPr lang="en-US" dirty="0"/>
              <a:t>Ethical – tolerance to negative receding </a:t>
            </a:r>
          </a:p>
          <a:p>
            <a:r>
              <a:rPr lang="en-US" dirty="0"/>
              <a:t>Willing to invest time and money for future – office management systems, subscriptions, IT tools, books</a:t>
            </a:r>
          </a:p>
          <a:p>
            <a:r>
              <a:rPr lang="en-US" dirty="0"/>
              <a:t>Delegation – building 2/3</a:t>
            </a:r>
            <a:r>
              <a:rPr lang="en-US" baseline="30000" dirty="0"/>
              <a:t>rd</a:t>
            </a:r>
            <a:r>
              <a:rPr lang="en-US" dirty="0"/>
              <a:t> level</a:t>
            </a:r>
          </a:p>
          <a:p>
            <a:r>
              <a:rPr lang="en-US" dirty="0"/>
              <a:t>Succession Planner – Continuation of frim</a:t>
            </a:r>
          </a:p>
          <a:p>
            <a:r>
              <a:rPr lang="en-US" dirty="0"/>
              <a:t>Geographical flexibility – nationally/ internationally</a:t>
            </a:r>
          </a:p>
          <a:p>
            <a:r>
              <a:rPr lang="en-US" dirty="0"/>
              <a:t>Build in diversity in though process</a:t>
            </a:r>
          </a:p>
          <a:p>
            <a:r>
              <a:rPr lang="en-US" dirty="0"/>
              <a:t>Many more for sure…</a:t>
            </a:r>
          </a:p>
          <a:p>
            <a:endParaRPr lang="en-US" dirty="0"/>
          </a:p>
          <a:p>
            <a:endParaRPr lang="en-US" dirty="0"/>
          </a:p>
        </p:txBody>
      </p:sp>
    </p:spTree>
    <p:extLst>
      <p:ext uri="{BB962C8B-B14F-4D97-AF65-F5344CB8AC3E}">
        <p14:creationId xmlns:p14="http://schemas.microsoft.com/office/powerpoint/2010/main" val="801733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Supporting Practices</a:t>
            </a:r>
          </a:p>
        </p:txBody>
      </p:sp>
      <p:sp>
        <p:nvSpPr>
          <p:cNvPr id="3" name="Content Placeholder 2"/>
          <p:cNvSpPr>
            <a:spLocks noGrp="1"/>
          </p:cNvSpPr>
          <p:nvPr>
            <p:ph idx="1"/>
          </p:nvPr>
        </p:nvSpPr>
        <p:spPr/>
        <p:txBody>
          <a:bodyPr>
            <a:normAutofit/>
          </a:bodyPr>
          <a:lstStyle/>
          <a:p>
            <a:endParaRPr lang="en-US" dirty="0"/>
          </a:p>
          <a:p>
            <a:r>
              <a:rPr lang="en-US" dirty="0"/>
              <a:t>First get good depth of knowledge; get skills ( trained)</a:t>
            </a:r>
          </a:p>
          <a:p>
            <a:r>
              <a:rPr lang="en-US" dirty="0"/>
              <a:t>Share and create perception – online groups, articles, seminars, train, teach, ..</a:t>
            </a:r>
          </a:p>
          <a:p>
            <a:r>
              <a:rPr lang="en-US" dirty="0"/>
              <a:t>Pareto Rule 80% result with 20% work</a:t>
            </a:r>
          </a:p>
          <a:p>
            <a:r>
              <a:rPr lang="en-US" dirty="0"/>
              <a:t>Open mind</a:t>
            </a:r>
          </a:p>
        </p:txBody>
      </p:sp>
    </p:spTree>
    <p:extLst>
      <p:ext uri="{BB962C8B-B14F-4D97-AF65-F5344CB8AC3E}">
        <p14:creationId xmlns:p14="http://schemas.microsoft.com/office/powerpoint/2010/main" val="1937722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 Situation - At times?</a:t>
            </a:r>
          </a:p>
        </p:txBody>
      </p:sp>
      <p:sp>
        <p:nvSpPr>
          <p:cNvPr id="3" name="Content Placeholder 2"/>
          <p:cNvSpPr>
            <a:spLocks noGrp="1"/>
          </p:cNvSpPr>
          <p:nvPr>
            <p:ph idx="1"/>
          </p:nvPr>
        </p:nvSpPr>
        <p:spPr/>
        <p:txBody>
          <a:bodyPr/>
          <a:lstStyle/>
          <a:p>
            <a:r>
              <a:rPr lang="en-US" dirty="0"/>
              <a:t>Finding long term goals being lost</a:t>
            </a:r>
          </a:p>
          <a:p>
            <a:r>
              <a:rPr lang="en-US" dirty="0"/>
              <a:t>Priority blindness – unable to choose</a:t>
            </a:r>
          </a:p>
          <a:p>
            <a:r>
              <a:rPr lang="en-US" dirty="0"/>
              <a:t>Stagnation </a:t>
            </a:r>
          </a:p>
          <a:p>
            <a:r>
              <a:rPr lang="en-US" dirty="0"/>
              <a:t>Burnout – firefighting draining life </a:t>
            </a:r>
          </a:p>
          <a:p>
            <a:r>
              <a:rPr lang="en-US" dirty="0"/>
              <a:t>Busy but not entirely effective or not satisfied at EOD</a:t>
            </a:r>
          </a:p>
          <a:p>
            <a:r>
              <a:rPr lang="en-US" dirty="0"/>
              <a:t>Not able to say No due to consequence of unsatisfied client</a:t>
            </a:r>
          </a:p>
        </p:txBody>
      </p:sp>
      <p:sp>
        <p:nvSpPr>
          <p:cNvPr id="4" name="Rectangle 3">
            <a:extLst>
              <a:ext uri="{FF2B5EF4-FFF2-40B4-BE49-F238E27FC236}">
                <a16:creationId xmlns:a16="http://schemas.microsoft.com/office/drawing/2014/main" id="{A26ACA7D-9028-4D88-8229-D09DC1524A4A}"/>
              </a:ext>
            </a:extLst>
          </p:cNvPr>
          <p:cNvSpPr/>
          <p:nvPr/>
        </p:nvSpPr>
        <p:spPr>
          <a:xfrm>
            <a:off x="1295400" y="5562600"/>
            <a:ext cx="8153400" cy="10207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dirty="0"/>
              <a:t>Has this changed in GST era???</a:t>
            </a:r>
          </a:p>
        </p:txBody>
      </p:sp>
    </p:spTree>
    <p:extLst>
      <p:ext uri="{BB962C8B-B14F-4D97-AF65-F5344CB8AC3E}">
        <p14:creationId xmlns:p14="http://schemas.microsoft.com/office/powerpoint/2010/main" val="3360909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Expertise obtained by:</a:t>
            </a:r>
          </a:p>
        </p:txBody>
      </p:sp>
      <p:sp>
        <p:nvSpPr>
          <p:cNvPr id="3" name="Content Placeholder 2"/>
          <p:cNvSpPr>
            <a:spLocks noGrp="1"/>
          </p:cNvSpPr>
          <p:nvPr>
            <p:ph idx="1"/>
          </p:nvPr>
        </p:nvSpPr>
        <p:spPr/>
        <p:txBody>
          <a:bodyPr>
            <a:normAutofit fontScale="92500" lnSpcReduction="10000"/>
          </a:bodyPr>
          <a:lstStyle/>
          <a:p>
            <a:r>
              <a:rPr lang="en-US" dirty="0"/>
              <a:t>Start by choosing area and persevere [ Demand Vs Supply, Strengths, Strong suits ]</a:t>
            </a:r>
          </a:p>
          <a:p>
            <a:r>
              <a:rPr lang="en-US" dirty="0"/>
              <a:t>Reading/ discussing subject/ enroll in course</a:t>
            </a:r>
          </a:p>
          <a:p>
            <a:r>
              <a:rPr lang="en-US" dirty="0"/>
              <a:t>Invest in e-resources + books + online sites</a:t>
            </a:r>
          </a:p>
          <a:p>
            <a:r>
              <a:rPr lang="en-US" dirty="0"/>
              <a:t>Attending workshops/ seminars</a:t>
            </a:r>
          </a:p>
          <a:p>
            <a:r>
              <a:rPr lang="en-US" dirty="0"/>
              <a:t>Teaching the Subject to College students/ juniors</a:t>
            </a:r>
          </a:p>
          <a:p>
            <a:r>
              <a:rPr lang="en-US" dirty="0"/>
              <a:t>Writing articles/books</a:t>
            </a:r>
          </a:p>
          <a:p>
            <a:r>
              <a:rPr lang="en-US" dirty="0"/>
              <a:t>Being a speaker to other members in the industry/departmental officials </a:t>
            </a:r>
          </a:p>
          <a:p>
            <a:endParaRPr lang="en-US" dirty="0"/>
          </a:p>
        </p:txBody>
      </p:sp>
    </p:spTree>
    <p:extLst>
      <p:ext uri="{BB962C8B-B14F-4D97-AF65-F5344CB8AC3E}">
        <p14:creationId xmlns:p14="http://schemas.microsoft.com/office/powerpoint/2010/main" val="2962001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9464040" cy="1020762"/>
          </a:xfrm>
        </p:spPr>
        <p:txBody>
          <a:bodyPr/>
          <a:lstStyle/>
          <a:p>
            <a:r>
              <a:rPr lang="en-US" b="1" dirty="0">
                <a:solidFill>
                  <a:schemeClr val="tx1"/>
                </a:solidFill>
              </a:rPr>
              <a:t>Resources</a:t>
            </a:r>
            <a:endParaRPr lang="en-IN" b="1" dirty="0"/>
          </a:p>
        </p:txBody>
      </p:sp>
      <p:sp>
        <p:nvSpPr>
          <p:cNvPr id="3" name="Content Placeholder 2"/>
          <p:cNvSpPr>
            <a:spLocks noGrp="1"/>
          </p:cNvSpPr>
          <p:nvPr>
            <p:ph idx="1"/>
          </p:nvPr>
        </p:nvSpPr>
        <p:spPr>
          <a:xfrm>
            <a:off x="381003" y="1371600"/>
            <a:ext cx="9608821" cy="5181600"/>
          </a:xfrm>
        </p:spPr>
        <p:txBody>
          <a:bodyPr>
            <a:normAutofit/>
          </a:bodyPr>
          <a:lstStyle/>
          <a:p>
            <a:pPr algn="just">
              <a:lnSpc>
                <a:spcPct val="150000"/>
              </a:lnSpc>
              <a:spcBef>
                <a:spcPts val="0"/>
              </a:spcBef>
              <a:buClr>
                <a:schemeClr val="accent1"/>
              </a:buClr>
              <a:buSzPct val="70000"/>
              <a:buFont typeface="Wingdings" pitchFamily="2" charset="2"/>
              <a:buChar char="Ø"/>
            </a:pPr>
            <a:r>
              <a:rPr lang="en-US" sz="2700" b="1" dirty="0">
                <a:latin typeface="+mj-lt"/>
              </a:rPr>
              <a:t>IDTC Resources: </a:t>
            </a:r>
            <a:r>
              <a:rPr lang="en-US" sz="2700" dirty="0">
                <a:latin typeface="+mj-lt"/>
              </a:rPr>
              <a:t>Course on GST audit- Virtual if any; Articles; Videos/ web cast ; Updated booklets/ books on Job work Exemption etc.</a:t>
            </a:r>
          </a:p>
          <a:p>
            <a:pPr algn="just">
              <a:lnSpc>
                <a:spcPct val="150000"/>
              </a:lnSpc>
              <a:spcBef>
                <a:spcPts val="0"/>
              </a:spcBef>
              <a:buClr>
                <a:schemeClr val="accent1"/>
              </a:buClr>
              <a:buSzPct val="70000"/>
              <a:buFont typeface="Wingdings" pitchFamily="2" charset="2"/>
              <a:buChar char="Ø"/>
            </a:pPr>
            <a:r>
              <a:rPr lang="en-US" sz="2700" dirty="0">
                <a:latin typeface="+mj-lt"/>
              </a:rPr>
              <a:t>Updated and Revised BGM- ( May 2018)</a:t>
            </a:r>
          </a:p>
          <a:p>
            <a:pPr algn="just">
              <a:lnSpc>
                <a:spcPct val="150000"/>
              </a:lnSpc>
              <a:spcBef>
                <a:spcPts val="0"/>
              </a:spcBef>
              <a:buClr>
                <a:schemeClr val="accent1"/>
              </a:buClr>
              <a:buSzPct val="70000"/>
              <a:buFont typeface="Wingdings" pitchFamily="2" charset="2"/>
              <a:buChar char="Ø"/>
            </a:pPr>
            <a:r>
              <a:rPr lang="en-US" sz="2700" dirty="0">
                <a:latin typeface="+mj-lt"/>
              </a:rPr>
              <a:t>Compliance of suggestions on filling up in report/ certificate. </a:t>
            </a:r>
          </a:p>
          <a:p>
            <a:pPr algn="just">
              <a:lnSpc>
                <a:spcPct val="150000"/>
              </a:lnSpc>
              <a:spcBef>
                <a:spcPts val="0"/>
              </a:spcBef>
              <a:buClr>
                <a:schemeClr val="accent1"/>
              </a:buClr>
              <a:buSzPct val="70000"/>
              <a:buFont typeface="Wingdings" pitchFamily="2" charset="2"/>
              <a:buChar char="Ø"/>
            </a:pPr>
            <a:r>
              <a:rPr lang="en-US" sz="2700" dirty="0">
                <a:latin typeface="+mj-lt"/>
              </a:rPr>
              <a:t>A good book on GST Audit by IDTC or others</a:t>
            </a:r>
          </a:p>
          <a:p>
            <a:pPr algn="just">
              <a:lnSpc>
                <a:spcPct val="150000"/>
              </a:lnSpc>
              <a:spcBef>
                <a:spcPts val="0"/>
              </a:spcBef>
              <a:buClr>
                <a:schemeClr val="accent1"/>
              </a:buClr>
              <a:buSzPct val="70000"/>
              <a:buFont typeface="Wingdings" pitchFamily="2" charset="2"/>
              <a:buChar char="Ø"/>
            </a:pPr>
            <a:r>
              <a:rPr lang="en-US" sz="2700" dirty="0">
                <a:latin typeface="+mj-lt"/>
              </a:rPr>
              <a:t>Guidance note on GST audit- 1 month after formats</a:t>
            </a:r>
          </a:p>
        </p:txBody>
      </p:sp>
      <p:sp>
        <p:nvSpPr>
          <p:cNvPr id="4" name="Rectangle 3"/>
          <p:cNvSpPr/>
          <p:nvPr/>
        </p:nvSpPr>
        <p:spPr>
          <a:xfrm>
            <a:off x="10187022" y="0"/>
            <a:ext cx="32857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3" tIns="45708" rIns="91413" bIns="45708" rtlCol="0" anchor="ctr"/>
          <a:lstStyle/>
          <a:p>
            <a:pPr algn="ctr"/>
            <a:endParaRPr lang="en-IN"/>
          </a:p>
        </p:txBody>
      </p:sp>
      <p:sp>
        <p:nvSpPr>
          <p:cNvPr id="5" name="Slide Number Placeholder 4"/>
          <p:cNvSpPr>
            <a:spLocks noGrp="1"/>
          </p:cNvSpPr>
          <p:nvPr>
            <p:ph type="sldNum" sz="quarter" idx="12"/>
          </p:nvPr>
        </p:nvSpPr>
        <p:spPr/>
        <p:txBody>
          <a:bodyPr/>
          <a:lstStyle/>
          <a:p>
            <a:fld id="{F5900BF2-7E7A-4F5D-B25E-E2D3462ECD5E}" type="slidenum">
              <a:rPr lang="en-IN" smtClean="0"/>
              <a:pPr/>
              <a:t>31</a:t>
            </a:fld>
            <a:endParaRPr lang="en-IN"/>
          </a:p>
        </p:txBody>
      </p:sp>
      <p:sp>
        <p:nvSpPr>
          <p:cNvPr id="6" name="Footer Placeholder 5"/>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3182507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352800"/>
            <a:ext cx="7467600" cy="1143000"/>
          </a:xfrm>
        </p:spPr>
        <p:txBody>
          <a:bodyPr>
            <a:normAutofit/>
          </a:bodyPr>
          <a:lstStyle/>
          <a:p>
            <a:r>
              <a:rPr lang="en-US" altLang="en-US" sz="2400" b="1" i="1" dirty="0">
                <a:solidFill>
                  <a:schemeClr val="tx1"/>
                </a:solidFill>
                <a:latin typeface="Georgia" pitchFamily="18" charset="0"/>
              </a:rPr>
              <a:t>For any clarification</a:t>
            </a:r>
          </a:p>
          <a:p>
            <a:r>
              <a:rPr lang="en-US" altLang="en-US" b="1" i="1" u="sng" dirty="0">
                <a:solidFill>
                  <a:srgbClr val="0070C0"/>
                </a:solidFill>
                <a:latin typeface="Georgia" pitchFamily="18" charset="0"/>
              </a:rPr>
              <a:t>madhukar@hiregange.com</a:t>
            </a:r>
          </a:p>
        </p:txBody>
      </p:sp>
      <p:sp>
        <p:nvSpPr>
          <p:cNvPr id="9" name="Rectangle 8"/>
          <p:cNvSpPr/>
          <p:nvPr/>
        </p:nvSpPr>
        <p:spPr>
          <a:xfrm>
            <a:off x="1295400" y="1524000"/>
            <a:ext cx="7185660" cy="1090556"/>
          </a:xfrm>
          <a:prstGeom prst="rect">
            <a:avLst/>
          </a:prstGeom>
          <a:noFill/>
        </p:spPr>
        <p:txBody>
          <a:bodyPr wrap="square" lIns="85056" tIns="42528" rIns="85056" bIns="42528">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6500" b="1" dirty="0">
                <a:ln w="0"/>
                <a:solidFill>
                  <a:srgbClr val="0070C0"/>
                </a:solidFill>
                <a:effectLst>
                  <a:reflection blurRad="12700" stA="50000" endPos="50000" dist="5000" dir="5400000" sy="-100000" rotWithShape="0"/>
                </a:effectLst>
                <a:latin typeface="Gill Sans MT" pitchFamily="34" charset="0"/>
              </a:rPr>
              <a:t>THANK YOU</a:t>
            </a:r>
          </a:p>
        </p:txBody>
      </p:sp>
      <p:sp>
        <p:nvSpPr>
          <p:cNvPr id="8" name="Slide Number Placeholder 7"/>
          <p:cNvSpPr>
            <a:spLocks noGrp="1"/>
          </p:cNvSpPr>
          <p:nvPr>
            <p:ph type="sldNum" sz="quarter" idx="12"/>
          </p:nvPr>
        </p:nvSpPr>
        <p:spPr/>
        <p:txBody>
          <a:bodyPr/>
          <a:lstStyle/>
          <a:p>
            <a:fld id="{F5900BF2-7E7A-4F5D-B25E-E2D3462ECD5E}" type="slidenum">
              <a:rPr lang="en-IN" smtClean="0"/>
              <a:pPr/>
              <a:t>32</a:t>
            </a:fld>
            <a:endParaRPr lang="en-IN"/>
          </a:p>
        </p:txBody>
      </p:sp>
      <p:sp>
        <p:nvSpPr>
          <p:cNvPr id="11" name="Footer Placeholder 10"/>
          <p:cNvSpPr>
            <a:spLocks noGrp="1"/>
          </p:cNvSpPr>
          <p:nvPr>
            <p:ph type="ftr" sz="quarter" idx="11"/>
          </p:nvPr>
        </p:nvSpPr>
        <p:spPr/>
        <p:txBody>
          <a:bodyPr/>
          <a:lstStyle/>
          <a:p>
            <a:r>
              <a:rPr lang="en-IN"/>
              <a:t>CA Madhukar N. Hiregange</a:t>
            </a:r>
          </a:p>
        </p:txBody>
      </p:sp>
    </p:spTree>
    <p:extLst>
      <p:ext uri="{BB962C8B-B14F-4D97-AF65-F5344CB8AC3E}">
        <p14:creationId xmlns:p14="http://schemas.microsoft.com/office/powerpoint/2010/main" val="331885796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Vs Urgent</a:t>
            </a:r>
          </a:p>
        </p:txBody>
      </p:sp>
      <p:sp>
        <p:nvSpPr>
          <p:cNvPr id="3" name="Content Placeholder 2"/>
          <p:cNvSpPr>
            <a:spLocks noGrp="1"/>
          </p:cNvSpPr>
          <p:nvPr>
            <p:ph idx="1"/>
          </p:nvPr>
        </p:nvSpPr>
        <p:spPr/>
        <p:txBody>
          <a:bodyPr/>
          <a:lstStyle/>
          <a:p>
            <a:r>
              <a:rPr lang="en-US" dirty="0"/>
              <a:t>Important = Activities which further our goals ( work attraction, meeting targets, being satisfied ( sense of achievement) </a:t>
            </a:r>
          </a:p>
          <a:p>
            <a:r>
              <a:rPr lang="en-US" dirty="0"/>
              <a:t>Examples – Deadline – Offer or Audit or report delayed; Crisis – Client office </a:t>
            </a:r>
            <a:r>
              <a:rPr lang="en-US" dirty="0" err="1"/>
              <a:t>dept</a:t>
            </a:r>
            <a:r>
              <a:rPr lang="en-US" dirty="0"/>
              <a:t> officer threatening search/ confiscation.</a:t>
            </a:r>
          </a:p>
        </p:txBody>
      </p:sp>
      <p:sp>
        <p:nvSpPr>
          <p:cNvPr id="4" name="Rectangle 3"/>
          <p:cNvSpPr/>
          <p:nvPr/>
        </p:nvSpPr>
        <p:spPr>
          <a:xfrm>
            <a:off x="1524000" y="4953000"/>
            <a:ext cx="76962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Do in advance ( may improve quality also), schedule minimum 25% of time for Important, schedule time providing for interventions, Foresee impactful activities, be on top of commitments. Be responsive.  [ Planning, monitoring, reading, serving, perception </a:t>
            </a:r>
            <a:r>
              <a:rPr lang="en-US" sz="2000" dirty="0" err="1"/>
              <a:t>mangement</a:t>
            </a:r>
            <a:endParaRPr lang="en-US" sz="2000" dirty="0"/>
          </a:p>
        </p:txBody>
      </p:sp>
    </p:spTree>
    <p:extLst>
      <p:ext uri="{BB962C8B-B14F-4D97-AF65-F5344CB8AC3E}">
        <p14:creationId xmlns:p14="http://schemas.microsoft.com/office/powerpoint/2010/main" val="580871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Urgent</a:t>
            </a:r>
          </a:p>
        </p:txBody>
      </p:sp>
      <p:sp>
        <p:nvSpPr>
          <p:cNvPr id="3" name="Content Placeholder 2"/>
          <p:cNvSpPr>
            <a:spLocks noGrp="1"/>
          </p:cNvSpPr>
          <p:nvPr>
            <p:ph idx="1"/>
          </p:nvPr>
        </p:nvSpPr>
        <p:spPr/>
        <p:txBody>
          <a:bodyPr/>
          <a:lstStyle/>
          <a:p>
            <a:r>
              <a:rPr lang="en-US" dirty="0"/>
              <a:t>Work needed to done now.  Immediate attention required- Examples- Overdue audits, nasty reminders, articles due date up…</a:t>
            </a:r>
          </a:p>
          <a:p>
            <a:r>
              <a:rPr lang="en-US" dirty="0"/>
              <a:t>Some can be foreseen some cannot be foreseen in this sector.</a:t>
            </a:r>
          </a:p>
          <a:p>
            <a:r>
              <a:rPr lang="en-US" dirty="0"/>
              <a:t>Some resulting from pure postponing- believing that one can manage.</a:t>
            </a:r>
          </a:p>
        </p:txBody>
      </p:sp>
      <p:sp>
        <p:nvSpPr>
          <p:cNvPr id="4" name="Rectangle 3"/>
          <p:cNvSpPr/>
          <p:nvPr/>
        </p:nvSpPr>
        <p:spPr>
          <a:xfrm>
            <a:off x="1524000" y="5486400"/>
            <a:ext cx="7924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Analyse whether could have been avoided? Whether postponed, not </a:t>
            </a:r>
            <a:r>
              <a:rPr lang="en-US" sz="2000" dirty="0" err="1"/>
              <a:t>prioritised</a:t>
            </a:r>
            <a:r>
              <a:rPr lang="en-US" sz="2000" dirty="0"/>
              <a:t> properly, not delegated properly, not saying “no”. Taking up more than one can chew</a:t>
            </a:r>
          </a:p>
        </p:txBody>
      </p:sp>
    </p:spTree>
    <p:extLst>
      <p:ext uri="{BB962C8B-B14F-4D97-AF65-F5344CB8AC3E}">
        <p14:creationId xmlns:p14="http://schemas.microsoft.com/office/powerpoint/2010/main" val="354808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8229600" cy="411162"/>
          </a:xfrm>
        </p:spPr>
        <p:txBody>
          <a:bodyPr>
            <a:normAutofit fontScale="90000"/>
          </a:bodyPr>
          <a:lstStyle/>
          <a:p>
            <a:r>
              <a:rPr lang="en-US" dirty="0"/>
              <a:t>Combinations</a:t>
            </a:r>
          </a:p>
        </p:txBody>
      </p:sp>
      <p:sp>
        <p:nvSpPr>
          <p:cNvPr id="3" name="Content Placeholder 2"/>
          <p:cNvSpPr>
            <a:spLocks noGrp="1"/>
          </p:cNvSpPr>
          <p:nvPr>
            <p:ph idx="1"/>
          </p:nvPr>
        </p:nvSpPr>
        <p:spPr>
          <a:xfrm>
            <a:off x="1143000" y="990601"/>
            <a:ext cx="8229600" cy="5135563"/>
          </a:xfrm>
        </p:spPr>
        <p:txBody>
          <a:bodyPr>
            <a:normAutofit lnSpcReduction="10000"/>
          </a:bodyPr>
          <a:lstStyle/>
          <a:p>
            <a:r>
              <a:rPr lang="en-US" dirty="0"/>
              <a:t>I+U = AMC, quarterly plan/ weekly plan, </a:t>
            </a:r>
          </a:p>
          <a:p>
            <a:r>
              <a:rPr lang="en-US" dirty="0"/>
              <a:t>I Not U = Reading, article writing, exercising, skill development.</a:t>
            </a:r>
          </a:p>
          <a:p>
            <a:r>
              <a:rPr lang="en-US" dirty="0"/>
              <a:t>Requires-&gt; willpower, self discipline, being proactive, no postponement policy.</a:t>
            </a:r>
          </a:p>
          <a:p>
            <a:r>
              <a:rPr lang="en-US" dirty="0"/>
              <a:t>U not I = 70% time spent here- phone calls, meetings, co workers clarifications, discussions, thinking about I+U</a:t>
            </a:r>
          </a:p>
          <a:p>
            <a:r>
              <a:rPr lang="en-US" dirty="0"/>
              <a:t>Not U not I = </a:t>
            </a:r>
            <a:r>
              <a:rPr lang="en-US" dirty="0" err="1"/>
              <a:t>whats</a:t>
            </a:r>
            <a:r>
              <a:rPr lang="en-US" dirty="0"/>
              <a:t> up, surfing web casually – good as stress buster at home- maybe 45m?</a:t>
            </a:r>
          </a:p>
          <a:p>
            <a:endParaRPr lang="en-US" dirty="0"/>
          </a:p>
          <a:p>
            <a:endParaRPr lang="en-US" dirty="0"/>
          </a:p>
          <a:p>
            <a:endParaRPr lang="en-US" dirty="0"/>
          </a:p>
        </p:txBody>
      </p:sp>
    </p:spTree>
    <p:extLst>
      <p:ext uri="{BB962C8B-B14F-4D97-AF65-F5344CB8AC3E}">
        <p14:creationId xmlns:p14="http://schemas.microsoft.com/office/powerpoint/2010/main" val="872463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in Tax Practice?</a:t>
            </a:r>
          </a:p>
        </p:txBody>
      </p:sp>
      <p:sp>
        <p:nvSpPr>
          <p:cNvPr id="3" name="Content Placeholder 2"/>
          <p:cNvSpPr>
            <a:spLocks noGrp="1"/>
          </p:cNvSpPr>
          <p:nvPr>
            <p:ph idx="1"/>
          </p:nvPr>
        </p:nvSpPr>
        <p:spPr/>
        <p:txBody>
          <a:bodyPr/>
          <a:lstStyle/>
          <a:p>
            <a:r>
              <a:rPr lang="en-US" dirty="0"/>
              <a:t>Direct Tax Collections – 9 Lakhs Crores</a:t>
            </a:r>
          </a:p>
          <a:p>
            <a:r>
              <a:rPr lang="en-US" dirty="0"/>
              <a:t>IDT Collection – 18 Lakh Crores ( GST -13?)</a:t>
            </a:r>
          </a:p>
          <a:p>
            <a:r>
              <a:rPr lang="en-US" dirty="0"/>
              <a:t>Credits in IDT – 40 Lakhs Crores</a:t>
            </a:r>
          </a:p>
          <a:p>
            <a:r>
              <a:rPr lang="en-US" dirty="0"/>
              <a:t>Cost of Tax in Manuf. / Trading Sector – 25-30%</a:t>
            </a:r>
          </a:p>
          <a:p>
            <a:r>
              <a:rPr lang="en-US" dirty="0"/>
              <a:t>Cost of Tax in Services sector – 15-20%</a:t>
            </a:r>
          </a:p>
          <a:p>
            <a:pPr marL="0" indent="0">
              <a:buNone/>
            </a:pPr>
            <a:endParaRPr lang="en-US" dirty="0"/>
          </a:p>
        </p:txBody>
      </p:sp>
      <p:sp>
        <p:nvSpPr>
          <p:cNvPr id="4" name="Rectangle 3"/>
          <p:cNvSpPr/>
          <p:nvPr/>
        </p:nvSpPr>
        <p:spPr>
          <a:xfrm>
            <a:off x="2286000" y="4800600"/>
            <a:ext cx="5562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Home Work – Analysis of Balance Sheet + Profit &amp; Loss Account</a:t>
            </a:r>
          </a:p>
        </p:txBody>
      </p:sp>
    </p:spTree>
    <p:extLst>
      <p:ext uri="{BB962C8B-B14F-4D97-AF65-F5344CB8AC3E}">
        <p14:creationId xmlns:p14="http://schemas.microsoft.com/office/powerpoint/2010/main" val="1868689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the Industry / Trade wants</a:t>
            </a:r>
          </a:p>
        </p:txBody>
      </p:sp>
      <p:sp>
        <p:nvSpPr>
          <p:cNvPr id="3" name="Content Placeholder 2"/>
          <p:cNvSpPr>
            <a:spLocks noGrp="1"/>
          </p:cNvSpPr>
          <p:nvPr>
            <p:ph idx="1"/>
          </p:nvPr>
        </p:nvSpPr>
        <p:spPr/>
        <p:txBody>
          <a:bodyPr>
            <a:normAutofit lnSpcReduction="10000"/>
          </a:bodyPr>
          <a:lstStyle/>
          <a:p>
            <a:r>
              <a:rPr lang="en-US" dirty="0"/>
              <a:t>One Stop Shop- Multidisciplinary Vs Specialised Niche Professional Service</a:t>
            </a:r>
          </a:p>
          <a:p>
            <a:r>
              <a:rPr lang="en-US" dirty="0"/>
              <a:t>End to End – take responsibility for compliance</a:t>
            </a:r>
          </a:p>
          <a:p>
            <a:r>
              <a:rPr lang="en-US" dirty="0"/>
              <a:t>Business Advice [ confirmation- validation] </a:t>
            </a:r>
          </a:p>
          <a:p>
            <a:r>
              <a:rPr lang="en-US" dirty="0"/>
              <a:t>Problem To be solved</a:t>
            </a:r>
          </a:p>
          <a:p>
            <a:r>
              <a:rPr lang="en-US" dirty="0"/>
              <a:t>Reduction in costs/ time to resolve </a:t>
            </a:r>
          </a:p>
          <a:p>
            <a:r>
              <a:rPr lang="en-US" dirty="0"/>
              <a:t>Ensuring benefits accrue as due</a:t>
            </a:r>
          </a:p>
          <a:p>
            <a:r>
              <a:rPr lang="en-US" dirty="0"/>
              <a:t>All function by consultant to provide value addition</a:t>
            </a:r>
          </a:p>
        </p:txBody>
      </p:sp>
    </p:spTree>
    <p:extLst>
      <p:ext uri="{BB962C8B-B14F-4D97-AF65-F5344CB8AC3E}">
        <p14:creationId xmlns:p14="http://schemas.microsoft.com/office/powerpoint/2010/main" val="4128078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the Industry / Trade wants</a:t>
            </a:r>
          </a:p>
        </p:txBody>
      </p:sp>
      <p:sp>
        <p:nvSpPr>
          <p:cNvPr id="3" name="Content Placeholder 2"/>
          <p:cNvSpPr>
            <a:spLocks noGrp="1"/>
          </p:cNvSpPr>
          <p:nvPr>
            <p:ph idx="1"/>
          </p:nvPr>
        </p:nvSpPr>
        <p:spPr/>
        <p:txBody>
          <a:bodyPr>
            <a:normAutofit lnSpcReduction="10000"/>
          </a:bodyPr>
          <a:lstStyle/>
          <a:p>
            <a:r>
              <a:rPr lang="en-US" dirty="0"/>
              <a:t>Saving in resource costs</a:t>
            </a:r>
          </a:p>
          <a:p>
            <a:r>
              <a:rPr lang="en-US" dirty="0"/>
              <a:t>Optimisation of credits [ Deferred Tax/ GST] </a:t>
            </a:r>
          </a:p>
          <a:p>
            <a:r>
              <a:rPr lang="en-US" dirty="0"/>
              <a:t>Cashing in of Refunds/ Incentives</a:t>
            </a:r>
          </a:p>
          <a:p>
            <a:r>
              <a:rPr lang="en-US" dirty="0"/>
              <a:t>Governance/ safeguard that things all right</a:t>
            </a:r>
          </a:p>
          <a:p>
            <a:r>
              <a:rPr lang="en-US" dirty="0"/>
              <a:t>Consistent [ Can a proprietor provide?] </a:t>
            </a:r>
          </a:p>
          <a:p>
            <a:r>
              <a:rPr lang="en-US" dirty="0"/>
              <a:t>Speedy Solution- Expect you resolve after they have slept over matter</a:t>
            </a:r>
          </a:p>
          <a:p>
            <a:r>
              <a:rPr lang="en-US" dirty="0"/>
              <a:t>….many more</a:t>
            </a:r>
          </a:p>
        </p:txBody>
      </p:sp>
    </p:spTree>
    <p:extLst>
      <p:ext uri="{BB962C8B-B14F-4D97-AF65-F5344CB8AC3E}">
        <p14:creationId xmlns:p14="http://schemas.microsoft.com/office/powerpoint/2010/main" val="2854538437"/>
      </p:ext>
    </p:extLst>
  </p:cSld>
  <p:clrMapOvr>
    <a:masterClrMapping/>
  </p:clrMapOvr>
</p:sld>
</file>

<file path=ppt/theme/theme1.xml><?xml version="1.0" encoding="utf-8"?>
<a:theme xmlns:a="http://schemas.openxmlformats.org/drawingml/2006/main" name="Theme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Theme4</Template>
  <TotalTime>0</TotalTime>
  <Words>2106</Words>
  <Application>Microsoft Office PowerPoint</Application>
  <PresentationFormat>Custom</PresentationFormat>
  <Paragraphs>256</Paragraphs>
  <Slides>32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Georgia</vt:lpstr>
      <vt:lpstr>Gill Sans MT</vt:lpstr>
      <vt:lpstr>Wingdings</vt:lpstr>
      <vt:lpstr>Theme4</vt:lpstr>
      <vt:lpstr>Unbounded New Professional Opportunities- Am I GST ready?</vt:lpstr>
      <vt:lpstr>Coverage Today</vt:lpstr>
      <vt:lpstr>Present Situation - At times?</vt:lpstr>
      <vt:lpstr>Important Vs Urgent</vt:lpstr>
      <vt:lpstr>Urgent</vt:lpstr>
      <vt:lpstr>Combinations</vt:lpstr>
      <vt:lpstr>Scope in Tax Practice?</vt:lpstr>
      <vt:lpstr>What the Industry / Trade wants</vt:lpstr>
      <vt:lpstr>What the Industry / Trade wants</vt:lpstr>
      <vt:lpstr>Environment Tomorrow?</vt:lpstr>
      <vt:lpstr>New Focus Areas In GST?</vt:lpstr>
      <vt:lpstr>PowerPoint Presentation</vt:lpstr>
      <vt:lpstr>Broad classification</vt:lpstr>
      <vt:lpstr>Why is Audit Required?</vt:lpstr>
      <vt:lpstr>Why is Audit Required?</vt:lpstr>
      <vt:lpstr>Statutory provisions</vt:lpstr>
      <vt:lpstr>Types of Audit by Professionals</vt:lpstr>
      <vt:lpstr>GST Audit = Co Act + Income Tax</vt:lpstr>
      <vt:lpstr>Aspects – GST Audit</vt:lpstr>
      <vt:lpstr>Aspects – GST Audit</vt:lpstr>
      <vt:lpstr>PowerPoint Presentation</vt:lpstr>
      <vt:lpstr>PowerPoint Presentation</vt:lpstr>
      <vt:lpstr>PowerPoint Presentation</vt:lpstr>
      <vt:lpstr>PowerPoint Presentation</vt:lpstr>
      <vt:lpstr>PowerPoint Presentation</vt:lpstr>
      <vt:lpstr>What type of Professional?</vt:lpstr>
      <vt:lpstr>Supporting Characteristics</vt:lpstr>
      <vt:lpstr>Supporting Characteristics</vt:lpstr>
      <vt:lpstr>Supporting Practices</vt:lpstr>
      <vt:lpstr>Expertise obtained by:</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Audits &amp; Certification under Goods &amp; Service Tax</dc:title>
  <dc:creator>Opinion-01</dc:creator>
  <cp:lastModifiedBy>madhukar hiregange</cp:lastModifiedBy>
  <cp:revision>39</cp:revision>
  <dcterms:created xsi:type="dcterms:W3CDTF">2018-05-07T04:07:49Z</dcterms:created>
  <dcterms:modified xsi:type="dcterms:W3CDTF">2018-07-01T06:12:16Z</dcterms:modified>
</cp:coreProperties>
</file>