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Default Extension="gif" ContentType="image/gif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notesMasterIdLst>
    <p:notesMasterId r:id="rId12"/>
  </p:notesMasterIdLst>
  <p:handoutMasterIdLst>
    <p:handoutMasterId r:id="rId13"/>
  </p:handoutMasterIdLst>
  <p:sldIdLst>
    <p:sldId id="256" r:id="rId2"/>
    <p:sldId id="262" r:id="rId3"/>
    <p:sldId id="263" r:id="rId4"/>
    <p:sldId id="257" r:id="rId5"/>
    <p:sldId id="258" r:id="rId6"/>
    <p:sldId id="259" r:id="rId7"/>
    <p:sldId id="260" r:id="rId8"/>
    <p:sldId id="264" r:id="rId9"/>
    <p:sldId id="266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sad Shah" initials="A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FF0000"/>
    <a:srgbClr val="FF00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74" autoAdjust="0"/>
    <p:restoredTop sz="86380" autoAdjust="0"/>
  </p:normalViewPr>
  <p:slideViewPr>
    <p:cSldViewPr>
      <p:cViewPr varScale="1">
        <p:scale>
          <a:sx n="63" d="100"/>
          <a:sy n="63" d="100"/>
        </p:scale>
        <p:origin x="-47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84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-2904" y="-102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242028-971C-423C-BFBB-F21EBBF4C635}" type="datetimeFigureOut">
              <a:rPr lang="en-IN" smtClean="0"/>
              <a:pPr/>
              <a:t>22/03/2015</a:t>
            </a:fld>
            <a:endParaRPr lang="en-IN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A6552A-343C-435F-81F3-0B8BBAF57836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467C10-96A5-448E-BF64-8F90FE1F0744}" type="datetimeFigureOut">
              <a:rPr lang="en-IN" smtClean="0"/>
              <a:pPr/>
              <a:t>22/03/2015</a:t>
            </a:fld>
            <a:endParaRPr lang="en-IN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IN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IN" dirty="0" smtClean="0"/>
              <a:t>Shailaish   (Letter of Credit)</a:t>
            </a:r>
            <a:endParaRPr lang="en-IN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217F5D-2E24-44F1-AC19-8F7A929F5269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217F5D-2E24-44F1-AC19-8F7A929F5269}" type="slidenum">
              <a:rPr lang="en-IN" smtClean="0"/>
              <a:pPr/>
              <a:t>1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6217F5D-2E24-44F1-AC19-8F7A929F5269}" type="slidenum">
              <a:rPr lang="en-IN" smtClean="0"/>
              <a:pPr/>
              <a:t>2</a:t>
            </a:fld>
            <a:endParaRPr lang="en-IN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6217F5D-2E24-44F1-AC19-8F7A929F5269}" type="slidenum">
              <a:rPr lang="en-IN" smtClean="0"/>
              <a:pPr/>
              <a:t>4</a:t>
            </a:fld>
            <a:endParaRPr lang="en-IN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6217F5D-2E24-44F1-AC19-8F7A929F5269}" type="slidenum">
              <a:rPr lang="en-IN" smtClean="0"/>
              <a:pPr/>
              <a:t>5</a:t>
            </a:fld>
            <a:endParaRPr lang="en-IN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IN" dirty="0" err="1" smtClean="0"/>
              <a:t>Shailaish</a:t>
            </a:r>
            <a:r>
              <a:rPr lang="en-IN" dirty="0" smtClean="0"/>
              <a:t>   (Letter of Credit)</a:t>
            </a:r>
            <a:endParaRPr lang="en-IN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6217F5D-2E24-44F1-AC19-8F7A929F5269}" type="slidenum">
              <a:rPr lang="en-IN" smtClean="0"/>
              <a:pPr/>
              <a:t>6</a:t>
            </a:fld>
            <a:endParaRPr lang="en-IN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IN" smtClean="0"/>
              <a:t>Shailaish   (Letter of Credit)</a:t>
            </a:r>
            <a:endParaRPr lang="en-IN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6217F5D-2E24-44F1-AC19-8F7A929F5269}" type="slidenum">
              <a:rPr lang="en-IN" smtClean="0"/>
              <a:pPr/>
              <a:t>7</a:t>
            </a:fld>
            <a:endParaRPr lang="en-IN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38A90-089D-45E3-8ECB-200026A4F064}" type="datetime1">
              <a:rPr lang="en-US" smtClean="0"/>
              <a:pPr/>
              <a:t>3/22/2015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Shailaish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98934-E7DC-4264-8F38-EDEB7BEE6AC3}" type="datetime1">
              <a:rPr lang="en-US" smtClean="0"/>
              <a:pPr/>
              <a:t>3/22/2015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Shailaish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ABF99-04FE-4B8C-AB04-B354170E1EE7}" type="datetime1">
              <a:rPr lang="en-US" smtClean="0"/>
              <a:pPr/>
              <a:t>3/22/2015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Shailaish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5D1D8-4407-4415-B011-40F5AD584840}" type="datetime1">
              <a:rPr lang="en-US" smtClean="0"/>
              <a:pPr/>
              <a:t>3/22/2015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Shailaish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5BEF3-C1F2-44BB-9297-561E28CC85AD}" type="datetime1">
              <a:rPr lang="en-US" smtClean="0"/>
              <a:pPr/>
              <a:t>3/22/2015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Shailaish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06652-9669-425D-89C7-7839D007EA87}" type="datetime1">
              <a:rPr lang="en-US" smtClean="0"/>
              <a:pPr/>
              <a:t>3/22/2015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Shailaish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E929B-B7CC-45BA-82F8-75EE9B3CC1BA}" type="datetime1">
              <a:rPr lang="en-US" smtClean="0"/>
              <a:pPr/>
              <a:t>3/22/2015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Shailaish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A9087-717D-41F2-9335-CF60E868EEF3}" type="datetime1">
              <a:rPr lang="en-US" smtClean="0"/>
              <a:pPr/>
              <a:t>3/22/2015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Shailaish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3B265-3A8B-4358-B6E9-8CF35957FE35}" type="datetime1">
              <a:rPr lang="en-US" smtClean="0"/>
              <a:pPr/>
              <a:t>3/22/2015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Shailaish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4996B-CC03-4EE7-AB3B-EFCC4DEA4346}" type="datetime1">
              <a:rPr lang="en-US" smtClean="0"/>
              <a:pPr/>
              <a:t>3/22/2015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Shailaish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BFD94-BE22-473D-B23F-2DF1422A45F4}" type="datetime1">
              <a:rPr lang="en-US" smtClean="0"/>
              <a:pPr/>
              <a:t>3/22/2015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Shailaish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36BFEB-7C56-49C5-8C47-3FF117F4430A}" type="datetime1">
              <a:rPr lang="en-US" smtClean="0"/>
              <a:pPr/>
              <a:t>3/22/2015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Shailaish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gif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gif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6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gif"/><Relationship Id="rId5" Type="http://schemas.openxmlformats.org/officeDocument/2006/relationships/image" Target="../media/image9.jpeg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772400" cy="1831976"/>
          </a:xfrm>
        </p:spPr>
        <p:txBody>
          <a:bodyPr>
            <a:normAutofit fontScale="90000"/>
          </a:bodyPr>
          <a:lstStyle/>
          <a:p>
            <a:r>
              <a:rPr lang="en-IN" sz="5400" i="1" dirty="0" smtClean="0"/>
              <a:t/>
            </a:r>
            <a:br>
              <a:rPr lang="en-IN" sz="5400" i="1" dirty="0" smtClean="0"/>
            </a:br>
            <a:r>
              <a:rPr lang="en-IN" sz="5400" i="1" dirty="0" smtClean="0"/>
              <a:t>How can we do secure Business Transaction </a:t>
            </a:r>
            <a:endParaRPr lang="en-IN" sz="5400" i="1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Shailaish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6" name="Picture 5" descr="scam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1368416">
            <a:off x="999764" y="584854"/>
            <a:ext cx="3882665" cy="2667104"/>
          </a:xfrm>
          <a:prstGeom prst="rect">
            <a:avLst/>
          </a:prstGeom>
        </p:spPr>
      </p:pic>
      <p:pic>
        <p:nvPicPr>
          <p:cNvPr id="7" name="Picture 6" descr="Fraud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05400" y="457200"/>
            <a:ext cx="3560583" cy="2667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Shailaish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670070" y="2967335"/>
            <a:ext cx="3803862" cy="923330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en-US" sz="54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THANK YOU</a:t>
            </a:r>
            <a:endParaRPr lang="en-US" sz="54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0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10" dur="500" autoRev="1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" dur="500" autoRev="1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500" autoRev="1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0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14" dur="500" autoRev="1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500" autoRev="1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6" dur="500" autoRev="1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32" name="AutoShape 24"/>
          <p:cNvSpPr>
            <a:spLocks noChangeArrowheads="1"/>
          </p:cNvSpPr>
          <p:nvPr/>
        </p:nvSpPr>
        <p:spPr bwMode="auto">
          <a:xfrm>
            <a:off x="6705600" y="0"/>
            <a:ext cx="2209800" cy="1752600"/>
          </a:xfrm>
          <a:prstGeom prst="wedgeEllipseCallout">
            <a:avLst>
              <a:gd name="adj1" fmla="val -49500"/>
              <a:gd name="adj2" fmla="val 53880"/>
            </a:avLst>
          </a:prstGeom>
          <a:solidFill>
            <a:srgbClr val="0066FF"/>
          </a:solidFill>
          <a:ln w="9525" algn="ctr">
            <a:solidFill>
              <a:srgbClr val="D5400B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68614" name="Text Box 6"/>
          <p:cNvSpPr txBox="1">
            <a:spLocks noChangeArrowheads="1"/>
          </p:cNvSpPr>
          <p:nvPr/>
        </p:nvSpPr>
        <p:spPr bwMode="auto">
          <a:xfrm>
            <a:off x="6781800" y="304800"/>
            <a:ext cx="19812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   If </a:t>
            </a:r>
            <a:r>
              <a:rPr lang="en-US" sz="2400" b="1" dirty="0">
                <a:solidFill>
                  <a:schemeClr val="bg1"/>
                </a:solidFill>
              </a:rPr>
              <a:t>I ship </a:t>
            </a:r>
            <a:r>
              <a:rPr lang="en-US" sz="2400" b="1" dirty="0" smtClean="0">
                <a:solidFill>
                  <a:schemeClr val="bg1"/>
                </a:solidFill>
              </a:rPr>
              <a:t>     goods</a:t>
            </a:r>
            <a:r>
              <a:rPr lang="en-US" sz="2400" b="1" dirty="0">
                <a:solidFill>
                  <a:schemeClr val="bg1"/>
                </a:solidFill>
              </a:rPr>
              <a:t>, </a:t>
            </a:r>
          </a:p>
          <a:p>
            <a:pPr algn="ctr"/>
            <a:r>
              <a:rPr lang="en-US" sz="2400" b="1" dirty="0">
                <a:solidFill>
                  <a:schemeClr val="bg1"/>
                </a:solidFill>
              </a:rPr>
              <a:t>will you pay</a:t>
            </a:r>
            <a:r>
              <a:rPr lang="en-US" b="1" dirty="0">
                <a:solidFill>
                  <a:schemeClr val="bg1"/>
                </a:solidFill>
              </a:rPr>
              <a:t>?</a:t>
            </a:r>
          </a:p>
        </p:txBody>
      </p:sp>
      <p:sp>
        <p:nvSpPr>
          <p:cNvPr id="68633" name="AutoShape 25"/>
          <p:cNvSpPr>
            <a:spLocks noChangeArrowheads="1"/>
          </p:cNvSpPr>
          <p:nvPr/>
        </p:nvSpPr>
        <p:spPr bwMode="auto">
          <a:xfrm>
            <a:off x="152400" y="228600"/>
            <a:ext cx="2590800" cy="1828800"/>
          </a:xfrm>
          <a:prstGeom prst="wedgeEllipseCallout">
            <a:avLst>
              <a:gd name="adj1" fmla="val 57052"/>
              <a:gd name="adj2" fmla="val 50012"/>
            </a:avLst>
          </a:prstGeom>
          <a:ln>
            <a:headEnd/>
            <a:tailEnd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68634" name="Text Box 26"/>
          <p:cNvSpPr txBox="1">
            <a:spLocks noChangeArrowheads="1"/>
          </p:cNvSpPr>
          <p:nvPr/>
        </p:nvSpPr>
        <p:spPr bwMode="auto">
          <a:xfrm>
            <a:off x="533400" y="457200"/>
            <a:ext cx="18288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If I pay, will you ship the goods?</a:t>
            </a:r>
          </a:p>
        </p:txBody>
      </p:sp>
      <p:sp>
        <p:nvSpPr>
          <p:cNvPr id="68641" name="AutoShape 33"/>
          <p:cNvSpPr>
            <a:spLocks noChangeArrowheads="1"/>
          </p:cNvSpPr>
          <p:nvPr/>
        </p:nvSpPr>
        <p:spPr bwMode="auto">
          <a:xfrm>
            <a:off x="0" y="2971800"/>
            <a:ext cx="2971800" cy="1524000"/>
          </a:xfrm>
          <a:prstGeom prst="wedgeEllipseCallout">
            <a:avLst>
              <a:gd name="adj1" fmla="val 50542"/>
              <a:gd name="adj2" fmla="val -93306"/>
            </a:avLst>
          </a:prstGeom>
          <a:solidFill>
            <a:schemeClr val="accent6"/>
          </a:solidFill>
          <a:ln w="9525" algn="ctr">
            <a:solidFill>
              <a:srgbClr val="D5400B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68642" name="Text Box 34"/>
          <p:cNvSpPr txBox="1">
            <a:spLocks noChangeArrowheads="1"/>
          </p:cNvSpPr>
          <p:nvPr/>
        </p:nvSpPr>
        <p:spPr bwMode="auto">
          <a:xfrm>
            <a:off x="533400" y="3048000"/>
            <a:ext cx="198120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Ok, I’ll ask 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my bank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smtClean="0">
                <a:solidFill>
                  <a:schemeClr val="bg1"/>
                </a:solidFill>
              </a:rPr>
              <a:t> (Axis) to </a:t>
            </a:r>
            <a:r>
              <a:rPr lang="en-US" sz="2400" dirty="0">
                <a:solidFill>
                  <a:schemeClr val="bg1"/>
                </a:solidFill>
              </a:rPr>
              <a:t>open 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800" b="1" dirty="0" smtClean="0"/>
              <a:t>LC</a:t>
            </a:r>
            <a:endParaRPr lang="en-IN" sz="2400" b="1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  <a:p>
            <a:endParaRPr lang="en-US" sz="2400" b="1" dirty="0"/>
          </a:p>
        </p:txBody>
      </p:sp>
      <p:sp>
        <p:nvSpPr>
          <p:cNvPr id="68643" name="AutoShape 35"/>
          <p:cNvSpPr>
            <a:spLocks noChangeArrowheads="1"/>
          </p:cNvSpPr>
          <p:nvPr/>
        </p:nvSpPr>
        <p:spPr bwMode="auto">
          <a:xfrm>
            <a:off x="6858000" y="2514600"/>
            <a:ext cx="1905000" cy="1143000"/>
          </a:xfrm>
          <a:prstGeom prst="wedgeEllipseCallout">
            <a:avLst>
              <a:gd name="adj1" fmla="val -42463"/>
              <a:gd name="adj2" fmla="val -59713"/>
            </a:avLst>
          </a:prstGeom>
          <a:solidFill>
            <a:srgbClr val="0066FF"/>
          </a:solidFill>
          <a:ln w="9525" algn="ctr">
            <a:solidFill>
              <a:srgbClr val="D5400B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68644" name="Text Box 36"/>
          <p:cNvSpPr txBox="1">
            <a:spLocks noChangeArrowheads="1"/>
          </p:cNvSpPr>
          <p:nvPr/>
        </p:nvSpPr>
        <p:spPr bwMode="auto">
          <a:xfrm>
            <a:off x="7086600" y="2819400"/>
            <a:ext cx="16002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/>
            <a:r>
              <a:rPr lang="en-US" sz="3200" dirty="0" smtClean="0">
                <a:solidFill>
                  <a:schemeClr val="bg1"/>
                </a:solidFill>
              </a:rPr>
              <a:t>  Great</a:t>
            </a:r>
            <a:r>
              <a:rPr lang="en-US" sz="3200" dirty="0">
                <a:solidFill>
                  <a:schemeClr val="bg1"/>
                </a:solidFill>
              </a:rPr>
              <a:t>!</a:t>
            </a:r>
          </a:p>
        </p:txBody>
      </p:sp>
      <p:pic>
        <p:nvPicPr>
          <p:cNvPr id="68645" name="Picture 37" descr="import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75355" y="1600200"/>
            <a:ext cx="701322" cy="2133600"/>
          </a:xfrm>
          <a:prstGeom prst="rect">
            <a:avLst/>
          </a:prstGeom>
          <a:noFill/>
        </p:spPr>
      </p:pic>
      <p:pic>
        <p:nvPicPr>
          <p:cNvPr id="68646" name="Picture 38" descr="exporte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0" y="1752600"/>
            <a:ext cx="647700" cy="2019300"/>
          </a:xfrm>
          <a:prstGeom prst="rect">
            <a:avLst/>
          </a:prstGeom>
          <a:noFill/>
        </p:spPr>
      </p:pic>
      <p:sp>
        <p:nvSpPr>
          <p:cNvPr id="22" name="TextBox 21"/>
          <p:cNvSpPr txBox="1"/>
          <p:nvPr/>
        </p:nvSpPr>
        <p:spPr>
          <a:xfrm>
            <a:off x="2971800" y="762000"/>
            <a:ext cx="1143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dirty="0" smtClean="0"/>
              <a:t>Buyer </a:t>
            </a:r>
          </a:p>
          <a:p>
            <a:pPr algn="ctr"/>
            <a:r>
              <a:rPr lang="en-IN" dirty="0" smtClean="0"/>
              <a:t>(Inox Ltd.)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638800" y="838200"/>
            <a:ext cx="1066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dirty="0" smtClean="0"/>
              <a:t>Seller</a:t>
            </a:r>
          </a:p>
          <a:p>
            <a:pPr algn="ctr"/>
            <a:r>
              <a:rPr lang="en-IN" dirty="0" smtClean="0"/>
              <a:t>( Busch)</a:t>
            </a:r>
            <a:endParaRPr lang="en-IN" dirty="0"/>
          </a:p>
        </p:txBody>
      </p:sp>
      <p:pic>
        <p:nvPicPr>
          <p:cNvPr id="20" name="Picture 19" descr="Haryana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943600" y="3810000"/>
            <a:ext cx="1123810" cy="1133333"/>
          </a:xfrm>
          <a:prstGeom prst="rect">
            <a:avLst/>
          </a:prstGeom>
        </p:spPr>
      </p:pic>
      <p:pic>
        <p:nvPicPr>
          <p:cNvPr id="21" name="Picture 20" descr="Gujrat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093720" y="3886200"/>
            <a:ext cx="1173480" cy="1085850"/>
          </a:xfrm>
          <a:prstGeom prst="rect">
            <a:avLst/>
          </a:prstGeom>
        </p:spPr>
      </p:pic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Shailaish</a:t>
            </a:r>
            <a:endParaRPr lang="en-US" dirty="0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86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686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68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68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686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68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68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686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686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686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32" grpId="0" animBg="1"/>
      <p:bldP spid="68614" grpId="0"/>
      <p:bldP spid="68633" grpId="0" animBg="1"/>
      <p:bldP spid="68634" grpId="0"/>
      <p:bldP spid="68641" grpId="0" animBg="1"/>
      <p:bldP spid="68642" grpId="0"/>
      <p:bldP spid="68643" grpId="0" animBg="1"/>
      <p:bldP spid="68644" grpId="0"/>
      <p:bldP spid="2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0200" y="685800"/>
            <a:ext cx="5791200" cy="1371600"/>
          </a:xfr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IN" dirty="0" smtClean="0"/>
              <a:t>LETTER OF </a:t>
            </a:r>
            <a:r>
              <a:rPr lang="en-IN" dirty="0" smtClean="0"/>
              <a:t>CREDIT     ( LC )</a:t>
            </a:r>
            <a:endParaRPr lang="en-IN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Shailaish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57200" y="3352800"/>
            <a:ext cx="8305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dirty="0" smtClean="0"/>
              <a:t>LC is another banking instrument which is used in the Modern Banking.</a:t>
            </a:r>
            <a:endParaRPr lang="en-IN" sz="2800" dirty="0"/>
          </a:p>
        </p:txBody>
      </p:sp>
      <p:pic>
        <p:nvPicPr>
          <p:cNvPr id="8" name="Picture 7" descr="chequ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43200" y="4419600"/>
            <a:ext cx="3886200" cy="1718231"/>
          </a:xfrm>
          <a:prstGeom prst="rect">
            <a:avLst/>
          </a:prstGeom>
        </p:spPr>
      </p:pic>
      <p:sp>
        <p:nvSpPr>
          <p:cNvPr id="11" name="Multiply 10"/>
          <p:cNvSpPr/>
          <p:nvPr/>
        </p:nvSpPr>
        <p:spPr>
          <a:xfrm>
            <a:off x="4038600" y="4495800"/>
            <a:ext cx="1447800" cy="1371600"/>
          </a:xfrm>
          <a:prstGeom prst="mathMultiply">
            <a:avLst/>
          </a:prstGeom>
          <a:solidFill>
            <a:srgbClr val="FF33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3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90800" y="304800"/>
            <a:ext cx="3581400" cy="612775"/>
          </a:xfrm>
        </p:spPr>
        <p:txBody>
          <a:bodyPr>
            <a:normAutofit fontScale="90000"/>
          </a:bodyPr>
          <a:lstStyle/>
          <a:p>
            <a:r>
              <a:rPr lang="en-IN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/>
            </a:r>
            <a:br>
              <a:rPr lang="en-IN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r>
              <a:rPr lang="en-IN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Definition</a:t>
            </a:r>
            <a:r>
              <a:rPr lang="en-IN" dirty="0" smtClean="0"/>
              <a:t/>
            </a:r>
            <a:br>
              <a:rPr lang="en-IN" dirty="0" smtClean="0"/>
            </a:br>
            <a:endParaRPr lang="en-IN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1295400"/>
            <a:ext cx="8305800" cy="4876800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en-US" dirty="0" smtClean="0">
                <a:solidFill>
                  <a:schemeClr val="tx1"/>
                </a:solidFill>
              </a:rPr>
              <a:t>“Letter of Credit” or “L/C” is the most preferred form of payment for goods in international trade as it solves issues of mutual mistrust by using banks as arbiters.</a:t>
            </a:r>
          </a:p>
          <a:p>
            <a:pPr algn="just">
              <a:buFont typeface="Wingdings" pitchFamily="2" charset="2"/>
              <a:buChar char="Ø"/>
            </a:pPr>
            <a:endParaRPr lang="en-US" dirty="0" smtClean="0">
              <a:solidFill>
                <a:schemeClr val="tx1"/>
              </a:solidFill>
            </a:endParaRPr>
          </a:p>
          <a:p>
            <a:pPr algn="just">
              <a:buFont typeface="Wingdings" pitchFamily="2" charset="2"/>
              <a:buChar char="Ø"/>
            </a:pPr>
            <a:r>
              <a:rPr lang="en-US" dirty="0" smtClean="0">
                <a:solidFill>
                  <a:schemeClr val="tx1"/>
                </a:solidFill>
              </a:rPr>
              <a:t>In a simple explanation a letter of credit is a promise to pay. Banks issue letters of credit as a way to </a:t>
            </a:r>
            <a:r>
              <a:rPr lang="en-US" u="sng" dirty="0" smtClean="0">
                <a:solidFill>
                  <a:schemeClr val="tx1"/>
                </a:solidFill>
              </a:rPr>
              <a:t>ensure sellers </a:t>
            </a:r>
            <a:r>
              <a:rPr lang="en-US" dirty="0" smtClean="0">
                <a:solidFill>
                  <a:schemeClr val="tx1"/>
                </a:solidFill>
              </a:rPr>
              <a:t>that they will get paid as long as they do what they've agreed to do. </a:t>
            </a:r>
          </a:p>
          <a:p>
            <a:pPr algn="just">
              <a:buFont typeface="Wingdings" pitchFamily="2" charset="2"/>
              <a:buChar char="Ø"/>
            </a:pPr>
            <a:endParaRPr lang="en-US" dirty="0" smtClean="0">
              <a:solidFill>
                <a:schemeClr val="tx1"/>
              </a:solidFill>
            </a:endParaRPr>
          </a:p>
          <a:p>
            <a:endParaRPr lang="en-US" dirty="0" smtClean="0">
              <a:solidFill>
                <a:schemeClr val="tx1"/>
              </a:solidFill>
            </a:endParaRPr>
          </a:p>
          <a:p>
            <a:endParaRPr lang="en-IN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Shailaish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 fontScale="90000"/>
          </a:bodyPr>
          <a:lstStyle/>
          <a:p>
            <a:r>
              <a:rPr lang="en-IN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/>
            </a:r>
            <a:br>
              <a:rPr lang="en-IN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r>
              <a:rPr lang="en-IN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Involvement of Parties</a:t>
            </a:r>
            <a:r>
              <a:rPr lang="en-IN" dirty="0" smtClean="0"/>
              <a:t/>
            </a:r>
            <a:br>
              <a:rPr lang="en-IN" dirty="0" smtClean="0"/>
            </a:b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457201" y="1371600"/>
            <a:ext cx="4040188" cy="4953000"/>
          </a:xfrm>
        </p:spPr>
        <p:txBody>
          <a:bodyPr numCol="1">
            <a:normAutofit/>
          </a:bodyPr>
          <a:lstStyle/>
          <a:p>
            <a:pPr algn="ctr">
              <a:buNone/>
            </a:pPr>
            <a:r>
              <a:rPr lang="en-IN" sz="3200" dirty="0" smtClean="0"/>
              <a:t>Buyer</a:t>
            </a:r>
          </a:p>
          <a:p>
            <a:pPr algn="ctr">
              <a:buNone/>
            </a:pPr>
            <a:r>
              <a:rPr lang="en-IN" sz="3200" dirty="0" smtClean="0"/>
              <a:t>(</a:t>
            </a:r>
            <a:r>
              <a:rPr lang="en-IN" sz="3200" dirty="0" err="1" smtClean="0"/>
              <a:t>Inox</a:t>
            </a:r>
            <a:r>
              <a:rPr lang="en-IN" sz="3200" dirty="0" smtClean="0"/>
              <a:t> Ltd.)</a:t>
            </a:r>
          </a:p>
          <a:p>
            <a:pPr algn="ctr">
              <a:buNone/>
            </a:pPr>
            <a:endParaRPr lang="en-IN" dirty="0" smtClean="0"/>
          </a:p>
          <a:p>
            <a:pPr algn="ctr">
              <a:buNone/>
            </a:pPr>
            <a:endParaRPr lang="en-IN" dirty="0" smtClean="0"/>
          </a:p>
          <a:p>
            <a:pPr algn="ctr">
              <a:buNone/>
            </a:pPr>
            <a:endParaRPr lang="en-IN" dirty="0" smtClean="0"/>
          </a:p>
          <a:p>
            <a:pPr algn="ctr">
              <a:buNone/>
            </a:pPr>
            <a:endParaRPr lang="en-IN" dirty="0" smtClean="0"/>
          </a:p>
          <a:p>
            <a:pPr algn="ctr">
              <a:buNone/>
            </a:pPr>
            <a:endParaRPr lang="en-IN" dirty="0" smtClean="0"/>
          </a:p>
          <a:p>
            <a:pPr algn="ctr">
              <a:buNone/>
            </a:pPr>
            <a:r>
              <a:rPr lang="en-IN" dirty="0" smtClean="0"/>
              <a:t>Buyer’s Bank/ Applicant bank</a:t>
            </a:r>
          </a:p>
          <a:p>
            <a:pPr algn="ctr">
              <a:buNone/>
            </a:pPr>
            <a:r>
              <a:rPr lang="en-IN" sz="36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Axis Bank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5026" y="1295400"/>
            <a:ext cx="4041775" cy="48307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IN" sz="3600" dirty="0" smtClean="0"/>
              <a:t>Seller</a:t>
            </a:r>
          </a:p>
          <a:p>
            <a:pPr algn="ctr">
              <a:buNone/>
            </a:pPr>
            <a:r>
              <a:rPr lang="en-IN" sz="3600" dirty="0" smtClean="0"/>
              <a:t>( Busch)</a:t>
            </a:r>
          </a:p>
          <a:p>
            <a:pPr algn="ctr">
              <a:buNone/>
            </a:pPr>
            <a:endParaRPr lang="en-IN" dirty="0" smtClean="0"/>
          </a:p>
          <a:p>
            <a:pPr algn="ctr">
              <a:buNone/>
            </a:pPr>
            <a:endParaRPr lang="en-IN" dirty="0" smtClean="0"/>
          </a:p>
          <a:p>
            <a:pPr algn="ctr">
              <a:buNone/>
            </a:pPr>
            <a:endParaRPr lang="en-IN" dirty="0" smtClean="0"/>
          </a:p>
          <a:p>
            <a:pPr algn="ctr">
              <a:buNone/>
            </a:pPr>
            <a:endParaRPr lang="en-IN" dirty="0" smtClean="0"/>
          </a:p>
          <a:p>
            <a:pPr algn="ctr">
              <a:buNone/>
            </a:pPr>
            <a:endParaRPr lang="en-IN" dirty="0" smtClean="0"/>
          </a:p>
          <a:p>
            <a:pPr algn="ctr">
              <a:buNone/>
            </a:pPr>
            <a:r>
              <a:rPr lang="en-IN" dirty="0" smtClean="0"/>
              <a:t>Seller’s Bank/ </a:t>
            </a:r>
            <a:r>
              <a:rPr lang="en-IN" dirty="0" err="1" smtClean="0"/>
              <a:t>Benificiary</a:t>
            </a:r>
            <a:r>
              <a:rPr lang="en-IN" dirty="0" smtClean="0"/>
              <a:t> Bank</a:t>
            </a:r>
          </a:p>
          <a:p>
            <a:pPr algn="ctr">
              <a:buNone/>
            </a:pPr>
            <a:r>
              <a:rPr lang="en-IN" sz="3600" b="1" dirty="0" smtClean="0">
                <a:ln/>
                <a:solidFill>
                  <a:srgbClr val="00B050"/>
                </a:solidFill>
              </a:rPr>
              <a:t>IDBI Bank</a:t>
            </a:r>
          </a:p>
          <a:p>
            <a:pPr algn="ctr">
              <a:buNone/>
            </a:pPr>
            <a:endParaRPr lang="en-IN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 smtClean="0"/>
              <a:t>Shailaish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17" name="Down Arrow 16"/>
          <p:cNvSpPr/>
          <p:nvPr/>
        </p:nvSpPr>
        <p:spPr>
          <a:xfrm>
            <a:off x="2209800" y="2590800"/>
            <a:ext cx="152400" cy="1828800"/>
          </a:xfrm>
          <a:prstGeom prst="downArrow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20" name="Down Arrow 19"/>
          <p:cNvSpPr/>
          <p:nvPr/>
        </p:nvSpPr>
        <p:spPr>
          <a:xfrm>
            <a:off x="6629400" y="2667000"/>
            <a:ext cx="152400" cy="1828800"/>
          </a:xfrm>
          <a:prstGeom prst="down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6" dur="2000" fill="hold"/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0" dur="2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13" grpId="0" uiExpand="1" build="p"/>
      <p:bldP spid="17" grpId="0" animBg="1"/>
      <p:bldP spid="2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381001"/>
            <a:ext cx="8382000" cy="5745163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en-IN" dirty="0" smtClean="0">
                <a:solidFill>
                  <a:schemeClr val="accent6">
                    <a:lumMod val="75000"/>
                  </a:schemeClr>
                </a:solidFill>
              </a:rPr>
              <a:t>Customer Enquiry</a:t>
            </a:r>
          </a:p>
          <a:p>
            <a:pPr>
              <a:buNone/>
            </a:pPr>
            <a:endParaRPr lang="en-IN" dirty="0" smtClean="0">
              <a:solidFill>
                <a:schemeClr val="accent6">
                  <a:lumMod val="75000"/>
                </a:schemeClr>
              </a:solidFill>
            </a:endParaRPr>
          </a:p>
          <a:p>
            <a:pPr>
              <a:buNone/>
            </a:pPr>
            <a:r>
              <a:rPr lang="en-IN" dirty="0" smtClean="0">
                <a:solidFill>
                  <a:schemeClr val="accent6">
                    <a:lumMod val="75000"/>
                  </a:schemeClr>
                </a:solidFill>
              </a:rPr>
              <a:t>Performa Invoice</a:t>
            </a:r>
          </a:p>
          <a:p>
            <a:pPr>
              <a:buNone/>
            </a:pPr>
            <a:r>
              <a:rPr lang="en-IN" dirty="0" smtClean="0">
                <a:solidFill>
                  <a:schemeClr val="accent6">
                    <a:lumMod val="75000"/>
                  </a:schemeClr>
                </a:solidFill>
              </a:rPr>
              <a:t>		  with </a:t>
            </a:r>
            <a:r>
              <a:rPr lang="en-IN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Bank Details (</a:t>
            </a:r>
            <a:r>
              <a:rPr lang="en-IN" sz="3600" b="1" dirty="0" smtClean="0">
                <a:ln/>
                <a:solidFill>
                  <a:srgbClr val="00B050"/>
                </a:solidFill>
              </a:rPr>
              <a:t>IDBI Bank</a:t>
            </a:r>
            <a:r>
              <a:rPr lang="en-IN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)</a:t>
            </a:r>
          </a:p>
          <a:p>
            <a:pPr lvl="7"/>
            <a:r>
              <a:rPr lang="en-IN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Bank Name</a:t>
            </a:r>
          </a:p>
          <a:p>
            <a:pPr lvl="7"/>
            <a:r>
              <a:rPr lang="en-IN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Brach Address</a:t>
            </a:r>
          </a:p>
          <a:p>
            <a:pPr lvl="7"/>
            <a:r>
              <a:rPr lang="en-IN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Account No.</a:t>
            </a:r>
          </a:p>
          <a:p>
            <a:pPr lvl="7"/>
            <a:r>
              <a:rPr lang="en-IN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IFSC Code for Swift Message </a:t>
            </a:r>
          </a:p>
          <a:p>
            <a:pPr lvl="7"/>
            <a:endParaRPr lang="en-IN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en-IN" dirty="0" smtClean="0"/>
              <a:t>Receive Purchase Order with </a:t>
            </a:r>
            <a:r>
              <a:rPr lang="en-IN" u="sng" dirty="0" smtClean="0"/>
              <a:t>INCO Terms </a:t>
            </a:r>
            <a:r>
              <a:rPr lang="en-IN" dirty="0" smtClean="0"/>
              <a:t>e.g. DDP, FOB, CIF, Ex-Works etc.</a:t>
            </a:r>
            <a:endParaRPr lang="en-IN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Shailaish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1905000" y="914400"/>
            <a:ext cx="0" cy="762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267200" cy="639762"/>
          </a:xfrm>
        </p:spPr>
        <p:txBody>
          <a:bodyPr>
            <a:normAutofit fontScale="90000"/>
          </a:bodyPr>
          <a:lstStyle/>
          <a:p>
            <a:pPr algn="l"/>
            <a:r>
              <a:rPr lang="en-IN" sz="3200" dirty="0" smtClean="0"/>
              <a:t>What Buyer (</a:t>
            </a:r>
            <a:r>
              <a:rPr lang="en-IN" sz="3200" dirty="0" err="1" smtClean="0"/>
              <a:t>Inox</a:t>
            </a:r>
            <a:r>
              <a:rPr lang="en-IN" sz="3200" dirty="0" smtClean="0"/>
              <a:t>) will do</a:t>
            </a:r>
            <a:endParaRPr lang="en-IN" sz="3200" dirty="0"/>
          </a:p>
        </p:txBody>
      </p:sp>
      <p:pic>
        <p:nvPicPr>
          <p:cNvPr id="10" name="Content Placeholder 9" descr="Animated Man.gif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533400" y="990600"/>
            <a:ext cx="933450" cy="1676400"/>
          </a:xfrm>
        </p:spPr>
      </p:pic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>
          <a:xfrm>
            <a:off x="304800" y="6324600"/>
            <a:ext cx="2895600" cy="320675"/>
          </a:xfrm>
        </p:spPr>
        <p:txBody>
          <a:bodyPr/>
          <a:lstStyle/>
          <a:p>
            <a:r>
              <a:rPr lang="en-US" smtClean="0"/>
              <a:t>Shailaish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7" name="Picture 6" descr="Axis Bank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72200" y="457200"/>
            <a:ext cx="2667000" cy="2057400"/>
          </a:xfrm>
          <a:prstGeom prst="rect">
            <a:avLst/>
          </a:prstGeom>
        </p:spPr>
      </p:pic>
      <p:pic>
        <p:nvPicPr>
          <p:cNvPr id="8" name="Picture 7" descr="IDBI Bank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553200" y="3810000"/>
            <a:ext cx="2343150" cy="234315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6324600" y="6488668"/>
            <a:ext cx="190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 smtClean="0"/>
              <a:t>SWIFT MESSAGE</a:t>
            </a:r>
            <a:endParaRPr lang="en-IN" b="1" dirty="0"/>
          </a:p>
        </p:txBody>
      </p:sp>
      <p:pic>
        <p:nvPicPr>
          <p:cNvPr id="16" name="Picture 15" descr="animated-fax-and-facsimile-image-0003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162800" y="-591701"/>
            <a:ext cx="1695450" cy="591701"/>
          </a:xfrm>
          <a:prstGeom prst="rect">
            <a:avLst/>
          </a:prstGeom>
        </p:spPr>
      </p:pic>
      <p:pic>
        <p:nvPicPr>
          <p:cNvPr id="18" name="Picture 17" descr="EMAIL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943600" y="5029200"/>
            <a:ext cx="1143000" cy="685800"/>
          </a:xfrm>
          <a:prstGeom prst="rect">
            <a:avLst/>
          </a:prstGeom>
        </p:spPr>
      </p:pic>
      <p:pic>
        <p:nvPicPr>
          <p:cNvPr id="19" name="Picture 18" descr="bUSCH oFFICE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28600" y="3962400"/>
            <a:ext cx="3370170" cy="2286000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3.33333E-6 L 0.49063 -0.0111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5" y="-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4.44444E-6 L -0.04167 0.87778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" y="4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7917 0.02223 L -0.3375 -0.02777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8" y="-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>
            <a:noAutofit/>
          </a:bodyPr>
          <a:lstStyle/>
          <a:p>
            <a:pPr algn="l"/>
            <a:r>
              <a:rPr lang="en-IN" sz="2400" dirty="0" smtClean="0"/>
              <a:t>After receiving LC confirmation what seller will do:</a:t>
            </a:r>
            <a:endParaRPr lang="en-IN" sz="2400" dirty="0"/>
          </a:p>
        </p:txBody>
      </p:sp>
      <p:pic>
        <p:nvPicPr>
          <p:cNvPr id="5" name="Content Placeholder 4" descr="bUSCH oFFIC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04800" y="1066800"/>
            <a:ext cx="2209800" cy="1524000"/>
          </a:xfrm>
          <a:prstGeom prst="rect">
            <a:avLst/>
          </a:prstGeom>
        </p:spPr>
      </p:pic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Shailaish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6" name="Picture 5" descr="Factor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80527" y="1066801"/>
            <a:ext cx="2453898" cy="1524000"/>
          </a:xfrm>
          <a:prstGeom prst="rect">
            <a:avLst/>
          </a:prstGeom>
        </p:spPr>
      </p:pic>
      <p:pic>
        <p:nvPicPr>
          <p:cNvPr id="7" name="Picture 6" descr="IDBI Bank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4800" y="4648200"/>
            <a:ext cx="2343150" cy="1962150"/>
          </a:xfrm>
          <a:prstGeom prst="rect">
            <a:avLst/>
          </a:prstGeom>
        </p:spPr>
      </p:pic>
      <p:pic>
        <p:nvPicPr>
          <p:cNvPr id="8" name="Picture 7" descr="Axis Bank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248400" y="4572000"/>
            <a:ext cx="2667000" cy="2057400"/>
          </a:xfrm>
          <a:prstGeom prst="rect">
            <a:avLst/>
          </a:prstGeom>
        </p:spPr>
      </p:pic>
      <p:pic>
        <p:nvPicPr>
          <p:cNvPr id="9" name="Picture 8" descr="truck_animation_7%20(9)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-2514600" y="1143000"/>
            <a:ext cx="2209800" cy="13716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400800" y="1524000"/>
            <a:ext cx="2133600" cy="70788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IN" sz="2000" b="1" dirty="0" smtClean="0"/>
              <a:t>Recd. Material as  per  PO</a:t>
            </a:r>
            <a:endParaRPr lang="en-IN" sz="20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6477000" y="5791200"/>
            <a:ext cx="2438400" cy="64633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IN" b="1" dirty="0" smtClean="0"/>
              <a:t>Thanks,  Applicant            ( INOX)  recd. Material .</a:t>
            </a:r>
            <a:endParaRPr lang="en-IN" b="1" dirty="0"/>
          </a:p>
        </p:txBody>
      </p:sp>
      <p:pic>
        <p:nvPicPr>
          <p:cNvPr id="12" name="Picture 11" descr="Money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914400" y="5334000"/>
            <a:ext cx="1473200" cy="1104900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417 3.33333E-6 L 1.27917 -0.01111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63" y="-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1.11111E-6 L 0.00833 0.58889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" y="2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5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5 0.01968 L -0.59167 0.03079 " pathEditMode="relative" rAng="0" ptsTypes="AA">
                                      <p:cBhvr>
                                        <p:cTn id="5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8" y="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955 -0.07268 L 0.12013 -0.19814 C 0.14913 -0.22453 0.16805 -0.26852 0.17309 -0.31643 C 0.17916 -0.37176 0.16996 -0.41898 0.14774 -0.45532 L 0.05069 -0.62569 " pathEditMode="relative" rAng="-4908344" ptsTypes="FffFF">
                                      <p:cBhvr>
                                        <p:cTn id="6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6" y="-2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 animBg="1"/>
      <p:bldP spid="10" grpId="1" animBg="1"/>
      <p:bldP spid="10" grpId="2" animBg="1"/>
      <p:bldP spid="11" grpId="0" animBg="1"/>
      <p:bldP spid="11" grpId="1" animBg="1"/>
      <p:bldP spid="11" grpId="2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/>
          <a:p>
            <a:r>
              <a:rPr lang="en-IN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Advantages of LC: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953000"/>
          </a:xfrm>
        </p:spPr>
        <p:txBody>
          <a:bodyPr>
            <a:noAutofit/>
          </a:bodyPr>
          <a:lstStyle/>
          <a:p>
            <a:pPr algn="just"/>
            <a:r>
              <a:rPr lang="en-IN" sz="3000" dirty="0" smtClean="0"/>
              <a:t>Bank ensures us that he will make payment on time i.e. very low risk.</a:t>
            </a:r>
          </a:p>
          <a:p>
            <a:pPr algn="just"/>
            <a:r>
              <a:rPr lang="en-IN" sz="3000" dirty="0" smtClean="0"/>
              <a:t>No need to check the customer’s net worth.</a:t>
            </a:r>
          </a:p>
          <a:p>
            <a:pPr algn="just"/>
            <a:r>
              <a:rPr lang="en-IN" sz="3000" dirty="0" smtClean="0"/>
              <a:t>Less/ No follow up for payment.</a:t>
            </a:r>
          </a:p>
          <a:p>
            <a:pPr algn="just"/>
            <a:r>
              <a:rPr lang="en-IN" sz="3000" dirty="0" smtClean="0"/>
              <a:t>LC can be discounted ( Negotiated)with bank.</a:t>
            </a:r>
          </a:p>
          <a:p>
            <a:pPr algn="just"/>
            <a:r>
              <a:rPr lang="en-IN" sz="3000" dirty="0" smtClean="0"/>
              <a:t>Acceptable worldwide.</a:t>
            </a:r>
          </a:p>
          <a:p>
            <a:pPr algn="just"/>
            <a:r>
              <a:rPr lang="en-IN" sz="3000" dirty="0" smtClean="0"/>
              <a:t>In case of dispute- Arbitrage Facility.</a:t>
            </a:r>
          </a:p>
          <a:p>
            <a:pPr algn="just"/>
            <a:r>
              <a:rPr lang="en-IN" sz="3000" dirty="0" smtClean="0"/>
              <a:t>More credit period can be allowed by seller   </a:t>
            </a:r>
          </a:p>
          <a:p>
            <a:pPr algn="just"/>
            <a:r>
              <a:rPr lang="en-IN" sz="3000" dirty="0" smtClean="0"/>
              <a:t>USANCE/Interest option.</a:t>
            </a:r>
          </a:p>
          <a:p>
            <a:endParaRPr lang="en-IN" sz="33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Shailaish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8" name="Picture 7" descr="good luck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3400" y="228600"/>
            <a:ext cx="1547812" cy="1301426"/>
          </a:xfrm>
          <a:prstGeom prst="rect">
            <a:avLst/>
          </a:prstGeom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407</TotalTime>
  <Words>305</Words>
  <Application>Microsoft Office PowerPoint</Application>
  <PresentationFormat>On-screen Show (4:3)</PresentationFormat>
  <Paragraphs>89</Paragraphs>
  <Slides>10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 How can we do secure Business Transaction </vt:lpstr>
      <vt:lpstr>Slide 2</vt:lpstr>
      <vt:lpstr>LETTER OF CREDIT     ( LC )</vt:lpstr>
      <vt:lpstr> Definition </vt:lpstr>
      <vt:lpstr> Involvement of Parties </vt:lpstr>
      <vt:lpstr>Slide 6</vt:lpstr>
      <vt:lpstr>What Buyer (Inox) will do</vt:lpstr>
      <vt:lpstr>After receiving LC confirmation what seller will do:</vt:lpstr>
      <vt:lpstr>Advantages of LC:</vt:lpstr>
      <vt:lpstr>Slide 10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LC   LETTER OF CREDIT </dc:title>
  <dc:creator>Garg Shailaish</dc:creator>
  <cp:lastModifiedBy>shailaish.garg</cp:lastModifiedBy>
  <cp:revision>126</cp:revision>
  <dcterms:created xsi:type="dcterms:W3CDTF">2006-08-16T00:00:00Z</dcterms:created>
  <dcterms:modified xsi:type="dcterms:W3CDTF">2015-03-22T15:24:05Z</dcterms:modified>
</cp:coreProperties>
</file>