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79" r:id="rId7"/>
    <p:sldId id="261" r:id="rId8"/>
    <p:sldId id="280" r:id="rId9"/>
    <p:sldId id="281" r:id="rId10"/>
    <p:sldId id="268" r:id="rId11"/>
    <p:sldId id="266" r:id="rId12"/>
    <p:sldId id="269" r:id="rId13"/>
    <p:sldId id="272" r:id="rId14"/>
    <p:sldId id="287" r:id="rId15"/>
    <p:sldId id="283" r:id="rId16"/>
    <p:sldId id="284" r:id="rId17"/>
    <p:sldId id="286" r:id="rId18"/>
    <p:sldId id="289" r:id="rId19"/>
    <p:sldId id="291" r:id="rId20"/>
    <p:sldId id="293" r:id="rId21"/>
    <p:sldId id="295" r:id="rId22"/>
    <p:sldId id="297" r:id="rId23"/>
    <p:sldId id="299" r:id="rId24"/>
    <p:sldId id="302" r:id="rId25"/>
    <p:sldId id="275" r:id="rId26"/>
    <p:sldId id="276" r:id="rId27"/>
    <p:sldId id="277" r:id="rId28"/>
    <p:sldId id="278"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34615" autoAdjust="0"/>
    <p:restoredTop sz="86441" autoAdjust="0"/>
  </p:normalViewPr>
  <p:slideViewPr>
    <p:cSldViewPr>
      <p:cViewPr varScale="1">
        <p:scale>
          <a:sx n="73" d="100"/>
          <a:sy n="73" d="100"/>
        </p:scale>
        <p:origin x="-17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1268C9-FFA1-4228-8D22-A28D89513BD7}" type="datetimeFigureOut">
              <a:rPr lang="en-US" smtClean="0"/>
              <a:pPr/>
              <a:t>9/7/2012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E28F5B-0C72-4546-B48A-711F5F318A4D}"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8AE28F5B-0C72-4546-B48A-711F5F318A4D}" type="slidenum">
              <a:rPr lang="en-IN" smtClean="0"/>
              <a:pPr/>
              <a:t>11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3DEC1D03-BFE6-4328-A07B-A2D148B3D662}" type="datetimeFigureOut">
              <a:rPr lang="en-US" smtClean="0"/>
              <a:pPr/>
              <a:t>9/7/2012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DEC1D03-BFE6-4328-A07B-A2D148B3D662}" type="datetimeFigureOut">
              <a:rPr lang="en-US" smtClean="0"/>
              <a:pPr/>
              <a:t>9/7/2012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DEC1D03-BFE6-4328-A07B-A2D148B3D662}" type="datetimeFigureOut">
              <a:rPr lang="en-US" smtClean="0"/>
              <a:pPr/>
              <a:t>9/7/2012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DEC1D03-BFE6-4328-A07B-A2D148B3D662}" type="datetimeFigureOut">
              <a:rPr lang="en-US" smtClean="0"/>
              <a:pPr/>
              <a:t>9/7/2012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EC1D03-BFE6-4328-A07B-A2D148B3D662}" type="datetimeFigureOut">
              <a:rPr lang="en-US" smtClean="0"/>
              <a:pPr/>
              <a:t>9/7/2012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3DEC1D03-BFE6-4328-A07B-A2D148B3D662}" type="datetimeFigureOut">
              <a:rPr lang="en-US" smtClean="0"/>
              <a:pPr/>
              <a:t>9/7/2012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3DEC1D03-BFE6-4328-A07B-A2D148B3D662}" type="datetimeFigureOut">
              <a:rPr lang="en-US" smtClean="0"/>
              <a:pPr/>
              <a:t>9/7/2012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3DEC1D03-BFE6-4328-A07B-A2D148B3D662}" type="datetimeFigureOut">
              <a:rPr lang="en-US" smtClean="0"/>
              <a:pPr/>
              <a:t>9/7/2012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EC1D03-BFE6-4328-A07B-A2D148B3D662}" type="datetimeFigureOut">
              <a:rPr lang="en-US" smtClean="0"/>
              <a:pPr/>
              <a:t>9/7/2012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EC1D03-BFE6-4328-A07B-A2D148B3D662}" type="datetimeFigureOut">
              <a:rPr lang="en-US" smtClean="0"/>
              <a:pPr/>
              <a:t>9/7/2012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EC1D03-BFE6-4328-A07B-A2D148B3D662}" type="datetimeFigureOut">
              <a:rPr lang="en-US" smtClean="0"/>
              <a:pPr/>
              <a:t>9/7/2012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A7312F2-B20C-4E90-AEDB-DA97706929B6}" type="slidenum">
              <a:rPr lang="en-IN" smtClean="0"/>
              <a:pPr/>
              <a:t>‹#›</a:t>
            </a:fld>
            <a:endParaRPr lang="en-IN"/>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EC1D03-BFE6-4328-A07B-A2D148B3D662}" type="datetimeFigureOut">
              <a:rPr lang="en-US" smtClean="0"/>
              <a:pPr/>
              <a:t>9/7/2012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7312F2-B20C-4E90-AEDB-DA97706929B6}"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http://www.xbrl.org/images/xbrl.jpg" TargetMode="External"/><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13680" y="-436985"/>
            <a:ext cx="9715568" cy="4508927"/>
          </a:xfrm>
          <a:prstGeom prst="rect">
            <a:avLst/>
          </a:prstGeom>
          <a:noFill/>
          <a:scene3d>
            <a:camera prst="perspectiveAbove"/>
            <a:lightRig rig="threePt" dir="t"/>
          </a:scene3d>
        </p:spPr>
        <p:txBody>
          <a:bodyPr wrap="square" lIns="91440" tIns="45720" rIns="91440" bIns="45720">
            <a:spAutoFit/>
          </a:bodyPr>
          <a:lstStyle/>
          <a:p>
            <a:pPr algn="ctr"/>
            <a:r>
              <a:rPr lang="en-US" sz="28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XBRL</a:t>
            </a:r>
            <a:endParaRPr lang="en-US" sz="287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Rectangle 3"/>
          <p:cNvSpPr/>
          <p:nvPr/>
        </p:nvSpPr>
        <p:spPr>
          <a:xfrm>
            <a:off x="366660" y="3282735"/>
            <a:ext cx="1832553"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a:t>
            </a:r>
            <a:r>
              <a:rPr lang="en-US"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X</a:t>
            </a: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TENSIBLE</a:t>
            </a:r>
          </a:p>
        </p:txBody>
      </p:sp>
      <p:sp>
        <p:nvSpPr>
          <p:cNvPr id="5" name="Rectangle 4"/>
          <p:cNvSpPr/>
          <p:nvPr/>
        </p:nvSpPr>
        <p:spPr>
          <a:xfrm>
            <a:off x="2787833" y="3302501"/>
            <a:ext cx="1569853"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a:t>
            </a: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USINESS</a:t>
            </a:r>
            <a:endPar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Rectangle 5"/>
          <p:cNvSpPr/>
          <p:nvPr/>
        </p:nvSpPr>
        <p:spPr>
          <a:xfrm>
            <a:off x="5205921" y="3364056"/>
            <a:ext cx="1866409"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a:t>
            </a: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EPORTING </a:t>
            </a:r>
          </a:p>
        </p:txBody>
      </p:sp>
      <p:sp>
        <p:nvSpPr>
          <p:cNvPr id="7" name="Rectangle 6"/>
          <p:cNvSpPr/>
          <p:nvPr/>
        </p:nvSpPr>
        <p:spPr>
          <a:xfrm>
            <a:off x="7430761" y="3372076"/>
            <a:ext cx="1705083"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t>
            </a: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ANGUAGE</a:t>
            </a:r>
          </a:p>
        </p:txBody>
      </p:sp>
      <p:sp>
        <p:nvSpPr>
          <p:cNvPr id="9" name="Rectangle 8"/>
          <p:cNvSpPr/>
          <p:nvPr/>
        </p:nvSpPr>
        <p:spPr>
          <a:xfrm>
            <a:off x="3643306" y="4110343"/>
            <a:ext cx="1711622" cy="461665"/>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2400" b="1" cap="all" dirty="0" smtClean="0">
                <a:ln w="9000" cmpd="sng">
                  <a:solidFill>
                    <a:schemeClr val="tx1"/>
                  </a:solidFill>
                  <a:prstDash val="solid"/>
                </a:ln>
                <a:effectLst>
                  <a:reflection blurRad="12700" stA="28000" endPos="45000" dist="1000" dir="5400000" sy="-100000" algn="bl" rotWithShape="0"/>
                </a:effectLst>
              </a:rPr>
              <a:t>PRESENT BY</a:t>
            </a:r>
            <a:endParaRPr lang="en-US" sz="2400" b="1" cap="all" spc="0" dirty="0" smtClean="0">
              <a:ln w="9000" cmpd="sng">
                <a:solidFill>
                  <a:schemeClr val="tx1"/>
                </a:solidFill>
                <a:prstDash val="solid"/>
              </a:ln>
              <a:effectLst>
                <a:reflection blurRad="12700" stA="28000" endPos="45000" dist="1000" dir="5400000" sy="-100000" algn="bl" rotWithShape="0"/>
              </a:effectLst>
            </a:endParaRPr>
          </a:p>
        </p:txBody>
      </p:sp>
      <p:sp>
        <p:nvSpPr>
          <p:cNvPr id="10" name="Rectangle 9"/>
          <p:cNvSpPr/>
          <p:nvPr/>
        </p:nvSpPr>
        <p:spPr>
          <a:xfrm>
            <a:off x="2588625" y="4620292"/>
            <a:ext cx="4148764" cy="523220"/>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2800" b="1" cap="all" dirty="0" smtClean="0">
                <a:ln w="9000" cmpd="sng">
                  <a:solidFill>
                    <a:srgbClr val="C00000"/>
                  </a:solidFill>
                  <a:prstDash val="solid"/>
                </a:ln>
                <a:solidFill>
                  <a:srgbClr val="C00000"/>
                </a:solidFill>
                <a:effectLst>
                  <a:reflection blurRad="12700" stA="28000" endPos="45000" dist="1000" dir="5400000" sy="-100000" algn="bl" rotWithShape="0"/>
                </a:effectLst>
              </a:rPr>
              <a:t>P. NAGALAKSHMI, </a:t>
            </a:r>
            <a:r>
              <a:rPr lang="en-US" b="1" cap="all" dirty="0" smtClean="0">
                <a:ln w="9000" cmpd="sng">
                  <a:solidFill>
                    <a:srgbClr val="C00000"/>
                  </a:solidFill>
                  <a:prstDash val="solid"/>
                </a:ln>
                <a:solidFill>
                  <a:srgbClr val="C00000"/>
                </a:solidFill>
                <a:effectLst>
                  <a:reflection blurRad="12700" stA="28000" endPos="45000" dist="1000" dir="5400000" sy="-100000" algn="bl" rotWithShape="0"/>
                </a:effectLst>
              </a:rPr>
              <a:t>(CA - FINAL )</a:t>
            </a:r>
            <a:endParaRPr lang="en-US" b="1" cap="all" spc="0" dirty="0" smtClean="0">
              <a:ln w="9000" cmpd="sng">
                <a:solidFill>
                  <a:srgbClr val="C00000"/>
                </a:solidFill>
                <a:prstDash val="solid"/>
              </a:ln>
              <a:solidFill>
                <a:srgbClr val="C00000"/>
              </a:solidFill>
              <a:effectLst>
                <a:reflection blurRad="12700" stA="28000" endPos="45000" dist="1000" dir="5400000" sy="-100000" algn="bl" rotWithShape="0"/>
              </a:effectLst>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strVal val="(6*min(max(#ppt_w*#ppt_h,.3),1)-7.4)/-.7*#ppt_w"/>
                                          </p:val>
                                        </p:tav>
                                        <p:tav tm="100000">
                                          <p:val>
                                            <p:strVal val="#ppt_w"/>
                                          </p:val>
                                        </p:tav>
                                      </p:tavLst>
                                    </p:anim>
                                    <p:anim calcmode="lin" valueType="num">
                                      <p:cBhvr>
                                        <p:cTn id="8" dur="500" fill="hold"/>
                                        <p:tgtEl>
                                          <p:spTgt spid="8">
                                            <p:txEl>
                                              <p:pRg st="0" end="0"/>
                                            </p:txEl>
                                          </p:spTgt>
                                        </p:tgtEl>
                                        <p:attrNameLst>
                                          <p:attrName>ppt_h</p:attrName>
                                        </p:attrNameLst>
                                      </p:cBhvr>
                                      <p:tavLst>
                                        <p:tav tm="0">
                                          <p:val>
                                            <p:strVal val="(6*min(max(#ppt_w*#ppt_h,.3),1)-7.4)/-.7*#ppt_h"/>
                                          </p:val>
                                        </p:tav>
                                        <p:tav tm="100000">
                                          <p:val>
                                            <p:strVal val="#ppt_h"/>
                                          </p:val>
                                        </p:tav>
                                      </p:tavLst>
                                    </p:anim>
                                    <p:anim calcmode="lin" valueType="num">
                                      <p:cBhvr>
                                        <p:cTn id="9" dur="500" fill="hold"/>
                                        <p:tgtEl>
                                          <p:spTgt spid="8">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8">
                                            <p:txEl>
                                              <p:pRg st="0" end="0"/>
                                            </p:txEl>
                                          </p:spTgt>
                                        </p:tgtEl>
                                        <p:attrNameLst>
                                          <p:attrName>ppt_y</p:attrName>
                                        </p:attrNameLst>
                                      </p:cBhvr>
                                      <p:tavLst>
                                        <p:tav tm="0">
                                          <p:val>
                                            <p:strVal val="1+(6*min(max(#ppt_w*#ppt_h,.3),1)-7.4)/-.7*#ppt_h/2"/>
                                          </p:val>
                                        </p:tav>
                                        <p:tav tm="100000">
                                          <p:val>
                                            <p:strVal val="#ppt_y"/>
                                          </p:val>
                                        </p:tav>
                                      </p:tavLst>
                                    </p:anim>
                                  </p:childTnLst>
                                </p:cTn>
                              </p:par>
                            </p:childTnLst>
                          </p:cTn>
                        </p:par>
                        <p:par>
                          <p:cTn id="11" fill="hold">
                            <p:stCondLst>
                              <p:cond delay="500"/>
                            </p:stCondLst>
                            <p:childTnLst>
                              <p:par>
                                <p:cTn id="12" presetID="12" presetClass="entr" presetSubtype="1"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slide(fromTop)">
                                      <p:cBhvr>
                                        <p:cTn id="14" dur="500"/>
                                        <p:tgtEl>
                                          <p:spTgt spid="4"/>
                                        </p:tgtEl>
                                      </p:cBhvr>
                                    </p:animEffect>
                                  </p:childTnLst>
                                </p:cTn>
                              </p:par>
                              <p:par>
                                <p:cTn id="15" presetID="12" presetClass="entr" presetSubtype="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lide(fromTop)">
                                      <p:cBhvr>
                                        <p:cTn id="17" dur="500"/>
                                        <p:tgtEl>
                                          <p:spTgt spid="5"/>
                                        </p:tgtEl>
                                      </p:cBhvr>
                                    </p:animEffect>
                                  </p:childTnLst>
                                </p:cTn>
                              </p:par>
                              <p:par>
                                <p:cTn id="18" presetID="12" presetClass="entr" presetSubtype="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slide(fromTop)">
                                      <p:cBhvr>
                                        <p:cTn id="20" dur="500"/>
                                        <p:tgtEl>
                                          <p:spTgt spid="6"/>
                                        </p:tgtEl>
                                      </p:cBhvr>
                                    </p:animEffect>
                                  </p:childTnLst>
                                </p:cTn>
                              </p:par>
                              <p:par>
                                <p:cTn id="21" presetID="12" presetClass="entr" presetSubtype="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lide(fromTop)">
                                      <p:cBhvr>
                                        <p:cTn id="23" dur="500"/>
                                        <p:tgtEl>
                                          <p:spTgt spid="7"/>
                                        </p:tgtEl>
                                      </p:cBhvr>
                                    </p:animEffect>
                                  </p:childTnLst>
                                </p:cTn>
                              </p:par>
                            </p:childTnLst>
                          </p:cTn>
                        </p:par>
                        <p:par>
                          <p:cTn id="24" fill="hold">
                            <p:stCondLst>
                              <p:cond delay="1000"/>
                            </p:stCondLst>
                            <p:childTnLst>
                              <p:par>
                                <p:cTn id="25" presetID="12" presetClass="entr" presetSubtype="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slide(fromTop)">
                                      <p:cBhvr>
                                        <p:cTn id="27" dur="500"/>
                                        <p:tgtEl>
                                          <p:spTgt spid="9"/>
                                        </p:tgtEl>
                                      </p:cBhvr>
                                    </p:animEffect>
                                  </p:childTnLst>
                                </p:cTn>
                              </p:par>
                            </p:childTnLst>
                          </p:cTn>
                        </p:par>
                        <p:par>
                          <p:cTn id="28" fill="hold">
                            <p:stCondLst>
                              <p:cond delay="1500"/>
                            </p:stCondLst>
                            <p:childTnLst>
                              <p:par>
                                <p:cTn id="29" presetID="12" presetClass="entr" presetSubtype="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slide(fromTop)">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4" grpId="0"/>
      <p:bldP spid="5" grpId="0"/>
      <p:bldP spid="6" grpId="0"/>
      <p:bldP spid="7" grpId="0"/>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353"/>
            <a:ext cx="4698467"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Guide note by ICAI:</a:t>
            </a:r>
            <a:endParaRPr lang="en-US" sz="4400" b="1" u="sng"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endParaRPr>
          </a:p>
        </p:txBody>
      </p:sp>
      <p:sp>
        <p:nvSpPr>
          <p:cNvPr id="5" name="Rectangle 4"/>
          <p:cNvSpPr/>
          <p:nvPr/>
        </p:nvSpPr>
        <p:spPr>
          <a:xfrm>
            <a:off x="357158" y="3731975"/>
            <a:ext cx="8367770" cy="1661993"/>
          </a:xfrm>
          <a:prstGeom prst="rect">
            <a:avLst/>
          </a:prstGeom>
        </p:spPr>
        <p:txBody>
          <a:bodyPr wrap="square">
            <a:spAutoFit/>
          </a:bodyPr>
          <a:lstStyle/>
          <a:p>
            <a:pPr marL="539750" indent="-539750" algn="just">
              <a:buFont typeface="Wingdings" pitchFamily="2" charset="2"/>
              <a:buChar char="Ø"/>
            </a:pPr>
            <a:r>
              <a:rPr lang="en-US" sz="3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ICAI has issued a Guide Note on certification of XBRL financial statements for the benefit of practitioners.</a:t>
            </a:r>
            <a:endParaRPr lang="en-US" sz="3400" b="1" dirty="0">
              <a:ln w="1905"/>
              <a:effectLst>
                <a:innerShdw blurRad="69850" dist="43180" dir="5400000">
                  <a:srgbClr val="000000">
                    <a:alpha val="65000"/>
                  </a:srgbClr>
                </a:innerShdw>
              </a:effectLst>
            </a:endParaRPr>
          </a:p>
        </p:txBody>
      </p:sp>
      <p:sp>
        <p:nvSpPr>
          <p:cNvPr id="8" name="Rectangle 7"/>
          <p:cNvSpPr/>
          <p:nvPr/>
        </p:nvSpPr>
        <p:spPr>
          <a:xfrm>
            <a:off x="357158" y="1049238"/>
            <a:ext cx="8786842" cy="2185214"/>
          </a:xfrm>
          <a:prstGeom prst="rect">
            <a:avLst/>
          </a:prstGeom>
        </p:spPr>
        <p:txBody>
          <a:bodyPr wrap="square">
            <a:spAutoFit/>
          </a:bodyPr>
          <a:lstStyle/>
          <a:p>
            <a:pPr>
              <a:buFont typeface="Wingdings" pitchFamily="2" charset="2"/>
              <a:buChar char="Ø"/>
            </a:pPr>
            <a:r>
              <a:rPr lang="en-US" sz="3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One of the requirements contained in the Forms 23 AC XBRL and Form 23ACA XBRL is </a:t>
            </a:r>
            <a:r>
              <a:rPr lang="en-US" sz="3400" b="1" dirty="0" smtClean="0">
                <a:ln w="1905"/>
                <a:effectLst>
                  <a:innerShdw blurRad="69850" dist="43180" dir="5400000">
                    <a:srgbClr val="000000">
                      <a:alpha val="65000"/>
                    </a:srgbClr>
                  </a:innerShdw>
                </a:effectLst>
              </a:rPr>
              <a:t>CERTIFICATION </a:t>
            </a:r>
            <a:r>
              <a:rPr lang="en-US" sz="3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of these financial statements by  </a:t>
            </a:r>
            <a:r>
              <a:rPr lang="en-US" sz="3400" b="1" dirty="0" smtClean="0">
                <a:ln w="1905"/>
                <a:effectLst>
                  <a:innerShdw blurRad="69850" dist="43180" dir="5400000">
                    <a:srgbClr val="000000">
                      <a:alpha val="65000"/>
                    </a:srgbClr>
                  </a:innerShdw>
                </a:effectLst>
              </a:rPr>
              <a:t>CA/CS/CWA</a:t>
            </a:r>
            <a:r>
              <a:rPr lang="en-US" sz="3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 Whole time practice) </a:t>
            </a:r>
            <a:endParaRPr lang="en-IN" sz="3400" dirty="0">
              <a:solidFill>
                <a:schemeClr val="accent6">
                  <a:lumMod val="75000"/>
                </a:schemeClr>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par>
                          <p:cTn id="12" fill="hold">
                            <p:stCondLst>
                              <p:cond delay="500"/>
                            </p:stCondLst>
                            <p:childTnLst>
                              <p:par>
                                <p:cTn id="13" presetID="23"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353"/>
            <a:ext cx="5326010"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Need for certification:</a:t>
            </a:r>
            <a:endParaRPr lang="en-US" sz="4400" b="1" u="sng"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endParaRPr>
          </a:p>
        </p:txBody>
      </p:sp>
      <p:sp>
        <p:nvSpPr>
          <p:cNvPr id="5" name="Rectangle 4"/>
          <p:cNvSpPr/>
          <p:nvPr/>
        </p:nvSpPr>
        <p:spPr>
          <a:xfrm>
            <a:off x="561948" y="888856"/>
            <a:ext cx="8367770" cy="1754326"/>
          </a:xfrm>
          <a:prstGeom prst="rect">
            <a:avLst/>
          </a:prstGeom>
        </p:spPr>
        <p:txBody>
          <a:bodyPr wrap="square">
            <a:spAutoFit/>
          </a:bodyPr>
          <a:lstStyle/>
          <a:p>
            <a:pPr marL="442913" indent="-442913" algn="just">
              <a:buFont typeface="Wingdings" pitchFamily="2" charset="2"/>
              <a:buChar char="Ø"/>
            </a:pPr>
            <a:r>
              <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Certification is one of the requirements for uploading the XBRL mode financial statements as notified by MCA like:</a:t>
            </a:r>
            <a:endParaRPr lang="en-US" sz="2400" b="1" dirty="0">
              <a:ln w="1905"/>
              <a:effectLst>
                <a:innerShdw blurRad="69850" dist="43180" dir="5400000">
                  <a:srgbClr val="000000">
                    <a:alpha val="65000"/>
                  </a:srgbClr>
                </a:innerShdw>
              </a:effectLst>
            </a:endParaRPr>
          </a:p>
        </p:txBody>
      </p:sp>
      <p:sp>
        <p:nvSpPr>
          <p:cNvPr id="4097" name="Rectangle 1"/>
          <p:cNvSpPr>
            <a:spLocks noChangeArrowheads="1"/>
          </p:cNvSpPr>
          <p:nvPr/>
        </p:nvSpPr>
        <p:spPr bwMode="auto">
          <a:xfrm>
            <a:off x="1071538" y="2963663"/>
            <a:ext cx="7000924" cy="3108543"/>
          </a:xfrm>
          <a:prstGeom prst="rect">
            <a:avLst/>
          </a:prstGeom>
          <a:solidFill>
            <a:schemeClr val="accent5">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i="1"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8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XBRL document(s) fairly present, in all material respects, the audited financial statements of the company, in accordance with the XBRL taxonomy as notified under Companies (Filing of documents and forms in Xtensible Business Reporting Language) Rules, 2011</a:t>
            </a:r>
            <a:r>
              <a:rPr kumimoji="0" lang="en-US" sz="2800" i="1"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8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360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par>
                          <p:cTn id="12" fill="hold">
                            <p:stCondLst>
                              <p:cond delay="500"/>
                            </p:stCondLst>
                            <p:childTnLst>
                              <p:par>
                                <p:cTn id="13" presetID="23"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4097"/>
                                        </p:tgtEl>
                                        <p:attrNameLst>
                                          <p:attrName>style.visibility</p:attrName>
                                        </p:attrNameLst>
                                      </p:cBhvr>
                                      <p:to>
                                        <p:strVal val="visible"/>
                                      </p:to>
                                    </p:set>
                                    <p:animEffect transition="in" filter="wipe(up)">
                                      <p:cBhvr>
                                        <p:cTn id="20" dur="500"/>
                                        <p:tgtEl>
                                          <p:spTgt spid="4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409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353"/>
            <a:ext cx="7853048"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Responsibility of a management:</a:t>
            </a:r>
            <a:endParaRPr lang="en-US" sz="4400" b="1" u="sng"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endParaRPr>
          </a:p>
        </p:txBody>
      </p:sp>
      <p:sp>
        <p:nvSpPr>
          <p:cNvPr id="5" name="Rectangle 4"/>
          <p:cNvSpPr/>
          <p:nvPr/>
        </p:nvSpPr>
        <p:spPr>
          <a:xfrm>
            <a:off x="357158" y="1285860"/>
            <a:ext cx="8429684" cy="5078313"/>
          </a:xfrm>
          <a:prstGeom prst="rect">
            <a:avLst/>
          </a:prstGeom>
        </p:spPr>
        <p:txBody>
          <a:bodyPr wrap="square">
            <a:spAutoFit/>
          </a:bodyPr>
          <a:lstStyle/>
          <a:p>
            <a:pPr algn="just"/>
            <a:r>
              <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To ensure the XBRL financial statements are in accordance with Taxonomy by exercising control over:</a:t>
            </a:r>
            <a:endPar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marL="900113" lvl="1" indent="-539750" algn="just">
              <a:buFont typeface="Wingdings" pitchFamily="2" charset="2"/>
              <a:buChar char="Ø"/>
            </a:pPr>
            <a:r>
              <a:rPr lang="en-US" sz="3600" b="1" dirty="0" smtClean="0">
                <a:ln w="1905"/>
                <a:effectLst>
                  <a:innerShdw blurRad="69850" dist="43180" dir="5400000">
                    <a:srgbClr val="000000">
                      <a:alpha val="65000"/>
                    </a:srgbClr>
                  </a:innerShdw>
                </a:effectLst>
              </a:rPr>
              <a:t> Selection, maintenance and testing of       </a:t>
            </a:r>
          </a:p>
          <a:p>
            <a:pPr algn="just"/>
            <a:r>
              <a:rPr lang="en-US" sz="3600" b="1" dirty="0" smtClean="0">
                <a:ln w="1905"/>
                <a:effectLst>
                  <a:innerShdw blurRad="69850" dist="43180" dir="5400000">
                    <a:srgbClr val="000000">
                      <a:alpha val="65000"/>
                    </a:srgbClr>
                  </a:innerShdw>
                </a:effectLst>
              </a:rPr>
              <a:t>     	taxonomy</a:t>
            </a:r>
          </a:p>
          <a:p>
            <a:pPr marL="360363" algn="just">
              <a:buFont typeface="Wingdings" pitchFamily="2" charset="2"/>
              <a:buChar char="Ø"/>
            </a:pPr>
            <a:r>
              <a:rPr lang="en-US" sz="3600" b="1" dirty="0" smtClean="0">
                <a:ln w="1905"/>
                <a:effectLst>
                  <a:innerShdw blurRad="69850" dist="43180" dir="5400000">
                    <a:srgbClr val="000000">
                      <a:alpha val="65000"/>
                    </a:srgbClr>
                  </a:innerShdw>
                </a:effectLst>
              </a:rPr>
              <a:t> 	</a:t>
            </a:r>
            <a:r>
              <a:rPr lang="en-US" sz="3600" b="1" dirty="0" smtClean="0">
                <a:ln w="1905"/>
                <a:solidFill>
                  <a:srgbClr val="C00000"/>
                </a:solidFill>
                <a:effectLst>
                  <a:innerShdw blurRad="69850" dist="43180" dir="5400000">
                    <a:srgbClr val="000000">
                      <a:alpha val="65000"/>
                    </a:srgbClr>
                  </a:innerShdw>
                </a:effectLst>
              </a:rPr>
              <a:t>Accurate mapping and tagging of  data </a:t>
            </a:r>
          </a:p>
          <a:p>
            <a:pPr marL="900113" indent="-539750" algn="just"/>
            <a:r>
              <a:rPr lang="en-US" sz="3600" b="1" dirty="0" smtClean="0">
                <a:ln w="1905"/>
                <a:solidFill>
                  <a:srgbClr val="C00000"/>
                </a:solidFill>
                <a:effectLst>
                  <a:innerShdw blurRad="69850" dist="43180" dir="5400000">
                    <a:srgbClr val="000000">
                      <a:alpha val="65000"/>
                    </a:srgbClr>
                  </a:innerShdw>
                </a:effectLst>
              </a:rPr>
              <a:t>      elements</a:t>
            </a:r>
          </a:p>
          <a:p>
            <a:pPr marL="360363" algn="just">
              <a:buFont typeface="Wingdings" pitchFamily="2" charset="2"/>
              <a:buChar char="Ø"/>
            </a:pPr>
            <a:r>
              <a:rPr lang="en-US" sz="3600" b="1" dirty="0" smtClean="0">
                <a:ln w="1905"/>
                <a:effectLst>
                  <a:innerShdw blurRad="69850" dist="43180" dir="5400000">
                    <a:srgbClr val="000000">
                      <a:alpha val="65000"/>
                    </a:srgbClr>
                  </a:innerShdw>
                </a:effectLst>
              </a:rPr>
              <a:t> 	Enforcing change management </a:t>
            </a:r>
          </a:p>
          <a:p>
            <a:pPr algn="just"/>
            <a:r>
              <a:rPr lang="en-US" sz="3600" b="1" dirty="0" smtClean="0">
                <a:ln w="1905"/>
                <a:effectLst>
                  <a:innerShdw blurRad="69850" dist="43180" dir="5400000">
                    <a:srgbClr val="000000">
                      <a:alpha val="65000"/>
                    </a:srgbClr>
                  </a:innerShdw>
                </a:effectLst>
              </a:rPr>
              <a:t>     	procedures</a:t>
            </a:r>
            <a:endParaRPr lang="en-US" sz="2400" b="1" dirty="0">
              <a:ln w="1905"/>
              <a:effectLst>
                <a:innerShdw blurRad="69850" dist="43180" dir="5400000">
                  <a:srgbClr val="000000">
                    <a:alpha val="65000"/>
                  </a:srgbClr>
                </a:innerShdw>
              </a:effectLst>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par>
                          <p:cTn id="12" fill="hold">
                            <p:stCondLst>
                              <p:cond delay="500"/>
                            </p:stCondLst>
                            <p:childTnLst>
                              <p:par>
                                <p:cTn id="13" presetID="23"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353"/>
            <a:ext cx="7325788"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Responsibility of practitioners:</a:t>
            </a:r>
            <a:endParaRPr lang="en-US" sz="4400" b="1" u="sng"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endParaRPr>
          </a:p>
        </p:txBody>
      </p:sp>
      <p:sp>
        <p:nvSpPr>
          <p:cNvPr id="5" name="Rectangle 4"/>
          <p:cNvSpPr/>
          <p:nvPr/>
        </p:nvSpPr>
        <p:spPr>
          <a:xfrm>
            <a:off x="285720" y="1136769"/>
            <a:ext cx="8429684" cy="5078313"/>
          </a:xfrm>
          <a:prstGeom prst="rect">
            <a:avLst/>
          </a:prstGeom>
        </p:spPr>
        <p:txBody>
          <a:bodyPr wrap="square">
            <a:spAutoFit/>
          </a:bodyPr>
          <a:lstStyle/>
          <a:p>
            <a:pPr marL="360363" indent="-360363" algn="just">
              <a:buFont typeface="Wingdings" pitchFamily="2" charset="2"/>
              <a:buChar char="Ø"/>
            </a:pPr>
            <a:r>
              <a:rPr lang="en-US" sz="3600" b="1" dirty="0" smtClean="0">
                <a:ln w="1905"/>
                <a:effectLst>
                  <a:innerShdw blurRad="69850" dist="43180" dir="5400000">
                    <a:srgbClr val="000000">
                      <a:alpha val="65000"/>
                    </a:srgbClr>
                  </a:innerShdw>
                </a:effectLst>
              </a:rPr>
              <a:t> To verify that XBRL financial statements are prepared on the basis of audited financial reports of the company</a:t>
            </a:r>
          </a:p>
          <a:p>
            <a:pPr marL="360363" indent="-360363" algn="just"/>
            <a:endParaRPr lang="en-US" sz="3600" b="1" dirty="0" smtClean="0">
              <a:ln w="1905"/>
              <a:effectLst>
                <a:innerShdw blurRad="69850" dist="43180" dir="5400000">
                  <a:srgbClr val="000000">
                    <a:alpha val="65000"/>
                  </a:srgbClr>
                </a:innerShdw>
              </a:effectLst>
            </a:endParaRPr>
          </a:p>
          <a:p>
            <a:pPr marL="360363" indent="-360363" algn="just">
              <a:buFont typeface="Wingdings" pitchFamily="2" charset="2"/>
              <a:buChar char="Ø"/>
            </a:pPr>
            <a:r>
              <a:rPr lang="en-US" sz="3600" b="1" dirty="0" smtClean="0">
                <a:ln w="1905"/>
                <a:effectLst>
                  <a:innerShdw blurRad="69850" dist="43180" dir="5400000">
                    <a:srgbClr val="000000">
                      <a:alpha val="65000"/>
                    </a:srgbClr>
                  </a:innerShdw>
                </a:effectLst>
              </a:rPr>
              <a:t> </a:t>
            </a:r>
            <a:r>
              <a:rPr lang="en-US" sz="3600" b="1" dirty="0" smtClean="0">
                <a:ln w="1905"/>
                <a:solidFill>
                  <a:srgbClr val="C00000"/>
                </a:solidFill>
                <a:effectLst>
                  <a:innerShdw blurRad="69850" dist="43180" dir="5400000">
                    <a:srgbClr val="000000">
                      <a:alpha val="65000"/>
                    </a:srgbClr>
                  </a:innerShdw>
                </a:effectLst>
              </a:rPr>
              <a:t>To map the financial statement items to appropriate tags in the taxonomy</a:t>
            </a:r>
          </a:p>
          <a:p>
            <a:pPr marL="360363" indent="-360363" algn="just"/>
            <a:endParaRPr lang="en-US" sz="3600" b="1" dirty="0" smtClean="0">
              <a:ln w="1905"/>
              <a:effectLst>
                <a:innerShdw blurRad="69850" dist="43180" dir="5400000">
                  <a:srgbClr val="000000">
                    <a:alpha val="65000"/>
                  </a:srgbClr>
                </a:innerShdw>
              </a:effectLst>
            </a:endParaRPr>
          </a:p>
          <a:p>
            <a:pPr marL="360363" indent="-360363" algn="just">
              <a:buFont typeface="Wingdings" pitchFamily="2" charset="2"/>
              <a:buChar char="Ø"/>
            </a:pPr>
            <a:r>
              <a:rPr lang="en-US" sz="3600" b="1" dirty="0" smtClean="0">
                <a:ln w="1905"/>
                <a:effectLst>
                  <a:innerShdw blurRad="69850" dist="43180" dir="5400000">
                    <a:srgbClr val="000000">
                      <a:alpha val="65000"/>
                    </a:srgbClr>
                  </a:innerShdw>
                </a:effectLst>
              </a:rPr>
              <a:t> Finally to certify the XBRL financial statements</a:t>
            </a:r>
            <a:endParaRPr lang="en-US" sz="2400" b="1" dirty="0">
              <a:ln w="1905"/>
              <a:effectLst>
                <a:innerShdw blurRad="69850" dist="43180" dir="5400000">
                  <a:srgbClr val="000000">
                    <a:alpha val="65000"/>
                  </a:srgbClr>
                </a:innerShdw>
              </a:effectLst>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par>
                          <p:cTn id="12" fill="hold">
                            <p:stCondLst>
                              <p:cond delay="500"/>
                            </p:stCondLst>
                            <p:childTnLst>
                              <p:par>
                                <p:cTn id="13" presetID="23"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357298"/>
            <a:ext cx="8472518" cy="471477"/>
          </a:xfrm>
        </p:spPr>
        <p:txBody>
          <a:bodyPr>
            <a:noAutofit/>
          </a:bodyPr>
          <a:lstStyle/>
          <a:p>
            <a:pPr>
              <a:buNone/>
            </a:pPr>
            <a:r>
              <a:rPr lang="en-US" sz="2800" dirty="0" smtClean="0"/>
              <a:t>CERTIFICATION INCLUDES  THE FOLLOWING </a:t>
            </a:r>
            <a:r>
              <a:rPr lang="en-US" sz="3600" b="1" dirty="0" smtClean="0">
                <a:solidFill>
                  <a:schemeClr val="accent6">
                    <a:lumMod val="75000"/>
                  </a:schemeClr>
                </a:solidFill>
              </a:rPr>
              <a:t>6</a:t>
            </a:r>
            <a:r>
              <a:rPr lang="en-US" sz="2800" dirty="0" smtClean="0"/>
              <a:t> STEPS</a:t>
            </a:r>
          </a:p>
          <a:p>
            <a:endParaRPr lang="en-IN" sz="2800" dirty="0"/>
          </a:p>
        </p:txBody>
      </p:sp>
      <p:sp>
        <p:nvSpPr>
          <p:cNvPr id="4" name="Title 3"/>
          <p:cNvSpPr>
            <a:spLocks noGrp="1"/>
          </p:cNvSpPr>
          <p:nvPr>
            <p:ph type="title"/>
          </p:nvPr>
        </p:nvSpPr>
        <p:spPr>
          <a:xfrm>
            <a:off x="457200" y="274638"/>
            <a:ext cx="6197017"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0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CERTIFICATION OF XBRL FSS </a:t>
            </a:r>
            <a:endParaRPr lang="en-US" sz="4000" b="1" u="sng" cap="none" spc="0"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5" name="TextBox 4"/>
          <p:cNvSpPr txBox="1"/>
          <p:nvPr/>
        </p:nvSpPr>
        <p:spPr>
          <a:xfrm>
            <a:off x="-32" y="2643182"/>
            <a:ext cx="8715656" cy="2677656"/>
          </a:xfrm>
          <a:prstGeom prst="rect">
            <a:avLst/>
          </a:prstGeom>
          <a:noFill/>
        </p:spPr>
        <p:txBody>
          <a:bodyPr wrap="none" rtlCol="0">
            <a:spAutoFit/>
          </a:bodyPr>
          <a:lstStyle/>
          <a:p>
            <a:pPr marL="514350" indent="-514350">
              <a:buFont typeface="+mj-lt"/>
              <a:buAutoNum type="arabicPeriod"/>
            </a:pPr>
            <a:r>
              <a:rPr lang="en-US" sz="2800" b="1" dirty="0" smtClean="0">
                <a:solidFill>
                  <a:srgbClr val="C00000"/>
                </a:solidFill>
              </a:rPr>
              <a:t>GETTING  ENGEGEMENT LETTER</a:t>
            </a:r>
          </a:p>
          <a:p>
            <a:pPr marL="514350" indent="-514350">
              <a:buFont typeface="+mj-lt"/>
              <a:buAutoNum type="arabicPeriod"/>
            </a:pPr>
            <a:r>
              <a:rPr lang="en-US" sz="2800" b="1" dirty="0" smtClean="0">
                <a:solidFill>
                  <a:srgbClr val="C00000"/>
                </a:solidFill>
              </a:rPr>
              <a:t>CONVERTION OF AUDITED FSS INTO XBRL MODE.</a:t>
            </a:r>
          </a:p>
          <a:p>
            <a:pPr marL="514350" indent="-514350">
              <a:buFont typeface="+mj-lt"/>
              <a:buAutoNum type="arabicPeriod"/>
            </a:pPr>
            <a:r>
              <a:rPr lang="en-US" sz="2800" b="1" dirty="0" smtClean="0">
                <a:solidFill>
                  <a:srgbClr val="C00000"/>
                </a:solidFill>
              </a:rPr>
              <a:t>MAPPING AND CREATION OF INSTANCE DOCUMENTS.</a:t>
            </a:r>
          </a:p>
          <a:p>
            <a:pPr marL="514350" indent="-514350">
              <a:buFont typeface="+mj-lt"/>
              <a:buAutoNum type="arabicPeriod"/>
            </a:pPr>
            <a:r>
              <a:rPr lang="en-US" sz="2800" b="1" dirty="0" smtClean="0">
                <a:solidFill>
                  <a:srgbClr val="C00000"/>
                </a:solidFill>
              </a:rPr>
              <a:t>VALIDATING OF INSTANCE DOCUMENTS</a:t>
            </a:r>
          </a:p>
          <a:p>
            <a:pPr marL="514350" indent="-514350">
              <a:buFont typeface="+mj-lt"/>
              <a:buAutoNum type="arabicPeriod"/>
            </a:pPr>
            <a:r>
              <a:rPr lang="en-US" sz="2800" b="1" dirty="0" smtClean="0">
                <a:solidFill>
                  <a:srgbClr val="C00000"/>
                </a:solidFill>
              </a:rPr>
              <a:t>IF THERE IS NO ERROR LOGS , THEN UPLOAD </a:t>
            </a:r>
          </a:p>
          <a:p>
            <a:pPr marL="514350" indent="-514350"/>
            <a:r>
              <a:rPr lang="en-US" sz="2800" b="1" dirty="0" smtClean="0">
                <a:solidFill>
                  <a:srgbClr val="C00000"/>
                </a:solidFill>
              </a:rPr>
              <a:t>      AND CERTIFY THE SAME</a:t>
            </a:r>
            <a:endParaRPr lang="en-IN" sz="2800" b="1" dirty="0">
              <a:solidFill>
                <a:srgbClr val="C00000"/>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888856"/>
            <a:ext cx="7786742" cy="1754326"/>
          </a:xfrm>
          <a:prstGeom prst="rect">
            <a:avLst/>
          </a:prstGeom>
        </p:spPr>
        <p:txBody>
          <a:bodyPr wrap="square">
            <a:spAutoFit/>
          </a:bodyPr>
          <a:lstStyle/>
          <a:p>
            <a:pPr algn="just">
              <a:buFont typeface="Wingdings" pitchFamily="2" charset="2"/>
              <a:buChar char="Ø"/>
            </a:pPr>
            <a:r>
              <a:rPr lang="en-US" sz="3600" b="1" dirty="0" smtClean="0">
                <a:solidFill>
                  <a:srgbClr val="C00000"/>
                </a:solidFill>
              </a:rPr>
              <a:t>Letter of Engagement is given by the Management to the practitioner to certify their financial statements.</a:t>
            </a:r>
            <a:endParaRPr lang="en-IN" sz="3600" b="1" dirty="0" smtClean="0">
              <a:solidFill>
                <a:srgbClr val="C00000"/>
              </a:solidFill>
            </a:endParaRPr>
          </a:p>
        </p:txBody>
      </p:sp>
      <p:sp>
        <p:nvSpPr>
          <p:cNvPr id="8" name="Rectangle 7"/>
          <p:cNvSpPr/>
          <p:nvPr/>
        </p:nvSpPr>
        <p:spPr>
          <a:xfrm>
            <a:off x="785786" y="2967335"/>
            <a:ext cx="7715304" cy="2308324"/>
          </a:xfrm>
          <a:prstGeom prst="rect">
            <a:avLst/>
          </a:prstGeom>
        </p:spPr>
        <p:txBody>
          <a:bodyPr wrap="square">
            <a:spAutoFit/>
          </a:bodyPr>
          <a:lstStyle/>
          <a:p>
            <a:pPr>
              <a:buFont typeface="Wingdings" pitchFamily="2" charset="2"/>
              <a:buChar char="Ø"/>
            </a:pPr>
            <a:r>
              <a:rPr lang="en-US" sz="3600" b="1" dirty="0" smtClean="0">
                <a:solidFill>
                  <a:srgbClr val="C00000"/>
                </a:solidFill>
              </a:rPr>
              <a:t>Letter of Engagement is given to avoid any misunderstanding at a later period between the management and the practitioner.</a:t>
            </a:r>
            <a:endParaRPr lang="en-IN" dirty="0"/>
          </a:p>
        </p:txBody>
      </p:sp>
      <p:sp>
        <p:nvSpPr>
          <p:cNvPr id="10" name="Rectangle 9"/>
          <p:cNvSpPr/>
          <p:nvPr/>
        </p:nvSpPr>
        <p:spPr>
          <a:xfrm>
            <a:off x="0" y="16353"/>
            <a:ext cx="7295074"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STEP1:  Letter of Engagement :</a:t>
            </a:r>
            <a:endParaRPr lang="en-US" sz="4400" b="1" u="sng"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54" presetClass="entr" presetSubtype="0" accel="10000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strVal val="#ppt_w*0.05"/>
                                          </p:val>
                                        </p:tav>
                                        <p:tav tm="100000">
                                          <p:val>
                                            <p:strVal val="#ppt_w"/>
                                          </p:val>
                                        </p:tav>
                                      </p:tavLst>
                                    </p:anim>
                                    <p:anim calcmode="lin" valueType="num">
                                      <p:cBhvr>
                                        <p:cTn id="12" dur="500" fill="hold"/>
                                        <p:tgtEl>
                                          <p:spTgt spid="10"/>
                                        </p:tgtEl>
                                        <p:attrNameLst>
                                          <p:attrName>ppt_h</p:attrName>
                                        </p:attrNameLst>
                                      </p:cBhvr>
                                      <p:tavLst>
                                        <p:tav tm="0">
                                          <p:val>
                                            <p:strVal val="#ppt_h"/>
                                          </p:val>
                                        </p:tav>
                                        <p:tav tm="100000">
                                          <p:val>
                                            <p:strVal val="#ppt_h"/>
                                          </p:val>
                                        </p:tav>
                                      </p:tavLst>
                                    </p:anim>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888856"/>
            <a:ext cx="8215370" cy="7848302"/>
          </a:xfrm>
          <a:prstGeom prst="rect">
            <a:avLst/>
          </a:prstGeom>
        </p:spPr>
        <p:txBody>
          <a:bodyPr wrap="square">
            <a:spAutoFit/>
          </a:bodyPr>
          <a:lstStyle/>
          <a:p>
            <a:pPr algn="just">
              <a:buFont typeface="Wingdings" pitchFamily="2" charset="2"/>
              <a:buChar char="Ø"/>
            </a:pPr>
            <a:r>
              <a:rPr lang="en-US" sz="3600" b="1" dirty="0" smtClean="0">
                <a:solidFill>
                  <a:srgbClr val="C00000"/>
                </a:solidFill>
              </a:rPr>
              <a:t>Scope of the engagement.</a:t>
            </a:r>
          </a:p>
          <a:p>
            <a:pPr>
              <a:buFont typeface="Wingdings" pitchFamily="2" charset="2"/>
              <a:buChar char="Ø"/>
            </a:pPr>
            <a:r>
              <a:rPr lang="en-US" sz="3600" b="1" dirty="0" smtClean="0">
                <a:solidFill>
                  <a:srgbClr val="C00000"/>
                </a:solidFill>
              </a:rPr>
              <a:t>The responsibility of the management.</a:t>
            </a:r>
          </a:p>
          <a:p>
            <a:endParaRPr lang="en-US" sz="3600" b="1" dirty="0" smtClean="0">
              <a:solidFill>
                <a:srgbClr val="C00000"/>
              </a:solidFill>
            </a:endParaRPr>
          </a:p>
          <a:p>
            <a:pPr>
              <a:buFont typeface="Wingdings" pitchFamily="2" charset="2"/>
              <a:buChar char="Ø"/>
            </a:pPr>
            <a:r>
              <a:rPr lang="en-US" sz="3600" b="1" dirty="0" smtClean="0">
                <a:solidFill>
                  <a:srgbClr val="C00000"/>
                </a:solidFill>
              </a:rPr>
              <a:t>The responsibility of the Practitioner.</a:t>
            </a:r>
          </a:p>
          <a:p>
            <a:pPr>
              <a:buFont typeface="Wingdings" pitchFamily="2" charset="2"/>
              <a:buChar char="Ø"/>
            </a:pPr>
            <a:endParaRPr lang="en-US" sz="3600" b="1" dirty="0" smtClean="0">
              <a:solidFill>
                <a:srgbClr val="C00000"/>
              </a:solidFill>
            </a:endParaRPr>
          </a:p>
          <a:p>
            <a:pPr>
              <a:buFont typeface="Wingdings" pitchFamily="2" charset="2"/>
              <a:buChar char="Ø"/>
            </a:pPr>
            <a:r>
              <a:rPr lang="en-US" sz="3600" b="1" dirty="0" smtClean="0">
                <a:solidFill>
                  <a:srgbClr val="C00000"/>
                </a:solidFill>
              </a:rPr>
              <a:t>Written representation from the management</a:t>
            </a:r>
          </a:p>
          <a:p>
            <a:pPr>
              <a:buFont typeface="Wingdings" pitchFamily="2" charset="2"/>
              <a:buChar char="Ø"/>
            </a:pPr>
            <a:r>
              <a:rPr lang="en-US" sz="3600" b="1" dirty="0" smtClean="0">
                <a:solidFill>
                  <a:srgbClr val="C00000"/>
                </a:solidFill>
              </a:rPr>
              <a:t>Billing arrangement.</a:t>
            </a:r>
          </a:p>
          <a:p>
            <a:pPr>
              <a:buFont typeface="Wingdings" pitchFamily="2" charset="2"/>
              <a:buChar char="Ø"/>
            </a:pPr>
            <a:r>
              <a:rPr lang="en-US" sz="3600" b="1" dirty="0" smtClean="0">
                <a:solidFill>
                  <a:srgbClr val="C00000"/>
                </a:solidFill>
              </a:rPr>
              <a:t>Restrictions, if any, on distribution of certificate.</a:t>
            </a:r>
          </a:p>
          <a:p>
            <a:pPr>
              <a:buFont typeface="Wingdings" pitchFamily="2" charset="2"/>
              <a:buChar char="Ø"/>
            </a:pPr>
            <a:endParaRPr lang="en-US" sz="3600" b="1" dirty="0" smtClean="0">
              <a:solidFill>
                <a:srgbClr val="C00000"/>
              </a:solidFill>
            </a:endParaRPr>
          </a:p>
          <a:p>
            <a:pPr>
              <a:buFont typeface="Wingdings" pitchFamily="2" charset="2"/>
              <a:buChar char="Ø"/>
            </a:pPr>
            <a:endParaRPr lang="en-US" sz="3600" b="1" dirty="0" smtClean="0">
              <a:solidFill>
                <a:srgbClr val="C00000"/>
              </a:solidFill>
            </a:endParaRPr>
          </a:p>
          <a:p>
            <a:pPr algn="just">
              <a:buFont typeface="Wingdings" pitchFamily="2" charset="2"/>
              <a:buChar char="Ø"/>
            </a:pPr>
            <a:endParaRPr lang="en-US" sz="3600" b="1" dirty="0" smtClean="0">
              <a:solidFill>
                <a:srgbClr val="C00000"/>
              </a:solidFill>
            </a:endParaRPr>
          </a:p>
          <a:p>
            <a:pPr algn="just">
              <a:buFont typeface="Wingdings" pitchFamily="2" charset="2"/>
              <a:buChar char="Ø"/>
            </a:pPr>
            <a:endParaRPr lang="en-IN" sz="3600" b="1" dirty="0" smtClean="0">
              <a:solidFill>
                <a:srgbClr val="C00000"/>
              </a:solidFill>
            </a:endParaRPr>
          </a:p>
        </p:txBody>
      </p:sp>
      <p:sp>
        <p:nvSpPr>
          <p:cNvPr id="5" name="Rectangle 4"/>
          <p:cNvSpPr/>
          <p:nvPr/>
        </p:nvSpPr>
        <p:spPr>
          <a:xfrm>
            <a:off x="0" y="16353"/>
            <a:ext cx="7411196"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Letter of Engagement includes:</a:t>
            </a:r>
            <a:endParaRPr lang="en-US" sz="4400" b="1" u="sng"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9" name="TextBox 8"/>
          <p:cNvSpPr txBox="1"/>
          <p:nvPr/>
        </p:nvSpPr>
        <p:spPr>
          <a:xfrm>
            <a:off x="2214546" y="2000240"/>
            <a:ext cx="6858048" cy="707886"/>
          </a:xfrm>
          <a:prstGeom prst="rect">
            <a:avLst/>
          </a:prstGeom>
          <a:noFill/>
        </p:spPr>
        <p:txBody>
          <a:bodyPr wrap="square" rtlCol="0">
            <a:spAutoFit/>
          </a:bodyPr>
          <a:lstStyle/>
          <a:p>
            <a:pPr>
              <a:buFont typeface="Wingdings" pitchFamily="2" charset="2"/>
              <a:buChar char="§"/>
            </a:pPr>
            <a:r>
              <a:rPr lang="en-US" sz="2000" b="1" dirty="0" smtClean="0"/>
              <a:t> Completeness,accuracy,mapping of data</a:t>
            </a:r>
          </a:p>
          <a:p>
            <a:pPr>
              <a:buFont typeface="Wingdings" pitchFamily="2" charset="2"/>
              <a:buChar char="§"/>
            </a:pPr>
            <a:r>
              <a:rPr lang="en-US" sz="2000" b="1" dirty="0" smtClean="0"/>
              <a:t>Thedesign,implimentation,effectiveness</a:t>
            </a:r>
          </a:p>
        </p:txBody>
      </p:sp>
      <p:sp>
        <p:nvSpPr>
          <p:cNvPr id="10" name="TextBox 9"/>
          <p:cNvSpPr txBox="1"/>
          <p:nvPr/>
        </p:nvSpPr>
        <p:spPr>
          <a:xfrm>
            <a:off x="2214546" y="3006866"/>
            <a:ext cx="6858048" cy="707886"/>
          </a:xfrm>
          <a:prstGeom prst="rect">
            <a:avLst/>
          </a:prstGeom>
          <a:noFill/>
        </p:spPr>
        <p:txBody>
          <a:bodyPr wrap="square" rtlCol="0">
            <a:spAutoFit/>
          </a:bodyPr>
          <a:lstStyle/>
          <a:p>
            <a:pPr>
              <a:buFont typeface="Wingdings" pitchFamily="2" charset="2"/>
              <a:buChar char="§"/>
            </a:pPr>
            <a:r>
              <a:rPr lang="en-US" sz="2000" b="1" dirty="0" smtClean="0"/>
              <a:t> Conversion of audited financial statements</a:t>
            </a:r>
          </a:p>
          <a:p>
            <a:pPr>
              <a:buFont typeface="Wingdings" pitchFamily="2" charset="2"/>
              <a:buChar char="§"/>
            </a:pPr>
            <a:r>
              <a:rPr lang="en-US" sz="2000" b="1" dirty="0" smtClean="0"/>
              <a:t>Certification of the XBRL financial statements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0.05"/>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 calcmode="lin" valueType="num">
                                      <p:cBhvr>
                                        <p:cTn id="9" dur="500" fill="hold"/>
                                        <p:tgtEl>
                                          <p:spTgt spid="5"/>
                                        </p:tgtEl>
                                        <p:attrNameLst>
                                          <p:attrName>ppt_x</p:attrName>
                                        </p:attrNameLst>
                                      </p:cBhvr>
                                      <p:tavLst>
                                        <p:tav tm="0">
                                          <p:val>
                                            <p:strVal val="#ppt_x-.2"/>
                                          </p:val>
                                        </p:tav>
                                        <p:tav tm="100000">
                                          <p:val>
                                            <p:strVal val="#ppt_x"/>
                                          </p:val>
                                        </p:tav>
                                      </p:tavLst>
                                    </p:anim>
                                    <p:anim calcmode="lin" valueType="num">
                                      <p:cBhvr>
                                        <p:cTn id="10" dur="500" fill="hold"/>
                                        <p:tgtEl>
                                          <p:spTgt spid="5"/>
                                        </p:tgtEl>
                                        <p:attrNameLst>
                                          <p:attrName>ppt_y</p:attrName>
                                        </p:attrNameLst>
                                      </p:cBhvr>
                                      <p:tavLst>
                                        <p:tav tm="0">
                                          <p:val>
                                            <p:strVal val="#ppt_y"/>
                                          </p:val>
                                        </p:tav>
                                        <p:tav tm="100000">
                                          <p:val>
                                            <p:strVal val="#ppt_y"/>
                                          </p:val>
                                        </p:tav>
                                      </p:tavLst>
                                    </p:anim>
                                    <p:animEffect transition="in" filter="fade">
                                      <p:cBhvr>
                                        <p:cTn id="11" dur="500"/>
                                        <p:tgtEl>
                                          <p:spTgt spid="5"/>
                                        </p:tgtEl>
                                      </p:cBhvr>
                                    </p:animEffect>
                                  </p:childTnLst>
                                </p:cTn>
                              </p:par>
                            </p:childTnLst>
                          </p:cTn>
                        </p:par>
                        <p:par>
                          <p:cTn id="12" fill="hold">
                            <p:stCondLst>
                              <p:cond delay="500"/>
                            </p:stCondLst>
                            <p:childTnLst>
                              <p:par>
                                <p:cTn id="13" presetID="23" presetClass="entr" presetSubtype="16"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888856"/>
            <a:ext cx="8215370" cy="8402300"/>
          </a:xfrm>
          <a:prstGeom prst="rect">
            <a:avLst/>
          </a:prstGeom>
        </p:spPr>
        <p:txBody>
          <a:bodyPr wrap="square">
            <a:spAutoFit/>
          </a:bodyPr>
          <a:lstStyle/>
          <a:p>
            <a:pPr lvl="0" algn="just">
              <a:buFont typeface="Wingdings" pitchFamily="2" charset="2"/>
              <a:buChar char="Ø"/>
            </a:pPr>
            <a:r>
              <a:rPr lang="en-IN" sz="3000" i="1" dirty="0" smtClean="0">
                <a:solidFill>
                  <a:srgbClr val="C00000"/>
                </a:solidFill>
              </a:rPr>
              <a:t> </a:t>
            </a:r>
            <a:r>
              <a:rPr lang="en-IN" sz="3000" b="1" i="1" dirty="0" smtClean="0">
                <a:solidFill>
                  <a:srgbClr val="C00000"/>
                </a:solidFill>
              </a:rPr>
              <a:t>Performing procedures that would enable the      practitioner to express an opinion on the </a:t>
            </a:r>
            <a:r>
              <a:rPr lang="en-IN" sz="3000" b="1" i="1" dirty="0" smtClean="0"/>
              <a:t>truth and fairness</a:t>
            </a:r>
            <a:r>
              <a:rPr lang="en-IN" sz="3000" b="1" i="1" dirty="0" smtClean="0">
                <a:solidFill>
                  <a:srgbClr val="C00000"/>
                </a:solidFill>
              </a:rPr>
              <a:t> of such XBRL financial statements.</a:t>
            </a:r>
            <a:endParaRPr lang="en-IN" sz="3000" b="1" dirty="0" smtClean="0">
              <a:solidFill>
                <a:srgbClr val="C00000"/>
              </a:solidFill>
            </a:endParaRPr>
          </a:p>
          <a:p>
            <a:pPr lvl="0">
              <a:buFont typeface="Wingdings" pitchFamily="2" charset="2"/>
              <a:buChar char="Ø"/>
            </a:pPr>
            <a:r>
              <a:rPr lang="en-IN" sz="3000" b="1" i="1" dirty="0" smtClean="0">
                <a:solidFill>
                  <a:srgbClr val="C00000"/>
                </a:solidFill>
              </a:rPr>
              <a:t> Performing procedures to verify the </a:t>
            </a:r>
            <a:r>
              <a:rPr lang="en-IN" sz="3000" b="1" i="1" dirty="0" smtClean="0"/>
              <a:t>completeness or accuracy </a:t>
            </a:r>
            <a:r>
              <a:rPr lang="en-IN" sz="3000" b="1" i="1" dirty="0" smtClean="0">
                <a:solidFill>
                  <a:srgbClr val="C00000"/>
                </a:solidFill>
              </a:rPr>
              <a:t>of information provided by the management.</a:t>
            </a:r>
            <a:endParaRPr lang="en-IN" sz="3000" b="1" dirty="0" smtClean="0">
              <a:solidFill>
                <a:srgbClr val="C00000"/>
              </a:solidFill>
            </a:endParaRPr>
          </a:p>
          <a:p>
            <a:pPr lvl="0">
              <a:buFont typeface="Wingdings" pitchFamily="2" charset="2"/>
              <a:buChar char="Ø"/>
            </a:pPr>
            <a:r>
              <a:rPr lang="en-IN" sz="3000" b="1" i="1" dirty="0" smtClean="0">
                <a:solidFill>
                  <a:srgbClr val="C00000"/>
                </a:solidFill>
              </a:rPr>
              <a:t> Performing procedures that would enable the practitioner to express an opinion on the </a:t>
            </a:r>
            <a:r>
              <a:rPr lang="en-IN" sz="3000" b="1" i="1" dirty="0" smtClean="0"/>
              <a:t>effectiveness of the design, implementation, effectiveness, and monitoring of controls over </a:t>
            </a:r>
            <a:r>
              <a:rPr lang="en-IN" sz="3000" b="1" i="1" dirty="0" smtClean="0">
                <a:solidFill>
                  <a:srgbClr val="C00000"/>
                </a:solidFill>
              </a:rPr>
              <a:t>the preparation of these XBRL financial statements by the management.</a:t>
            </a:r>
            <a:endParaRPr lang="en-IN" sz="3000" b="1" dirty="0" smtClean="0">
              <a:solidFill>
                <a:srgbClr val="C00000"/>
              </a:solidFill>
            </a:endParaRPr>
          </a:p>
          <a:p>
            <a:endParaRPr lang="en-US" sz="3000" b="1" dirty="0" smtClean="0">
              <a:solidFill>
                <a:srgbClr val="C00000"/>
              </a:solidFill>
            </a:endParaRPr>
          </a:p>
          <a:p>
            <a:pPr>
              <a:buFont typeface="Wingdings" pitchFamily="2" charset="2"/>
              <a:buChar char="Ø"/>
            </a:pPr>
            <a:endParaRPr lang="en-US" sz="3000" b="1" dirty="0" smtClean="0">
              <a:solidFill>
                <a:srgbClr val="C00000"/>
              </a:solidFill>
            </a:endParaRPr>
          </a:p>
          <a:p>
            <a:pPr>
              <a:buFont typeface="Wingdings" pitchFamily="2" charset="2"/>
              <a:buChar char="Ø"/>
            </a:pPr>
            <a:endParaRPr lang="en-US" sz="3000" b="1" dirty="0" smtClean="0">
              <a:solidFill>
                <a:srgbClr val="C00000"/>
              </a:solidFill>
            </a:endParaRPr>
          </a:p>
          <a:p>
            <a:pPr>
              <a:buFont typeface="Wingdings" pitchFamily="2" charset="2"/>
              <a:buChar char="Ø"/>
            </a:pPr>
            <a:endParaRPr lang="en-US" sz="3000" b="1" dirty="0" smtClean="0">
              <a:solidFill>
                <a:srgbClr val="C00000"/>
              </a:solidFill>
            </a:endParaRPr>
          </a:p>
          <a:p>
            <a:pPr algn="just">
              <a:buFont typeface="Wingdings" pitchFamily="2" charset="2"/>
              <a:buChar char="Ø"/>
            </a:pPr>
            <a:endParaRPr lang="en-US" sz="3000" b="1" dirty="0" smtClean="0">
              <a:solidFill>
                <a:srgbClr val="C00000"/>
              </a:solidFill>
            </a:endParaRPr>
          </a:p>
          <a:p>
            <a:pPr algn="just">
              <a:buFont typeface="Wingdings" pitchFamily="2" charset="2"/>
              <a:buChar char="Ø"/>
            </a:pPr>
            <a:endParaRPr lang="en-IN" sz="3000" b="1" dirty="0" smtClean="0">
              <a:solidFill>
                <a:srgbClr val="C00000"/>
              </a:solidFill>
            </a:endParaRPr>
          </a:p>
        </p:txBody>
      </p:sp>
      <p:sp>
        <p:nvSpPr>
          <p:cNvPr id="5" name="Rectangle 4"/>
          <p:cNvSpPr/>
          <p:nvPr/>
        </p:nvSpPr>
        <p:spPr>
          <a:xfrm>
            <a:off x="0" y="16353"/>
            <a:ext cx="8732262"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0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Letter of Engagement does not includes:</a:t>
            </a:r>
            <a:endParaRPr lang="en-US" sz="4000" b="1" u="sng"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0.05"/>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 calcmode="lin" valueType="num">
                                      <p:cBhvr>
                                        <p:cTn id="9" dur="500" fill="hold"/>
                                        <p:tgtEl>
                                          <p:spTgt spid="5"/>
                                        </p:tgtEl>
                                        <p:attrNameLst>
                                          <p:attrName>ppt_x</p:attrName>
                                        </p:attrNameLst>
                                      </p:cBhvr>
                                      <p:tavLst>
                                        <p:tav tm="0">
                                          <p:val>
                                            <p:strVal val="#ppt_x-.2"/>
                                          </p:val>
                                        </p:tav>
                                        <p:tav tm="100000">
                                          <p:val>
                                            <p:strVal val="#ppt_x"/>
                                          </p:val>
                                        </p:tav>
                                      </p:tavLst>
                                    </p:anim>
                                    <p:anim calcmode="lin" valueType="num">
                                      <p:cBhvr>
                                        <p:cTn id="10" dur="500" fill="hold"/>
                                        <p:tgtEl>
                                          <p:spTgt spid="5"/>
                                        </p:tgtEl>
                                        <p:attrNameLst>
                                          <p:attrName>ppt_y</p:attrName>
                                        </p:attrNameLst>
                                      </p:cBhvr>
                                      <p:tavLst>
                                        <p:tav tm="0">
                                          <p:val>
                                            <p:strVal val="#ppt_y"/>
                                          </p:val>
                                        </p:tav>
                                        <p:tav tm="100000">
                                          <p:val>
                                            <p:strVal val="#ppt_y"/>
                                          </p:val>
                                        </p:tav>
                                      </p:tavLst>
                                    </p:anim>
                                    <p:animEffect transition="in" filter="fade">
                                      <p:cBhvr>
                                        <p:cTn id="11" dur="500"/>
                                        <p:tgtEl>
                                          <p:spTgt spid="5"/>
                                        </p:tgtEl>
                                      </p:cBhvr>
                                    </p:animEffect>
                                  </p:childTnLst>
                                </p:cTn>
                              </p:par>
                            </p:childTnLst>
                          </p:cTn>
                        </p:par>
                        <p:par>
                          <p:cTn id="12" fill="hold">
                            <p:stCondLst>
                              <p:cond delay="500"/>
                            </p:stCondLst>
                            <p:childTnLst>
                              <p:par>
                                <p:cTn id="13" presetID="23" presetClass="entr" presetSubtype="16"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888856"/>
            <a:ext cx="7786742" cy="5016758"/>
          </a:xfrm>
          <a:prstGeom prst="rect">
            <a:avLst/>
          </a:prstGeom>
        </p:spPr>
        <p:txBody>
          <a:bodyPr wrap="square">
            <a:spAutoFit/>
          </a:bodyPr>
          <a:lstStyle/>
          <a:p>
            <a:pPr algn="just">
              <a:buFont typeface="Wingdings" pitchFamily="2" charset="2"/>
              <a:buChar char="Ø"/>
            </a:pPr>
            <a:r>
              <a:rPr lang="en-IN" sz="3200" b="1" dirty="0" smtClean="0">
                <a:solidFill>
                  <a:srgbClr val="C00000"/>
                </a:solidFill>
              </a:rPr>
              <a:t>The conversion of audited financial statements into XBRL financial statements requires </a:t>
            </a:r>
            <a:r>
              <a:rPr lang="en-IN" sz="3200" b="1" dirty="0" smtClean="0"/>
              <a:t>application of judgment</a:t>
            </a:r>
            <a:r>
              <a:rPr lang="en-IN" sz="3200" b="1" dirty="0" smtClean="0">
                <a:solidFill>
                  <a:srgbClr val="C00000"/>
                </a:solidFill>
              </a:rPr>
              <a:t>(mapping of financial data into appropriate tags).</a:t>
            </a:r>
          </a:p>
          <a:p>
            <a:pPr algn="just"/>
            <a:endParaRPr lang="en-IN" sz="3200" b="1" dirty="0" smtClean="0">
              <a:solidFill>
                <a:srgbClr val="C00000"/>
              </a:solidFill>
            </a:endParaRPr>
          </a:p>
          <a:p>
            <a:pPr algn="just"/>
            <a:r>
              <a:rPr lang="en-IN" sz="3200" b="1" dirty="0" smtClean="0"/>
              <a:t>Example</a:t>
            </a:r>
            <a:r>
              <a:rPr lang="en-IN" sz="3200" b="1" dirty="0" smtClean="0">
                <a:solidFill>
                  <a:srgbClr val="C00000"/>
                </a:solidFill>
              </a:rPr>
              <a:t>: In many sectors ,due to huge data ,they are not able to map some items in appropriate tag , in this case selection of </a:t>
            </a:r>
            <a:r>
              <a:rPr lang="en-IN" sz="3200" b="1" dirty="0" smtClean="0"/>
              <a:t>most appropriate tag</a:t>
            </a:r>
            <a:r>
              <a:rPr lang="en-IN" sz="3200" b="1" dirty="0" smtClean="0">
                <a:solidFill>
                  <a:srgbClr val="C00000"/>
                </a:solidFill>
              </a:rPr>
              <a:t> to represent the </a:t>
            </a:r>
            <a:r>
              <a:rPr lang="en-IN" sz="3200" b="1" dirty="0" err="1" smtClean="0">
                <a:solidFill>
                  <a:srgbClr val="C00000"/>
                </a:solidFill>
              </a:rPr>
              <a:t>fiancial</a:t>
            </a:r>
            <a:r>
              <a:rPr lang="en-IN" sz="3200" b="1" dirty="0" smtClean="0">
                <a:solidFill>
                  <a:srgbClr val="C00000"/>
                </a:solidFill>
              </a:rPr>
              <a:t> item /account head is mandatory</a:t>
            </a:r>
          </a:p>
        </p:txBody>
      </p:sp>
      <p:sp>
        <p:nvSpPr>
          <p:cNvPr id="10" name="Rectangle 9"/>
          <p:cNvSpPr/>
          <p:nvPr/>
        </p:nvSpPr>
        <p:spPr>
          <a:xfrm>
            <a:off x="0" y="16353"/>
            <a:ext cx="6100774"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STEP2:  Conversion of FSS</a:t>
            </a:r>
            <a:endParaRPr lang="en-US" sz="4400" b="1" u="sng"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54" presetClass="entr" presetSubtype="0" accel="10000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strVal val="#ppt_w*0.05"/>
                                          </p:val>
                                        </p:tav>
                                        <p:tav tm="100000">
                                          <p:val>
                                            <p:strVal val="#ppt_w"/>
                                          </p:val>
                                        </p:tav>
                                      </p:tavLst>
                                    </p:anim>
                                    <p:anim calcmode="lin" valueType="num">
                                      <p:cBhvr>
                                        <p:cTn id="12" dur="500" fill="hold"/>
                                        <p:tgtEl>
                                          <p:spTgt spid="10"/>
                                        </p:tgtEl>
                                        <p:attrNameLst>
                                          <p:attrName>ppt_h</p:attrName>
                                        </p:attrNameLst>
                                      </p:cBhvr>
                                      <p:tavLst>
                                        <p:tav tm="0">
                                          <p:val>
                                            <p:strVal val="#ppt_h"/>
                                          </p:val>
                                        </p:tav>
                                        <p:tav tm="100000">
                                          <p:val>
                                            <p:strVal val="#ppt_h"/>
                                          </p:val>
                                        </p:tav>
                                      </p:tavLst>
                                    </p:anim>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6353"/>
            <a:ext cx="9027600" cy="584775"/>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32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STEP3:  Mapping and creation of instance document</a:t>
            </a:r>
            <a:endParaRPr lang="en-US" sz="3200" b="1" u="sng"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5" name="Rectangle 4"/>
          <p:cNvSpPr/>
          <p:nvPr/>
        </p:nvSpPr>
        <p:spPr>
          <a:xfrm>
            <a:off x="428596" y="1000108"/>
            <a:ext cx="8001056" cy="1077218"/>
          </a:xfrm>
          <a:prstGeom prst="rect">
            <a:avLst/>
          </a:prstGeom>
        </p:spPr>
        <p:txBody>
          <a:bodyPr wrap="square">
            <a:spAutoFit/>
          </a:bodyPr>
          <a:lstStyle/>
          <a:p>
            <a:pPr>
              <a:buFont typeface="Wingdings" pitchFamily="2" charset="2"/>
              <a:buChar char="Ø"/>
            </a:pPr>
            <a:r>
              <a:rPr lang="en-IN" sz="3200" b="1" dirty="0" smtClean="0">
                <a:solidFill>
                  <a:srgbClr val="C00000"/>
                </a:solidFill>
              </a:rPr>
              <a:t>Mapping means grouping of  data into appropriate tags</a:t>
            </a:r>
          </a:p>
        </p:txBody>
      </p:sp>
      <p:sp>
        <p:nvSpPr>
          <p:cNvPr id="7" name="Rectangle 6"/>
          <p:cNvSpPr/>
          <p:nvPr/>
        </p:nvSpPr>
        <p:spPr>
          <a:xfrm>
            <a:off x="500034" y="2357431"/>
            <a:ext cx="8215370" cy="2554545"/>
          </a:xfrm>
          <a:prstGeom prst="rect">
            <a:avLst/>
          </a:prstGeom>
        </p:spPr>
        <p:txBody>
          <a:bodyPr wrap="square">
            <a:spAutoFit/>
          </a:bodyPr>
          <a:lstStyle/>
          <a:p>
            <a:pPr>
              <a:buFont typeface="Wingdings" pitchFamily="2" charset="2"/>
              <a:buChar char="Ø"/>
            </a:pPr>
            <a:r>
              <a:rPr lang="en-IN" sz="3200" b="1" dirty="0" smtClean="0">
                <a:solidFill>
                  <a:srgbClr val="C00000"/>
                </a:solidFill>
              </a:rPr>
              <a:t>Instance document means a </a:t>
            </a:r>
            <a:r>
              <a:rPr lang="en-IN" sz="3200" b="1" dirty="0" smtClean="0"/>
              <a:t>XML file </a:t>
            </a:r>
            <a:r>
              <a:rPr lang="en-IN" sz="3200" b="1" dirty="0" smtClean="0">
                <a:solidFill>
                  <a:srgbClr val="C00000"/>
                </a:solidFill>
              </a:rPr>
              <a:t>that contains business reporting information and represents a collection of financial facts and report-specific information using tags from one or more XBRL taxonomies.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ppt_w*0.05"/>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anim calcmode="lin" valueType="num">
                                      <p:cBhvr>
                                        <p:cTn id="9" dur="500" fill="hold"/>
                                        <p:tgtEl>
                                          <p:spTgt spid="10"/>
                                        </p:tgtEl>
                                        <p:attrNameLst>
                                          <p:attrName>ppt_x</p:attrName>
                                        </p:attrNameLst>
                                      </p:cBhvr>
                                      <p:tavLst>
                                        <p:tav tm="0">
                                          <p:val>
                                            <p:strVal val="#ppt_x-.2"/>
                                          </p:val>
                                        </p:tav>
                                        <p:tav tm="100000">
                                          <p:val>
                                            <p:strVal val="#ppt_x"/>
                                          </p:val>
                                        </p:tav>
                                      </p:tavLst>
                                    </p:anim>
                                    <p:anim calcmode="lin" valueType="num">
                                      <p:cBhvr>
                                        <p:cTn id="10" dur="500" fill="hold"/>
                                        <p:tgtEl>
                                          <p:spTgt spid="10"/>
                                        </p:tgtEl>
                                        <p:attrNameLst>
                                          <p:attrName>ppt_y</p:attrName>
                                        </p:attrNameLst>
                                      </p:cBhvr>
                                      <p:tavLst>
                                        <p:tav tm="0">
                                          <p:val>
                                            <p:strVal val="#ppt_y"/>
                                          </p:val>
                                        </p:tav>
                                        <p:tav tm="100000">
                                          <p:val>
                                            <p:strVal val="#ppt_y"/>
                                          </p:val>
                                        </p:tav>
                                      </p:tavLst>
                                    </p:anim>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716693"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u="sng" cap="none" spc="0" dirty="0" smtClean="0">
                <a:ln w="11430">
                  <a:solidFill>
                    <a:schemeClr val="tx1"/>
                  </a:solidFill>
                </a:ln>
                <a:solidFill>
                  <a:schemeClr val="tx2">
                    <a:lumMod val="75000"/>
                  </a:schemeClr>
                </a:solidFill>
                <a:effectLst>
                  <a:outerShdw blurRad="50800" dist="39000" dir="5460000" algn="tl">
                    <a:srgbClr val="000000">
                      <a:alpha val="38000"/>
                    </a:srgbClr>
                  </a:outerShdw>
                </a:effectLst>
              </a:rPr>
              <a:t>Presentation Sequence:</a:t>
            </a:r>
            <a:endParaRPr lang="en-US" sz="4400" b="1" u="sng" cap="none" spc="0"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3" name="Rectangle 2"/>
          <p:cNvSpPr/>
          <p:nvPr/>
        </p:nvSpPr>
        <p:spPr>
          <a:xfrm>
            <a:off x="625239" y="802171"/>
            <a:ext cx="5223097"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buFont typeface="Wingdings" pitchFamily="2" charset="2"/>
              <a:buChar char="Ø"/>
            </a:pPr>
            <a:r>
              <a:rPr lang="en-US" sz="4000" b="1" dirty="0" smtClean="0">
                <a:ln w="18000">
                  <a:solidFill>
                    <a:srgbClr val="C00000"/>
                  </a:solidFill>
                  <a:prstDash val="solid"/>
                  <a:miter lim="800000"/>
                </a:ln>
                <a:solidFill>
                  <a:srgbClr val="C00000"/>
                </a:solidFill>
              </a:rPr>
              <a:t> Introduction on XBRL</a:t>
            </a:r>
            <a:endParaRPr lang="en-US" sz="4000" b="1" dirty="0">
              <a:ln w="18000">
                <a:solidFill>
                  <a:srgbClr val="C00000"/>
                </a:solidFill>
                <a:prstDash val="solid"/>
                <a:miter lim="800000"/>
              </a:ln>
              <a:solidFill>
                <a:srgbClr val="C00000"/>
              </a:solidFill>
            </a:endParaRPr>
          </a:p>
        </p:txBody>
      </p:sp>
      <p:sp>
        <p:nvSpPr>
          <p:cNvPr id="4" name="Rectangle 3"/>
          <p:cNvSpPr/>
          <p:nvPr/>
        </p:nvSpPr>
        <p:spPr>
          <a:xfrm>
            <a:off x="563349" y="1363792"/>
            <a:ext cx="7002814"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buFont typeface="Wingdings" pitchFamily="2" charset="2"/>
              <a:buChar char="Ø"/>
            </a:pPr>
            <a:r>
              <a:rPr lang="en-US" sz="4000" b="1" dirty="0" smtClean="0">
                <a:ln w="18000">
                  <a:solidFill>
                    <a:srgbClr val="C00000"/>
                  </a:solidFill>
                  <a:prstDash val="solid"/>
                  <a:miter lim="800000"/>
                </a:ln>
                <a:solidFill>
                  <a:srgbClr val="C00000"/>
                </a:solidFill>
              </a:rPr>
              <a:t> Purpose of this presentation</a:t>
            </a:r>
            <a:endParaRPr lang="en-US" sz="4000" b="1" dirty="0">
              <a:ln w="18000">
                <a:solidFill>
                  <a:srgbClr val="C00000"/>
                </a:solidFill>
                <a:prstDash val="solid"/>
                <a:miter lim="800000"/>
              </a:ln>
              <a:solidFill>
                <a:srgbClr val="C00000"/>
              </a:solidFill>
            </a:endParaRPr>
          </a:p>
        </p:txBody>
      </p:sp>
      <p:sp>
        <p:nvSpPr>
          <p:cNvPr id="5" name="Rectangle 4"/>
          <p:cNvSpPr/>
          <p:nvPr/>
        </p:nvSpPr>
        <p:spPr>
          <a:xfrm>
            <a:off x="642910" y="1935296"/>
            <a:ext cx="5230919"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buFont typeface="Wingdings" pitchFamily="2" charset="2"/>
              <a:buChar char="Ø"/>
            </a:pPr>
            <a:r>
              <a:rPr lang="en-US" sz="4000" b="1" dirty="0" smtClean="0">
                <a:ln w="18000">
                  <a:solidFill>
                    <a:srgbClr val="C00000"/>
                  </a:solidFill>
                  <a:prstDash val="solid"/>
                  <a:miter lim="800000"/>
                </a:ln>
                <a:solidFill>
                  <a:srgbClr val="C00000"/>
                </a:solidFill>
              </a:rPr>
              <a:t> FS Before XBRL mode</a:t>
            </a:r>
            <a:endParaRPr lang="en-US" sz="4000" b="1" dirty="0">
              <a:ln w="18000">
                <a:solidFill>
                  <a:srgbClr val="C00000"/>
                </a:solidFill>
                <a:prstDash val="solid"/>
                <a:miter lim="800000"/>
              </a:ln>
              <a:solidFill>
                <a:srgbClr val="C00000"/>
              </a:solidFill>
            </a:endParaRPr>
          </a:p>
        </p:txBody>
      </p:sp>
      <p:sp>
        <p:nvSpPr>
          <p:cNvPr id="7" name="Rectangle 6"/>
          <p:cNvSpPr/>
          <p:nvPr/>
        </p:nvSpPr>
        <p:spPr>
          <a:xfrm>
            <a:off x="642910" y="2506800"/>
            <a:ext cx="5412636"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buFont typeface="Wingdings" pitchFamily="2" charset="2"/>
              <a:buChar char="Ø"/>
            </a:pPr>
            <a:r>
              <a:rPr lang="en-US" sz="4000" b="1" dirty="0" smtClean="0">
                <a:ln w="18000">
                  <a:solidFill>
                    <a:srgbClr val="C00000"/>
                  </a:solidFill>
                  <a:prstDash val="solid"/>
                  <a:miter lim="800000"/>
                </a:ln>
                <a:solidFill>
                  <a:srgbClr val="C00000"/>
                </a:solidFill>
              </a:rPr>
              <a:t> Guidance note by ICAI</a:t>
            </a:r>
            <a:endParaRPr lang="en-US" sz="4000" b="1" dirty="0">
              <a:ln w="18000">
                <a:solidFill>
                  <a:srgbClr val="C00000"/>
                </a:solidFill>
                <a:prstDash val="solid"/>
                <a:miter lim="800000"/>
              </a:ln>
              <a:solidFill>
                <a:srgbClr val="C00000"/>
              </a:solidFill>
            </a:endParaRPr>
          </a:p>
        </p:txBody>
      </p:sp>
      <p:sp>
        <p:nvSpPr>
          <p:cNvPr id="8" name="Rectangle 7"/>
          <p:cNvSpPr/>
          <p:nvPr/>
        </p:nvSpPr>
        <p:spPr>
          <a:xfrm>
            <a:off x="642910" y="3649808"/>
            <a:ext cx="7543925"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buFont typeface="Wingdings" pitchFamily="2" charset="2"/>
              <a:buChar char="Ø"/>
            </a:pPr>
            <a:r>
              <a:rPr lang="en-US" sz="4000" b="1" dirty="0" smtClean="0">
                <a:ln w="18000">
                  <a:solidFill>
                    <a:srgbClr val="C00000"/>
                  </a:solidFill>
                  <a:prstDash val="solid"/>
                  <a:miter lim="800000"/>
                </a:ln>
                <a:solidFill>
                  <a:srgbClr val="C00000"/>
                </a:solidFill>
              </a:rPr>
              <a:t> Responsibility of a management</a:t>
            </a:r>
            <a:endParaRPr lang="en-US" sz="4000" b="1" dirty="0">
              <a:ln w="18000">
                <a:solidFill>
                  <a:srgbClr val="C00000"/>
                </a:solidFill>
                <a:prstDash val="solid"/>
                <a:miter lim="800000"/>
              </a:ln>
              <a:solidFill>
                <a:srgbClr val="C00000"/>
              </a:solidFill>
            </a:endParaRPr>
          </a:p>
        </p:txBody>
      </p:sp>
      <p:sp>
        <p:nvSpPr>
          <p:cNvPr id="9" name="Rectangle 8"/>
          <p:cNvSpPr/>
          <p:nvPr/>
        </p:nvSpPr>
        <p:spPr>
          <a:xfrm>
            <a:off x="642910" y="4864254"/>
            <a:ext cx="7241534"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buFont typeface="Wingdings" pitchFamily="2" charset="2"/>
              <a:buChar char="Ø"/>
            </a:pPr>
            <a:r>
              <a:rPr lang="en-US" sz="4000" b="1" dirty="0" smtClean="0">
                <a:ln w="18000">
                  <a:solidFill>
                    <a:srgbClr val="C00000"/>
                  </a:solidFill>
                  <a:prstDash val="solid"/>
                  <a:miter lim="800000"/>
                </a:ln>
                <a:solidFill>
                  <a:srgbClr val="C00000"/>
                </a:solidFill>
              </a:rPr>
              <a:t> Responsibility of a practitioner</a:t>
            </a:r>
            <a:endParaRPr lang="en-US" sz="4000" b="1" dirty="0">
              <a:ln w="18000">
                <a:solidFill>
                  <a:srgbClr val="C00000"/>
                </a:solidFill>
                <a:prstDash val="solid"/>
                <a:miter lim="800000"/>
              </a:ln>
              <a:solidFill>
                <a:srgbClr val="C00000"/>
              </a:solidFill>
            </a:endParaRPr>
          </a:p>
        </p:txBody>
      </p:sp>
      <p:sp>
        <p:nvSpPr>
          <p:cNvPr id="10" name="Rectangle 9"/>
          <p:cNvSpPr/>
          <p:nvPr/>
        </p:nvSpPr>
        <p:spPr>
          <a:xfrm>
            <a:off x="627670" y="4262270"/>
            <a:ext cx="6085770"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buFont typeface="Wingdings" pitchFamily="2" charset="2"/>
              <a:buChar char="Ø"/>
            </a:pPr>
            <a:r>
              <a:rPr lang="en-US" sz="4000" b="1" dirty="0" smtClean="0">
                <a:ln w="18000">
                  <a:solidFill>
                    <a:srgbClr val="C00000"/>
                  </a:solidFill>
                  <a:prstDash val="solid"/>
                  <a:miter lim="800000"/>
                </a:ln>
                <a:solidFill>
                  <a:srgbClr val="C00000"/>
                </a:solidFill>
              </a:rPr>
              <a:t> Certification engagement</a:t>
            </a:r>
            <a:endParaRPr lang="en-US" sz="4000" b="1" dirty="0">
              <a:ln w="18000">
                <a:solidFill>
                  <a:srgbClr val="C00000"/>
                </a:solidFill>
                <a:prstDash val="solid"/>
                <a:miter lim="800000"/>
              </a:ln>
              <a:solidFill>
                <a:srgbClr val="C00000"/>
              </a:solidFill>
            </a:endParaRPr>
          </a:p>
        </p:txBody>
      </p:sp>
      <p:sp>
        <p:nvSpPr>
          <p:cNvPr id="11" name="Rectangle 10"/>
          <p:cNvSpPr/>
          <p:nvPr/>
        </p:nvSpPr>
        <p:spPr>
          <a:xfrm>
            <a:off x="634787" y="5435758"/>
            <a:ext cx="5631093"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buFont typeface="Wingdings" pitchFamily="2" charset="2"/>
              <a:buChar char="Ø"/>
            </a:pPr>
            <a:r>
              <a:rPr lang="en-US" sz="4000" b="1" dirty="0" smtClean="0">
                <a:ln w="18000">
                  <a:solidFill>
                    <a:srgbClr val="C00000"/>
                  </a:solidFill>
                  <a:prstDash val="solid"/>
                  <a:miter lim="800000"/>
                </a:ln>
                <a:solidFill>
                  <a:srgbClr val="C00000"/>
                </a:solidFill>
              </a:rPr>
              <a:t> Certification procedure</a:t>
            </a:r>
            <a:endParaRPr lang="en-US" sz="4000" b="1" dirty="0">
              <a:ln w="18000">
                <a:solidFill>
                  <a:srgbClr val="C00000"/>
                </a:solidFill>
                <a:prstDash val="solid"/>
                <a:miter lim="800000"/>
              </a:ln>
              <a:solidFill>
                <a:srgbClr val="C00000"/>
              </a:solidFill>
            </a:endParaRPr>
          </a:p>
        </p:txBody>
      </p:sp>
      <p:sp>
        <p:nvSpPr>
          <p:cNvPr id="12" name="Rectangle 11"/>
          <p:cNvSpPr/>
          <p:nvPr/>
        </p:nvSpPr>
        <p:spPr>
          <a:xfrm>
            <a:off x="634787" y="6007262"/>
            <a:ext cx="6733511"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buFont typeface="Wingdings" pitchFamily="2" charset="2"/>
              <a:buChar char="Ø"/>
            </a:pPr>
            <a:r>
              <a:rPr lang="en-US" sz="4000" b="1" dirty="0" smtClean="0">
                <a:ln w="18000">
                  <a:solidFill>
                    <a:srgbClr val="C00000"/>
                  </a:solidFill>
                  <a:prstDash val="solid"/>
                  <a:miter lim="800000"/>
                </a:ln>
                <a:solidFill>
                  <a:srgbClr val="C00000"/>
                </a:solidFill>
              </a:rPr>
              <a:t> Concluding the presentation</a:t>
            </a:r>
            <a:endParaRPr lang="en-US" sz="4000" b="1" dirty="0">
              <a:ln w="18000">
                <a:solidFill>
                  <a:srgbClr val="C00000"/>
                </a:solidFill>
                <a:prstDash val="solid"/>
                <a:miter lim="800000"/>
              </a:ln>
              <a:solidFill>
                <a:srgbClr val="C00000"/>
              </a:solidFill>
            </a:endParaRPr>
          </a:p>
        </p:txBody>
      </p:sp>
      <p:sp>
        <p:nvSpPr>
          <p:cNvPr id="13" name="Rectangle 12"/>
          <p:cNvSpPr/>
          <p:nvPr/>
        </p:nvSpPr>
        <p:spPr>
          <a:xfrm>
            <a:off x="657079" y="3047824"/>
            <a:ext cx="4236737"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buFont typeface="Wingdings" pitchFamily="2" charset="2"/>
              <a:buChar char="Ø"/>
            </a:pPr>
            <a:r>
              <a:rPr lang="en-US" sz="4000" b="1" dirty="0" smtClean="0">
                <a:ln w="18000">
                  <a:solidFill>
                    <a:srgbClr val="C00000"/>
                  </a:solidFill>
                  <a:prstDash val="solid"/>
                  <a:miter lim="800000"/>
                </a:ln>
                <a:solidFill>
                  <a:srgbClr val="C00000"/>
                </a:solidFill>
              </a:rPr>
              <a:t> FS in XBRL mode</a:t>
            </a:r>
            <a:endParaRPr lang="en-US" sz="4000" b="1" dirty="0">
              <a:ln w="18000">
                <a:solidFill>
                  <a:srgbClr val="C00000"/>
                </a:solidFill>
                <a:prstDash val="solid"/>
                <a:miter lim="800000"/>
              </a:ln>
              <a:solidFill>
                <a:srgbClr val="C00000"/>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childTnLst>
                                </p:cTn>
                              </p:par>
                              <p:par>
                                <p:cTn id="28" presetID="23"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childTnLst>
                                </p:cTn>
                              </p:par>
                              <p:par>
                                <p:cTn id="32" presetID="23" presetClass="entr" presetSubtype="16"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fltVal val="0"/>
                                          </p:val>
                                        </p:tav>
                                        <p:tav tm="100000">
                                          <p:val>
                                            <p:strVal val="#ppt_h"/>
                                          </p:val>
                                        </p:tav>
                                      </p:tavLst>
                                    </p:anim>
                                  </p:childTnLst>
                                </p:cTn>
                              </p:par>
                              <p:par>
                                <p:cTn id="36" presetID="23" presetClass="entr" presetSubtype="16"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childTnLst>
                                </p:cTn>
                              </p:par>
                              <p:par>
                                <p:cTn id="40" presetID="23" presetClass="entr" presetSubtype="16"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childTnLst>
                                </p:cTn>
                              </p:par>
                              <p:par>
                                <p:cTn id="44" presetID="23" presetClass="entr" presetSubtype="16"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p:cTn id="46" dur="500" fill="hold"/>
                                        <p:tgtEl>
                                          <p:spTgt spid="12"/>
                                        </p:tgtEl>
                                        <p:attrNameLst>
                                          <p:attrName>ppt_w</p:attrName>
                                        </p:attrNameLst>
                                      </p:cBhvr>
                                      <p:tavLst>
                                        <p:tav tm="0">
                                          <p:val>
                                            <p:fltVal val="0"/>
                                          </p:val>
                                        </p:tav>
                                        <p:tav tm="100000">
                                          <p:val>
                                            <p:strVal val="#ppt_w"/>
                                          </p:val>
                                        </p:tav>
                                      </p:tavLst>
                                    </p:anim>
                                    <p:anim calcmode="lin" valueType="num">
                                      <p:cBhvr>
                                        <p:cTn id="47" dur="500" fill="hold"/>
                                        <p:tgtEl>
                                          <p:spTgt spid="12"/>
                                        </p:tgtEl>
                                        <p:attrNameLst>
                                          <p:attrName>ppt_h</p:attrName>
                                        </p:attrNameLst>
                                      </p:cBhvr>
                                      <p:tavLst>
                                        <p:tav tm="0">
                                          <p:val>
                                            <p:fltVal val="0"/>
                                          </p:val>
                                        </p:tav>
                                        <p:tav tm="100000">
                                          <p:val>
                                            <p:strVal val="#ppt_h"/>
                                          </p:val>
                                        </p:tav>
                                      </p:tavLst>
                                    </p:anim>
                                  </p:childTnLst>
                                </p:cTn>
                              </p:par>
                              <p:par>
                                <p:cTn id="48" presetID="23" presetClass="entr" presetSubtype="16" fill="hold" grpId="0" nodeType="with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500" fill="hold"/>
                                        <p:tgtEl>
                                          <p:spTgt spid="13"/>
                                        </p:tgtEl>
                                        <p:attrNameLst>
                                          <p:attrName>ppt_w</p:attrName>
                                        </p:attrNameLst>
                                      </p:cBhvr>
                                      <p:tavLst>
                                        <p:tav tm="0">
                                          <p:val>
                                            <p:fltVal val="0"/>
                                          </p:val>
                                        </p:tav>
                                        <p:tav tm="100000">
                                          <p:val>
                                            <p:strVal val="#ppt_w"/>
                                          </p:val>
                                        </p:tav>
                                      </p:tavLst>
                                    </p:anim>
                                    <p:anim calcmode="lin" valueType="num">
                                      <p:cBhvr>
                                        <p:cTn id="51"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P spid="8" grpId="0"/>
      <p:bldP spid="9" grpId="0"/>
      <p:bldP spid="10" grpId="0"/>
      <p:bldP spid="11" grpId="0"/>
      <p:bldP spid="1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53048C8A-D48E-472C-9367-C58EB73E1D2E}" type="datetime3">
              <a:rPr lang="en-US"/>
              <a:pPr>
                <a:defRPr/>
              </a:pPr>
              <a:t>7 September 2012</a:t>
            </a:fld>
            <a:endParaRPr lang="en-US"/>
          </a:p>
        </p:txBody>
      </p:sp>
      <p:sp>
        <p:nvSpPr>
          <p:cNvPr id="19459" name="Footer Placeholder 4"/>
          <p:cNvSpPr>
            <a:spLocks noGrp="1"/>
          </p:cNvSpPr>
          <p:nvPr>
            <p:ph type="ftr" sz="quarter" idx="11"/>
          </p:nvPr>
        </p:nvSpPr>
        <p:spPr bwMode="auto">
          <a:noFill/>
          <a:ln>
            <a:miter lim="800000"/>
            <a:headEnd/>
            <a:tailEnd/>
          </a:ln>
        </p:spPr>
        <p:txBody>
          <a:bodyPr/>
          <a:lstStyle/>
          <a:p>
            <a:r>
              <a:rPr lang="en-US" smtClean="0">
                <a:cs typeface="Arial" pitchFamily="34" charset="0"/>
              </a:rPr>
              <a:t>CA ATUL C BHEDA</a:t>
            </a:r>
          </a:p>
        </p:txBody>
      </p:sp>
      <p:sp>
        <p:nvSpPr>
          <p:cNvPr id="19460" name="Rectangle 2"/>
          <p:cNvSpPr>
            <a:spLocks noChangeArrowheads="1"/>
          </p:cNvSpPr>
          <p:nvPr/>
        </p:nvSpPr>
        <p:spPr bwMode="auto">
          <a:xfrm>
            <a:off x="0" y="1376363"/>
            <a:ext cx="9144000" cy="549275"/>
          </a:xfrm>
          <a:prstGeom prst="rect">
            <a:avLst/>
          </a:prstGeom>
          <a:noFill/>
          <a:ln w="9525">
            <a:noFill/>
            <a:miter lim="800000"/>
            <a:headEnd/>
            <a:tailEnd/>
          </a:ln>
        </p:spPr>
        <p:txBody>
          <a:bodyPr>
            <a:spAutoFit/>
          </a:bodyPr>
          <a:lstStyle/>
          <a:p>
            <a:r>
              <a:rPr lang="en-US" sz="1200">
                <a:solidFill>
                  <a:srgbClr val="000000"/>
                </a:solidFill>
                <a:latin typeface="Corbel" pitchFamily="34" charset="0"/>
                <a:ea typeface="Arial Unicode MS" pitchFamily="34" charset="-128"/>
                <a:cs typeface="Arial Unicode MS" pitchFamily="34" charset="-128"/>
              </a:rPr>
              <a:t> </a:t>
            </a:r>
            <a:endParaRPr lang="en-US" sz="1200">
              <a:solidFill>
                <a:srgbClr val="000000"/>
              </a:solidFill>
              <a:latin typeface="Arial Unicode MS" pitchFamily="34" charset="-128"/>
              <a:ea typeface="Arial Unicode MS" pitchFamily="34" charset="-128"/>
              <a:cs typeface="Arial Unicode MS" pitchFamily="34" charset="-128"/>
            </a:endParaRPr>
          </a:p>
          <a:p>
            <a:pPr eaLnBrk="0" hangingPunct="0"/>
            <a:endParaRPr lang="en-US">
              <a:latin typeface="Corbel" pitchFamily="34" charset="0"/>
            </a:endParaRPr>
          </a:p>
        </p:txBody>
      </p:sp>
      <p:pic>
        <p:nvPicPr>
          <p:cNvPr id="19461" name="Picture 3" descr="http://www.xbrl.org/images/xbrl.jpg"/>
          <p:cNvPicPr>
            <a:picLocks noChangeAspect="1" noChangeArrowheads="1"/>
          </p:cNvPicPr>
          <p:nvPr/>
        </p:nvPicPr>
        <p:blipFill>
          <a:blip r:embed="rId2" r:link="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6353"/>
            <a:ext cx="3312702" cy="584775"/>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32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STEP4:  validation:</a:t>
            </a:r>
            <a:endParaRPr lang="en-US" sz="3200" b="1" u="sng"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5" name="Rectangle 4"/>
          <p:cNvSpPr/>
          <p:nvPr/>
        </p:nvSpPr>
        <p:spPr>
          <a:xfrm>
            <a:off x="285720" y="714356"/>
            <a:ext cx="8001056" cy="1384995"/>
          </a:xfrm>
          <a:prstGeom prst="rect">
            <a:avLst/>
          </a:prstGeom>
        </p:spPr>
        <p:txBody>
          <a:bodyPr wrap="square">
            <a:spAutoFit/>
          </a:bodyPr>
          <a:lstStyle/>
          <a:p>
            <a:pPr>
              <a:buFont typeface="Wingdings" pitchFamily="2" charset="2"/>
              <a:buChar char="Ø"/>
            </a:pPr>
            <a:r>
              <a:rPr lang="en-IN" sz="2800" b="1" dirty="0" smtClean="0">
                <a:solidFill>
                  <a:srgbClr val="C00000"/>
                </a:solidFill>
              </a:rPr>
              <a:t>It is a process of checking that instance documents and taxonomies correctly meet the rules of the XBRL specification.</a:t>
            </a:r>
          </a:p>
        </p:txBody>
      </p:sp>
      <p:sp>
        <p:nvSpPr>
          <p:cNvPr id="6" name="Rectangle 5"/>
          <p:cNvSpPr/>
          <p:nvPr/>
        </p:nvSpPr>
        <p:spPr>
          <a:xfrm>
            <a:off x="285720" y="2071678"/>
            <a:ext cx="8858280" cy="4401205"/>
          </a:xfrm>
          <a:prstGeom prst="rect">
            <a:avLst/>
          </a:prstGeom>
        </p:spPr>
        <p:txBody>
          <a:bodyPr wrap="square">
            <a:spAutoFit/>
          </a:bodyPr>
          <a:lstStyle/>
          <a:p>
            <a:pPr>
              <a:buFont typeface="Wingdings" pitchFamily="2" charset="2"/>
              <a:buChar char="Ø"/>
            </a:pPr>
            <a:r>
              <a:rPr lang="en-IN" sz="2800" b="1" dirty="0" smtClean="0">
                <a:solidFill>
                  <a:srgbClr val="C00000"/>
                </a:solidFill>
              </a:rPr>
              <a:t>validation with the </a:t>
            </a:r>
            <a:r>
              <a:rPr lang="en-IN" sz="2800" b="1" dirty="0" smtClean="0"/>
              <a:t>source documents </a:t>
            </a:r>
            <a:r>
              <a:rPr lang="en-IN" sz="2800" b="1" dirty="0" smtClean="0">
                <a:solidFill>
                  <a:srgbClr val="C00000"/>
                </a:solidFill>
              </a:rPr>
              <a:t>such as audited accounts, director’s report, auditor’s report and subsidiary information. </a:t>
            </a:r>
          </a:p>
          <a:p>
            <a:pPr>
              <a:buFont typeface="Wingdings" pitchFamily="2" charset="2"/>
              <a:buChar char="Ø"/>
            </a:pPr>
            <a:r>
              <a:rPr lang="en-IN" sz="2800" b="1" dirty="0" smtClean="0">
                <a:solidFill>
                  <a:srgbClr val="C00000"/>
                </a:solidFill>
              </a:rPr>
              <a:t>On examination with the necessary information, the XBRL document has to again to be validated by the tool provided by Ministry of Corporate Affairs </a:t>
            </a:r>
            <a:r>
              <a:rPr lang="en-IN" sz="2800" b="1" dirty="0" smtClean="0"/>
              <a:t>(MCA Tool) </a:t>
            </a:r>
            <a:r>
              <a:rPr lang="en-IN" sz="2800" b="1" dirty="0" smtClean="0">
                <a:solidFill>
                  <a:srgbClr val="C00000"/>
                </a:solidFill>
              </a:rPr>
              <a:t>before filing. </a:t>
            </a:r>
          </a:p>
          <a:p>
            <a:pPr>
              <a:buFont typeface="Wingdings" pitchFamily="2" charset="2"/>
              <a:buChar char="Ø"/>
            </a:pPr>
            <a:r>
              <a:rPr lang="en-IN" sz="2800" b="1" dirty="0" smtClean="0">
                <a:solidFill>
                  <a:srgbClr val="C00000"/>
                </a:solidFill>
              </a:rPr>
              <a:t>If there are any errors arising out of such validation has to </a:t>
            </a:r>
            <a:r>
              <a:rPr lang="en-IN" sz="2800" b="1" smtClean="0">
                <a:solidFill>
                  <a:srgbClr val="C00000"/>
                </a:solidFill>
              </a:rPr>
              <a:t>be addressed before </a:t>
            </a:r>
            <a:r>
              <a:rPr lang="en-IN" sz="2800" b="1" dirty="0" smtClean="0">
                <a:solidFill>
                  <a:srgbClr val="C00000"/>
                </a:solidFill>
              </a:rPr>
              <a:t>XBRL documents are being filed with the company law authorities.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ppt_w*0.05"/>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anim calcmode="lin" valueType="num">
                                      <p:cBhvr>
                                        <p:cTn id="9" dur="500" fill="hold"/>
                                        <p:tgtEl>
                                          <p:spTgt spid="10"/>
                                        </p:tgtEl>
                                        <p:attrNameLst>
                                          <p:attrName>ppt_x</p:attrName>
                                        </p:attrNameLst>
                                      </p:cBhvr>
                                      <p:tavLst>
                                        <p:tav tm="0">
                                          <p:val>
                                            <p:strVal val="#ppt_x-.2"/>
                                          </p:val>
                                        </p:tav>
                                        <p:tav tm="100000">
                                          <p:val>
                                            <p:strVal val="#ppt_x"/>
                                          </p:val>
                                        </p:tav>
                                      </p:tavLst>
                                    </p:anim>
                                    <p:anim calcmode="lin" valueType="num">
                                      <p:cBhvr>
                                        <p:cTn id="10" dur="500" fill="hold"/>
                                        <p:tgtEl>
                                          <p:spTgt spid="10"/>
                                        </p:tgtEl>
                                        <p:attrNameLst>
                                          <p:attrName>ppt_y</p:attrName>
                                        </p:attrNameLst>
                                      </p:cBhvr>
                                      <p:tavLst>
                                        <p:tav tm="0">
                                          <p:val>
                                            <p:strVal val="#ppt_y"/>
                                          </p:val>
                                        </p:tav>
                                        <p:tav tm="100000">
                                          <p:val>
                                            <p:strVal val="#ppt_y"/>
                                          </p:val>
                                        </p:tav>
                                      </p:tavLst>
                                    </p:anim>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6353"/>
            <a:ext cx="4351449" cy="584775"/>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32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If there is any </a:t>
            </a:r>
            <a:r>
              <a:rPr lang="en-US" sz="3200" b="1" u="sng" dirty="0" err="1" smtClean="0">
                <a:ln w="11430">
                  <a:solidFill>
                    <a:schemeClr val="tx1"/>
                  </a:solidFill>
                </a:ln>
                <a:solidFill>
                  <a:schemeClr val="tx2">
                    <a:lumMod val="75000"/>
                  </a:schemeClr>
                </a:solidFill>
                <a:effectLst>
                  <a:outerShdw blurRad="50800" dist="39000" dir="5460000" algn="tl">
                    <a:srgbClr val="000000">
                      <a:alpha val="38000"/>
                    </a:srgbClr>
                  </a:outerShdw>
                </a:effectLst>
              </a:rPr>
              <a:t>exeptions</a:t>
            </a:r>
            <a:r>
              <a:rPr lang="en-US" sz="32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a:t>
            </a:r>
            <a:endParaRPr lang="en-US" sz="3200" b="1" u="sng"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5" name="Rectangle 4"/>
          <p:cNvSpPr/>
          <p:nvPr/>
        </p:nvSpPr>
        <p:spPr>
          <a:xfrm>
            <a:off x="285720" y="714356"/>
            <a:ext cx="8001056" cy="4832092"/>
          </a:xfrm>
          <a:prstGeom prst="rect">
            <a:avLst/>
          </a:prstGeom>
        </p:spPr>
        <p:txBody>
          <a:bodyPr wrap="square">
            <a:spAutoFit/>
          </a:bodyPr>
          <a:lstStyle/>
          <a:p>
            <a:pPr>
              <a:buFont typeface="Wingdings" pitchFamily="2" charset="2"/>
              <a:buChar char="Ø"/>
            </a:pPr>
            <a:r>
              <a:rPr lang="en-IN" sz="2800" b="1" dirty="0" smtClean="0">
                <a:solidFill>
                  <a:srgbClr val="C00000"/>
                </a:solidFill>
              </a:rPr>
              <a:t>Any exceptions observed during this process have to be </a:t>
            </a:r>
            <a:r>
              <a:rPr lang="en-IN" sz="2800" b="1" dirty="0" smtClean="0"/>
              <a:t>brought to the notice of the management</a:t>
            </a:r>
            <a:r>
              <a:rPr lang="en-IN" sz="2800" b="1" dirty="0" smtClean="0">
                <a:solidFill>
                  <a:srgbClr val="C00000"/>
                </a:solidFill>
              </a:rPr>
              <a:t>.</a:t>
            </a:r>
          </a:p>
          <a:p>
            <a:pPr>
              <a:buFont typeface="Wingdings" pitchFamily="2" charset="2"/>
              <a:buChar char="Ø"/>
            </a:pPr>
            <a:r>
              <a:rPr lang="en-IN" sz="2800" b="1" dirty="0" smtClean="0">
                <a:solidFill>
                  <a:srgbClr val="C00000"/>
                </a:solidFill>
              </a:rPr>
              <a:t> If the exceptions are significant, they should be communicated to the </a:t>
            </a:r>
            <a:r>
              <a:rPr lang="en-IN" sz="2800" b="1" dirty="0" smtClean="0"/>
              <a:t>management immediately </a:t>
            </a:r>
            <a:r>
              <a:rPr lang="en-IN" sz="2800" b="1" dirty="0" smtClean="0">
                <a:solidFill>
                  <a:srgbClr val="C00000"/>
                </a:solidFill>
              </a:rPr>
              <a:t>for necessary rectification before filing.</a:t>
            </a:r>
          </a:p>
          <a:p>
            <a:pPr>
              <a:buFont typeface="Wingdings" pitchFamily="2" charset="2"/>
              <a:buChar char="Ø"/>
            </a:pPr>
            <a:r>
              <a:rPr lang="en-IN" sz="2800" b="1" dirty="0" smtClean="0">
                <a:solidFill>
                  <a:srgbClr val="C00000"/>
                </a:solidFill>
              </a:rPr>
              <a:t> If it is </a:t>
            </a:r>
            <a:r>
              <a:rPr lang="en-IN" sz="2800" b="1" dirty="0" smtClean="0"/>
              <a:t>not possible to rectify </a:t>
            </a:r>
            <a:r>
              <a:rPr lang="en-IN" sz="2800" b="1" dirty="0" smtClean="0">
                <a:solidFill>
                  <a:srgbClr val="C00000"/>
                </a:solidFill>
              </a:rPr>
              <a:t>these exceptions or if the management </a:t>
            </a:r>
            <a:r>
              <a:rPr lang="en-IN" sz="2800" b="1" dirty="0" smtClean="0"/>
              <a:t>refuses </a:t>
            </a:r>
            <a:r>
              <a:rPr lang="en-IN" sz="2800" b="1" dirty="0" smtClean="0">
                <a:solidFill>
                  <a:srgbClr val="C00000"/>
                </a:solidFill>
              </a:rPr>
              <a:t>to take necessary corrective action, these exceptions should be </a:t>
            </a:r>
            <a:r>
              <a:rPr lang="en-IN" sz="2800" b="1" dirty="0" smtClean="0"/>
              <a:t>reported</a:t>
            </a:r>
            <a:r>
              <a:rPr lang="en-IN" sz="2800" b="1" dirty="0" smtClean="0">
                <a:solidFill>
                  <a:srgbClr val="C00000"/>
                </a:solidFill>
              </a:rPr>
              <a:t> by practitioner in his </a:t>
            </a:r>
            <a:r>
              <a:rPr lang="en-IN" sz="2800" b="1" dirty="0" smtClean="0"/>
              <a:t>certificate</a:t>
            </a:r>
            <a:r>
              <a:rPr lang="en-IN" sz="2800" b="1" dirty="0" smtClean="0">
                <a:solidFill>
                  <a:srgbClr val="C00000"/>
                </a:solidFill>
              </a:rPr>
              <a:t> giving reasons. Whether it would affect the XBRL filing as a whole</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ppt_w*0.05"/>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anim calcmode="lin" valueType="num">
                                      <p:cBhvr>
                                        <p:cTn id="9" dur="500" fill="hold"/>
                                        <p:tgtEl>
                                          <p:spTgt spid="10"/>
                                        </p:tgtEl>
                                        <p:attrNameLst>
                                          <p:attrName>ppt_x</p:attrName>
                                        </p:attrNameLst>
                                      </p:cBhvr>
                                      <p:tavLst>
                                        <p:tav tm="0">
                                          <p:val>
                                            <p:strVal val="#ppt_x-.2"/>
                                          </p:val>
                                        </p:tav>
                                        <p:tav tm="100000">
                                          <p:val>
                                            <p:strVal val="#ppt_x"/>
                                          </p:val>
                                        </p:tav>
                                      </p:tavLst>
                                    </p:anim>
                                    <p:anim calcmode="lin" valueType="num">
                                      <p:cBhvr>
                                        <p:cTn id="10" dur="500" fill="hold"/>
                                        <p:tgtEl>
                                          <p:spTgt spid="10"/>
                                        </p:tgtEl>
                                        <p:attrNameLst>
                                          <p:attrName>ppt_y</p:attrName>
                                        </p:attrNameLst>
                                      </p:cBhvr>
                                      <p:tavLst>
                                        <p:tav tm="0">
                                          <p:val>
                                            <p:strVal val="#ppt_y"/>
                                          </p:val>
                                        </p:tav>
                                        <p:tav tm="100000">
                                          <p:val>
                                            <p:strVal val="#ppt_y"/>
                                          </p:val>
                                        </p:tav>
                                      </p:tavLst>
                                    </p:anim>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6353"/>
            <a:ext cx="5459315" cy="584775"/>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32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Important aspects to be noted:</a:t>
            </a:r>
            <a:endParaRPr lang="en-US" sz="3200" b="1" u="sng"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5" name="Rectangle 4"/>
          <p:cNvSpPr/>
          <p:nvPr/>
        </p:nvSpPr>
        <p:spPr>
          <a:xfrm>
            <a:off x="285720" y="2756126"/>
            <a:ext cx="8001056" cy="1815882"/>
          </a:xfrm>
          <a:prstGeom prst="rect">
            <a:avLst/>
          </a:prstGeom>
        </p:spPr>
        <p:txBody>
          <a:bodyPr wrap="square">
            <a:spAutoFit/>
          </a:bodyPr>
          <a:lstStyle/>
          <a:p>
            <a:pPr>
              <a:buFont typeface="Wingdings" pitchFamily="2" charset="2"/>
              <a:buChar char="Ø"/>
            </a:pPr>
            <a:r>
              <a:rPr lang="en-US" sz="2800" b="1" dirty="0" smtClean="0">
                <a:solidFill>
                  <a:srgbClr val="C00000"/>
                </a:solidFill>
              </a:rPr>
              <a:t>Planning</a:t>
            </a:r>
          </a:p>
          <a:p>
            <a:pPr>
              <a:buFont typeface="Wingdings" pitchFamily="2" charset="2"/>
              <a:buChar char="Ø"/>
            </a:pPr>
            <a:r>
              <a:rPr lang="en-US" sz="2800" b="1" dirty="0" smtClean="0">
                <a:solidFill>
                  <a:srgbClr val="C00000"/>
                </a:solidFill>
              </a:rPr>
              <a:t>Documentation</a:t>
            </a:r>
          </a:p>
          <a:p>
            <a:pPr>
              <a:buFont typeface="Wingdings" pitchFamily="2" charset="2"/>
              <a:buChar char="Ø"/>
            </a:pPr>
            <a:r>
              <a:rPr lang="en-US" sz="2800" b="1" dirty="0" smtClean="0">
                <a:solidFill>
                  <a:srgbClr val="C00000"/>
                </a:solidFill>
              </a:rPr>
              <a:t>Relaying upon the work of the expert</a:t>
            </a:r>
          </a:p>
          <a:p>
            <a:pPr>
              <a:buFont typeface="Wingdings" pitchFamily="2" charset="2"/>
              <a:buChar char="Ø"/>
            </a:pPr>
            <a:endParaRPr lang="en-IN" sz="2800" b="1" dirty="0" smtClean="0">
              <a:solidFill>
                <a:srgbClr val="C00000"/>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ppt_w*0.05"/>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anim calcmode="lin" valueType="num">
                                      <p:cBhvr>
                                        <p:cTn id="9" dur="500" fill="hold"/>
                                        <p:tgtEl>
                                          <p:spTgt spid="10"/>
                                        </p:tgtEl>
                                        <p:attrNameLst>
                                          <p:attrName>ppt_x</p:attrName>
                                        </p:attrNameLst>
                                      </p:cBhvr>
                                      <p:tavLst>
                                        <p:tav tm="0">
                                          <p:val>
                                            <p:strVal val="#ppt_x-.2"/>
                                          </p:val>
                                        </p:tav>
                                        <p:tav tm="100000">
                                          <p:val>
                                            <p:strVal val="#ppt_x"/>
                                          </p:val>
                                        </p:tav>
                                      </p:tavLst>
                                    </p:anim>
                                    <p:anim calcmode="lin" valueType="num">
                                      <p:cBhvr>
                                        <p:cTn id="10" dur="500" fill="hold"/>
                                        <p:tgtEl>
                                          <p:spTgt spid="10"/>
                                        </p:tgtEl>
                                        <p:attrNameLst>
                                          <p:attrName>ppt_y</p:attrName>
                                        </p:attrNameLst>
                                      </p:cBhvr>
                                      <p:tavLst>
                                        <p:tav tm="0">
                                          <p:val>
                                            <p:strVal val="#ppt_y"/>
                                          </p:val>
                                        </p:tav>
                                        <p:tav tm="100000">
                                          <p:val>
                                            <p:strVal val="#ppt_y"/>
                                          </p:val>
                                        </p:tav>
                                      </p:tavLst>
                                    </p:anim>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6353"/>
            <a:ext cx="4808560" cy="584775"/>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32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Format of </a:t>
            </a:r>
            <a:r>
              <a:rPr lang="en-US" sz="3200" b="1" u="sng" dirty="0" err="1" smtClean="0">
                <a:ln w="11430">
                  <a:solidFill>
                    <a:schemeClr val="tx1"/>
                  </a:solidFill>
                </a:ln>
                <a:solidFill>
                  <a:schemeClr val="tx2">
                    <a:lumMod val="75000"/>
                  </a:schemeClr>
                </a:solidFill>
                <a:effectLst>
                  <a:outerShdw blurRad="50800" dist="39000" dir="5460000" algn="tl">
                    <a:srgbClr val="000000">
                      <a:alpha val="38000"/>
                    </a:srgbClr>
                  </a:outerShdw>
                </a:effectLst>
              </a:rPr>
              <a:t>certiicate</a:t>
            </a:r>
            <a:r>
              <a:rPr lang="en-US" sz="32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 issued:</a:t>
            </a:r>
            <a:endParaRPr lang="en-US" sz="3200" b="1" u="sng"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5" name="Rectangle 4"/>
          <p:cNvSpPr/>
          <p:nvPr/>
        </p:nvSpPr>
        <p:spPr>
          <a:xfrm>
            <a:off x="285720" y="714356"/>
            <a:ext cx="8001056" cy="4401205"/>
          </a:xfrm>
          <a:prstGeom prst="rect">
            <a:avLst/>
          </a:prstGeom>
        </p:spPr>
        <p:txBody>
          <a:bodyPr wrap="square">
            <a:spAutoFit/>
          </a:bodyPr>
          <a:lstStyle/>
          <a:p>
            <a:pPr>
              <a:buFont typeface="Wingdings" pitchFamily="2" charset="2"/>
              <a:buChar char="Ø"/>
            </a:pPr>
            <a:r>
              <a:rPr lang="en-US" sz="2800" b="1" dirty="0" smtClean="0">
                <a:solidFill>
                  <a:srgbClr val="C00000"/>
                </a:solidFill>
              </a:rPr>
              <a:t>Addressed to the engaged party</a:t>
            </a:r>
          </a:p>
          <a:p>
            <a:pPr>
              <a:buFont typeface="Wingdings" pitchFamily="2" charset="2"/>
              <a:buChar char="Ø"/>
            </a:pPr>
            <a:r>
              <a:rPr lang="en-US" sz="2800" b="1" dirty="0" smtClean="0">
                <a:solidFill>
                  <a:srgbClr val="C00000"/>
                </a:solidFill>
              </a:rPr>
              <a:t>Items covered should be specified</a:t>
            </a:r>
          </a:p>
          <a:p>
            <a:pPr>
              <a:buFont typeface="Wingdings" pitchFamily="2" charset="2"/>
              <a:buChar char="Ø"/>
            </a:pPr>
            <a:r>
              <a:rPr lang="en-US" sz="2800" b="1" dirty="0" smtClean="0">
                <a:solidFill>
                  <a:srgbClr val="C00000"/>
                </a:solidFill>
              </a:rPr>
              <a:t>What are all documents converted should be specified</a:t>
            </a:r>
          </a:p>
          <a:p>
            <a:pPr>
              <a:buFont typeface="Wingdings" pitchFamily="2" charset="2"/>
              <a:buChar char="Ø"/>
            </a:pPr>
            <a:r>
              <a:rPr lang="en-US" sz="2800" b="1" smtClean="0">
                <a:solidFill>
                  <a:srgbClr val="C00000"/>
                </a:solidFill>
              </a:rPr>
              <a:t>Resposibility </a:t>
            </a:r>
            <a:r>
              <a:rPr lang="en-US" sz="2800" b="1" dirty="0" smtClean="0">
                <a:solidFill>
                  <a:srgbClr val="C00000"/>
                </a:solidFill>
              </a:rPr>
              <a:t>of the management</a:t>
            </a:r>
          </a:p>
          <a:p>
            <a:pPr>
              <a:buFont typeface="Wingdings" pitchFamily="2" charset="2"/>
              <a:buChar char="Ø"/>
            </a:pPr>
            <a:r>
              <a:rPr lang="en-US" sz="2800" b="1" dirty="0" smtClean="0">
                <a:solidFill>
                  <a:srgbClr val="C00000"/>
                </a:solidFill>
              </a:rPr>
              <a:t>Responsibility of the practitioners</a:t>
            </a:r>
          </a:p>
          <a:p>
            <a:pPr>
              <a:buFont typeface="Wingdings" pitchFamily="2" charset="2"/>
              <a:buChar char="Ø"/>
            </a:pPr>
            <a:r>
              <a:rPr lang="en-US" sz="2800" b="1" dirty="0" smtClean="0">
                <a:solidFill>
                  <a:srgbClr val="C00000"/>
                </a:solidFill>
              </a:rPr>
              <a:t>Any assumptions</a:t>
            </a:r>
          </a:p>
          <a:p>
            <a:pPr>
              <a:buFont typeface="Wingdings" pitchFamily="2" charset="2"/>
              <a:buChar char="Ø"/>
            </a:pPr>
            <a:r>
              <a:rPr lang="en-US" sz="2800" b="1" dirty="0" smtClean="0">
                <a:solidFill>
                  <a:srgbClr val="C00000"/>
                </a:solidFill>
              </a:rPr>
              <a:t>Any limitations</a:t>
            </a:r>
          </a:p>
          <a:p>
            <a:endParaRPr lang="en-US" sz="2800" b="1" dirty="0" smtClean="0">
              <a:solidFill>
                <a:srgbClr val="C00000"/>
              </a:solidFill>
            </a:endParaRPr>
          </a:p>
          <a:p>
            <a:pPr>
              <a:buFont typeface="Wingdings" pitchFamily="2" charset="2"/>
              <a:buChar char="Ø"/>
            </a:pPr>
            <a:endParaRPr lang="en-IN" sz="2800" b="1" dirty="0" smtClean="0">
              <a:solidFill>
                <a:srgbClr val="C00000"/>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ppt_w*0.05"/>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anim calcmode="lin" valueType="num">
                                      <p:cBhvr>
                                        <p:cTn id="9" dur="500" fill="hold"/>
                                        <p:tgtEl>
                                          <p:spTgt spid="10"/>
                                        </p:tgtEl>
                                        <p:attrNameLst>
                                          <p:attrName>ppt_x</p:attrName>
                                        </p:attrNameLst>
                                      </p:cBhvr>
                                      <p:tavLst>
                                        <p:tav tm="0">
                                          <p:val>
                                            <p:strVal val="#ppt_x-.2"/>
                                          </p:val>
                                        </p:tav>
                                        <p:tav tm="100000">
                                          <p:val>
                                            <p:strVal val="#ppt_x"/>
                                          </p:val>
                                        </p:tav>
                                      </p:tavLst>
                                    </p:anim>
                                    <p:anim calcmode="lin" valueType="num">
                                      <p:cBhvr>
                                        <p:cTn id="10" dur="500" fill="hold"/>
                                        <p:tgtEl>
                                          <p:spTgt spid="10"/>
                                        </p:tgtEl>
                                        <p:attrNameLst>
                                          <p:attrName>ppt_y</p:attrName>
                                        </p:attrNameLst>
                                      </p:cBhvr>
                                      <p:tavLst>
                                        <p:tav tm="0">
                                          <p:val>
                                            <p:strVal val="#ppt_y"/>
                                          </p:val>
                                        </p:tav>
                                        <p:tav tm="100000">
                                          <p:val>
                                            <p:strVal val="#ppt_y"/>
                                          </p:val>
                                        </p:tav>
                                      </p:tavLst>
                                    </p:anim>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rot="19843936">
            <a:off x="2206503" y="2783570"/>
            <a:ext cx="4501553"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Specimen Certificate</a:t>
            </a:r>
            <a:endParaRPr kumimoji="0" lang="en-US" sz="4800" i="0" u="none" strike="noStrike" cap="none" normalizeH="0" baseline="0" dirty="0" smtClean="0">
              <a:ln>
                <a:noFill/>
              </a:ln>
              <a:solidFill>
                <a:srgbClr val="C00000"/>
              </a:solidFill>
              <a:effectLst/>
              <a:latin typeface="Arial" pitchFamily="34" charset="0"/>
              <a:cs typeface="Arial" pitchFamily="34" charset="0"/>
            </a:endParaRPr>
          </a:p>
        </p:txBody>
      </p:sp>
      <p:sp>
        <p:nvSpPr>
          <p:cNvPr id="4" name="Rectangle 3"/>
          <p:cNvSpPr/>
          <p:nvPr/>
        </p:nvSpPr>
        <p:spPr>
          <a:xfrm>
            <a:off x="0" y="16353"/>
            <a:ext cx="4945649"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Certification format:</a:t>
            </a:r>
            <a:endParaRPr lang="en-US" sz="4400" b="1" u="sng"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endParaRPr>
          </a:p>
        </p:txBody>
      </p:sp>
      <p:sp>
        <p:nvSpPr>
          <p:cNvPr id="7" name="Rectangle 1"/>
          <p:cNvSpPr>
            <a:spLocks noChangeArrowheads="1"/>
          </p:cNvSpPr>
          <p:nvPr/>
        </p:nvSpPr>
        <p:spPr bwMode="auto">
          <a:xfrm>
            <a:off x="4294" y="968250"/>
            <a:ext cx="8929718"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 The Board of Directors of </a:t>
            </a:r>
            <a:r>
              <a:rPr kumimoji="0" lang="en-US"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Company Limited</a:t>
            </a:r>
          </a:p>
          <a:p>
            <a:pPr marL="0" marR="0" lvl="0" indent="457200" algn="ctr" defTabSz="914400" rtl="0" eaLnBrk="1" fontAlgn="base" latinLnBrk="0" hangingPunct="1">
              <a:lnSpc>
                <a:spcPct val="100000"/>
              </a:lnSpc>
              <a:spcBef>
                <a:spcPct val="0"/>
              </a:spcBef>
              <a:spcAft>
                <a:spcPct val="0"/>
              </a:spcAft>
              <a:buClrTx/>
              <a:buSzTx/>
              <a:buFontTx/>
              <a:buNone/>
              <a:tabLst/>
            </a:pPr>
            <a:endParaRPr lang="en-US" sz="1000" dirty="0" smtClean="0">
              <a:latin typeface="Arial" pitchFamily="34" charset="0"/>
              <a:ea typeface="Calibri" pitchFamily="34" charset="0"/>
              <a:cs typeface="Arial" pitchFamily="34" charset="0"/>
            </a:endParaRPr>
          </a:p>
          <a:p>
            <a:pPr marL="360363" marR="0" lvl="0" indent="-360363" algn="just" defTabSz="914400" rtl="0" eaLnBrk="1" fontAlgn="base" latinLnBrk="0" hangingPunct="1">
              <a:lnSpc>
                <a:spcPct val="100000"/>
              </a:lnSpc>
              <a:spcBef>
                <a:spcPct val="0"/>
              </a:spcBef>
              <a:spcAft>
                <a:spcPct val="0"/>
              </a:spcAft>
              <a:buClrTx/>
              <a:buSzTx/>
              <a:buFont typeface="Arial" pitchFamily="34" charset="0"/>
              <a:buChar char="•"/>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We have examined the attached Balance Sheet of </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Company Limited </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Company") as at March 31, XXXX, and the Profit and Loss Account and the Cash Flow Statement of the Company ("the Financial Statements") for the year ended on that date, both annexed thereto, prepared by the Company in the eXtensible Business Reporting Language (XBRL) mode ("the XBRL financial statements"). These XBRL financial statements have been prepared on the basis of the audited financial statements of the Company for the year ended March 31, XXXX, on which we/ M/s</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Chartered Accountants have expressed an opinion </a:t>
            </a:r>
            <a:r>
              <a:rPr kumimoji="0" lang="en-US" sz="12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vide </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our/their Audit Report dated _________, XXXX.</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R="0" lvl="0" indent="360363" algn="just"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Management of the Company is responsible for the preparation of the XBRL financial statements in accordance with the taxonomy </a:t>
            </a:r>
          </a:p>
          <a:p>
            <a:pPr marR="0" lvl="0" indent="360363" algn="just" defTabSz="914400" rtl="0" eaLnBrk="0" fontAlgn="base"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specified by the Ministry of Corporate Affairs for filing of the financial statements in the XBRL mode. Our responsibility is to certify the</a:t>
            </a:r>
          </a:p>
          <a:p>
            <a:pPr marR="0" lvl="0" indent="360363" algn="just" defTabSz="914400" rtl="0" eaLnBrk="0" fontAlgn="base"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XBRL financial statements based on our examination, which was conducted in accordance with the Guidance Note on Certification of </a:t>
            </a:r>
          </a:p>
          <a:p>
            <a:pPr marR="0" lvl="0" indent="360363" algn="just" defTabSz="914400" rtl="0" eaLnBrk="0" fontAlgn="base"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XBRL Financial Statements issued by the Institute of Chartered Accountants of India.</a:t>
            </a:r>
            <a:endParaRPr lang="en-US" sz="800" dirty="0" smtClean="0">
              <a:latin typeface="Arial" pitchFamily="34" charset="0"/>
              <a:ea typeface="Calibri" pitchFamily="34" charset="0"/>
              <a:cs typeface="Arial" pitchFamily="34" charset="0"/>
            </a:endParaRPr>
          </a:p>
          <a:p>
            <a:pPr marR="0" lvl="0" indent="360363"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Based on our aforesaid examination and to the best of our knowledge and belief and according to the information, explanations and </a:t>
            </a:r>
          </a:p>
          <a:p>
            <a:pPr marR="0" lvl="0" indent="360363" algn="just" defTabSz="914400" rtl="0" eaLnBrk="0" fontAlgn="base"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representations given to us by the management of the Company, we certify that these XBRL financial statements fairly present, in all </a:t>
            </a:r>
          </a:p>
          <a:p>
            <a:pPr marR="0" lvl="0" indent="360363" algn="just" defTabSz="914400" rtl="0" eaLnBrk="0" fontAlgn="base"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material respects, the aforementioned audited financial statements of the Company for the year ended March 31, XXXX, in accordance </a:t>
            </a:r>
          </a:p>
          <a:p>
            <a:pPr marR="0" lvl="0" indent="360363" algn="just" defTabSz="914400" rtl="0" eaLnBrk="0" fontAlgn="base"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with the taxonomy specified by the Ministry of Corporate Affairs for filing of the financial statements in the XBRL mode.</a:t>
            </a:r>
          </a:p>
          <a:p>
            <a:pPr marR="0" lvl="0" indent="360363"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This Certificate is intended solely for your information and for purposes of filing of the Company's financial statements in the XBRL </a:t>
            </a:r>
          </a:p>
          <a:p>
            <a:pPr marR="0" lvl="0" indent="360363" algn="just" defTabSz="914400" rtl="0" eaLnBrk="0" fontAlgn="base"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mode in accordance with the Ministry of Corporate Affairs' General Circular No. 43/2011 dated 7th July, 2011 and is not to be used, </a:t>
            </a:r>
          </a:p>
          <a:p>
            <a:pPr marR="0" lvl="0" indent="360363" algn="just" defTabSz="914400" rtl="0" eaLnBrk="0" fontAlgn="base"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referred to or distributed for any other purpose without our prior written consent.</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457200" algn="r" defTabSz="914400" rtl="0" eaLnBrk="0" fontAlgn="base" latinLnBrk="0" hangingPunct="0">
              <a:lnSpc>
                <a:spcPct val="100000"/>
              </a:lnSpc>
              <a:spcBef>
                <a:spcPct val="0"/>
              </a:spcBef>
              <a:spcAft>
                <a:spcPct val="0"/>
              </a:spcAft>
              <a:buClrTx/>
              <a:buSzTx/>
              <a:buFontTx/>
              <a:buNone/>
              <a:tabLst/>
            </a:pPr>
            <a:r>
              <a:rPr lang="en-US" sz="1200" dirty="0" smtClean="0">
                <a:latin typeface="Times New Roman" pitchFamily="18"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 </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R="0" lvl="0" indent="8255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Chartered Accountants</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(Firm Registration  No.______)</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(Name of the member)</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Designation:</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(Membership No. _______)</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Place: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Date:   ……………….………..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par>
                          <p:cTn id="12" fill="hold">
                            <p:stCondLst>
                              <p:cond delay="500"/>
                            </p:stCondLst>
                            <p:childTnLst>
                              <p:par>
                                <p:cTn id="13" presetID="23"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childTnLst>
                                </p:cTn>
                              </p:par>
                            </p:childTnLst>
                          </p:cTn>
                        </p:par>
                        <p:par>
                          <p:cTn id="17" fill="hold">
                            <p:stCondLst>
                              <p:cond delay="1000"/>
                            </p:stCondLst>
                            <p:childTnLst>
                              <p:par>
                                <p:cTn id="18" presetID="18" presetClass="entr" presetSubtype="6" fill="hold" grpId="0" nodeType="afterEffect">
                                  <p:stCondLst>
                                    <p:cond delay="0"/>
                                  </p:stCondLst>
                                  <p:childTnLst>
                                    <p:set>
                                      <p:cBhvr>
                                        <p:cTn id="19" dur="1" fill="hold">
                                          <p:stCondLst>
                                            <p:cond delay="0"/>
                                          </p:stCondLst>
                                        </p:cTn>
                                        <p:tgtEl>
                                          <p:spTgt spid="31746"/>
                                        </p:tgtEl>
                                        <p:attrNameLst>
                                          <p:attrName>style.visibility</p:attrName>
                                        </p:attrNameLst>
                                      </p:cBhvr>
                                      <p:to>
                                        <p:strVal val="visible"/>
                                      </p:to>
                                    </p:set>
                                    <p:animEffect transition="in" filter="strips(downRight)">
                                      <p:cBhvr>
                                        <p:cTn id="20" dur="5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4"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353"/>
            <a:ext cx="2888932"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Conclusion:</a:t>
            </a:r>
            <a:endParaRPr lang="en-US" sz="4400" b="1" u="sng"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endParaRPr>
          </a:p>
        </p:txBody>
      </p:sp>
      <p:sp>
        <p:nvSpPr>
          <p:cNvPr id="5" name="Rectangle 1"/>
          <p:cNvSpPr>
            <a:spLocks noChangeArrowheads="1"/>
          </p:cNvSpPr>
          <p:nvPr/>
        </p:nvSpPr>
        <p:spPr bwMode="auto">
          <a:xfrm>
            <a:off x="0" y="877276"/>
            <a:ext cx="8929718"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39750" marR="0" lvl="0" indent="-53975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36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An</a:t>
            </a:r>
            <a:r>
              <a:rPr kumimoji="0" lang="en-US" sz="3600" b="1" i="0" u="none" strike="noStrike" cap="none" normalizeH="0" dirty="0" smtClean="0">
                <a:ln>
                  <a:noFill/>
                </a:ln>
                <a:solidFill>
                  <a:schemeClr val="tx1"/>
                </a:solidFill>
                <a:effectLst/>
                <a:latin typeface="Calibri" pitchFamily="34" charset="0"/>
                <a:ea typeface="Calibri" pitchFamily="34" charset="0"/>
                <a:cs typeface="Calibri" pitchFamily="34" charset="0"/>
              </a:rPr>
              <a:t> brief introduction on XBRL was given</a:t>
            </a:r>
            <a:endParaRPr kumimoji="0" lang="en-US" b="1" i="0" u="none" strike="noStrike" cap="none" normalizeH="0" baseline="0" dirty="0" smtClean="0">
              <a:ln>
                <a:noFill/>
              </a:ln>
              <a:solidFill>
                <a:schemeClr val="tx1"/>
              </a:solidFill>
              <a:effectLst/>
              <a:latin typeface="Calibri" pitchFamily="34" charset="0"/>
              <a:cs typeface="Calibri" pitchFamily="34" charset="0"/>
            </a:endParaRPr>
          </a:p>
          <a:p>
            <a:pPr marL="539750" lvl="0" indent="-539750" eaLnBrk="0" fontAlgn="base" hangingPunct="0">
              <a:spcBef>
                <a:spcPct val="0"/>
              </a:spcBef>
              <a:spcAft>
                <a:spcPct val="0"/>
              </a:spcAft>
              <a:buFont typeface="Wingdings" pitchFamily="2" charset="2"/>
              <a:buChar char="Ø"/>
            </a:pPr>
            <a:r>
              <a:rPr lang="en-US" sz="3600" b="1" dirty="0" smtClean="0">
                <a:solidFill>
                  <a:srgbClr val="C00000"/>
                </a:solidFill>
                <a:latin typeface="Calibri" pitchFamily="34" charset="0"/>
                <a:ea typeface="Calibri" pitchFamily="34" charset="0"/>
                <a:cs typeface="Calibri" pitchFamily="34" charset="0"/>
              </a:rPr>
              <a:t> XBRL financial statements (Form 23 AC and Form 23 ACA) were highlighted</a:t>
            </a:r>
            <a:endParaRPr kumimoji="0" lang="en-US" b="1" i="0" u="none" strike="noStrike" cap="none" normalizeH="0" baseline="0" dirty="0" smtClean="0">
              <a:ln>
                <a:noFill/>
              </a:ln>
              <a:solidFill>
                <a:srgbClr val="C00000"/>
              </a:solidFill>
              <a:effectLst/>
              <a:latin typeface="Calibri" pitchFamily="34" charset="0"/>
              <a:cs typeface="Calibri" pitchFamily="34" charset="0"/>
            </a:endParaRPr>
          </a:p>
          <a:p>
            <a:pPr marL="360363" marR="0" lvl="0" indent="-360363"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36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  The need for certification and MCAs</a:t>
            </a:r>
            <a:r>
              <a:rPr kumimoji="0" lang="en-US" sz="3600" b="1" i="0" u="none" strike="noStrike" cap="none" normalizeH="0" dirty="0" smtClean="0">
                <a:ln>
                  <a:noFill/>
                </a:ln>
                <a:solidFill>
                  <a:schemeClr val="tx1"/>
                </a:solidFill>
                <a:effectLst/>
                <a:latin typeface="Calibri" pitchFamily="34" charset="0"/>
                <a:ea typeface="Calibri" pitchFamily="34" charset="0"/>
                <a:cs typeface="Calibri" pitchFamily="34" charset="0"/>
              </a:rPr>
              <a:t> </a:t>
            </a:r>
            <a:r>
              <a:rPr lang="en-US" sz="3600" b="1" dirty="0" smtClean="0">
                <a:latin typeface="Calibri" pitchFamily="34" charset="0"/>
                <a:ea typeface="Calibri" pitchFamily="34" charset="0"/>
                <a:cs typeface="Calibri" pitchFamily="34" charset="0"/>
              </a:rPr>
              <a:t>   </a:t>
            </a:r>
          </a:p>
          <a:p>
            <a:pPr marL="360363" marR="0" lvl="0" indent="-360363" algn="l" defTabSz="914400" rtl="0" eaLnBrk="0" fontAlgn="base" latinLnBrk="0" hangingPunct="0">
              <a:lnSpc>
                <a:spcPct val="100000"/>
              </a:lnSpc>
              <a:spcBef>
                <a:spcPct val="0"/>
              </a:spcBef>
              <a:spcAft>
                <a:spcPct val="0"/>
              </a:spcAft>
              <a:buClrTx/>
              <a:buSzTx/>
              <a:tabLst/>
            </a:pPr>
            <a:r>
              <a:rPr kumimoji="0" lang="en-US" sz="3600" b="1" i="0" u="none" strike="noStrike" cap="none" normalizeH="0" dirty="0" smtClean="0">
                <a:ln>
                  <a:noFill/>
                </a:ln>
                <a:solidFill>
                  <a:schemeClr val="tx1"/>
                </a:solidFill>
                <a:effectLst/>
                <a:latin typeface="Calibri" pitchFamily="34" charset="0"/>
                <a:ea typeface="Calibri" pitchFamily="34" charset="0"/>
                <a:cs typeface="Calibri" pitchFamily="34" charset="0"/>
              </a:rPr>
              <a:t>      requirements were detailed</a:t>
            </a:r>
            <a:endParaRPr kumimoji="0" lang="en-US" b="1" i="0" u="none" strike="noStrike" cap="none" normalizeH="0" baseline="0" dirty="0" smtClean="0">
              <a:ln>
                <a:noFill/>
              </a:ln>
              <a:solidFill>
                <a:schemeClr val="tx1"/>
              </a:solidFill>
              <a:effectLst/>
              <a:latin typeface="Calibri" pitchFamily="34" charset="0"/>
              <a:cs typeface="Calibri" pitchFamily="34" charset="0"/>
            </a:endParaRPr>
          </a:p>
          <a:p>
            <a:pPr marL="360363" marR="0" lvl="0" indent="-360363"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3600" b="1" i="0" u="none" strike="noStrike" cap="none" normalizeH="0" baseline="0" dirty="0" smtClean="0">
                <a:ln>
                  <a:noFill/>
                </a:ln>
                <a:solidFill>
                  <a:srgbClr val="C00000"/>
                </a:solidFill>
                <a:effectLst/>
                <a:latin typeface="Calibri" pitchFamily="34" charset="0"/>
                <a:ea typeface="Calibri" pitchFamily="34" charset="0"/>
                <a:cs typeface="Calibri" pitchFamily="34" charset="0"/>
              </a:rPr>
              <a:t>  The</a:t>
            </a:r>
            <a:r>
              <a:rPr kumimoji="0" lang="en-US" sz="3600" b="1" i="0" u="none" strike="noStrike" cap="none" normalizeH="0" dirty="0" smtClean="0">
                <a:ln>
                  <a:noFill/>
                </a:ln>
                <a:solidFill>
                  <a:srgbClr val="C00000"/>
                </a:solidFill>
                <a:effectLst/>
                <a:latin typeface="Calibri" pitchFamily="34" charset="0"/>
                <a:ea typeface="Calibri" pitchFamily="34" charset="0"/>
                <a:cs typeface="Calibri" pitchFamily="34" charset="0"/>
              </a:rPr>
              <a:t> responsibilities of the management   </a:t>
            </a:r>
          </a:p>
          <a:p>
            <a:pPr marL="360363" marR="0" lvl="0" indent="-360363" algn="l" defTabSz="914400" rtl="0" eaLnBrk="0" fontAlgn="base" latinLnBrk="0" hangingPunct="0">
              <a:lnSpc>
                <a:spcPct val="100000"/>
              </a:lnSpc>
              <a:spcBef>
                <a:spcPct val="0"/>
              </a:spcBef>
              <a:spcAft>
                <a:spcPct val="0"/>
              </a:spcAft>
              <a:buClrTx/>
              <a:buSzTx/>
              <a:tabLst/>
            </a:pPr>
            <a:r>
              <a:rPr kumimoji="0" lang="en-US" sz="3600" b="1" i="0" u="none" strike="noStrike" cap="none" normalizeH="0" dirty="0" smtClean="0">
                <a:ln>
                  <a:noFill/>
                </a:ln>
                <a:solidFill>
                  <a:srgbClr val="C00000"/>
                </a:solidFill>
                <a:effectLst/>
                <a:latin typeface="Calibri" pitchFamily="34" charset="0"/>
                <a:ea typeface="Calibri" pitchFamily="34" charset="0"/>
                <a:cs typeface="Calibri" pitchFamily="34" charset="0"/>
              </a:rPr>
              <a:t>      and the practitioners were explained</a:t>
            </a:r>
            <a:endParaRPr kumimoji="0" lang="en-US" sz="3600" b="1"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360363" marR="0" lvl="0" indent="-360363"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36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  Certification engagement</a:t>
            </a:r>
            <a:r>
              <a:rPr kumimoji="0" lang="en-US" sz="3600" b="1" i="0" u="none" strike="noStrike" cap="none" normalizeH="0" dirty="0" smtClean="0">
                <a:ln>
                  <a:noFill/>
                </a:ln>
                <a:solidFill>
                  <a:schemeClr val="tx1"/>
                </a:solidFill>
                <a:effectLst/>
                <a:latin typeface="Calibri" pitchFamily="34" charset="0"/>
                <a:ea typeface="Calibri" pitchFamily="34" charset="0"/>
                <a:cs typeface="Calibri" pitchFamily="34" charset="0"/>
              </a:rPr>
              <a:t> was </a:t>
            </a:r>
            <a:r>
              <a:rPr lang="en-US" sz="3600" b="1" dirty="0" smtClean="0">
                <a:latin typeface="Calibri" pitchFamily="34" charset="0"/>
                <a:ea typeface="Calibri" pitchFamily="34" charset="0"/>
                <a:cs typeface="Calibri" pitchFamily="34" charset="0"/>
              </a:rPr>
              <a:t>discussed</a:t>
            </a:r>
          </a:p>
          <a:p>
            <a:pPr marL="360363" marR="0" lvl="0" indent="-360363"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3600" b="1" i="0" u="none" strike="noStrike" cap="none" normalizeH="0" dirty="0" smtClean="0">
                <a:ln>
                  <a:noFill/>
                </a:ln>
                <a:solidFill>
                  <a:schemeClr val="tx1"/>
                </a:solidFill>
                <a:effectLst/>
                <a:latin typeface="Calibri" pitchFamily="34" charset="0"/>
                <a:ea typeface="Calibri" pitchFamily="34" charset="0"/>
                <a:cs typeface="Calibri" pitchFamily="34" charset="0"/>
              </a:rPr>
              <a:t>  Certification p</a:t>
            </a:r>
            <a:r>
              <a:rPr kumimoji="0" lang="en-US" sz="36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rocedure was discussed</a:t>
            </a:r>
          </a:p>
          <a:p>
            <a:pPr marL="360363" marR="0" lvl="0" indent="-360363"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36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   Finally a specimen</a:t>
            </a:r>
            <a:r>
              <a:rPr kumimoji="0" lang="en-US" sz="3600" b="1" i="0" u="none" strike="noStrike" cap="none" normalizeH="0" dirty="0" smtClean="0">
                <a:ln>
                  <a:noFill/>
                </a:ln>
                <a:solidFill>
                  <a:schemeClr val="tx1"/>
                </a:solidFill>
                <a:effectLst/>
                <a:latin typeface="Calibri" pitchFamily="34" charset="0"/>
                <a:ea typeface="Calibri" pitchFamily="34" charset="0"/>
                <a:cs typeface="Calibri" pitchFamily="34" charset="0"/>
              </a:rPr>
              <a:t> was shown</a:t>
            </a:r>
            <a:endParaRPr kumimoji="0" lang="en-US" sz="3600" b="1"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360363" marR="0" lvl="0" indent="-360363" algn="l" defTabSz="914400" rtl="0" eaLnBrk="0" fontAlgn="base" latinLnBrk="0" hangingPunct="0">
              <a:lnSpc>
                <a:spcPct val="100000"/>
              </a:lnSpc>
              <a:spcBef>
                <a:spcPct val="0"/>
              </a:spcBef>
              <a:spcAft>
                <a:spcPct val="0"/>
              </a:spcAft>
              <a:buClrTx/>
              <a:buSzTx/>
              <a:tabLst/>
            </a:pPr>
            <a:r>
              <a:rPr kumimoji="0" lang="en-US" b="1" i="0" u="none" strike="noStrike" cap="none" normalizeH="0" baseline="0" dirty="0" smtClean="0">
                <a:ln>
                  <a:noFill/>
                </a:ln>
                <a:solidFill>
                  <a:schemeClr val="tx1"/>
                </a:solidFill>
                <a:effectLst/>
                <a:latin typeface="Calibri" pitchFamily="34" charset="0"/>
                <a:cs typeface="Calibri" pitchFamily="34" charset="0"/>
              </a:rPr>
              <a:t> </a:t>
            </a:r>
            <a:endParaRPr kumimoji="0" lang="en-US" sz="4400" b="1"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par>
                          <p:cTn id="12" fill="hold">
                            <p:stCondLst>
                              <p:cond delay="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353"/>
            <a:ext cx="2791149"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Disclaimer:</a:t>
            </a:r>
            <a:endParaRPr lang="en-US" sz="4400" b="1" u="sng"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endParaRPr>
          </a:p>
        </p:txBody>
      </p:sp>
      <p:sp>
        <p:nvSpPr>
          <p:cNvPr id="5" name="Rectangle 4"/>
          <p:cNvSpPr/>
          <p:nvPr/>
        </p:nvSpPr>
        <p:spPr>
          <a:xfrm>
            <a:off x="285720" y="674954"/>
            <a:ext cx="8643998" cy="2554545"/>
          </a:xfrm>
          <a:prstGeom prst="rect">
            <a:avLst/>
          </a:prstGeom>
        </p:spPr>
        <p:txBody>
          <a:bodyPr wrap="square">
            <a:spAutoFit/>
          </a:bodyPr>
          <a:lstStyle/>
          <a:p>
            <a:pPr algn="just"/>
            <a:r>
              <a:rPr lang="en-IN" sz="3200" b="1" i="1" dirty="0" smtClean="0"/>
              <a:t>This presentation is intended to make practitioners aware of items involved in certification of XBRL financial statements. Though the presentation may not cover all the items involved, an initiative was made at first. </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par>
                          <p:cTn id="12" fill="hold">
                            <p:stCondLst>
                              <p:cond delay="500"/>
                            </p:stCondLst>
                            <p:childTnLst>
                              <p:par>
                                <p:cTn id="13" presetID="12" presetClass="entr" presetSubtype="8"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lide(from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2357430"/>
            <a:ext cx="7758854" cy="923330"/>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5400" b="1"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Thanking the ONE and ALL</a:t>
            </a:r>
          </a:p>
        </p:txBody>
      </p:sp>
      <p:sp>
        <p:nvSpPr>
          <p:cNvPr id="5" name="Rectangle 4"/>
          <p:cNvSpPr/>
          <p:nvPr/>
        </p:nvSpPr>
        <p:spPr>
          <a:xfrm>
            <a:off x="4418419" y="3649808"/>
            <a:ext cx="3868367" cy="923330"/>
          </a:xfrm>
          <a:prstGeom prst="rect">
            <a:avLst/>
          </a:prstGeom>
        </p:spPr>
        <p:txBody>
          <a:bodyPr wrap="none">
            <a:spAutoFit/>
          </a:bodyPr>
          <a:lstStyle/>
          <a:p>
            <a:pPr algn="r"/>
            <a:r>
              <a:rPr lang="en-US" sz="5400" b="1" dirty="0" err="1" smtClean="0">
                <a:ln w="1905"/>
                <a:effectLst>
                  <a:innerShdw blurRad="69850" dist="43180" dir="5400000">
                    <a:srgbClr val="000000">
                      <a:alpha val="65000"/>
                    </a:srgbClr>
                  </a:innerShdw>
                </a:effectLst>
                <a:latin typeface="Brush Script MT" pitchFamily="66" charset="0"/>
              </a:rPr>
              <a:t>P.Nagalakshmi</a:t>
            </a:r>
            <a:endParaRPr lang="en-US" sz="5400" b="1" dirty="0">
              <a:ln w="1905"/>
              <a:effectLst>
                <a:innerShdw blurRad="69850" dist="43180" dir="5400000">
                  <a:srgbClr val="000000">
                    <a:alpha val="65000"/>
                  </a:srgbClr>
                </a:innerShdw>
              </a:effectLst>
              <a:latin typeface="Brush Script MT" pitchFamily="66"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6*min(max(#ppt_w*#ppt_h,.3),1)-7.4)/-.7*#ppt_w"/>
                                          </p:val>
                                        </p:tav>
                                        <p:tav tm="100000">
                                          <p:val>
                                            <p:strVal val="#ppt_w"/>
                                          </p:val>
                                        </p:tav>
                                      </p:tavLst>
                                    </p:anim>
                                    <p:anim calcmode="lin" valueType="num">
                                      <p:cBhvr>
                                        <p:cTn id="8" dur="1000" fill="hold"/>
                                        <p:tgtEl>
                                          <p:spTgt spid="4"/>
                                        </p:tgtEl>
                                        <p:attrNameLst>
                                          <p:attrName>ppt_h</p:attrName>
                                        </p:attrNameLst>
                                      </p:cBhvr>
                                      <p:tavLst>
                                        <p:tav tm="0">
                                          <p:val>
                                            <p:strVal val="(6*min(max(#ppt_w*#ppt_h,.3),1)-7.4)/-.7*#ppt_h"/>
                                          </p:val>
                                        </p:tav>
                                        <p:tav tm="100000">
                                          <p:val>
                                            <p:strVal val="#ppt_h"/>
                                          </p:val>
                                        </p:tav>
                                      </p:tavLst>
                                    </p:anim>
                                    <p:anim calcmode="lin" valueType="num">
                                      <p:cBhvr>
                                        <p:cTn id="9" dur="1000" fill="hold"/>
                                        <p:tgtEl>
                                          <p:spTgt spid="4"/>
                                        </p:tgtEl>
                                        <p:attrNameLst>
                                          <p:attrName>ppt_x</p:attrName>
                                        </p:attrNameLst>
                                      </p:cBhvr>
                                      <p:tavLst>
                                        <p:tav tm="0">
                                          <p:val>
                                            <p:fltVal val="0.5"/>
                                          </p:val>
                                        </p:tav>
                                        <p:tav tm="100000">
                                          <p:val>
                                            <p:strVal val="#ppt_x"/>
                                          </p:val>
                                        </p:tav>
                                      </p:tavLst>
                                    </p:anim>
                                    <p:anim calcmode="lin" valueType="num">
                                      <p:cBhvr>
                                        <p:cTn id="10" dur="1000" fill="hold"/>
                                        <p:tgtEl>
                                          <p:spTgt spid="4"/>
                                        </p:tgtEl>
                                        <p:attrNameLst>
                                          <p:attrName>ppt_y</p:attrName>
                                        </p:attrNameLst>
                                      </p:cBhvr>
                                      <p:tavLst>
                                        <p:tav tm="0">
                                          <p:val>
                                            <p:strVal val="1+(6*min(max(#ppt_w*#ppt_h,.3),1)-7.4)/-.7*#ppt_h/2"/>
                                          </p:val>
                                        </p:tav>
                                        <p:tav tm="100000">
                                          <p:val>
                                            <p:strVal val="#ppt_y"/>
                                          </p:val>
                                        </p:tav>
                                      </p:tavLst>
                                    </p:anim>
                                  </p:childTnLst>
                                </p:cTn>
                              </p:par>
                            </p:childTnLst>
                          </p:cTn>
                        </p:par>
                        <p:par>
                          <p:cTn id="11" fill="hold">
                            <p:stCondLst>
                              <p:cond delay="1000"/>
                            </p:stCondLst>
                            <p:childTnLst>
                              <p:par>
                                <p:cTn id="12" presetID="18" presetClass="entr" presetSubtype="6"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strips(downRight)">
                                      <p:cBhvr>
                                        <p:cTn id="14"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5151475"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u="sng" cap="none" spc="0" dirty="0" smtClean="0">
                <a:ln w="11430">
                  <a:solidFill>
                    <a:schemeClr val="tx1"/>
                  </a:solidFill>
                </a:ln>
                <a:solidFill>
                  <a:schemeClr val="tx2">
                    <a:lumMod val="75000"/>
                  </a:schemeClr>
                </a:solidFill>
                <a:effectLst>
                  <a:outerShdw blurRad="50800" dist="39000" dir="5460000" algn="tl">
                    <a:srgbClr val="000000">
                      <a:alpha val="38000"/>
                    </a:srgbClr>
                  </a:outerShdw>
                </a:effectLst>
              </a:rPr>
              <a:t>Introduction on XBRL</a:t>
            </a:r>
            <a:endParaRPr lang="en-US" sz="4400" b="1" u="sng" cap="none" spc="0"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15" name="Cube 14"/>
          <p:cNvSpPr/>
          <p:nvPr/>
        </p:nvSpPr>
        <p:spPr>
          <a:xfrm>
            <a:off x="1357290" y="3820397"/>
            <a:ext cx="5412946" cy="1251677"/>
          </a:xfrm>
          <a:prstGeom prst="cube">
            <a:avLst>
              <a:gd name="adj" fmla="val 37619"/>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XML based financial  statements</a:t>
            </a:r>
            <a:endParaRPr lang="en-IN" sz="2400" b="1" dirty="0">
              <a:solidFill>
                <a:schemeClr val="tx1"/>
              </a:solidFill>
            </a:endParaRPr>
          </a:p>
        </p:txBody>
      </p:sp>
      <p:sp>
        <p:nvSpPr>
          <p:cNvPr id="17" name="Cube 16"/>
          <p:cNvSpPr/>
          <p:nvPr/>
        </p:nvSpPr>
        <p:spPr>
          <a:xfrm>
            <a:off x="1859843" y="2562223"/>
            <a:ext cx="5412946" cy="1251677"/>
          </a:xfrm>
          <a:prstGeom prst="cube">
            <a:avLst>
              <a:gd name="adj" fmla="val 37619"/>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Extensible Financial Reporting Markup Language (XFRML)</a:t>
            </a:r>
            <a:endParaRPr lang="en-IN" sz="2400" b="1" dirty="0">
              <a:solidFill>
                <a:schemeClr val="tx1"/>
              </a:solidFill>
            </a:endParaRPr>
          </a:p>
        </p:txBody>
      </p:sp>
      <p:grpSp>
        <p:nvGrpSpPr>
          <p:cNvPr id="23" name="Group 22"/>
          <p:cNvGrpSpPr/>
          <p:nvPr/>
        </p:nvGrpSpPr>
        <p:grpSpPr>
          <a:xfrm>
            <a:off x="887594" y="4979207"/>
            <a:ext cx="5412946" cy="1349828"/>
            <a:chOff x="887594" y="4979207"/>
            <a:chExt cx="5412946" cy="1349828"/>
          </a:xfrm>
        </p:grpSpPr>
        <p:sp>
          <p:nvSpPr>
            <p:cNvPr id="16" name="Cube 15"/>
            <p:cNvSpPr/>
            <p:nvPr/>
          </p:nvSpPr>
          <p:spPr>
            <a:xfrm>
              <a:off x="887594" y="5077358"/>
              <a:ext cx="5412946" cy="1251677"/>
            </a:xfrm>
            <a:prstGeom prst="cube">
              <a:avLst>
                <a:gd name="adj" fmla="val 37619"/>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Extensible Markup Language (XML)</a:t>
              </a:r>
              <a:endParaRPr lang="en-IN" sz="2400" b="1" dirty="0">
                <a:solidFill>
                  <a:schemeClr val="tx1"/>
                </a:solidFill>
              </a:endParaRPr>
            </a:p>
          </p:txBody>
        </p:sp>
        <p:sp>
          <p:nvSpPr>
            <p:cNvPr id="21" name="TextBox 20"/>
            <p:cNvSpPr txBox="1"/>
            <p:nvPr/>
          </p:nvSpPr>
          <p:spPr>
            <a:xfrm rot="21019057">
              <a:off x="2927398" y="4979207"/>
              <a:ext cx="1286098" cy="707886"/>
            </a:xfrm>
            <a:prstGeom prst="rect">
              <a:avLst/>
            </a:prstGeom>
            <a:noFill/>
            <a:scene3d>
              <a:camera prst="isometricOffAxis2Top"/>
              <a:lightRig rig="threePt" dir="t"/>
            </a:scene3d>
          </p:spPr>
          <p:txBody>
            <a:bodyPr wrap="square" rtlCol="0">
              <a:spAutoFit/>
            </a:bodyPr>
            <a:lstStyle/>
            <a:p>
              <a:r>
                <a:rPr lang="en-US" sz="4000" dirty="0" smtClean="0"/>
                <a:t>1998</a:t>
              </a:r>
              <a:endParaRPr lang="en-IN" sz="4000" dirty="0"/>
            </a:p>
          </p:txBody>
        </p:sp>
      </p:grpSp>
      <p:grpSp>
        <p:nvGrpSpPr>
          <p:cNvPr id="24" name="Group 23"/>
          <p:cNvGrpSpPr/>
          <p:nvPr/>
        </p:nvGrpSpPr>
        <p:grpSpPr>
          <a:xfrm>
            <a:off x="2346054" y="1246095"/>
            <a:ext cx="5412946" cy="1309631"/>
            <a:chOff x="2346054" y="1246095"/>
            <a:chExt cx="5412946" cy="1309631"/>
          </a:xfrm>
        </p:grpSpPr>
        <p:sp>
          <p:nvSpPr>
            <p:cNvPr id="18" name="Cube 17"/>
            <p:cNvSpPr/>
            <p:nvPr/>
          </p:nvSpPr>
          <p:spPr>
            <a:xfrm>
              <a:off x="2346054" y="1304049"/>
              <a:ext cx="5412946" cy="1251677"/>
            </a:xfrm>
            <a:prstGeom prst="cube">
              <a:avLst>
                <a:gd name="adj" fmla="val 37619"/>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Extensible Business Reporting Language (XBRL)</a:t>
              </a:r>
              <a:endParaRPr lang="en-IN" sz="2400" b="1" dirty="0">
                <a:solidFill>
                  <a:schemeClr val="tx1"/>
                </a:solidFill>
              </a:endParaRPr>
            </a:p>
          </p:txBody>
        </p:sp>
        <p:sp>
          <p:nvSpPr>
            <p:cNvPr id="22" name="TextBox 21"/>
            <p:cNvSpPr txBox="1"/>
            <p:nvPr/>
          </p:nvSpPr>
          <p:spPr>
            <a:xfrm rot="21019057">
              <a:off x="4307103" y="1246095"/>
              <a:ext cx="1286098" cy="707886"/>
            </a:xfrm>
            <a:prstGeom prst="rect">
              <a:avLst/>
            </a:prstGeom>
            <a:noFill/>
            <a:scene3d>
              <a:camera prst="isometricOffAxis2Top"/>
              <a:lightRig rig="threePt" dir="t"/>
            </a:scene3d>
          </p:spPr>
          <p:txBody>
            <a:bodyPr wrap="square" rtlCol="0">
              <a:spAutoFit/>
            </a:bodyPr>
            <a:lstStyle/>
            <a:p>
              <a:r>
                <a:rPr lang="en-US" sz="4000" dirty="0" smtClean="0"/>
                <a:t>2008</a:t>
              </a:r>
              <a:endParaRPr lang="en-IN" sz="4000" dirty="0"/>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1"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par>
                          <p:cTn id="12" fill="hold">
                            <p:stCondLst>
                              <p:cond delay="500"/>
                            </p:stCondLst>
                            <p:childTnLst>
                              <p:par>
                                <p:cTn id="13" presetID="12" presetClass="entr" presetSubtype="4"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slide(fromBottom)">
                                      <p:cBhvr>
                                        <p:cTn id="15" dur="500"/>
                                        <p:tgtEl>
                                          <p:spTgt spid="23"/>
                                        </p:tgtEl>
                                      </p:cBhvr>
                                    </p:animEffect>
                                  </p:childTnLst>
                                </p:cTn>
                              </p:par>
                            </p:childTnLst>
                          </p:cTn>
                        </p:par>
                        <p:par>
                          <p:cTn id="16" fill="hold">
                            <p:stCondLst>
                              <p:cond delay="1000"/>
                            </p:stCondLst>
                            <p:childTnLst>
                              <p:par>
                                <p:cTn id="17" presetID="12" presetClass="entr" presetSubtype="4"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slide(fromBottom)">
                                      <p:cBhvr>
                                        <p:cTn id="19" dur="500"/>
                                        <p:tgtEl>
                                          <p:spTgt spid="15"/>
                                        </p:tgtEl>
                                      </p:cBhvr>
                                    </p:animEffect>
                                  </p:childTnLst>
                                </p:cTn>
                              </p:par>
                            </p:childTnLst>
                          </p:cTn>
                        </p:par>
                        <p:par>
                          <p:cTn id="20" fill="hold">
                            <p:stCondLst>
                              <p:cond delay="1500"/>
                            </p:stCondLst>
                            <p:childTnLst>
                              <p:par>
                                <p:cTn id="21" presetID="1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slide(fromBottom)">
                                      <p:cBhvr>
                                        <p:cTn id="23" dur="500"/>
                                        <p:tgtEl>
                                          <p:spTgt spid="17"/>
                                        </p:tgtEl>
                                      </p:cBhvr>
                                    </p:animEffect>
                                  </p:childTnLst>
                                </p:cTn>
                              </p:par>
                            </p:childTnLst>
                          </p:cTn>
                        </p:par>
                        <p:par>
                          <p:cTn id="24" fill="hold">
                            <p:stCondLst>
                              <p:cond delay="2000"/>
                            </p:stCondLst>
                            <p:childTnLst>
                              <p:par>
                                <p:cTn id="25" presetID="12" presetClass="entr" presetSubtype="4"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slide(fromBottom)">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15"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6353"/>
            <a:ext cx="3649205"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u="sng" cap="none" spc="0" dirty="0" smtClean="0">
                <a:ln w="11430">
                  <a:solidFill>
                    <a:schemeClr val="tx1"/>
                  </a:solidFill>
                </a:ln>
                <a:solidFill>
                  <a:schemeClr val="tx2">
                    <a:lumMod val="75000"/>
                  </a:schemeClr>
                </a:solidFill>
                <a:effectLst>
                  <a:outerShdw blurRad="50800" dist="39000" dir="5460000" algn="tl">
                    <a:srgbClr val="000000">
                      <a:alpha val="38000"/>
                    </a:srgbClr>
                  </a:outerShdw>
                </a:effectLst>
              </a:rPr>
              <a:t>Scope of XBRL:</a:t>
            </a:r>
            <a:endParaRPr lang="en-US" sz="4400" b="1" u="sng" cap="none" spc="0"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6" name="Bevel 5"/>
          <p:cNvSpPr/>
          <p:nvPr/>
        </p:nvSpPr>
        <p:spPr>
          <a:xfrm>
            <a:off x="486179" y="1643050"/>
            <a:ext cx="1571636" cy="1143008"/>
          </a:xfrm>
          <a:prstGeom prst="beve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w="900" cmpd="sng">
                  <a:solidFill>
                    <a:schemeClr val="tx1">
                      <a:alpha val="55000"/>
                    </a:schemeClr>
                  </a:solidFill>
                  <a:prstDash val="solid"/>
                </a:ln>
                <a:solidFill>
                  <a:schemeClr val="tx2">
                    <a:lumMod val="75000"/>
                  </a:schemeClr>
                </a:solidFill>
              </a:rPr>
              <a:t>Business operations</a:t>
            </a:r>
            <a:endParaRPr lang="en-IN" dirty="0">
              <a:ln w="900" cmpd="sng">
                <a:solidFill>
                  <a:schemeClr val="tx1">
                    <a:alpha val="55000"/>
                  </a:schemeClr>
                </a:solidFill>
                <a:prstDash val="solid"/>
              </a:ln>
              <a:solidFill>
                <a:schemeClr val="tx2">
                  <a:lumMod val="75000"/>
                </a:schemeClr>
              </a:solidFill>
            </a:endParaRPr>
          </a:p>
        </p:txBody>
      </p:sp>
      <p:sp>
        <p:nvSpPr>
          <p:cNvPr id="7" name="Bevel 6"/>
          <p:cNvSpPr/>
          <p:nvPr/>
        </p:nvSpPr>
        <p:spPr>
          <a:xfrm>
            <a:off x="2129253" y="1643050"/>
            <a:ext cx="1571636" cy="1143008"/>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w="900" cmpd="sng">
                  <a:solidFill>
                    <a:schemeClr val="tx1">
                      <a:alpha val="55000"/>
                    </a:schemeClr>
                  </a:solidFill>
                  <a:prstDash val="solid"/>
                </a:ln>
                <a:solidFill>
                  <a:schemeClr val="tx2">
                    <a:lumMod val="75000"/>
                  </a:schemeClr>
                </a:solidFill>
              </a:rPr>
              <a:t>Internal financial reporting</a:t>
            </a:r>
            <a:endParaRPr lang="en-IN" dirty="0">
              <a:ln w="900" cmpd="sng">
                <a:solidFill>
                  <a:schemeClr val="tx1">
                    <a:alpha val="55000"/>
                  </a:schemeClr>
                </a:solidFill>
                <a:prstDash val="solid"/>
              </a:ln>
              <a:solidFill>
                <a:schemeClr val="tx2">
                  <a:lumMod val="75000"/>
                </a:schemeClr>
              </a:solidFill>
            </a:endParaRPr>
          </a:p>
        </p:txBody>
      </p:sp>
      <p:sp>
        <p:nvSpPr>
          <p:cNvPr id="8" name="Bevel 7"/>
          <p:cNvSpPr/>
          <p:nvPr/>
        </p:nvSpPr>
        <p:spPr>
          <a:xfrm>
            <a:off x="3772327" y="1643050"/>
            <a:ext cx="1571636" cy="1143008"/>
          </a:xfrm>
          <a:prstGeom prst="beve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w="900" cmpd="sng">
                  <a:solidFill>
                    <a:schemeClr val="tx1"/>
                  </a:solidFill>
                  <a:prstDash val="solid"/>
                </a:ln>
                <a:solidFill>
                  <a:schemeClr val="tx2">
                    <a:lumMod val="75000"/>
                  </a:schemeClr>
                </a:solidFill>
              </a:rPr>
              <a:t>External financial reporting</a:t>
            </a:r>
            <a:endParaRPr lang="en-IN" dirty="0">
              <a:ln w="900" cmpd="sng">
                <a:solidFill>
                  <a:schemeClr val="tx1"/>
                </a:solidFill>
                <a:prstDash val="solid"/>
              </a:ln>
              <a:solidFill>
                <a:schemeClr val="tx2">
                  <a:lumMod val="75000"/>
                </a:schemeClr>
              </a:solidFill>
            </a:endParaRPr>
          </a:p>
        </p:txBody>
      </p:sp>
      <p:sp>
        <p:nvSpPr>
          <p:cNvPr id="9" name="Bevel 8"/>
          <p:cNvSpPr/>
          <p:nvPr/>
        </p:nvSpPr>
        <p:spPr>
          <a:xfrm>
            <a:off x="5415401" y="1643050"/>
            <a:ext cx="1643074" cy="1143008"/>
          </a:xfrm>
          <a:prstGeom prst="bevel">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w="900" cmpd="sng">
                  <a:solidFill>
                    <a:schemeClr val="tx1">
                      <a:alpha val="55000"/>
                    </a:schemeClr>
                  </a:solidFill>
                  <a:prstDash val="solid"/>
                </a:ln>
                <a:solidFill>
                  <a:schemeClr val="tx2">
                    <a:lumMod val="75000"/>
                  </a:schemeClr>
                </a:solidFill>
              </a:rPr>
              <a:t>Investment, lending, regulations</a:t>
            </a:r>
            <a:endParaRPr lang="en-IN" dirty="0">
              <a:ln w="900" cmpd="sng">
                <a:solidFill>
                  <a:schemeClr val="tx1">
                    <a:alpha val="55000"/>
                  </a:schemeClr>
                </a:solidFill>
                <a:prstDash val="solid"/>
              </a:ln>
              <a:solidFill>
                <a:schemeClr val="tx2">
                  <a:lumMod val="75000"/>
                </a:schemeClr>
              </a:solidFill>
            </a:endParaRPr>
          </a:p>
        </p:txBody>
      </p:sp>
      <p:sp>
        <p:nvSpPr>
          <p:cNvPr id="10" name="Bevel 9"/>
          <p:cNvSpPr/>
          <p:nvPr/>
        </p:nvSpPr>
        <p:spPr>
          <a:xfrm>
            <a:off x="7129913" y="1643050"/>
            <a:ext cx="1571636" cy="1143008"/>
          </a:xfrm>
          <a:prstGeom prst="bevel">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w="900" cmpd="sng">
                  <a:solidFill>
                    <a:schemeClr val="tx1">
                      <a:alpha val="55000"/>
                    </a:schemeClr>
                  </a:solidFill>
                  <a:prstDash val="solid"/>
                </a:ln>
                <a:solidFill>
                  <a:schemeClr val="tx2">
                    <a:lumMod val="75000"/>
                  </a:schemeClr>
                </a:solidFill>
              </a:rPr>
              <a:t>Economic policy making</a:t>
            </a:r>
            <a:endParaRPr lang="en-IN" dirty="0">
              <a:ln w="900" cmpd="sng">
                <a:solidFill>
                  <a:schemeClr val="tx1">
                    <a:alpha val="55000"/>
                  </a:schemeClr>
                </a:solidFill>
                <a:prstDash val="solid"/>
              </a:ln>
              <a:solidFill>
                <a:schemeClr val="tx2">
                  <a:lumMod val="75000"/>
                </a:schemeClr>
              </a:solidFill>
            </a:endParaRPr>
          </a:p>
        </p:txBody>
      </p:sp>
      <p:sp>
        <p:nvSpPr>
          <p:cNvPr id="11" name="Rectangle 10"/>
          <p:cNvSpPr/>
          <p:nvPr/>
        </p:nvSpPr>
        <p:spPr>
          <a:xfrm>
            <a:off x="3431423" y="693140"/>
            <a:ext cx="2255875"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000" b="1" dirty="0" smtClean="0">
                <a:ln w="18000">
                  <a:solidFill>
                    <a:sysClr val="windowText" lastClr="000000"/>
                  </a:solidFill>
                  <a:prstDash val="solid"/>
                  <a:miter lim="800000"/>
                </a:ln>
                <a:solidFill>
                  <a:schemeClr val="tx2">
                    <a:lumMod val="60000"/>
                    <a:lumOff val="40000"/>
                  </a:schemeClr>
                </a:solidFill>
              </a:rPr>
              <a:t>Processes</a:t>
            </a:r>
            <a:endParaRPr lang="en-US" sz="4000" b="1" dirty="0">
              <a:ln w="18000">
                <a:solidFill>
                  <a:sysClr val="windowText" lastClr="000000"/>
                </a:solidFill>
                <a:prstDash val="solid"/>
                <a:miter lim="800000"/>
              </a:ln>
              <a:solidFill>
                <a:schemeClr val="tx2">
                  <a:lumMod val="60000"/>
                  <a:lumOff val="40000"/>
                </a:schemeClr>
              </a:solidFill>
            </a:endParaRPr>
          </a:p>
        </p:txBody>
      </p:sp>
      <p:sp>
        <p:nvSpPr>
          <p:cNvPr id="12" name="Right Brace 11"/>
          <p:cNvSpPr/>
          <p:nvPr/>
        </p:nvSpPr>
        <p:spPr>
          <a:xfrm rot="16200000">
            <a:off x="4357686" y="-2714669"/>
            <a:ext cx="428629" cy="8429686"/>
          </a:xfrm>
          <a:prstGeom prst="rightBrace">
            <a:avLst/>
          </a:prstGeom>
          <a:noFill/>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ln w="38100">
                <a:solidFill>
                  <a:schemeClr val="tx1"/>
                </a:solidFill>
              </a:ln>
              <a:solidFill>
                <a:schemeClr val="tx2">
                  <a:lumMod val="75000"/>
                </a:schemeClr>
              </a:solidFill>
            </a:endParaRPr>
          </a:p>
        </p:txBody>
      </p:sp>
      <p:sp>
        <p:nvSpPr>
          <p:cNvPr id="13" name="Rectangle 12"/>
          <p:cNvSpPr/>
          <p:nvPr/>
        </p:nvSpPr>
        <p:spPr>
          <a:xfrm>
            <a:off x="3212232" y="3149742"/>
            <a:ext cx="2717090"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000" b="1" dirty="0" smtClean="0">
                <a:ln w="18000">
                  <a:solidFill>
                    <a:sysClr val="windowText" lastClr="000000"/>
                  </a:solidFill>
                  <a:prstDash val="solid"/>
                  <a:miter lim="800000"/>
                </a:ln>
                <a:solidFill>
                  <a:schemeClr val="tx2">
                    <a:lumMod val="60000"/>
                    <a:lumOff val="40000"/>
                  </a:schemeClr>
                </a:solidFill>
              </a:rPr>
              <a:t>Participants</a:t>
            </a:r>
            <a:endParaRPr lang="en-US" sz="4000" b="1" dirty="0">
              <a:ln w="18000">
                <a:solidFill>
                  <a:sysClr val="windowText" lastClr="000000"/>
                </a:solidFill>
                <a:prstDash val="solid"/>
                <a:miter lim="800000"/>
              </a:ln>
              <a:solidFill>
                <a:schemeClr val="tx2">
                  <a:lumMod val="60000"/>
                  <a:lumOff val="40000"/>
                </a:schemeClr>
              </a:solidFill>
            </a:endParaRPr>
          </a:p>
        </p:txBody>
      </p:sp>
      <p:sp>
        <p:nvSpPr>
          <p:cNvPr id="14" name="Right Brace 13"/>
          <p:cNvSpPr/>
          <p:nvPr/>
        </p:nvSpPr>
        <p:spPr>
          <a:xfrm rot="16200000">
            <a:off x="4300104" y="-214338"/>
            <a:ext cx="428629" cy="8429686"/>
          </a:xfrm>
          <a:prstGeom prst="rightBrace">
            <a:avLst/>
          </a:prstGeom>
          <a:noFill/>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ln w="38100">
                <a:solidFill>
                  <a:schemeClr val="tx1"/>
                </a:solidFill>
              </a:ln>
              <a:solidFill>
                <a:schemeClr val="tx2">
                  <a:lumMod val="75000"/>
                </a:schemeClr>
              </a:solidFill>
            </a:endParaRPr>
          </a:p>
        </p:txBody>
      </p:sp>
      <p:sp>
        <p:nvSpPr>
          <p:cNvPr id="15" name="Bevel 14"/>
          <p:cNvSpPr/>
          <p:nvPr/>
        </p:nvSpPr>
        <p:spPr>
          <a:xfrm>
            <a:off x="500034" y="4143380"/>
            <a:ext cx="2428892" cy="1143008"/>
          </a:xfrm>
          <a:prstGeom prst="bevel">
            <a:avLst/>
          </a:prstGeom>
          <a:solidFill>
            <a:schemeClr val="tx1">
              <a:lumMod val="50000"/>
              <a:lumOff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n w="900" cmpd="sng">
                  <a:solidFill>
                    <a:schemeClr val="bg1">
                      <a:lumMod val="95000"/>
                      <a:alpha val="55000"/>
                    </a:schemeClr>
                  </a:solidFill>
                  <a:prstDash val="solid"/>
                </a:ln>
                <a:solidFill>
                  <a:schemeClr val="bg1"/>
                </a:solidFill>
              </a:rPr>
              <a:t>Companies</a:t>
            </a:r>
            <a:endParaRPr lang="en-IN" b="1" dirty="0">
              <a:ln w="900" cmpd="sng">
                <a:solidFill>
                  <a:schemeClr val="bg1">
                    <a:lumMod val="95000"/>
                    <a:alpha val="55000"/>
                  </a:schemeClr>
                </a:solidFill>
                <a:prstDash val="solid"/>
              </a:ln>
              <a:solidFill>
                <a:schemeClr val="bg1"/>
              </a:solidFill>
            </a:endParaRPr>
          </a:p>
        </p:txBody>
      </p:sp>
      <p:sp>
        <p:nvSpPr>
          <p:cNvPr id="16" name="Bevel 15"/>
          <p:cNvSpPr/>
          <p:nvPr/>
        </p:nvSpPr>
        <p:spPr>
          <a:xfrm>
            <a:off x="3071802" y="4143380"/>
            <a:ext cx="2170850" cy="1143008"/>
          </a:xfrm>
          <a:prstGeom prst="bevel">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n w="900" cmpd="sng">
                  <a:solidFill>
                    <a:schemeClr val="bg2">
                      <a:alpha val="55000"/>
                    </a:schemeClr>
                  </a:solidFill>
                  <a:prstDash val="solid"/>
                </a:ln>
                <a:solidFill>
                  <a:schemeClr val="tx1"/>
                </a:solidFill>
              </a:rPr>
              <a:t>Financial publishers </a:t>
            </a:r>
          </a:p>
          <a:p>
            <a:pPr algn="ctr"/>
            <a:r>
              <a:rPr lang="en-US" sz="1600" b="1" dirty="0" smtClean="0">
                <a:ln w="900" cmpd="sng">
                  <a:solidFill>
                    <a:schemeClr val="bg2">
                      <a:alpha val="55000"/>
                    </a:schemeClr>
                  </a:solidFill>
                  <a:prstDash val="solid"/>
                </a:ln>
                <a:solidFill>
                  <a:schemeClr val="tx1"/>
                </a:solidFill>
              </a:rPr>
              <a:t>and data aggregators</a:t>
            </a:r>
            <a:endParaRPr lang="en-IN" sz="1600" b="1" dirty="0">
              <a:ln w="900" cmpd="sng">
                <a:solidFill>
                  <a:schemeClr val="bg2">
                    <a:alpha val="55000"/>
                  </a:schemeClr>
                </a:solidFill>
                <a:prstDash val="solid"/>
              </a:ln>
              <a:solidFill>
                <a:schemeClr val="tx1"/>
              </a:solidFill>
            </a:endParaRPr>
          </a:p>
        </p:txBody>
      </p:sp>
      <p:sp>
        <p:nvSpPr>
          <p:cNvPr id="17" name="Bevel 16"/>
          <p:cNvSpPr/>
          <p:nvPr/>
        </p:nvSpPr>
        <p:spPr>
          <a:xfrm>
            <a:off x="5371673" y="4143380"/>
            <a:ext cx="1571636" cy="1143008"/>
          </a:xfrm>
          <a:prstGeom prst="bevel">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n w="900" cmpd="sng">
                  <a:solidFill>
                    <a:schemeClr val="bg2">
                      <a:alpha val="55000"/>
                    </a:schemeClr>
                  </a:solidFill>
                  <a:prstDash val="solid"/>
                </a:ln>
                <a:solidFill>
                  <a:schemeClr val="tx1"/>
                </a:solidFill>
              </a:rPr>
              <a:t>Investors</a:t>
            </a:r>
            <a:endParaRPr lang="en-IN" b="1" dirty="0">
              <a:ln w="900" cmpd="sng">
                <a:solidFill>
                  <a:schemeClr val="bg2">
                    <a:alpha val="55000"/>
                  </a:schemeClr>
                </a:solidFill>
                <a:prstDash val="solid"/>
              </a:ln>
              <a:solidFill>
                <a:schemeClr val="tx1"/>
              </a:solidFill>
            </a:endParaRPr>
          </a:p>
        </p:txBody>
      </p:sp>
      <p:sp>
        <p:nvSpPr>
          <p:cNvPr id="18" name="Bevel 17"/>
          <p:cNvSpPr/>
          <p:nvPr/>
        </p:nvSpPr>
        <p:spPr>
          <a:xfrm>
            <a:off x="7028602" y="4143380"/>
            <a:ext cx="1571636" cy="1143008"/>
          </a:xfrm>
          <a:prstGeom prst="bevel">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n w="900" cmpd="sng">
                  <a:solidFill>
                    <a:schemeClr val="bg2">
                      <a:alpha val="55000"/>
                    </a:schemeClr>
                  </a:solidFill>
                  <a:prstDash val="solid"/>
                </a:ln>
                <a:solidFill>
                  <a:schemeClr val="tx1"/>
                </a:solidFill>
              </a:rPr>
              <a:t>Central banks</a:t>
            </a:r>
            <a:endParaRPr lang="en-IN" b="1" dirty="0">
              <a:ln w="900" cmpd="sng">
                <a:solidFill>
                  <a:schemeClr val="bg2">
                    <a:alpha val="55000"/>
                  </a:schemeClr>
                </a:solidFill>
                <a:prstDash val="solid"/>
              </a:ln>
              <a:solidFill>
                <a:schemeClr val="tx1"/>
              </a:solidFill>
            </a:endParaRPr>
          </a:p>
        </p:txBody>
      </p:sp>
      <p:sp>
        <p:nvSpPr>
          <p:cNvPr id="19" name="Bevel 18"/>
          <p:cNvSpPr/>
          <p:nvPr/>
        </p:nvSpPr>
        <p:spPr>
          <a:xfrm>
            <a:off x="500034" y="5357826"/>
            <a:ext cx="1643074" cy="714380"/>
          </a:xfrm>
          <a:prstGeom prst="bevel">
            <a:avLst/>
          </a:prstGeom>
          <a:solidFill>
            <a:schemeClr val="tx1">
              <a:lumMod val="50000"/>
              <a:lumOff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n w="900" cmpd="sng">
                  <a:solidFill>
                    <a:schemeClr val="bg1">
                      <a:lumMod val="95000"/>
                      <a:alpha val="55000"/>
                    </a:schemeClr>
                  </a:solidFill>
                  <a:prstDash val="solid"/>
                </a:ln>
                <a:solidFill>
                  <a:schemeClr val="bg1"/>
                </a:solidFill>
              </a:rPr>
              <a:t>Trade partners</a:t>
            </a:r>
            <a:endParaRPr lang="en-IN" b="1" dirty="0">
              <a:ln w="900" cmpd="sng">
                <a:solidFill>
                  <a:schemeClr val="bg1">
                    <a:lumMod val="95000"/>
                    <a:alpha val="55000"/>
                  </a:schemeClr>
                </a:solidFill>
                <a:prstDash val="solid"/>
              </a:ln>
              <a:solidFill>
                <a:schemeClr val="bg1"/>
              </a:solidFill>
            </a:endParaRPr>
          </a:p>
        </p:txBody>
      </p:sp>
      <p:sp>
        <p:nvSpPr>
          <p:cNvPr id="20" name="Bevel 19"/>
          <p:cNvSpPr/>
          <p:nvPr/>
        </p:nvSpPr>
        <p:spPr>
          <a:xfrm>
            <a:off x="2285984" y="5371681"/>
            <a:ext cx="2428892" cy="714380"/>
          </a:xfrm>
          <a:prstGeom prst="bevel">
            <a:avLst/>
          </a:prstGeom>
          <a:solidFill>
            <a:schemeClr val="tx1">
              <a:lumMod val="50000"/>
              <a:lumOff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n w="900" cmpd="sng">
                  <a:solidFill>
                    <a:schemeClr val="bg1">
                      <a:lumMod val="95000"/>
                      <a:alpha val="55000"/>
                    </a:schemeClr>
                  </a:solidFill>
                  <a:prstDash val="solid"/>
                </a:ln>
                <a:solidFill>
                  <a:schemeClr val="bg1"/>
                </a:solidFill>
              </a:rPr>
              <a:t>Management accountants</a:t>
            </a:r>
            <a:endParaRPr lang="en-IN" b="1" dirty="0">
              <a:ln w="900" cmpd="sng">
                <a:solidFill>
                  <a:schemeClr val="bg1">
                    <a:lumMod val="95000"/>
                    <a:alpha val="55000"/>
                  </a:schemeClr>
                </a:solidFill>
                <a:prstDash val="solid"/>
              </a:ln>
              <a:solidFill>
                <a:schemeClr val="bg1"/>
              </a:solidFill>
            </a:endParaRPr>
          </a:p>
        </p:txBody>
      </p:sp>
      <p:sp>
        <p:nvSpPr>
          <p:cNvPr id="21" name="Bevel 20"/>
          <p:cNvSpPr/>
          <p:nvPr/>
        </p:nvSpPr>
        <p:spPr>
          <a:xfrm>
            <a:off x="4786314" y="5357826"/>
            <a:ext cx="1714512" cy="714380"/>
          </a:xfrm>
          <a:prstGeom prst="bevel">
            <a:avLst/>
          </a:prstGeom>
          <a:solidFill>
            <a:schemeClr val="tx1">
              <a:lumMod val="50000"/>
              <a:lumOff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n w="900" cmpd="sng">
                  <a:solidFill>
                    <a:schemeClr val="bg1">
                      <a:lumMod val="95000"/>
                      <a:alpha val="55000"/>
                    </a:schemeClr>
                  </a:solidFill>
                  <a:prstDash val="solid"/>
                </a:ln>
                <a:solidFill>
                  <a:schemeClr val="bg1"/>
                </a:solidFill>
              </a:rPr>
              <a:t>Auditors</a:t>
            </a:r>
            <a:endParaRPr lang="en-IN" b="1" dirty="0">
              <a:ln w="900" cmpd="sng">
                <a:solidFill>
                  <a:schemeClr val="bg1">
                    <a:lumMod val="95000"/>
                    <a:alpha val="55000"/>
                  </a:schemeClr>
                </a:solidFill>
                <a:prstDash val="solid"/>
              </a:ln>
              <a:solidFill>
                <a:schemeClr val="bg1"/>
              </a:solidFill>
            </a:endParaRPr>
          </a:p>
        </p:txBody>
      </p:sp>
      <p:sp>
        <p:nvSpPr>
          <p:cNvPr id="22" name="Bevel 21"/>
          <p:cNvSpPr/>
          <p:nvPr/>
        </p:nvSpPr>
        <p:spPr>
          <a:xfrm>
            <a:off x="6572264" y="5357826"/>
            <a:ext cx="2000264" cy="714380"/>
          </a:xfrm>
          <a:prstGeom prst="bevel">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n w="900" cmpd="sng">
                  <a:solidFill>
                    <a:schemeClr val="bg2">
                      <a:alpha val="55000"/>
                    </a:schemeClr>
                  </a:solidFill>
                  <a:prstDash val="solid"/>
                </a:ln>
                <a:solidFill>
                  <a:schemeClr val="tx1"/>
                </a:solidFill>
              </a:rPr>
              <a:t>Regulators</a:t>
            </a:r>
            <a:endParaRPr lang="en-IN" b="1" dirty="0">
              <a:ln w="900" cmpd="sng">
                <a:solidFill>
                  <a:schemeClr val="bg2">
                    <a:alpha val="55000"/>
                  </a:schemeClr>
                </a:solidFill>
                <a:prstDash val="solid"/>
              </a:ln>
              <a:solidFill>
                <a:schemeClr val="tx1"/>
              </a:solidFill>
            </a:endParaRPr>
          </a:p>
        </p:txBody>
      </p:sp>
      <p:sp>
        <p:nvSpPr>
          <p:cNvPr id="23" name="Bevel 22"/>
          <p:cNvSpPr/>
          <p:nvPr/>
        </p:nvSpPr>
        <p:spPr>
          <a:xfrm>
            <a:off x="500034" y="6143644"/>
            <a:ext cx="8072494" cy="500066"/>
          </a:xfrm>
          <a:prstGeom prst="bevel">
            <a:avLst/>
          </a:prstGeom>
          <a:solidFill>
            <a:srgbClr val="92D05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n w="900" cmpd="sng">
                  <a:solidFill>
                    <a:schemeClr val="bg1">
                      <a:alpha val="55000"/>
                    </a:schemeClr>
                  </a:solidFill>
                  <a:prstDash val="solid"/>
                </a:ln>
                <a:solidFill>
                  <a:schemeClr val="bg1"/>
                </a:solidFill>
                <a:effectLst>
                  <a:outerShdw blurRad="38100" dist="38100" dir="2700000" algn="tl">
                    <a:srgbClr val="000000">
                      <a:alpha val="43137"/>
                    </a:srgbClr>
                  </a:outerShdw>
                </a:effectLst>
              </a:rPr>
              <a:t>Software vendors</a:t>
            </a:r>
            <a:endParaRPr lang="en-IN" b="1" dirty="0">
              <a:ln w="900" cmpd="sng">
                <a:solidFill>
                  <a:schemeClr val="bg1">
                    <a:alpha val="55000"/>
                  </a:schemeClr>
                </a:solidFill>
                <a:prstDash val="solid"/>
              </a:ln>
              <a:solidFill>
                <a:schemeClr val="bg1"/>
              </a:solidFill>
              <a:effectLst>
                <a:outerShdw blurRad="38100" dist="38100" dir="2700000" algn="tl">
                  <a:srgbClr val="000000">
                    <a:alpha val="43137"/>
                  </a:srgbClr>
                </a:outerShdw>
              </a:effectLst>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0.05"/>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 calcmode="lin" valueType="num">
                                      <p:cBhvr>
                                        <p:cTn id="9" dur="500" fill="hold"/>
                                        <p:tgtEl>
                                          <p:spTgt spid="5"/>
                                        </p:tgtEl>
                                        <p:attrNameLst>
                                          <p:attrName>ppt_x</p:attrName>
                                        </p:attrNameLst>
                                      </p:cBhvr>
                                      <p:tavLst>
                                        <p:tav tm="0">
                                          <p:val>
                                            <p:strVal val="#ppt_x-.2"/>
                                          </p:val>
                                        </p:tav>
                                        <p:tav tm="100000">
                                          <p:val>
                                            <p:strVal val="#ppt_x"/>
                                          </p:val>
                                        </p:tav>
                                      </p:tavLst>
                                    </p:anim>
                                    <p:anim calcmode="lin" valueType="num">
                                      <p:cBhvr>
                                        <p:cTn id="10" dur="500" fill="hold"/>
                                        <p:tgtEl>
                                          <p:spTgt spid="5"/>
                                        </p:tgtEl>
                                        <p:attrNameLst>
                                          <p:attrName>ppt_y</p:attrName>
                                        </p:attrNameLst>
                                      </p:cBhvr>
                                      <p:tavLst>
                                        <p:tav tm="0">
                                          <p:val>
                                            <p:strVal val="#ppt_y"/>
                                          </p:val>
                                        </p:tav>
                                        <p:tav tm="100000">
                                          <p:val>
                                            <p:strVal val="#ppt_y"/>
                                          </p:val>
                                        </p:tav>
                                      </p:tavLst>
                                    </p:anim>
                                    <p:animEffect transition="in" filter="fade">
                                      <p:cBhvr>
                                        <p:cTn id="11" dur="500"/>
                                        <p:tgtEl>
                                          <p:spTgt spid="5"/>
                                        </p:tgtEl>
                                      </p:cBhvr>
                                    </p:animEffect>
                                  </p:childTnLst>
                                </p:cTn>
                              </p:par>
                            </p:childTnLst>
                          </p:cTn>
                        </p:par>
                        <p:par>
                          <p:cTn id="12" fill="hold">
                            <p:stCondLst>
                              <p:cond delay="500"/>
                            </p:stCondLst>
                            <p:childTnLst>
                              <p:par>
                                <p:cTn id="13" presetID="54" presetClass="entr" presetSubtype="0" accel="10000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strVal val="#ppt_w*0.05"/>
                                          </p:val>
                                        </p:tav>
                                        <p:tav tm="100000">
                                          <p:val>
                                            <p:strVal val="#ppt_w"/>
                                          </p:val>
                                        </p:tav>
                                      </p:tavLst>
                                    </p:anim>
                                    <p:anim calcmode="lin" valueType="num">
                                      <p:cBhvr>
                                        <p:cTn id="16" dur="500" fill="hold"/>
                                        <p:tgtEl>
                                          <p:spTgt spid="11"/>
                                        </p:tgtEl>
                                        <p:attrNameLst>
                                          <p:attrName>ppt_h</p:attrName>
                                        </p:attrNameLst>
                                      </p:cBhvr>
                                      <p:tavLst>
                                        <p:tav tm="0">
                                          <p:val>
                                            <p:strVal val="#ppt_h"/>
                                          </p:val>
                                        </p:tav>
                                        <p:tav tm="100000">
                                          <p:val>
                                            <p:strVal val="#ppt_h"/>
                                          </p:val>
                                        </p:tav>
                                      </p:tavLst>
                                    </p:anim>
                                    <p:anim calcmode="lin" valueType="num">
                                      <p:cBhvr>
                                        <p:cTn id="17" dur="500" fill="hold"/>
                                        <p:tgtEl>
                                          <p:spTgt spid="11"/>
                                        </p:tgtEl>
                                        <p:attrNameLst>
                                          <p:attrName>ppt_x</p:attrName>
                                        </p:attrNameLst>
                                      </p:cBhvr>
                                      <p:tavLst>
                                        <p:tav tm="0">
                                          <p:val>
                                            <p:strVal val="#ppt_x-.2"/>
                                          </p:val>
                                        </p:tav>
                                        <p:tav tm="100000">
                                          <p:val>
                                            <p:strVal val="#ppt_x"/>
                                          </p:val>
                                        </p:tav>
                                      </p:tavLst>
                                    </p:anim>
                                    <p:anim calcmode="lin" valueType="num">
                                      <p:cBhvr>
                                        <p:cTn id="18" dur="500" fill="hold"/>
                                        <p:tgtEl>
                                          <p:spTgt spid="11"/>
                                        </p:tgtEl>
                                        <p:attrNameLst>
                                          <p:attrName>ppt_y</p:attrName>
                                        </p:attrNameLst>
                                      </p:cBhvr>
                                      <p:tavLst>
                                        <p:tav tm="0">
                                          <p:val>
                                            <p:strVal val="#ppt_y"/>
                                          </p:val>
                                        </p:tav>
                                        <p:tav tm="100000">
                                          <p:val>
                                            <p:strVal val="#ppt_y"/>
                                          </p:val>
                                        </p:tav>
                                      </p:tavLst>
                                    </p:anim>
                                    <p:animEffect transition="in" filter="fade">
                                      <p:cBhvr>
                                        <p:cTn id="19" dur="500"/>
                                        <p:tgtEl>
                                          <p:spTgt spid="11"/>
                                        </p:tgtEl>
                                      </p:cBhvr>
                                    </p:animEffect>
                                  </p:childTnLst>
                                </p:cTn>
                              </p:par>
                              <p:par>
                                <p:cTn id="20" presetID="54" presetClass="entr" presetSubtype="0" accel="10000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strVal val="#ppt_w*0.05"/>
                                          </p:val>
                                        </p:tav>
                                        <p:tav tm="100000">
                                          <p:val>
                                            <p:strVal val="#ppt_w"/>
                                          </p:val>
                                        </p:tav>
                                      </p:tavLst>
                                    </p:anim>
                                    <p:anim calcmode="lin" valueType="num">
                                      <p:cBhvr>
                                        <p:cTn id="23" dur="500" fill="hold"/>
                                        <p:tgtEl>
                                          <p:spTgt spid="13"/>
                                        </p:tgtEl>
                                        <p:attrNameLst>
                                          <p:attrName>ppt_h</p:attrName>
                                        </p:attrNameLst>
                                      </p:cBhvr>
                                      <p:tavLst>
                                        <p:tav tm="0">
                                          <p:val>
                                            <p:strVal val="#ppt_h"/>
                                          </p:val>
                                        </p:tav>
                                        <p:tav tm="100000">
                                          <p:val>
                                            <p:strVal val="#ppt_h"/>
                                          </p:val>
                                        </p:tav>
                                      </p:tavLst>
                                    </p:anim>
                                    <p:anim calcmode="lin" valueType="num">
                                      <p:cBhvr>
                                        <p:cTn id="24" dur="500" fill="hold"/>
                                        <p:tgtEl>
                                          <p:spTgt spid="13"/>
                                        </p:tgtEl>
                                        <p:attrNameLst>
                                          <p:attrName>ppt_x</p:attrName>
                                        </p:attrNameLst>
                                      </p:cBhvr>
                                      <p:tavLst>
                                        <p:tav tm="0">
                                          <p:val>
                                            <p:strVal val="#ppt_x-.2"/>
                                          </p:val>
                                        </p:tav>
                                        <p:tav tm="100000">
                                          <p:val>
                                            <p:strVal val="#ppt_x"/>
                                          </p:val>
                                        </p:tav>
                                      </p:tavLst>
                                    </p:anim>
                                    <p:anim calcmode="lin" valueType="num">
                                      <p:cBhvr>
                                        <p:cTn id="25" dur="500" fill="hold"/>
                                        <p:tgtEl>
                                          <p:spTgt spid="13"/>
                                        </p:tgtEl>
                                        <p:attrNameLst>
                                          <p:attrName>ppt_y</p:attrName>
                                        </p:attrNameLst>
                                      </p:cBhvr>
                                      <p:tavLst>
                                        <p:tav tm="0">
                                          <p:val>
                                            <p:strVal val="#ppt_y"/>
                                          </p:val>
                                        </p:tav>
                                        <p:tav tm="100000">
                                          <p:val>
                                            <p:strVal val="#ppt_y"/>
                                          </p:val>
                                        </p:tav>
                                      </p:tavLst>
                                    </p:anim>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1"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slide(fromTop)">
                                      <p:cBhvr>
                                        <p:cTn id="31" dur="500"/>
                                        <p:tgtEl>
                                          <p:spTgt spid="12"/>
                                        </p:tgtEl>
                                      </p:cBhvr>
                                    </p:animEffect>
                                  </p:childTnLst>
                                </p:cTn>
                              </p:par>
                              <p:par>
                                <p:cTn id="32" presetID="12" presetClass="entr" presetSubtype="1"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slide(fromTop)">
                                      <p:cBhvr>
                                        <p:cTn id="34" dur="500"/>
                                        <p:tgtEl>
                                          <p:spTgt spid="6"/>
                                        </p:tgtEl>
                                      </p:cBhvr>
                                    </p:animEffect>
                                  </p:childTnLst>
                                </p:cTn>
                              </p:par>
                              <p:par>
                                <p:cTn id="35" presetID="12" presetClass="entr" presetSubtype="1"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slide(fromTop)">
                                      <p:cBhvr>
                                        <p:cTn id="37" dur="500"/>
                                        <p:tgtEl>
                                          <p:spTgt spid="7"/>
                                        </p:tgtEl>
                                      </p:cBhvr>
                                    </p:animEffect>
                                  </p:childTnLst>
                                </p:cTn>
                              </p:par>
                              <p:par>
                                <p:cTn id="38" presetID="12" presetClass="entr" presetSubtype="1"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slide(fromTop)">
                                      <p:cBhvr>
                                        <p:cTn id="40" dur="500"/>
                                        <p:tgtEl>
                                          <p:spTgt spid="8"/>
                                        </p:tgtEl>
                                      </p:cBhvr>
                                    </p:animEffect>
                                  </p:childTnLst>
                                </p:cTn>
                              </p:par>
                              <p:par>
                                <p:cTn id="41" presetID="12" presetClass="entr" presetSubtype="1"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slide(fromTop)">
                                      <p:cBhvr>
                                        <p:cTn id="43" dur="500"/>
                                        <p:tgtEl>
                                          <p:spTgt spid="9"/>
                                        </p:tgtEl>
                                      </p:cBhvr>
                                    </p:animEffect>
                                  </p:childTnLst>
                                </p:cTn>
                              </p:par>
                              <p:par>
                                <p:cTn id="44" presetID="12" presetClass="entr" presetSubtype="1"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slide(fromTop)">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12" presetClass="entr" presetSubtype="1"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slide(fromTop)">
                                      <p:cBhvr>
                                        <p:cTn id="51" dur="500"/>
                                        <p:tgtEl>
                                          <p:spTgt spid="14"/>
                                        </p:tgtEl>
                                      </p:cBhvr>
                                    </p:animEffect>
                                  </p:childTnLst>
                                </p:cTn>
                              </p:par>
                              <p:par>
                                <p:cTn id="52" presetID="12" presetClass="entr" presetSubtype="1"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slide(fromTop)">
                                      <p:cBhvr>
                                        <p:cTn id="54" dur="500"/>
                                        <p:tgtEl>
                                          <p:spTgt spid="15"/>
                                        </p:tgtEl>
                                      </p:cBhvr>
                                    </p:animEffect>
                                  </p:childTnLst>
                                </p:cTn>
                              </p:par>
                              <p:par>
                                <p:cTn id="55" presetID="12" presetClass="entr" presetSubtype="1" fill="hold" grpId="0"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slide(fromTop)">
                                      <p:cBhvr>
                                        <p:cTn id="57" dur="500"/>
                                        <p:tgtEl>
                                          <p:spTgt spid="19"/>
                                        </p:tgtEl>
                                      </p:cBhvr>
                                    </p:animEffect>
                                  </p:childTnLst>
                                </p:cTn>
                              </p:par>
                              <p:par>
                                <p:cTn id="58" presetID="12" presetClass="entr" presetSubtype="1"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slide(fromTop)">
                                      <p:cBhvr>
                                        <p:cTn id="60" dur="500"/>
                                        <p:tgtEl>
                                          <p:spTgt spid="20"/>
                                        </p:tgtEl>
                                      </p:cBhvr>
                                    </p:animEffect>
                                  </p:childTnLst>
                                </p:cTn>
                              </p:par>
                              <p:par>
                                <p:cTn id="61" presetID="12" presetClass="entr" presetSubtype="1"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slide(fromTop)">
                                      <p:cBhvr>
                                        <p:cTn id="63" dur="500"/>
                                        <p:tgtEl>
                                          <p:spTgt spid="21"/>
                                        </p:tgtEl>
                                      </p:cBhvr>
                                    </p:animEffect>
                                  </p:childTnLst>
                                </p:cTn>
                              </p:par>
                              <p:par>
                                <p:cTn id="64" presetID="12" presetClass="entr" presetSubtype="1"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lide(fromTop)">
                                      <p:cBhvr>
                                        <p:cTn id="66" dur="500"/>
                                        <p:tgtEl>
                                          <p:spTgt spid="16"/>
                                        </p:tgtEl>
                                      </p:cBhvr>
                                    </p:animEffect>
                                  </p:childTnLst>
                                </p:cTn>
                              </p:par>
                              <p:par>
                                <p:cTn id="67" presetID="12" presetClass="entr" presetSubtype="1"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slide(fromTop)">
                                      <p:cBhvr>
                                        <p:cTn id="69" dur="500"/>
                                        <p:tgtEl>
                                          <p:spTgt spid="17"/>
                                        </p:tgtEl>
                                      </p:cBhvr>
                                    </p:animEffect>
                                  </p:childTnLst>
                                </p:cTn>
                              </p:par>
                              <p:par>
                                <p:cTn id="70" presetID="12" presetClass="entr" presetSubtype="1" fill="hold" grpId="0" nodeType="with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slide(fromTop)">
                                      <p:cBhvr>
                                        <p:cTn id="72" dur="500"/>
                                        <p:tgtEl>
                                          <p:spTgt spid="18"/>
                                        </p:tgtEl>
                                      </p:cBhvr>
                                    </p:animEffect>
                                  </p:childTnLst>
                                </p:cTn>
                              </p:par>
                              <p:par>
                                <p:cTn id="73" presetID="12" presetClass="entr" presetSubtype="1" fill="hold" grpId="0" nodeType="with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slide(fromTop)">
                                      <p:cBhvr>
                                        <p:cTn id="75" dur="500"/>
                                        <p:tgtEl>
                                          <p:spTgt spid="22"/>
                                        </p:tgtEl>
                                      </p:cBhvr>
                                    </p:animEffect>
                                  </p:childTnLst>
                                </p:cTn>
                              </p:par>
                              <p:par>
                                <p:cTn id="76" presetID="12" presetClass="entr" presetSubtype="1" fill="hold" grpId="0" nodeType="with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slide(fromTop)">
                                      <p:cBhvr>
                                        <p:cTn id="7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p:bldP spid="12" grpId="0" animBg="1"/>
      <p:bldP spid="13" grpId="0"/>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353"/>
            <a:ext cx="7212294" cy="76944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4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Purpose of this presentation:</a:t>
            </a:r>
            <a:endParaRPr lang="en-US" sz="4400" b="1" u="sng"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endParaRPr>
          </a:p>
        </p:txBody>
      </p:sp>
      <p:sp>
        <p:nvSpPr>
          <p:cNvPr id="5" name="Rectangle 4"/>
          <p:cNvSpPr/>
          <p:nvPr/>
        </p:nvSpPr>
        <p:spPr>
          <a:xfrm>
            <a:off x="214282" y="1870068"/>
            <a:ext cx="8572560" cy="3416320"/>
          </a:xfrm>
          <a:prstGeom prst="rect">
            <a:avLst/>
          </a:prstGeom>
          <a:noFill/>
        </p:spPr>
        <p:txBody>
          <a:bodyPr wrap="square" lIns="91440" tIns="45720" rIns="91440" bIns="45720">
            <a:spAutoFit/>
          </a:bodyPr>
          <a:lstStyle/>
          <a:p>
            <a:pPr algn="just"/>
            <a:r>
              <a:rPr lang="en-US" sz="5400" b="0" cap="none" spc="0" dirty="0" smtClean="0">
                <a:ln w="18415" cmpd="sng">
                  <a:solidFill>
                    <a:schemeClr val="tx1"/>
                  </a:solidFill>
                  <a:prstDash val="solid"/>
                </a:ln>
                <a:solidFill>
                  <a:schemeClr val="accent6">
                    <a:lumMod val="60000"/>
                    <a:lumOff val="40000"/>
                  </a:schemeClr>
                </a:solidFill>
                <a:effectLst>
                  <a:outerShdw blurRad="63500" dir="3600000" algn="tl" rotWithShape="0">
                    <a:srgbClr val="000000">
                      <a:alpha val="70000"/>
                    </a:srgbClr>
                  </a:outerShdw>
                </a:effectLst>
              </a:rPr>
              <a:t>To disseminate the </a:t>
            </a:r>
            <a:r>
              <a:rPr lang="en-US" sz="5400" dirty="0" smtClean="0">
                <a:ln w="18415" cmpd="sng">
                  <a:solidFill>
                    <a:schemeClr val="tx1"/>
                  </a:solidFill>
                  <a:prstDash val="solid"/>
                </a:ln>
                <a:solidFill>
                  <a:schemeClr val="accent6">
                    <a:lumMod val="60000"/>
                    <a:lumOff val="40000"/>
                  </a:schemeClr>
                </a:solidFill>
                <a:effectLst>
                  <a:outerShdw blurRad="63500" dir="3600000" algn="tl" rotWithShape="0">
                    <a:srgbClr val="000000">
                      <a:alpha val="70000"/>
                    </a:srgbClr>
                  </a:outerShdw>
                </a:effectLst>
              </a:rPr>
              <a:t>r</a:t>
            </a:r>
            <a:r>
              <a:rPr lang="en-US" sz="5400" b="0" cap="none" spc="0" dirty="0" smtClean="0">
                <a:ln w="18415" cmpd="sng">
                  <a:solidFill>
                    <a:schemeClr val="tx1"/>
                  </a:solidFill>
                  <a:prstDash val="solid"/>
                </a:ln>
                <a:solidFill>
                  <a:schemeClr val="accent6">
                    <a:lumMod val="60000"/>
                    <a:lumOff val="40000"/>
                  </a:schemeClr>
                </a:solidFill>
                <a:effectLst>
                  <a:outerShdw blurRad="63500" dir="3600000" algn="tl" rotWithShape="0">
                    <a:srgbClr val="000000">
                      <a:alpha val="70000"/>
                    </a:srgbClr>
                  </a:outerShdw>
                </a:effectLst>
              </a:rPr>
              <a:t>equisites </a:t>
            </a:r>
            <a:r>
              <a:rPr lang="en-US" sz="5400" dirty="0" smtClean="0">
                <a:ln w="18415" cmpd="sng">
                  <a:solidFill>
                    <a:schemeClr val="tx1"/>
                  </a:solidFill>
                  <a:prstDash val="solid"/>
                </a:ln>
                <a:solidFill>
                  <a:schemeClr val="accent6">
                    <a:lumMod val="60000"/>
                    <a:lumOff val="40000"/>
                  </a:schemeClr>
                </a:solidFill>
                <a:effectLst>
                  <a:outerShdw blurRad="63500" dir="3600000" algn="tl" rotWithShape="0">
                    <a:srgbClr val="000000">
                      <a:alpha val="70000"/>
                    </a:srgbClr>
                  </a:outerShdw>
                </a:effectLst>
              </a:rPr>
              <a:t>for certifying the financial statements f</a:t>
            </a:r>
            <a:r>
              <a:rPr lang="en-US" sz="5400" b="0" cap="none" spc="0" dirty="0" smtClean="0">
                <a:ln w="18415" cmpd="sng">
                  <a:solidFill>
                    <a:schemeClr val="tx1"/>
                  </a:solidFill>
                  <a:prstDash val="solid"/>
                </a:ln>
                <a:solidFill>
                  <a:schemeClr val="accent6">
                    <a:lumMod val="60000"/>
                    <a:lumOff val="40000"/>
                  </a:schemeClr>
                </a:solidFill>
                <a:effectLst>
                  <a:outerShdw blurRad="63500" dir="3600000" algn="tl" rotWithShape="0">
                    <a:srgbClr val="000000">
                      <a:alpha val="70000"/>
                    </a:srgbClr>
                  </a:outerShdw>
                </a:effectLst>
              </a:rPr>
              <a:t>or uploading in XBRL mode</a:t>
            </a:r>
            <a:endParaRPr lang="en-US" sz="5400" b="0" cap="none" spc="0" dirty="0">
              <a:ln w="18415" cmpd="sng">
                <a:solidFill>
                  <a:schemeClr val="tx1"/>
                </a:solidFill>
                <a:prstDash val="solid"/>
              </a:ln>
              <a:solidFill>
                <a:schemeClr val="accent6">
                  <a:lumMod val="60000"/>
                  <a:lumOff val="40000"/>
                </a:schemeClr>
              </a:solidFill>
              <a:effectLst>
                <a:outerShdw blurRad="63500" dir="3600000" algn="tl" rotWithShape="0">
                  <a:srgbClr val="000000">
                    <a:alpha val="70000"/>
                  </a:srgbClr>
                </a:outerShdw>
              </a:effectLst>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par>
                          <p:cTn id="12" fill="hold">
                            <p:stCondLst>
                              <p:cond delay="500"/>
                            </p:stCondLst>
                            <p:childTnLst>
                              <p:par>
                                <p:cTn id="13" presetID="54" presetClass="entr" presetSubtype="0" accel="10000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strVal val="#ppt_w*0.05"/>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anim calcmode="lin" valueType="num">
                                      <p:cBhvr>
                                        <p:cTn id="17" dur="500" fill="hold"/>
                                        <p:tgtEl>
                                          <p:spTgt spid="5"/>
                                        </p:tgtEl>
                                        <p:attrNameLst>
                                          <p:attrName>ppt_x</p:attrName>
                                        </p:attrNameLst>
                                      </p:cBhvr>
                                      <p:tavLst>
                                        <p:tav tm="0">
                                          <p:val>
                                            <p:strVal val="#ppt_x-.2"/>
                                          </p:val>
                                        </p:tav>
                                        <p:tav tm="100000">
                                          <p:val>
                                            <p:strVal val="#ppt_x"/>
                                          </p:val>
                                        </p:tav>
                                      </p:tavLst>
                                    </p:anim>
                                    <p:anim calcmode="lin" valueType="num">
                                      <p:cBhvr>
                                        <p:cTn id="18" dur="500" fill="hold"/>
                                        <p:tgtEl>
                                          <p:spTgt spid="5"/>
                                        </p:tgtEl>
                                        <p:attrNameLst>
                                          <p:attrName>ppt_y</p:attrName>
                                        </p:attrNameLst>
                                      </p:cBhvr>
                                      <p:tavLst>
                                        <p:tav tm="0">
                                          <p:val>
                                            <p:strVal val="#ppt_y"/>
                                          </p:val>
                                        </p:tav>
                                        <p:tav tm="100000">
                                          <p:val>
                                            <p:strVal val="#ppt_y"/>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353"/>
            <a:ext cx="8997398"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0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Filing of financial statements </a:t>
            </a:r>
            <a:r>
              <a:rPr lang="en-US" sz="4000" b="1" u="sng" dirty="0" smtClean="0">
                <a:ln w="1905"/>
                <a:effectLst>
                  <a:innerShdw blurRad="69850" dist="43180" dir="5400000">
                    <a:srgbClr val="000000">
                      <a:alpha val="65000"/>
                    </a:srgbClr>
                  </a:innerShdw>
                </a:effectLst>
              </a:rPr>
              <a:t>before</a:t>
            </a:r>
            <a:r>
              <a:rPr lang="en-US" sz="40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 XBRL</a:t>
            </a:r>
            <a:endParaRPr lang="en-US" sz="4000" b="1" u="sng"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endParaRPr>
          </a:p>
        </p:txBody>
      </p:sp>
      <p:sp>
        <p:nvSpPr>
          <p:cNvPr id="5" name="Rounded Rectangle 4"/>
          <p:cNvSpPr/>
          <p:nvPr/>
        </p:nvSpPr>
        <p:spPr>
          <a:xfrm>
            <a:off x="428596" y="1000108"/>
            <a:ext cx="1571636" cy="928694"/>
          </a:xfrm>
          <a:prstGeom prst="roundRect">
            <a:avLst/>
          </a:prstGeom>
          <a:solidFill>
            <a:srgbClr val="92D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Duly signed financial statements</a:t>
            </a:r>
            <a:endParaRPr lang="en-IN" b="1" dirty="0">
              <a:solidFill>
                <a:schemeClr val="tx1"/>
              </a:solidFill>
            </a:endParaRPr>
          </a:p>
        </p:txBody>
      </p:sp>
      <p:sp>
        <p:nvSpPr>
          <p:cNvPr id="6" name="Rounded Rectangle 5"/>
          <p:cNvSpPr/>
          <p:nvPr/>
        </p:nvSpPr>
        <p:spPr>
          <a:xfrm>
            <a:off x="2564796" y="1026234"/>
            <a:ext cx="1571636" cy="928694"/>
          </a:xfrm>
          <a:prstGeom prst="roundRect">
            <a:avLst/>
          </a:prstGeom>
          <a:solidFill>
            <a:srgbClr val="92D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Scanning of the financial statements</a:t>
            </a:r>
            <a:endParaRPr lang="en-IN" b="1" dirty="0">
              <a:solidFill>
                <a:schemeClr val="tx1"/>
              </a:solidFill>
            </a:endParaRPr>
          </a:p>
        </p:txBody>
      </p:sp>
      <p:sp>
        <p:nvSpPr>
          <p:cNvPr id="8" name="Rounded Rectangle 7"/>
          <p:cNvSpPr/>
          <p:nvPr/>
        </p:nvSpPr>
        <p:spPr>
          <a:xfrm>
            <a:off x="7072330" y="1000108"/>
            <a:ext cx="1428760" cy="785818"/>
          </a:xfrm>
          <a:prstGeom prst="roundRect">
            <a:avLst/>
          </a:prstGeom>
          <a:solidFill>
            <a:srgbClr val="92D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Uploading to MCA</a:t>
            </a:r>
            <a:endParaRPr lang="en-IN" b="1" dirty="0">
              <a:solidFill>
                <a:schemeClr val="tx1"/>
              </a:solidFill>
            </a:endParaRPr>
          </a:p>
        </p:txBody>
      </p:sp>
      <p:pic>
        <p:nvPicPr>
          <p:cNvPr id="9" name="Picture 8"/>
          <p:cNvPicPr/>
          <p:nvPr/>
        </p:nvPicPr>
        <p:blipFill>
          <a:blip r:embed="rId2" cstate="print">
            <a:duotone>
              <a:schemeClr val="accent1">
                <a:shade val="45000"/>
                <a:satMod val="135000"/>
              </a:schemeClr>
              <a:prstClr val="white"/>
            </a:duotone>
          </a:blip>
          <a:srcRect/>
          <a:stretch>
            <a:fillRect/>
          </a:stretch>
        </p:blipFill>
        <p:spPr bwMode="auto">
          <a:xfrm>
            <a:off x="500034" y="2214554"/>
            <a:ext cx="4071966" cy="4357718"/>
          </a:xfrm>
          <a:prstGeom prst="rect">
            <a:avLst/>
          </a:prstGeom>
          <a:noFill/>
          <a:ln w="9525">
            <a:solidFill>
              <a:srgbClr val="002060"/>
            </a:solidFill>
            <a:miter lim="800000"/>
            <a:headEnd/>
            <a:tailEnd/>
          </a:ln>
        </p:spPr>
      </p:pic>
      <p:pic>
        <p:nvPicPr>
          <p:cNvPr id="10" name="Picture 9"/>
          <p:cNvPicPr/>
          <p:nvPr/>
        </p:nvPicPr>
        <p:blipFill>
          <a:blip r:embed="rId3" cstate="print">
            <a:duotone>
              <a:schemeClr val="accent1">
                <a:shade val="45000"/>
                <a:satMod val="135000"/>
              </a:schemeClr>
              <a:prstClr val="white"/>
            </a:duotone>
          </a:blip>
          <a:srcRect/>
          <a:stretch>
            <a:fillRect/>
          </a:stretch>
        </p:blipFill>
        <p:spPr bwMode="auto">
          <a:xfrm>
            <a:off x="4714876" y="2214554"/>
            <a:ext cx="4071966" cy="4357718"/>
          </a:xfrm>
          <a:prstGeom prst="rect">
            <a:avLst/>
          </a:prstGeom>
          <a:noFill/>
          <a:ln w="9525">
            <a:solidFill>
              <a:srgbClr val="002060"/>
            </a:solidFill>
            <a:miter lim="800000"/>
            <a:headEnd/>
            <a:tailEnd/>
          </a:ln>
        </p:spPr>
      </p:pic>
      <p:sp>
        <p:nvSpPr>
          <p:cNvPr id="11" name="Oval 10"/>
          <p:cNvSpPr/>
          <p:nvPr/>
        </p:nvSpPr>
        <p:spPr>
          <a:xfrm>
            <a:off x="532283" y="2062154"/>
            <a:ext cx="1428760" cy="78581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Oval 11"/>
          <p:cNvSpPr/>
          <p:nvPr/>
        </p:nvSpPr>
        <p:spPr>
          <a:xfrm>
            <a:off x="4733270" y="2133592"/>
            <a:ext cx="1500198" cy="7953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ight Arrow 12"/>
          <p:cNvSpPr/>
          <p:nvPr/>
        </p:nvSpPr>
        <p:spPr>
          <a:xfrm>
            <a:off x="2143108" y="1357298"/>
            <a:ext cx="285752" cy="21431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ight Arrow 13"/>
          <p:cNvSpPr/>
          <p:nvPr/>
        </p:nvSpPr>
        <p:spPr>
          <a:xfrm>
            <a:off x="4214810" y="1357298"/>
            <a:ext cx="285752" cy="21431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Down Arrow 16"/>
          <p:cNvSpPr/>
          <p:nvPr/>
        </p:nvSpPr>
        <p:spPr>
          <a:xfrm>
            <a:off x="4643438" y="1500174"/>
            <a:ext cx="214314" cy="42862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Up Arrow 17"/>
          <p:cNvSpPr/>
          <p:nvPr/>
        </p:nvSpPr>
        <p:spPr>
          <a:xfrm>
            <a:off x="7643834" y="1857364"/>
            <a:ext cx="214314" cy="285752"/>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par>
                          <p:cTn id="28" fill="hold">
                            <p:stCondLst>
                              <p:cond delay="2500"/>
                            </p:stCondLst>
                            <p:childTnLst>
                              <p:par>
                                <p:cTn id="29" presetID="22" presetClass="entr" presetSubtype="1"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up)">
                                      <p:cBhvr>
                                        <p:cTn id="31" dur="500"/>
                                        <p:tgtEl>
                                          <p:spTgt spid="17"/>
                                        </p:tgtEl>
                                      </p:cBhvr>
                                    </p:animEffect>
                                  </p:childTnLst>
                                </p:cTn>
                              </p:par>
                            </p:childTnLst>
                          </p:cTn>
                        </p:par>
                        <p:par>
                          <p:cTn id="32" fill="hold">
                            <p:stCondLst>
                              <p:cond delay="3000"/>
                            </p:stCondLst>
                            <p:childTnLst>
                              <p:par>
                                <p:cTn id="33" presetID="23" presetClass="entr" presetSubtype="16"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ppt_w</p:attrName>
                                        </p:attrNameLst>
                                      </p:cBhvr>
                                      <p:tavLst>
                                        <p:tav tm="0">
                                          <p:val>
                                            <p:fltVal val="0"/>
                                          </p:val>
                                        </p:tav>
                                        <p:tav tm="100000">
                                          <p:val>
                                            <p:strVal val="#ppt_w"/>
                                          </p:val>
                                        </p:tav>
                                      </p:tavLst>
                                    </p:anim>
                                    <p:anim calcmode="lin" valueType="num">
                                      <p:cBhvr>
                                        <p:cTn id="48" dur="500" fill="hold"/>
                                        <p:tgtEl>
                                          <p:spTgt spid="12"/>
                                        </p:tgtEl>
                                        <p:attrNameLst>
                                          <p:attrName>ppt_h</p:attrName>
                                        </p:attrNameLst>
                                      </p:cBhvr>
                                      <p:tavLst>
                                        <p:tav tm="0">
                                          <p:val>
                                            <p:fltVal val="0"/>
                                          </p:val>
                                        </p:tav>
                                        <p:tav tm="100000">
                                          <p:val>
                                            <p:strVal val="#ppt_h"/>
                                          </p:val>
                                        </p:tav>
                                      </p:tavLst>
                                    </p:anim>
                                  </p:childTnLst>
                                </p:cTn>
                              </p:par>
                            </p:childTnLst>
                          </p:cTn>
                        </p:par>
                        <p:par>
                          <p:cTn id="49" fill="hold">
                            <p:stCondLst>
                              <p:cond delay="3500"/>
                            </p:stCondLst>
                            <p:childTnLst>
                              <p:par>
                                <p:cTn id="50" presetID="22" presetClass="entr" presetSubtype="4"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down)">
                                      <p:cBhvr>
                                        <p:cTn id="52" dur="500"/>
                                        <p:tgtEl>
                                          <p:spTgt spid="18"/>
                                        </p:tgtEl>
                                      </p:cBhvr>
                                    </p:animEffect>
                                  </p:childTnLst>
                                </p:cTn>
                              </p:par>
                            </p:childTnLst>
                          </p:cTn>
                        </p:par>
                        <p:par>
                          <p:cTn id="53" fill="hold">
                            <p:stCondLst>
                              <p:cond delay="4000"/>
                            </p:stCondLst>
                            <p:childTnLst>
                              <p:par>
                                <p:cTn id="54" presetID="22" presetClass="entr" presetSubtype="4"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down)">
                                      <p:cBhvr>
                                        <p:cTn id="5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8" grpId="0" animBg="1"/>
      <p:bldP spid="11" grpId="0" animBg="1"/>
      <p:bldP spid="12" grpId="0" animBg="1"/>
      <p:bldP spid="13" grpId="0" animBg="1"/>
      <p:bldP spid="14"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6406" y="656798"/>
            <a:ext cx="8523312" cy="1569660"/>
          </a:xfrm>
          <a:prstGeom prst="rect">
            <a:avLst/>
          </a:prstGeom>
          <a:noFill/>
        </p:spPr>
        <p:txBody>
          <a:bodyPr wrap="square" lIns="91440" tIns="45720" rIns="91440" bIns="45720">
            <a:spAutoFit/>
            <a:scene3d>
              <a:camera prst="orthographicFront"/>
              <a:lightRig rig="threePt" dir="t"/>
            </a:scene3d>
            <a:sp3d extrusionH="57150">
              <a:bevelT w="38100" h="38100"/>
            </a:sp3d>
          </a:bodyPr>
          <a:lstStyle/>
          <a:p>
            <a:pPr algn="just"/>
            <a:r>
              <a:rPr lang="en-US" sz="3200" b="1" dirty="0" smtClean="0">
                <a:ln w="18000">
                  <a:solidFill>
                    <a:schemeClr val="accent6">
                      <a:lumMod val="75000"/>
                    </a:schemeClr>
                  </a:solidFill>
                  <a:prstDash val="solid"/>
                  <a:miter lim="800000"/>
                </a:ln>
                <a:solidFill>
                  <a:schemeClr val="accent6">
                    <a:lumMod val="75000"/>
                  </a:schemeClr>
                </a:solidFill>
              </a:rPr>
              <a:t>From the Year 2010 – 2011, the following </a:t>
            </a:r>
          </a:p>
          <a:p>
            <a:pPr algn="just"/>
            <a:r>
              <a:rPr lang="en-US" sz="3200" b="1" dirty="0" smtClean="0">
                <a:ln w="18000">
                  <a:solidFill>
                    <a:schemeClr val="accent6">
                      <a:lumMod val="75000"/>
                    </a:schemeClr>
                  </a:solidFill>
                  <a:prstDash val="solid"/>
                  <a:miter lim="800000"/>
                </a:ln>
                <a:solidFill>
                  <a:schemeClr val="accent6">
                    <a:lumMod val="75000"/>
                  </a:schemeClr>
                </a:solidFill>
              </a:rPr>
              <a:t>companies in India has to file their Financial statements in </a:t>
            </a:r>
            <a:endParaRPr lang="en-US" sz="3200" b="1" u="sng" dirty="0" smtClean="0">
              <a:ln w="18000">
                <a:solidFill>
                  <a:srgbClr val="C00000"/>
                </a:solidFill>
                <a:prstDash val="solid"/>
                <a:miter lim="800000"/>
              </a:ln>
              <a:solidFill>
                <a:srgbClr val="C00000"/>
              </a:solidFill>
            </a:endParaRPr>
          </a:p>
        </p:txBody>
      </p:sp>
      <p:sp>
        <p:nvSpPr>
          <p:cNvPr id="5" name="Rectangle 4"/>
          <p:cNvSpPr/>
          <p:nvPr/>
        </p:nvSpPr>
        <p:spPr>
          <a:xfrm>
            <a:off x="2000232" y="2762904"/>
            <a:ext cx="6576864" cy="523220"/>
          </a:xfrm>
          <a:prstGeom prst="rect">
            <a:avLst/>
          </a:prstGeom>
          <a:noFill/>
        </p:spPr>
        <p:txBody>
          <a:bodyPr wrap="none" lIns="91440" tIns="45720" rIns="91440" bIns="45720">
            <a:spAutoFit/>
          </a:bodyPr>
          <a:lstStyle/>
          <a:p>
            <a:pPr algn="ctr">
              <a:buFont typeface="Wingdings" pitchFamily="2" charset="2"/>
              <a:buChar char="Ø"/>
            </a:pPr>
            <a:r>
              <a:rPr lang="en-US" sz="2800" b="1" dirty="0" smtClean="0">
                <a:ln w="1905"/>
                <a:effectLst>
                  <a:innerShdw blurRad="69850" dist="43180" dir="5400000">
                    <a:srgbClr val="000000">
                      <a:alpha val="65000"/>
                    </a:srgbClr>
                  </a:innerShdw>
                </a:effectLst>
              </a:rPr>
              <a:t> Companies having paid up capital ≥ 5 cr. </a:t>
            </a:r>
            <a:endParaRPr lang="en-US" sz="2800" b="1" dirty="0">
              <a:ln w="1905"/>
              <a:effectLst>
                <a:innerShdw blurRad="69850" dist="43180" dir="5400000">
                  <a:srgbClr val="000000">
                    <a:alpha val="65000"/>
                  </a:srgbClr>
                </a:innerShdw>
              </a:effectLst>
            </a:endParaRPr>
          </a:p>
        </p:txBody>
      </p:sp>
      <p:sp>
        <p:nvSpPr>
          <p:cNvPr id="6" name="Rectangle 5"/>
          <p:cNvSpPr/>
          <p:nvPr/>
        </p:nvSpPr>
        <p:spPr>
          <a:xfrm>
            <a:off x="2000232" y="3405846"/>
            <a:ext cx="6053965" cy="523220"/>
          </a:xfrm>
          <a:prstGeom prst="rect">
            <a:avLst/>
          </a:prstGeom>
          <a:noFill/>
        </p:spPr>
        <p:txBody>
          <a:bodyPr wrap="none" lIns="91440" tIns="45720" rIns="91440" bIns="45720">
            <a:spAutoFit/>
          </a:bodyPr>
          <a:lstStyle/>
          <a:p>
            <a:pPr algn="ctr">
              <a:buFont typeface="Wingdings" pitchFamily="2" charset="2"/>
              <a:buChar char="Ø"/>
            </a:pPr>
            <a:r>
              <a:rPr lang="en-US" sz="2800" b="1" dirty="0" smtClean="0">
                <a:ln w="1905"/>
                <a:effectLst>
                  <a:innerShdw blurRad="69850" dist="43180" dir="5400000">
                    <a:srgbClr val="000000">
                      <a:alpha val="65000"/>
                    </a:srgbClr>
                  </a:innerShdw>
                </a:effectLst>
              </a:rPr>
              <a:t> Companies having turnover ≥ 100 cr. </a:t>
            </a:r>
            <a:endParaRPr lang="en-US" sz="2800" b="1" dirty="0">
              <a:ln w="1905"/>
              <a:effectLst>
                <a:innerShdw blurRad="69850" dist="43180" dir="5400000">
                  <a:srgbClr val="000000">
                    <a:alpha val="65000"/>
                  </a:srgbClr>
                </a:innerShdw>
              </a:effectLst>
            </a:endParaRPr>
          </a:p>
        </p:txBody>
      </p:sp>
      <p:sp>
        <p:nvSpPr>
          <p:cNvPr id="7" name="Rectangle 6"/>
          <p:cNvSpPr/>
          <p:nvPr/>
        </p:nvSpPr>
        <p:spPr>
          <a:xfrm>
            <a:off x="450233" y="3786190"/>
            <a:ext cx="2244717" cy="584775"/>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3200" b="1" dirty="0" smtClean="0">
                <a:ln w="18000">
                  <a:solidFill>
                    <a:srgbClr val="C00000"/>
                  </a:solidFill>
                  <a:prstDash val="solid"/>
                  <a:miter lim="800000"/>
                </a:ln>
                <a:solidFill>
                  <a:srgbClr val="C00000"/>
                </a:solidFill>
              </a:rPr>
              <a:t>But not for: </a:t>
            </a:r>
            <a:endParaRPr lang="en-US" sz="3200" b="1" dirty="0">
              <a:ln w="18000">
                <a:solidFill>
                  <a:srgbClr val="C00000"/>
                </a:solidFill>
                <a:prstDash val="solid"/>
                <a:miter lim="800000"/>
              </a:ln>
              <a:solidFill>
                <a:srgbClr val="C00000"/>
              </a:solidFill>
            </a:endParaRPr>
          </a:p>
        </p:txBody>
      </p:sp>
      <p:sp>
        <p:nvSpPr>
          <p:cNvPr id="8" name="Rectangle 7"/>
          <p:cNvSpPr/>
          <p:nvPr/>
        </p:nvSpPr>
        <p:spPr>
          <a:xfrm>
            <a:off x="1928794" y="4179180"/>
            <a:ext cx="3192091" cy="523220"/>
          </a:xfrm>
          <a:prstGeom prst="rect">
            <a:avLst/>
          </a:prstGeom>
          <a:noFill/>
        </p:spPr>
        <p:txBody>
          <a:bodyPr wrap="none" lIns="91440" tIns="45720" rIns="91440" bIns="45720">
            <a:spAutoFit/>
          </a:bodyPr>
          <a:lstStyle/>
          <a:p>
            <a:pPr algn="ctr">
              <a:buFont typeface="Wingdings" pitchFamily="2" charset="2"/>
              <a:buChar char="Ø"/>
            </a:pPr>
            <a:r>
              <a:rPr lang="en-US" sz="2800" b="1" dirty="0" smtClean="0">
                <a:ln w="1905"/>
                <a:effectLst>
                  <a:innerShdw blurRad="69850" dist="43180" dir="5400000">
                    <a:srgbClr val="000000">
                      <a:alpha val="65000"/>
                    </a:srgbClr>
                  </a:innerShdw>
                </a:effectLst>
              </a:rPr>
              <a:t> Power companies</a:t>
            </a:r>
            <a:endParaRPr lang="en-US" sz="2800" b="1" dirty="0">
              <a:ln w="1905"/>
              <a:effectLst>
                <a:innerShdw blurRad="69850" dist="43180" dir="5400000">
                  <a:srgbClr val="000000">
                    <a:alpha val="65000"/>
                  </a:srgbClr>
                </a:innerShdw>
              </a:effectLst>
            </a:endParaRPr>
          </a:p>
        </p:txBody>
      </p:sp>
      <p:sp>
        <p:nvSpPr>
          <p:cNvPr id="9" name="Rectangle 8"/>
          <p:cNvSpPr/>
          <p:nvPr/>
        </p:nvSpPr>
        <p:spPr>
          <a:xfrm>
            <a:off x="1928794" y="4750684"/>
            <a:ext cx="3437031" cy="523220"/>
          </a:xfrm>
          <a:prstGeom prst="rect">
            <a:avLst/>
          </a:prstGeom>
          <a:noFill/>
        </p:spPr>
        <p:txBody>
          <a:bodyPr wrap="none" lIns="91440" tIns="45720" rIns="91440" bIns="45720">
            <a:spAutoFit/>
          </a:bodyPr>
          <a:lstStyle/>
          <a:p>
            <a:pPr algn="ctr">
              <a:buFont typeface="Wingdings" pitchFamily="2" charset="2"/>
              <a:buChar char="Ø"/>
            </a:pPr>
            <a:r>
              <a:rPr lang="en-US" sz="2800" b="1" dirty="0" smtClean="0">
                <a:ln w="1905"/>
                <a:effectLst>
                  <a:innerShdw blurRad="69850" dist="43180" dir="5400000">
                    <a:srgbClr val="000000">
                      <a:alpha val="65000"/>
                    </a:srgbClr>
                  </a:innerShdw>
                </a:effectLst>
              </a:rPr>
              <a:t> Banking companies</a:t>
            </a:r>
            <a:endParaRPr lang="en-US" sz="2800" b="1" dirty="0">
              <a:ln w="1905"/>
              <a:effectLst>
                <a:innerShdw blurRad="69850" dist="43180" dir="5400000">
                  <a:srgbClr val="000000">
                    <a:alpha val="65000"/>
                  </a:srgbClr>
                </a:innerShdw>
              </a:effectLst>
            </a:endParaRPr>
          </a:p>
        </p:txBody>
      </p:sp>
      <p:sp>
        <p:nvSpPr>
          <p:cNvPr id="10" name="Rectangle 9"/>
          <p:cNvSpPr/>
          <p:nvPr/>
        </p:nvSpPr>
        <p:spPr>
          <a:xfrm>
            <a:off x="1928794" y="5322188"/>
            <a:ext cx="3687228" cy="523220"/>
          </a:xfrm>
          <a:prstGeom prst="rect">
            <a:avLst/>
          </a:prstGeom>
          <a:noFill/>
        </p:spPr>
        <p:txBody>
          <a:bodyPr wrap="none" lIns="91440" tIns="45720" rIns="91440" bIns="45720">
            <a:spAutoFit/>
          </a:bodyPr>
          <a:lstStyle/>
          <a:p>
            <a:pPr algn="ctr">
              <a:buFont typeface="Wingdings" pitchFamily="2" charset="2"/>
              <a:buChar char="Ø"/>
            </a:pPr>
            <a:r>
              <a:rPr lang="en-US" sz="2800" b="1" dirty="0" smtClean="0">
                <a:ln w="1905"/>
                <a:effectLst>
                  <a:innerShdw blurRad="69850" dist="43180" dir="5400000">
                    <a:srgbClr val="000000">
                      <a:alpha val="65000"/>
                    </a:srgbClr>
                  </a:innerShdw>
                </a:effectLst>
              </a:rPr>
              <a:t> Insurance companies</a:t>
            </a:r>
            <a:endParaRPr lang="en-US" sz="2800" b="1" dirty="0">
              <a:ln w="1905"/>
              <a:effectLst>
                <a:innerShdw blurRad="69850" dist="43180" dir="5400000">
                  <a:srgbClr val="000000">
                    <a:alpha val="65000"/>
                  </a:srgbClr>
                </a:innerShdw>
              </a:effectLst>
            </a:endParaRPr>
          </a:p>
        </p:txBody>
      </p:sp>
      <p:sp>
        <p:nvSpPr>
          <p:cNvPr id="11" name="Rectangle 10"/>
          <p:cNvSpPr/>
          <p:nvPr/>
        </p:nvSpPr>
        <p:spPr>
          <a:xfrm>
            <a:off x="1947791" y="5822254"/>
            <a:ext cx="1344214" cy="523220"/>
          </a:xfrm>
          <a:prstGeom prst="rect">
            <a:avLst/>
          </a:prstGeom>
          <a:noFill/>
        </p:spPr>
        <p:txBody>
          <a:bodyPr wrap="none" lIns="91440" tIns="45720" rIns="91440" bIns="45720">
            <a:spAutoFit/>
          </a:bodyPr>
          <a:lstStyle/>
          <a:p>
            <a:pPr algn="ctr">
              <a:buFont typeface="Wingdings" pitchFamily="2" charset="2"/>
              <a:buChar char="Ø"/>
            </a:pPr>
            <a:r>
              <a:rPr lang="en-US" sz="2800" b="1" dirty="0" smtClean="0">
                <a:ln w="1905"/>
                <a:effectLst>
                  <a:innerShdw blurRad="69850" dist="43180" dir="5400000">
                    <a:srgbClr val="000000">
                      <a:alpha val="65000"/>
                    </a:srgbClr>
                  </a:innerShdw>
                </a:effectLst>
              </a:rPr>
              <a:t> NBFC</a:t>
            </a:r>
            <a:endParaRPr lang="en-US" sz="2800" b="1" dirty="0">
              <a:ln w="1905"/>
              <a:effectLst>
                <a:innerShdw blurRad="69850" dist="43180" dir="5400000">
                  <a:srgbClr val="000000">
                    <a:alpha val="65000"/>
                  </a:srgbClr>
                </a:innerShdw>
              </a:effectLst>
            </a:endParaRPr>
          </a:p>
        </p:txBody>
      </p:sp>
      <p:sp>
        <p:nvSpPr>
          <p:cNvPr id="12" name="Rectangle 11"/>
          <p:cNvSpPr/>
          <p:nvPr/>
        </p:nvSpPr>
        <p:spPr>
          <a:xfrm>
            <a:off x="1981057" y="2191400"/>
            <a:ext cx="4305474" cy="523220"/>
          </a:xfrm>
          <a:prstGeom prst="rect">
            <a:avLst/>
          </a:prstGeom>
          <a:noFill/>
        </p:spPr>
        <p:txBody>
          <a:bodyPr wrap="none" lIns="91440" tIns="45720" rIns="91440" bIns="45720">
            <a:spAutoFit/>
          </a:bodyPr>
          <a:lstStyle/>
          <a:p>
            <a:pPr algn="ctr">
              <a:buFont typeface="Wingdings" pitchFamily="2" charset="2"/>
              <a:buChar char="Ø"/>
            </a:pPr>
            <a:r>
              <a:rPr lang="en-US" sz="2800" b="1" dirty="0" smtClean="0">
                <a:ln w="1905"/>
                <a:effectLst>
                  <a:innerShdw blurRad="69850" dist="43180" dir="5400000">
                    <a:srgbClr val="000000">
                      <a:alpha val="65000"/>
                    </a:srgbClr>
                  </a:innerShdw>
                </a:effectLst>
              </a:rPr>
              <a:t> Listed companies in India</a:t>
            </a:r>
            <a:endParaRPr lang="en-US" sz="2800" b="1" dirty="0">
              <a:ln w="1905"/>
              <a:effectLst>
                <a:innerShdw blurRad="69850" dist="43180" dir="5400000">
                  <a:srgbClr val="000000">
                    <a:alpha val="65000"/>
                  </a:srgbClr>
                </a:innerShdw>
              </a:effectLst>
            </a:endParaRPr>
          </a:p>
        </p:txBody>
      </p:sp>
      <p:sp>
        <p:nvSpPr>
          <p:cNvPr id="13" name="Rectangle 12"/>
          <p:cNvSpPr/>
          <p:nvPr/>
        </p:nvSpPr>
        <p:spPr>
          <a:xfrm>
            <a:off x="335104" y="0"/>
            <a:ext cx="4522648"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000" b="1" u="sng" cap="none" spc="0" dirty="0" smtClean="0">
                <a:ln w="11430">
                  <a:solidFill>
                    <a:schemeClr val="tx1"/>
                  </a:solidFill>
                </a:ln>
                <a:solidFill>
                  <a:schemeClr val="tx2">
                    <a:lumMod val="75000"/>
                  </a:schemeClr>
                </a:solidFill>
                <a:effectLst>
                  <a:outerShdw blurRad="50800" dist="39000" dir="5460000" algn="tl">
                    <a:srgbClr val="000000">
                      <a:alpha val="38000"/>
                    </a:srgbClr>
                  </a:outerShdw>
                </a:effectLst>
              </a:rPr>
              <a:t>Notificatio</a:t>
            </a:r>
            <a:r>
              <a:rPr lang="en-US" sz="4000" b="1" u="sng" dirty="0" smtClean="0">
                <a:ln w="11430">
                  <a:solidFill>
                    <a:schemeClr val="tx1"/>
                  </a:solidFill>
                </a:ln>
                <a:solidFill>
                  <a:schemeClr val="tx2">
                    <a:lumMod val="75000"/>
                  </a:schemeClr>
                </a:solidFill>
                <a:effectLst>
                  <a:outerShdw blurRad="50800" dist="39000" dir="5460000" algn="tl">
                    <a:srgbClr val="000000">
                      <a:alpha val="38000"/>
                    </a:srgbClr>
                  </a:outerShdw>
                </a:effectLst>
              </a:rPr>
              <a:t>n of MCA </a:t>
            </a:r>
            <a:endParaRPr lang="en-US" sz="4000" b="1" u="sng" cap="none" spc="0" dirty="0">
              <a:ln w="11430">
                <a:solidFill>
                  <a:schemeClr val="tx1"/>
                </a:solidFill>
              </a:ln>
              <a:solidFill>
                <a:schemeClr val="tx2">
                  <a:lumMod val="75000"/>
                </a:schemeClr>
              </a:solidFill>
              <a:effectLst>
                <a:outerShdw blurRad="50800" dist="39000" dir="5460000" algn="tl">
                  <a:srgbClr val="000000">
                    <a:alpha val="38000"/>
                  </a:srgbClr>
                </a:outerShdw>
              </a:effectLst>
            </a:endParaRPr>
          </a:p>
        </p:txBody>
      </p:sp>
      <p:sp>
        <p:nvSpPr>
          <p:cNvPr id="14" name="Rectangle 13"/>
          <p:cNvSpPr/>
          <p:nvPr/>
        </p:nvSpPr>
        <p:spPr>
          <a:xfrm>
            <a:off x="4829795" y="142852"/>
            <a:ext cx="3968330" cy="584775"/>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3200" b="1" dirty="0" smtClean="0">
                <a:ln w="18000">
                  <a:solidFill>
                    <a:srgbClr val="C00000"/>
                  </a:solidFill>
                  <a:prstDash val="solid"/>
                  <a:miter lim="800000"/>
                </a:ln>
                <a:solidFill>
                  <a:srgbClr val="C00000"/>
                </a:solidFill>
              </a:rPr>
              <a:t>[Circular No: 09/2011]</a:t>
            </a:r>
            <a:endParaRPr lang="en-US" sz="3200" b="1" dirty="0">
              <a:ln w="18000">
                <a:solidFill>
                  <a:srgbClr val="C00000"/>
                </a:solidFill>
                <a:prstDash val="solid"/>
                <a:miter lim="800000"/>
              </a:ln>
              <a:solidFill>
                <a:srgbClr val="C00000"/>
              </a:solidFill>
            </a:endParaRPr>
          </a:p>
        </p:txBody>
      </p:sp>
      <p:sp>
        <p:nvSpPr>
          <p:cNvPr id="22" name="Rectangle 21"/>
          <p:cNvSpPr/>
          <p:nvPr/>
        </p:nvSpPr>
        <p:spPr>
          <a:xfrm>
            <a:off x="3495170" y="1637165"/>
            <a:ext cx="2791342" cy="584775"/>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3200" b="1" dirty="0" smtClean="0">
                <a:ln w="18000">
                  <a:solidFill>
                    <a:srgbClr val="C00000"/>
                  </a:solidFill>
                  <a:prstDash val="solid"/>
                  <a:miter lim="800000"/>
                </a:ln>
                <a:solidFill>
                  <a:srgbClr val="C00000"/>
                </a:solidFill>
              </a:rPr>
              <a:t>XBRL form only</a:t>
            </a:r>
            <a:endParaRPr lang="en-US" sz="3200" b="1" dirty="0">
              <a:ln w="18000">
                <a:solidFill>
                  <a:srgbClr val="C00000"/>
                </a:solidFill>
                <a:prstDash val="solid"/>
                <a:miter lim="800000"/>
              </a:ln>
              <a:solidFill>
                <a:srgbClr val="C00000"/>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strVal val="#ppt_w*0.05"/>
                                          </p:val>
                                        </p:tav>
                                        <p:tav tm="100000">
                                          <p:val>
                                            <p:strVal val="#ppt_w"/>
                                          </p:val>
                                        </p:tav>
                                      </p:tavLst>
                                    </p:anim>
                                    <p:anim calcmode="lin" valueType="num">
                                      <p:cBhvr>
                                        <p:cTn id="8" dur="500" fill="hold"/>
                                        <p:tgtEl>
                                          <p:spTgt spid="13"/>
                                        </p:tgtEl>
                                        <p:attrNameLst>
                                          <p:attrName>ppt_h</p:attrName>
                                        </p:attrNameLst>
                                      </p:cBhvr>
                                      <p:tavLst>
                                        <p:tav tm="0">
                                          <p:val>
                                            <p:strVal val="#ppt_h"/>
                                          </p:val>
                                        </p:tav>
                                        <p:tav tm="100000">
                                          <p:val>
                                            <p:strVal val="#ppt_h"/>
                                          </p:val>
                                        </p:tav>
                                      </p:tavLst>
                                    </p:anim>
                                    <p:anim calcmode="lin" valueType="num">
                                      <p:cBhvr>
                                        <p:cTn id="9" dur="500" fill="hold"/>
                                        <p:tgtEl>
                                          <p:spTgt spid="13"/>
                                        </p:tgtEl>
                                        <p:attrNameLst>
                                          <p:attrName>ppt_x</p:attrName>
                                        </p:attrNameLst>
                                      </p:cBhvr>
                                      <p:tavLst>
                                        <p:tav tm="0">
                                          <p:val>
                                            <p:strVal val="#ppt_x-.2"/>
                                          </p:val>
                                        </p:tav>
                                        <p:tav tm="100000">
                                          <p:val>
                                            <p:strVal val="#ppt_x"/>
                                          </p:val>
                                        </p:tav>
                                      </p:tavLst>
                                    </p:anim>
                                    <p:anim calcmode="lin" valueType="num">
                                      <p:cBhvr>
                                        <p:cTn id="10" dur="500" fill="hold"/>
                                        <p:tgtEl>
                                          <p:spTgt spid="13"/>
                                        </p:tgtEl>
                                        <p:attrNameLst>
                                          <p:attrName>ppt_y</p:attrName>
                                        </p:attrNameLst>
                                      </p:cBhvr>
                                      <p:tavLst>
                                        <p:tav tm="0">
                                          <p:val>
                                            <p:strVal val="#ppt_y"/>
                                          </p:val>
                                        </p:tav>
                                        <p:tav tm="100000">
                                          <p:val>
                                            <p:strVal val="#ppt_y"/>
                                          </p:val>
                                        </p:tav>
                                      </p:tavLst>
                                    </p:anim>
                                    <p:animEffect transition="in" filter="fade">
                                      <p:cBhvr>
                                        <p:cTn id="11" dur="500"/>
                                        <p:tgtEl>
                                          <p:spTgt spid="13"/>
                                        </p:tgtEl>
                                      </p:cBhvr>
                                    </p:animEffect>
                                  </p:childTnLst>
                                </p:cTn>
                              </p:par>
                              <p:par>
                                <p:cTn id="12" presetID="12" presetClass="entr" presetSubtype="1"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slide(fromTop)">
                                      <p:cBhvr>
                                        <p:cTn id="14" dur="500"/>
                                        <p:tgtEl>
                                          <p:spTgt spid="14"/>
                                        </p:tgtEl>
                                      </p:cBhvr>
                                    </p:animEffect>
                                  </p:childTnLst>
                                </p:cTn>
                              </p:par>
                              <p:par>
                                <p:cTn id="15" presetID="12" presetClass="entr" presetSubtype="1"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Top)">
                                      <p:cBhvr>
                                        <p:cTn id="17" dur="500"/>
                                        <p:tgtEl>
                                          <p:spTgt spid="4"/>
                                        </p:tgtEl>
                                      </p:cBhvr>
                                    </p:animEffect>
                                  </p:childTnLst>
                                </p:cTn>
                              </p:par>
                            </p:childTnLst>
                          </p:cTn>
                        </p:par>
                        <p:par>
                          <p:cTn id="18" fill="hold">
                            <p:stCondLst>
                              <p:cond delay="500"/>
                            </p:stCondLst>
                            <p:childTnLst>
                              <p:par>
                                <p:cTn id="19" presetID="1" presetClass="entr" presetSubtype="0" fill="hold" grpId="2" nodeType="after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par>
                          <p:cTn id="21" fill="hold">
                            <p:stCondLst>
                              <p:cond delay="500"/>
                            </p:stCondLst>
                            <p:childTnLst>
                              <p:par>
                                <p:cTn id="22" presetID="6" presetClass="emph" presetSubtype="0" fill="hold" grpId="1" nodeType="afterEffect">
                                  <p:stCondLst>
                                    <p:cond delay="0"/>
                                  </p:stCondLst>
                                  <p:childTnLst>
                                    <p:animScale>
                                      <p:cBhvr>
                                        <p:cTn id="23" dur="2000" fill="hold"/>
                                        <p:tgtEl>
                                          <p:spTgt spid="22"/>
                                        </p:tgtEl>
                                      </p:cBhvr>
                                      <p:by x="150000" y="100000"/>
                                    </p:animScale>
                                  </p:childTnLst>
                                </p:cTn>
                              </p:par>
                              <p:par>
                                <p:cTn id="24" presetID="22" presetClass="entr" presetSubtype="1"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500"/>
                                        <p:tgtEl>
                                          <p:spTgt spid="12"/>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up)">
                                      <p:cBhvr>
                                        <p:cTn id="29" dur="500"/>
                                        <p:tgtEl>
                                          <p:spTgt spid="5"/>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up)">
                                      <p:cBhvr>
                                        <p:cTn id="32" dur="500"/>
                                        <p:tgtEl>
                                          <p:spTgt spid="6"/>
                                        </p:tgtEl>
                                      </p:cBhvr>
                                    </p:animEffect>
                                  </p:childTnLst>
                                </p:cTn>
                              </p:par>
                              <p:par>
                                <p:cTn id="33" presetID="12" presetClass="entr" presetSubtype="1"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slide(fromTop)">
                                      <p:cBhvr>
                                        <p:cTn id="35" dur="500"/>
                                        <p:tgtEl>
                                          <p:spTgt spid="7"/>
                                        </p:tgtEl>
                                      </p:cBhvr>
                                    </p:animEffect>
                                  </p:childTnLst>
                                </p:cTn>
                              </p:par>
                              <p:par>
                                <p:cTn id="36" presetID="20"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edge">
                                      <p:cBhvr>
                                        <p:cTn id="38" dur="500"/>
                                        <p:tgtEl>
                                          <p:spTgt spid="8"/>
                                        </p:tgtEl>
                                      </p:cBhvr>
                                    </p:animEffect>
                                  </p:childTnLst>
                                </p:cTn>
                              </p:par>
                              <p:par>
                                <p:cTn id="39" presetID="2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edge">
                                      <p:cBhvr>
                                        <p:cTn id="41" dur="500"/>
                                        <p:tgtEl>
                                          <p:spTgt spid="9"/>
                                        </p:tgtEl>
                                      </p:cBhvr>
                                    </p:animEffect>
                                  </p:childTnLst>
                                </p:cTn>
                              </p:par>
                              <p:par>
                                <p:cTn id="42" presetID="20"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edge">
                                      <p:cBhvr>
                                        <p:cTn id="44" dur="500"/>
                                        <p:tgtEl>
                                          <p:spTgt spid="10"/>
                                        </p:tgtEl>
                                      </p:cBhvr>
                                    </p:animEffect>
                                  </p:childTnLst>
                                </p:cTn>
                              </p:par>
                              <p:par>
                                <p:cTn id="45" presetID="20"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edge">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22" grpId="1"/>
      <p:bldP spid="22"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004820" cy="70788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n-US" sz="40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Filing of financial statements </a:t>
            </a:r>
            <a:r>
              <a:rPr lang="en-US" sz="4000" b="1" u="sng" dirty="0" smtClean="0">
                <a:ln w="1905"/>
                <a:effectLst>
                  <a:innerShdw blurRad="69850" dist="43180" dir="5400000">
                    <a:srgbClr val="000000">
                      <a:alpha val="65000"/>
                    </a:srgbClr>
                  </a:innerShdw>
                </a:effectLst>
              </a:rPr>
              <a:t>in</a:t>
            </a:r>
            <a:r>
              <a:rPr lang="en-US" sz="4000" b="1" u="sng" dirty="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rPr>
              <a:t> XBRL</a:t>
            </a:r>
            <a:endParaRPr lang="en-US" sz="4000" b="1" u="sng"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endParaRPr>
          </a:p>
        </p:txBody>
      </p:sp>
      <p:sp>
        <p:nvSpPr>
          <p:cNvPr id="5" name="Rounded Rectangle 4"/>
          <p:cNvSpPr/>
          <p:nvPr/>
        </p:nvSpPr>
        <p:spPr>
          <a:xfrm>
            <a:off x="785786" y="1000108"/>
            <a:ext cx="2000264"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Management</a:t>
            </a:r>
            <a:endParaRPr lang="en-IN" dirty="0"/>
          </a:p>
        </p:txBody>
      </p:sp>
      <p:sp>
        <p:nvSpPr>
          <p:cNvPr id="7" name="Rounded Rectangle 6"/>
          <p:cNvSpPr/>
          <p:nvPr/>
        </p:nvSpPr>
        <p:spPr>
          <a:xfrm>
            <a:off x="785786" y="2214554"/>
            <a:ext cx="2000264"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Practitioners</a:t>
            </a:r>
            <a:endParaRPr lang="en-IN" dirty="0"/>
          </a:p>
        </p:txBody>
      </p:sp>
      <p:sp>
        <p:nvSpPr>
          <p:cNvPr id="8" name="Rounded Rectangle 7"/>
          <p:cNvSpPr/>
          <p:nvPr/>
        </p:nvSpPr>
        <p:spPr>
          <a:xfrm>
            <a:off x="785786" y="3357562"/>
            <a:ext cx="1928826"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XBRL mode</a:t>
            </a:r>
            <a:endParaRPr lang="en-IN" dirty="0"/>
          </a:p>
        </p:txBody>
      </p:sp>
      <p:sp>
        <p:nvSpPr>
          <p:cNvPr id="9" name="Rounded Rectangle 8"/>
          <p:cNvSpPr/>
          <p:nvPr/>
        </p:nvSpPr>
        <p:spPr>
          <a:xfrm>
            <a:off x="928662" y="4500570"/>
            <a:ext cx="1785950"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validation</a:t>
            </a:r>
            <a:endParaRPr lang="en-IN" dirty="0"/>
          </a:p>
        </p:txBody>
      </p:sp>
      <p:sp>
        <p:nvSpPr>
          <p:cNvPr id="10" name="Rounded Rectangle 9"/>
          <p:cNvSpPr/>
          <p:nvPr/>
        </p:nvSpPr>
        <p:spPr>
          <a:xfrm>
            <a:off x="928662" y="5643578"/>
            <a:ext cx="1785950" cy="85725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Upload&amp; Certify</a:t>
            </a:r>
            <a:endParaRPr lang="en-IN" dirty="0">
              <a:solidFill>
                <a:schemeClr val="tx1"/>
              </a:solidFill>
            </a:endParaRPr>
          </a:p>
        </p:txBody>
      </p:sp>
      <p:sp>
        <p:nvSpPr>
          <p:cNvPr id="11" name="Down Arrow 10"/>
          <p:cNvSpPr/>
          <p:nvPr/>
        </p:nvSpPr>
        <p:spPr>
          <a:xfrm>
            <a:off x="1643042" y="3000372"/>
            <a:ext cx="285752" cy="28575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Down Arrow 12"/>
          <p:cNvSpPr/>
          <p:nvPr/>
        </p:nvSpPr>
        <p:spPr>
          <a:xfrm>
            <a:off x="1643042" y="1857364"/>
            <a:ext cx="285752" cy="28575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Down Arrow 13"/>
          <p:cNvSpPr/>
          <p:nvPr/>
        </p:nvSpPr>
        <p:spPr>
          <a:xfrm>
            <a:off x="1643042" y="4143380"/>
            <a:ext cx="285752" cy="28575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Down Arrow 14"/>
          <p:cNvSpPr/>
          <p:nvPr/>
        </p:nvSpPr>
        <p:spPr>
          <a:xfrm>
            <a:off x="1643042" y="5286388"/>
            <a:ext cx="285752" cy="28575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19"/>
          <p:cNvSpPr txBox="1"/>
          <p:nvPr/>
        </p:nvSpPr>
        <p:spPr>
          <a:xfrm>
            <a:off x="2571736" y="1804562"/>
            <a:ext cx="6072230" cy="338554"/>
          </a:xfrm>
          <a:prstGeom prst="rect">
            <a:avLst/>
          </a:prstGeom>
          <a:noFill/>
        </p:spPr>
        <p:txBody>
          <a:bodyPr wrap="square" rtlCol="0">
            <a:spAutoFit/>
          </a:bodyPr>
          <a:lstStyle/>
          <a:p>
            <a:r>
              <a:rPr lang="en-US" sz="1600" b="1" dirty="0" smtClean="0"/>
              <a:t>AUDITED FINANCIAL STATEMENTS WITH ENGAGEMENT LETTER </a:t>
            </a:r>
            <a:endParaRPr lang="en-IN" sz="1600" b="1" dirty="0"/>
          </a:p>
        </p:txBody>
      </p:sp>
      <p:sp>
        <p:nvSpPr>
          <p:cNvPr id="22" name="TextBox 21"/>
          <p:cNvSpPr txBox="1"/>
          <p:nvPr/>
        </p:nvSpPr>
        <p:spPr>
          <a:xfrm>
            <a:off x="2571736" y="3019008"/>
            <a:ext cx="6072230" cy="338554"/>
          </a:xfrm>
          <a:prstGeom prst="rect">
            <a:avLst/>
          </a:prstGeom>
          <a:noFill/>
        </p:spPr>
        <p:txBody>
          <a:bodyPr wrap="square" rtlCol="0">
            <a:spAutoFit/>
          </a:bodyPr>
          <a:lstStyle/>
          <a:p>
            <a:r>
              <a:rPr lang="en-US" sz="1600" b="1" dirty="0" smtClean="0"/>
              <a:t>CONVERT THE AUDITED FINANCIAL STATEMENTS</a:t>
            </a:r>
            <a:endParaRPr lang="en-IN" sz="1600" b="1" dirty="0"/>
          </a:p>
        </p:txBody>
      </p:sp>
      <p:sp>
        <p:nvSpPr>
          <p:cNvPr id="23" name="TextBox 22"/>
          <p:cNvSpPr txBox="1"/>
          <p:nvPr/>
        </p:nvSpPr>
        <p:spPr>
          <a:xfrm>
            <a:off x="2571736" y="5305024"/>
            <a:ext cx="6072230" cy="338554"/>
          </a:xfrm>
          <a:prstGeom prst="rect">
            <a:avLst/>
          </a:prstGeom>
          <a:noFill/>
        </p:spPr>
        <p:txBody>
          <a:bodyPr wrap="square" rtlCol="0">
            <a:spAutoFit/>
          </a:bodyPr>
          <a:lstStyle/>
          <a:p>
            <a:r>
              <a:rPr lang="en-US" sz="1600" b="1" dirty="0" smtClean="0"/>
              <a:t>IF THERE IS NO ERROR LOGS THEN </a:t>
            </a:r>
            <a:endParaRPr lang="en-IN" sz="1600" b="1" dirty="0"/>
          </a:p>
        </p:txBody>
      </p:sp>
      <p:sp>
        <p:nvSpPr>
          <p:cNvPr id="24" name="TextBox 23"/>
          <p:cNvSpPr txBox="1"/>
          <p:nvPr/>
        </p:nvSpPr>
        <p:spPr>
          <a:xfrm>
            <a:off x="2500298" y="4162016"/>
            <a:ext cx="6072230" cy="338554"/>
          </a:xfrm>
          <a:prstGeom prst="rect">
            <a:avLst/>
          </a:prstGeom>
          <a:noFill/>
        </p:spPr>
        <p:txBody>
          <a:bodyPr wrap="square" rtlCol="0">
            <a:spAutoFit/>
          </a:bodyPr>
          <a:lstStyle/>
          <a:p>
            <a:r>
              <a:rPr lang="en-US" sz="1600" b="1" dirty="0" smtClean="0"/>
              <a:t>PREPARE INSTANCE DOCUMENT </a:t>
            </a:r>
            <a:endParaRPr lang="en-IN" sz="1600"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457200" y="274638"/>
            <a:ext cx="8004820" cy="707886"/>
          </a:xfrm>
          <a:prstGeom prst="rect">
            <a:avLst/>
          </a:prstGeom>
          <a:noFill/>
        </p:spPr>
        <p:txBody>
          <a:bodyPr vert="horz" wrap="none" lIns="91440" tIns="45720" rIns="91440" bIns="45720" rtlCol="0" anchor="ctr">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sng" strike="noStrike" kern="1200" cap="none" spc="0" normalizeH="0" baseline="0" noProof="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uLnTx/>
                <a:uFillTx/>
                <a:latin typeface="+mj-lt"/>
                <a:ea typeface="+mj-ea"/>
                <a:cs typeface="+mj-cs"/>
              </a:rPr>
              <a:t>Filing of financial statements </a:t>
            </a:r>
            <a:r>
              <a:rPr kumimoji="0" lang="en-US" sz="4000" b="1" i="0" u="sng" strike="noStrike" kern="1200" cap="none" spc="0" normalizeH="0" baseline="0" noProof="0" smtClean="0">
                <a:ln w="1905"/>
                <a:solidFill>
                  <a:schemeClr val="tx1"/>
                </a:solidFill>
                <a:effectLst>
                  <a:innerShdw blurRad="69850" dist="43180" dir="5400000">
                    <a:srgbClr val="000000">
                      <a:alpha val="65000"/>
                    </a:srgbClr>
                  </a:innerShdw>
                </a:effectLst>
                <a:uLnTx/>
                <a:uFillTx/>
                <a:latin typeface="+mj-lt"/>
                <a:ea typeface="+mj-ea"/>
                <a:cs typeface="+mj-cs"/>
              </a:rPr>
              <a:t>in</a:t>
            </a:r>
            <a:r>
              <a:rPr kumimoji="0" lang="en-US" sz="4000" b="1" i="0" u="sng" strike="noStrike" kern="1200" cap="none" spc="0" normalizeH="0" baseline="0" noProof="0" smtClean="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uLnTx/>
                <a:uFillTx/>
                <a:latin typeface="+mj-lt"/>
                <a:ea typeface="+mj-ea"/>
                <a:cs typeface="+mj-cs"/>
              </a:rPr>
              <a:t> XBRL</a:t>
            </a:r>
            <a:endParaRPr kumimoji="0" lang="en-US" sz="4000" b="1" i="0" u="sng" strike="noStrike" kern="1200" cap="none" spc="0" normalizeH="0" baseline="0" noProof="0" dirty="0">
              <a:ln w="1905"/>
              <a:gradFill flip="none" rotWithShape="1">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2700000" scaled="1"/>
                <a:tileRect/>
              </a:gradFill>
              <a:effectLst>
                <a:innerShdw blurRad="69850" dist="43180" dir="5400000">
                  <a:srgbClr val="000000">
                    <a:alpha val="65000"/>
                  </a:srgbClr>
                </a:innerShdw>
              </a:effectLst>
              <a:uLnTx/>
              <a:uFillTx/>
              <a:latin typeface="+mj-lt"/>
              <a:ea typeface="+mj-ea"/>
              <a:cs typeface="+mj-cs"/>
            </a:endParaRPr>
          </a:p>
        </p:txBody>
      </p:sp>
      <p:sp>
        <p:nvSpPr>
          <p:cNvPr id="5" name="Rounded Rectangle 4"/>
          <p:cNvSpPr/>
          <p:nvPr/>
        </p:nvSpPr>
        <p:spPr>
          <a:xfrm>
            <a:off x="785786" y="1000108"/>
            <a:ext cx="2000264"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Management</a:t>
            </a:r>
            <a:endParaRPr lang="en-IN" dirty="0"/>
          </a:p>
        </p:txBody>
      </p:sp>
      <p:sp>
        <p:nvSpPr>
          <p:cNvPr id="6" name="Rounded Rectangle 5"/>
          <p:cNvSpPr/>
          <p:nvPr/>
        </p:nvSpPr>
        <p:spPr>
          <a:xfrm>
            <a:off x="857224" y="4500570"/>
            <a:ext cx="2000264"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Practitioners</a:t>
            </a:r>
            <a:endParaRPr lang="en-IN" dirty="0"/>
          </a:p>
        </p:txBody>
      </p:sp>
      <p:sp>
        <p:nvSpPr>
          <p:cNvPr id="7" name="Rounded Rectangle 6"/>
          <p:cNvSpPr/>
          <p:nvPr/>
        </p:nvSpPr>
        <p:spPr>
          <a:xfrm>
            <a:off x="785786" y="2214554"/>
            <a:ext cx="1928826"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XBRL mode</a:t>
            </a:r>
            <a:endParaRPr lang="en-IN" dirty="0"/>
          </a:p>
        </p:txBody>
      </p:sp>
      <p:sp>
        <p:nvSpPr>
          <p:cNvPr id="8" name="Rounded Rectangle 7"/>
          <p:cNvSpPr/>
          <p:nvPr/>
        </p:nvSpPr>
        <p:spPr>
          <a:xfrm>
            <a:off x="928662" y="3357562"/>
            <a:ext cx="1785950"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validation</a:t>
            </a:r>
            <a:endParaRPr lang="en-IN" dirty="0"/>
          </a:p>
        </p:txBody>
      </p:sp>
      <p:sp>
        <p:nvSpPr>
          <p:cNvPr id="9" name="Rounded Rectangle 8"/>
          <p:cNvSpPr/>
          <p:nvPr/>
        </p:nvSpPr>
        <p:spPr>
          <a:xfrm>
            <a:off x="928662" y="5643578"/>
            <a:ext cx="1785950" cy="85725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Upload&amp; Certify</a:t>
            </a:r>
            <a:endParaRPr lang="en-IN" dirty="0">
              <a:solidFill>
                <a:schemeClr val="tx1"/>
              </a:solidFill>
            </a:endParaRPr>
          </a:p>
        </p:txBody>
      </p:sp>
      <p:sp>
        <p:nvSpPr>
          <p:cNvPr id="16" name="Down Arrow 15"/>
          <p:cNvSpPr/>
          <p:nvPr/>
        </p:nvSpPr>
        <p:spPr>
          <a:xfrm>
            <a:off x="1643042" y="3071810"/>
            <a:ext cx="285752" cy="28575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Down Arrow 16"/>
          <p:cNvSpPr/>
          <p:nvPr/>
        </p:nvSpPr>
        <p:spPr>
          <a:xfrm>
            <a:off x="1643042" y="1928802"/>
            <a:ext cx="285752" cy="28575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Down Arrow 17"/>
          <p:cNvSpPr/>
          <p:nvPr/>
        </p:nvSpPr>
        <p:spPr>
          <a:xfrm>
            <a:off x="1643042" y="4214818"/>
            <a:ext cx="285752" cy="28575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Down Arrow 18"/>
          <p:cNvSpPr/>
          <p:nvPr/>
        </p:nvSpPr>
        <p:spPr>
          <a:xfrm>
            <a:off x="1643042" y="5357826"/>
            <a:ext cx="285752" cy="28575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TextBox 20"/>
          <p:cNvSpPr txBox="1"/>
          <p:nvPr/>
        </p:nvSpPr>
        <p:spPr>
          <a:xfrm>
            <a:off x="2500298" y="1857364"/>
            <a:ext cx="6500858" cy="338554"/>
          </a:xfrm>
          <a:prstGeom prst="rect">
            <a:avLst/>
          </a:prstGeom>
          <a:noFill/>
        </p:spPr>
        <p:txBody>
          <a:bodyPr wrap="square" rtlCol="0">
            <a:spAutoFit/>
          </a:bodyPr>
          <a:lstStyle/>
          <a:p>
            <a:r>
              <a:rPr lang="en-US" sz="1600" b="1" dirty="0" smtClean="0"/>
              <a:t>CONVERT THE AUDITED FINANCIAL STATEMENTS USING XBRL SOFTWARE</a:t>
            </a:r>
            <a:endParaRPr lang="en-IN" sz="1600" b="1" dirty="0"/>
          </a:p>
        </p:txBody>
      </p:sp>
      <p:sp>
        <p:nvSpPr>
          <p:cNvPr id="22" name="TextBox 21"/>
          <p:cNvSpPr txBox="1"/>
          <p:nvPr/>
        </p:nvSpPr>
        <p:spPr>
          <a:xfrm>
            <a:off x="2571736" y="5305024"/>
            <a:ext cx="6072230" cy="338554"/>
          </a:xfrm>
          <a:prstGeom prst="rect">
            <a:avLst/>
          </a:prstGeom>
          <a:noFill/>
        </p:spPr>
        <p:txBody>
          <a:bodyPr wrap="square" rtlCol="0">
            <a:spAutoFit/>
          </a:bodyPr>
          <a:lstStyle/>
          <a:p>
            <a:r>
              <a:rPr lang="en-US" sz="1600" b="1" dirty="0" smtClean="0"/>
              <a:t>IF THERE IS NO ERROR LOGS THEN </a:t>
            </a:r>
            <a:endParaRPr lang="en-IN" sz="1600" b="1" dirty="0"/>
          </a:p>
        </p:txBody>
      </p:sp>
      <p:sp>
        <p:nvSpPr>
          <p:cNvPr id="23" name="TextBox 22"/>
          <p:cNvSpPr txBox="1"/>
          <p:nvPr/>
        </p:nvSpPr>
        <p:spPr>
          <a:xfrm>
            <a:off x="2500298" y="3071810"/>
            <a:ext cx="6072230" cy="338554"/>
          </a:xfrm>
          <a:prstGeom prst="rect">
            <a:avLst/>
          </a:prstGeom>
          <a:noFill/>
        </p:spPr>
        <p:txBody>
          <a:bodyPr wrap="square" rtlCol="0">
            <a:spAutoFit/>
          </a:bodyPr>
          <a:lstStyle/>
          <a:p>
            <a:r>
              <a:rPr lang="en-US" sz="1600" b="1" dirty="0" smtClean="0"/>
              <a:t>PREPARE INSTANCE DOCUMENT </a:t>
            </a:r>
            <a:endParaRPr lang="en-IN" sz="1600" b="1" dirty="0"/>
          </a:p>
        </p:txBody>
      </p:sp>
      <p:sp>
        <p:nvSpPr>
          <p:cNvPr id="24" name="TextBox 23"/>
          <p:cNvSpPr txBox="1"/>
          <p:nvPr/>
        </p:nvSpPr>
        <p:spPr>
          <a:xfrm>
            <a:off x="2571736" y="4162016"/>
            <a:ext cx="6572264" cy="338554"/>
          </a:xfrm>
          <a:prstGeom prst="rect">
            <a:avLst/>
          </a:prstGeom>
          <a:noFill/>
        </p:spPr>
        <p:txBody>
          <a:bodyPr wrap="square" rtlCol="0">
            <a:spAutoFit/>
          </a:bodyPr>
          <a:lstStyle/>
          <a:p>
            <a:r>
              <a:rPr lang="en-US" sz="1600" b="1" dirty="0" smtClean="0"/>
              <a:t>GIVE INSTANCE DOCUMENT ONLY FOR UPLOADING AND CERTIFICATION </a:t>
            </a:r>
            <a:endParaRPr lang="en-IN" sz="1600"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4563</TotalTime>
  <Words>1565</Words>
  <Application>Microsoft Office PowerPoint</Application>
  <PresentationFormat>On-screen Show (4:3)</PresentationFormat>
  <Paragraphs>209</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Slide 1</vt:lpstr>
      <vt:lpstr>Slide 2</vt:lpstr>
      <vt:lpstr>Slide 3</vt:lpstr>
      <vt:lpstr>Slide 4</vt:lpstr>
      <vt:lpstr>Slide 5</vt:lpstr>
      <vt:lpstr>Slide 6</vt:lpstr>
      <vt:lpstr>Slide 7</vt:lpstr>
      <vt:lpstr>Filing of financial statements in XBRL</vt:lpstr>
      <vt:lpstr>Slide 9</vt:lpstr>
      <vt:lpstr>Slide 10</vt:lpstr>
      <vt:lpstr>Slide 11</vt:lpstr>
      <vt:lpstr>Slide 12</vt:lpstr>
      <vt:lpstr>Slide 13</vt:lpstr>
      <vt:lpstr>CERTIFICATION OF XBRL FSS </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dc:creator>
  <cp:lastModifiedBy>AIRCEL</cp:lastModifiedBy>
  <cp:revision>99</cp:revision>
  <dcterms:created xsi:type="dcterms:W3CDTF">2012-08-11T03:26:53Z</dcterms:created>
  <dcterms:modified xsi:type="dcterms:W3CDTF">2012-09-07T14:30:55Z</dcterms:modified>
</cp:coreProperties>
</file>