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97" r:id="rId1"/>
  </p:sldMasterIdLst>
  <p:notesMasterIdLst>
    <p:notesMasterId r:id="rId33"/>
  </p:notesMasterIdLst>
  <p:handoutMasterIdLst>
    <p:handoutMasterId r:id="rId34"/>
  </p:handoutMasterIdLst>
  <p:sldIdLst>
    <p:sldId id="256" r:id="rId2"/>
    <p:sldId id="301" r:id="rId3"/>
    <p:sldId id="308" r:id="rId4"/>
    <p:sldId id="305" r:id="rId5"/>
    <p:sldId id="309" r:id="rId6"/>
    <p:sldId id="306" r:id="rId7"/>
    <p:sldId id="307" r:id="rId8"/>
    <p:sldId id="302" r:id="rId9"/>
    <p:sldId id="312" r:id="rId10"/>
    <p:sldId id="310" r:id="rId11"/>
    <p:sldId id="311" r:id="rId12"/>
    <p:sldId id="313"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0" r:id="rId30"/>
    <p:sldId id="331" r:id="rId31"/>
    <p:sldId id="294" r:id="rId32"/>
  </p:sldIdLst>
  <p:sldSz cx="9144000" cy="6858000" type="screen4x3"/>
  <p:notesSz cx="7313613" cy="9599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79" autoAdjust="0"/>
    <p:restoredTop sz="94660"/>
  </p:normalViewPr>
  <p:slideViewPr>
    <p:cSldViewPr>
      <p:cViewPr varScale="1">
        <p:scale>
          <a:sx n="72" d="100"/>
          <a:sy n="72" d="100"/>
        </p:scale>
        <p:origin x="-11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4143375"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3/3/2011</a:t>
            </a:fld>
            <a:endParaRPr lang="en-US"/>
          </a:p>
        </p:txBody>
      </p:sp>
      <p:sp>
        <p:nvSpPr>
          <p:cNvPr id="51204" name="Rectangle 4"/>
          <p:cNvSpPr>
            <a:spLocks noGrp="1" noChangeArrowheads="1"/>
          </p:cNvSpPr>
          <p:nvPr>
            <p:ph type="ftr" sz="quarter" idx="2"/>
          </p:nvPr>
        </p:nvSpPr>
        <p:spPr bwMode="auto">
          <a:xfrm>
            <a:off x="0"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4143375"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a:t>MOHAN AGAGRWAL &amp; ASSOCIATES</a:t>
            </a:r>
          </a:p>
        </p:txBody>
      </p:sp>
      <p:sp>
        <p:nvSpPr>
          <p:cNvPr id="324611" name="Rectangle 3"/>
          <p:cNvSpPr>
            <a:spLocks noGrp="1" noChangeArrowheads="1"/>
          </p:cNvSpPr>
          <p:nvPr>
            <p:ph type="dt" idx="1"/>
          </p:nvPr>
        </p:nvSpPr>
        <p:spPr bwMode="auto">
          <a:xfrm>
            <a:off x="4143375"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3/3/2011</a:t>
            </a:fld>
            <a:endParaRPr lang="en-US"/>
          </a:p>
        </p:txBody>
      </p:sp>
      <p:sp>
        <p:nvSpPr>
          <p:cNvPr id="34820"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731838" y="4559300"/>
            <a:ext cx="5849937" cy="4319588"/>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a:t>Chartered Acountants</a:t>
            </a:r>
          </a:p>
        </p:txBody>
      </p:sp>
      <p:sp>
        <p:nvSpPr>
          <p:cNvPr id="324615" name="Rectangle 7"/>
          <p:cNvSpPr>
            <a:spLocks noGrp="1" noChangeArrowheads="1"/>
          </p:cNvSpPr>
          <p:nvPr>
            <p:ph type="sldNum" sz="quarter" idx="5"/>
          </p:nvPr>
        </p:nvSpPr>
        <p:spPr bwMode="auto">
          <a:xfrm>
            <a:off x="4143375"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8" y="1752600"/>
            <a:ext cx="8001000" cy="4267200"/>
          </a:xfrm>
        </p:spPr>
        <p:txBody>
          <a:bodyPr/>
          <a:lstStyle/>
          <a:p>
            <a:pPr lvl="0"/>
            <a:endParaRPr lang="en-US" noProof="0"/>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306183" name="Rectangle 7"/>
          <p:cNvSpPr>
            <a:spLocks noGrp="1" noChangeArrowheads="1"/>
          </p:cNvSpPr>
          <p:nvPr>
            <p:ph type="ftr" sz="quarter" idx="3"/>
          </p:nvPr>
        </p:nvSpPr>
        <p:spPr bwMode="auto">
          <a:xfrm>
            <a:off x="731838"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a:t>
            </a:r>
            <a:r>
              <a:rPr lang="en-US" dirty="0" err="1" smtClean="0"/>
              <a:t>Rajat</a:t>
            </a:r>
            <a:r>
              <a:rPr lang="en-US" dirty="0" smtClean="0"/>
              <a:t> Mohan</a:t>
            </a:r>
          </a:p>
          <a:p>
            <a:r>
              <a:rPr lang="en-US" dirty="0" err="1" smtClean="0"/>
              <a:t>B.Com</a:t>
            </a:r>
            <a:r>
              <a:rPr lang="en-US" dirty="0" smtClean="0"/>
              <a:t>(H),ACA,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smtClean="0"/>
          </a:p>
        </p:txBody>
      </p:sp>
      <p:sp>
        <p:nvSpPr>
          <p:cNvPr id="5122" name="Rectangle 2"/>
          <p:cNvSpPr>
            <a:spLocks noGrp="1" noChangeArrowheads="1"/>
          </p:cNvSpPr>
          <p:nvPr>
            <p:ph type="ctrTitle" idx="4294967295"/>
          </p:nvPr>
        </p:nvSpPr>
        <p:spPr>
          <a:xfrm>
            <a:off x="639763" y="46038"/>
            <a:ext cx="7772400" cy="1371600"/>
          </a:xfrm>
        </p:spPr>
        <p:txBody>
          <a:bodyPr/>
          <a:lstStyle/>
          <a:p>
            <a:pPr eaLnBrk="1" hangingPunct="1">
              <a:defRPr/>
            </a:pPr>
            <a:r>
              <a:rPr lang="en-US" sz="5400" b="1" u="sng" dirty="0" smtClean="0">
                <a:solidFill>
                  <a:schemeClr val="folHlink"/>
                </a:solidFill>
                <a:effectLst>
                  <a:outerShdw blurRad="38100" dist="38100" dir="2700000" algn="tl">
                    <a:srgbClr val="C0C0C0"/>
                  </a:outerShdw>
                </a:effectLst>
              </a:rPr>
              <a:t>Services Tax – Series 3</a:t>
            </a:r>
          </a:p>
        </p:txBody>
      </p:sp>
      <p:sp>
        <p:nvSpPr>
          <p:cNvPr id="2053" name="Rectangle 3"/>
          <p:cNvSpPr>
            <a:spLocks noGrp="1" noChangeArrowheads="1"/>
          </p:cNvSpPr>
          <p:nvPr>
            <p:ph type="subTitle" idx="4294967295"/>
          </p:nvPr>
        </p:nvSpPr>
        <p:spPr>
          <a:xfrm>
            <a:off x="1096963" y="2879725"/>
            <a:ext cx="7146925" cy="3108325"/>
          </a:xfrm>
        </p:spPr>
        <p:txBody>
          <a:bodyPr/>
          <a:lstStyle/>
          <a:p>
            <a:pPr marL="0" indent="0" algn="r" eaLnBrk="1" hangingPunct="1">
              <a:lnSpc>
                <a:spcPct val="140000"/>
              </a:lnSpc>
              <a:buFont typeface="Wingdings" pitchFamily="2" charset="2"/>
              <a:buNone/>
            </a:pPr>
            <a:r>
              <a:rPr lang="en-US" sz="3700" dirty="0" smtClean="0">
                <a:solidFill>
                  <a:schemeClr val="hlink"/>
                </a:solidFill>
                <a:latin typeface="Bookman Old Style" pitchFamily="18" charset="0"/>
              </a:rPr>
              <a:t>Changes by </a:t>
            </a:r>
          </a:p>
          <a:p>
            <a:pPr marL="0" indent="0" algn="r" eaLnBrk="1" hangingPunct="1">
              <a:lnSpc>
                <a:spcPct val="140000"/>
              </a:lnSpc>
              <a:buFont typeface="Wingdings" pitchFamily="2" charset="2"/>
              <a:buNone/>
            </a:pPr>
            <a:r>
              <a:rPr lang="en-US" sz="4400" dirty="0" smtClean="0">
                <a:solidFill>
                  <a:schemeClr val="hlink"/>
                </a:solidFill>
                <a:latin typeface="Bookman Old Style" pitchFamily="18" charset="0"/>
              </a:rPr>
              <a:t>Finance Bill, 2011</a:t>
            </a:r>
          </a:p>
          <a:p>
            <a:pPr marL="0" indent="0" algn="r" eaLnBrk="1" hangingPunct="1">
              <a:lnSpc>
                <a:spcPct val="140000"/>
              </a:lnSpc>
              <a:buFont typeface="Wingdings" pitchFamily="2" charset="2"/>
              <a:buNone/>
            </a:pPr>
            <a:r>
              <a:rPr lang="en-US" sz="2400" dirty="0" smtClean="0">
                <a:solidFill>
                  <a:schemeClr val="hlink"/>
                </a:solidFill>
                <a:latin typeface="Bookman Old Style" pitchFamily="18" charset="0"/>
              </a:rPr>
              <a:t>Notifications issued pursuant to Budget 2011.</a:t>
            </a:r>
            <a:endParaRPr lang="en-US" sz="2400" dirty="0" smtClean="0">
              <a:solidFill>
                <a:schemeClr val="hlink"/>
              </a:solidFill>
              <a:latin typeface="Bookman Old Style"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400" dirty="0" smtClean="0"/>
              <a:t>Rule 6 Service tax Rules, 1994 amended.</a:t>
            </a:r>
            <a:r>
              <a:rPr lang="en-US" sz="1200" dirty="0" smtClean="0"/>
              <a:t> </a:t>
            </a:r>
          </a:p>
          <a:p>
            <a:pPr>
              <a:lnSpc>
                <a:spcPct val="100000"/>
              </a:lnSpc>
              <a:buNone/>
            </a:pPr>
            <a:r>
              <a:rPr lang="en-US" sz="1200" dirty="0" smtClean="0"/>
              <a:t>in sub-rule (1),-</a:t>
            </a:r>
          </a:p>
          <a:p>
            <a:pPr>
              <a:lnSpc>
                <a:spcPct val="100000"/>
              </a:lnSpc>
              <a:buNone/>
            </a:pPr>
            <a:r>
              <a:rPr lang="en-US" sz="1200" dirty="0" smtClean="0"/>
              <a:t>(a) for the words, “payments are received, towards the value of taxable services”, the words “service is deemed to be provided as per the rules framed in this regard” shall be substituted;</a:t>
            </a:r>
          </a:p>
          <a:p>
            <a:pPr>
              <a:lnSpc>
                <a:spcPct val="100000"/>
              </a:lnSpc>
              <a:buNone/>
            </a:pPr>
            <a:r>
              <a:rPr lang="en-US" sz="1200" dirty="0" smtClean="0"/>
              <a:t>(b) in the first proviso, for the words, “payments are received, towards the value of taxable services”, the words “service is deemed to be provided as per the rules framed in this regard” shall be substituted;</a:t>
            </a:r>
          </a:p>
          <a:p>
            <a:pPr>
              <a:lnSpc>
                <a:spcPct val="100000"/>
              </a:lnSpc>
              <a:buNone/>
            </a:pPr>
            <a:r>
              <a:rPr lang="en-US" sz="1200" dirty="0" smtClean="0"/>
              <a:t>(c) the second proviso shall be omitted;</a:t>
            </a:r>
          </a:p>
          <a:p>
            <a:pPr>
              <a:lnSpc>
                <a:spcPct val="100000"/>
              </a:lnSpc>
              <a:buNone/>
            </a:pPr>
            <a:r>
              <a:rPr lang="en-US" sz="1200" dirty="0" smtClean="0"/>
              <a:t>(d) for the third proviso, the following shall be substituted, namely:-</a:t>
            </a:r>
          </a:p>
          <a:p>
            <a:pPr>
              <a:lnSpc>
                <a:spcPct val="100000"/>
              </a:lnSpc>
              <a:buNone/>
            </a:pPr>
            <a:r>
              <a:rPr lang="en-US" sz="1200" dirty="0" smtClean="0"/>
              <a:t>“Provided also that the service tax on the service deemed to be provided in the month of March, or the quarter ending in March, as the case may be, shall be paid to the credit of the Central  Government by the 31</a:t>
            </a:r>
            <a:r>
              <a:rPr lang="en-US" sz="1200" baseline="30000" dirty="0" smtClean="0"/>
              <a:t>st</a:t>
            </a:r>
            <a:r>
              <a:rPr lang="en-US" sz="1200" dirty="0" smtClean="0"/>
              <a:t> day of March of the calendar year.”;</a:t>
            </a:r>
          </a:p>
          <a:p>
            <a:pPr>
              <a:lnSpc>
                <a:spcPct val="100000"/>
              </a:lnSpc>
              <a:buNone/>
            </a:pPr>
            <a:r>
              <a:rPr lang="en-US" sz="1200" dirty="0" smtClean="0"/>
              <a:t>(e) after the third proviso, the Explanation shall be omitted;</a:t>
            </a:r>
          </a:p>
          <a:p>
            <a:pPr>
              <a:lnSpc>
                <a:spcPct val="100000"/>
              </a:lnSpc>
              <a:buNone/>
            </a:pPr>
            <a:r>
              <a:rPr lang="en-US" sz="1200" dirty="0" smtClean="0"/>
              <a:t>(ii) for sub-rule (3), the following shall be substituted, namely:-</a:t>
            </a:r>
          </a:p>
          <a:p>
            <a:pPr>
              <a:lnSpc>
                <a:spcPct val="100000"/>
              </a:lnSpc>
              <a:buNone/>
            </a:pPr>
            <a:r>
              <a:rPr lang="en-US" sz="1200" dirty="0" smtClean="0"/>
              <a:t>“(3) Where an </a:t>
            </a:r>
            <a:r>
              <a:rPr lang="en-US" sz="1200" dirty="0" err="1" smtClean="0"/>
              <a:t>assessee</a:t>
            </a:r>
            <a:r>
              <a:rPr lang="en-US" sz="1200" dirty="0" smtClean="0"/>
              <a:t> has issued an invoice, or received any payment, against a service to be </a:t>
            </a:r>
          </a:p>
          <a:p>
            <a:pPr>
              <a:lnSpc>
                <a:spcPct val="100000"/>
              </a:lnSpc>
              <a:buNone/>
            </a:pPr>
            <a:r>
              <a:rPr lang="en-US" sz="1200" dirty="0" smtClean="0"/>
              <a:t>provided which is not so provided by him either wholly or partially for any reason, the </a:t>
            </a:r>
            <a:r>
              <a:rPr lang="en-US" sz="1200" dirty="0" err="1" smtClean="0"/>
              <a:t>assessee</a:t>
            </a:r>
            <a:r>
              <a:rPr lang="en-US" sz="1200" dirty="0" smtClean="0"/>
              <a:t> may </a:t>
            </a:r>
          </a:p>
          <a:p>
            <a:pPr>
              <a:lnSpc>
                <a:spcPct val="100000"/>
              </a:lnSpc>
              <a:buNone/>
            </a:pPr>
            <a:r>
              <a:rPr lang="en-US" sz="1200" dirty="0" smtClean="0"/>
              <a:t>take the credit of such excess service tax paid by him, if the </a:t>
            </a:r>
            <a:r>
              <a:rPr lang="en-US" sz="1200" dirty="0" err="1" smtClean="0"/>
              <a:t>assessee</a:t>
            </a:r>
            <a:r>
              <a:rPr lang="en-US" sz="1200" dirty="0" smtClean="0"/>
              <a:t>.-</a:t>
            </a:r>
          </a:p>
          <a:p>
            <a:pPr>
              <a:lnSpc>
                <a:spcPct val="100000"/>
              </a:lnSpc>
              <a:buNone/>
            </a:pPr>
            <a:r>
              <a:rPr lang="en-US" sz="1200" dirty="0" smtClean="0"/>
              <a:t>(a) has refunded the payment or part thereof, so received </a:t>
            </a:r>
            <a:r>
              <a:rPr lang="en-US" sz="1200" dirty="0" err="1" smtClean="0"/>
              <a:t>alongwith</a:t>
            </a:r>
            <a:r>
              <a:rPr lang="en-US" sz="1200" dirty="0" smtClean="0"/>
              <a:t> the service  tax payable thereon for the service to be provided by him to the person from whom it was received; or</a:t>
            </a:r>
          </a:p>
          <a:p>
            <a:pPr>
              <a:lnSpc>
                <a:spcPct val="100000"/>
              </a:lnSpc>
              <a:buNone/>
            </a:pPr>
            <a:r>
              <a:rPr lang="en-US" sz="1200" dirty="0" smtClean="0"/>
              <a:t>(b) has issued a credit note for the value of the service not so provided to the person to whom such an invoice had been issued.”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gn="ctr">
              <a:buNone/>
            </a:pPr>
            <a:r>
              <a:rPr lang="en-US" sz="2000" b="1" i="1" dirty="0" smtClean="0"/>
              <a:t>Analysis</a:t>
            </a:r>
          </a:p>
          <a:p>
            <a:pPr>
              <a:buNone/>
            </a:pPr>
            <a:r>
              <a:rPr lang="en-US" sz="1400" b="1" i="1" dirty="0" smtClean="0"/>
              <a:t>Point of Taxation Rules, 2011 are notified. These amendments are made in order to give a fare pass through to these rules. These rules has changed the method of payment of service tax  from cash basis accrual basis. I will discuss these rules in my next presentation in detail.</a:t>
            </a:r>
          </a:p>
          <a:p>
            <a:pPr>
              <a:buNone/>
            </a:pPr>
            <a:endParaRPr lang="en-US" sz="1400" b="1" i="1" dirty="0" smtClean="0"/>
          </a:p>
          <a:p>
            <a:pPr>
              <a:buNone/>
            </a:pPr>
            <a:r>
              <a:rPr lang="en-US" sz="1400" b="1" i="1" dirty="0" smtClean="0"/>
              <a:t>In case services are not rendered but advance has been received by service provider and he has paid the service tax to government then adjustment of such service tax paid is allowed.</a:t>
            </a:r>
          </a:p>
          <a:p>
            <a:pPr>
              <a:buNone/>
            </a:pPr>
            <a:endParaRPr lang="en-US" sz="1400" b="1" i="1" dirty="0" smtClean="0"/>
          </a:p>
          <a:p>
            <a:pPr>
              <a:buNone/>
            </a:pPr>
            <a:r>
              <a:rPr lang="en-US" sz="1400" dirty="0" smtClean="0"/>
              <a:t>Effective date – 1</a:t>
            </a:r>
            <a:r>
              <a:rPr lang="en-US" sz="1400" baseline="30000" dirty="0" smtClean="0"/>
              <a:t>st</a:t>
            </a:r>
            <a:r>
              <a:rPr lang="en-US" sz="1400" dirty="0" smtClean="0"/>
              <a:t> April, 2011.</a:t>
            </a:r>
          </a:p>
          <a:p>
            <a:pPr>
              <a:buNone/>
            </a:pPr>
            <a:endParaRPr lang="en-US" sz="1400" b="1" i="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800" dirty="0" smtClean="0"/>
              <a:t>Rule 6(4B) Service tax Rules, 1994 in clause (iii), for the words, “one </a:t>
            </a:r>
            <a:r>
              <a:rPr lang="en-US" sz="1800" dirty="0" err="1" smtClean="0"/>
              <a:t>lakh</a:t>
            </a:r>
            <a:r>
              <a:rPr lang="en-US" sz="1800" dirty="0" smtClean="0"/>
              <a:t> rupees”, the words “two </a:t>
            </a:r>
            <a:r>
              <a:rPr lang="en-US" sz="1800" dirty="0" err="1" smtClean="0"/>
              <a:t>lakh</a:t>
            </a:r>
            <a:r>
              <a:rPr lang="en-US" sz="1800" dirty="0" smtClean="0"/>
              <a:t>  rupees” shall be substituted;</a:t>
            </a:r>
          </a:p>
          <a:p>
            <a:pPr>
              <a:lnSpc>
                <a:spcPct val="100000"/>
              </a:lnSpc>
              <a:buNone/>
            </a:pPr>
            <a:endParaRPr lang="en-US" sz="1800" dirty="0" smtClean="0"/>
          </a:p>
          <a:p>
            <a:pPr>
              <a:lnSpc>
                <a:spcPct val="100000"/>
              </a:lnSpc>
              <a:buNone/>
            </a:pPr>
            <a:endParaRPr lang="en-US" sz="1800" dirty="0" smtClean="0"/>
          </a:p>
          <a:p>
            <a:pPr algn="ctr">
              <a:lnSpc>
                <a:spcPct val="100000"/>
              </a:lnSpc>
              <a:buNone/>
            </a:pPr>
            <a:r>
              <a:rPr lang="en-US" sz="1800" b="1" dirty="0" smtClean="0"/>
              <a:t>ANALYSIS</a:t>
            </a:r>
          </a:p>
          <a:p>
            <a:pPr>
              <a:lnSpc>
                <a:spcPct val="100000"/>
              </a:lnSpc>
              <a:buNone/>
            </a:pPr>
            <a:endParaRPr lang="en-US" sz="1800" dirty="0" smtClean="0"/>
          </a:p>
          <a:p>
            <a:pPr>
              <a:buNone/>
            </a:pPr>
            <a:r>
              <a:rPr lang="en-US" sz="1800" dirty="0" smtClean="0"/>
              <a:t>The monetary limit of Rs.1,00,000/- for adjustment under Rule 6(4B)(iii) of the Service Tax Rules, 1994 is being raised to Rs.2,00,000/-.</a:t>
            </a:r>
          </a:p>
          <a:p>
            <a:pPr>
              <a:buNone/>
            </a:pPr>
            <a:endParaRPr lang="en-US" sz="1800" dirty="0" smtClean="0"/>
          </a:p>
          <a:p>
            <a:pPr>
              <a:buNone/>
            </a:pPr>
            <a:endParaRPr lang="en-US" sz="1800" dirty="0" smtClean="0"/>
          </a:p>
          <a:p>
            <a:pPr>
              <a:buNone/>
            </a:pPr>
            <a:r>
              <a:rPr lang="en-US" sz="1800" dirty="0" smtClean="0"/>
              <a:t>Effective date – 1</a:t>
            </a:r>
            <a:r>
              <a:rPr lang="en-US" sz="1800" baseline="30000" dirty="0" smtClean="0"/>
              <a:t>st</a:t>
            </a:r>
            <a:r>
              <a:rPr lang="en-US" sz="1800" dirty="0" smtClean="0"/>
              <a:t> April, 2011.</a:t>
            </a:r>
          </a:p>
          <a:p>
            <a:pPr>
              <a:buNone/>
            </a:pPr>
            <a:endParaRPr lang="en-US" sz="1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buNone/>
            </a:pPr>
            <a:r>
              <a:rPr lang="en-US" sz="1600" b="1" dirty="0" smtClean="0"/>
              <a:t>Rule 6(6A) Service tax Rules, 1994 inserted</a:t>
            </a:r>
          </a:p>
          <a:p>
            <a:pPr>
              <a:buNone/>
            </a:pPr>
            <a:r>
              <a:rPr lang="en-US" sz="1600" i="1" dirty="0" smtClean="0"/>
              <a:t>Where an amount of service tax payable has been self-assessed under sub-section (1) of section 70 of the Act, but not paid, either in full or part, the same, shall be recoverable </a:t>
            </a:r>
            <a:r>
              <a:rPr lang="en-US" sz="1600" i="1" dirty="0" err="1" smtClean="0"/>
              <a:t>alongwith</a:t>
            </a:r>
            <a:r>
              <a:rPr lang="en-US" sz="1600" i="1" dirty="0" smtClean="0"/>
              <a:t> interest in the manner prescribed under section 87 of the Act.</a:t>
            </a:r>
          </a:p>
          <a:p>
            <a:pPr algn="ctr">
              <a:buNone/>
            </a:pPr>
            <a:r>
              <a:rPr lang="en-US" sz="2000" b="1" i="1" dirty="0" smtClean="0"/>
              <a:t>ANALYSIS</a:t>
            </a:r>
          </a:p>
          <a:p>
            <a:pPr>
              <a:buNone/>
            </a:pPr>
            <a:r>
              <a:rPr lang="en-US" sz="1400" dirty="0" smtClean="0"/>
              <a:t>Rule 6(6A) is being inserted in Service Tax Rules, 1994, to provide that if any amount of service tax has been self-assessed and not paid, the same shall be recoverable with interest under section 87 of the Act. Thus, there shall be no need to resort to provisions of section 73.</a:t>
            </a:r>
          </a:p>
          <a:p>
            <a:pPr>
              <a:buNone/>
            </a:pPr>
            <a:endParaRPr lang="en-US" sz="1400" b="1" i="1" dirty="0" smtClean="0"/>
          </a:p>
          <a:p>
            <a:pPr>
              <a:buNone/>
            </a:pPr>
            <a:endParaRPr lang="en-US" sz="1400" b="1" i="1" dirty="0" smtClean="0"/>
          </a:p>
          <a:p>
            <a:pPr>
              <a:buNone/>
            </a:pPr>
            <a:r>
              <a:rPr lang="en-US" sz="1400" dirty="0" smtClean="0"/>
              <a:t>Effective date – 1</a:t>
            </a:r>
            <a:r>
              <a:rPr lang="en-US" sz="1400" baseline="30000" dirty="0" smtClean="0"/>
              <a:t>st</a:t>
            </a:r>
            <a:r>
              <a:rPr lang="en-US" sz="1400" dirty="0" smtClean="0"/>
              <a:t> April, 2011.</a:t>
            </a:r>
          </a:p>
          <a:p>
            <a:pPr>
              <a:buNone/>
            </a:pPr>
            <a:endParaRPr lang="en-US" sz="1400" b="1" i="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600" b="1" dirty="0" smtClean="0"/>
              <a:t>Rule 6(7B) Service tax Rules, 1994</a:t>
            </a:r>
          </a:p>
          <a:p>
            <a:pPr>
              <a:lnSpc>
                <a:spcPct val="100000"/>
              </a:lnSpc>
              <a:buNone/>
            </a:pPr>
            <a:r>
              <a:rPr lang="en-US" sz="1600" dirty="0" smtClean="0"/>
              <a:t>a) for the figures and words “0.25 per cent. of the gross amount”, the figures and words “0.1 per cent. of the gross amount” shall be substituted;</a:t>
            </a:r>
          </a:p>
          <a:p>
            <a:pPr>
              <a:lnSpc>
                <a:spcPct val="100000"/>
              </a:lnSpc>
              <a:buNone/>
            </a:pPr>
            <a:r>
              <a:rPr lang="en-US" sz="1600" dirty="0" smtClean="0"/>
              <a:t>b) the Proviso and the Illustration shall be omitted.</a:t>
            </a:r>
          </a:p>
          <a:p>
            <a:pPr>
              <a:lnSpc>
                <a:spcPct val="100000"/>
              </a:lnSpc>
              <a:buNone/>
            </a:pPr>
            <a:endParaRPr lang="en-US" sz="1600" dirty="0" smtClean="0"/>
          </a:p>
          <a:p>
            <a:pPr algn="ctr">
              <a:lnSpc>
                <a:spcPct val="100000"/>
              </a:lnSpc>
              <a:buNone/>
            </a:pPr>
            <a:r>
              <a:rPr lang="en-US" sz="1600" b="1" dirty="0" smtClean="0"/>
              <a:t>ANALYSIS</a:t>
            </a:r>
          </a:p>
          <a:p>
            <a:pPr>
              <a:lnSpc>
                <a:spcPct val="100000"/>
              </a:lnSpc>
              <a:buNone/>
            </a:pPr>
            <a:endParaRPr lang="en-US" sz="1600" dirty="0" smtClean="0"/>
          </a:p>
          <a:p>
            <a:pPr>
              <a:buNone/>
            </a:pPr>
            <a:r>
              <a:rPr lang="en-US" sz="1600" dirty="0" smtClean="0"/>
              <a:t>Rule pertaining to sale and purchase of foreign exchange is being amended to,—</a:t>
            </a:r>
          </a:p>
          <a:p>
            <a:pPr>
              <a:buNone/>
            </a:pPr>
            <a:r>
              <a:rPr lang="en-US" sz="1600" dirty="0" smtClean="0"/>
              <a:t>(a) omit the proviso as well as the illustration; and</a:t>
            </a:r>
          </a:p>
          <a:p>
            <a:pPr>
              <a:buNone/>
            </a:pPr>
            <a:r>
              <a:rPr lang="en-US" sz="1600" dirty="0" smtClean="0"/>
              <a:t>(b) reduce the composition rate from 0.25% to 0.1% of the gross amount of currency exchanged towards discharge of service tax liability.</a:t>
            </a:r>
          </a:p>
          <a:p>
            <a:pPr>
              <a:buNone/>
            </a:pPr>
            <a:endParaRPr lang="en-US" sz="1600" dirty="0" smtClean="0"/>
          </a:p>
          <a:p>
            <a:pPr>
              <a:buNone/>
            </a:pPr>
            <a:r>
              <a:rPr lang="en-US" sz="1600" dirty="0" smtClean="0"/>
              <a:t>Effective date – 1</a:t>
            </a:r>
            <a:r>
              <a:rPr lang="en-US" sz="1600" baseline="30000" dirty="0" smtClean="0"/>
              <a:t>st</a:t>
            </a:r>
            <a:r>
              <a:rPr lang="en-US" sz="1600" dirty="0" smtClean="0"/>
              <a:t> April, 2011.</a:t>
            </a:r>
          </a:p>
          <a:p>
            <a:pPr>
              <a:buNone/>
            </a:pPr>
            <a:endParaRPr lang="en-US" sz="16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4/2011 – Service Tax</a:t>
            </a:r>
            <a:endParaRPr lang="en-US" sz="2400" dirty="0"/>
          </a:p>
        </p:txBody>
      </p:sp>
      <p:sp>
        <p:nvSpPr>
          <p:cNvPr id="5" name="Content Placeholder 4"/>
          <p:cNvSpPr>
            <a:spLocks noGrp="1"/>
          </p:cNvSpPr>
          <p:nvPr>
            <p:ph idx="1"/>
          </p:nvPr>
        </p:nvSpPr>
        <p:spPr/>
        <p:txBody>
          <a:bodyPr>
            <a:noAutofit/>
          </a:bodyPr>
          <a:lstStyle/>
          <a:p>
            <a:pPr algn="ctr">
              <a:buNone/>
            </a:pPr>
            <a:r>
              <a:rPr lang="en-US" sz="1400" b="1" dirty="0" smtClean="0"/>
              <a:t>ANALYSIS</a:t>
            </a:r>
          </a:p>
          <a:p>
            <a:pPr>
              <a:buNone/>
            </a:pPr>
            <a:r>
              <a:rPr lang="en-US" sz="1800" dirty="0" smtClean="0"/>
              <a:t>The rates of service tax on travel by air are being revised as follows:</a:t>
            </a:r>
          </a:p>
          <a:p>
            <a:pPr>
              <a:buNone/>
            </a:pPr>
            <a:r>
              <a:rPr lang="en-US" sz="1600" dirty="0" smtClean="0"/>
              <a:t>(a) Domestic travel  - economy class: from Rs.100 to Rs.150</a:t>
            </a:r>
          </a:p>
          <a:p>
            <a:pPr>
              <a:buNone/>
            </a:pPr>
            <a:r>
              <a:rPr lang="en-US" sz="1600" dirty="0" smtClean="0"/>
              <a:t>(b) Domestic travel - other than economy class - 10% (Standard rate)</a:t>
            </a:r>
          </a:p>
          <a:p>
            <a:pPr>
              <a:buNone/>
            </a:pPr>
            <a:r>
              <a:rPr lang="en-US" sz="1600" dirty="0" smtClean="0"/>
              <a:t>(c) International travel - economy class: from Rs.500 to Rs.750</a:t>
            </a:r>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r>
              <a:rPr lang="en-US" sz="1600" dirty="0" smtClean="0"/>
              <a:t>Effective date – 1</a:t>
            </a:r>
            <a:r>
              <a:rPr lang="en-US" sz="1600" baseline="30000" dirty="0" smtClean="0"/>
              <a:t>st</a:t>
            </a:r>
            <a:r>
              <a:rPr lang="en-US" sz="1600" dirty="0" smtClean="0"/>
              <a:t> April, 2011.</a:t>
            </a:r>
          </a:p>
          <a:p>
            <a:pPr>
              <a:buNone/>
            </a:pPr>
            <a:endParaRPr lang="en-US" sz="1400" b="1" i="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5/2011 – Service Tax</a:t>
            </a:r>
            <a:endParaRPr lang="en-US" sz="2400" dirty="0"/>
          </a:p>
        </p:txBody>
      </p:sp>
      <p:sp>
        <p:nvSpPr>
          <p:cNvPr id="5" name="Content Placeholder 4"/>
          <p:cNvSpPr>
            <a:spLocks noGrp="1"/>
          </p:cNvSpPr>
          <p:nvPr>
            <p:ph idx="1"/>
          </p:nvPr>
        </p:nvSpPr>
        <p:spPr>
          <a:xfrm>
            <a:off x="566738" y="1771650"/>
            <a:ext cx="8001000" cy="4267200"/>
          </a:xfrm>
        </p:spPr>
        <p:txBody>
          <a:bodyPr>
            <a:noAutofit/>
          </a:bodyPr>
          <a:lstStyle/>
          <a:p>
            <a:pPr>
              <a:buNone/>
            </a:pPr>
            <a:r>
              <a:rPr lang="en-US" sz="1400" dirty="0" smtClean="0"/>
              <a:t>In exercise of the power conferred by sub-section (1) of section 93 of the Finance Act, 1994 (32 of 1994) (hereinafter referred to as the Finance Act), the Central Government, being satisfied that it is necessary in the public interest, so to do hereby exempts the taxable service specified in section 65(105)(</a:t>
            </a:r>
            <a:r>
              <a:rPr lang="en-US" sz="1400" dirty="0" err="1" smtClean="0"/>
              <a:t>zzo</a:t>
            </a:r>
            <a:r>
              <a:rPr lang="en-US" sz="1400" dirty="0" smtClean="0"/>
              <a:t>) of the said Finance Act, when provided by an </a:t>
            </a:r>
            <a:r>
              <a:rPr lang="en-US" sz="1400" dirty="0" err="1" smtClean="0"/>
              <a:t>organiser</a:t>
            </a:r>
            <a:r>
              <a:rPr lang="en-US" sz="1400" dirty="0" smtClean="0"/>
              <a:t> of business exhibition for holding a business exhibition outside India, from the whole of the service tax </a:t>
            </a:r>
            <a:r>
              <a:rPr lang="en-US" sz="1400" dirty="0" err="1" smtClean="0"/>
              <a:t>leviable</a:t>
            </a:r>
            <a:r>
              <a:rPr lang="en-US" sz="1400" dirty="0" smtClean="0"/>
              <a:t> thereon under section 66 of the said Finance Act.</a:t>
            </a:r>
          </a:p>
          <a:p>
            <a:pPr algn="ctr">
              <a:buNone/>
            </a:pPr>
            <a:r>
              <a:rPr lang="en-US" sz="1400" b="1" dirty="0" smtClean="0"/>
              <a:t>ANALYSIS</a:t>
            </a:r>
          </a:p>
          <a:p>
            <a:pPr>
              <a:buNone/>
            </a:pPr>
            <a:r>
              <a:rPr lang="en-US" sz="1600" dirty="0" smtClean="0"/>
              <a:t>Exemption is being provided to services provided by an organizer of business exhibitions in relation to business exhibitions held outside India.</a:t>
            </a:r>
          </a:p>
          <a:p>
            <a:pPr>
              <a:buNone/>
            </a:pPr>
            <a:endParaRPr lang="en-US" sz="1400" dirty="0" smtClean="0"/>
          </a:p>
          <a:p>
            <a:pPr>
              <a:buNone/>
            </a:pPr>
            <a:endParaRPr lang="en-US" sz="1600" dirty="0" smtClean="0"/>
          </a:p>
          <a:p>
            <a:pPr>
              <a:buNone/>
            </a:pPr>
            <a:r>
              <a:rPr lang="en-US" sz="1600" dirty="0" smtClean="0"/>
              <a:t>Effective date – Immediate effect. Date is 1</a:t>
            </a:r>
            <a:r>
              <a:rPr lang="en-US" sz="1600" baseline="30000" dirty="0" smtClean="0"/>
              <a:t>st</a:t>
            </a:r>
            <a:r>
              <a:rPr lang="en-US" sz="1600" dirty="0" smtClean="0"/>
              <a:t> march, 2011.</a:t>
            </a:r>
          </a:p>
          <a:p>
            <a:pPr>
              <a:buNone/>
            </a:pPr>
            <a:endParaRPr lang="en-US" sz="1400" b="1" i="1"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6/2011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powers conferred by sub-section (1) of section 93 of the Finance Act, 1994 (32 of 1994) (hereinafter referred to as the Finance Act), the Central Government, on being satisfied that it is necessary in the public interest so to do, hereby exempts the taxable service of execution of a works contract referred to in sub-clause (</a:t>
            </a:r>
            <a:r>
              <a:rPr lang="en-US" sz="1200" dirty="0" err="1" smtClean="0"/>
              <a:t>zzzza</a:t>
            </a:r>
            <a:r>
              <a:rPr lang="en-US" sz="1200" dirty="0" smtClean="0"/>
              <a:t>) of clause (105) of section 65 of the Finance Act, when provided for the purpose of carrying out,-</a:t>
            </a:r>
          </a:p>
          <a:p>
            <a:pPr>
              <a:buNone/>
            </a:pPr>
            <a:r>
              <a:rPr lang="en-US" sz="1200" dirty="0" smtClean="0"/>
              <a:t>(a) construction of new residential complex or part thereof; or </a:t>
            </a:r>
          </a:p>
          <a:p>
            <a:pPr>
              <a:buNone/>
            </a:pPr>
            <a:r>
              <a:rPr lang="en-US" sz="1200" dirty="0" smtClean="0"/>
              <a:t>(b) completion and finishing services of new residential complex or part thereof ,under Jawaharlal Nehru National Urban Renewal Mission and Rajiv </a:t>
            </a:r>
            <a:r>
              <a:rPr lang="en-US" sz="1200" dirty="0" err="1" smtClean="0"/>
              <a:t>Awaas</a:t>
            </a:r>
            <a:r>
              <a:rPr lang="en-US" sz="1200" dirty="0" smtClean="0"/>
              <a:t> </a:t>
            </a:r>
            <a:r>
              <a:rPr lang="en-US" sz="1200" dirty="0" err="1" smtClean="0"/>
              <a:t>Yojana</a:t>
            </a:r>
            <a:r>
              <a:rPr lang="en-US" sz="1200" dirty="0" smtClean="0"/>
              <a:t>, from the whole of the service tax </a:t>
            </a:r>
            <a:r>
              <a:rPr lang="en-US" sz="1200" dirty="0" err="1" smtClean="0"/>
              <a:t>leviable</a:t>
            </a:r>
            <a:r>
              <a:rPr lang="en-US" sz="1200" dirty="0" smtClean="0"/>
              <a:t> thereon under section 66 of the Finance Act.</a:t>
            </a:r>
          </a:p>
          <a:p>
            <a:pPr algn="ctr">
              <a:buNone/>
            </a:pPr>
            <a:r>
              <a:rPr lang="en-US" sz="1600" b="1" dirty="0" smtClean="0"/>
              <a:t>ANALYSIS</a:t>
            </a:r>
          </a:p>
          <a:p>
            <a:pPr>
              <a:buNone/>
            </a:pPr>
            <a:r>
              <a:rPr lang="en-US" sz="1600" dirty="0" smtClean="0"/>
              <a:t>Exemption is being provided to ‘Works contract’ service provided for construction or finishing of new residential complex under</a:t>
            </a:r>
          </a:p>
          <a:p>
            <a:pPr lvl="1">
              <a:buFont typeface="+mj-lt"/>
              <a:buAutoNum type="arabicPeriod"/>
            </a:pPr>
            <a:r>
              <a:rPr lang="en-US" sz="1200" dirty="0" smtClean="0"/>
              <a:t>‘Jawaharlal Nehru National Urban Renewal Mission’; and</a:t>
            </a:r>
          </a:p>
          <a:p>
            <a:pPr lvl="1">
              <a:buFont typeface="+mj-lt"/>
              <a:buAutoNum type="arabicPeriod"/>
            </a:pPr>
            <a:r>
              <a:rPr lang="en-US" sz="1200" dirty="0" smtClean="0"/>
              <a:t>‘Rajiv </a:t>
            </a:r>
            <a:r>
              <a:rPr lang="en-US" sz="1200" dirty="0" err="1" smtClean="0"/>
              <a:t>Awaas</a:t>
            </a:r>
            <a:r>
              <a:rPr lang="en-US" sz="1200" dirty="0" smtClean="0"/>
              <a:t> </a:t>
            </a:r>
            <a:r>
              <a:rPr lang="en-US" sz="1200" dirty="0" err="1" smtClean="0"/>
              <a:t>Yojana</a:t>
            </a:r>
            <a:r>
              <a:rPr lang="en-US" sz="1200" dirty="0" smtClean="0"/>
              <a:t>’.</a:t>
            </a:r>
          </a:p>
          <a:p>
            <a:pPr>
              <a:buNone/>
            </a:pPr>
            <a:endParaRPr lang="en-US" sz="1600" dirty="0" smtClean="0"/>
          </a:p>
          <a:p>
            <a:pPr>
              <a:buNone/>
            </a:pPr>
            <a:r>
              <a:rPr lang="en-US" sz="1600" dirty="0" smtClean="0"/>
              <a:t>Effective date – Immediate effect. Date is 1</a:t>
            </a:r>
            <a:r>
              <a:rPr lang="en-US" sz="1600" baseline="30000" dirty="0" smtClean="0"/>
              <a:t>st</a:t>
            </a:r>
            <a:r>
              <a:rPr lang="en-US" sz="1600" dirty="0" smtClean="0"/>
              <a:t> march, 2011.</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7/2011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 conferred by sub-section (1) of section 93 of the Finance  Act, 1994 (32 of 1994) (hereinafter referred to as the Finance Act), the Central Government, on being  satisfied that it is necessary in the public interest so to do, hereby exempts the taxable service  specified in sub-clause (d) of clause (105) of section 65 of the Finance Act, provided by an insurer  carrying on General Insurance Business to any person for providing insurance under the </a:t>
            </a:r>
            <a:r>
              <a:rPr lang="en-US" sz="1200" dirty="0" err="1" smtClean="0"/>
              <a:t>Rashtriya</a:t>
            </a:r>
            <a:r>
              <a:rPr lang="en-US" sz="1200" dirty="0" smtClean="0"/>
              <a:t>  </a:t>
            </a:r>
            <a:r>
              <a:rPr lang="en-US" sz="1200" dirty="0" err="1" smtClean="0"/>
              <a:t>Swasthya</a:t>
            </a:r>
            <a:r>
              <a:rPr lang="en-US" sz="1200" dirty="0" smtClean="0"/>
              <a:t> </a:t>
            </a:r>
            <a:r>
              <a:rPr lang="en-US" sz="1200" dirty="0" err="1" smtClean="0"/>
              <a:t>Bima</a:t>
            </a:r>
            <a:r>
              <a:rPr lang="en-US" sz="1200" dirty="0" smtClean="0"/>
              <a:t> </a:t>
            </a:r>
            <a:r>
              <a:rPr lang="en-US" sz="1200" dirty="0" err="1" smtClean="0"/>
              <a:t>Yojana</a:t>
            </a:r>
            <a:r>
              <a:rPr lang="en-US" sz="1200" dirty="0" smtClean="0"/>
              <a:t> from the whole of the service tax </a:t>
            </a:r>
            <a:r>
              <a:rPr lang="en-US" sz="1200" dirty="0" err="1" smtClean="0"/>
              <a:t>leviable</a:t>
            </a:r>
            <a:r>
              <a:rPr lang="en-US" sz="1200" dirty="0" smtClean="0"/>
              <a:t> thereon under section 66 of the  Finance Act.</a:t>
            </a:r>
          </a:p>
          <a:p>
            <a:pPr algn="ctr">
              <a:buNone/>
            </a:pPr>
            <a:r>
              <a:rPr lang="en-US" sz="1600" b="1" dirty="0" smtClean="0"/>
              <a:t>ANALYSIS</a:t>
            </a:r>
          </a:p>
          <a:p>
            <a:pPr>
              <a:buNone/>
            </a:pPr>
            <a:r>
              <a:rPr lang="en-US" sz="1600" dirty="0" smtClean="0"/>
              <a:t>Exemption is being provided to ‘</a:t>
            </a:r>
            <a:r>
              <a:rPr lang="en-US" sz="1600" dirty="0" err="1" smtClean="0"/>
              <a:t>Rashtriya</a:t>
            </a:r>
            <a:r>
              <a:rPr lang="en-US" sz="1600" dirty="0" smtClean="0"/>
              <a:t> </a:t>
            </a:r>
            <a:r>
              <a:rPr lang="en-US" sz="1600" dirty="0" err="1" smtClean="0"/>
              <a:t>Swasthya</a:t>
            </a:r>
            <a:r>
              <a:rPr lang="en-US" sz="1600" dirty="0" smtClean="0"/>
              <a:t> </a:t>
            </a:r>
            <a:r>
              <a:rPr lang="en-US" sz="1600" dirty="0" err="1" smtClean="0"/>
              <a:t>Bima</a:t>
            </a:r>
            <a:r>
              <a:rPr lang="en-US" sz="1600" dirty="0" smtClean="0"/>
              <a:t> </a:t>
            </a:r>
            <a:r>
              <a:rPr lang="en-US" sz="1600" dirty="0" err="1" smtClean="0"/>
              <a:t>Yojana</a:t>
            </a:r>
            <a:r>
              <a:rPr lang="en-US" sz="1600" dirty="0" smtClean="0"/>
              <a:t>’ under the ‘General insurance’ service.</a:t>
            </a:r>
          </a:p>
          <a:p>
            <a:pPr>
              <a:buNone/>
            </a:pPr>
            <a:endParaRPr lang="en-US" sz="1600" dirty="0" smtClean="0"/>
          </a:p>
          <a:p>
            <a:pPr>
              <a:buNone/>
            </a:pPr>
            <a:r>
              <a:rPr lang="en-US" sz="1600" dirty="0" smtClean="0"/>
              <a:t>Effective date – Immediate effect. Date is 1</a:t>
            </a:r>
            <a:r>
              <a:rPr lang="en-US" sz="1600" baseline="30000" dirty="0" smtClean="0"/>
              <a:t>st</a:t>
            </a:r>
            <a:r>
              <a:rPr lang="en-US" sz="1600" dirty="0" smtClean="0"/>
              <a:t> march, 2011.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8/2011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powers conferred by  sub-section (1) of section 93 of the  Finance Act, 1994 (32 of 1994) (hereinafter referred to as the Finance Act), the Central Government,  on being satisfied that it is necessary in the public interest so to do, hereby exempts the taxable  services as referred to in sub-clauses (</a:t>
            </a:r>
            <a:r>
              <a:rPr lang="en-US" sz="1200" dirty="0" err="1" smtClean="0"/>
              <a:t>zzn</a:t>
            </a:r>
            <a:r>
              <a:rPr lang="en-US" sz="1200" dirty="0" smtClean="0"/>
              <a:t>), (</a:t>
            </a:r>
            <a:r>
              <a:rPr lang="en-US" sz="1200" dirty="0" err="1" smtClean="0"/>
              <a:t>zzp</a:t>
            </a:r>
            <a:r>
              <a:rPr lang="en-US" sz="1200" dirty="0" smtClean="0"/>
              <a:t>) and (</a:t>
            </a:r>
            <a:r>
              <a:rPr lang="en-US" sz="1200" dirty="0" err="1" smtClean="0"/>
              <a:t>zzzp</a:t>
            </a:r>
            <a:r>
              <a:rPr lang="en-US" sz="1200" dirty="0" smtClean="0"/>
              <a:t>) of clause (105) of section 65 of the  Finance Act, provided to any person located in India, when the goods are transported from a place  located outside India to a final destination which is also outside India, from the whole of service tax </a:t>
            </a:r>
            <a:r>
              <a:rPr lang="en-US" sz="1200" dirty="0" err="1" smtClean="0"/>
              <a:t>leviable</a:t>
            </a:r>
            <a:r>
              <a:rPr lang="en-US" sz="1200" dirty="0" smtClean="0"/>
              <a:t> thereon under section 66 of the Finance Ac</a:t>
            </a:r>
          </a:p>
          <a:p>
            <a:pPr algn="ctr">
              <a:buNone/>
            </a:pPr>
            <a:r>
              <a:rPr lang="en-US" sz="1600" b="1" dirty="0" smtClean="0"/>
              <a:t>ANALYSIS</a:t>
            </a:r>
          </a:p>
          <a:p>
            <a:pPr>
              <a:buNone/>
            </a:pPr>
            <a:r>
              <a:rPr lang="en-US" sz="1600" dirty="0" smtClean="0"/>
              <a:t>Services related to transportation of goods by road, rail or air when both the origin and the destination are located outside India is being exempted from service tax.</a:t>
            </a:r>
          </a:p>
          <a:p>
            <a:pPr>
              <a:buNone/>
            </a:pPr>
            <a:endParaRPr lang="en-US" sz="1600" dirty="0" smtClean="0"/>
          </a:p>
          <a:p>
            <a:pPr>
              <a:buNone/>
            </a:pPr>
            <a:r>
              <a:rPr lang="en-US" sz="1600" dirty="0" smtClean="0"/>
              <a:t>Effective date –1</a:t>
            </a:r>
            <a:r>
              <a:rPr lang="en-US" sz="1600" baseline="30000" dirty="0" smtClean="0"/>
              <a:t>st</a:t>
            </a:r>
            <a:r>
              <a:rPr lang="en-US" sz="1600" dirty="0" smtClean="0"/>
              <a:t> April, 2011.</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No.1/2011 – Service Tax</a:t>
            </a:r>
            <a:endParaRPr lang="en-US" sz="2400" dirty="0"/>
          </a:p>
        </p:txBody>
      </p:sp>
      <p:sp>
        <p:nvSpPr>
          <p:cNvPr id="5" name="Content Placeholder 4"/>
          <p:cNvSpPr>
            <a:spLocks noGrp="1"/>
          </p:cNvSpPr>
          <p:nvPr>
            <p:ph idx="1"/>
          </p:nvPr>
        </p:nvSpPr>
        <p:spPr/>
        <p:txBody>
          <a:bodyPr>
            <a:noAutofit/>
          </a:bodyPr>
          <a:lstStyle/>
          <a:p>
            <a:pPr>
              <a:buNone/>
            </a:pPr>
            <a:r>
              <a:rPr lang="en-US" sz="1400" i="1" dirty="0" smtClean="0"/>
              <a:t>Rule 3(2A) of </a:t>
            </a:r>
            <a:r>
              <a:rPr lang="en-US" sz="1400" dirty="0" smtClean="0"/>
              <a:t>Works Contract (Composition Scheme for Payment of Service Tax) Rules, 2007 </a:t>
            </a:r>
            <a:r>
              <a:rPr lang="en-US" sz="1400" i="1" dirty="0" smtClean="0"/>
              <a:t>inserted.</a:t>
            </a:r>
          </a:p>
          <a:p>
            <a:pPr>
              <a:buNone/>
            </a:pPr>
            <a:r>
              <a:rPr lang="en-US" sz="1200" b="1" i="1" dirty="0" smtClean="0"/>
              <a:t>The CENVAT credit of tax paid on taxable services as referred to under sub-clauses  (</a:t>
            </a:r>
            <a:r>
              <a:rPr lang="en-US" sz="1200" b="1" i="1" dirty="0" err="1" smtClean="0"/>
              <a:t>zzd</a:t>
            </a:r>
            <a:r>
              <a:rPr lang="en-US" sz="1200" b="1" i="1" dirty="0" smtClean="0"/>
              <a:t>), (</a:t>
            </a:r>
            <a:r>
              <a:rPr lang="en-US" sz="1200" b="1" i="1" dirty="0" err="1" smtClean="0"/>
              <a:t>zzq</a:t>
            </a:r>
            <a:r>
              <a:rPr lang="en-US" sz="1200" b="1" i="1" dirty="0" smtClean="0"/>
              <a:t>) and (</a:t>
            </a:r>
            <a:r>
              <a:rPr lang="en-US" sz="1200" b="1" i="1" dirty="0" err="1" smtClean="0"/>
              <a:t>zzzh</a:t>
            </a:r>
            <a:r>
              <a:rPr lang="en-US" sz="1200" b="1" i="1" dirty="0" smtClean="0"/>
              <a:t>) of clause (105) of section 65 of the Finance Act, 1994, shall be available only to the extent of 40% of the service tax paid when such tax has been paid on the full value of the service after availing CENVAT credit on inputs.</a:t>
            </a:r>
            <a:endParaRPr lang="en-US" sz="1400" b="1" i="1" dirty="0" smtClean="0"/>
          </a:p>
          <a:p>
            <a:pPr>
              <a:buNone/>
            </a:pPr>
            <a:endParaRPr lang="en-US" sz="2000" dirty="0" smtClean="0"/>
          </a:p>
          <a:p>
            <a:pPr>
              <a:lnSpc>
                <a:spcPct val="100000"/>
              </a:lnSpc>
              <a:buNone/>
            </a:pPr>
            <a:endParaRPr lang="en-US" sz="1400" dirty="0" smtClean="0"/>
          </a:p>
          <a:p>
            <a:pPr>
              <a:lnSpc>
                <a:spcPct val="100000"/>
              </a:lnSpc>
              <a:buNone/>
            </a:pPr>
            <a:endParaRPr lang="en-US" sz="1400" dirty="0" smtClean="0"/>
          </a:p>
          <a:p>
            <a:pPr>
              <a:lnSpc>
                <a:spcPct val="100000"/>
              </a:lnSpc>
              <a:buNone/>
            </a:pPr>
            <a:r>
              <a:rPr lang="en-US" sz="1400" dirty="0" smtClean="0"/>
              <a:t>Effective date – 1</a:t>
            </a:r>
            <a:r>
              <a:rPr lang="en-US" sz="1400" baseline="30000" dirty="0" smtClean="0"/>
              <a:t>ST</a:t>
            </a:r>
            <a:r>
              <a:rPr lang="en-US" sz="1400" dirty="0" smtClean="0"/>
              <a:t> MARCH, 2011.</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9/2011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powers conferred by sub-section (1) of section 93 of the Finance Act (hereinafter referred to as the Finance Act), 1994 (32 of 1994), the Central Government, on being satisfied that it is necessary in the public interest so to do, hereby exempts the taxable services as referred to in sub-clause (</a:t>
            </a:r>
            <a:r>
              <a:rPr lang="en-US" sz="1200" dirty="0" err="1" smtClean="0"/>
              <a:t>zzn</a:t>
            </a:r>
            <a:r>
              <a:rPr lang="en-US" sz="1200" dirty="0" smtClean="0"/>
              <a:t>) of clause (105) of section 65 of the Finance Act, from service tax </a:t>
            </a:r>
            <a:r>
              <a:rPr lang="en-US" sz="1200" dirty="0" err="1" smtClean="0"/>
              <a:t>leviable</a:t>
            </a:r>
            <a:r>
              <a:rPr lang="en-US" sz="1200" dirty="0" smtClean="0"/>
              <a:t> under section 66 of the Finance Act to the extent so much of the  value as is equal to the amount of air freight included in the value determined under section 14 of the Customs Act, 1962 (52 of 1962) or the rules made </a:t>
            </a:r>
            <a:r>
              <a:rPr lang="en-US" sz="1200" dirty="0" err="1" smtClean="0"/>
              <a:t>thereunder</a:t>
            </a:r>
            <a:r>
              <a:rPr lang="en-US" sz="1200" dirty="0" smtClean="0"/>
              <a:t> for the purpose of charging customs duties.</a:t>
            </a:r>
          </a:p>
          <a:p>
            <a:pPr algn="ctr">
              <a:buNone/>
            </a:pPr>
            <a:r>
              <a:rPr lang="en-US" sz="1600" b="1" dirty="0" smtClean="0"/>
              <a:t>ANALYSIS</a:t>
            </a:r>
          </a:p>
          <a:p>
            <a:pPr>
              <a:buNone/>
            </a:pPr>
            <a:r>
              <a:rPr lang="en-US" sz="1600" dirty="0" smtClean="0"/>
              <a:t>Value of air freight included in the assessable value of goods for charging customs duties is being excluded from taxable value for the purpose of levy of service tax under the ‘Transport of goods by air’ service.</a:t>
            </a:r>
          </a:p>
          <a:p>
            <a:pPr>
              <a:buNone/>
            </a:pPr>
            <a:endParaRPr lang="en-US" sz="1600" dirty="0" smtClean="0"/>
          </a:p>
          <a:p>
            <a:pPr>
              <a:buNone/>
            </a:pPr>
            <a:endParaRPr lang="en-US" sz="1600" dirty="0" smtClean="0"/>
          </a:p>
          <a:p>
            <a:pPr>
              <a:buNone/>
            </a:pPr>
            <a:r>
              <a:rPr lang="en-US" sz="1600" dirty="0" smtClean="0"/>
              <a:t>Effective date –1</a:t>
            </a:r>
            <a:r>
              <a:rPr lang="en-US" sz="1600" baseline="30000" dirty="0" smtClean="0"/>
              <a:t>st</a:t>
            </a:r>
            <a:r>
              <a:rPr lang="en-US" sz="1600" dirty="0" smtClean="0"/>
              <a:t> April, 2011.</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10/2011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powers conferred by sub-section (1) of section 93 of the Finance Act, 1994 (32 of 1994) (hereinafter referred to as the Finance Act), the Central Government, on being satisfied that it is necessary in the public interest so to do, hereby exempts services provided in relation to the execution of works contract, referred to in sub-clause (</a:t>
            </a:r>
            <a:r>
              <a:rPr lang="en-US" sz="1200" dirty="0" err="1" smtClean="0"/>
              <a:t>zzzza</a:t>
            </a:r>
            <a:r>
              <a:rPr lang="en-US" sz="1200" dirty="0" smtClean="0"/>
              <a:t>) of clause (105) of section 65 of the Finance Act, when provided wholly within an airport and classified under sub-clause (</a:t>
            </a:r>
            <a:r>
              <a:rPr lang="en-US" sz="1200" dirty="0" err="1" smtClean="0"/>
              <a:t>zzm</a:t>
            </a:r>
            <a:r>
              <a:rPr lang="en-US" sz="1200" dirty="0" smtClean="0"/>
              <a:t>) of clause (105) of section 65 of the Finance Act, 1994, from the whole of service tax </a:t>
            </a:r>
            <a:r>
              <a:rPr lang="en-US" sz="1200" dirty="0" err="1" smtClean="0"/>
              <a:t>leviable</a:t>
            </a:r>
            <a:r>
              <a:rPr lang="en-US" sz="1200" dirty="0" smtClean="0"/>
              <a:t> thereon under section 66 of the Finance Act</a:t>
            </a:r>
          </a:p>
          <a:p>
            <a:pPr algn="ctr">
              <a:buNone/>
            </a:pPr>
            <a:r>
              <a:rPr lang="en-US" sz="1600" b="1" dirty="0" smtClean="0"/>
              <a:t>ANALYSIS</a:t>
            </a:r>
          </a:p>
          <a:p>
            <a:pPr>
              <a:buNone/>
            </a:pPr>
            <a:endParaRPr lang="en-US" sz="1600" dirty="0" smtClean="0"/>
          </a:p>
          <a:p>
            <a:pPr>
              <a:buNone/>
            </a:pPr>
            <a:r>
              <a:rPr lang="en-US" sz="1600" dirty="0" smtClean="0"/>
              <a:t>Exemption is being provided to services provided within an airport or civil enclave under the ‘Works contract’ service.</a:t>
            </a:r>
          </a:p>
          <a:p>
            <a:pPr>
              <a:buNone/>
            </a:pPr>
            <a:endParaRPr lang="en-US" sz="1600" dirty="0" smtClean="0"/>
          </a:p>
          <a:p>
            <a:pPr>
              <a:buNone/>
            </a:pPr>
            <a:r>
              <a:rPr lang="en-US" sz="1600" dirty="0" smtClean="0"/>
              <a:t>Effective date – Immediate effect. Date is 1</a:t>
            </a:r>
            <a:r>
              <a:rPr lang="en-US" sz="1600" baseline="30000" dirty="0" smtClean="0"/>
              <a:t>st</a:t>
            </a:r>
            <a:r>
              <a:rPr lang="en-US" sz="1600" dirty="0" smtClean="0"/>
              <a:t> march, 2011.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11/2011 – Service Tax</a:t>
            </a:r>
            <a:endParaRPr lang="en-US" sz="2400" dirty="0"/>
          </a:p>
        </p:txBody>
      </p:sp>
      <p:sp>
        <p:nvSpPr>
          <p:cNvPr id="5" name="Content Placeholder 4"/>
          <p:cNvSpPr>
            <a:spLocks noGrp="1"/>
          </p:cNvSpPr>
          <p:nvPr>
            <p:ph idx="1"/>
          </p:nvPr>
        </p:nvSpPr>
        <p:spPr/>
        <p:txBody>
          <a:bodyPr>
            <a:noAutofit/>
          </a:bodyPr>
          <a:lstStyle/>
          <a:p>
            <a:pPr>
              <a:buNone/>
            </a:pPr>
            <a:r>
              <a:rPr lang="en-US" sz="1200" dirty="0" smtClean="0"/>
              <a:t>In exercise of the powers conferred by sub-section (1) of section 93 of the Finance Act, 1994 (32 of 1994) (hereinafter referred to as the Finance Act), the Central Government, on being satisfied that it is necessary in the public interest so to do, hereby exempts services provided in relation to the execution of works contract, referred to in sub-clause (</a:t>
            </a:r>
            <a:r>
              <a:rPr lang="en-US" sz="1200" dirty="0" err="1" smtClean="0"/>
              <a:t>zzzza</a:t>
            </a:r>
            <a:r>
              <a:rPr lang="en-US" sz="1200" dirty="0" smtClean="0"/>
              <a:t>) of clause (105) of section 65 of the Finance Act, when provided wholly within the port or other port, for construction, repair, alteration and renovation of wharves, quays, docks, stages, jetties, piers and railways from the whole of service tax </a:t>
            </a:r>
            <a:r>
              <a:rPr lang="en-US" sz="1200" dirty="0" err="1" smtClean="0"/>
              <a:t>leviable</a:t>
            </a:r>
            <a:r>
              <a:rPr lang="en-US" sz="1200" dirty="0" smtClean="0"/>
              <a:t> thereon under section 66 of the Finance Act</a:t>
            </a:r>
          </a:p>
          <a:p>
            <a:pPr algn="ctr">
              <a:buNone/>
            </a:pPr>
            <a:r>
              <a:rPr lang="en-US" sz="1600" b="1" dirty="0" smtClean="0"/>
              <a:t>ANALYSIS</a:t>
            </a:r>
          </a:p>
          <a:p>
            <a:pPr>
              <a:buNone/>
            </a:pPr>
            <a:r>
              <a:rPr lang="en-US" sz="1600" dirty="0" smtClean="0"/>
              <a:t>Exemption is being provided to services provided wholly within the port or other port, for construction, repair, alteration and renovation of wharves, quays, docks, stages, jetties, piers and railways under the ‘Works contract’ service.</a:t>
            </a:r>
          </a:p>
          <a:p>
            <a:pPr>
              <a:buNone/>
            </a:pPr>
            <a:endParaRPr lang="en-US" sz="1600" dirty="0" smtClean="0"/>
          </a:p>
          <a:p>
            <a:pPr>
              <a:buNone/>
            </a:pPr>
            <a:endParaRPr lang="en-US" sz="1600" dirty="0" smtClean="0"/>
          </a:p>
          <a:p>
            <a:pPr>
              <a:buNone/>
            </a:pPr>
            <a:r>
              <a:rPr lang="en-US" sz="1600" dirty="0" smtClean="0"/>
              <a:t>Effective date – Immediate effect. Date is 1</a:t>
            </a:r>
            <a:r>
              <a:rPr lang="en-US" sz="1600" baseline="30000" dirty="0" smtClean="0"/>
              <a:t>st</a:t>
            </a:r>
            <a:r>
              <a:rPr lang="en-US" sz="1600" dirty="0" smtClean="0"/>
              <a:t> march, 2011.</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12/2011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400" dirty="0" smtClean="0"/>
              <a:t>Rule 3(1) of Export of Services Rules, 2005.</a:t>
            </a:r>
          </a:p>
          <a:p>
            <a:pPr>
              <a:lnSpc>
                <a:spcPct val="100000"/>
              </a:lnSpc>
              <a:buNone/>
            </a:pPr>
            <a:r>
              <a:rPr lang="en-US" sz="1400" dirty="0" smtClean="0"/>
              <a:t>In (</a:t>
            </a:r>
            <a:r>
              <a:rPr lang="en-US" sz="1400" dirty="0" err="1" smtClean="0"/>
              <a:t>i</a:t>
            </a:r>
            <a:r>
              <a:rPr lang="en-US" sz="1400" dirty="0" smtClean="0"/>
              <a:t>), for the brackets, letters and word “(</a:t>
            </a:r>
            <a:r>
              <a:rPr lang="en-US" sz="1400" dirty="0" err="1" smtClean="0"/>
              <a:t>zzzza</a:t>
            </a:r>
            <a:r>
              <a:rPr lang="en-US" sz="1400" dirty="0" smtClean="0"/>
              <a:t>), and (</a:t>
            </a:r>
            <a:r>
              <a:rPr lang="en-US" sz="1400" dirty="0" err="1" smtClean="0"/>
              <a:t>zzzzm</a:t>
            </a:r>
            <a:r>
              <a:rPr lang="en-US" sz="1400" dirty="0" smtClean="0"/>
              <a:t>)”, the brackets, letters and word  “(</a:t>
            </a:r>
            <a:r>
              <a:rPr lang="en-US" sz="1400" dirty="0" err="1" smtClean="0"/>
              <a:t>zzzza</a:t>
            </a:r>
            <a:r>
              <a:rPr lang="en-US" sz="1400" dirty="0" smtClean="0"/>
              <a:t>), (</a:t>
            </a:r>
            <a:r>
              <a:rPr lang="en-US" sz="1400" dirty="0" err="1" smtClean="0"/>
              <a:t>zzzzm</a:t>
            </a:r>
            <a:r>
              <a:rPr lang="en-US" sz="1400" dirty="0" smtClean="0"/>
              <a:t>) and (</a:t>
            </a:r>
            <a:r>
              <a:rPr lang="en-US" sz="1400" dirty="0" err="1" smtClean="0"/>
              <a:t>zzzzu</a:t>
            </a:r>
            <a:r>
              <a:rPr lang="en-US" sz="1400" dirty="0" smtClean="0"/>
              <a:t>)” shall be </a:t>
            </a:r>
            <a:r>
              <a:rPr lang="en-US" sz="1400" dirty="0" err="1" smtClean="0"/>
              <a:t>substituted;In</a:t>
            </a:r>
            <a:r>
              <a:rPr lang="en-US" sz="1400" dirty="0" smtClean="0"/>
              <a:t> clause (ii), for the portion beginning with the brackets, figures and words “specified” and ending with the words “as are performed outside India”, the following shall be </a:t>
            </a:r>
            <a:r>
              <a:rPr lang="en-US" sz="1400" dirty="0" err="1" smtClean="0"/>
              <a:t>substituted,namely</a:t>
            </a:r>
            <a:r>
              <a:rPr lang="en-US" sz="1400" dirty="0" smtClean="0"/>
              <a:t>:-</a:t>
            </a:r>
          </a:p>
          <a:p>
            <a:pPr>
              <a:lnSpc>
                <a:spcPct val="100000"/>
              </a:lnSpc>
              <a:buNone/>
            </a:pPr>
            <a:r>
              <a:rPr lang="en-US" sz="1400" dirty="0" smtClean="0"/>
              <a:t>“(ii) specified in sub-clauses (a), (f), (h), (</a:t>
            </a:r>
            <a:r>
              <a:rPr lang="en-US" sz="1400" dirty="0" err="1" smtClean="0"/>
              <a:t>i</a:t>
            </a:r>
            <a:r>
              <a:rPr lang="en-US" sz="1400" dirty="0" smtClean="0"/>
              <a:t>), (j), (l), (n), (o), (w), (z), (</a:t>
            </a:r>
            <a:r>
              <a:rPr lang="en-US" sz="1400" dirty="0" err="1" smtClean="0"/>
              <a:t>zb</a:t>
            </a:r>
            <a:r>
              <a:rPr lang="en-US" sz="1400" dirty="0" smtClean="0"/>
              <a:t>), (</a:t>
            </a:r>
            <a:r>
              <a:rPr lang="en-US" sz="1400" dirty="0" err="1" smtClean="0"/>
              <a:t>zc</a:t>
            </a:r>
            <a:r>
              <a:rPr lang="en-US" sz="1400" dirty="0" smtClean="0"/>
              <a:t>), (</a:t>
            </a:r>
            <a:r>
              <a:rPr lang="en-US" sz="1400" dirty="0" err="1" smtClean="0"/>
              <a:t>zi</a:t>
            </a:r>
            <a:r>
              <a:rPr lang="en-US" sz="1400" dirty="0" smtClean="0"/>
              <a:t>), (</a:t>
            </a:r>
            <a:r>
              <a:rPr lang="en-US" sz="1400" dirty="0" err="1" smtClean="0"/>
              <a:t>zj</a:t>
            </a:r>
            <a:r>
              <a:rPr lang="en-US" sz="1400" dirty="0" smtClean="0"/>
              <a:t>), (</a:t>
            </a:r>
            <a:r>
              <a:rPr lang="en-US" sz="1400" dirty="0" err="1" smtClean="0"/>
              <a:t>zn</a:t>
            </a:r>
            <a:r>
              <a:rPr lang="en-US" sz="1400" dirty="0" smtClean="0"/>
              <a:t>), (</a:t>
            </a:r>
            <a:r>
              <a:rPr lang="en-US" sz="1400" dirty="0" err="1" smtClean="0"/>
              <a:t>zo</a:t>
            </a:r>
            <a:r>
              <a:rPr lang="en-US" sz="1400" dirty="0" smtClean="0"/>
              <a:t>), (</a:t>
            </a:r>
            <a:r>
              <a:rPr lang="en-US" sz="1400" dirty="0" err="1" smtClean="0"/>
              <a:t>zq</a:t>
            </a:r>
            <a:r>
              <a:rPr lang="en-US" sz="1400" dirty="0" smtClean="0"/>
              <a:t>), (</a:t>
            </a:r>
            <a:r>
              <a:rPr lang="en-US" sz="1400" dirty="0" err="1" smtClean="0"/>
              <a:t>zr</a:t>
            </a:r>
            <a:r>
              <a:rPr lang="en-US" sz="1400" dirty="0" smtClean="0"/>
              <a:t>), (</a:t>
            </a:r>
            <a:r>
              <a:rPr lang="en-US" sz="1400" dirty="0" err="1" smtClean="0"/>
              <a:t>zt</a:t>
            </a:r>
            <a:r>
              <a:rPr lang="en-US" sz="1400" dirty="0" smtClean="0"/>
              <a:t>), (</a:t>
            </a:r>
            <a:r>
              <a:rPr lang="en-US" sz="1400" dirty="0" err="1" smtClean="0"/>
              <a:t>zu</a:t>
            </a:r>
            <a:r>
              <a:rPr lang="en-US" sz="1400" dirty="0" smtClean="0"/>
              <a:t>),  (</a:t>
            </a:r>
            <a:r>
              <a:rPr lang="en-US" sz="1400" dirty="0" err="1" smtClean="0"/>
              <a:t>zv</a:t>
            </a:r>
            <a:r>
              <a:rPr lang="en-US" sz="1400" dirty="0" smtClean="0"/>
              <a:t>),  (</a:t>
            </a:r>
            <a:r>
              <a:rPr lang="en-US" sz="1400" dirty="0" err="1" smtClean="0"/>
              <a:t>zw</a:t>
            </a:r>
            <a:r>
              <a:rPr lang="en-US" sz="1400" dirty="0" smtClean="0"/>
              <a:t>), (</a:t>
            </a:r>
            <a:r>
              <a:rPr lang="en-US" sz="1400" dirty="0" err="1" smtClean="0"/>
              <a:t>zz</a:t>
            </a:r>
            <a:r>
              <a:rPr lang="en-US" sz="1400" dirty="0" smtClean="0"/>
              <a:t>), (</a:t>
            </a:r>
            <a:r>
              <a:rPr lang="en-US" sz="1400" dirty="0" err="1" smtClean="0"/>
              <a:t>zza</a:t>
            </a:r>
            <a:r>
              <a:rPr lang="en-US" sz="1400" dirty="0" smtClean="0"/>
              <a:t>), (</a:t>
            </a:r>
            <a:r>
              <a:rPr lang="en-US" sz="1400" dirty="0" err="1" smtClean="0"/>
              <a:t>zzc</a:t>
            </a:r>
            <a:r>
              <a:rPr lang="en-US" sz="1400" dirty="0" smtClean="0"/>
              <a:t>), (</a:t>
            </a:r>
            <a:r>
              <a:rPr lang="en-US" sz="1400" dirty="0" err="1" smtClean="0"/>
              <a:t>zzd</a:t>
            </a:r>
            <a:r>
              <a:rPr lang="en-US" sz="1400" dirty="0" smtClean="0"/>
              <a:t>), (</a:t>
            </a:r>
            <a:r>
              <a:rPr lang="en-US" sz="1400" dirty="0" err="1" smtClean="0"/>
              <a:t>zzf</a:t>
            </a:r>
            <a:r>
              <a:rPr lang="en-US" sz="1400" dirty="0" smtClean="0"/>
              <a:t>), (</a:t>
            </a:r>
            <a:r>
              <a:rPr lang="en-US" sz="1400" dirty="0" err="1" smtClean="0"/>
              <a:t>zzg</a:t>
            </a:r>
            <a:r>
              <a:rPr lang="en-US" sz="1400" dirty="0" smtClean="0"/>
              <a:t>), (</a:t>
            </a:r>
            <a:r>
              <a:rPr lang="en-US" sz="1400" dirty="0" err="1" smtClean="0"/>
              <a:t>zzi</a:t>
            </a:r>
            <a:r>
              <a:rPr lang="en-US" sz="1400" dirty="0" smtClean="0"/>
              <a:t>), (</a:t>
            </a:r>
            <a:r>
              <a:rPr lang="en-US" sz="1400" dirty="0" err="1" smtClean="0"/>
              <a:t>zzl</a:t>
            </a:r>
            <a:r>
              <a:rPr lang="en-US" sz="1400" dirty="0" smtClean="0"/>
              <a:t>), (</a:t>
            </a:r>
            <a:r>
              <a:rPr lang="en-US" sz="1400" dirty="0" err="1" smtClean="0"/>
              <a:t>zzm</a:t>
            </a:r>
            <a:r>
              <a:rPr lang="en-US" sz="1400" dirty="0" smtClean="0"/>
              <a:t>), (</a:t>
            </a:r>
            <a:r>
              <a:rPr lang="en-US" sz="1400" dirty="0" err="1" smtClean="0"/>
              <a:t>zzo</a:t>
            </a:r>
            <a:r>
              <a:rPr lang="en-US" sz="1400" dirty="0" smtClean="0"/>
              <a:t>), (</a:t>
            </a:r>
            <a:r>
              <a:rPr lang="en-US" sz="1400" dirty="0" err="1" smtClean="0"/>
              <a:t>zzt</a:t>
            </a:r>
            <a:r>
              <a:rPr lang="en-US" sz="1400" dirty="0" smtClean="0"/>
              <a:t>), (</a:t>
            </a:r>
            <a:r>
              <a:rPr lang="en-US" sz="1400" dirty="0" err="1" smtClean="0"/>
              <a:t>zzv</a:t>
            </a:r>
            <a:r>
              <a:rPr lang="en-US" sz="1400" dirty="0" smtClean="0"/>
              <a:t>), (</a:t>
            </a:r>
            <a:r>
              <a:rPr lang="en-US" sz="1400" dirty="0" err="1" smtClean="0"/>
              <a:t>zzw</a:t>
            </a:r>
            <a:r>
              <a:rPr lang="en-US" sz="1400" dirty="0" smtClean="0"/>
              <a:t>), (</a:t>
            </a:r>
            <a:r>
              <a:rPr lang="en-US" sz="1400" dirty="0" err="1" smtClean="0"/>
              <a:t>zzx</a:t>
            </a:r>
            <a:r>
              <a:rPr lang="en-US" sz="1400" dirty="0" smtClean="0"/>
              <a:t>), (</a:t>
            </a:r>
            <a:r>
              <a:rPr lang="en-US" sz="1400" dirty="0" err="1" smtClean="0"/>
              <a:t>zzy</a:t>
            </a:r>
            <a:r>
              <a:rPr lang="en-US" sz="1400" dirty="0" smtClean="0"/>
              <a:t>), (</a:t>
            </a:r>
            <a:r>
              <a:rPr lang="en-US" sz="1400" dirty="0" err="1" smtClean="0"/>
              <a:t>zzzd</a:t>
            </a:r>
            <a:r>
              <a:rPr lang="en-US" sz="1400" dirty="0" smtClean="0"/>
              <a:t>), (</a:t>
            </a:r>
            <a:r>
              <a:rPr lang="en-US" sz="1400" dirty="0" err="1" smtClean="0"/>
              <a:t>zzze</a:t>
            </a:r>
            <a:r>
              <a:rPr lang="en-US" sz="1400" dirty="0" smtClean="0"/>
              <a:t>), (</a:t>
            </a:r>
            <a:r>
              <a:rPr lang="en-US" sz="1400" dirty="0" err="1" smtClean="0"/>
              <a:t>zzzf</a:t>
            </a:r>
            <a:r>
              <a:rPr lang="en-US" sz="1400" dirty="0" smtClean="0"/>
              <a:t>), (</a:t>
            </a:r>
            <a:r>
              <a:rPr lang="en-US" sz="1400" dirty="0" err="1" smtClean="0"/>
              <a:t>zzzzg</a:t>
            </a:r>
            <a:r>
              <a:rPr lang="en-US" sz="1400" dirty="0" smtClean="0"/>
              <a:t>), (</a:t>
            </a:r>
            <a:r>
              <a:rPr lang="en-US" sz="1400" dirty="0" err="1" smtClean="0"/>
              <a:t>zzzzh</a:t>
            </a:r>
            <a:r>
              <a:rPr lang="en-US" sz="1400" dirty="0" smtClean="0"/>
              <a:t>), (</a:t>
            </a:r>
            <a:r>
              <a:rPr lang="en-US" sz="1400" dirty="0" err="1" smtClean="0"/>
              <a:t>zzzzi</a:t>
            </a:r>
            <a:r>
              <a:rPr lang="en-US" sz="1400" dirty="0" smtClean="0"/>
              <a:t>), (</a:t>
            </a:r>
            <a:r>
              <a:rPr lang="en-US" sz="1400" dirty="0" err="1" smtClean="0"/>
              <a:t>zzzzk</a:t>
            </a:r>
            <a:r>
              <a:rPr lang="en-US" sz="1400" dirty="0" smtClean="0"/>
              <a:t>), (</a:t>
            </a:r>
            <a:r>
              <a:rPr lang="en-US" sz="1400" dirty="0" err="1" smtClean="0"/>
              <a:t>zzzzl</a:t>
            </a:r>
            <a:r>
              <a:rPr lang="en-US" sz="1400" dirty="0" smtClean="0"/>
              <a:t>) and (</a:t>
            </a:r>
            <a:r>
              <a:rPr lang="en-US" sz="1400" dirty="0" err="1" smtClean="0"/>
              <a:t>zzzzo</a:t>
            </a:r>
            <a:r>
              <a:rPr lang="en-US" sz="1400" dirty="0" smtClean="0"/>
              <a:t>) of clause (105) of section 65 of the Act, be provision of such services as are performed outside India:</a:t>
            </a:r>
          </a:p>
          <a:p>
            <a:pPr algn="ctr">
              <a:lnSpc>
                <a:spcPct val="100000"/>
              </a:lnSpc>
              <a:buNone/>
            </a:pPr>
            <a:r>
              <a:rPr lang="en-US" sz="1800" b="1" dirty="0" smtClean="0"/>
              <a:t>ANALYSIS</a:t>
            </a:r>
          </a:p>
          <a:p>
            <a:pPr>
              <a:lnSpc>
                <a:spcPct val="100000"/>
              </a:lnSpc>
              <a:buNone/>
            </a:pPr>
            <a:r>
              <a:rPr lang="en-US" sz="1800" dirty="0" smtClean="0"/>
              <a:t>Export of Services Rules, 2005 are being amended so as to move some of the specified services from one category to another.</a:t>
            </a:r>
          </a:p>
          <a:p>
            <a:pPr>
              <a:lnSpc>
                <a:spcPct val="100000"/>
              </a:lnSpc>
              <a:buNone/>
            </a:pPr>
            <a:endParaRPr lang="en-US" sz="1800" dirty="0" smtClean="0"/>
          </a:p>
          <a:p>
            <a:pPr>
              <a:lnSpc>
                <a:spcPct val="100000"/>
              </a:lnSpc>
              <a:buNone/>
            </a:pPr>
            <a:endParaRPr lang="en-US" sz="1800" dirty="0" smtClean="0"/>
          </a:p>
          <a:p>
            <a:pPr>
              <a:lnSpc>
                <a:spcPct val="100000"/>
              </a:lnSpc>
              <a:buNone/>
            </a:pPr>
            <a:r>
              <a:rPr lang="en-US" sz="1800" dirty="0" smtClean="0"/>
              <a:t>Effective date –1</a:t>
            </a:r>
            <a:r>
              <a:rPr lang="en-US" sz="1800" baseline="30000" dirty="0" smtClean="0"/>
              <a:t>st</a:t>
            </a:r>
            <a:r>
              <a:rPr lang="en-US" sz="1800" dirty="0" smtClean="0"/>
              <a:t> April, 2011.</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13/2011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400" dirty="0" smtClean="0"/>
              <a:t>Rule 3 Taxation of Services (Provided from  Outside India and  Received in India) Amendment Rules, 2011</a:t>
            </a:r>
          </a:p>
          <a:p>
            <a:pPr>
              <a:lnSpc>
                <a:spcPct val="100000"/>
              </a:lnSpc>
              <a:buNone/>
            </a:pPr>
            <a:r>
              <a:rPr lang="en-US" sz="1400" dirty="0" smtClean="0"/>
              <a:t>in clause (</a:t>
            </a:r>
            <a:r>
              <a:rPr lang="en-US" sz="1400" dirty="0" err="1" smtClean="0"/>
              <a:t>i</a:t>
            </a:r>
            <a:r>
              <a:rPr lang="en-US" sz="1400" dirty="0" smtClean="0"/>
              <a:t>), for the brackets, letters and word “(</a:t>
            </a:r>
            <a:r>
              <a:rPr lang="en-US" sz="1400" dirty="0" err="1" smtClean="0"/>
              <a:t>zzzza</a:t>
            </a:r>
            <a:r>
              <a:rPr lang="en-US" sz="1400" dirty="0" smtClean="0"/>
              <a:t>) and (</a:t>
            </a:r>
            <a:r>
              <a:rPr lang="en-US" sz="1400" dirty="0" err="1" smtClean="0"/>
              <a:t>zzzzm</a:t>
            </a:r>
            <a:r>
              <a:rPr lang="en-US" sz="1400" dirty="0" smtClean="0"/>
              <a:t>)”, the brackets, letters and word “(</a:t>
            </a:r>
            <a:r>
              <a:rPr lang="en-US" sz="1400" dirty="0" err="1" smtClean="0"/>
              <a:t>zzzza</a:t>
            </a:r>
            <a:r>
              <a:rPr lang="en-US" sz="1400" dirty="0" smtClean="0"/>
              <a:t>), (</a:t>
            </a:r>
            <a:r>
              <a:rPr lang="en-US" sz="1400" dirty="0" err="1" smtClean="0"/>
              <a:t>zzzzm</a:t>
            </a:r>
            <a:r>
              <a:rPr lang="en-US" sz="1400" dirty="0" smtClean="0"/>
              <a:t>) and (</a:t>
            </a:r>
            <a:r>
              <a:rPr lang="en-US" sz="1400" dirty="0" err="1" smtClean="0"/>
              <a:t>zzzzu</a:t>
            </a:r>
            <a:r>
              <a:rPr lang="en-US" sz="1400" dirty="0" smtClean="0"/>
              <a:t>)” shall be substituted;</a:t>
            </a:r>
          </a:p>
          <a:p>
            <a:pPr>
              <a:lnSpc>
                <a:spcPct val="100000"/>
              </a:lnSpc>
              <a:buNone/>
            </a:pPr>
            <a:r>
              <a:rPr lang="en-US" sz="1400" dirty="0" smtClean="0"/>
              <a:t>in clause (ii), for the portion beginning with the brackets, figures and words “specified” and ending with the words  “as are performed in India”, the following shall be substituted, namely:-</a:t>
            </a:r>
          </a:p>
          <a:p>
            <a:pPr>
              <a:lnSpc>
                <a:spcPct val="100000"/>
              </a:lnSpc>
              <a:buNone/>
            </a:pPr>
            <a:r>
              <a:rPr lang="en-US" sz="1400" dirty="0" smtClean="0"/>
              <a:t>“(ii) specified in sub-clauses  (a), (f), (h), (</a:t>
            </a:r>
            <a:r>
              <a:rPr lang="en-US" sz="1400" dirty="0" err="1" smtClean="0"/>
              <a:t>i</a:t>
            </a:r>
            <a:r>
              <a:rPr lang="en-US" sz="1400" dirty="0" smtClean="0"/>
              <a:t>), (j), (l), (n), (o), (w), (z), (</a:t>
            </a:r>
            <a:r>
              <a:rPr lang="en-US" sz="1400" dirty="0" err="1" smtClean="0"/>
              <a:t>zb</a:t>
            </a:r>
            <a:r>
              <a:rPr lang="en-US" sz="1400" dirty="0" smtClean="0"/>
              <a:t>), (</a:t>
            </a:r>
            <a:r>
              <a:rPr lang="en-US" sz="1400" dirty="0" err="1" smtClean="0"/>
              <a:t>zc</a:t>
            </a:r>
            <a:r>
              <a:rPr lang="en-US" sz="1400" dirty="0" smtClean="0"/>
              <a:t>), (</a:t>
            </a:r>
            <a:r>
              <a:rPr lang="en-US" sz="1400" dirty="0" err="1" smtClean="0"/>
              <a:t>zi</a:t>
            </a:r>
            <a:r>
              <a:rPr lang="en-US" sz="1400" dirty="0" smtClean="0"/>
              <a:t>), (</a:t>
            </a:r>
            <a:r>
              <a:rPr lang="en-US" sz="1400" dirty="0" err="1" smtClean="0"/>
              <a:t>zj</a:t>
            </a:r>
            <a:r>
              <a:rPr lang="en-US" sz="1400" dirty="0" smtClean="0"/>
              <a:t>), (</a:t>
            </a:r>
            <a:r>
              <a:rPr lang="en-US" sz="1400" dirty="0" err="1" smtClean="0"/>
              <a:t>zn</a:t>
            </a:r>
            <a:r>
              <a:rPr lang="en-US" sz="1400" dirty="0" smtClean="0"/>
              <a:t>), (</a:t>
            </a:r>
            <a:r>
              <a:rPr lang="en-US" sz="1400" dirty="0" err="1" smtClean="0"/>
              <a:t>zo</a:t>
            </a:r>
            <a:r>
              <a:rPr lang="en-US" sz="1400" dirty="0" smtClean="0"/>
              <a:t>), (</a:t>
            </a:r>
            <a:r>
              <a:rPr lang="en-US" sz="1400" dirty="0" err="1" smtClean="0"/>
              <a:t>zq</a:t>
            </a:r>
            <a:r>
              <a:rPr lang="en-US" sz="1400" dirty="0" smtClean="0"/>
              <a:t>), (</a:t>
            </a:r>
            <a:r>
              <a:rPr lang="en-US" sz="1400" dirty="0" err="1" smtClean="0"/>
              <a:t>zr</a:t>
            </a:r>
            <a:r>
              <a:rPr lang="en-US" sz="1400" dirty="0" smtClean="0"/>
              <a:t>), (</a:t>
            </a:r>
            <a:r>
              <a:rPr lang="en-US" sz="1400" dirty="0" err="1" smtClean="0"/>
              <a:t>zt</a:t>
            </a:r>
            <a:r>
              <a:rPr lang="en-US" sz="1400" dirty="0" smtClean="0"/>
              <a:t>), (</a:t>
            </a:r>
            <a:r>
              <a:rPr lang="en-US" sz="1400" dirty="0" err="1" smtClean="0"/>
              <a:t>zu</a:t>
            </a:r>
            <a:r>
              <a:rPr lang="en-US" sz="1400" dirty="0" smtClean="0"/>
              <a:t>), (</a:t>
            </a:r>
            <a:r>
              <a:rPr lang="en-US" sz="1400" dirty="0" err="1" smtClean="0"/>
              <a:t>zv</a:t>
            </a:r>
            <a:r>
              <a:rPr lang="en-US" sz="1400" dirty="0" smtClean="0"/>
              <a:t>),  (</a:t>
            </a:r>
            <a:r>
              <a:rPr lang="en-US" sz="1400" dirty="0" err="1" smtClean="0"/>
              <a:t>zw</a:t>
            </a:r>
            <a:r>
              <a:rPr lang="en-US" sz="1400" dirty="0" smtClean="0"/>
              <a:t>), (</a:t>
            </a:r>
            <a:r>
              <a:rPr lang="en-US" sz="1400" dirty="0" err="1" smtClean="0"/>
              <a:t>zz</a:t>
            </a:r>
            <a:r>
              <a:rPr lang="en-US" sz="1400" dirty="0" smtClean="0"/>
              <a:t>), (</a:t>
            </a:r>
            <a:r>
              <a:rPr lang="en-US" sz="1400" dirty="0" err="1" smtClean="0"/>
              <a:t>zza</a:t>
            </a:r>
            <a:r>
              <a:rPr lang="en-US" sz="1400" dirty="0" smtClean="0"/>
              <a:t>), (</a:t>
            </a:r>
            <a:r>
              <a:rPr lang="en-US" sz="1400" dirty="0" err="1" smtClean="0"/>
              <a:t>zzc</a:t>
            </a:r>
            <a:r>
              <a:rPr lang="en-US" sz="1400" dirty="0" smtClean="0"/>
              <a:t>), (</a:t>
            </a:r>
            <a:r>
              <a:rPr lang="en-US" sz="1400" dirty="0" err="1" smtClean="0"/>
              <a:t>zzd</a:t>
            </a:r>
            <a:r>
              <a:rPr lang="en-US" sz="1400" dirty="0" smtClean="0"/>
              <a:t>),  (</a:t>
            </a:r>
            <a:r>
              <a:rPr lang="en-US" sz="1400" dirty="0" err="1" smtClean="0"/>
              <a:t>zzf</a:t>
            </a:r>
            <a:r>
              <a:rPr lang="en-US" sz="1400" dirty="0" smtClean="0"/>
              <a:t>), (</a:t>
            </a:r>
            <a:r>
              <a:rPr lang="en-US" sz="1400" dirty="0" err="1" smtClean="0"/>
              <a:t>zzg</a:t>
            </a:r>
            <a:r>
              <a:rPr lang="en-US" sz="1400" dirty="0" smtClean="0"/>
              <a:t>), (</a:t>
            </a:r>
            <a:r>
              <a:rPr lang="en-US" sz="1400" dirty="0" err="1" smtClean="0"/>
              <a:t>zzi</a:t>
            </a:r>
            <a:r>
              <a:rPr lang="en-US" sz="1400" dirty="0" smtClean="0"/>
              <a:t>), (</a:t>
            </a:r>
            <a:r>
              <a:rPr lang="en-US" sz="1400" dirty="0" err="1" smtClean="0"/>
              <a:t>zzl</a:t>
            </a:r>
            <a:r>
              <a:rPr lang="en-US" sz="1400" dirty="0" smtClean="0"/>
              <a:t>), (</a:t>
            </a:r>
            <a:r>
              <a:rPr lang="en-US" sz="1400" dirty="0" err="1" smtClean="0"/>
              <a:t>zzm</a:t>
            </a:r>
            <a:r>
              <a:rPr lang="en-US" sz="1400" dirty="0" smtClean="0"/>
              <a:t>), (</a:t>
            </a:r>
            <a:r>
              <a:rPr lang="en-US" sz="1400" dirty="0" err="1" smtClean="0"/>
              <a:t>zzo</a:t>
            </a:r>
            <a:r>
              <a:rPr lang="en-US" sz="1400" dirty="0" smtClean="0"/>
              <a:t>), (</a:t>
            </a:r>
            <a:r>
              <a:rPr lang="en-US" sz="1400" dirty="0" err="1" smtClean="0"/>
              <a:t>zzt</a:t>
            </a:r>
            <a:r>
              <a:rPr lang="en-US" sz="1400" dirty="0" smtClean="0"/>
              <a:t>), (</a:t>
            </a:r>
            <a:r>
              <a:rPr lang="en-US" sz="1400" dirty="0" err="1" smtClean="0"/>
              <a:t>zzv</a:t>
            </a:r>
            <a:r>
              <a:rPr lang="en-US" sz="1400" dirty="0" smtClean="0"/>
              <a:t>), (</a:t>
            </a:r>
            <a:r>
              <a:rPr lang="en-US" sz="1400" dirty="0" err="1" smtClean="0"/>
              <a:t>zzw</a:t>
            </a:r>
            <a:r>
              <a:rPr lang="en-US" sz="1400" dirty="0" smtClean="0"/>
              <a:t>), (</a:t>
            </a:r>
            <a:r>
              <a:rPr lang="en-US" sz="1400" dirty="0" err="1" smtClean="0"/>
              <a:t>zzx</a:t>
            </a:r>
            <a:r>
              <a:rPr lang="en-US" sz="1400" dirty="0" smtClean="0"/>
              <a:t>), (</a:t>
            </a:r>
            <a:r>
              <a:rPr lang="en-US" sz="1400" dirty="0" err="1" smtClean="0"/>
              <a:t>zzy</a:t>
            </a:r>
            <a:r>
              <a:rPr lang="en-US" sz="1400" dirty="0" smtClean="0"/>
              <a:t>), (</a:t>
            </a:r>
            <a:r>
              <a:rPr lang="en-US" sz="1400" dirty="0" err="1" smtClean="0"/>
              <a:t>zzzd</a:t>
            </a:r>
            <a:r>
              <a:rPr lang="en-US" sz="1400" dirty="0" smtClean="0"/>
              <a:t>),  (</a:t>
            </a:r>
            <a:r>
              <a:rPr lang="en-US" sz="1400" dirty="0" err="1" smtClean="0"/>
              <a:t>zzze</a:t>
            </a:r>
            <a:r>
              <a:rPr lang="en-US" sz="1400" dirty="0" smtClean="0"/>
              <a:t>), (</a:t>
            </a:r>
            <a:r>
              <a:rPr lang="en-US" sz="1400" dirty="0" err="1" smtClean="0"/>
              <a:t>zzzf</a:t>
            </a:r>
            <a:r>
              <a:rPr lang="en-US" sz="1400" dirty="0" smtClean="0"/>
              <a:t>), (</a:t>
            </a:r>
            <a:r>
              <a:rPr lang="en-US" sz="1400" dirty="0" err="1" smtClean="0"/>
              <a:t>zzzzg</a:t>
            </a:r>
            <a:r>
              <a:rPr lang="en-US" sz="1400" dirty="0" smtClean="0"/>
              <a:t>), (</a:t>
            </a:r>
            <a:r>
              <a:rPr lang="en-US" sz="1400" dirty="0" err="1" smtClean="0"/>
              <a:t>zzzzh</a:t>
            </a:r>
            <a:r>
              <a:rPr lang="en-US" sz="1400" dirty="0" smtClean="0"/>
              <a:t>), (</a:t>
            </a:r>
            <a:r>
              <a:rPr lang="en-US" sz="1400" dirty="0" err="1" smtClean="0"/>
              <a:t>zzzzi</a:t>
            </a:r>
            <a:r>
              <a:rPr lang="en-US" sz="1400" dirty="0" smtClean="0"/>
              <a:t>), (</a:t>
            </a:r>
            <a:r>
              <a:rPr lang="en-US" sz="1400" dirty="0" err="1" smtClean="0"/>
              <a:t>zzzzk</a:t>
            </a:r>
            <a:r>
              <a:rPr lang="en-US" sz="1400" dirty="0" smtClean="0"/>
              <a:t>), (</a:t>
            </a:r>
            <a:r>
              <a:rPr lang="en-US" sz="1400" dirty="0" err="1" smtClean="0"/>
              <a:t>zzzzl</a:t>
            </a:r>
            <a:r>
              <a:rPr lang="en-US" sz="1400" dirty="0" smtClean="0"/>
              <a:t>) and (</a:t>
            </a:r>
            <a:r>
              <a:rPr lang="en-US" sz="1400" dirty="0" err="1" smtClean="0"/>
              <a:t>zzzzo</a:t>
            </a:r>
            <a:r>
              <a:rPr lang="en-US" sz="1400" dirty="0" smtClean="0"/>
              <a:t>) of clause (105) of section 65 of the Act, be such services as are performed in India:”</a:t>
            </a:r>
          </a:p>
          <a:p>
            <a:pPr algn="ctr">
              <a:lnSpc>
                <a:spcPct val="100000"/>
              </a:lnSpc>
              <a:buNone/>
            </a:pPr>
            <a:r>
              <a:rPr lang="en-US" sz="1800" b="1" dirty="0" smtClean="0"/>
              <a:t>ANALYSIS</a:t>
            </a:r>
          </a:p>
          <a:p>
            <a:pPr>
              <a:lnSpc>
                <a:spcPct val="100000"/>
              </a:lnSpc>
              <a:buNone/>
            </a:pPr>
            <a:r>
              <a:rPr lang="en-US" sz="1800" dirty="0" smtClean="0"/>
              <a:t>Taxation of Services (Provided from Outside India and Received in India) Rules, 2006 are being amended so as to move some of the specified services from one category to another.</a:t>
            </a:r>
          </a:p>
          <a:p>
            <a:pPr>
              <a:lnSpc>
                <a:spcPct val="100000"/>
              </a:lnSpc>
              <a:buNone/>
            </a:pPr>
            <a:endParaRPr lang="en-US" sz="1800" dirty="0" smtClean="0"/>
          </a:p>
          <a:p>
            <a:pPr>
              <a:lnSpc>
                <a:spcPct val="100000"/>
              </a:lnSpc>
              <a:buNone/>
            </a:pPr>
            <a:r>
              <a:rPr lang="en-US" sz="1800" dirty="0" smtClean="0"/>
              <a:t>Effective date –1</a:t>
            </a:r>
            <a:r>
              <a:rPr lang="en-US" sz="1800" baseline="30000" dirty="0" smtClean="0"/>
              <a:t>st</a:t>
            </a:r>
            <a:r>
              <a:rPr lang="en-US" sz="1800" dirty="0" smtClean="0"/>
              <a:t> April, 2011.</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14/2011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400" dirty="0" smtClean="0"/>
              <a:t>In exercise of the powers conferred by section 75 of the Finance Act, 1994 (32 of 1994), the Central Government hereby makes the following amendment in the notification of the Government of India in the Ministry of Finance (Department of Revenue) No. 26/2004-Service Tax, dated the 10thSeptember, 2004, published in the Gazette of India, Extraordinary, vide Number G.S.R. 601 (E), dated the 10thSeptember, 2004, namely:-In the said notification, for the words “thirteen per cent.”, the words “eighteen per cent.” shall be substituted.</a:t>
            </a:r>
          </a:p>
          <a:p>
            <a:pPr algn="ctr">
              <a:lnSpc>
                <a:spcPct val="100000"/>
              </a:lnSpc>
              <a:buNone/>
            </a:pPr>
            <a:r>
              <a:rPr lang="en-US" sz="1800" b="1" dirty="0" smtClean="0"/>
              <a:t>ANALYSIS</a:t>
            </a:r>
          </a:p>
          <a:p>
            <a:pPr>
              <a:lnSpc>
                <a:spcPct val="100000"/>
              </a:lnSpc>
              <a:buNone/>
            </a:pPr>
            <a:endParaRPr lang="en-US" sz="1800" dirty="0" smtClean="0"/>
          </a:p>
          <a:p>
            <a:pPr>
              <a:lnSpc>
                <a:spcPct val="100000"/>
              </a:lnSpc>
              <a:buNone/>
            </a:pPr>
            <a:r>
              <a:rPr lang="en-US" sz="1800" dirty="0" smtClean="0"/>
              <a:t>Interest </a:t>
            </a:r>
            <a:r>
              <a:rPr lang="en-US" sz="1800" dirty="0" smtClean="0"/>
              <a:t>on delayed payment of Service </a:t>
            </a:r>
            <a:r>
              <a:rPr lang="en-US" sz="1800" dirty="0" smtClean="0"/>
              <a:t>Tax has been increased from 13% to 18%. </a:t>
            </a:r>
          </a:p>
          <a:p>
            <a:pPr>
              <a:lnSpc>
                <a:spcPct val="100000"/>
              </a:lnSpc>
              <a:buNone/>
            </a:pPr>
            <a:r>
              <a:rPr lang="en-US" sz="1800" dirty="0" smtClean="0"/>
              <a:t>This is 50% increase in rate of interest, from now onwards assesses will be forced to comply with service tax payment requirements timely.</a:t>
            </a:r>
          </a:p>
          <a:p>
            <a:pPr>
              <a:lnSpc>
                <a:spcPct val="100000"/>
              </a:lnSpc>
              <a:buNone/>
            </a:pPr>
            <a:endParaRPr lang="en-US" sz="1800" dirty="0" smtClean="0"/>
          </a:p>
          <a:p>
            <a:pPr>
              <a:lnSpc>
                <a:spcPct val="100000"/>
              </a:lnSpc>
              <a:buNone/>
            </a:pPr>
            <a:r>
              <a:rPr lang="en-US" sz="1800" dirty="0" smtClean="0"/>
              <a:t>Effective </a:t>
            </a:r>
            <a:r>
              <a:rPr lang="en-US" sz="1800" dirty="0" smtClean="0"/>
              <a:t>date –1</a:t>
            </a:r>
            <a:r>
              <a:rPr lang="en-US" sz="1800" baseline="30000" dirty="0" smtClean="0"/>
              <a:t>st</a:t>
            </a:r>
            <a:r>
              <a:rPr lang="en-US" sz="1800" dirty="0" smtClean="0"/>
              <a:t> April, 2011.</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a:t>
            </a:r>
            <a:r>
              <a:rPr lang="en-US" sz="2400" dirty="0" smtClean="0"/>
              <a:t>15/2011 </a:t>
            </a:r>
            <a:r>
              <a:rPr lang="en-US" sz="2400" dirty="0" smtClean="0"/>
              <a:t>–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400" dirty="0" smtClean="0"/>
              <a:t>In </a:t>
            </a:r>
            <a:r>
              <a:rPr lang="en-US" sz="1400" dirty="0" smtClean="0"/>
              <a:t>exercise of the powers conferred by section 73B of the Finance Act, 1994 (32 </a:t>
            </a:r>
            <a:r>
              <a:rPr lang="en-US" sz="1400" dirty="0" smtClean="0"/>
              <a:t>of </a:t>
            </a:r>
            <a:r>
              <a:rPr lang="en-US" sz="1400" dirty="0" smtClean="0"/>
              <a:t>1994), the Central Government, hereby makes the following amendment in the notification of the </a:t>
            </a:r>
            <a:r>
              <a:rPr lang="en-US" sz="1400" dirty="0" smtClean="0"/>
              <a:t>Government </a:t>
            </a:r>
            <a:r>
              <a:rPr lang="en-US" sz="1400" dirty="0" smtClean="0"/>
              <a:t>of India in the Ministry of Finance (Department of Revenue) No. 8/2006-Service Tax, </a:t>
            </a:r>
            <a:r>
              <a:rPr lang="en-US" sz="1400" dirty="0" smtClean="0"/>
              <a:t>dated </a:t>
            </a:r>
            <a:r>
              <a:rPr lang="en-US" sz="1400" dirty="0" smtClean="0"/>
              <a:t>the </a:t>
            </a:r>
            <a:r>
              <a:rPr lang="en-US" sz="1400" dirty="0" smtClean="0"/>
              <a:t>19thApril</a:t>
            </a:r>
            <a:r>
              <a:rPr lang="en-US" sz="1400" dirty="0" smtClean="0"/>
              <a:t>, 2006, published in the Gazette of India, Extraordinary, vide number G.S.R.224 </a:t>
            </a:r>
            <a:r>
              <a:rPr lang="en-US" sz="1400" dirty="0" smtClean="0"/>
              <a:t>(</a:t>
            </a:r>
            <a:r>
              <a:rPr lang="en-US" sz="1400" dirty="0" smtClean="0"/>
              <a:t>E), dated the </a:t>
            </a:r>
            <a:r>
              <a:rPr lang="en-US" sz="1400" dirty="0" smtClean="0"/>
              <a:t>19thApril</a:t>
            </a:r>
            <a:r>
              <a:rPr lang="en-US" sz="1400" dirty="0" smtClean="0"/>
              <a:t>, 2006, namely:-</a:t>
            </a:r>
          </a:p>
          <a:p>
            <a:pPr>
              <a:lnSpc>
                <a:spcPct val="100000"/>
              </a:lnSpc>
              <a:buNone/>
            </a:pPr>
            <a:r>
              <a:rPr lang="en-US" sz="1400" dirty="0" smtClean="0"/>
              <a:t>In the said notification, for the words “thirteen per cent.”, the words “eighteen per cent.” shall </a:t>
            </a:r>
            <a:r>
              <a:rPr lang="en-US" sz="1400" dirty="0" smtClean="0"/>
              <a:t>be substituted</a:t>
            </a:r>
          </a:p>
          <a:p>
            <a:pPr algn="ctr">
              <a:lnSpc>
                <a:spcPct val="100000"/>
              </a:lnSpc>
              <a:buNone/>
            </a:pPr>
            <a:r>
              <a:rPr lang="en-US" sz="1800" b="1" dirty="0" smtClean="0"/>
              <a:t>ANALYSIS</a:t>
            </a:r>
            <a:endParaRPr lang="en-US" sz="1800" b="1" dirty="0" smtClean="0"/>
          </a:p>
          <a:p>
            <a:pPr>
              <a:lnSpc>
                <a:spcPct val="100000"/>
              </a:lnSpc>
              <a:buNone/>
            </a:pPr>
            <a:endParaRPr lang="en-US" sz="1800" dirty="0" smtClean="0"/>
          </a:p>
          <a:p>
            <a:pPr>
              <a:lnSpc>
                <a:spcPct val="100000"/>
              </a:lnSpc>
              <a:buNone/>
            </a:pPr>
            <a:r>
              <a:rPr lang="en-US" sz="1800" dirty="0" smtClean="0"/>
              <a:t>Interest </a:t>
            </a:r>
            <a:r>
              <a:rPr lang="en-US" sz="1800" dirty="0" smtClean="0"/>
              <a:t>on amount collected in </a:t>
            </a:r>
            <a:r>
              <a:rPr lang="en-US" sz="1800" dirty="0" smtClean="0"/>
              <a:t>excess has been increased from 13% to 18%. </a:t>
            </a:r>
          </a:p>
          <a:p>
            <a:pPr>
              <a:lnSpc>
                <a:spcPct val="100000"/>
              </a:lnSpc>
              <a:buNone/>
            </a:pPr>
            <a:r>
              <a:rPr lang="en-US" sz="1800" dirty="0" smtClean="0"/>
              <a:t>This is 50% increase in rate of interest, from now onwards assesses will be forced to comply with service tax payment requirements timely.</a:t>
            </a:r>
          </a:p>
          <a:p>
            <a:pPr>
              <a:lnSpc>
                <a:spcPct val="100000"/>
              </a:lnSpc>
              <a:buNone/>
            </a:pPr>
            <a:endParaRPr lang="en-US" sz="1800" dirty="0" smtClean="0"/>
          </a:p>
          <a:p>
            <a:pPr>
              <a:lnSpc>
                <a:spcPct val="100000"/>
              </a:lnSpc>
              <a:buNone/>
            </a:pPr>
            <a:r>
              <a:rPr lang="en-US" sz="1800" dirty="0" smtClean="0"/>
              <a:t>Effective </a:t>
            </a:r>
            <a:r>
              <a:rPr lang="en-US" sz="1800" dirty="0" smtClean="0"/>
              <a:t>date –1</a:t>
            </a:r>
            <a:r>
              <a:rPr lang="en-US" sz="1800" baseline="30000" dirty="0" smtClean="0"/>
              <a:t>st</a:t>
            </a:r>
            <a:r>
              <a:rPr lang="en-US" sz="1800" dirty="0" smtClean="0"/>
              <a:t> April, 2011.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a:t>
            </a:r>
            <a:r>
              <a:rPr lang="en-US" sz="2400" dirty="0" smtClean="0"/>
              <a:t>16/2011 </a:t>
            </a:r>
            <a:r>
              <a:rPr lang="en-US" sz="2400" dirty="0" smtClean="0"/>
              <a:t>–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800" dirty="0" smtClean="0"/>
              <a:t>In </a:t>
            </a:r>
            <a:r>
              <a:rPr lang="en-US" sz="1800" dirty="0" smtClean="0"/>
              <a:t>exercise of the powers conferred by sub-section (1) of section 93 of the </a:t>
            </a:r>
            <a:r>
              <a:rPr lang="en-US" sz="1800" dirty="0" smtClean="0"/>
              <a:t>Finance </a:t>
            </a:r>
            <a:r>
              <a:rPr lang="en-US" sz="1800" dirty="0" smtClean="0"/>
              <a:t>Act, 1994 (32 of 1994), the Central Government, on being satisfied that it is necessary in the </a:t>
            </a:r>
            <a:r>
              <a:rPr lang="en-US" sz="1800" dirty="0" smtClean="0"/>
              <a:t>public </a:t>
            </a:r>
            <a:r>
              <a:rPr lang="en-US" sz="1800" dirty="0" smtClean="0"/>
              <a:t>interest so to  do, hereby makes the following further amendments in the notification of the </a:t>
            </a:r>
            <a:r>
              <a:rPr lang="en-US" sz="1800" dirty="0" smtClean="0"/>
              <a:t>Government </a:t>
            </a:r>
            <a:r>
              <a:rPr lang="en-US" sz="1800" dirty="0" smtClean="0"/>
              <a:t>of India in the Ministry of Finance (Department of Revenue), No. 1/2006-Service Tax, </a:t>
            </a:r>
            <a:r>
              <a:rPr lang="en-US" sz="1800" dirty="0" smtClean="0"/>
              <a:t>dated </a:t>
            </a:r>
            <a:r>
              <a:rPr lang="en-US" sz="1800" dirty="0" smtClean="0"/>
              <a:t>the </a:t>
            </a:r>
            <a:r>
              <a:rPr lang="en-US" sz="1800" dirty="0" smtClean="0"/>
              <a:t>1stMarch</a:t>
            </a:r>
            <a:r>
              <a:rPr lang="en-US" sz="1800" dirty="0" smtClean="0"/>
              <a:t>, 2006, published in the Gazette of India, vide Number G.S.R.115(E), dated the </a:t>
            </a:r>
            <a:r>
              <a:rPr lang="en-US" sz="1800" dirty="0" smtClean="0"/>
              <a:t>1stMarch</a:t>
            </a:r>
            <a:r>
              <a:rPr lang="en-US" sz="1800" dirty="0" smtClean="0"/>
              <a:t>, 2006, namely:-</a:t>
            </a:r>
          </a:p>
          <a:p>
            <a:pPr>
              <a:lnSpc>
                <a:spcPct val="100000"/>
              </a:lnSpc>
              <a:buNone/>
            </a:pPr>
            <a:r>
              <a:rPr lang="en-US" sz="1800" dirty="0" smtClean="0"/>
              <a:t>In </a:t>
            </a:r>
            <a:r>
              <a:rPr lang="en-US" sz="1800" dirty="0" smtClean="0"/>
              <a:t>the said notification, in the Table, after S.No.11 and the entries relating thereto, the </a:t>
            </a:r>
            <a:r>
              <a:rPr lang="en-US" sz="1800" dirty="0" smtClean="0"/>
              <a:t>following </a:t>
            </a:r>
            <a:r>
              <a:rPr lang="en-US" sz="1800" dirty="0" err="1" smtClean="0"/>
              <a:t>S.No</a:t>
            </a:r>
            <a:r>
              <a:rPr lang="en-US" sz="1800" dirty="0" smtClean="0"/>
              <a:t>. and the entries shall be inserted, namely</a:t>
            </a:r>
            <a:r>
              <a:rPr lang="en-US" sz="1800" dirty="0" smtClean="0"/>
              <a:t>:-                                                                                  </a:t>
            </a:r>
            <a:r>
              <a:rPr lang="en-US" sz="1800" dirty="0" smtClean="0"/>
              <a:t>TABLE</a:t>
            </a:r>
          </a:p>
          <a:p>
            <a:pPr>
              <a:lnSpc>
                <a:spcPct val="100000"/>
              </a:lnSpc>
              <a:buNone/>
            </a:pPr>
            <a:endParaRPr lang="en-US" sz="1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a:t>
            </a:r>
            <a:r>
              <a:rPr lang="en-US" sz="2400" dirty="0" smtClean="0"/>
              <a:t>16/2011 </a:t>
            </a:r>
            <a:r>
              <a:rPr lang="en-US" sz="2400" dirty="0" smtClean="0"/>
              <a:t>– Service Tax</a:t>
            </a:r>
            <a:endParaRPr lang="en-US" sz="2400" dirty="0"/>
          </a:p>
        </p:txBody>
      </p:sp>
      <p:pic>
        <p:nvPicPr>
          <p:cNvPr id="2050" name="Picture 2"/>
          <p:cNvPicPr>
            <a:picLocks noGrp="1" noChangeAspect="1" noChangeArrowheads="1"/>
          </p:cNvPicPr>
          <p:nvPr>
            <p:ph idx="1"/>
          </p:nvPr>
        </p:nvPicPr>
        <p:blipFill>
          <a:blip r:embed="rId2"/>
          <a:srcRect/>
          <a:stretch>
            <a:fillRect/>
          </a:stretch>
        </p:blipFill>
        <p:spPr bwMode="auto">
          <a:xfrm>
            <a:off x="520700" y="1679575"/>
            <a:ext cx="7953375" cy="2228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a:t>
            </a:r>
            <a:r>
              <a:rPr lang="en-US" sz="2400" dirty="0" smtClean="0"/>
              <a:t>16/2011 </a:t>
            </a:r>
            <a:r>
              <a:rPr lang="en-US" sz="2400" dirty="0" smtClean="0"/>
              <a:t>– Service Tax</a:t>
            </a:r>
            <a:endParaRPr lang="en-US" sz="2400" dirty="0"/>
          </a:p>
        </p:txBody>
      </p:sp>
      <p:sp>
        <p:nvSpPr>
          <p:cNvPr id="5" name="Content Placeholder 4"/>
          <p:cNvSpPr>
            <a:spLocks noGrp="1"/>
          </p:cNvSpPr>
          <p:nvPr>
            <p:ph idx="1"/>
          </p:nvPr>
        </p:nvSpPr>
        <p:spPr/>
        <p:txBody>
          <a:bodyPr/>
          <a:lstStyle/>
          <a:p>
            <a:pPr algn="ctr">
              <a:lnSpc>
                <a:spcPct val="100000"/>
              </a:lnSpc>
              <a:buNone/>
            </a:pPr>
            <a:r>
              <a:rPr lang="en-US" sz="3200" b="1" dirty="0" smtClean="0"/>
              <a:t>ANALYSIS</a:t>
            </a:r>
          </a:p>
          <a:p>
            <a:pPr>
              <a:buNone/>
            </a:pPr>
            <a:r>
              <a:rPr lang="en-US" sz="2400" dirty="0" smtClean="0"/>
              <a:t>An abatement of 25% from the taxable value is being provided for the purpose of levy of service tax under ‘Transport </a:t>
            </a:r>
            <a:r>
              <a:rPr lang="en-US" sz="2400" dirty="0" smtClean="0"/>
              <a:t>of goods </a:t>
            </a:r>
            <a:r>
              <a:rPr lang="en-US" sz="2400" dirty="0" smtClean="0"/>
              <a:t>through coastal and inland shipping’.</a:t>
            </a:r>
          </a:p>
          <a:p>
            <a:pPr>
              <a:lnSpc>
                <a:spcPct val="100000"/>
              </a:lnSpc>
              <a:buNone/>
            </a:pPr>
            <a:endParaRPr lang="en-US" sz="2400" dirty="0" smtClean="0"/>
          </a:p>
          <a:p>
            <a:pPr>
              <a:lnSpc>
                <a:spcPct val="100000"/>
              </a:lnSpc>
              <a:buNone/>
            </a:pPr>
            <a:r>
              <a:rPr lang="en-US" sz="2000" dirty="0" smtClean="0"/>
              <a:t>Effective </a:t>
            </a:r>
            <a:r>
              <a:rPr lang="en-US" sz="2000" dirty="0" smtClean="0"/>
              <a:t>date – Immediate effect. 1</a:t>
            </a:r>
            <a:r>
              <a:rPr lang="en-US" sz="2000" baseline="30000" dirty="0" smtClean="0"/>
              <a:t>st</a:t>
            </a:r>
            <a:r>
              <a:rPr lang="en-US" sz="2000" dirty="0" smtClean="0"/>
              <a:t> March, 2011.</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No.1/2011 – Service Tax</a:t>
            </a:r>
            <a:endParaRPr lang="en-US" sz="2400" dirty="0"/>
          </a:p>
        </p:txBody>
      </p:sp>
      <p:sp>
        <p:nvSpPr>
          <p:cNvPr id="5" name="Content Placeholder 4"/>
          <p:cNvSpPr>
            <a:spLocks noGrp="1"/>
          </p:cNvSpPr>
          <p:nvPr>
            <p:ph idx="1"/>
          </p:nvPr>
        </p:nvSpPr>
        <p:spPr/>
        <p:txBody>
          <a:bodyPr>
            <a:noAutofit/>
          </a:bodyPr>
          <a:lstStyle/>
          <a:p>
            <a:pPr algn="ctr">
              <a:buNone/>
            </a:pPr>
            <a:r>
              <a:rPr lang="en-US" sz="2000" dirty="0" smtClean="0"/>
              <a:t>ANALYSIS</a:t>
            </a:r>
          </a:p>
          <a:p>
            <a:pPr>
              <a:buNone/>
            </a:pPr>
            <a:r>
              <a:rPr lang="en-US" sz="2000" dirty="0" smtClean="0"/>
              <a:t>Credit of tax on input services of </a:t>
            </a:r>
          </a:p>
          <a:p>
            <a:pPr lvl="1"/>
            <a:r>
              <a:rPr lang="en-US" sz="1600" dirty="0" smtClean="0"/>
              <a:t>‘Erection, commissioning or installation’, </a:t>
            </a:r>
          </a:p>
          <a:p>
            <a:pPr lvl="1"/>
            <a:r>
              <a:rPr lang="en-US" sz="1600" dirty="0" smtClean="0"/>
              <a:t>‘Commercial or industrial construction’ and </a:t>
            </a:r>
          </a:p>
          <a:p>
            <a:pPr lvl="1"/>
            <a:r>
              <a:rPr lang="en-US" sz="1600" dirty="0" smtClean="0"/>
              <a:t>‘Construction of complex’ services</a:t>
            </a:r>
          </a:p>
          <a:p>
            <a:pPr>
              <a:buNone/>
            </a:pPr>
            <a:r>
              <a:rPr lang="en-US" sz="2000" dirty="0" smtClean="0"/>
              <a:t>as available to a person providing ‘Works contract service’ shall be restricted to 40% of tax paid, when such tax has been paid on full value of the service after availment of </a:t>
            </a:r>
            <a:r>
              <a:rPr lang="en-US" sz="2000" dirty="0" err="1" smtClean="0"/>
              <a:t>Cenvat</a:t>
            </a:r>
            <a:r>
              <a:rPr lang="en-US" sz="2000" dirty="0" smtClean="0"/>
              <a:t> credit on inputs.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a:t>
            </a:r>
            <a:r>
              <a:rPr lang="en-US" sz="2400" dirty="0" smtClean="0"/>
              <a:t>17/2011 </a:t>
            </a:r>
            <a:r>
              <a:rPr lang="en-US" sz="2400" dirty="0" smtClean="0"/>
              <a:t>– Service Tax</a:t>
            </a:r>
            <a:endParaRPr lang="en-US" sz="2400" dirty="0"/>
          </a:p>
        </p:txBody>
      </p:sp>
      <p:sp>
        <p:nvSpPr>
          <p:cNvPr id="5" name="Content Placeholder 4"/>
          <p:cNvSpPr>
            <a:spLocks noGrp="1"/>
          </p:cNvSpPr>
          <p:nvPr>
            <p:ph idx="1"/>
          </p:nvPr>
        </p:nvSpPr>
        <p:spPr/>
        <p:txBody>
          <a:bodyPr/>
          <a:lstStyle/>
          <a:p>
            <a:pPr>
              <a:lnSpc>
                <a:spcPct val="100000"/>
              </a:lnSpc>
              <a:buNone/>
            </a:pPr>
            <a:r>
              <a:rPr lang="en-US" sz="2000" dirty="0" smtClean="0"/>
              <a:t>Supersession </a:t>
            </a:r>
            <a:r>
              <a:rPr lang="en-US" sz="2000" dirty="0" smtClean="0"/>
              <a:t>of the notification of the Government of India in the </a:t>
            </a:r>
            <a:r>
              <a:rPr lang="en-US" sz="2000" dirty="0" smtClean="0"/>
              <a:t>Ministry </a:t>
            </a:r>
            <a:r>
              <a:rPr lang="en-US" sz="2000" dirty="0" smtClean="0"/>
              <a:t>of Finance (Department of Revenue), No. 9/2009-Service Tax, dated the </a:t>
            </a:r>
            <a:r>
              <a:rPr lang="en-US" sz="2000" dirty="0" smtClean="0"/>
              <a:t>3rd   </a:t>
            </a:r>
            <a:r>
              <a:rPr lang="en-US" sz="2000" dirty="0" smtClean="0"/>
              <a:t>March, </a:t>
            </a:r>
            <a:r>
              <a:rPr lang="en-US" sz="2000" dirty="0" smtClean="0"/>
              <a:t>2009</a:t>
            </a:r>
            <a:endParaRPr lang="en-US" sz="2000" dirty="0" smtClean="0"/>
          </a:p>
          <a:p>
            <a:pPr algn="ctr">
              <a:lnSpc>
                <a:spcPct val="100000"/>
              </a:lnSpc>
              <a:buNone/>
            </a:pPr>
            <a:r>
              <a:rPr lang="en-US" sz="2000" b="1" dirty="0" smtClean="0"/>
              <a:t>ANALYSIS</a:t>
            </a:r>
            <a:endParaRPr lang="en-US" sz="2000" b="1" dirty="0" smtClean="0"/>
          </a:p>
          <a:p>
            <a:pPr>
              <a:buNone/>
            </a:pPr>
            <a:r>
              <a:rPr lang="en-US" sz="1800" dirty="0" smtClean="0"/>
              <a:t>A modified scheme is being introduced to refund service tax to SEZ units and developers and notification No. </a:t>
            </a:r>
            <a:r>
              <a:rPr lang="en-US" sz="1800" dirty="0" smtClean="0"/>
              <a:t>9/2009-ST is </a:t>
            </a:r>
            <a:r>
              <a:rPr lang="en-US" sz="1800" dirty="0" smtClean="0"/>
              <a:t>being </a:t>
            </a:r>
            <a:r>
              <a:rPr lang="en-US" sz="1800" dirty="0" err="1" smtClean="0"/>
              <a:t>superceded</a:t>
            </a:r>
            <a:r>
              <a:rPr lang="en-US" sz="1800" dirty="0" smtClean="0"/>
              <a:t>. In the modified scheme, ‘wholly consumed’ services are being defined in the notification in order </a:t>
            </a:r>
            <a:r>
              <a:rPr lang="en-US" sz="1800" dirty="0" smtClean="0"/>
              <a:t>to extend </a:t>
            </a:r>
            <a:r>
              <a:rPr lang="en-US" sz="1800" dirty="0" smtClean="0"/>
              <a:t>‘outright exemption’ and to permit refund of all other services on a proportionate </a:t>
            </a:r>
            <a:r>
              <a:rPr lang="en-US" sz="1800" dirty="0" smtClean="0"/>
              <a:t>basis.</a:t>
            </a:r>
            <a:endParaRPr lang="en-US" sz="1800" dirty="0" smtClean="0"/>
          </a:p>
          <a:p>
            <a:pPr>
              <a:buNone/>
            </a:pPr>
            <a:endParaRPr lang="en-US" sz="1800" dirty="0" smtClean="0"/>
          </a:p>
          <a:p>
            <a:pPr>
              <a:buNone/>
            </a:pPr>
            <a:endParaRPr lang="en-US" sz="1800" dirty="0" smtClean="0"/>
          </a:p>
          <a:p>
            <a:pPr>
              <a:buNone/>
            </a:pPr>
            <a:r>
              <a:rPr lang="en-US" sz="1800" dirty="0" smtClean="0"/>
              <a:t>Effective </a:t>
            </a:r>
            <a:r>
              <a:rPr lang="en-US" sz="1800" dirty="0" smtClean="0"/>
              <a:t>date </a:t>
            </a:r>
            <a:r>
              <a:rPr lang="en-US" sz="1800" dirty="0" smtClean="0"/>
              <a:t>–1</a:t>
            </a:r>
            <a:r>
              <a:rPr lang="en-US" sz="1800" baseline="30000" dirty="0" smtClean="0"/>
              <a:t>st</a:t>
            </a:r>
            <a:r>
              <a:rPr lang="en-US" sz="1800" dirty="0" smtClean="0"/>
              <a:t> April, </a:t>
            </a:r>
            <a:r>
              <a:rPr lang="en-US" sz="1800" dirty="0" smtClean="0"/>
              <a:t>2011</a:t>
            </a:r>
            <a:r>
              <a:rPr lang="en-US" sz="1800" dirty="0" smtClean="0"/>
              <a:t>.</a:t>
            </a:r>
            <a:endParaRPr lang="en-US" sz="1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4" name="Footer Placeholder 4"/>
          <p:cNvSpPr>
            <a:spLocks noGrp="1"/>
          </p:cNvSpPr>
          <p:nvPr>
            <p:ph type="ftr" sz="quarter" idx="10"/>
          </p:nvPr>
        </p:nvSpPr>
        <p:spPr>
          <a:noFill/>
        </p:spPr>
        <p:txBody>
          <a:bodyPr/>
          <a:lstStyle/>
          <a:p>
            <a:r>
              <a:rPr lang="en-US" smtClean="0"/>
              <a:t>MOHAN AGGARWAL &amp; ASSOCIATES  Chartered Accountants</a:t>
            </a:r>
          </a:p>
        </p:txBody>
      </p:sp>
      <p:sp>
        <p:nvSpPr>
          <p:cNvPr id="33795" name="Slide Number Placeholder 5"/>
          <p:cNvSpPr>
            <a:spLocks noGrp="1"/>
          </p:cNvSpPr>
          <p:nvPr>
            <p:ph type="sldNum" sz="quarter" idx="11"/>
          </p:nvPr>
        </p:nvSpPr>
        <p:spPr>
          <a:noFill/>
        </p:spPr>
        <p:txBody>
          <a:bodyPr/>
          <a:lstStyle/>
          <a:p>
            <a:fld id="{2BF39EC7-0A3C-4B08-80DB-186782C90ABC}" type="slidenum">
              <a:rPr lang="en-US" smtClean="0"/>
              <a:pPr/>
              <a:t>31</a:t>
            </a:fld>
            <a:endParaRPr lang="en-US" smtClean="0"/>
          </a:p>
        </p:txBody>
      </p:sp>
      <p:sp>
        <p:nvSpPr>
          <p:cNvPr id="33796" name="Rectangle 15"/>
          <p:cNvSpPr>
            <a:spLocks noGrp="1" noChangeArrowheads="1"/>
          </p:cNvSpPr>
          <p:nvPr>
            <p:ph type="title"/>
          </p:nvPr>
        </p:nvSpPr>
        <p:spPr>
          <a:xfrm>
            <a:off x="549275" y="503238"/>
            <a:ext cx="8001000" cy="838200"/>
          </a:xfrm>
        </p:spPr>
        <p:txBody>
          <a:bodyPr/>
          <a:lstStyle/>
          <a:p>
            <a:pPr algn="ctr"/>
            <a:r>
              <a:rPr lang="en-US" sz="5400" u="sng" smtClean="0">
                <a:solidFill>
                  <a:schemeClr val="folHlink"/>
                </a:solidFill>
                <a:latin typeface="Arial" charset="0"/>
              </a:rPr>
              <a:t>THANK</a:t>
            </a:r>
            <a:r>
              <a:rPr lang="en-US" sz="5600" u="sng" smtClean="0"/>
              <a:t> </a:t>
            </a:r>
            <a:r>
              <a:rPr lang="en-US" sz="5400" u="sng" smtClean="0">
                <a:solidFill>
                  <a:schemeClr val="folHlink"/>
                </a:solidFill>
                <a:latin typeface="Arial" charset="0"/>
              </a:rPr>
              <a:t>YOU</a:t>
            </a:r>
          </a:p>
        </p:txBody>
      </p:sp>
      <p:sp>
        <p:nvSpPr>
          <p:cNvPr id="33797" name="Rectangle 16"/>
          <p:cNvSpPr>
            <a:spLocks noGrp="1" noChangeArrowheads="1"/>
          </p:cNvSpPr>
          <p:nvPr>
            <p:ph type="body" sz="half" idx="1"/>
          </p:nvPr>
        </p:nvSpPr>
        <p:spPr>
          <a:xfrm>
            <a:off x="704850" y="1771650"/>
            <a:ext cx="8001000" cy="4327525"/>
          </a:xfrm>
          <a:solidFill>
            <a:srgbClr val="000000"/>
          </a:solidFill>
        </p:spPr>
        <p:txBody>
          <a:bodyPr/>
          <a:lstStyle/>
          <a:p>
            <a:pPr>
              <a:lnSpc>
                <a:spcPct val="9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a:lnSpc>
                <a:spcPct val="90000"/>
              </a:lnSpc>
              <a:buFont typeface="Wingdings" pitchFamily="2" charset="2"/>
              <a:buNone/>
            </a:pPr>
            <a:endParaRPr lang="en-US" sz="1700" i="1" dirty="0" smtClean="0">
              <a:solidFill>
                <a:schemeClr val="accent2"/>
              </a:solidFill>
            </a:endParaRPr>
          </a:p>
          <a:p>
            <a:pPr>
              <a:lnSpc>
                <a:spcPct val="90000"/>
              </a:lnSpc>
              <a:buFont typeface="Wingdings" pitchFamily="2" charset="2"/>
              <a:buNone/>
            </a:pPr>
            <a:r>
              <a:rPr lang="en-US" sz="1900" i="1" dirty="0" smtClean="0">
                <a:solidFill>
                  <a:schemeClr val="bg1"/>
                </a:solidFill>
              </a:rPr>
              <a:t>Contact person:					</a:t>
            </a:r>
          </a:p>
          <a:p>
            <a:pPr>
              <a:lnSpc>
                <a:spcPct val="90000"/>
              </a:lnSpc>
              <a:buFont typeface="Wingdings" pitchFamily="2" charset="2"/>
              <a:buNone/>
            </a:pPr>
            <a:endParaRPr lang="en-US" sz="1900" i="1" dirty="0" smtClean="0">
              <a:solidFill>
                <a:schemeClr val="bg1"/>
              </a:solidFill>
            </a:endParaRPr>
          </a:p>
          <a:p>
            <a:pPr>
              <a:lnSpc>
                <a:spcPct val="90000"/>
              </a:lnSpc>
              <a:buFont typeface="Wingdings" pitchFamily="2" charset="2"/>
              <a:buNone/>
            </a:pPr>
            <a:r>
              <a:rPr lang="en-US" sz="2800" b="1" smtClean="0">
                <a:solidFill>
                  <a:schemeClr val="bg1"/>
                </a:solidFill>
                <a:latin typeface="Times New Roman" pitchFamily="18" charset="0"/>
              </a:rPr>
              <a:t>CA. </a:t>
            </a:r>
            <a:r>
              <a:rPr lang="en-US" sz="2800" b="1" dirty="0" err="1" smtClean="0">
                <a:solidFill>
                  <a:schemeClr val="bg1"/>
                </a:solidFill>
                <a:latin typeface="Times New Roman" pitchFamily="18" charset="0"/>
              </a:rPr>
              <a:t>Rajat</a:t>
            </a:r>
            <a:r>
              <a:rPr lang="en-US" sz="2800" b="1" dirty="0" smtClean="0">
                <a:solidFill>
                  <a:schemeClr val="bg1"/>
                </a:solidFill>
                <a:latin typeface="Times New Roman" pitchFamily="18" charset="0"/>
              </a:rPr>
              <a:t> Mohan </a:t>
            </a:r>
            <a:endParaRPr lang="en-US" sz="2000" b="1" dirty="0" smtClean="0">
              <a:solidFill>
                <a:schemeClr val="bg1"/>
              </a:solidFill>
              <a:latin typeface="Times New Roman" pitchFamily="18" charset="0"/>
            </a:endParaRPr>
          </a:p>
          <a:p>
            <a:pPr>
              <a:lnSpc>
                <a:spcPct val="90000"/>
              </a:lnSpc>
              <a:buFont typeface="Wingdings" pitchFamily="2" charset="2"/>
              <a:buNone/>
            </a:pPr>
            <a:r>
              <a:rPr lang="en-US" sz="2800" dirty="0" err="1" smtClean="0">
                <a:solidFill>
                  <a:schemeClr val="bg1"/>
                </a:solidFill>
                <a:latin typeface="Batang" pitchFamily="18" charset="-127"/>
              </a:rPr>
              <a:t>B.Com</a:t>
            </a:r>
            <a:r>
              <a:rPr lang="en-US" sz="2800" dirty="0" smtClean="0">
                <a:solidFill>
                  <a:schemeClr val="bg1"/>
                </a:solidFill>
                <a:latin typeface="Batang" pitchFamily="18" charset="-127"/>
              </a:rPr>
              <a:t>(H), ACA, ACS, DISA</a:t>
            </a:r>
          </a:p>
          <a:p>
            <a:pPr>
              <a:lnSpc>
                <a:spcPct val="90000"/>
              </a:lnSpc>
              <a:buFont typeface="Wingdings" pitchFamily="2" charset="2"/>
              <a:buNone/>
            </a:pPr>
            <a:endParaRPr lang="en-US" sz="2400" dirty="0" smtClean="0">
              <a:solidFill>
                <a:schemeClr val="bg1"/>
              </a:solidFill>
              <a:latin typeface="Batang" pitchFamily="18" charset="-127"/>
            </a:endParaRPr>
          </a:p>
          <a:p>
            <a:pPr>
              <a:lnSpc>
                <a:spcPct val="90000"/>
              </a:lnSpc>
              <a:buFont typeface="Wingdings" pitchFamily="2" charset="2"/>
              <a:buNone/>
            </a:pPr>
            <a:r>
              <a:rPr lang="en-US" sz="2400" dirty="0" smtClean="0">
                <a:solidFill>
                  <a:schemeClr val="bg1"/>
                </a:solidFill>
                <a:latin typeface="Batang" pitchFamily="18" charset="-127"/>
              </a:rPr>
              <a:t>18A, </a:t>
            </a:r>
            <a:r>
              <a:rPr lang="en-US" sz="2400" dirty="0" err="1" smtClean="0">
                <a:solidFill>
                  <a:schemeClr val="bg1"/>
                </a:solidFill>
                <a:latin typeface="Batang" pitchFamily="18" charset="-127"/>
              </a:rPr>
              <a:t>Iind</a:t>
            </a:r>
            <a:r>
              <a:rPr lang="en-US" sz="2400" dirty="0" smtClean="0">
                <a:solidFill>
                  <a:schemeClr val="bg1"/>
                </a:solidFill>
                <a:latin typeface="Batang" pitchFamily="18" charset="-127"/>
              </a:rPr>
              <a:t> floor, North Avenue Road,</a:t>
            </a:r>
          </a:p>
          <a:p>
            <a:pPr>
              <a:lnSpc>
                <a:spcPct val="90000"/>
              </a:lnSpc>
              <a:buFont typeface="Wingdings" pitchFamily="2" charset="2"/>
              <a:buNone/>
            </a:pPr>
            <a:r>
              <a:rPr lang="en-US" sz="2400" dirty="0" smtClean="0">
                <a:solidFill>
                  <a:schemeClr val="bg1"/>
                </a:solidFill>
                <a:latin typeface="Batang" pitchFamily="18" charset="-127"/>
              </a:rPr>
              <a:t>West Punjabi </a:t>
            </a:r>
            <a:r>
              <a:rPr lang="en-US" sz="2400" dirty="0" err="1" smtClean="0">
                <a:solidFill>
                  <a:schemeClr val="bg1"/>
                </a:solidFill>
                <a:latin typeface="Batang" pitchFamily="18" charset="-127"/>
              </a:rPr>
              <a:t>Bagh</a:t>
            </a:r>
            <a:endParaRPr lang="en-US" sz="2400" dirty="0" smtClean="0">
              <a:solidFill>
                <a:schemeClr val="bg1"/>
              </a:solidFill>
              <a:latin typeface="Batang" pitchFamily="18" charset="-127"/>
            </a:endParaRPr>
          </a:p>
          <a:p>
            <a:pPr>
              <a:lnSpc>
                <a:spcPct val="90000"/>
              </a:lnSpc>
              <a:buFont typeface="Wingdings" pitchFamily="2" charset="2"/>
              <a:buNone/>
            </a:pPr>
            <a:r>
              <a:rPr lang="en-US" sz="2400" dirty="0" smtClean="0">
                <a:solidFill>
                  <a:schemeClr val="bg1"/>
                </a:solidFill>
                <a:latin typeface="Batang" pitchFamily="18" charset="-127"/>
              </a:rPr>
              <a:t>New Delhi-110026</a:t>
            </a:r>
          </a:p>
          <a:p>
            <a:pPr>
              <a:lnSpc>
                <a:spcPct val="90000"/>
              </a:lnSpc>
              <a:buFont typeface="Wingdings" pitchFamily="2" charset="2"/>
              <a:buNone/>
            </a:pPr>
            <a:r>
              <a:rPr lang="en-US" sz="2400" dirty="0" smtClean="0">
                <a:solidFill>
                  <a:schemeClr val="bg1"/>
                </a:solidFill>
                <a:latin typeface="Batang" pitchFamily="18" charset="-127"/>
              </a:rPr>
              <a:t>Website: </a:t>
            </a:r>
            <a:r>
              <a:rPr lang="en-US" sz="2400" dirty="0" smtClean="0">
                <a:solidFill>
                  <a:schemeClr val="hlink"/>
                </a:solidFill>
                <a:latin typeface="Batang" pitchFamily="18" charset="-127"/>
              </a:rPr>
              <a:t>www.delhicamohan.com</a:t>
            </a:r>
          </a:p>
          <a:p>
            <a:pPr>
              <a:lnSpc>
                <a:spcPct val="90000"/>
              </a:lnSpc>
              <a:buFont typeface="Wingdings" pitchFamily="2" charset="2"/>
              <a:buNone/>
            </a:pPr>
            <a:r>
              <a:rPr lang="en-US" sz="2400" dirty="0" smtClean="0">
                <a:solidFill>
                  <a:schemeClr val="bg1"/>
                </a:solidFill>
                <a:latin typeface="Batang" pitchFamily="18" charset="-127"/>
              </a:rPr>
              <a:t>E-mail: </a:t>
            </a:r>
            <a:r>
              <a:rPr lang="en-US" sz="2400" dirty="0" smtClean="0">
                <a:solidFill>
                  <a:schemeClr val="bg1"/>
                </a:solidFill>
                <a:latin typeface="Batang" pitchFamily="18" charset="-127"/>
                <a:hlinkClick r:id="rId2"/>
              </a:rPr>
              <a:t>rajat.mohan@icai.org</a:t>
            </a:r>
            <a:endParaRPr lang="en-US" sz="2400" dirty="0" smtClean="0">
              <a:solidFill>
                <a:schemeClr val="bg1"/>
              </a:solidFill>
              <a:latin typeface="Batang" pitchFamily="18" charset="-127"/>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No.2/2011 – Service Tax</a:t>
            </a:r>
            <a:endParaRPr lang="en-US" sz="2400" dirty="0"/>
          </a:p>
        </p:txBody>
      </p:sp>
      <p:sp>
        <p:nvSpPr>
          <p:cNvPr id="5" name="Content Placeholder 4"/>
          <p:cNvSpPr>
            <a:spLocks noGrp="1"/>
          </p:cNvSpPr>
          <p:nvPr>
            <p:ph idx="1"/>
          </p:nvPr>
        </p:nvSpPr>
        <p:spPr/>
        <p:txBody>
          <a:bodyPr>
            <a:noAutofit/>
          </a:bodyPr>
          <a:lstStyle/>
          <a:p>
            <a:pPr>
              <a:buNone/>
            </a:pPr>
            <a:r>
              <a:rPr lang="en-US" sz="1050" b="1" i="1" dirty="0" smtClean="0"/>
              <a:t>Determination of value of service in  relation to money changing. - </a:t>
            </a:r>
            <a:r>
              <a:rPr lang="en-US" sz="1050" i="1" dirty="0" smtClean="0"/>
              <a:t>Rule 2B of Service Tax (Determination of Value) Rules, 2006 inserted.</a:t>
            </a:r>
            <a:endParaRPr lang="en-US" sz="1050" dirty="0" smtClean="0"/>
          </a:p>
          <a:p>
            <a:pPr>
              <a:buNone/>
            </a:pPr>
            <a:endParaRPr lang="en-US" sz="1000" b="1" i="1" dirty="0" smtClean="0"/>
          </a:p>
          <a:p>
            <a:pPr marL="0" indent="0">
              <a:lnSpc>
                <a:spcPct val="100000"/>
              </a:lnSpc>
              <a:buNone/>
            </a:pPr>
            <a:r>
              <a:rPr lang="en-US" sz="1200" i="1" dirty="0" smtClean="0"/>
              <a:t>Subject to the provisions of section 67, the value of taxable service provided for the services referred to in sub-clause (</a:t>
            </a:r>
            <a:r>
              <a:rPr lang="en-US" sz="1200" i="1" dirty="0" err="1" smtClean="0"/>
              <a:t>zm</a:t>
            </a:r>
            <a:r>
              <a:rPr lang="en-US" sz="1200" i="1" dirty="0" smtClean="0"/>
              <a:t>) and (</a:t>
            </a:r>
            <a:r>
              <a:rPr lang="en-US" sz="1200" i="1" dirty="0" err="1" smtClean="0"/>
              <a:t>zzk</a:t>
            </a:r>
            <a:r>
              <a:rPr lang="en-US" sz="1200" i="1" dirty="0" smtClean="0"/>
              <a:t>) of clause (105) of section 65 of the Act, so far as it pertains to purchase or sale of foreign currency, including money changing, shall be determined by the service provider in the following manner:-   </a:t>
            </a:r>
          </a:p>
          <a:p>
            <a:pPr marL="0" indent="0">
              <a:lnSpc>
                <a:spcPct val="100000"/>
              </a:lnSpc>
              <a:buNone/>
            </a:pPr>
            <a:r>
              <a:rPr lang="en-US" sz="1200" i="1" dirty="0" smtClean="0"/>
              <a:t>For a currency, when exchanged from, or to, Indian Rupees (INR), the value shall be equal to the difference in the buying rate or the selling rate, as the case may be, and the Reserve Bank of India (RBI) reference rate for that currency for that day, multiplied by the total units of currency.</a:t>
            </a:r>
          </a:p>
          <a:p>
            <a:pPr marL="0" indent="0">
              <a:lnSpc>
                <a:spcPct val="100000"/>
              </a:lnSpc>
              <a:buNone/>
            </a:pPr>
            <a:r>
              <a:rPr lang="en-US" sz="1200" i="1" dirty="0" smtClean="0"/>
              <a:t>Example I: US$100 are sold by a customer at the rate of Rupees 45 per US$. RBI reference rate for US$ is Rupees 45.50 for that day. The taxable value shall be Rupees 500.</a:t>
            </a:r>
          </a:p>
          <a:p>
            <a:pPr marL="0" indent="0">
              <a:lnSpc>
                <a:spcPct val="100000"/>
              </a:lnSpc>
              <a:buNone/>
            </a:pPr>
            <a:r>
              <a:rPr lang="en-US" sz="1200" i="1" dirty="0" smtClean="0"/>
              <a:t>Example II: INR70000 is changed into Great Britain Pound (GBP) and the exchange rate offered is Rupees 70, thereby giving GBP 1000. RBI reference rate for that day for GBP is Rupees 69. The taxable value shall be Rupees 1000.</a:t>
            </a:r>
          </a:p>
          <a:p>
            <a:pPr marL="0" indent="0">
              <a:lnSpc>
                <a:spcPct val="100000"/>
              </a:lnSpc>
              <a:buNone/>
            </a:pPr>
            <a:r>
              <a:rPr lang="en-US" sz="1200" i="1" dirty="0" smtClean="0"/>
              <a:t>Provided that in case where the RBI reference rate for a currency is not available, the value shall be 1% of the gross amount of Indian Rupees provided or received, by the person changing the money:</a:t>
            </a:r>
          </a:p>
          <a:p>
            <a:pPr marL="0" indent="0">
              <a:lnSpc>
                <a:spcPct val="100000"/>
              </a:lnSpc>
              <a:buNone/>
            </a:pPr>
            <a:r>
              <a:rPr lang="en-US" sz="1200" i="1" dirty="0" smtClean="0"/>
              <a:t>Provided further that in case where neither of the currencies exchanged is Indian Rupee, the value shall be equal to 1% of the lesser of the two amounts the person changing the money would have received by converting any of the two currencies into Indian Rupee on that day at the reference rate provided by RBI;</a:t>
            </a:r>
          </a:p>
          <a:p>
            <a:pPr>
              <a:lnSpc>
                <a:spcPct val="100000"/>
              </a:lnSpc>
              <a:buNone/>
            </a:pPr>
            <a:endParaRPr lang="en-US" sz="1050" dirty="0" smtClean="0"/>
          </a:p>
          <a:p>
            <a:pPr>
              <a:lnSpc>
                <a:spcPct val="100000"/>
              </a:lnSpc>
              <a:buNone/>
            </a:pPr>
            <a:endParaRPr lang="en-US" sz="1050" dirty="0" smtClean="0"/>
          </a:p>
          <a:p>
            <a:pPr>
              <a:lnSpc>
                <a:spcPct val="100000"/>
              </a:lnSpc>
              <a:buNone/>
            </a:pPr>
            <a:endParaRPr lang="en-US" sz="1050" dirty="0" smtClean="0"/>
          </a:p>
          <a:p>
            <a:pPr>
              <a:lnSpc>
                <a:spcPct val="100000"/>
              </a:lnSpc>
              <a:buNone/>
            </a:pPr>
            <a:r>
              <a:rPr lang="en-US" sz="1050" dirty="0" smtClean="0"/>
              <a:t>Effective date - The above changes will come into effect from a date to be notified, after the enactment of Finance Bill, 2011.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No.2/2011 – Service Tax</a:t>
            </a:r>
            <a:endParaRPr lang="en-US" sz="2400" dirty="0"/>
          </a:p>
        </p:txBody>
      </p:sp>
      <p:sp>
        <p:nvSpPr>
          <p:cNvPr id="5" name="Content Placeholder 4"/>
          <p:cNvSpPr>
            <a:spLocks noGrp="1"/>
          </p:cNvSpPr>
          <p:nvPr>
            <p:ph idx="1"/>
          </p:nvPr>
        </p:nvSpPr>
        <p:spPr/>
        <p:txBody>
          <a:bodyPr>
            <a:noAutofit/>
          </a:bodyPr>
          <a:lstStyle/>
          <a:p>
            <a:pPr algn="ctr">
              <a:buNone/>
            </a:pPr>
            <a:r>
              <a:rPr lang="en-US" sz="1050" b="1" i="1" dirty="0" smtClean="0"/>
              <a:t>ANALYSIS</a:t>
            </a:r>
            <a:endParaRPr lang="en-US" sz="1050" dirty="0" smtClean="0"/>
          </a:p>
          <a:p>
            <a:pPr>
              <a:buNone/>
            </a:pPr>
            <a:r>
              <a:rPr lang="en-US" sz="1100" dirty="0" smtClean="0"/>
              <a:t>Determination of value in case of money changers</a:t>
            </a:r>
          </a:p>
          <a:p>
            <a:pPr>
              <a:buNone/>
            </a:pPr>
            <a:r>
              <a:rPr lang="en-US" sz="1400" dirty="0" smtClean="0"/>
              <a:t>(</a:t>
            </a:r>
            <a:r>
              <a:rPr lang="en-US" sz="1400" dirty="0" err="1" smtClean="0"/>
              <a:t>i</a:t>
            </a:r>
            <a:r>
              <a:rPr lang="en-US" sz="1400" dirty="0" smtClean="0"/>
              <a:t>) for a currency exchanged either from or to Indian Rupees, shall be equal to the units of currency exchanged multiplied by the difference in the buying rate or the selling rate, as the case may be, and the RBI reference rate for that currency for that day;</a:t>
            </a:r>
          </a:p>
          <a:p>
            <a:pPr>
              <a:buNone/>
            </a:pPr>
            <a:r>
              <a:rPr lang="en-US" sz="1400" dirty="0" smtClean="0"/>
              <a:t>(ii) for a currency where the RBI reference rate is not available, shall be 1% of the gross amount of Indian Rupees provided or received, by the person changing the money;</a:t>
            </a:r>
          </a:p>
          <a:p>
            <a:pPr>
              <a:buNone/>
            </a:pPr>
            <a:r>
              <a:rPr lang="en-US" sz="1400" dirty="0" smtClean="0"/>
              <a:t>(iii) where neither of the currencies exchanged is Indian Rupee, shall be equal to 1% of the lesser of the two amounts the person changing the money would have received by converting any of the two currencies into Indian Rupee on that day.</a:t>
            </a:r>
            <a:endParaRPr lang="en-US" sz="1600" dirty="0" smtClean="0"/>
          </a:p>
          <a:p>
            <a:pPr>
              <a:lnSpc>
                <a:spcPct val="100000"/>
              </a:lnSpc>
              <a:buNone/>
            </a:pPr>
            <a:endParaRPr lang="en-US" sz="1050" dirty="0" smtClean="0"/>
          </a:p>
          <a:p>
            <a:pPr>
              <a:lnSpc>
                <a:spcPct val="100000"/>
              </a:lnSpc>
              <a:buNone/>
            </a:pPr>
            <a:r>
              <a:rPr lang="en-US" sz="1600" dirty="0" smtClean="0"/>
              <a:t>Effective date – 1</a:t>
            </a:r>
            <a:r>
              <a:rPr lang="en-US" sz="1600" baseline="30000" dirty="0" smtClean="0"/>
              <a:t>st</a:t>
            </a:r>
            <a:r>
              <a:rPr lang="en-US" sz="1600" dirty="0" smtClean="0"/>
              <a:t> April, 2011.</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buNone/>
            </a:pPr>
            <a:r>
              <a:rPr lang="en-US" sz="1050" i="1" dirty="0" smtClean="0"/>
              <a:t>Rule 4A(1) of Service Tax Rules, 1994 is amended to .</a:t>
            </a:r>
          </a:p>
          <a:p>
            <a:pPr>
              <a:buNone/>
            </a:pPr>
            <a:endParaRPr lang="en-US" sz="1000" i="1" dirty="0" smtClean="0"/>
          </a:p>
          <a:p>
            <a:pPr>
              <a:buNone/>
            </a:pPr>
            <a:r>
              <a:rPr lang="en-US" sz="1400" dirty="0" smtClean="0"/>
              <a:t>Every person providing taxable service shall not later than fourteen days from the date of provision of such taxable service or receipt of any payment towards the value of such taxable service, whichever is earlier issue an invoice, a bill or, as the case may be, a </a:t>
            </a:r>
            <a:r>
              <a:rPr lang="en-US" sz="1400" dirty="0" err="1" smtClean="0"/>
              <a:t>challan</a:t>
            </a:r>
            <a:r>
              <a:rPr lang="en-US" sz="1400" dirty="0" smtClean="0"/>
              <a:t> signed by such person or a person authorized by him in respect of taxable service provided or to be provided and such invoice, bill or, as the case may be, </a:t>
            </a:r>
            <a:r>
              <a:rPr lang="en-US" sz="1400" dirty="0" err="1" smtClean="0"/>
              <a:t>challan</a:t>
            </a:r>
            <a:r>
              <a:rPr lang="en-US" sz="1400" dirty="0" smtClean="0"/>
              <a:t> shall be serially numbered and shall contain the following, namely :-</a:t>
            </a:r>
          </a:p>
          <a:p>
            <a:pPr>
              <a:buNone/>
            </a:pPr>
            <a:r>
              <a:rPr lang="en-US" sz="1400" dirty="0" smtClean="0"/>
              <a:t> (</a:t>
            </a:r>
            <a:r>
              <a:rPr lang="en-US" sz="1400" dirty="0" err="1" smtClean="0"/>
              <a:t>i</a:t>
            </a:r>
            <a:r>
              <a:rPr lang="en-US" sz="1400" dirty="0" smtClean="0"/>
              <a:t>) the name, address and the registration number of such person;</a:t>
            </a:r>
          </a:p>
          <a:p>
            <a:pPr>
              <a:buNone/>
            </a:pPr>
            <a:r>
              <a:rPr lang="en-US" sz="1400" dirty="0" smtClean="0"/>
              <a:t>(ii) the name and address of the person receiving taxable service;</a:t>
            </a:r>
          </a:p>
          <a:p>
            <a:pPr>
              <a:buNone/>
            </a:pPr>
            <a:r>
              <a:rPr lang="en-US" sz="1400" dirty="0" smtClean="0"/>
              <a:t> (iii) description, classification and value of taxable service provided or to be provided ; and</a:t>
            </a:r>
          </a:p>
          <a:p>
            <a:pPr>
              <a:buNone/>
            </a:pPr>
            <a:r>
              <a:rPr lang="en-US" sz="1400" dirty="0" smtClean="0"/>
              <a:t>(iv)  the service tax payable thereon.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200" i="1" dirty="0" smtClean="0"/>
              <a:t>Provided that in case the provider of taxable service is a banking company or a financial institution including a non banking financial company, or any other body corporate or any other person, providing service to any person in relation to banking and other financial services, an invoice, a bill or, as the case may be, </a:t>
            </a:r>
            <a:r>
              <a:rPr lang="en-US" sz="1200" i="1" dirty="0" err="1" smtClean="0"/>
              <a:t>challan</a:t>
            </a:r>
            <a:r>
              <a:rPr lang="en-US" sz="1200" i="1" dirty="0" smtClean="0"/>
              <a:t> shall include any document, by whatever name called, whether or not serially numbered, and whether or not containing address of the person receiving taxable service but containing other information in such documents as required under this sub-rule.</a:t>
            </a:r>
          </a:p>
          <a:p>
            <a:pPr>
              <a:lnSpc>
                <a:spcPct val="100000"/>
              </a:lnSpc>
              <a:buNone/>
            </a:pPr>
            <a:r>
              <a:rPr lang="en-US" sz="1200" i="1" dirty="0" smtClean="0"/>
              <a:t>Provided further that in case the provider of taxable service is a goods transport agency, providing service to any person, in relation to transport of goods by road in a goods carriage, an invoice, a bill or, as the case may be, a </a:t>
            </a:r>
            <a:r>
              <a:rPr lang="en-US" sz="1200" i="1" dirty="0" err="1" smtClean="0"/>
              <a:t>challan</a:t>
            </a:r>
            <a:r>
              <a:rPr lang="en-US" sz="1200" i="1" dirty="0" smtClean="0"/>
              <a:t> shall include any document, by whatever name called, which shall contain the details of the consignment note number and date, gross weight of the consignment and also contain other information as required under this sub-rule.</a:t>
            </a:r>
          </a:p>
          <a:p>
            <a:pPr>
              <a:lnSpc>
                <a:spcPct val="100000"/>
              </a:lnSpc>
              <a:buNone/>
            </a:pPr>
            <a:r>
              <a:rPr lang="en-US" sz="1200" i="1" strike="sngStrike" dirty="0" smtClean="0"/>
              <a:t>Provided also that where any payment towards the value of taxable service is not received and such taxable service is provided continuously for successive periods of time and the value of such taxable service is determined or payable periodically, an invoice, a bill, or as the case may be, a </a:t>
            </a:r>
            <a:r>
              <a:rPr lang="en-US" sz="1200" i="1" strike="sngStrike" dirty="0" err="1" smtClean="0"/>
              <a:t>challan</a:t>
            </a:r>
            <a:r>
              <a:rPr lang="en-US" sz="1200" i="1" strike="sngStrike" dirty="0" smtClean="0"/>
              <a:t> shall be issued by a person providing such taxable service, not later than fourteen days from the last day of the said period.</a:t>
            </a:r>
          </a:p>
          <a:p>
            <a:pPr>
              <a:lnSpc>
                <a:spcPct val="100000"/>
              </a:lnSpc>
              <a:buNone/>
            </a:pPr>
            <a:r>
              <a:rPr lang="en-US" sz="1200" i="1" dirty="0" smtClean="0"/>
              <a:t>Provided also that in case the provider of taxable service is aircraft operator providing the service of air transport of passenger, an invoice, a bill or as the case may be, </a:t>
            </a:r>
            <a:r>
              <a:rPr lang="en-US" sz="1200" i="1" dirty="0" err="1" smtClean="0"/>
              <a:t>challan</a:t>
            </a:r>
            <a:r>
              <a:rPr lang="en-US" sz="1200" i="1" dirty="0" smtClean="0"/>
              <a:t> shall include ticket in any form by whatever name called and whether or not containing registration number of the service provider, classification of the service received and address  of the service receiver but containing other information in such documents as required under this sub-rule.</a:t>
            </a:r>
            <a:endParaRPr lang="en-US" sz="1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gn="ctr">
              <a:buNone/>
            </a:pPr>
            <a:r>
              <a:rPr lang="en-US" sz="2000" b="1" i="1" dirty="0" smtClean="0"/>
              <a:t>Analysis</a:t>
            </a:r>
          </a:p>
          <a:p>
            <a:pPr>
              <a:buNone/>
            </a:pPr>
            <a:r>
              <a:rPr lang="en-US" sz="1400" b="1" i="1" dirty="0" smtClean="0"/>
              <a:t>Prima facie 2 major changes are made in these rules:</a:t>
            </a:r>
          </a:p>
          <a:p>
            <a:pPr>
              <a:buNone/>
            </a:pPr>
            <a:r>
              <a:rPr lang="en-US" sz="1400" b="1" i="1" dirty="0" smtClean="0"/>
              <a:t>(</a:t>
            </a:r>
            <a:r>
              <a:rPr lang="en-US" sz="1400" b="1" i="1" dirty="0" err="1" smtClean="0"/>
              <a:t>i</a:t>
            </a:r>
            <a:r>
              <a:rPr lang="en-US" sz="1400" b="1" i="1" dirty="0" smtClean="0"/>
              <a:t>) for the word “completion of”, the word “provision of” is substituted;</a:t>
            </a:r>
          </a:p>
          <a:p>
            <a:pPr>
              <a:buNone/>
            </a:pPr>
            <a:r>
              <a:rPr lang="en-US" sz="1400" b="1" i="1" dirty="0" smtClean="0"/>
              <a:t>(ii) the third proviso is omitted.</a:t>
            </a:r>
          </a:p>
          <a:p>
            <a:pPr>
              <a:buNone/>
            </a:pPr>
            <a:r>
              <a:rPr lang="en-US" sz="1400" b="1" i="1" dirty="0" smtClean="0"/>
              <a:t>These changes are result of Point of Taxation Rules, 2011 which are also notified. These rules has changed the method of payment of service tax  from cash basis accrual basis. I will discuss these rules in my next presentation in detail.</a:t>
            </a:r>
          </a:p>
          <a:p>
            <a:pPr>
              <a:buNone/>
            </a:pPr>
            <a:endParaRPr lang="en-US" sz="1400" b="1" i="1" dirty="0" smtClean="0"/>
          </a:p>
          <a:p>
            <a:pPr>
              <a:buNone/>
            </a:pPr>
            <a:r>
              <a:rPr lang="en-US" sz="1400" b="1" i="1" dirty="0" smtClean="0"/>
              <a:t>Change is this rule independently is showing that now invoice within 14 days is not necessary in case of continuous service.</a:t>
            </a:r>
          </a:p>
          <a:p>
            <a:pPr>
              <a:buNone/>
            </a:pPr>
            <a:endParaRPr lang="en-US" sz="2000" dirty="0" smtClean="0"/>
          </a:p>
          <a:p>
            <a:pPr>
              <a:lnSpc>
                <a:spcPct val="100000"/>
              </a:lnSpc>
              <a:buNone/>
            </a:pPr>
            <a:endParaRPr lang="en-US" sz="1400" dirty="0" smtClean="0"/>
          </a:p>
          <a:p>
            <a:pPr>
              <a:lnSpc>
                <a:spcPct val="100000"/>
              </a:lnSpc>
              <a:buNone/>
            </a:pPr>
            <a:endParaRPr lang="en-US" sz="1400" dirty="0" smtClean="0"/>
          </a:p>
          <a:p>
            <a:pPr>
              <a:lnSpc>
                <a:spcPct val="100000"/>
              </a:lnSpc>
              <a:buNone/>
            </a:pPr>
            <a:r>
              <a:rPr lang="en-US" sz="1800" dirty="0" smtClean="0"/>
              <a:t>Effective date – 1</a:t>
            </a:r>
            <a:r>
              <a:rPr lang="en-US" sz="1800" baseline="30000" dirty="0" smtClean="0"/>
              <a:t>st</a:t>
            </a:r>
            <a:r>
              <a:rPr lang="en-US" sz="1800" dirty="0" smtClean="0"/>
              <a:t> April, 2011.</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n-US" sz="2400" dirty="0" smtClean="0"/>
              <a:t>Notification No. 3/2011 – Service Tax</a:t>
            </a:r>
            <a:endParaRPr lang="en-US" sz="2400" dirty="0"/>
          </a:p>
        </p:txBody>
      </p:sp>
      <p:sp>
        <p:nvSpPr>
          <p:cNvPr id="5" name="Content Placeholder 4"/>
          <p:cNvSpPr>
            <a:spLocks noGrp="1"/>
          </p:cNvSpPr>
          <p:nvPr>
            <p:ph idx="1"/>
          </p:nvPr>
        </p:nvSpPr>
        <p:spPr/>
        <p:txBody>
          <a:bodyPr>
            <a:noAutofit/>
          </a:bodyPr>
          <a:lstStyle/>
          <a:p>
            <a:pPr>
              <a:lnSpc>
                <a:spcPct val="100000"/>
              </a:lnSpc>
              <a:buNone/>
            </a:pPr>
            <a:r>
              <a:rPr lang="en-US" sz="1800" dirty="0" smtClean="0"/>
              <a:t>Rule 5B Service tax Rules, 1994 - Date for determination of rate.- Inserted</a:t>
            </a:r>
          </a:p>
          <a:p>
            <a:pPr>
              <a:lnSpc>
                <a:spcPct val="100000"/>
              </a:lnSpc>
              <a:buNone/>
            </a:pPr>
            <a:endParaRPr lang="en-US" sz="1800" dirty="0" smtClean="0"/>
          </a:p>
          <a:p>
            <a:pPr>
              <a:lnSpc>
                <a:spcPct val="100000"/>
              </a:lnSpc>
              <a:buNone/>
            </a:pPr>
            <a:r>
              <a:rPr lang="en-US" sz="1800" dirty="0" smtClean="0"/>
              <a:t>The rate of tax in case of services provided, or to be  provided, shall be the rate prevailing at the time when the services are deemed to have been provided under the rules made in this regard.</a:t>
            </a:r>
          </a:p>
          <a:p>
            <a:pPr>
              <a:lnSpc>
                <a:spcPct val="100000"/>
              </a:lnSpc>
              <a:buNone/>
            </a:pPr>
            <a:endParaRPr lang="en-US" sz="1800" dirty="0" smtClean="0"/>
          </a:p>
          <a:p>
            <a:pPr algn="ctr">
              <a:lnSpc>
                <a:spcPct val="100000"/>
              </a:lnSpc>
              <a:buNone/>
            </a:pPr>
            <a:r>
              <a:rPr lang="en-US" sz="1800" b="1" dirty="0" smtClean="0"/>
              <a:t>ANALYSIS</a:t>
            </a:r>
          </a:p>
          <a:p>
            <a:pPr>
              <a:lnSpc>
                <a:spcPct val="100000"/>
              </a:lnSpc>
              <a:buNone/>
            </a:pPr>
            <a:r>
              <a:rPr lang="en-US" sz="1800" dirty="0" smtClean="0"/>
              <a:t>Rules are not notified as yet.</a:t>
            </a:r>
          </a:p>
          <a:p>
            <a:pPr>
              <a:lnSpc>
                <a:spcPct val="100000"/>
              </a:lnSpc>
              <a:buNone/>
            </a:pPr>
            <a:endParaRPr lang="en-US" sz="1800" dirty="0" smtClean="0"/>
          </a:p>
          <a:p>
            <a:pPr>
              <a:lnSpc>
                <a:spcPct val="100000"/>
              </a:lnSpc>
              <a:buNone/>
            </a:pPr>
            <a:r>
              <a:rPr lang="en-US" sz="1800" dirty="0" smtClean="0"/>
              <a:t>Draft Point of Taxation rules, 2010 should be referred for an idea as to how these rules would be framed.</a:t>
            </a:r>
          </a:p>
          <a:p>
            <a:pPr>
              <a:lnSpc>
                <a:spcPct val="100000"/>
              </a:lnSpc>
              <a:buNone/>
            </a:pPr>
            <a:endParaRPr lang="en-US" sz="1800" dirty="0" smtClean="0"/>
          </a:p>
          <a:p>
            <a:pPr>
              <a:lnSpc>
                <a:spcPct val="100000"/>
              </a:lnSpc>
              <a:buNone/>
            </a:pPr>
            <a:endParaRPr lang="en-US" sz="1800" dirty="0" smtClean="0"/>
          </a:p>
          <a:p>
            <a:pPr>
              <a:lnSpc>
                <a:spcPct val="100000"/>
              </a:lnSpc>
              <a:buNone/>
            </a:pPr>
            <a:r>
              <a:rPr lang="en-US" sz="1800" dirty="0" smtClean="0"/>
              <a:t>Effective date – 1</a:t>
            </a:r>
            <a:r>
              <a:rPr lang="en-US" sz="1800" baseline="30000" dirty="0" smtClean="0"/>
              <a:t>st</a:t>
            </a:r>
            <a:r>
              <a:rPr lang="en-US" sz="1800" dirty="0" smtClean="0"/>
              <a:t> April, 2011.</a:t>
            </a:r>
          </a:p>
          <a:p>
            <a:pPr>
              <a:lnSpc>
                <a:spcPct val="100000"/>
              </a:lnSpc>
              <a:buNone/>
            </a:pPr>
            <a:endParaRPr lang="en-US" sz="1800" dirty="0" smtClean="0"/>
          </a:p>
          <a:p>
            <a:pPr>
              <a:lnSpc>
                <a:spcPct val="100000"/>
              </a:lnSpc>
              <a:buNone/>
            </a:pPr>
            <a:endParaRPr lang="en-US" sz="1800" dirty="0" smtClean="0"/>
          </a:p>
          <a:p>
            <a:pPr>
              <a:lnSpc>
                <a:spcPct val="100000"/>
              </a:lnSpc>
              <a:buNone/>
            </a:pPr>
            <a:endParaRPr lang="en-US" sz="1800" dirty="0" smtClean="0"/>
          </a:p>
          <a:p>
            <a:pPr>
              <a:lnSpc>
                <a:spcPct val="100000"/>
              </a:lnSpc>
              <a:buNone/>
            </a:pPr>
            <a:endParaRPr lang="en-US"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1896</TotalTime>
  <Words>4786</Words>
  <Application>Microsoft PowerPoint</Application>
  <PresentationFormat>On-screen Show (4:3)</PresentationFormat>
  <Paragraphs>260</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Profile</vt:lpstr>
      <vt:lpstr>Services Tax – Series 3</vt:lpstr>
      <vt:lpstr>Notification No.1/2011 – Service Tax</vt:lpstr>
      <vt:lpstr>Notification No.1/2011 – Service Tax</vt:lpstr>
      <vt:lpstr>Notification No.2/2011 – Service Tax</vt:lpstr>
      <vt:lpstr>Notification No.2/2011 – Service Tax</vt:lpstr>
      <vt:lpstr>Notification No. 3/2011 – Service Tax</vt:lpstr>
      <vt:lpstr>Notification No. 3/2011 – Service Tax</vt:lpstr>
      <vt:lpstr>Notification No. 3/2011 – Service Tax</vt:lpstr>
      <vt:lpstr>Notification No. 3/2011 – Service Tax</vt:lpstr>
      <vt:lpstr>Notification No. 3/2011 – Service Tax</vt:lpstr>
      <vt:lpstr>Notification No. 3/2011 – Service Tax</vt:lpstr>
      <vt:lpstr>Notification No. 3/2011 – Service Tax</vt:lpstr>
      <vt:lpstr>Notification No. 3/2011 – Service Tax</vt:lpstr>
      <vt:lpstr>Notification No. 3/2011 – Service Tax</vt:lpstr>
      <vt:lpstr>Notification No. 4/2011 – Service Tax</vt:lpstr>
      <vt:lpstr>Notification No. 5/2011 – Service Tax</vt:lpstr>
      <vt:lpstr>Notification No. 6/2011 – Service Tax</vt:lpstr>
      <vt:lpstr>Notification No. 7/2011 – Service Tax</vt:lpstr>
      <vt:lpstr>Notification No. 8/2011 – Service Tax</vt:lpstr>
      <vt:lpstr>Notification No. 9/2011 – Service Tax</vt:lpstr>
      <vt:lpstr>Notification No. 10/2011 – Service Tax</vt:lpstr>
      <vt:lpstr>Notification No. 11/2011 – Service Tax</vt:lpstr>
      <vt:lpstr>Notification No. 12/2011 – Service Tax</vt:lpstr>
      <vt:lpstr>Notification No. 13/2011 – Service Tax</vt:lpstr>
      <vt:lpstr>Notification No. 14/2011 – Service Tax</vt:lpstr>
      <vt:lpstr>Notification No. 15/2011 – Service Tax</vt:lpstr>
      <vt:lpstr>Notification No. 16/2011 – Service Tax</vt:lpstr>
      <vt:lpstr>Notification No. 16/2011 – Service Tax</vt:lpstr>
      <vt:lpstr>Notification No. 16/2011 – Service Tax</vt:lpstr>
      <vt:lpstr>Notification No. 17/2011 – Service Tax</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compaq</cp:lastModifiedBy>
  <cp:revision>220</cp:revision>
  <cp:lastPrinted>1601-01-01T00:00:00Z</cp:lastPrinted>
  <dcterms:created xsi:type="dcterms:W3CDTF">1601-01-01T00:00:00Z</dcterms:created>
  <dcterms:modified xsi:type="dcterms:W3CDTF">2011-03-03T14:41:18Z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