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3E7A41"/>
    <a:srgbClr val="346636"/>
    <a:srgbClr val="66FF66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0" autoAdjust="0"/>
    <p:restoredTop sz="94581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470" y="-90"/>
      </p:cViewPr>
      <p:guideLst>
        <p:guide orient="horz" pos="2880"/>
        <p:guide pos="2160"/>
      </p:guideLst>
    </p:cSldViewPr>
  </p:notesViewPr>
  <p:gridSpacing cx="77716063" cy="7771606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6004569-9664-4724-A421-75FFD47F5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079383C-BC0A-4E11-BDE4-2F3CC8DC62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4C9249-545C-4474-81F4-932920F2E050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E74ADD-86C1-4E2B-9D19-359A8D279E53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C0B0C1-3132-4F9F-B805-3A75BD0B39EC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0F1E9F-9D84-4318-BC6D-438504EBE66E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368A5C-5941-4CA7-970B-6555F5670CFC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9A245A-C925-4461-AD63-DCBC9DFEC2A0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867FED-0F5E-4A48-ABCA-7BF4B35ACABD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945A37-A933-40CD-B56B-2D364E771036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0D1130-89C0-4EFA-A618-07B3637373FA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A12D72-D0C6-4D70-89C0-9FE851ED3B98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E3B4EE-6633-44EC-9AB9-CF709127019F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C67450-450D-4637-864B-A84D3A8BD5DE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9E4C5-589A-4729-AE52-84084008D3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AAE45-37BA-4863-BEC2-572D03AA64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C9BA6-2358-4150-A32E-53492D5E9F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F929C-56F8-4929-9B5F-1F28EB51DF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AC849-F573-42BC-9163-3327C9E367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EABFC-A6A1-4FF1-B689-C929804ABC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9C0D2-F621-47D9-90A2-6937256F7C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AA662-A1E9-4270-9076-C83AC3EFFB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3CBEF-F3DD-41CD-87C8-4646E67274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E327C-A878-4C4A-8873-5F895C4894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D1C8D-016F-4844-9423-4468D29019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33C83C29-1975-41BB-8938-7BA91A0DC5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73" r:id="rId2"/>
    <p:sldLayoutId id="2147483882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83" r:id="rId9"/>
    <p:sldLayoutId id="2147483879" r:id="rId10"/>
    <p:sldLayoutId id="214748388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Tax Implications</a:t>
            </a:r>
          </a:p>
        </p:txBody>
      </p:sp>
      <p:sp>
        <p:nvSpPr>
          <p:cNvPr id="5158" name="Rectangle 38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>
            <a:normAutofit fontScale="92500"/>
          </a:bodyPr>
          <a:lstStyle/>
          <a:p>
            <a:pPr marR="0" eaLnBrk="1" hangingPunct="1">
              <a:spcBef>
                <a:spcPct val="0"/>
              </a:spcBef>
              <a:defRPr/>
            </a:pPr>
            <a:r>
              <a:rPr lang="en-US" sz="5600" b="1" dirty="0" smtClean="0">
                <a:solidFill>
                  <a:srgbClr val="4DE1E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CAPITAL GAINS</a:t>
            </a:r>
          </a:p>
          <a:p>
            <a:pPr marR="0" eaLnBrk="1" hangingPunct="1">
              <a:spcBef>
                <a:spcPct val="0"/>
              </a:spcBef>
              <a:defRPr/>
            </a:pPr>
            <a:r>
              <a:rPr lang="en-US" sz="5600" b="1" dirty="0" smtClean="0">
                <a:solidFill>
                  <a:srgbClr val="4DE1E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As per Income Tax Act,1961</a:t>
            </a:r>
            <a:endParaRPr lang="en-US" sz="5600" b="1" dirty="0" smtClean="0">
              <a:solidFill>
                <a:srgbClr val="4DE1EA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229600" cy="742950"/>
          </a:xfrm>
        </p:spPr>
        <p:txBody>
          <a:bodyPr/>
          <a:lstStyle/>
          <a:p>
            <a:pPr algn="ctr" eaLnBrk="1" hangingPunct="1"/>
            <a:r>
              <a:rPr lang="en-US" sz="2400" smtClean="0"/>
              <a:t>EXEMPTED CAPITAL GAINS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914400" y="1600200"/>
            <a:ext cx="1684338" cy="2284413"/>
          </a:xfrm>
        </p:spPr>
        <p:txBody>
          <a:bodyPr/>
          <a:lstStyle/>
          <a:p>
            <a:pPr eaLnBrk="1" hangingPunct="1"/>
            <a:r>
              <a:rPr lang="en-US" sz="2400" smtClean="0"/>
              <a:t>Section 54 GA</a:t>
            </a:r>
          </a:p>
          <a:p>
            <a:pPr eaLnBrk="1" hangingPunct="1"/>
            <a:endParaRPr lang="en-US" sz="2400" smtClean="0"/>
          </a:p>
          <a:p>
            <a:pPr eaLnBrk="1" hangingPunct="1"/>
            <a:endParaRPr lang="en-US" sz="2400" smtClean="0"/>
          </a:p>
        </p:txBody>
      </p:sp>
      <p:sp>
        <p:nvSpPr>
          <p:cNvPr id="14340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2901950" y="1600200"/>
            <a:ext cx="5784850" cy="2284413"/>
          </a:xfrm>
        </p:spPr>
        <p:txBody>
          <a:bodyPr/>
          <a:lstStyle/>
          <a:p>
            <a:pPr eaLnBrk="1" hangingPunct="1"/>
            <a:r>
              <a:rPr lang="en-US" sz="2400" smtClean="0"/>
              <a:t>Capital Gains from Transfer of assets in cases of Shifting of industrial undertaking from urban area to any special economic zone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81000"/>
            <a:ext cx="9144000" cy="57499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Problems-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1. Mr.Ravi has purchased a house in F.Y.1983-84(Cost inflation Index is 116) for Rs.3Lakhs and sold it in F.Y.08-09 for Rs. 20 lakhs.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Compute the Long term Capital Gain for Mr.Ravi A.Y.09-10.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Answer:</a:t>
            </a:r>
            <a:endParaRPr lang="en-US" sz="18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Sales Consideration				20,00,000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Less-Indexed Cost of acquisition	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en-US" sz="2400" u="sng" smtClean="0"/>
              <a:t>(3,00,000*582/116)					15,05,172	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en-US" sz="2400" u="sng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Long Term Capital Gain				 4,94,828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algn="r" eaLnBrk="1" hangingPunct="1">
              <a:lnSpc>
                <a:spcPct val="90000"/>
              </a:lnSpc>
            </a:pPr>
            <a:r>
              <a:rPr lang="en-US" sz="2400" smtClean="0"/>
              <a:t>Thanks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81000"/>
            <a:ext cx="9144000" cy="57499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Problems-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1. Mr.Kavi has purchased a house on 23</a:t>
            </a:r>
            <a:r>
              <a:rPr lang="en-US" sz="2400" baseline="30000" smtClean="0"/>
              <a:t>rd</a:t>
            </a:r>
            <a:r>
              <a:rPr lang="en-US" sz="2400" smtClean="0"/>
              <a:t> June-06(Cost inflation Index is 519) for Rs.3Lakhs and sold it in 07</a:t>
            </a:r>
            <a:r>
              <a:rPr lang="en-US" sz="2400" baseline="30000" smtClean="0"/>
              <a:t>th</a:t>
            </a:r>
            <a:r>
              <a:rPr lang="en-US" sz="2400" smtClean="0"/>
              <a:t> March-09 for Rs. 10 lakhs. During 07-08 he has constructed a 2</a:t>
            </a:r>
            <a:r>
              <a:rPr lang="en-US" sz="2400" baseline="30000" smtClean="0"/>
              <a:t>nd</a:t>
            </a:r>
            <a:r>
              <a:rPr lang="en-US" sz="2400" smtClean="0"/>
              <a:t> floor for Rs. 1 Lakh.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Compute the Short term Capital Gain for Mr.Kavi A.Y.09-10.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Answer:</a:t>
            </a:r>
            <a:endParaRPr lang="en-US" sz="18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Sales Consideration				10,00,000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Less-Cost of acquisition				03,00,000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Less-Cost of improvement			01,00,000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en-US" sz="2400" u="sng" smtClean="0"/>
              <a:t>										</a:t>
            </a:r>
            <a:r>
              <a:rPr lang="en-US" sz="2400" smtClean="0"/>
              <a:t>							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Short Term Capital Gain				 6,00,000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algn="r" eaLnBrk="1" hangingPunct="1">
              <a:lnSpc>
                <a:spcPct val="90000"/>
              </a:lnSpc>
            </a:pPr>
            <a:r>
              <a:rPr lang="en-US" sz="2400" smtClean="0"/>
              <a:t>Thanks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4625" y="2594155"/>
            <a:ext cx="5464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/>
              <a:t>Thank you !</a:t>
            </a:r>
            <a:endParaRPr lang="en-US" sz="7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400" smtClean="0"/>
              <a:t>Computation Of Total Income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Income from Salaries		 	xxxx</a:t>
            </a:r>
          </a:p>
          <a:p>
            <a:pPr eaLnBrk="1" hangingPunct="1"/>
            <a:r>
              <a:rPr lang="en-US" smtClean="0"/>
              <a:t>Income from House Property       	xxxx</a:t>
            </a:r>
          </a:p>
          <a:p>
            <a:pPr eaLnBrk="1" hangingPunct="1"/>
            <a:r>
              <a:rPr lang="en-US" smtClean="0"/>
              <a:t>Profits &amp; Gains of Business/Profess.	xxxx</a:t>
            </a:r>
          </a:p>
          <a:p>
            <a:pPr eaLnBrk="1" hangingPunct="1"/>
            <a:r>
              <a:rPr lang="en-US" smtClean="0"/>
              <a:t>Capital Gains	(Sec 45)		xxxx</a:t>
            </a:r>
          </a:p>
          <a:p>
            <a:pPr eaLnBrk="1" hangingPunct="1"/>
            <a:r>
              <a:rPr lang="en-US" smtClean="0"/>
              <a:t>Income from Other Sources		xxxx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>
    <p:sndAc>
      <p:stSnd loop="1">
        <p:snd r:embed="rId3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8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8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  <p:bldP spid="2867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12813" y="1295400"/>
            <a:ext cx="7740650" cy="2819400"/>
          </a:xfrm>
        </p:spPr>
        <p:txBody>
          <a:bodyPr/>
          <a:lstStyle/>
          <a:p>
            <a:pPr algn="ctr" eaLnBrk="1" hangingPunct="1"/>
            <a:r>
              <a:rPr lang="en-US" sz="4800" smtClean="0"/>
              <a:t>CHARGEABILITY</a:t>
            </a:r>
            <a:br>
              <a:rPr lang="en-US" sz="4800" smtClean="0"/>
            </a:br>
            <a:r>
              <a:rPr lang="en-US" sz="3200" smtClean="0"/>
              <a:t>Any </a:t>
            </a:r>
            <a:r>
              <a:rPr lang="en-US" sz="3200" smtClean="0">
                <a:solidFill>
                  <a:schemeClr val="tx1"/>
                </a:solidFill>
              </a:rPr>
              <a:t>profits or Gains arising from the transfer of a Capital Asset during</a:t>
            </a:r>
            <a:r>
              <a:rPr lang="en-US" sz="3200" smtClean="0"/>
              <a:t> the previous year is Chargeable to Tax under this head of income.</a:t>
            </a:r>
            <a:br>
              <a:rPr lang="en-US" sz="3200" smtClean="0"/>
            </a:br>
            <a:r>
              <a:rPr lang="en-US" sz="3200" u="sng" smtClean="0"/>
              <a:t>Conditions</a:t>
            </a:r>
            <a:r>
              <a:rPr lang="en-US" sz="3200" smtClean="0"/>
              <a:t/>
            </a:r>
            <a:br>
              <a:rPr lang="en-US" sz="3200" smtClean="0"/>
            </a:br>
            <a:r>
              <a:rPr lang="en-US" sz="4000" smtClean="0"/>
              <a:t/>
            </a:r>
            <a:br>
              <a:rPr lang="en-US" sz="4000" smtClean="0"/>
            </a:br>
            <a:endParaRPr lang="en-US" sz="40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429000"/>
            <a:ext cx="8229600" cy="2514600"/>
          </a:xfrm>
        </p:spPr>
        <p:txBody>
          <a:bodyPr/>
          <a:lstStyle/>
          <a:p>
            <a:pPr eaLnBrk="1" hangingPunct="1"/>
            <a:r>
              <a:rPr lang="en-US" smtClean="0"/>
              <a:t>There Should be a Capital Asset</a:t>
            </a:r>
          </a:p>
          <a:p>
            <a:pPr eaLnBrk="1" hangingPunct="1"/>
            <a:r>
              <a:rPr lang="en-US" smtClean="0"/>
              <a:t>Capital Assets should be transferred during the previous year.</a:t>
            </a:r>
          </a:p>
          <a:p>
            <a:pPr eaLnBrk="1" hangingPunct="1"/>
            <a:r>
              <a:rPr lang="en-US" smtClean="0"/>
              <a:t>Profit/Gains should have arisen.</a:t>
            </a:r>
          </a:p>
          <a:p>
            <a:pPr eaLnBrk="1" hangingPunct="1"/>
            <a:r>
              <a:rPr lang="en-US" smtClean="0"/>
              <a:t>Such Profit/Gains should be liable for tax.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2800" smtClean="0"/>
              <a:t>What are Capital Assets?</a:t>
            </a:r>
            <a:br>
              <a:rPr lang="en-US" sz="2800" smtClean="0"/>
            </a:br>
            <a:r>
              <a:rPr lang="en-US" sz="2800" smtClean="0"/>
              <a:t>It includes all type of assets Whether movable/immovable, tangible/intangible etc.,</a:t>
            </a:r>
            <a:br>
              <a:rPr lang="en-US" sz="2800" smtClean="0"/>
            </a:br>
            <a:r>
              <a:rPr lang="en-US" sz="2800" smtClean="0"/>
              <a:t>It excludes the following:-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Stock in trade, consumable stores/raw materials held for business/profession.</a:t>
            </a:r>
          </a:p>
          <a:p>
            <a:pPr eaLnBrk="1" hangingPunct="1"/>
            <a:r>
              <a:rPr lang="en-US" smtClean="0"/>
              <a:t>Personal effects including wearing apparel and furniture.</a:t>
            </a:r>
            <a:r>
              <a:rPr lang="en-US" sz="2800" smtClean="0"/>
              <a:t> </a:t>
            </a:r>
            <a:r>
              <a:rPr lang="en-US" sz="2000" smtClean="0"/>
              <a:t>it should be held for personal use and it should not be Jewellary, archaeological collections, drawings, paintings, sculptures, or any work of art</a:t>
            </a:r>
          </a:p>
          <a:p>
            <a:pPr eaLnBrk="1" hangingPunct="1"/>
            <a:r>
              <a:rPr lang="en-US" smtClean="0"/>
              <a:t>Agricultural Land (Conditions on Situation applies)</a:t>
            </a:r>
          </a:p>
          <a:p>
            <a:pPr eaLnBrk="1" hangingPunct="1"/>
            <a:r>
              <a:rPr lang="en-US" smtClean="0"/>
              <a:t>Certain Specified Gold Bonds</a:t>
            </a:r>
          </a:p>
          <a:p>
            <a:pPr eaLnBrk="1" hangingPunct="1"/>
            <a:r>
              <a:rPr lang="en-US" smtClean="0"/>
              <a:t>Special Bearer Bonds</a:t>
            </a:r>
          </a:p>
          <a:p>
            <a:pPr eaLnBrk="1" hangingPunct="1"/>
            <a:r>
              <a:rPr lang="en-US" smtClean="0"/>
              <a:t>Gold Deposit Bonds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sz="3200" smtClean="0"/>
              <a:t>TYPES OF CAPITAL ASSETS</a:t>
            </a:r>
            <a:r>
              <a:rPr lang="en-US" sz="1900" smtClean="0"/>
              <a:t/>
            </a:r>
            <a:br>
              <a:rPr lang="en-US" sz="1900" smtClean="0"/>
            </a:br>
            <a:endParaRPr lang="en-US" sz="1900" smtClean="0"/>
          </a:p>
        </p:txBody>
      </p:sp>
      <p:sp>
        <p:nvSpPr>
          <p:cNvPr id="921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914400" y="1600200"/>
            <a:ext cx="3741738" cy="45164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1800" b="1" smtClean="0"/>
          </a:p>
          <a:p>
            <a:pPr eaLnBrk="1" hangingPunct="1">
              <a:lnSpc>
                <a:spcPct val="90000"/>
              </a:lnSpc>
            </a:pPr>
            <a:r>
              <a:rPr lang="en-US" sz="1800" b="1" smtClean="0"/>
              <a:t>SHORT TERM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200" b="1" smtClean="0"/>
              <a:t>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200" b="1" smtClean="0"/>
              <a:t>        </a:t>
            </a:r>
            <a:r>
              <a:rPr lang="en-US" sz="2000" smtClean="0"/>
              <a:t>If the</a:t>
            </a:r>
            <a:r>
              <a:rPr lang="en-US" sz="1800" smtClean="0"/>
              <a:t> asset is held for Less than 36 Months then they are Short Term capital assets.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/>
              <a:t>     In case of Equity/Preference Shares in a Company, Securities such as Debentures/Government Securities and Units of UTI and Units of Mutual funds and Zero Coupon bonds the term is 12 instead of 36 months.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800" smtClean="0"/>
          </a:p>
        </p:txBody>
      </p:sp>
      <p:sp>
        <p:nvSpPr>
          <p:cNvPr id="9220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648200" y="1828800"/>
            <a:ext cx="4038600" cy="44084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smtClean="0"/>
              <a:t>LONG TERM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3200" smtClean="0"/>
              <a:t>   </a:t>
            </a:r>
            <a:r>
              <a:rPr lang="en-US" sz="2400" smtClean="0"/>
              <a:t>If the asset is held for More than 36 Months then they are Long Term Capital Assets.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457200"/>
          </a:xfrm>
        </p:spPr>
        <p:txBody>
          <a:bodyPr/>
          <a:lstStyle/>
          <a:p>
            <a:pPr algn="ctr" eaLnBrk="1" hangingPunct="1"/>
            <a:r>
              <a:rPr lang="en-US" sz="3200" smtClean="0"/>
              <a:t>TAX Computation</a:t>
            </a:r>
          </a:p>
        </p:txBody>
      </p:sp>
      <p:sp>
        <p:nvSpPr>
          <p:cNvPr id="10243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914400" y="990600"/>
            <a:ext cx="3813175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smtClean="0"/>
              <a:t>SHORT TERM CAPITAL GAINS</a:t>
            </a:r>
          </a:p>
          <a:p>
            <a:pPr eaLnBrk="1" hangingPunct="1">
              <a:lnSpc>
                <a:spcPct val="90000"/>
              </a:lnSpc>
            </a:pPr>
            <a:endParaRPr lang="en-US" sz="2000" smtClean="0"/>
          </a:p>
          <a:p>
            <a:pPr eaLnBrk="1" hangingPunct="1">
              <a:lnSpc>
                <a:spcPct val="90000"/>
              </a:lnSpc>
            </a:pPr>
            <a:r>
              <a:rPr lang="en-US" sz="2000" smtClean="0"/>
              <a:t>determine the Value of Consideration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/>
              <a:t>deduct expenditure incurred for the transfer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b="1" smtClean="0"/>
              <a:t>deduct the cost of acquisition.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b="1" smtClean="0"/>
              <a:t>deduct cost of improvement</a:t>
            </a:r>
            <a:r>
              <a:rPr lang="en-US" sz="200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/>
              <a:t>avail exemption u/s 54 B, 54 D, 54 G.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/>
              <a:t>The balance amount is Short Term Capital Gains.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solidFill>
                  <a:srgbClr val="FF0000"/>
                </a:solidFill>
              </a:rPr>
              <a:t>Short Term Capital Gains are chargeable to Tax based on SLAB RATES.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000" smtClean="0"/>
          </a:p>
          <a:p>
            <a:pPr eaLnBrk="1" hangingPunct="1">
              <a:lnSpc>
                <a:spcPct val="90000"/>
              </a:lnSpc>
            </a:pPr>
            <a:endParaRPr lang="en-US" sz="2000" smtClean="0"/>
          </a:p>
        </p:txBody>
      </p:sp>
      <p:sp>
        <p:nvSpPr>
          <p:cNvPr id="10244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873625" y="1066800"/>
            <a:ext cx="3813175" cy="5791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smtClean="0"/>
              <a:t>LONG TERM CAPITAL GAINS</a:t>
            </a:r>
          </a:p>
          <a:p>
            <a:pPr eaLnBrk="1" hangingPunct="1">
              <a:lnSpc>
                <a:spcPct val="90000"/>
              </a:lnSpc>
            </a:pPr>
            <a:endParaRPr lang="en-US" sz="2000" smtClean="0"/>
          </a:p>
          <a:p>
            <a:pPr eaLnBrk="1" hangingPunct="1">
              <a:lnSpc>
                <a:spcPct val="90000"/>
              </a:lnSpc>
            </a:pPr>
            <a:r>
              <a:rPr lang="en-US" sz="2000" smtClean="0"/>
              <a:t>determine the Value of Consideration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/>
              <a:t>deduct expenditure incurred for the transfer.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b="1" smtClean="0"/>
              <a:t>deduct indexed cost of acquisition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b="1" smtClean="0"/>
              <a:t>deduct indexed cost of improvement</a:t>
            </a:r>
            <a:r>
              <a:rPr lang="en-US" sz="200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/>
              <a:t>avail exemption u/s 54, 54 B,54 D, 54 EC, 54F, 54 G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/>
              <a:t>The balance amount is Long Term Capital Gains.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/>
              <a:t>Long Term Capital Gains are chargeable to Tax on Flat Rate i.e 20%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88" y="241300"/>
            <a:ext cx="7772400" cy="758825"/>
          </a:xfrm>
        </p:spPr>
        <p:txBody>
          <a:bodyPr/>
          <a:lstStyle/>
          <a:p>
            <a:pPr algn="ctr" eaLnBrk="1" hangingPunct="1"/>
            <a:r>
              <a:rPr lang="en-US" sz="3200" smtClean="0"/>
              <a:t>INDEXATION BENEFIT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682750"/>
            <a:ext cx="7772400" cy="44481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What is Indexation:-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	Indexation is nothing but working out the value of asset based on cost inflation index.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    Cost inflation index for the year 1981-82 is 100 Cost inflation index for the year 2008-09 is 582.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    If an assessee had purchased an asset during the year 81-82 for a sum of Rs.100.00. The same asset’s value will be 582f purchased during the year 2008-09 based on cost inflation index.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    Therefore the assessee gets additional benefit by deducting 582 instead of 100.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229600" cy="742950"/>
          </a:xfrm>
        </p:spPr>
        <p:txBody>
          <a:bodyPr/>
          <a:lstStyle/>
          <a:p>
            <a:pPr algn="ctr" eaLnBrk="1" hangingPunct="1"/>
            <a:r>
              <a:rPr lang="en-US" sz="2800" smtClean="0"/>
              <a:t>EXEMPTED CAPITAL GAINS</a:t>
            </a:r>
          </a:p>
        </p:txBody>
      </p:sp>
      <p:sp>
        <p:nvSpPr>
          <p:cNvPr id="12291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914400" y="1600200"/>
            <a:ext cx="1608138" cy="4530725"/>
          </a:xfrm>
        </p:spPr>
        <p:txBody>
          <a:bodyPr/>
          <a:lstStyle/>
          <a:p>
            <a:pPr eaLnBrk="1" hangingPunct="1"/>
            <a:r>
              <a:rPr lang="en-US" sz="2400" smtClean="0"/>
              <a:t>Section 54</a:t>
            </a:r>
          </a:p>
          <a:p>
            <a:pPr eaLnBrk="1" hangingPunct="1"/>
            <a:endParaRPr lang="en-US" sz="2400" smtClean="0"/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Section 54 B</a:t>
            </a:r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Section 54 D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</p:txBody>
      </p:sp>
      <p:sp>
        <p:nvSpPr>
          <p:cNvPr id="12292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2674938" y="1600200"/>
            <a:ext cx="6011862" cy="4530725"/>
          </a:xfrm>
        </p:spPr>
        <p:txBody>
          <a:bodyPr/>
          <a:lstStyle/>
          <a:p>
            <a:pPr eaLnBrk="1" hangingPunct="1"/>
            <a:r>
              <a:rPr lang="en-US" sz="2400" smtClean="0"/>
              <a:t>Transfer of a Long Term Residential House Property and Purchasing/Constructing a New Residential House Property.</a:t>
            </a:r>
          </a:p>
          <a:p>
            <a:pPr eaLnBrk="1" hangingPunct="1"/>
            <a:r>
              <a:rPr lang="en-US" sz="2400" smtClean="0"/>
              <a:t>Transfer of Agricultural Land and acquires a new land for agricultural purpose.</a:t>
            </a:r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Compulsory acquisition of land and buildings forming part of industrial undertaking and again invested.</a:t>
            </a:r>
          </a:p>
          <a:p>
            <a:pPr eaLnBrk="1" hangingPunct="1"/>
            <a:endParaRPr lang="en-US" sz="240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2400" smtClean="0"/>
              <a:t>EXEMPTED CAPITAL GAINS</a:t>
            </a:r>
          </a:p>
        </p:txBody>
      </p:sp>
      <p:sp>
        <p:nvSpPr>
          <p:cNvPr id="13315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914400" y="1600200"/>
            <a:ext cx="1531938" cy="4530725"/>
          </a:xfrm>
        </p:spPr>
        <p:txBody>
          <a:bodyPr/>
          <a:lstStyle/>
          <a:p>
            <a:pPr eaLnBrk="1" hangingPunct="1"/>
            <a:r>
              <a:rPr lang="en-US" sz="2000" smtClean="0"/>
              <a:t>Section 54 EC</a:t>
            </a:r>
          </a:p>
          <a:p>
            <a:pPr eaLnBrk="1" hangingPunct="1"/>
            <a:endParaRPr lang="en-US" sz="2000" smtClean="0"/>
          </a:p>
          <a:p>
            <a:pPr eaLnBrk="1" hangingPunct="1"/>
            <a:endParaRPr lang="en-US" sz="2000" smtClean="0"/>
          </a:p>
          <a:p>
            <a:pPr eaLnBrk="1" hangingPunct="1"/>
            <a:endParaRPr lang="en-US" sz="2000" smtClean="0"/>
          </a:p>
          <a:p>
            <a:pPr eaLnBrk="1" hangingPunct="1"/>
            <a:r>
              <a:rPr lang="en-US" sz="2000" smtClean="0"/>
              <a:t>Section 54 F</a:t>
            </a:r>
          </a:p>
          <a:p>
            <a:pPr eaLnBrk="1" hangingPunct="1"/>
            <a:endParaRPr lang="en-US" sz="2000" smtClean="0"/>
          </a:p>
          <a:p>
            <a:pPr eaLnBrk="1" hangingPunct="1"/>
            <a:endParaRPr lang="en-US" sz="2000" smtClean="0"/>
          </a:p>
          <a:p>
            <a:pPr eaLnBrk="1" hangingPunct="1"/>
            <a:endParaRPr lang="en-US" sz="2000" smtClean="0"/>
          </a:p>
          <a:p>
            <a:pPr eaLnBrk="1" hangingPunct="1"/>
            <a:endParaRPr lang="en-US" sz="2000" smtClean="0"/>
          </a:p>
          <a:p>
            <a:pPr eaLnBrk="1" hangingPunct="1"/>
            <a:r>
              <a:rPr lang="en-US" sz="2000" smtClean="0"/>
              <a:t>Section   54 G</a:t>
            </a:r>
          </a:p>
        </p:txBody>
      </p:sp>
      <p:sp>
        <p:nvSpPr>
          <p:cNvPr id="13316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2674938" y="1600200"/>
            <a:ext cx="6011862" cy="4530725"/>
          </a:xfrm>
        </p:spPr>
        <p:txBody>
          <a:bodyPr/>
          <a:lstStyle/>
          <a:p>
            <a:pPr eaLnBrk="1" hangingPunct="1"/>
            <a:r>
              <a:rPr lang="en-US" sz="2400" smtClean="0"/>
              <a:t>Transfer of Long Term Capital Asset and investing in specified Long Term Bonds.(</a:t>
            </a:r>
            <a:r>
              <a:rPr lang="en-US" sz="1800" smtClean="0"/>
              <a:t>National Highway Authority of India Bonds or Rural Electrification Corporation Ltd.Bonds</a:t>
            </a:r>
            <a:r>
              <a:rPr lang="en-US" sz="2400" smtClean="0"/>
              <a:t>)</a:t>
            </a:r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Transfer of a Long Term Capital Asset other than a House Property and investing in Long Term Residential House Property.</a:t>
            </a:r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Transfer of Assets in shifting of industrial undertakings from urban area to rural area.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</TotalTime>
  <Words>605</Words>
  <Application>Microsoft Office PowerPoint</Application>
  <PresentationFormat>On-screen Show (4:3)</PresentationFormat>
  <Paragraphs>136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Tax Implications</vt:lpstr>
      <vt:lpstr>Computation Of Total Income</vt:lpstr>
      <vt:lpstr>CHARGEABILITY Any profits or Gains arising from the transfer of a Capital Asset during the previous year is Chargeable to Tax under this head of income. Conditions  </vt:lpstr>
      <vt:lpstr>What are Capital Assets? It includes all type of assets Whether movable/immovable, tangible/intangible etc., It excludes the following:-</vt:lpstr>
      <vt:lpstr>TYPES OF CAPITAL ASSETS </vt:lpstr>
      <vt:lpstr>TAX Computation</vt:lpstr>
      <vt:lpstr>INDEXATION BENEFIT</vt:lpstr>
      <vt:lpstr>EXEMPTED CAPITAL GAINS</vt:lpstr>
      <vt:lpstr>EXEMPTED CAPITAL GAINS</vt:lpstr>
      <vt:lpstr>EXEMPTED CAPITAL GAINS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Maestro</dc:creator>
  <cp:lastModifiedBy>audituser1</cp:lastModifiedBy>
  <cp:revision>61</cp:revision>
  <dcterms:created xsi:type="dcterms:W3CDTF">1601-01-01T00:00:00Z</dcterms:created>
  <dcterms:modified xsi:type="dcterms:W3CDTF">2012-01-12T06:40:56Z</dcterms:modified>
</cp:coreProperties>
</file>