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29.xml" ContentType="application/vnd.openxmlformats-officedocument.presentationml.tags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tags/tag18.xml" ContentType="application/vnd.openxmlformats-officedocument.presentationml.tag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2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48" r:id="rId2"/>
    <p:sldMasterId id="2147483766" r:id="rId3"/>
    <p:sldMasterId id="2147483768" r:id="rId4"/>
  </p:sldMasterIdLst>
  <p:notesMasterIdLst>
    <p:notesMasterId r:id="rId38"/>
  </p:notesMasterIdLst>
  <p:sldIdLst>
    <p:sldId id="259" r:id="rId5"/>
    <p:sldId id="257" r:id="rId6"/>
    <p:sldId id="260" r:id="rId7"/>
    <p:sldId id="263" r:id="rId8"/>
    <p:sldId id="258" r:id="rId9"/>
    <p:sldId id="261" r:id="rId10"/>
    <p:sldId id="262" r:id="rId11"/>
    <p:sldId id="264" r:id="rId12"/>
    <p:sldId id="265" r:id="rId13"/>
    <p:sldId id="266" r:id="rId14"/>
    <p:sldId id="267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66FF33"/>
    <a:srgbClr val="F2FE00"/>
    <a:srgbClr val="FFFF00"/>
    <a:srgbClr val="FF3300"/>
    <a:srgbClr val="FF5050"/>
    <a:srgbClr val="000000"/>
    <a:srgbClr val="FF3399"/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 autoAdjust="0"/>
    <p:restoredTop sz="94614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860140A3-D06F-4B31-B0FF-C4E84BA47DD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48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14848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48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48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8486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4848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8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8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9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9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9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9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9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9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9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9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9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49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850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50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50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50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50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50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50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50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50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850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851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851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4851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1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1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1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1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851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851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851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852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8521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8522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8523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4A486FD-8A47-4151-A128-16E5ED4ADA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7A955-AEFD-4688-9BB6-BB951B0AD8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53265-9E7F-4577-A230-5BD5C68882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5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7715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5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5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5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5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716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6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6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6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6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6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6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6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6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6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7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7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7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7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7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7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717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7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7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7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8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8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8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8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8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8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8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8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8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8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19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719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7719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19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719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719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7196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7197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7198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3082C7A-A052-45CE-888F-2C3C319485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AEC69-4853-4F6B-B8EB-059A147F5C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1C227-2555-4A00-8708-89E862FF7E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FAA19-2F44-47C5-B8F4-A5E51E57BF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60D53-73BE-4B26-A603-E6BC517309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E8F43-964C-4D1F-83A9-73DCA0781F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9B597-D187-4C78-9824-A846EDF174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13197-95B2-4FC3-ACF9-116DEB22F9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D4547-1A77-467E-8D07-563403E0F1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2431F6-B00A-4AD8-9FC6-B2B4D50DAF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639DB-963E-4B0D-A0F1-1608315AA0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055F44-D000-4F04-81C7-6FFB0E7E60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06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1606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6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6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8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8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8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8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8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085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6086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6087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6088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608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CF9497E-105D-426B-9C49-3250947F48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E86EC-A8C8-4F4B-A13C-F51BC8B27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1ACD5-BCCB-4E1F-B6E4-577F18AACA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76F94-F11D-45E0-B20A-ACC2C9CEF7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A0386-EDAC-42FE-8F9C-D3C4FC2690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D2DE7-C5FF-44BA-88D1-ECF88D72F2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DD38-9D15-47FA-B396-8B0927A247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9FC73-E61B-4E18-9DF0-67169CB8B3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6F3BF-D767-47A9-ACFB-FE92F4F03C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28CD18-4454-4434-83A3-9232558D6F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CF101-82E1-4EAA-A5DC-09ED2E4B2C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0B86E-5BA1-466E-B338-BDCCDEEBC1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15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30515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5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5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5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5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7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7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7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7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7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517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517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517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5178" name="Rectangle 26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5179" name="Rectangle 2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5180" name="Rectangle 2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55ED471-8810-49EF-AE97-D1F05B5254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3F5FCD-F60C-4A07-9A49-78EA7D80C4A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29911F-B012-4833-8233-1BECB460078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31126D2-2190-46D9-8B3F-53F90B7F6AF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F18D41-C402-4368-B9AF-43280E962D5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C3D9E0-536E-48B4-A429-47CF095CDF0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A1B84-E342-4951-8741-5C6CA5FA59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5B1384-EA24-490E-8019-238C1380688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E8C9A9-F311-409F-852E-2FAA736B81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56857F-2126-4374-A2A8-22E2CF732AD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413EF9-9660-4AD6-AFF6-D6E4C6000E7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290A82-5F60-471A-9C4A-B81A7052FE5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739A8-6488-45A2-9CE7-88AF4C79F0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9FC40-9A2A-4DC8-8C8F-02F640C1EA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7FDC7-62CD-4756-93D3-83EC840B9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F9265-4554-4756-88F3-58F712D914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472CC-4A6F-45CA-94DE-60F135E3A2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458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4745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6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6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7462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4746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6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6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6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6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6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6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7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7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7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7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7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7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747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7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7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7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8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8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8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8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8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748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748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748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4748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8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9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9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49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749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749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749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749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4749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4749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34282022-B884-44C3-B197-EE0DC30943E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749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13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7613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3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3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3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3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613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3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3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3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4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4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4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4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4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4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4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4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4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4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5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5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615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5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5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5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5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5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5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5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6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6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6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6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6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6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16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6167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7616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617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617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617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7617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7617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E03832B0-FBBD-4CF2-9E0B-516AADA3C08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4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1504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44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45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46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47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48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49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50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51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52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53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5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5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5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57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58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5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60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06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506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063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15064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15065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D558DE6-C5FF-487F-91C2-EEF8733D2066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7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130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30413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32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33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34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35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36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3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3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39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0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1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2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4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6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8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9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50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15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415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415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415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04155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D819D5DD-1582-4F70-8C6C-3AA3CEA5883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4156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jpe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0.xml"/><Relationship Id="rId1" Type="http://schemas.openxmlformats.org/officeDocument/2006/relationships/tags" Target="../tags/tag1.xml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gif"/><Relationship Id="rId4" Type="http://schemas.openxmlformats.org/officeDocument/2006/relationships/image" Target="../media/image5.jpeg"/><Relationship Id="rId9" Type="http://schemas.openxmlformats.org/officeDocument/2006/relationships/image" Target="../media/image10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tags" Target="../tags/tag13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4.xml"/><Relationship Id="rId4" Type="http://schemas.openxmlformats.org/officeDocument/2006/relationships/image" Target="../media/image10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tags" Target="../tags/tag15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tags" Target="../tags/tag1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9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ags" Target="../tags/tag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tags" Target="../tags/tag3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22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6" name="Picture 6" descr="img1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304800"/>
            <a:ext cx="3048000" cy="1295400"/>
          </a:xfrm>
          <a:prstGeom prst="rect">
            <a:avLst/>
          </a:prstGeom>
          <a:noFill/>
        </p:spPr>
      </p:pic>
      <p:sp>
        <p:nvSpPr>
          <p:cNvPr id="30728" name="WordArt 8"/>
          <p:cNvSpPr>
            <a:spLocks noChangeArrowheads="1" noChangeShapeType="1" noTextEdit="1"/>
          </p:cNvSpPr>
          <p:nvPr/>
        </p:nvSpPr>
        <p:spPr bwMode="auto">
          <a:xfrm>
            <a:off x="457200" y="1981200"/>
            <a:ext cx="721995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Business Communication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514600" y="3352800"/>
            <a:ext cx="3810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b="0">
                <a:solidFill>
                  <a:srgbClr val="FFFF00"/>
                </a:solidFill>
                <a:latin typeface="Arial" charset="0"/>
              </a:rPr>
              <a:t>-A presentation by Dwarkesh Diwan </a:t>
            </a:r>
          </a:p>
        </p:txBody>
      </p:sp>
      <p:pic>
        <p:nvPicPr>
          <p:cNvPr id="30730" name="Picture 10" descr="connected_multipl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52400"/>
            <a:ext cx="1828800" cy="762000"/>
          </a:xfrm>
          <a:prstGeom prst="rect">
            <a:avLst/>
          </a:prstGeom>
          <a:noFill/>
        </p:spPr>
      </p:pic>
      <p:pic>
        <p:nvPicPr>
          <p:cNvPr id="30753" name="Picture 33" descr="j019538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8800" y="4495800"/>
            <a:ext cx="1795463" cy="1833563"/>
          </a:xfrm>
          <a:prstGeom prst="rect">
            <a:avLst/>
          </a:prstGeom>
          <a:noFill/>
        </p:spPr>
      </p:pic>
      <p:pic>
        <p:nvPicPr>
          <p:cNvPr id="30754" name="Picture 34" descr="j01958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4800600"/>
            <a:ext cx="1773238" cy="1824038"/>
          </a:xfrm>
          <a:prstGeom prst="rect">
            <a:avLst/>
          </a:prstGeom>
          <a:noFill/>
        </p:spPr>
      </p:pic>
      <p:pic>
        <p:nvPicPr>
          <p:cNvPr id="30755" name="Picture 35" descr="j020546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24800" y="2057400"/>
            <a:ext cx="1219200" cy="2590800"/>
          </a:xfrm>
          <a:prstGeom prst="rect">
            <a:avLst/>
          </a:prstGeom>
          <a:noFill/>
        </p:spPr>
      </p:pic>
      <p:pic>
        <p:nvPicPr>
          <p:cNvPr id="30756" name="Picture 36" descr="j023301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09800" y="0"/>
            <a:ext cx="2574925" cy="1828800"/>
          </a:xfrm>
          <a:prstGeom prst="rect">
            <a:avLst/>
          </a:prstGeom>
          <a:noFill/>
        </p:spPr>
      </p:pic>
      <p:pic>
        <p:nvPicPr>
          <p:cNvPr id="30757" name="Picture 37" descr="j0234687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4800" y="1066800"/>
            <a:ext cx="1752600" cy="838200"/>
          </a:xfrm>
          <a:prstGeom prst="rect">
            <a:avLst/>
          </a:prstGeom>
          <a:noFill/>
        </p:spPr>
      </p:pic>
      <p:pic>
        <p:nvPicPr>
          <p:cNvPr id="30759" name="Picture 39" descr="j0283209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820025" y="5105400"/>
            <a:ext cx="1323975" cy="1295400"/>
          </a:xfrm>
          <a:prstGeom prst="rect">
            <a:avLst/>
          </a:prstGeom>
          <a:noFill/>
        </p:spPr>
      </p:pic>
      <p:pic>
        <p:nvPicPr>
          <p:cNvPr id="30760" name="Picture 40" descr="j0285410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04800" y="5081588"/>
            <a:ext cx="1866900" cy="1776412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668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20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 animBg="1"/>
      <p:bldP spid="307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4" name="Text Box 6"/>
          <p:cNvSpPr txBox="1">
            <a:spLocks noChangeArrowheads="1"/>
          </p:cNvSpPr>
          <p:nvPr/>
        </p:nvSpPr>
        <p:spPr bwMode="auto">
          <a:xfrm>
            <a:off x="0" y="3810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u="sng">
                <a:solidFill>
                  <a:srgbClr val="000000"/>
                </a:solidFill>
              </a:rPr>
              <a:t>Types of Communication</a:t>
            </a:r>
          </a:p>
        </p:txBody>
      </p:sp>
      <p:sp>
        <p:nvSpPr>
          <p:cNvPr id="171017" name="Text Box 9"/>
          <p:cNvSpPr txBox="1">
            <a:spLocks noChangeArrowheads="1"/>
          </p:cNvSpPr>
          <p:nvPr/>
        </p:nvSpPr>
        <p:spPr bwMode="auto">
          <a:xfrm>
            <a:off x="1600200" y="1828800"/>
            <a:ext cx="594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Media/Means of communication</a:t>
            </a:r>
          </a:p>
        </p:txBody>
      </p:sp>
      <p:sp>
        <p:nvSpPr>
          <p:cNvPr id="171019" name="Text Box 11"/>
          <p:cNvSpPr txBox="1">
            <a:spLocks noChangeArrowheads="1"/>
          </p:cNvSpPr>
          <p:nvPr/>
        </p:nvSpPr>
        <p:spPr bwMode="auto">
          <a:xfrm>
            <a:off x="838200" y="3048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Verbal</a:t>
            </a:r>
          </a:p>
        </p:txBody>
      </p:sp>
      <p:sp>
        <p:nvSpPr>
          <p:cNvPr id="171020" name="Text Box 12"/>
          <p:cNvSpPr txBox="1">
            <a:spLocks noChangeArrowheads="1"/>
          </p:cNvSpPr>
          <p:nvPr/>
        </p:nvSpPr>
        <p:spPr bwMode="auto">
          <a:xfrm>
            <a:off x="0" y="42672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Oral                Written</a:t>
            </a:r>
          </a:p>
        </p:txBody>
      </p:sp>
      <p:sp>
        <p:nvSpPr>
          <p:cNvPr id="171022" name="Text Box 14"/>
          <p:cNvSpPr txBox="1">
            <a:spLocks noChangeArrowheads="1"/>
          </p:cNvSpPr>
          <p:nvPr/>
        </p:nvSpPr>
        <p:spPr bwMode="auto">
          <a:xfrm>
            <a:off x="5257800" y="30480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Non-verbal</a:t>
            </a:r>
          </a:p>
        </p:txBody>
      </p:sp>
      <p:sp>
        <p:nvSpPr>
          <p:cNvPr id="171027" name="Text Box 19"/>
          <p:cNvSpPr txBox="1">
            <a:spLocks noChangeArrowheads="1"/>
          </p:cNvSpPr>
          <p:nvPr/>
        </p:nvSpPr>
        <p:spPr bwMode="auto">
          <a:xfrm>
            <a:off x="4419600" y="42672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Sign language     Body language</a:t>
            </a:r>
          </a:p>
        </p:txBody>
      </p:sp>
      <p:sp>
        <p:nvSpPr>
          <p:cNvPr id="171030" name="Line 22"/>
          <p:cNvSpPr>
            <a:spLocks noChangeShapeType="1"/>
          </p:cNvSpPr>
          <p:nvPr/>
        </p:nvSpPr>
        <p:spPr bwMode="auto">
          <a:xfrm flipH="1">
            <a:off x="1752600" y="2286000"/>
            <a:ext cx="2590800" cy="762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31" name="Line 23"/>
          <p:cNvSpPr>
            <a:spLocks noChangeShapeType="1"/>
          </p:cNvSpPr>
          <p:nvPr/>
        </p:nvSpPr>
        <p:spPr bwMode="auto">
          <a:xfrm>
            <a:off x="4343400" y="2286000"/>
            <a:ext cx="2743200" cy="8382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33" name="Line 25"/>
          <p:cNvSpPr>
            <a:spLocks noChangeShapeType="1"/>
          </p:cNvSpPr>
          <p:nvPr/>
        </p:nvSpPr>
        <p:spPr bwMode="auto">
          <a:xfrm flipH="1">
            <a:off x="914400" y="3429000"/>
            <a:ext cx="838200" cy="914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34" name="Line 26"/>
          <p:cNvSpPr>
            <a:spLocks noChangeShapeType="1"/>
          </p:cNvSpPr>
          <p:nvPr/>
        </p:nvSpPr>
        <p:spPr bwMode="auto">
          <a:xfrm>
            <a:off x="2057400" y="3429000"/>
            <a:ext cx="990600" cy="838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35" name="Line 27"/>
          <p:cNvSpPr>
            <a:spLocks noChangeShapeType="1"/>
          </p:cNvSpPr>
          <p:nvPr/>
        </p:nvSpPr>
        <p:spPr bwMode="auto">
          <a:xfrm flipH="1">
            <a:off x="5562600" y="3429000"/>
            <a:ext cx="1219200" cy="838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36" name="Line 28"/>
          <p:cNvSpPr>
            <a:spLocks noChangeShapeType="1"/>
          </p:cNvSpPr>
          <p:nvPr/>
        </p:nvSpPr>
        <p:spPr bwMode="auto">
          <a:xfrm>
            <a:off x="7086600" y="3429000"/>
            <a:ext cx="914400" cy="838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37" name="Line 29"/>
          <p:cNvSpPr>
            <a:spLocks noChangeShapeType="1"/>
          </p:cNvSpPr>
          <p:nvPr/>
        </p:nvSpPr>
        <p:spPr bwMode="auto">
          <a:xfrm flipH="1">
            <a:off x="4724400" y="4648200"/>
            <a:ext cx="762000" cy="838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38" name="Line 30"/>
          <p:cNvSpPr>
            <a:spLocks noChangeShapeType="1"/>
          </p:cNvSpPr>
          <p:nvPr/>
        </p:nvSpPr>
        <p:spPr bwMode="auto">
          <a:xfrm>
            <a:off x="5715000" y="4648200"/>
            <a:ext cx="838200" cy="838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40" name="Text Box 32"/>
          <p:cNvSpPr txBox="1">
            <a:spLocks noChangeArrowheads="1"/>
          </p:cNvSpPr>
          <p:nvPr/>
        </p:nvSpPr>
        <p:spPr bwMode="auto">
          <a:xfrm>
            <a:off x="4267200" y="54864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Visual             Audio</a:t>
            </a:r>
          </a:p>
        </p:txBody>
      </p:sp>
    </p:spTree>
    <p:custDataLst>
      <p:tags r:id="rId1"/>
    </p:custDataLst>
  </p:cSld>
  <p:clrMapOvr>
    <a:masterClrMapping/>
  </p:clrMapOvr>
  <p:transition advTm="198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710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7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7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7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7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7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4" grpId="0"/>
      <p:bldP spid="171014" grpId="1"/>
      <p:bldP spid="171017" grpId="0"/>
      <p:bldP spid="171019" grpId="0"/>
      <p:bldP spid="171020" grpId="0"/>
      <p:bldP spid="171022" grpId="0"/>
      <p:bldP spid="171027" grpId="0"/>
      <p:bldP spid="171030" grpId="0" animBg="1"/>
      <p:bldP spid="171031" grpId="0" animBg="1"/>
      <p:bldP spid="171033" grpId="0" animBg="1"/>
      <p:bldP spid="171034" grpId="0" animBg="1"/>
      <p:bldP spid="171035" grpId="0" animBg="1"/>
      <p:bldP spid="171036" grpId="0" animBg="1"/>
      <p:bldP spid="171037" grpId="0" animBg="1"/>
      <p:bldP spid="171038" grpId="0" animBg="1"/>
      <p:bldP spid="1710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945" name="Text Box 73"/>
          <p:cNvSpPr txBox="1">
            <a:spLocks noChangeArrowheads="1"/>
          </p:cNvSpPr>
          <p:nvPr/>
        </p:nvSpPr>
        <p:spPr bwMode="auto">
          <a:xfrm>
            <a:off x="762000" y="6096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00"/>
                </a:solidFill>
              </a:rPr>
              <a:t>Tips for improve your speech</a:t>
            </a:r>
          </a:p>
        </p:txBody>
      </p:sp>
      <p:sp>
        <p:nvSpPr>
          <p:cNvPr id="207946" name="Text Box 74"/>
          <p:cNvSpPr txBox="1">
            <a:spLocks noChangeArrowheads="1"/>
          </p:cNvSpPr>
          <p:nvPr/>
        </p:nvSpPr>
        <p:spPr bwMode="auto">
          <a:xfrm>
            <a:off x="685800" y="1905000"/>
            <a:ext cx="75438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Pitch Variation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Speaking Speed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Pause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Volume Variation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Non – fluencies –’oh’, ’ah’, ‘you know’, ‘ok’</a:t>
            </a:r>
          </a:p>
        </p:txBody>
      </p:sp>
      <p:graphicFrame>
        <p:nvGraphicFramePr>
          <p:cNvPr id="207999" name="Object 127"/>
          <p:cNvGraphicFramePr>
            <a:graphicFrameLocks noChangeAspect="1"/>
          </p:cNvGraphicFramePr>
          <p:nvPr/>
        </p:nvGraphicFramePr>
        <p:xfrm>
          <a:off x="5029200" y="1752600"/>
          <a:ext cx="2800350" cy="2219325"/>
        </p:xfrm>
        <a:graphic>
          <a:graphicData uri="http://schemas.openxmlformats.org/presentationml/2006/ole">
            <p:oleObj spid="_x0000_s207999" name="Bitmap Image" r:id="rId4" imgW="2800741" imgH="2219635" progId="PBrush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 advTm="169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2079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79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79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79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079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45" grpId="0"/>
      <p:bldP spid="2079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3" name="Rectangle 5"/>
          <p:cNvSpPr>
            <a:spLocks noChangeArrowheads="1"/>
          </p:cNvSpPr>
          <p:nvPr/>
        </p:nvSpPr>
        <p:spPr bwMode="auto">
          <a:xfrm>
            <a:off x="228600" y="914400"/>
            <a:ext cx="8915400" cy="57150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094" name="Rectangle 6"/>
          <p:cNvSpPr>
            <a:spLocks noChangeArrowheads="1"/>
          </p:cNvSpPr>
          <p:nvPr/>
        </p:nvSpPr>
        <p:spPr bwMode="auto">
          <a:xfrm>
            <a:off x="762000" y="1828800"/>
            <a:ext cx="8001000" cy="41148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095" name="Rectangle 7"/>
          <p:cNvSpPr>
            <a:spLocks noChangeArrowheads="1"/>
          </p:cNvSpPr>
          <p:nvPr/>
        </p:nvSpPr>
        <p:spPr bwMode="auto">
          <a:xfrm>
            <a:off x="1600200" y="2438400"/>
            <a:ext cx="5943600" cy="28194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096" name="Rectangle 8"/>
          <p:cNvSpPr>
            <a:spLocks noChangeArrowheads="1"/>
          </p:cNvSpPr>
          <p:nvPr/>
        </p:nvSpPr>
        <p:spPr bwMode="auto">
          <a:xfrm>
            <a:off x="3200400" y="3581400"/>
            <a:ext cx="3124200" cy="11430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098" name="Oval 10"/>
          <p:cNvSpPr>
            <a:spLocks noChangeArrowheads="1"/>
          </p:cNvSpPr>
          <p:nvPr/>
        </p:nvSpPr>
        <p:spPr bwMode="auto">
          <a:xfrm>
            <a:off x="3810000" y="3962400"/>
            <a:ext cx="1905000" cy="609600"/>
          </a:xfrm>
          <a:prstGeom prst="ellips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099" name="Text Box 11"/>
          <p:cNvSpPr txBox="1">
            <a:spLocks noChangeArrowheads="1"/>
          </p:cNvSpPr>
          <p:nvPr/>
        </p:nvSpPr>
        <p:spPr bwMode="auto">
          <a:xfrm>
            <a:off x="4114800" y="4038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You</a:t>
            </a:r>
          </a:p>
        </p:txBody>
      </p:sp>
      <p:sp>
        <p:nvSpPr>
          <p:cNvPr id="217100" name="Line 12"/>
          <p:cNvSpPr>
            <a:spLocks noChangeShapeType="1"/>
          </p:cNvSpPr>
          <p:nvPr/>
        </p:nvSpPr>
        <p:spPr bwMode="auto">
          <a:xfrm>
            <a:off x="3276600" y="3810000"/>
            <a:ext cx="2971800" cy="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01" name="Text Box 13"/>
          <p:cNvSpPr txBox="1">
            <a:spLocks noChangeArrowheads="1"/>
          </p:cNvSpPr>
          <p:nvPr/>
        </p:nvSpPr>
        <p:spPr bwMode="auto">
          <a:xfrm>
            <a:off x="3505200" y="33528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0-18” Intimate</a:t>
            </a:r>
          </a:p>
        </p:txBody>
      </p:sp>
      <p:sp>
        <p:nvSpPr>
          <p:cNvPr id="217102" name="Line 14"/>
          <p:cNvSpPr>
            <a:spLocks noChangeShapeType="1"/>
          </p:cNvSpPr>
          <p:nvPr/>
        </p:nvSpPr>
        <p:spPr bwMode="auto">
          <a:xfrm>
            <a:off x="4191000" y="4114800"/>
            <a:ext cx="1143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06" name="Text Box 18"/>
          <p:cNvSpPr txBox="1">
            <a:spLocks noChangeArrowheads="1"/>
          </p:cNvSpPr>
          <p:nvPr/>
        </p:nvSpPr>
        <p:spPr bwMode="auto">
          <a:xfrm>
            <a:off x="2743200" y="2438400"/>
            <a:ext cx="411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18”- 4 ft Personal</a:t>
            </a:r>
          </a:p>
        </p:txBody>
      </p:sp>
      <p:sp>
        <p:nvSpPr>
          <p:cNvPr id="217107" name="Line 19"/>
          <p:cNvSpPr>
            <a:spLocks noChangeShapeType="1"/>
          </p:cNvSpPr>
          <p:nvPr/>
        </p:nvSpPr>
        <p:spPr bwMode="auto">
          <a:xfrm>
            <a:off x="1676400" y="3048000"/>
            <a:ext cx="5791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09" name="Text Box 21"/>
          <p:cNvSpPr txBox="1">
            <a:spLocks noChangeArrowheads="1"/>
          </p:cNvSpPr>
          <p:nvPr/>
        </p:nvSpPr>
        <p:spPr bwMode="auto">
          <a:xfrm>
            <a:off x="457200" y="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FFFFFF"/>
                </a:solidFill>
              </a:rPr>
              <a:t>Proxemics - space language</a:t>
            </a:r>
          </a:p>
        </p:txBody>
      </p:sp>
      <p:sp>
        <p:nvSpPr>
          <p:cNvPr id="217110" name="Line 22"/>
          <p:cNvSpPr>
            <a:spLocks noChangeShapeType="1"/>
          </p:cNvSpPr>
          <p:nvPr/>
        </p:nvSpPr>
        <p:spPr bwMode="auto">
          <a:xfrm>
            <a:off x="762000" y="2133600"/>
            <a:ext cx="8001000" cy="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11" name="Text Box 23"/>
          <p:cNvSpPr txBox="1">
            <a:spLocks noChangeArrowheads="1"/>
          </p:cNvSpPr>
          <p:nvPr/>
        </p:nvSpPr>
        <p:spPr bwMode="auto">
          <a:xfrm>
            <a:off x="3200400" y="16002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FF33"/>
                </a:solidFill>
              </a:rPr>
              <a:t>4 – 12 ft Social</a:t>
            </a:r>
          </a:p>
        </p:txBody>
      </p:sp>
      <p:sp>
        <p:nvSpPr>
          <p:cNvPr id="217113" name="Text Box 25"/>
          <p:cNvSpPr txBox="1">
            <a:spLocks noChangeArrowheads="1"/>
          </p:cNvSpPr>
          <p:nvPr/>
        </p:nvSpPr>
        <p:spPr bwMode="auto">
          <a:xfrm>
            <a:off x="2895600" y="6096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99"/>
                </a:solidFill>
              </a:rPr>
              <a:t>Over 12 ft public</a:t>
            </a:r>
          </a:p>
        </p:txBody>
      </p:sp>
      <p:sp>
        <p:nvSpPr>
          <p:cNvPr id="217114" name="Line 26"/>
          <p:cNvSpPr>
            <a:spLocks noChangeShapeType="1"/>
          </p:cNvSpPr>
          <p:nvPr/>
        </p:nvSpPr>
        <p:spPr bwMode="auto">
          <a:xfrm>
            <a:off x="304800" y="1219200"/>
            <a:ext cx="8839200" cy="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 advTm="198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2" decel="100000"/>
                                        <p:tgtEl>
                                          <p:spTgt spid="217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2" decel="100000"/>
                                        <p:tgtEl>
                                          <p:spTgt spid="2171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171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2" fill="hold"/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2" fill="hold"/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92" decel="100000"/>
                                        <p:tgtEl>
                                          <p:spTgt spid="2170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92" decel="100000"/>
                                        <p:tgtEl>
                                          <p:spTgt spid="2170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192" fill="hold"/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192" fill="hold"/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7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7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217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17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500"/>
                                        <p:tgtEl>
                                          <p:spTgt spid="21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21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500"/>
                                        <p:tgtEl>
                                          <p:spTgt spid="21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7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500"/>
                                        <p:tgtEl>
                                          <p:spTgt spid="21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7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7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21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9" grpId="0"/>
      <p:bldP spid="217099" grpId="1"/>
      <p:bldP spid="217100" grpId="0" animBg="1"/>
      <p:bldP spid="217101" grpId="0"/>
      <p:bldP spid="217106" grpId="0"/>
      <p:bldP spid="217107" grpId="0" animBg="1"/>
      <p:bldP spid="217109" grpId="0"/>
      <p:bldP spid="217110" grpId="0" animBg="1"/>
      <p:bldP spid="217111" grpId="0"/>
      <p:bldP spid="217113" grpId="0"/>
      <p:bldP spid="2171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9140" name="Object 4"/>
          <p:cNvGraphicFramePr>
            <a:graphicFrameLocks noChangeAspect="1"/>
          </p:cNvGraphicFramePr>
          <p:nvPr/>
        </p:nvGraphicFramePr>
        <p:xfrm>
          <a:off x="533400" y="3581400"/>
          <a:ext cx="3962400" cy="2590800"/>
        </p:xfrm>
        <a:graphic>
          <a:graphicData uri="http://schemas.openxmlformats.org/presentationml/2006/ole">
            <p:oleObj spid="_x0000_s219140" name="Bitmap Image" r:id="rId4" imgW="2847619" imgH="3115110" progId="PBrush">
              <p:embed/>
            </p:oleObj>
          </a:graphicData>
        </a:graphic>
      </p:graphicFrame>
      <p:sp>
        <p:nvSpPr>
          <p:cNvPr id="219142" name="Text Box 6"/>
          <p:cNvSpPr txBox="1">
            <a:spLocks noChangeArrowheads="1"/>
          </p:cNvSpPr>
          <p:nvPr/>
        </p:nvSpPr>
        <p:spPr bwMode="auto">
          <a:xfrm>
            <a:off x="304800" y="533400"/>
            <a:ext cx="41910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400"/>
              <a:t>Even colours also communicates....</a:t>
            </a:r>
          </a:p>
        </p:txBody>
      </p:sp>
      <p:sp>
        <p:nvSpPr>
          <p:cNvPr id="219143" name="Text Box 7"/>
          <p:cNvSpPr txBox="1">
            <a:spLocks noChangeArrowheads="1"/>
          </p:cNvSpPr>
          <p:nvPr/>
        </p:nvSpPr>
        <p:spPr bwMode="auto">
          <a:xfrm>
            <a:off x="4876800" y="3657600"/>
            <a:ext cx="4114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400"/>
              <a:t>Layouts  &amp; design...........</a:t>
            </a:r>
          </a:p>
        </p:txBody>
      </p:sp>
      <p:graphicFrame>
        <p:nvGraphicFramePr>
          <p:cNvPr id="219144" name="Object 8"/>
          <p:cNvGraphicFramePr>
            <a:graphicFrameLocks noChangeAspect="1"/>
          </p:cNvGraphicFramePr>
          <p:nvPr/>
        </p:nvGraphicFramePr>
        <p:xfrm>
          <a:off x="4495800" y="533400"/>
          <a:ext cx="4267200" cy="2438400"/>
        </p:xfrm>
        <a:graphic>
          <a:graphicData uri="http://schemas.openxmlformats.org/presentationml/2006/ole">
            <p:oleObj spid="_x0000_s219144" name="Bitmap Image" r:id="rId5" imgW="3828571" imgH="2952381" progId="PBrush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 advTm="119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19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9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9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2" grpId="0"/>
      <p:bldP spid="2191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4" name="Text Box 4"/>
          <p:cNvSpPr txBox="1">
            <a:spLocks noChangeArrowheads="1"/>
          </p:cNvSpPr>
          <p:nvPr/>
        </p:nvSpPr>
        <p:spPr bwMode="auto">
          <a:xfrm>
            <a:off x="457200" y="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Barriers of communication</a:t>
            </a:r>
          </a:p>
        </p:txBody>
      </p:sp>
      <p:sp>
        <p:nvSpPr>
          <p:cNvPr id="220165" name="Text Box 5"/>
          <p:cNvSpPr txBox="1">
            <a:spLocks noChangeArrowheads="1"/>
          </p:cNvSpPr>
          <p:nvPr/>
        </p:nvSpPr>
        <p:spPr bwMode="auto">
          <a:xfrm>
            <a:off x="457200" y="914400"/>
            <a:ext cx="83820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</a:t>
            </a:r>
            <a:r>
              <a:rPr lang="en-US" sz="2400"/>
              <a:t>Noise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2400"/>
              <a:t> Lack of planning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2400"/>
              <a:t> Semantic problem or double meaning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2400"/>
              <a:t> Cultural barriers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2400"/>
              <a:t> Wrong assumption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2400"/>
              <a:t> Emotions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2400"/>
              <a:t> Filtering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2400"/>
              <a:t> Information overload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2400"/>
              <a:t> Poor listening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 sz="2400"/>
              <a:t> Goal conflicts.........................&amp; etc.</a:t>
            </a:r>
          </a:p>
        </p:txBody>
      </p:sp>
      <p:pic>
        <p:nvPicPr>
          <p:cNvPr id="220166" name="Picture 6" descr="j02854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85800"/>
            <a:ext cx="2095500" cy="2362200"/>
          </a:xfrm>
          <a:prstGeom prst="rect">
            <a:avLst/>
          </a:prstGeom>
          <a:noFill/>
        </p:spPr>
      </p:pic>
      <p:pic>
        <p:nvPicPr>
          <p:cNvPr id="220167" name="Picture 7" descr="j023468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3962400"/>
            <a:ext cx="2133600" cy="22098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43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2201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0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0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0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4" grpId="0"/>
      <p:bldP spid="2201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9" name="Text Box 5"/>
          <p:cNvSpPr txBox="1">
            <a:spLocks noChangeArrowheads="1"/>
          </p:cNvSpPr>
          <p:nvPr/>
        </p:nvSpPr>
        <p:spPr bwMode="auto">
          <a:xfrm>
            <a:off x="457200" y="0"/>
            <a:ext cx="853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Tips for effective communication</a:t>
            </a:r>
          </a:p>
        </p:txBody>
      </p:sp>
      <p:sp>
        <p:nvSpPr>
          <p:cNvPr id="226311" name="Text Box 7"/>
          <p:cNvSpPr txBox="1">
            <a:spLocks noChangeArrowheads="1"/>
          </p:cNvSpPr>
          <p:nvPr/>
        </p:nvSpPr>
        <p:spPr bwMode="auto">
          <a:xfrm>
            <a:off x="3505200" y="762000"/>
            <a:ext cx="5410200" cy="607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Clarity of purpose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Sharing of an activity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Use of symbols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Focusing on the need of the receiver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Feedback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Controlling emotions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Listening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politeness in manners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Elimination of noise</a:t>
            </a:r>
          </a:p>
        </p:txBody>
      </p:sp>
      <p:graphicFrame>
        <p:nvGraphicFramePr>
          <p:cNvPr id="226312" name="Object 8"/>
          <p:cNvGraphicFramePr>
            <a:graphicFrameLocks noChangeAspect="1"/>
          </p:cNvGraphicFramePr>
          <p:nvPr/>
        </p:nvGraphicFramePr>
        <p:xfrm>
          <a:off x="228600" y="990600"/>
          <a:ext cx="2943225" cy="4114800"/>
        </p:xfrm>
        <a:graphic>
          <a:graphicData uri="http://schemas.openxmlformats.org/presentationml/2006/ole">
            <p:oleObj spid="_x0000_s226312" name="Bitmap Image" r:id="rId4" imgW="2943636" imgH="3258005" progId="PBrush">
              <p:embed/>
            </p:oleObj>
          </a:graphicData>
        </a:graphic>
      </p:graphicFrame>
      <p:sp>
        <p:nvSpPr>
          <p:cNvPr id="226314" name="Text Box 10"/>
          <p:cNvSpPr txBox="1">
            <a:spLocks noChangeArrowheads="1"/>
          </p:cNvSpPr>
          <p:nvPr/>
        </p:nvSpPr>
        <p:spPr bwMode="auto">
          <a:xfrm rot="-3080826">
            <a:off x="460375" y="1860550"/>
            <a:ext cx="9144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6600" b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226315" name="Text Box 11"/>
          <p:cNvSpPr txBox="1">
            <a:spLocks noChangeArrowheads="1"/>
          </p:cNvSpPr>
          <p:nvPr/>
        </p:nvSpPr>
        <p:spPr bwMode="auto">
          <a:xfrm rot="2300001">
            <a:off x="609600" y="762000"/>
            <a:ext cx="8382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880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226316" name="Text Box 12"/>
          <p:cNvSpPr txBox="1">
            <a:spLocks noChangeArrowheads="1"/>
          </p:cNvSpPr>
          <p:nvPr/>
        </p:nvSpPr>
        <p:spPr bwMode="auto">
          <a:xfrm rot="1106097">
            <a:off x="1752600" y="609600"/>
            <a:ext cx="7620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8800"/>
              <a:t>!</a:t>
            </a:r>
          </a:p>
        </p:txBody>
      </p:sp>
      <p:sp>
        <p:nvSpPr>
          <p:cNvPr id="226319" name="Text Box 15"/>
          <p:cNvSpPr txBox="1">
            <a:spLocks noChangeArrowheads="1"/>
          </p:cNvSpPr>
          <p:nvPr/>
        </p:nvSpPr>
        <p:spPr bwMode="auto">
          <a:xfrm rot="-2327534">
            <a:off x="1828800" y="17526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</a:rPr>
              <a:t>?..!</a:t>
            </a:r>
          </a:p>
        </p:txBody>
      </p:sp>
      <p:sp>
        <p:nvSpPr>
          <p:cNvPr id="226321" name="Text Box 17"/>
          <p:cNvSpPr txBox="1">
            <a:spLocks noChangeArrowheads="1"/>
          </p:cNvSpPr>
          <p:nvPr/>
        </p:nvSpPr>
        <p:spPr bwMode="auto">
          <a:xfrm>
            <a:off x="7696200" y="6461125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(Contd.)</a:t>
            </a:r>
          </a:p>
        </p:txBody>
      </p:sp>
    </p:spTree>
    <p:custDataLst>
      <p:tags r:id="rId2"/>
    </p:custDataLst>
  </p:cSld>
  <p:clrMapOvr>
    <a:masterClrMapping/>
  </p:clrMapOvr>
  <p:transition advTm="129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263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263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63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6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6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6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2 -0.004  0.012 -0.04528  0.037 -0.04262  C 0.075 -0.03862  0.09 -0.00932  0.125 -0.03862  C 0.147 -0.05594  0.173 -0.09988  0.192 -0.09855  C 0.235 -0.09722  0.244 -0.05194  0.244 -0.01065  C 0.245 0.04794  0.189 0.09722  0.121 0.10255  C 0.052 0.10654  -0.005 0.04395  0.0 0.0  Z" pathEditMode="relative" ptsTypes="">
                                      <p:cBhvr>
                                        <p:cTn id="40" dur="500" fill="hold"/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8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16 0.13185  L 0.031 0.0  L 0.047 0.13185  L 0.063 0.0  L 0.078 0.13185  L 0.094 0.0  L 0.109 0.13185  L 0.125 0.0  L 0.141 0.13185  L 0.156 0.0  L 0.172 0.13185  L 0.187 0.0  L 0.203 0.13185  L 0.219 0.0  L 0.234 0.13185  L 0.25 0.0  E" pathEditMode="relative" ptsTypes="">
                                      <p:cBhvr>
                                        <p:cTn id="42" dur="500" fill="hold"/>
                                        <p:tgtEl>
                                          <p:spTgt spid="226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-0.118 -0.15715  0.132 -0.15715  0.011 0.0  C 0.132 -0.15715  0.132 0.1758  0.011 0.01465  C 0.132 0.1758  -0.118 0.1758  0.0 0.01465  C -0.118 0.1758  -0.118 -0.15715  0.0 0.0  Z" pathEditMode="relative" ptsTypes="">
                                      <p:cBhvr>
                                        <p:cTn id="44" dur="500" fill="hold"/>
                                        <p:tgtEl>
                                          <p:spTgt spid="226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2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33 0.0  0.06 0.03596  0.06 0.07991  C 0.06 0.13185  0.03 0.15049  0.012 0.15848  L -0.012 0.16647  C -0.03 0.17446  -0.06 0.19444  -0.06 0.25304  C -0.06 0.29033  -0.033 0.33295  0.0 0.33295  C 0.033 0.33295  0.06 0.29033  0.06 0.25304  C 0.06 0.19444  0.03 0.17446  0.012 0.16647  L -0.012 0.15848  C -0.03 0.15049  -0.06 0.13185  -0.06 0.07991  C -0.06 0.03596  -0.033 0.0  0.0 0.0  Z" pathEditMode="relative" ptsTypes="">
                                      <p:cBhvr>
                                        <p:cTn id="46" dur="500" fill="hold"/>
                                        <p:tgtEl>
                                          <p:spTgt spid="2263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72 0.07724  0.1 0.20243  0.077 0.31697  C -0.015 0.31031  -0.093 0.2304  -0.125 0.12119  C -0.047 0.05327  0.051 0.05727  0.125 0.12119  C 0.092 0.23706  0.011 0.31031  -0.077 0.31697  C -0.101 0.19711  -0.068 0.07458  0.0 0.0  Z" pathEditMode="relative" ptsTypes="">
                                      <p:cBhvr>
                                        <p:cTn id="48" dur="500" fill="hold"/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9" grpId="0"/>
      <p:bldP spid="226311" grpId="0"/>
      <p:bldP spid="226315" grpId="0"/>
      <p:bldP spid="226316" grpId="0"/>
      <p:bldP spid="2263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1" name="Text Box 5"/>
          <p:cNvSpPr txBox="1">
            <a:spLocks noChangeArrowheads="1"/>
          </p:cNvSpPr>
          <p:nvPr/>
        </p:nvSpPr>
        <p:spPr bwMode="auto">
          <a:xfrm>
            <a:off x="228600" y="152400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(Cntd.)</a:t>
            </a:r>
          </a:p>
        </p:txBody>
      </p:sp>
      <p:sp>
        <p:nvSpPr>
          <p:cNvPr id="229382" name="Text Box 6"/>
          <p:cNvSpPr txBox="1">
            <a:spLocks noChangeArrowheads="1"/>
          </p:cNvSpPr>
          <p:nvPr/>
        </p:nvSpPr>
        <p:spPr bwMode="auto">
          <a:xfrm>
            <a:off x="1371600" y="228600"/>
            <a:ext cx="739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229383" name="Text Box 7"/>
          <p:cNvSpPr txBox="1">
            <a:spLocks noChangeArrowheads="1"/>
          </p:cNvSpPr>
          <p:nvPr/>
        </p:nvSpPr>
        <p:spPr bwMode="auto">
          <a:xfrm>
            <a:off x="1295400" y="304800"/>
            <a:ext cx="64770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rabicPeriod" startAt="10"/>
            </a:pPr>
            <a:r>
              <a:rPr lang="en-US"/>
              <a:t> Conciseness of expression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 startAt="10"/>
            </a:pPr>
            <a:r>
              <a:rPr lang="en-US"/>
              <a:t> Proper use of body language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 startAt="10"/>
            </a:pPr>
            <a:r>
              <a:rPr lang="en-US"/>
              <a:t> Think before communicating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 startAt="10"/>
            </a:pPr>
            <a:r>
              <a:rPr lang="en-US"/>
              <a:t> Know your audience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 startAt="10"/>
            </a:pPr>
            <a:r>
              <a:rPr lang="en-US"/>
              <a:t> Visionary</a:t>
            </a:r>
          </a:p>
        </p:txBody>
      </p:sp>
      <p:sp>
        <p:nvSpPr>
          <p:cNvPr id="229384" name="Text Box 8"/>
          <p:cNvSpPr txBox="1">
            <a:spLocks noChangeArrowheads="1"/>
          </p:cNvSpPr>
          <p:nvPr/>
        </p:nvSpPr>
        <p:spPr bwMode="auto">
          <a:xfrm>
            <a:off x="381000" y="35052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u="sng">
                <a:solidFill>
                  <a:srgbClr val="FFFF00"/>
                </a:solidFill>
              </a:rPr>
              <a:t>To improve your communication skills</a:t>
            </a:r>
          </a:p>
        </p:txBody>
      </p:sp>
      <p:sp>
        <p:nvSpPr>
          <p:cNvPr id="229385" name="Text Box 9"/>
          <p:cNvSpPr txBox="1">
            <a:spLocks noChangeArrowheads="1"/>
          </p:cNvSpPr>
          <p:nvPr/>
        </p:nvSpPr>
        <p:spPr bwMode="auto">
          <a:xfrm>
            <a:off x="457200" y="4114800"/>
            <a:ext cx="8458200" cy="246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Char char="•"/>
            </a:pPr>
            <a:r>
              <a:rPr lang="en-US" sz="2000" b="0"/>
              <a:t>Watch your timing</a:t>
            </a:r>
          </a:p>
          <a:p>
            <a:pPr marL="342900" indent="-342900" algn="l">
              <a:spcBef>
                <a:spcPct val="50000"/>
              </a:spcBef>
              <a:buFontTx/>
              <a:buChar char="•"/>
            </a:pPr>
            <a:r>
              <a:rPr lang="en-US" sz="1800" b="0"/>
              <a:t> </a:t>
            </a:r>
            <a:r>
              <a:rPr lang="en-US" sz="1800"/>
              <a:t>Don’t oversell the idea</a:t>
            </a:r>
          </a:p>
          <a:p>
            <a:pPr marL="342900" indent="-342900" algn="l">
              <a:spcBef>
                <a:spcPct val="50000"/>
              </a:spcBef>
              <a:buFontTx/>
              <a:buChar char="•"/>
            </a:pPr>
            <a:r>
              <a:rPr lang="en-US" sz="1800"/>
              <a:t> Plan your communication carefully</a:t>
            </a:r>
          </a:p>
          <a:p>
            <a:pPr marL="342900" indent="-342900" algn="l">
              <a:spcBef>
                <a:spcPct val="50000"/>
              </a:spcBef>
              <a:buFontTx/>
              <a:buChar char="•"/>
            </a:pPr>
            <a:r>
              <a:rPr lang="en-US" sz="1800"/>
              <a:t> Keep your language simple as possible</a:t>
            </a:r>
          </a:p>
          <a:p>
            <a:pPr marL="342900" indent="-342900" algn="l">
              <a:spcBef>
                <a:spcPct val="50000"/>
              </a:spcBef>
              <a:buFontTx/>
              <a:buChar char="•"/>
            </a:pPr>
            <a:r>
              <a:rPr lang="en-US" sz="1800"/>
              <a:t> Invite the participation by the other person</a:t>
            </a:r>
          </a:p>
          <a:p>
            <a:pPr marL="342900" indent="-342900" algn="l">
              <a:spcBef>
                <a:spcPct val="50000"/>
              </a:spcBef>
              <a:buFontTx/>
              <a:buChar char="•"/>
            </a:pPr>
            <a:r>
              <a:rPr lang="en-US" sz="1800"/>
              <a:t> Leave enough time for discussion</a:t>
            </a:r>
          </a:p>
        </p:txBody>
      </p:sp>
    </p:spTree>
    <p:custDataLst>
      <p:tags r:id="rId1"/>
    </p:custDataLst>
  </p:cSld>
  <p:clrMapOvr>
    <a:masterClrMapping/>
  </p:clrMapOvr>
  <p:transition advTm="204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9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9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9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9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9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3" grpId="0"/>
      <p:bldP spid="229384" grpId="0"/>
      <p:bldP spid="22938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0409" name="Object 9"/>
          <p:cNvGraphicFramePr>
            <a:graphicFrameLocks noChangeAspect="1"/>
          </p:cNvGraphicFramePr>
          <p:nvPr/>
        </p:nvGraphicFramePr>
        <p:xfrm>
          <a:off x="304800" y="2895600"/>
          <a:ext cx="3028950" cy="3676650"/>
        </p:xfrm>
        <a:graphic>
          <a:graphicData uri="http://schemas.openxmlformats.org/presentationml/2006/ole">
            <p:oleObj spid="_x0000_s230409" name="Bitmap Image" r:id="rId4" imgW="3029373" imgH="3677163" progId="PBrush">
              <p:embed/>
            </p:oleObj>
          </a:graphicData>
        </a:graphic>
      </p:graphicFrame>
      <p:sp>
        <p:nvSpPr>
          <p:cNvPr id="230407" name="Text Box 7"/>
          <p:cNvSpPr txBox="1">
            <a:spLocks noChangeArrowheads="1"/>
          </p:cNvSpPr>
          <p:nvPr/>
        </p:nvSpPr>
        <p:spPr bwMode="auto">
          <a:xfrm>
            <a:off x="304800" y="228600"/>
            <a:ext cx="8305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800">
                <a:solidFill>
                  <a:srgbClr val="FFFF00"/>
                </a:solidFill>
              </a:rPr>
              <a:t>Tips for effective listening:-</a:t>
            </a:r>
          </a:p>
        </p:txBody>
      </p:sp>
      <p:sp>
        <p:nvSpPr>
          <p:cNvPr id="230408" name="Text Box 8"/>
          <p:cNvSpPr txBox="1">
            <a:spLocks noChangeArrowheads="1"/>
          </p:cNvSpPr>
          <p:nvPr/>
        </p:nvSpPr>
        <p:spPr bwMode="auto">
          <a:xfrm>
            <a:off x="4038600" y="1143000"/>
            <a:ext cx="5105400" cy="543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Stop talking &amp; participate  genuinely in the discussion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Indicate by gesture &amp; posture your interest in listening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Be polite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Avoid judgment untill message is complete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Concentrate only on central theme or the idea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Make an eye contact</a:t>
            </a:r>
          </a:p>
        </p:txBody>
      </p:sp>
      <p:sp>
        <p:nvSpPr>
          <p:cNvPr id="230410" name="Sound"/>
          <p:cNvSpPr>
            <a:spLocks noEditPoints="1" noChangeArrowheads="1"/>
          </p:cNvSpPr>
          <p:nvPr/>
        </p:nvSpPr>
        <p:spPr bwMode="auto">
          <a:xfrm>
            <a:off x="1752600" y="3505200"/>
            <a:ext cx="1809750" cy="1809750"/>
          </a:xfrm>
          <a:custGeom>
            <a:avLst/>
            <a:gdLst>
              <a:gd name="T0" fmla="*/ 11164 w 21600"/>
              <a:gd name="T1" fmla="*/ 21159 h 21600"/>
              <a:gd name="T2" fmla="*/ 11164 w 21600"/>
              <a:gd name="T3" fmla="*/ 0 h 21600"/>
              <a:gd name="T4" fmla="*/ 0 w 21600"/>
              <a:gd name="T5" fmla="*/ 10800 h 21600"/>
              <a:gd name="T6" fmla="*/ 21600 w 21600"/>
              <a:gd name="T7" fmla="*/ 10800 h 21600"/>
              <a:gd name="T8" fmla="*/ 761 w 21600"/>
              <a:gd name="T9" fmla="*/ 22454 h 21600"/>
              <a:gd name="T10" fmla="*/ 21069 w 21600"/>
              <a:gd name="T11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7273"/>
                </a:moveTo>
                <a:lnTo>
                  <a:pt x="5824" y="7273"/>
                </a:lnTo>
                <a:lnTo>
                  <a:pt x="11164" y="0"/>
                </a:lnTo>
                <a:lnTo>
                  <a:pt x="11164" y="21159"/>
                </a:lnTo>
                <a:lnTo>
                  <a:pt x="5824" y="13885"/>
                </a:lnTo>
                <a:lnTo>
                  <a:pt x="0" y="13885"/>
                </a:lnTo>
                <a:lnTo>
                  <a:pt x="0" y="7273"/>
                </a:lnTo>
                <a:close/>
              </a:path>
              <a:path w="21600" h="21600">
                <a:moveTo>
                  <a:pt x="13024" y="7273"/>
                </a:moveTo>
                <a:lnTo>
                  <a:pt x="13591" y="6722"/>
                </a:lnTo>
                <a:lnTo>
                  <a:pt x="13833" y="7548"/>
                </a:lnTo>
                <a:lnTo>
                  <a:pt x="14076" y="8485"/>
                </a:lnTo>
                <a:lnTo>
                  <a:pt x="14157" y="9367"/>
                </a:lnTo>
                <a:lnTo>
                  <a:pt x="14197" y="10524"/>
                </a:lnTo>
                <a:lnTo>
                  <a:pt x="14197" y="11406"/>
                </a:lnTo>
                <a:lnTo>
                  <a:pt x="14116" y="12012"/>
                </a:lnTo>
                <a:lnTo>
                  <a:pt x="13995" y="12728"/>
                </a:lnTo>
                <a:lnTo>
                  <a:pt x="13833" y="13444"/>
                </a:lnTo>
                <a:lnTo>
                  <a:pt x="13712" y="14106"/>
                </a:lnTo>
                <a:lnTo>
                  <a:pt x="13591" y="14546"/>
                </a:lnTo>
                <a:lnTo>
                  <a:pt x="13065" y="13885"/>
                </a:lnTo>
                <a:lnTo>
                  <a:pt x="13307" y="12893"/>
                </a:lnTo>
                <a:lnTo>
                  <a:pt x="13469" y="11791"/>
                </a:lnTo>
                <a:lnTo>
                  <a:pt x="13550" y="10910"/>
                </a:lnTo>
                <a:lnTo>
                  <a:pt x="13591" y="10138"/>
                </a:lnTo>
                <a:lnTo>
                  <a:pt x="13469" y="9367"/>
                </a:lnTo>
                <a:lnTo>
                  <a:pt x="13388" y="8595"/>
                </a:lnTo>
                <a:lnTo>
                  <a:pt x="13267" y="7934"/>
                </a:lnTo>
                <a:lnTo>
                  <a:pt x="13024" y="7273"/>
                </a:lnTo>
                <a:close/>
              </a:path>
              <a:path w="21600" h="21600">
                <a:moveTo>
                  <a:pt x="16382" y="3967"/>
                </a:moveTo>
                <a:lnTo>
                  <a:pt x="16786" y="5179"/>
                </a:lnTo>
                <a:lnTo>
                  <a:pt x="17150" y="6612"/>
                </a:lnTo>
                <a:lnTo>
                  <a:pt x="17474" y="8651"/>
                </a:lnTo>
                <a:lnTo>
                  <a:pt x="17595" y="9753"/>
                </a:lnTo>
                <a:lnTo>
                  <a:pt x="17635" y="12012"/>
                </a:lnTo>
                <a:lnTo>
                  <a:pt x="17393" y="13665"/>
                </a:lnTo>
                <a:lnTo>
                  <a:pt x="17150" y="15208"/>
                </a:lnTo>
                <a:lnTo>
                  <a:pt x="16786" y="16310"/>
                </a:lnTo>
                <a:lnTo>
                  <a:pt x="16341" y="17687"/>
                </a:lnTo>
                <a:lnTo>
                  <a:pt x="15815" y="17081"/>
                </a:lnTo>
                <a:lnTo>
                  <a:pt x="16503" y="14602"/>
                </a:lnTo>
                <a:lnTo>
                  <a:pt x="16786" y="13169"/>
                </a:lnTo>
                <a:lnTo>
                  <a:pt x="16867" y="12012"/>
                </a:lnTo>
                <a:lnTo>
                  <a:pt x="16867" y="9642"/>
                </a:lnTo>
                <a:lnTo>
                  <a:pt x="16705" y="7989"/>
                </a:lnTo>
                <a:lnTo>
                  <a:pt x="16422" y="6612"/>
                </a:lnTo>
                <a:lnTo>
                  <a:pt x="16220" y="5675"/>
                </a:lnTo>
                <a:lnTo>
                  <a:pt x="15856" y="4518"/>
                </a:lnTo>
                <a:lnTo>
                  <a:pt x="16382" y="3967"/>
                </a:lnTo>
                <a:close/>
              </a:path>
              <a:path w="21600" h="21600">
                <a:moveTo>
                  <a:pt x="18889" y="1377"/>
                </a:moveTo>
                <a:lnTo>
                  <a:pt x="19415" y="826"/>
                </a:lnTo>
                <a:lnTo>
                  <a:pt x="20194" y="2576"/>
                </a:lnTo>
                <a:lnTo>
                  <a:pt x="20831" y="4683"/>
                </a:lnTo>
                <a:lnTo>
                  <a:pt x="21357" y="7204"/>
                </a:lnTo>
                <a:lnTo>
                  <a:pt x="21650" y="9450"/>
                </a:lnTo>
                <a:lnTo>
                  <a:pt x="21600" y="12301"/>
                </a:lnTo>
                <a:lnTo>
                  <a:pt x="21215" y="15938"/>
                </a:lnTo>
                <a:lnTo>
                  <a:pt x="20629" y="18348"/>
                </a:lnTo>
                <a:lnTo>
                  <a:pt x="19415" y="21655"/>
                </a:lnTo>
                <a:lnTo>
                  <a:pt x="18889" y="21159"/>
                </a:lnTo>
                <a:lnTo>
                  <a:pt x="19901" y="18404"/>
                </a:lnTo>
                <a:lnTo>
                  <a:pt x="20467" y="15593"/>
                </a:lnTo>
                <a:lnTo>
                  <a:pt x="20791" y="12342"/>
                </a:lnTo>
                <a:lnTo>
                  <a:pt x="20871" y="9532"/>
                </a:lnTo>
                <a:lnTo>
                  <a:pt x="20629" y="7411"/>
                </a:lnTo>
                <a:lnTo>
                  <a:pt x="20062" y="4628"/>
                </a:lnTo>
                <a:lnTo>
                  <a:pt x="19415" y="2810"/>
                </a:lnTo>
                <a:lnTo>
                  <a:pt x="18889" y="1377"/>
                </a:ln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</p:spTree>
    <p:custDataLst>
      <p:tags r:id="rId2"/>
    </p:custDataLst>
  </p:cSld>
  <p:clrMapOvr>
    <a:masterClrMapping/>
  </p:clrMapOvr>
  <p:transition advTm="151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2304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2304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30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7" grpId="0"/>
      <p:bldP spid="230408" grpId="0"/>
      <p:bldP spid="2304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8" name="Rectangle 4"/>
          <p:cNvSpPr>
            <a:spLocks noChangeArrowheads="1"/>
          </p:cNvSpPr>
          <p:nvPr/>
        </p:nvSpPr>
        <p:spPr bwMode="auto">
          <a:xfrm>
            <a:off x="914400" y="2209800"/>
            <a:ext cx="7924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Now lets see                                PART 2- IN SMALL GROUPS</a:t>
            </a:r>
          </a:p>
        </p:txBody>
      </p:sp>
    </p:spTree>
    <p:custDataLst>
      <p:tags r:id="rId1"/>
    </p:custDataLst>
  </p:cSld>
  <p:clrMapOvr>
    <a:masterClrMapping/>
  </p:clrMapOvr>
  <p:transition advTm="55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956" name="Picture 4" descr="j02330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3581400"/>
            <a:ext cx="2895600" cy="2895600"/>
          </a:xfrm>
          <a:prstGeom prst="rect">
            <a:avLst/>
          </a:prstGeom>
          <a:noFill/>
        </p:spPr>
      </p:pic>
      <p:sp>
        <p:nvSpPr>
          <p:cNvPr id="253962" name="Text Box 10"/>
          <p:cNvSpPr txBox="1">
            <a:spLocks noChangeArrowheads="1"/>
          </p:cNvSpPr>
          <p:nvPr/>
        </p:nvSpPr>
        <p:spPr bwMode="auto">
          <a:xfrm>
            <a:off x="457200" y="0"/>
            <a:ext cx="3733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53963" name="Text Box 11"/>
          <p:cNvSpPr txBox="1">
            <a:spLocks noChangeArrowheads="1"/>
          </p:cNvSpPr>
          <p:nvPr/>
        </p:nvSpPr>
        <p:spPr bwMode="auto">
          <a:xfrm>
            <a:off x="457200" y="685800"/>
            <a:ext cx="8458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Two types of groups:-  1.   Formal ,    2.  Informal</a:t>
            </a:r>
          </a:p>
        </p:txBody>
      </p:sp>
      <p:pic>
        <p:nvPicPr>
          <p:cNvPr id="253967" name="Picture 15" descr="mohabbatein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2376367">
            <a:off x="593725" y="2933700"/>
            <a:ext cx="5214938" cy="2819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53969" name="Text Box 17"/>
          <p:cNvSpPr txBox="1">
            <a:spLocks noChangeArrowheads="1"/>
          </p:cNvSpPr>
          <p:nvPr/>
        </p:nvSpPr>
        <p:spPr bwMode="auto">
          <a:xfrm rot="838847">
            <a:off x="7315200" y="2819400"/>
            <a:ext cx="1524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000000"/>
                </a:solidFill>
                <a:latin typeface="Monotype Corsiva" pitchFamily="66" charset="0"/>
                <a:ea typeface="GungsuhChe" pitchFamily="49" charset="-127"/>
                <a:cs typeface="Arial Unicode MS" pitchFamily="34" charset="-128"/>
              </a:rPr>
              <a:t>Formal</a:t>
            </a:r>
          </a:p>
        </p:txBody>
      </p:sp>
      <p:sp>
        <p:nvSpPr>
          <p:cNvPr id="253970" name="Text Box 18"/>
          <p:cNvSpPr txBox="1">
            <a:spLocks noChangeArrowheads="1"/>
          </p:cNvSpPr>
          <p:nvPr/>
        </p:nvSpPr>
        <p:spPr bwMode="auto">
          <a:xfrm rot="-1125892">
            <a:off x="1143000" y="1828800"/>
            <a:ext cx="2667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000000"/>
                </a:solidFill>
                <a:latin typeface="Monotype Corsiva" pitchFamily="66" charset="0"/>
              </a:rPr>
              <a:t>Informal</a:t>
            </a:r>
          </a:p>
        </p:txBody>
      </p:sp>
      <p:sp>
        <p:nvSpPr>
          <p:cNvPr id="253972" name="Line 20"/>
          <p:cNvSpPr>
            <a:spLocks noChangeShapeType="1"/>
          </p:cNvSpPr>
          <p:nvPr/>
        </p:nvSpPr>
        <p:spPr bwMode="auto">
          <a:xfrm>
            <a:off x="2667000" y="2286000"/>
            <a:ext cx="228600" cy="6858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3973" name="Line 21"/>
          <p:cNvSpPr>
            <a:spLocks noChangeShapeType="1"/>
          </p:cNvSpPr>
          <p:nvPr/>
        </p:nvSpPr>
        <p:spPr bwMode="auto">
          <a:xfrm flipH="1">
            <a:off x="7467600" y="3200400"/>
            <a:ext cx="304800" cy="4572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 advTm="95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2539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2539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39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253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3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253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3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3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3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39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3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3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3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3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39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3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3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3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3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3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63" grpId="0"/>
      <p:bldP spid="253969" grpId="0"/>
      <p:bldP spid="253970" grpId="0"/>
      <p:bldP spid="253972" grpId="0" animBg="1"/>
      <p:bldP spid="2539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r>
              <a:rPr lang="en-US"/>
              <a:t>CONTENTS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30725"/>
          </a:xfrm>
        </p:spPr>
        <p:txBody>
          <a:bodyPr/>
          <a:lstStyle/>
          <a:p>
            <a:r>
              <a:rPr lang="en-US" b="1"/>
              <a:t>PART 1 -BASIC                    </a:t>
            </a:r>
          </a:p>
          <a:p>
            <a:r>
              <a:rPr lang="en-US" b="1"/>
              <a:t>PART 2 -IN SMALL GROUPS </a:t>
            </a:r>
          </a:p>
          <a:p>
            <a:r>
              <a:rPr lang="en-US" b="1"/>
              <a:t>PART 3 -INTERNAL ORGANISATION</a:t>
            </a:r>
          </a:p>
          <a:p>
            <a:r>
              <a:rPr lang="en-US" b="1"/>
              <a:t>PART 4 -EXTERNAL ORGANISATION</a:t>
            </a:r>
          </a:p>
        </p:txBody>
      </p:sp>
    </p:spTree>
    <p:custDataLst>
      <p:tags r:id="rId1"/>
    </p:custDataLst>
  </p:cSld>
  <p:clrMapOvr>
    <a:masterClrMapping/>
  </p:clrMapOvr>
  <p:transition advTm="279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80" name="Text Box 4"/>
          <p:cNvSpPr txBox="1">
            <a:spLocks noChangeArrowheads="1"/>
          </p:cNvSpPr>
          <p:nvPr/>
        </p:nvSpPr>
        <p:spPr bwMode="auto">
          <a:xfrm>
            <a:off x="533400" y="457200"/>
            <a:ext cx="7772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u="sng">
                <a:solidFill>
                  <a:srgbClr val="66FF33"/>
                </a:solidFill>
              </a:rPr>
              <a:t>Group Dynamics:-</a:t>
            </a:r>
          </a:p>
        </p:txBody>
      </p:sp>
      <p:sp>
        <p:nvSpPr>
          <p:cNvPr id="254981" name="Text Box 5"/>
          <p:cNvSpPr txBox="1">
            <a:spLocks noChangeArrowheads="1"/>
          </p:cNvSpPr>
          <p:nvPr/>
        </p:nvSpPr>
        <p:spPr bwMode="auto">
          <a:xfrm>
            <a:off x="685800" y="1295400"/>
            <a:ext cx="83058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     Today workers and managers are experienced in participating in different kind of groups. Members of any group many opportunities for interaction.</a:t>
            </a:r>
          </a:p>
        </p:txBody>
      </p:sp>
      <p:sp>
        <p:nvSpPr>
          <p:cNvPr id="254982" name="Text Box 6"/>
          <p:cNvSpPr txBox="1">
            <a:spLocks noChangeArrowheads="1"/>
          </p:cNvSpPr>
          <p:nvPr/>
        </p:nvSpPr>
        <p:spPr bwMode="auto">
          <a:xfrm>
            <a:off x="838200" y="3505200"/>
            <a:ext cx="7848600" cy="1555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  Thus the direct manifestation for the interaction and process take place in the group or taem is known as </a:t>
            </a:r>
            <a:r>
              <a:rPr lang="en-US" sz="4000" i="1" u="sng"/>
              <a:t>“Group Dynamics”</a:t>
            </a:r>
          </a:p>
        </p:txBody>
      </p:sp>
    </p:spTree>
    <p:custDataLst>
      <p:tags r:id="rId1"/>
    </p:custDataLst>
  </p:cSld>
  <p:clrMapOvr>
    <a:masterClrMapping/>
  </p:clrMapOvr>
  <p:transition advTm="106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54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4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4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0" grpId="0"/>
      <p:bldP spid="254981" grpId="0"/>
      <p:bldP spid="25498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/>
          <p:cNvSpPr txBox="1">
            <a:spLocks noChangeArrowheads="1"/>
          </p:cNvSpPr>
          <p:nvPr/>
        </p:nvSpPr>
        <p:spPr bwMode="auto">
          <a:xfrm>
            <a:off x="762000" y="228600"/>
            <a:ext cx="8077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u="sng">
                <a:solidFill>
                  <a:srgbClr val="66FF33"/>
                </a:solidFill>
              </a:rPr>
              <a:t>Group Discussion:-</a:t>
            </a:r>
          </a:p>
        </p:txBody>
      </p:sp>
      <p:sp>
        <p:nvSpPr>
          <p:cNvPr id="256005" name="Text Box 5"/>
          <p:cNvSpPr txBox="1">
            <a:spLocks noChangeArrowheads="1"/>
          </p:cNvSpPr>
          <p:nvPr/>
        </p:nvSpPr>
        <p:spPr bwMode="auto">
          <a:xfrm>
            <a:off x="228600" y="1524000"/>
            <a:ext cx="8458200" cy="3725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Ingredients of group discussion:-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 Purpose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 Planning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 Participation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 Informality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 Leadership</a:t>
            </a:r>
          </a:p>
        </p:txBody>
      </p:sp>
    </p:spTree>
    <p:custDataLst>
      <p:tags r:id="rId1"/>
    </p:custDataLst>
  </p:cSld>
  <p:clrMapOvr>
    <a:masterClrMapping/>
  </p:clrMapOvr>
  <p:transition advTm="110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60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4" grpId="0"/>
      <p:bldP spid="25600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2" name="Text Box 4"/>
          <p:cNvSpPr txBox="1">
            <a:spLocks noChangeArrowheads="1"/>
          </p:cNvSpPr>
          <p:nvPr/>
        </p:nvSpPr>
        <p:spPr bwMode="auto">
          <a:xfrm>
            <a:off x="609600" y="457200"/>
            <a:ext cx="76200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u="sng">
                <a:solidFill>
                  <a:srgbClr val="66FF33"/>
                </a:solidFill>
              </a:rPr>
              <a:t>Techniques of group discussion:-</a:t>
            </a:r>
          </a:p>
        </p:txBody>
      </p:sp>
      <p:sp>
        <p:nvSpPr>
          <p:cNvPr id="258054" name="Text Box 6"/>
          <p:cNvSpPr txBox="1">
            <a:spLocks noChangeArrowheads="1"/>
          </p:cNvSpPr>
          <p:nvPr/>
        </p:nvSpPr>
        <p:spPr bwMode="auto">
          <a:xfrm>
            <a:off x="762000" y="1219200"/>
            <a:ext cx="7391400" cy="4791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  </a:t>
            </a:r>
            <a:r>
              <a:rPr lang="en-US" i="1" u="sng">
                <a:solidFill>
                  <a:srgbClr val="FFFF00"/>
                </a:solidFill>
              </a:rPr>
              <a:t>Committee meetings</a:t>
            </a:r>
            <a:r>
              <a:rPr lang="en-US"/>
              <a:t> –meets  for investigate the problem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 </a:t>
            </a:r>
            <a:r>
              <a:rPr lang="en-US" i="1" u="sng">
                <a:solidFill>
                  <a:srgbClr val="FFFF00"/>
                </a:solidFill>
              </a:rPr>
              <a:t>Commanding committees</a:t>
            </a:r>
            <a:r>
              <a:rPr lang="en-US" i="1" u="sng"/>
              <a:t> </a:t>
            </a:r>
            <a:r>
              <a:rPr lang="en-US"/>
              <a:t>- a meeting between manager and subordinates for sharing information ,clear up misunderstanding ,state the policies of the company ,spell out instructions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 </a:t>
            </a:r>
            <a:r>
              <a:rPr lang="en-US" i="1" u="sng">
                <a:solidFill>
                  <a:srgbClr val="FFFF00"/>
                </a:solidFill>
              </a:rPr>
              <a:t>Brain storming sessions</a:t>
            </a:r>
            <a:r>
              <a:rPr lang="en-US" i="1" u="sng"/>
              <a:t>  </a:t>
            </a:r>
            <a:r>
              <a:rPr lang="en-US"/>
              <a:t>-encourage free flow of ideas ,quantity of ides are important than quality </a:t>
            </a:r>
          </a:p>
        </p:txBody>
      </p:sp>
    </p:spTree>
    <p:custDataLst>
      <p:tags r:id="rId1"/>
    </p:custDataLst>
  </p:cSld>
  <p:clrMapOvr>
    <a:masterClrMapping/>
  </p:clrMapOvr>
  <p:transition advTm="181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580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580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8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8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8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2" grpId="0"/>
      <p:bldP spid="25805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7" name="Rectangle 5"/>
          <p:cNvSpPr>
            <a:spLocks noChangeArrowheads="1"/>
          </p:cNvSpPr>
          <p:nvPr/>
        </p:nvSpPr>
        <p:spPr bwMode="auto">
          <a:xfrm>
            <a:off x="914400" y="2209800"/>
            <a:ext cx="79248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Now lets see                                PART 3- INTERNAL ORGANISATION</a:t>
            </a:r>
          </a:p>
        </p:txBody>
      </p:sp>
    </p:spTree>
    <p:custDataLst>
      <p:tags r:id="rId1"/>
    </p:custDataLst>
  </p:cSld>
  <p:clrMapOvr>
    <a:masterClrMapping/>
  </p:clrMapOvr>
  <p:transition advTm="68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0" name="Text Box 4"/>
          <p:cNvSpPr txBox="1">
            <a:spLocks noChangeArrowheads="1"/>
          </p:cNvSpPr>
          <p:nvPr/>
        </p:nvSpPr>
        <p:spPr bwMode="auto">
          <a:xfrm>
            <a:off x="609600" y="152400"/>
            <a:ext cx="7924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u="sng">
                <a:solidFill>
                  <a:srgbClr val="FFFF00"/>
                </a:solidFill>
              </a:rPr>
              <a:t>Types of internal organisation:-</a:t>
            </a:r>
          </a:p>
        </p:txBody>
      </p:sp>
      <p:sp>
        <p:nvSpPr>
          <p:cNvPr id="265221" name="Text Box 5"/>
          <p:cNvSpPr txBox="1">
            <a:spLocks noChangeArrowheads="1"/>
          </p:cNvSpPr>
          <p:nvPr/>
        </p:nvSpPr>
        <p:spPr bwMode="auto">
          <a:xfrm>
            <a:off x="762000" y="685800"/>
            <a:ext cx="777240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 u="sng">
                <a:solidFill>
                  <a:srgbClr val="66FF33"/>
                </a:solidFill>
              </a:rPr>
              <a:t>1.  Memos or memoranda</a:t>
            </a:r>
            <a:r>
              <a:rPr lang="en-US">
                <a:solidFill>
                  <a:srgbClr val="66FF33"/>
                </a:solidFill>
              </a:rPr>
              <a:t> -</a:t>
            </a:r>
            <a:r>
              <a:rPr lang="en-US"/>
              <a:t> a short official note that you write to the people you work</a:t>
            </a:r>
          </a:p>
        </p:txBody>
      </p:sp>
      <p:sp>
        <p:nvSpPr>
          <p:cNvPr id="265222" name="Rectangle 6"/>
          <p:cNvSpPr>
            <a:spLocks noChangeArrowheads="1"/>
          </p:cNvSpPr>
          <p:nvPr/>
        </p:nvSpPr>
        <p:spPr bwMode="auto">
          <a:xfrm>
            <a:off x="457200" y="1676400"/>
            <a:ext cx="8458200" cy="4800600"/>
          </a:xfrm>
          <a:prstGeom prst="rect">
            <a:avLst/>
          </a:prstGeom>
          <a:noFill/>
          <a:ln w="762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23" name="Text Box 7"/>
          <p:cNvSpPr txBox="1">
            <a:spLocks noChangeArrowheads="1"/>
          </p:cNvSpPr>
          <p:nvPr/>
        </p:nvSpPr>
        <p:spPr bwMode="auto">
          <a:xfrm>
            <a:off x="1752600" y="1676400"/>
            <a:ext cx="5715000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Calvin Cloth Mills</a:t>
            </a:r>
          </a:p>
          <a:p>
            <a:pPr>
              <a:spcBef>
                <a:spcPct val="50000"/>
              </a:spcBef>
            </a:pPr>
            <a:r>
              <a:rPr lang="en-US" sz="2000"/>
              <a:t>Memorandum</a:t>
            </a:r>
          </a:p>
        </p:txBody>
      </p:sp>
      <p:sp>
        <p:nvSpPr>
          <p:cNvPr id="265224" name="Text Box 8"/>
          <p:cNvSpPr txBox="1">
            <a:spLocks noChangeArrowheads="1"/>
          </p:cNvSpPr>
          <p:nvPr/>
        </p:nvSpPr>
        <p:spPr bwMode="auto">
          <a:xfrm>
            <a:off x="685800" y="2590800"/>
            <a:ext cx="8001000" cy="3759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No.:-..........                                                                                Date:-..........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To.:-..........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From:-.........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Subject:-.................................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(1).................................................................................................................................................................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(2).............................................................................................................................................................................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(3)..........................................................................................................................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    CC To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                                                                    ..................................................................Signature</a:t>
            </a:r>
          </a:p>
        </p:txBody>
      </p:sp>
    </p:spTree>
    <p:custDataLst>
      <p:tags r:id="rId1"/>
    </p:custDataLst>
  </p:cSld>
  <p:clrMapOvr>
    <a:masterClrMapping/>
  </p:clrMapOvr>
  <p:transition advTm="1169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5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5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5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5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0" grpId="0"/>
      <p:bldP spid="265221" grpId="0"/>
      <p:bldP spid="265222" grpId="0" animBg="1"/>
      <p:bldP spid="265223" grpId="0"/>
      <p:bldP spid="2652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4" name="Text Box 4"/>
          <p:cNvSpPr txBox="1">
            <a:spLocks noChangeArrowheads="1"/>
          </p:cNvSpPr>
          <p:nvPr/>
        </p:nvSpPr>
        <p:spPr bwMode="auto">
          <a:xfrm>
            <a:off x="609600" y="304800"/>
            <a:ext cx="8153400" cy="6288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 u="sng">
                <a:solidFill>
                  <a:srgbClr val="66FF33"/>
                </a:solidFill>
              </a:rPr>
              <a:t>Office orders :-</a:t>
            </a:r>
            <a:endParaRPr lang="en-US"/>
          </a:p>
          <a:p>
            <a:pPr algn="l">
              <a:spcBef>
                <a:spcPct val="50000"/>
              </a:spcBef>
            </a:pPr>
            <a:r>
              <a:rPr lang="en-US"/>
              <a:t>             They are for the matters relating to certain right ,withdrawing rights ,imposing restrictions ,making posting or transfer ,granting or withholding increment etc.</a:t>
            </a:r>
          </a:p>
          <a:p>
            <a:pPr algn="l">
              <a:spcBef>
                <a:spcPct val="50000"/>
              </a:spcBef>
            </a:pPr>
            <a:r>
              <a:rPr lang="en-US" i="1" u="sng">
                <a:solidFill>
                  <a:srgbClr val="66FF33"/>
                </a:solidFill>
              </a:rPr>
              <a:t>Office circulars:-</a:t>
            </a:r>
            <a:endParaRPr lang="en-US">
              <a:solidFill>
                <a:srgbClr val="66FF33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en-US">
                <a:solidFill>
                  <a:srgbClr val="66FF33"/>
                </a:solidFill>
              </a:rPr>
              <a:t>               </a:t>
            </a:r>
            <a:r>
              <a:rPr lang="en-US"/>
              <a:t>They are for the audience important matters of organization for change in work hours ,inviting suggestions etc.</a:t>
            </a:r>
          </a:p>
          <a:p>
            <a:pPr algn="l">
              <a:spcBef>
                <a:spcPct val="50000"/>
              </a:spcBef>
            </a:pPr>
            <a:r>
              <a:rPr lang="en-US" i="1" u="sng">
                <a:solidFill>
                  <a:srgbClr val="66FF33"/>
                </a:solidFill>
              </a:rPr>
              <a:t>Office notes:-</a:t>
            </a:r>
            <a:endParaRPr lang="en-US"/>
          </a:p>
          <a:p>
            <a:pPr algn="l">
              <a:spcBef>
                <a:spcPct val="50000"/>
              </a:spcBef>
            </a:pPr>
            <a:r>
              <a:rPr lang="en-US"/>
              <a:t>                 They are for done between different departments.</a:t>
            </a:r>
            <a:endParaRPr lang="en-US" i="1" u="sng">
              <a:solidFill>
                <a:srgbClr val="66FF33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91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8" name="Text Box 4"/>
          <p:cNvSpPr txBox="1">
            <a:spLocks noChangeArrowheads="1"/>
          </p:cNvSpPr>
          <p:nvPr/>
        </p:nvSpPr>
        <p:spPr bwMode="auto">
          <a:xfrm>
            <a:off x="228600" y="228600"/>
            <a:ext cx="70866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i="1" u="sng">
                <a:solidFill>
                  <a:srgbClr val="66FF33"/>
                </a:solidFill>
              </a:rPr>
              <a:t>Effective meetings:-</a:t>
            </a:r>
          </a:p>
        </p:txBody>
      </p:sp>
      <p:sp>
        <p:nvSpPr>
          <p:cNvPr id="267269" name="Text Box 5"/>
          <p:cNvSpPr txBox="1">
            <a:spLocks noChangeArrowheads="1"/>
          </p:cNvSpPr>
          <p:nvPr/>
        </p:nvSpPr>
        <p:spPr bwMode="auto">
          <a:xfrm>
            <a:off x="1371600" y="990600"/>
            <a:ext cx="6553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Meeting</a:t>
            </a:r>
          </a:p>
        </p:txBody>
      </p:sp>
      <p:sp>
        <p:nvSpPr>
          <p:cNvPr id="267273" name="Line 9"/>
          <p:cNvSpPr>
            <a:spLocks noChangeShapeType="1"/>
          </p:cNvSpPr>
          <p:nvPr/>
        </p:nvSpPr>
        <p:spPr bwMode="auto">
          <a:xfrm>
            <a:off x="4572000" y="14478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74" name="Text Box 10"/>
          <p:cNvSpPr txBox="1">
            <a:spLocks noChangeArrowheads="1"/>
          </p:cNvSpPr>
          <p:nvPr/>
        </p:nvSpPr>
        <p:spPr bwMode="auto">
          <a:xfrm>
            <a:off x="3581400" y="2057400"/>
            <a:ext cx="21336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Notice &amp; agenda</a:t>
            </a:r>
          </a:p>
        </p:txBody>
      </p:sp>
      <p:sp>
        <p:nvSpPr>
          <p:cNvPr id="267275" name="Line 11"/>
          <p:cNvSpPr>
            <a:spLocks noChangeShapeType="1"/>
          </p:cNvSpPr>
          <p:nvPr/>
        </p:nvSpPr>
        <p:spPr bwMode="auto">
          <a:xfrm>
            <a:off x="4572000" y="2819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76" name="Text Box 12"/>
          <p:cNvSpPr txBox="1">
            <a:spLocks noChangeArrowheads="1"/>
          </p:cNvSpPr>
          <p:nvPr/>
        </p:nvSpPr>
        <p:spPr bwMode="auto">
          <a:xfrm>
            <a:off x="3505200" y="3276600"/>
            <a:ext cx="2209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Proceedings</a:t>
            </a:r>
          </a:p>
        </p:txBody>
      </p:sp>
      <p:sp>
        <p:nvSpPr>
          <p:cNvPr id="267277" name="Line 13"/>
          <p:cNvSpPr>
            <a:spLocks noChangeShapeType="1"/>
          </p:cNvSpPr>
          <p:nvPr/>
        </p:nvSpPr>
        <p:spPr bwMode="auto">
          <a:xfrm>
            <a:off x="4572000" y="3657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78" name="Line 14"/>
          <p:cNvSpPr>
            <a:spLocks noChangeShapeType="1"/>
          </p:cNvSpPr>
          <p:nvPr/>
        </p:nvSpPr>
        <p:spPr bwMode="auto">
          <a:xfrm>
            <a:off x="457200" y="3962400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79" name="Line 15"/>
          <p:cNvSpPr>
            <a:spLocks noChangeShapeType="1"/>
          </p:cNvSpPr>
          <p:nvPr/>
        </p:nvSpPr>
        <p:spPr bwMode="auto">
          <a:xfrm>
            <a:off x="457200" y="39624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80" name="Line 16"/>
          <p:cNvSpPr>
            <a:spLocks noChangeShapeType="1"/>
          </p:cNvSpPr>
          <p:nvPr/>
        </p:nvSpPr>
        <p:spPr bwMode="auto">
          <a:xfrm>
            <a:off x="2057400" y="39624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81" name="Line 17"/>
          <p:cNvSpPr>
            <a:spLocks noChangeShapeType="1"/>
          </p:cNvSpPr>
          <p:nvPr/>
        </p:nvSpPr>
        <p:spPr bwMode="auto">
          <a:xfrm>
            <a:off x="6629400" y="4800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82" name="Line 18"/>
          <p:cNvSpPr>
            <a:spLocks noChangeShapeType="1"/>
          </p:cNvSpPr>
          <p:nvPr/>
        </p:nvSpPr>
        <p:spPr bwMode="auto">
          <a:xfrm>
            <a:off x="8686800" y="39624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83" name="Line 19"/>
          <p:cNvSpPr>
            <a:spLocks noChangeShapeType="1"/>
          </p:cNvSpPr>
          <p:nvPr/>
        </p:nvSpPr>
        <p:spPr bwMode="auto">
          <a:xfrm>
            <a:off x="6629400" y="3962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84" name="Line 20"/>
          <p:cNvSpPr>
            <a:spLocks noChangeShapeType="1"/>
          </p:cNvSpPr>
          <p:nvPr/>
        </p:nvSpPr>
        <p:spPr bwMode="auto">
          <a:xfrm>
            <a:off x="4495800" y="3962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85" name="Text Box 21"/>
          <p:cNvSpPr txBox="1">
            <a:spLocks noChangeArrowheads="1"/>
          </p:cNvSpPr>
          <p:nvPr/>
        </p:nvSpPr>
        <p:spPr bwMode="auto">
          <a:xfrm rot="-1849660">
            <a:off x="-228600" y="4343400"/>
            <a:ext cx="1828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Attendance</a:t>
            </a:r>
          </a:p>
        </p:txBody>
      </p:sp>
      <p:sp>
        <p:nvSpPr>
          <p:cNvPr id="267286" name="Text Box 22"/>
          <p:cNvSpPr txBox="1">
            <a:spLocks noChangeArrowheads="1"/>
          </p:cNvSpPr>
          <p:nvPr/>
        </p:nvSpPr>
        <p:spPr bwMode="auto">
          <a:xfrm rot="-2127654">
            <a:off x="1371600" y="4343400"/>
            <a:ext cx="16002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Reading of Report</a:t>
            </a:r>
          </a:p>
        </p:txBody>
      </p:sp>
      <p:sp>
        <p:nvSpPr>
          <p:cNvPr id="267287" name="Text Box 23"/>
          <p:cNvSpPr txBox="1">
            <a:spLocks noChangeArrowheads="1"/>
          </p:cNvSpPr>
          <p:nvPr/>
        </p:nvSpPr>
        <p:spPr bwMode="auto">
          <a:xfrm rot="-1576153">
            <a:off x="3886200" y="4343400"/>
            <a:ext cx="17526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Passing of the report</a:t>
            </a:r>
          </a:p>
        </p:txBody>
      </p:sp>
      <p:sp>
        <p:nvSpPr>
          <p:cNvPr id="267288" name="Text Box 24"/>
          <p:cNvSpPr txBox="1">
            <a:spLocks noChangeArrowheads="1"/>
          </p:cNvSpPr>
          <p:nvPr/>
        </p:nvSpPr>
        <p:spPr bwMode="auto">
          <a:xfrm rot="-1551333">
            <a:off x="5791200" y="4343400"/>
            <a:ext cx="1905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Procedure</a:t>
            </a:r>
          </a:p>
        </p:txBody>
      </p:sp>
      <p:sp>
        <p:nvSpPr>
          <p:cNvPr id="267289" name="Text Box 25"/>
          <p:cNvSpPr txBox="1">
            <a:spLocks noChangeArrowheads="1"/>
          </p:cNvSpPr>
          <p:nvPr/>
        </p:nvSpPr>
        <p:spPr bwMode="auto">
          <a:xfrm rot="-1796516">
            <a:off x="6096000" y="5105400"/>
            <a:ext cx="1371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Minutes</a:t>
            </a:r>
          </a:p>
        </p:txBody>
      </p:sp>
      <p:sp>
        <p:nvSpPr>
          <p:cNvPr id="267290" name="Line 26"/>
          <p:cNvSpPr>
            <a:spLocks noChangeShapeType="1"/>
          </p:cNvSpPr>
          <p:nvPr/>
        </p:nvSpPr>
        <p:spPr bwMode="auto">
          <a:xfrm>
            <a:off x="6705600" y="5562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7291" name="Text Box 27"/>
          <p:cNvSpPr txBox="1">
            <a:spLocks noChangeArrowheads="1"/>
          </p:cNvSpPr>
          <p:nvPr/>
        </p:nvSpPr>
        <p:spPr bwMode="auto">
          <a:xfrm rot="-1455864">
            <a:off x="5943600" y="5943600"/>
            <a:ext cx="1905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Resolution</a:t>
            </a:r>
          </a:p>
        </p:txBody>
      </p:sp>
      <p:sp>
        <p:nvSpPr>
          <p:cNvPr id="267292" name="Text Box 28"/>
          <p:cNvSpPr txBox="1">
            <a:spLocks noChangeArrowheads="1"/>
          </p:cNvSpPr>
          <p:nvPr/>
        </p:nvSpPr>
        <p:spPr bwMode="auto">
          <a:xfrm rot="-1416247">
            <a:off x="7696200" y="4419600"/>
            <a:ext cx="14478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Action plans</a:t>
            </a:r>
          </a:p>
        </p:txBody>
      </p:sp>
    </p:spTree>
    <p:custDataLst>
      <p:tags r:id="rId1"/>
    </p:custDataLst>
  </p:cSld>
  <p:clrMapOvr>
    <a:masterClrMapping/>
  </p:clrMapOvr>
  <p:transition advTm="141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672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672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72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7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7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7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67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67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67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7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7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7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67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67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67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7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7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7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7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7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7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67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67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7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7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7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7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7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67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7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67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7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6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67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7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7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67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67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67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67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67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67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67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7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7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67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67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6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67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67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6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67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67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6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67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67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6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8" grpId="0"/>
      <p:bldP spid="267269" grpId="0"/>
      <p:bldP spid="267273" grpId="0" animBg="1"/>
      <p:bldP spid="267274" grpId="0"/>
      <p:bldP spid="267275" grpId="0" animBg="1"/>
      <p:bldP spid="267276" grpId="0"/>
      <p:bldP spid="267277" grpId="0" animBg="1"/>
      <p:bldP spid="267277" grpId="1" animBg="1"/>
      <p:bldP spid="267278" grpId="0" animBg="1"/>
      <p:bldP spid="267279" grpId="0" animBg="1"/>
      <p:bldP spid="267280" grpId="0" animBg="1"/>
      <p:bldP spid="267281" grpId="0" animBg="1"/>
      <p:bldP spid="267282" grpId="0" animBg="1"/>
      <p:bldP spid="267283" grpId="0" animBg="1"/>
      <p:bldP spid="267284" grpId="0" animBg="1"/>
      <p:bldP spid="267285" grpId="0"/>
      <p:bldP spid="267286" grpId="0"/>
      <p:bldP spid="267287" grpId="0"/>
      <p:bldP spid="267288" grpId="0"/>
      <p:bldP spid="267289" grpId="0"/>
      <p:bldP spid="267290" grpId="0" animBg="1"/>
      <p:bldP spid="267291" grpId="0"/>
      <p:bldP spid="26729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387" name="Text Box 99"/>
          <p:cNvSpPr txBox="1">
            <a:spLocks noChangeArrowheads="1"/>
          </p:cNvSpPr>
          <p:nvPr/>
        </p:nvSpPr>
        <p:spPr bwMode="auto">
          <a:xfrm>
            <a:off x="228600" y="228600"/>
            <a:ext cx="62484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 u="sng">
                <a:solidFill>
                  <a:srgbClr val="66FF33"/>
                </a:solidFill>
              </a:rPr>
              <a:t>Agenda:-</a:t>
            </a:r>
          </a:p>
        </p:txBody>
      </p:sp>
      <p:sp>
        <p:nvSpPr>
          <p:cNvPr id="268388" name="Text Box 100"/>
          <p:cNvSpPr txBox="1">
            <a:spLocks noChangeArrowheads="1"/>
          </p:cNvSpPr>
          <p:nvPr/>
        </p:nvSpPr>
        <p:spPr bwMode="auto">
          <a:xfrm>
            <a:off x="228600" y="1371600"/>
            <a:ext cx="80010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Generally the agenda means for overall outcome we want from the upcoming meeting for which the agenda is for.....</a:t>
            </a:r>
          </a:p>
        </p:txBody>
      </p:sp>
      <p:sp>
        <p:nvSpPr>
          <p:cNvPr id="268389" name="Text Box 101"/>
          <p:cNvSpPr txBox="1">
            <a:spLocks noChangeArrowheads="1"/>
          </p:cNvSpPr>
          <p:nvPr/>
        </p:nvSpPr>
        <p:spPr bwMode="auto">
          <a:xfrm>
            <a:off x="762000" y="2819400"/>
            <a:ext cx="6858000" cy="3925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/>
              <a:t>For example-1. reading of the minutes of the previous meeting,</a:t>
            </a:r>
          </a:p>
          <a:p>
            <a:pPr algn="l">
              <a:spcBef>
                <a:spcPct val="50000"/>
              </a:spcBef>
            </a:pPr>
            <a:r>
              <a:rPr lang="en-US" sz="2400"/>
              <a:t>2. Matters arising</a:t>
            </a:r>
          </a:p>
          <a:p>
            <a:pPr algn="l">
              <a:spcBef>
                <a:spcPct val="50000"/>
              </a:spcBef>
            </a:pPr>
            <a:r>
              <a:rPr lang="en-US" sz="2400"/>
              <a:t>3. Discussion of Divisional Reports</a:t>
            </a:r>
          </a:p>
          <a:p>
            <a:pPr algn="l">
              <a:spcBef>
                <a:spcPct val="50000"/>
              </a:spcBef>
            </a:pPr>
            <a:r>
              <a:rPr lang="en-US" sz="2400"/>
              <a:t>4. Matters arising</a:t>
            </a:r>
          </a:p>
          <a:p>
            <a:pPr algn="l">
              <a:spcBef>
                <a:spcPct val="50000"/>
              </a:spcBef>
            </a:pPr>
            <a:r>
              <a:rPr lang="en-US" sz="2400"/>
              <a:t>5. Any other matter with the permission of the chair</a:t>
            </a:r>
          </a:p>
          <a:p>
            <a:pPr algn="l">
              <a:spcBef>
                <a:spcPct val="50000"/>
              </a:spcBef>
            </a:pPr>
            <a:r>
              <a:rPr lang="en-US" sz="2400"/>
              <a:t>6. Date of the next meeting.</a:t>
            </a:r>
          </a:p>
        </p:txBody>
      </p:sp>
    </p:spTree>
    <p:custDataLst>
      <p:tags r:id="rId1"/>
    </p:custDataLst>
  </p:cSld>
  <p:clrMapOvr>
    <a:masterClrMapping/>
  </p:clrMapOvr>
  <p:transition advTm="121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683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6838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838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68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8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68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8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8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8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8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8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8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8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8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387" grpId="0"/>
      <p:bldP spid="268388" grpId="0"/>
      <p:bldP spid="26838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4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7620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u="sng">
                <a:solidFill>
                  <a:srgbClr val="66FF33"/>
                </a:solidFill>
              </a:rPr>
              <a:t>Minutes:-</a:t>
            </a:r>
          </a:p>
        </p:txBody>
      </p:sp>
      <p:sp>
        <p:nvSpPr>
          <p:cNvPr id="296965" name="Text Box 5"/>
          <p:cNvSpPr txBox="1">
            <a:spLocks noChangeArrowheads="1"/>
          </p:cNvSpPr>
          <p:nvPr/>
        </p:nvSpPr>
        <p:spPr bwMode="auto">
          <a:xfrm>
            <a:off x="304800" y="914400"/>
            <a:ext cx="662940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In general what is done in the meeting or we say a running notes.....</a:t>
            </a:r>
          </a:p>
        </p:txBody>
      </p:sp>
      <p:sp>
        <p:nvSpPr>
          <p:cNvPr id="296966" name="Text Box 6"/>
          <p:cNvSpPr txBox="1">
            <a:spLocks noChangeArrowheads="1"/>
          </p:cNvSpPr>
          <p:nvPr/>
        </p:nvSpPr>
        <p:spPr bwMode="auto">
          <a:xfrm>
            <a:off x="2362200" y="2743200"/>
            <a:ext cx="4648200" cy="2228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For example- 1. member present</a:t>
            </a:r>
          </a:p>
          <a:p>
            <a:pPr algn="l">
              <a:spcBef>
                <a:spcPct val="50000"/>
              </a:spcBef>
            </a:pPr>
            <a:r>
              <a:rPr lang="en-US"/>
              <a:t> 2. member absent</a:t>
            </a:r>
          </a:p>
          <a:p>
            <a:pPr algn="l">
              <a:spcBef>
                <a:spcPct val="50000"/>
              </a:spcBef>
            </a:pPr>
            <a:r>
              <a:rPr lang="en-US"/>
              <a:t> 3. decisions taken etc...</a:t>
            </a:r>
          </a:p>
        </p:txBody>
      </p:sp>
    </p:spTree>
    <p:custDataLst>
      <p:tags r:id="rId1"/>
    </p:custDataLst>
  </p:cSld>
  <p:clrMapOvr>
    <a:masterClrMapping/>
  </p:clrMapOvr>
  <p:transition advTm="112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2969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2969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969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6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6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6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6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6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4" grpId="0"/>
      <p:bldP spid="296965" grpId="0"/>
      <p:bldP spid="29696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9" name="Rectangle 5"/>
          <p:cNvSpPr>
            <a:spLocks noChangeArrowheads="1"/>
          </p:cNvSpPr>
          <p:nvPr/>
        </p:nvSpPr>
        <p:spPr bwMode="auto">
          <a:xfrm>
            <a:off x="914400" y="1371600"/>
            <a:ext cx="79248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Now lets see                                PART 3- EXTERNAL ORGANISATION</a:t>
            </a:r>
          </a:p>
        </p:txBody>
      </p:sp>
    </p:spTree>
    <p:custDataLst>
      <p:tags r:id="rId1"/>
    </p:custDataLst>
  </p:cSld>
  <p:clrMapOvr>
    <a:masterClrMapping/>
  </p:clrMapOvr>
  <p:transition advTm="500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609600" y="1981200"/>
            <a:ext cx="7924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Now lets see                                PART 1- BASICS</a:t>
            </a:r>
          </a:p>
        </p:txBody>
      </p:sp>
    </p:spTree>
    <p:custDataLst>
      <p:tags r:id="rId1"/>
    </p:custDataLst>
  </p:cSld>
  <p:clrMapOvr>
    <a:masterClrMapping/>
  </p:clrMapOvr>
  <p:transition advTm="94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0" name="Text Box 4"/>
          <p:cNvSpPr txBox="1">
            <a:spLocks noChangeArrowheads="1"/>
          </p:cNvSpPr>
          <p:nvPr/>
        </p:nvSpPr>
        <p:spPr bwMode="auto">
          <a:xfrm>
            <a:off x="685800" y="914400"/>
            <a:ext cx="7924800" cy="4794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</a:pPr>
            <a:r>
              <a:rPr lang="en-US"/>
              <a:t>Generally in the external organisation by the following way communication has done:-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Letters of inquiry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Letters of quotations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Tender and bids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Complain Letters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Sales or Circular letters 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en-US"/>
              <a:t> Corresponding with customer for payment</a:t>
            </a:r>
          </a:p>
        </p:txBody>
      </p:sp>
      <p:sp>
        <p:nvSpPr>
          <p:cNvPr id="306182" name="Text Box 6"/>
          <p:cNvSpPr txBox="1">
            <a:spLocks noChangeArrowheads="1"/>
          </p:cNvSpPr>
          <p:nvPr/>
        </p:nvSpPr>
        <p:spPr bwMode="auto">
          <a:xfrm>
            <a:off x="7315200" y="6324600"/>
            <a:ext cx="1828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(cont.)</a:t>
            </a:r>
          </a:p>
        </p:txBody>
      </p:sp>
    </p:spTree>
    <p:custDataLst>
      <p:tags r:id="rId1"/>
    </p:custDataLst>
  </p:cSld>
  <p:clrMapOvr>
    <a:masterClrMapping/>
  </p:clrMapOvr>
  <p:transition advTm="9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4" name="Text Box 4"/>
          <p:cNvSpPr txBox="1">
            <a:spLocks noChangeArrowheads="1"/>
          </p:cNvSpPr>
          <p:nvPr/>
        </p:nvSpPr>
        <p:spPr bwMode="auto">
          <a:xfrm>
            <a:off x="0" y="0"/>
            <a:ext cx="3429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(contd.)</a:t>
            </a:r>
          </a:p>
        </p:txBody>
      </p:sp>
      <p:sp>
        <p:nvSpPr>
          <p:cNvPr id="307205" name="Text Box 5"/>
          <p:cNvSpPr txBox="1">
            <a:spLocks noChangeArrowheads="1"/>
          </p:cNvSpPr>
          <p:nvPr/>
        </p:nvSpPr>
        <p:spPr bwMode="auto">
          <a:xfrm>
            <a:off x="1676400" y="609600"/>
            <a:ext cx="5638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206" name="Text Box 6"/>
          <p:cNvSpPr txBox="1">
            <a:spLocks noChangeArrowheads="1"/>
          </p:cNvSpPr>
          <p:nvPr/>
        </p:nvSpPr>
        <p:spPr bwMode="auto">
          <a:xfrm>
            <a:off x="609600" y="838200"/>
            <a:ext cx="7543800" cy="1801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7. Import export corresponding</a:t>
            </a:r>
          </a:p>
          <a:p>
            <a:pPr algn="l">
              <a:spcBef>
                <a:spcPct val="50000"/>
              </a:spcBef>
            </a:pPr>
            <a:r>
              <a:rPr lang="en-US"/>
              <a:t>8. Corresponding with the bank</a:t>
            </a:r>
          </a:p>
          <a:p>
            <a:pPr algn="l">
              <a:spcBef>
                <a:spcPct val="50000"/>
              </a:spcBef>
            </a:pPr>
            <a:r>
              <a:rPr lang="en-US"/>
              <a:t>9. Corresponding with insurance company</a:t>
            </a:r>
          </a:p>
        </p:txBody>
      </p:sp>
      <p:pic>
        <p:nvPicPr>
          <p:cNvPr id="307207" name="Picture 7" descr="img1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033713"/>
            <a:ext cx="6553200" cy="3367087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26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" fill="hold"/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100" fill="hold"/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8" name="Text Box 4"/>
          <p:cNvSpPr txBox="1">
            <a:spLocks noChangeArrowheads="1"/>
          </p:cNvSpPr>
          <p:nvPr/>
        </p:nvSpPr>
        <p:spPr bwMode="auto">
          <a:xfrm>
            <a:off x="1066800" y="838200"/>
            <a:ext cx="579120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Hey....this is not the end of the communication................</a:t>
            </a:r>
          </a:p>
        </p:txBody>
      </p:sp>
      <p:sp>
        <p:nvSpPr>
          <p:cNvPr id="308229" name="Text Box 5"/>
          <p:cNvSpPr txBox="1">
            <a:spLocks noChangeArrowheads="1"/>
          </p:cNvSpPr>
          <p:nvPr/>
        </p:nvSpPr>
        <p:spPr bwMode="auto">
          <a:xfrm>
            <a:off x="762000" y="3124200"/>
            <a:ext cx="8382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COMMUNICATION is forever with us..................!!!!!</a:t>
            </a:r>
          </a:p>
        </p:txBody>
      </p:sp>
      <p:sp>
        <p:nvSpPr>
          <p:cNvPr id="308230" name="Oval 6"/>
          <p:cNvSpPr>
            <a:spLocks noChangeArrowheads="1"/>
          </p:cNvSpPr>
          <p:nvPr/>
        </p:nvSpPr>
        <p:spPr bwMode="auto">
          <a:xfrm>
            <a:off x="6248400" y="914400"/>
            <a:ext cx="2209800" cy="1981200"/>
          </a:xfrm>
          <a:prstGeom prst="ellipse">
            <a:avLst/>
          </a:prstGeom>
          <a:solidFill>
            <a:srgbClr val="FFFF00"/>
          </a:solidFill>
          <a:ln w="5715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31" name="Oval 7"/>
          <p:cNvSpPr>
            <a:spLocks noChangeArrowheads="1"/>
          </p:cNvSpPr>
          <p:nvPr/>
        </p:nvSpPr>
        <p:spPr bwMode="auto">
          <a:xfrm>
            <a:off x="6781800" y="1447800"/>
            <a:ext cx="304800" cy="457200"/>
          </a:xfrm>
          <a:prstGeom prst="ellipse">
            <a:avLst/>
          </a:prstGeom>
          <a:solidFill>
            <a:srgbClr val="000000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32" name="Oval 8"/>
          <p:cNvSpPr>
            <a:spLocks noChangeArrowheads="1"/>
          </p:cNvSpPr>
          <p:nvPr/>
        </p:nvSpPr>
        <p:spPr bwMode="auto">
          <a:xfrm>
            <a:off x="7543800" y="1447800"/>
            <a:ext cx="304800" cy="457200"/>
          </a:xfrm>
          <a:prstGeom prst="ellipse">
            <a:avLst/>
          </a:prstGeom>
          <a:solidFill>
            <a:srgbClr val="000000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08237" name="Picture 13" descr="PLAT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284133">
            <a:off x="1066800" y="3886200"/>
            <a:ext cx="3390900" cy="2708275"/>
          </a:xfrm>
          <a:prstGeom prst="rect">
            <a:avLst/>
          </a:prstGeom>
          <a:solidFill>
            <a:srgbClr val="F2FE00"/>
          </a:solidFill>
          <a:ln w="76200">
            <a:solidFill>
              <a:srgbClr val="000000"/>
            </a:solidFill>
            <a:miter lim="800000"/>
            <a:headEnd/>
            <a:tailEnd/>
          </a:ln>
        </p:spPr>
      </p:pic>
      <p:graphicFrame>
        <p:nvGraphicFramePr>
          <p:cNvPr id="308240" name="Object 16"/>
          <p:cNvGraphicFramePr>
            <a:graphicFrameLocks noChangeAspect="1"/>
          </p:cNvGraphicFramePr>
          <p:nvPr/>
        </p:nvGraphicFramePr>
        <p:xfrm>
          <a:off x="6858000" y="2133600"/>
          <a:ext cx="1066800" cy="476250"/>
        </p:xfrm>
        <a:graphic>
          <a:graphicData uri="http://schemas.openxmlformats.org/presentationml/2006/ole">
            <p:oleObj spid="_x0000_s308240" name="Bitmap Image" r:id="rId5" imgW="1066667" imgH="476316" progId="PBrush">
              <p:embed/>
            </p:oleObj>
          </a:graphicData>
        </a:graphic>
      </p:graphicFrame>
      <p:graphicFrame>
        <p:nvGraphicFramePr>
          <p:cNvPr id="308241" name="Object 17"/>
          <p:cNvGraphicFramePr>
            <a:graphicFrameLocks noChangeAspect="1"/>
          </p:cNvGraphicFramePr>
          <p:nvPr/>
        </p:nvGraphicFramePr>
        <p:xfrm>
          <a:off x="6629400" y="1524000"/>
          <a:ext cx="609600" cy="428625"/>
        </p:xfrm>
        <a:graphic>
          <a:graphicData uri="http://schemas.openxmlformats.org/presentationml/2006/ole">
            <p:oleObj spid="_x0000_s308241" name="Bitmap Image" r:id="rId6" imgW="1085714" imgH="428798" progId="PBrush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 advTm="188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082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082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082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082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8" dur="2000"/>
                                        <p:tgtEl>
                                          <p:spTgt spid="308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082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8" grpId="0"/>
      <p:bldP spid="308229" grpId="0"/>
      <p:bldP spid="308231" grpId="0" animBg="1"/>
      <p:bldP spid="308231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2" name="WordArt 4"/>
          <p:cNvSpPr>
            <a:spLocks noChangeArrowheads="1" noChangeShapeType="1" noTextEdit="1"/>
          </p:cNvSpPr>
          <p:nvPr/>
        </p:nvSpPr>
        <p:spPr bwMode="auto">
          <a:xfrm rot="-668573">
            <a:off x="1676400" y="1371600"/>
            <a:ext cx="42672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668573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Thanking you...!!!</a:t>
            </a:r>
          </a:p>
        </p:txBody>
      </p:sp>
      <p:sp>
        <p:nvSpPr>
          <p:cNvPr id="324613" name="Text Box 5"/>
          <p:cNvSpPr txBox="1">
            <a:spLocks noChangeArrowheads="1"/>
          </p:cNvSpPr>
          <p:nvPr/>
        </p:nvSpPr>
        <p:spPr bwMode="auto">
          <a:xfrm>
            <a:off x="4572000" y="4724400"/>
            <a:ext cx="4114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By  Dwarkesh K. Diwan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advTm="46032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457200" y="1295400"/>
            <a:ext cx="8458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/>
              <a:t>“You can’t communicate. Everything  you say or you don’t say and don’t say sends message to others”</a:t>
            </a:r>
          </a:p>
        </p:txBody>
      </p:sp>
      <p:sp>
        <p:nvSpPr>
          <p:cNvPr id="37893" name="WordArt 5"/>
          <p:cNvSpPr>
            <a:spLocks noChangeArrowheads="1" noChangeShapeType="1" noTextEdit="1"/>
          </p:cNvSpPr>
          <p:nvPr/>
        </p:nvSpPr>
        <p:spPr bwMode="auto">
          <a:xfrm>
            <a:off x="6019800" y="4267200"/>
            <a:ext cx="2162175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--John Woods</a:t>
            </a:r>
          </a:p>
        </p:txBody>
      </p:sp>
    </p:spTree>
    <p:custDataLst>
      <p:tags r:id="rId1"/>
    </p:custDataLst>
  </p:cSld>
  <p:clrMapOvr>
    <a:masterClrMapping/>
  </p:clrMapOvr>
  <p:transition advTm="1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Functions of Organization</a:t>
            </a: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362200" y="1828800"/>
            <a:ext cx="3505200" cy="13716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b="0">
              <a:latin typeface="Tahoma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381000" y="4191000"/>
            <a:ext cx="3962400" cy="20574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800600" y="4191000"/>
            <a:ext cx="3733800" cy="20574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2971800" y="1981200"/>
            <a:ext cx="3276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1. To inform</a:t>
            </a:r>
          </a:p>
          <a:p>
            <a:pPr marL="342900" indent="-342900" algn="l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2. To persuade</a:t>
            </a:r>
          </a:p>
          <a:p>
            <a:pPr marL="342900" indent="-342900" algn="l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3. To promote goodwill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457200" y="4343400"/>
            <a:ext cx="3733800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Internal communication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 Superiors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 Co-workers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 sub-ordinates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4876800" y="4191000"/>
            <a:ext cx="35814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External communication with</a:t>
            </a:r>
          </a:p>
          <a:p>
            <a:pPr algn="l" eaLnBrk="0" hangingPunct="0">
              <a:spcBef>
                <a:spcPct val="50000"/>
              </a:spcBef>
              <a:buFontTx/>
              <a:buChar char="•"/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 Customers</a:t>
            </a:r>
          </a:p>
          <a:p>
            <a:pPr algn="l" eaLnBrk="0" hangingPunct="0">
              <a:spcBef>
                <a:spcPct val="50000"/>
              </a:spcBef>
              <a:buFontTx/>
              <a:buChar char="•"/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 Suppliers</a:t>
            </a:r>
          </a:p>
          <a:p>
            <a:pPr algn="l" eaLnBrk="0" hangingPunct="0">
              <a:spcBef>
                <a:spcPct val="50000"/>
              </a:spcBef>
              <a:buFontTx/>
              <a:buChar char="•"/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 Government</a:t>
            </a:r>
          </a:p>
          <a:p>
            <a:pPr algn="l" eaLnBrk="0" hangingPunct="0">
              <a:spcBef>
                <a:spcPct val="50000"/>
              </a:spcBef>
              <a:buFontTx/>
              <a:buChar char="•"/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 Public</a:t>
            </a:r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 flipH="1">
            <a:off x="2743200" y="3200400"/>
            <a:ext cx="914400" cy="9144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4648200" y="3200400"/>
            <a:ext cx="990600" cy="9906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 advTm="169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5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235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235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235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235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235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235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70" decel="1000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770" decel="100000"/>
                                        <p:tgtEl>
                                          <p:spTgt spid="235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70" decel="1000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770" decel="100000"/>
                                        <p:tgtEl>
                                          <p:spTgt spid="235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68" grpId="0" animBg="1"/>
      <p:bldP spid="23569" grpId="0" animBg="1"/>
      <p:bldP spid="23571" grpId="0" animBg="1"/>
      <p:bldP spid="23575" grpId="0"/>
      <p:bldP spid="23576" grpId="0"/>
      <p:bldP spid="23578" grpId="0"/>
      <p:bldP spid="23579" grpId="0" animBg="1"/>
      <p:bldP spid="235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0" y="1066800"/>
            <a:ext cx="1524000" cy="476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Sender’s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External 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Environme---nt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And Internal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Stimuli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i.e.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Experience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Skills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Attitude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Perception 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etc.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1752600" y="1219200"/>
            <a:ext cx="144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1.Sender has an idea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1828800" y="2667000"/>
            <a:ext cx="1295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2.Sender encodes the idea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1828800" y="4191000"/>
            <a:ext cx="1295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3.Sender transmits the message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3505200" y="2819400"/>
            <a:ext cx="20574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4.Channel 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And 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Medium</a:t>
            </a: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7391400" y="762000"/>
            <a:ext cx="17526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Receiver’s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External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Environment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And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Internal 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Stimuli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i.e.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Experiment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Skills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Attitude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Perception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etc.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5486400" y="1219200"/>
            <a:ext cx="1828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7.Receiver sends feedback</a:t>
            </a: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5486400" y="2667000"/>
            <a:ext cx="1828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6.Receiver decodes message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5562600" y="4267200"/>
            <a:ext cx="1752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5.Receiver gets the message</a:t>
            </a:r>
          </a:p>
        </p:txBody>
      </p:sp>
      <p:sp>
        <p:nvSpPr>
          <p:cNvPr id="35872" name="Rectangle 32"/>
          <p:cNvSpPr>
            <a:spLocks noChangeArrowheads="1"/>
          </p:cNvSpPr>
          <p:nvPr/>
        </p:nvSpPr>
        <p:spPr bwMode="auto">
          <a:xfrm>
            <a:off x="3581400" y="1295400"/>
            <a:ext cx="1219200" cy="34290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93" name="Oval 53"/>
          <p:cNvSpPr>
            <a:spLocks noChangeArrowheads="1"/>
          </p:cNvSpPr>
          <p:nvPr/>
        </p:nvSpPr>
        <p:spPr bwMode="auto">
          <a:xfrm>
            <a:off x="5105400" y="1219200"/>
            <a:ext cx="2209800" cy="914400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35894" name="Oval 54"/>
          <p:cNvSpPr>
            <a:spLocks noChangeArrowheads="1"/>
          </p:cNvSpPr>
          <p:nvPr/>
        </p:nvSpPr>
        <p:spPr bwMode="auto">
          <a:xfrm>
            <a:off x="5105400" y="2667000"/>
            <a:ext cx="2133600" cy="990600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35896" name="Oval 56"/>
          <p:cNvSpPr>
            <a:spLocks noChangeArrowheads="1"/>
          </p:cNvSpPr>
          <p:nvPr/>
        </p:nvSpPr>
        <p:spPr bwMode="auto">
          <a:xfrm>
            <a:off x="5257800" y="4191000"/>
            <a:ext cx="2057400" cy="1143000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98" name="Line 58"/>
          <p:cNvSpPr>
            <a:spLocks noChangeShapeType="1"/>
          </p:cNvSpPr>
          <p:nvPr/>
        </p:nvSpPr>
        <p:spPr bwMode="auto">
          <a:xfrm>
            <a:off x="2971800" y="4495800"/>
            <a:ext cx="9144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99" name="Line 59"/>
          <p:cNvSpPr>
            <a:spLocks noChangeShapeType="1"/>
          </p:cNvSpPr>
          <p:nvPr/>
        </p:nvSpPr>
        <p:spPr bwMode="auto">
          <a:xfrm>
            <a:off x="4648200" y="4495800"/>
            <a:ext cx="8382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00" name="Line 60"/>
          <p:cNvSpPr>
            <a:spLocks noChangeShapeType="1"/>
          </p:cNvSpPr>
          <p:nvPr/>
        </p:nvSpPr>
        <p:spPr bwMode="auto">
          <a:xfrm>
            <a:off x="2438400" y="2057400"/>
            <a:ext cx="0" cy="4572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01" name="Line 61"/>
          <p:cNvSpPr>
            <a:spLocks noChangeShapeType="1"/>
          </p:cNvSpPr>
          <p:nvPr/>
        </p:nvSpPr>
        <p:spPr bwMode="auto">
          <a:xfrm>
            <a:off x="2438400" y="3657600"/>
            <a:ext cx="0" cy="5334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02" name="Line 62"/>
          <p:cNvSpPr>
            <a:spLocks noChangeShapeType="1"/>
          </p:cNvSpPr>
          <p:nvPr/>
        </p:nvSpPr>
        <p:spPr bwMode="auto">
          <a:xfrm flipV="1">
            <a:off x="6248400" y="3657600"/>
            <a:ext cx="0" cy="5334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03" name="Line 63"/>
          <p:cNvSpPr>
            <a:spLocks noChangeShapeType="1"/>
          </p:cNvSpPr>
          <p:nvPr/>
        </p:nvSpPr>
        <p:spPr bwMode="auto">
          <a:xfrm flipV="1">
            <a:off x="6248400" y="2057400"/>
            <a:ext cx="0" cy="6096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05" name="Line 65"/>
          <p:cNvSpPr>
            <a:spLocks noChangeShapeType="1"/>
          </p:cNvSpPr>
          <p:nvPr/>
        </p:nvSpPr>
        <p:spPr bwMode="auto">
          <a:xfrm flipH="1">
            <a:off x="4648200" y="1600200"/>
            <a:ext cx="5334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06" name="Line 66"/>
          <p:cNvSpPr>
            <a:spLocks noChangeShapeType="1"/>
          </p:cNvSpPr>
          <p:nvPr/>
        </p:nvSpPr>
        <p:spPr bwMode="auto">
          <a:xfrm flipH="1">
            <a:off x="3200400" y="1600200"/>
            <a:ext cx="4572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07" name="Line 67"/>
          <p:cNvSpPr>
            <a:spLocks noChangeShapeType="1"/>
          </p:cNvSpPr>
          <p:nvPr/>
        </p:nvSpPr>
        <p:spPr bwMode="auto">
          <a:xfrm>
            <a:off x="7391400" y="914400"/>
            <a:ext cx="0" cy="4724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08" name="Line 68"/>
          <p:cNvSpPr>
            <a:spLocks noChangeShapeType="1"/>
          </p:cNvSpPr>
          <p:nvPr/>
        </p:nvSpPr>
        <p:spPr bwMode="auto">
          <a:xfrm>
            <a:off x="1447800" y="1066800"/>
            <a:ext cx="0" cy="46482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09" name="Line 69"/>
          <p:cNvSpPr>
            <a:spLocks noChangeShapeType="1"/>
          </p:cNvSpPr>
          <p:nvPr/>
        </p:nvSpPr>
        <p:spPr bwMode="auto">
          <a:xfrm>
            <a:off x="1447800" y="5715000"/>
            <a:ext cx="30480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10" name="Line 70"/>
          <p:cNvSpPr>
            <a:spLocks noChangeShapeType="1"/>
          </p:cNvSpPr>
          <p:nvPr/>
        </p:nvSpPr>
        <p:spPr bwMode="auto">
          <a:xfrm flipV="1">
            <a:off x="1447800" y="914400"/>
            <a:ext cx="30480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11" name="Line 71"/>
          <p:cNvSpPr>
            <a:spLocks noChangeShapeType="1"/>
          </p:cNvSpPr>
          <p:nvPr/>
        </p:nvSpPr>
        <p:spPr bwMode="auto">
          <a:xfrm flipH="1">
            <a:off x="7010400" y="5638800"/>
            <a:ext cx="381000" cy="228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14" name="Line 74"/>
          <p:cNvSpPr>
            <a:spLocks noChangeShapeType="1"/>
          </p:cNvSpPr>
          <p:nvPr/>
        </p:nvSpPr>
        <p:spPr bwMode="auto">
          <a:xfrm flipH="1" flipV="1">
            <a:off x="7010400" y="838200"/>
            <a:ext cx="381000" cy="762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16" name="Text Box 76"/>
          <p:cNvSpPr txBox="1">
            <a:spLocks noChangeArrowheads="1"/>
          </p:cNvSpPr>
          <p:nvPr/>
        </p:nvSpPr>
        <p:spPr bwMode="auto">
          <a:xfrm>
            <a:off x="685800" y="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Communication Process</a:t>
            </a:r>
          </a:p>
        </p:txBody>
      </p:sp>
      <p:sp>
        <p:nvSpPr>
          <p:cNvPr id="35918" name="Oval 78"/>
          <p:cNvSpPr>
            <a:spLocks noChangeArrowheads="1"/>
          </p:cNvSpPr>
          <p:nvPr/>
        </p:nvSpPr>
        <p:spPr bwMode="auto">
          <a:xfrm>
            <a:off x="1676400" y="990600"/>
            <a:ext cx="1600200" cy="1066800"/>
          </a:xfrm>
          <a:prstGeom prst="ellipse">
            <a:avLst/>
          </a:prstGeom>
          <a:noFill/>
          <a:ln w="571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921" name="Oval 81"/>
          <p:cNvSpPr>
            <a:spLocks noChangeArrowheads="1"/>
          </p:cNvSpPr>
          <p:nvPr/>
        </p:nvSpPr>
        <p:spPr bwMode="auto">
          <a:xfrm>
            <a:off x="1600200" y="2514600"/>
            <a:ext cx="1752600" cy="1143000"/>
          </a:xfrm>
          <a:prstGeom prst="ellipse">
            <a:avLst/>
          </a:prstGeom>
          <a:noFill/>
          <a:ln w="571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926" name="Oval 86"/>
          <p:cNvSpPr>
            <a:spLocks noChangeArrowheads="1"/>
          </p:cNvSpPr>
          <p:nvPr/>
        </p:nvSpPr>
        <p:spPr bwMode="auto">
          <a:xfrm>
            <a:off x="1524000" y="4114800"/>
            <a:ext cx="1905000" cy="1371600"/>
          </a:xfrm>
          <a:prstGeom prst="ellipse">
            <a:avLst/>
          </a:prstGeom>
          <a:noFill/>
          <a:ln w="571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 advTm="361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59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59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9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5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5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8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9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4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0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1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68" decel="100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768" decel="100000"/>
                                        <p:tgtEl>
                                          <p:spTgt spid="358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0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1" dur="768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2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3" dur="768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4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768" decel="100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768" decel="100000"/>
                                        <p:tgtEl>
                                          <p:spTgt spid="358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9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0" dur="768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1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2" dur="768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3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768" decel="100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768" decel="100000"/>
                                        <p:tgtEl>
                                          <p:spTgt spid="358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8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9" dur="768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0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1" dur="768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2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768" decel="100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768" decel="100000"/>
                                        <p:tgtEl>
                                          <p:spTgt spid="358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7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8" dur="768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9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0" dur="768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1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768" decel="100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768" decel="100000"/>
                                        <p:tgtEl>
                                          <p:spTgt spid="358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6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7" dur="768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8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9" dur="768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0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768" decel="100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768" decel="100000"/>
                                        <p:tgtEl>
                                          <p:spTgt spid="358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5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6" dur="768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7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8" dur="768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9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768" decel="100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768" decel="100000"/>
                                        <p:tgtEl>
                                          <p:spTgt spid="358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4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5" dur="768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6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7" dur="768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8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768" decel="100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768" decel="100000"/>
                                        <p:tgtEl>
                                          <p:spTgt spid="358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3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4" dur="768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5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6" dur="768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7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768" decel="100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1" dur="768" decel="100000"/>
                                        <p:tgtEl>
                                          <p:spTgt spid="358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2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3" dur="768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4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5" dur="768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6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2000" fill="hold"/>
                                        <p:tgtEl>
                                          <p:spTgt spid="35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35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3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2000" fill="hold"/>
                                        <p:tgtEl>
                                          <p:spTgt spid="35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35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3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000" fill="hold"/>
                                        <p:tgtEl>
                                          <p:spTgt spid="35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0" fill="hold"/>
                                        <p:tgtEl>
                                          <p:spTgt spid="35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35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35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0" fill="hold"/>
                                        <p:tgtEl>
                                          <p:spTgt spid="35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35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2000" fill="hold"/>
                                        <p:tgtEl>
                                          <p:spTgt spid="35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000" fill="hold"/>
                                        <p:tgtEl>
                                          <p:spTgt spid="35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3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2000" fill="hold"/>
                                        <p:tgtEl>
                                          <p:spTgt spid="35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000" fill="hold"/>
                                        <p:tgtEl>
                                          <p:spTgt spid="35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2000"/>
                                        <p:tgtEl>
                                          <p:spTgt spid="3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2000" fill="hold"/>
                                        <p:tgtEl>
                                          <p:spTgt spid="35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000" fill="hold"/>
                                        <p:tgtEl>
                                          <p:spTgt spid="35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35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000" fill="hold"/>
                                        <p:tgtEl>
                                          <p:spTgt spid="35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000" fill="hold"/>
                                        <p:tgtEl>
                                          <p:spTgt spid="35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2000"/>
                                        <p:tgtEl>
                                          <p:spTgt spid="35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2" dur="2000" fill="hold"/>
                                        <p:tgtEl>
                                          <p:spTgt spid="359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6" dur="2000" fill="hold"/>
                                        <p:tgtEl>
                                          <p:spTgt spid="359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0" dur="2000" fill="hold"/>
                                        <p:tgtEl>
                                          <p:spTgt spid="359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4" dur="20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8" dur="2000" fill="hold"/>
                                        <p:tgtEl>
                                          <p:spTgt spid="358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2" dur="2000" fill="hold"/>
                                        <p:tgtEl>
                                          <p:spTgt spid="358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6" dur="2000" fill="hold"/>
                                        <p:tgtEl>
                                          <p:spTgt spid="358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0" dur="20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4" dur="2000" fill="hold"/>
                                        <p:tgtEl>
                                          <p:spTgt spid="359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/>
      <p:bldP spid="35848" grpId="0"/>
      <p:bldP spid="35850" grpId="0"/>
      <p:bldP spid="35852" grpId="0"/>
      <p:bldP spid="35853" grpId="0"/>
      <p:bldP spid="35854" grpId="0"/>
      <p:bldP spid="35855" grpId="0"/>
      <p:bldP spid="35857" grpId="0"/>
      <p:bldP spid="35859" grpId="0"/>
      <p:bldP spid="35872" grpId="0" animBg="1"/>
      <p:bldP spid="35872" grpId="1" animBg="1"/>
      <p:bldP spid="35872" grpId="2" animBg="1"/>
      <p:bldP spid="35893" grpId="0" animBg="1"/>
      <p:bldP spid="35893" grpId="1" animBg="1"/>
      <p:bldP spid="35894" grpId="0" animBg="1"/>
      <p:bldP spid="35894" grpId="1" animBg="1"/>
      <p:bldP spid="35896" grpId="0" animBg="1"/>
      <p:bldP spid="35896" grpId="1" animBg="1"/>
      <p:bldP spid="35898" grpId="0" animBg="1"/>
      <p:bldP spid="35899" grpId="0" animBg="1"/>
      <p:bldP spid="35900" grpId="0" animBg="1"/>
      <p:bldP spid="35901" grpId="0" animBg="1"/>
      <p:bldP spid="35902" grpId="0" animBg="1"/>
      <p:bldP spid="35903" grpId="0" animBg="1"/>
      <p:bldP spid="35905" grpId="0" animBg="1"/>
      <p:bldP spid="35906" grpId="0" animBg="1"/>
      <p:bldP spid="35907" grpId="0" animBg="1"/>
      <p:bldP spid="35908" grpId="0" animBg="1"/>
      <p:bldP spid="35909" grpId="0" animBg="1"/>
      <p:bldP spid="35910" grpId="0" animBg="1"/>
      <p:bldP spid="35911" grpId="0" animBg="1"/>
      <p:bldP spid="35914" grpId="0" animBg="1"/>
      <p:bldP spid="35916" grpId="0"/>
      <p:bldP spid="35918" grpId="0" animBg="1"/>
      <p:bldP spid="35918" grpId="1" animBg="1"/>
      <p:bldP spid="35918" grpId="2" animBg="1"/>
      <p:bldP spid="35921" grpId="0" animBg="1"/>
      <p:bldP spid="35921" grpId="1" animBg="1"/>
      <p:bldP spid="35926" grpId="0" animBg="1"/>
      <p:bldP spid="3592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8" name="Picture 4" descr="j02353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057400"/>
            <a:ext cx="4572000" cy="3733800"/>
          </a:xfrm>
          <a:prstGeom prst="rect">
            <a:avLst/>
          </a:prstGeom>
          <a:noFill/>
        </p:spPr>
      </p:pic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91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5400" b="0" u="sng">
                <a:latin typeface="Arial" charset="0"/>
              </a:rPr>
              <a:t>Organization’s Dimensions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5181600" y="1600200"/>
            <a:ext cx="39624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 eaLnBrk="0" hangingPunct="0">
              <a:spcBef>
                <a:spcPct val="50000"/>
              </a:spcBef>
              <a:buFontTx/>
              <a:buChar char="•"/>
            </a:pPr>
            <a:r>
              <a:rPr lang="en-US" sz="3200" b="0">
                <a:latin typeface="Arial" charset="0"/>
              </a:rPr>
              <a:t>Downward</a:t>
            </a:r>
          </a:p>
          <a:p>
            <a:pPr marL="342900" indent="-342900" algn="l" eaLnBrk="0" hangingPunct="0">
              <a:spcBef>
                <a:spcPct val="50000"/>
              </a:spcBef>
              <a:buFontTx/>
              <a:buChar char="•"/>
            </a:pPr>
            <a:r>
              <a:rPr lang="en-US" sz="3200" b="0">
                <a:latin typeface="Arial" charset="0"/>
              </a:rPr>
              <a:t>Upward</a:t>
            </a:r>
          </a:p>
          <a:p>
            <a:pPr marL="342900" indent="-342900" algn="l" eaLnBrk="0" hangingPunct="0">
              <a:spcBef>
                <a:spcPct val="50000"/>
              </a:spcBef>
              <a:buFontTx/>
              <a:buChar char="•"/>
            </a:pPr>
            <a:r>
              <a:rPr lang="en-US" sz="3200" b="0">
                <a:latin typeface="Arial" charset="0"/>
              </a:rPr>
              <a:t>Horizontal</a:t>
            </a:r>
          </a:p>
          <a:p>
            <a:pPr marL="342900" indent="-342900" algn="l" eaLnBrk="0" hangingPunct="0">
              <a:spcBef>
                <a:spcPct val="50000"/>
              </a:spcBef>
              <a:buFontTx/>
              <a:buChar char="•"/>
            </a:pPr>
            <a:r>
              <a:rPr lang="en-US" sz="3200" b="0">
                <a:latin typeface="Arial" charset="0"/>
              </a:rPr>
              <a:t>Diagonal</a:t>
            </a:r>
          </a:p>
        </p:txBody>
      </p:sp>
    </p:spTree>
    <p:custDataLst>
      <p:tags r:id="rId1"/>
    </p:custDataLst>
  </p:cSld>
  <p:clrMapOvr>
    <a:masterClrMapping/>
  </p:clrMapOvr>
  <p:transition advTm="218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68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68" decel="100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68" decel="100000"/>
                                        <p:tgtEl>
                                          <p:spTgt spid="368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68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68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2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 tmFilter="0,0; .5, 1; 1, 1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57" name="Text Box 93"/>
          <p:cNvSpPr txBox="1">
            <a:spLocks noChangeArrowheads="1"/>
          </p:cNvSpPr>
          <p:nvPr/>
        </p:nvSpPr>
        <p:spPr bwMode="auto">
          <a:xfrm>
            <a:off x="1143000" y="228600"/>
            <a:ext cx="723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66FF66"/>
                </a:solidFill>
              </a:rPr>
              <a:t>An Average Organizational Structure</a:t>
            </a:r>
          </a:p>
        </p:txBody>
      </p:sp>
      <p:sp>
        <p:nvSpPr>
          <p:cNvPr id="139488" name="Rectangle 224"/>
          <p:cNvSpPr>
            <a:spLocks noChangeArrowheads="1"/>
          </p:cNvSpPr>
          <p:nvPr/>
        </p:nvSpPr>
        <p:spPr bwMode="auto">
          <a:xfrm>
            <a:off x="2743200" y="2362200"/>
            <a:ext cx="3733800" cy="6858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39489" name="Rectangle 225"/>
          <p:cNvSpPr>
            <a:spLocks noChangeArrowheads="1"/>
          </p:cNvSpPr>
          <p:nvPr/>
        </p:nvSpPr>
        <p:spPr bwMode="auto">
          <a:xfrm>
            <a:off x="1447800" y="4114800"/>
            <a:ext cx="1371600" cy="6858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490" name="Rectangle 226"/>
          <p:cNvSpPr>
            <a:spLocks noChangeArrowheads="1"/>
          </p:cNvSpPr>
          <p:nvPr/>
        </p:nvSpPr>
        <p:spPr bwMode="auto">
          <a:xfrm>
            <a:off x="2743200" y="1447800"/>
            <a:ext cx="3733800" cy="6858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491" name="Rectangle 227"/>
          <p:cNvSpPr>
            <a:spLocks noChangeArrowheads="1"/>
          </p:cNvSpPr>
          <p:nvPr/>
        </p:nvSpPr>
        <p:spPr bwMode="auto">
          <a:xfrm>
            <a:off x="3048000" y="4114800"/>
            <a:ext cx="1371600" cy="6858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492" name="Rectangle 228"/>
          <p:cNvSpPr>
            <a:spLocks noChangeArrowheads="1"/>
          </p:cNvSpPr>
          <p:nvPr/>
        </p:nvSpPr>
        <p:spPr bwMode="auto">
          <a:xfrm>
            <a:off x="6248400" y="4114800"/>
            <a:ext cx="1371600" cy="6858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493" name="Rectangle 229"/>
          <p:cNvSpPr>
            <a:spLocks noChangeArrowheads="1"/>
          </p:cNvSpPr>
          <p:nvPr/>
        </p:nvSpPr>
        <p:spPr bwMode="auto">
          <a:xfrm>
            <a:off x="4648200" y="4114800"/>
            <a:ext cx="1371600" cy="6858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494" name="Rectangle 230"/>
          <p:cNvSpPr>
            <a:spLocks noChangeArrowheads="1"/>
          </p:cNvSpPr>
          <p:nvPr/>
        </p:nvSpPr>
        <p:spPr bwMode="auto">
          <a:xfrm>
            <a:off x="1600200" y="5410200"/>
            <a:ext cx="381000" cy="4572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495" name="Rectangle 231"/>
          <p:cNvSpPr>
            <a:spLocks noChangeArrowheads="1"/>
          </p:cNvSpPr>
          <p:nvPr/>
        </p:nvSpPr>
        <p:spPr bwMode="auto">
          <a:xfrm>
            <a:off x="2362200" y="5410200"/>
            <a:ext cx="381000" cy="4572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496" name="Rectangle 232"/>
          <p:cNvSpPr>
            <a:spLocks noChangeArrowheads="1"/>
          </p:cNvSpPr>
          <p:nvPr/>
        </p:nvSpPr>
        <p:spPr bwMode="auto">
          <a:xfrm>
            <a:off x="7086600" y="5410200"/>
            <a:ext cx="381000" cy="4572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497" name="Rectangle 233"/>
          <p:cNvSpPr>
            <a:spLocks noChangeArrowheads="1"/>
          </p:cNvSpPr>
          <p:nvPr/>
        </p:nvSpPr>
        <p:spPr bwMode="auto">
          <a:xfrm>
            <a:off x="6400800" y="5410200"/>
            <a:ext cx="381000" cy="4572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498" name="Rectangle 234"/>
          <p:cNvSpPr>
            <a:spLocks noChangeArrowheads="1"/>
          </p:cNvSpPr>
          <p:nvPr/>
        </p:nvSpPr>
        <p:spPr bwMode="auto">
          <a:xfrm>
            <a:off x="5486400" y="5410200"/>
            <a:ext cx="381000" cy="4572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499" name="Rectangle 235"/>
          <p:cNvSpPr>
            <a:spLocks noChangeArrowheads="1"/>
          </p:cNvSpPr>
          <p:nvPr/>
        </p:nvSpPr>
        <p:spPr bwMode="auto">
          <a:xfrm>
            <a:off x="3200400" y="5410200"/>
            <a:ext cx="381000" cy="4572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00" name="Rectangle 236"/>
          <p:cNvSpPr>
            <a:spLocks noChangeArrowheads="1"/>
          </p:cNvSpPr>
          <p:nvPr/>
        </p:nvSpPr>
        <p:spPr bwMode="auto">
          <a:xfrm>
            <a:off x="3962400" y="5410200"/>
            <a:ext cx="381000" cy="4572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01" name="Rectangle 237"/>
          <p:cNvSpPr>
            <a:spLocks noChangeArrowheads="1"/>
          </p:cNvSpPr>
          <p:nvPr/>
        </p:nvSpPr>
        <p:spPr bwMode="auto">
          <a:xfrm>
            <a:off x="4800600" y="5410200"/>
            <a:ext cx="381000" cy="4572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02" name="Rectangle 238"/>
          <p:cNvSpPr>
            <a:spLocks noChangeArrowheads="1"/>
          </p:cNvSpPr>
          <p:nvPr/>
        </p:nvSpPr>
        <p:spPr bwMode="auto">
          <a:xfrm>
            <a:off x="70104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03" name="Rectangle 239"/>
          <p:cNvSpPr>
            <a:spLocks noChangeArrowheads="1"/>
          </p:cNvSpPr>
          <p:nvPr/>
        </p:nvSpPr>
        <p:spPr bwMode="auto">
          <a:xfrm>
            <a:off x="19050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04" name="Rectangle 240"/>
          <p:cNvSpPr>
            <a:spLocks noChangeArrowheads="1"/>
          </p:cNvSpPr>
          <p:nvPr/>
        </p:nvSpPr>
        <p:spPr bwMode="auto">
          <a:xfrm>
            <a:off x="26670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05" name="Rectangle 241"/>
          <p:cNvSpPr>
            <a:spLocks noChangeArrowheads="1"/>
          </p:cNvSpPr>
          <p:nvPr/>
        </p:nvSpPr>
        <p:spPr bwMode="auto">
          <a:xfrm>
            <a:off x="22860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06" name="Rectangle 242"/>
          <p:cNvSpPr>
            <a:spLocks noChangeArrowheads="1"/>
          </p:cNvSpPr>
          <p:nvPr/>
        </p:nvSpPr>
        <p:spPr bwMode="auto">
          <a:xfrm>
            <a:off x="31242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07" name="Rectangle 243"/>
          <p:cNvSpPr>
            <a:spLocks noChangeArrowheads="1"/>
          </p:cNvSpPr>
          <p:nvPr/>
        </p:nvSpPr>
        <p:spPr bwMode="auto">
          <a:xfrm>
            <a:off x="35052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08" name="Rectangle 244"/>
          <p:cNvSpPr>
            <a:spLocks noChangeArrowheads="1"/>
          </p:cNvSpPr>
          <p:nvPr/>
        </p:nvSpPr>
        <p:spPr bwMode="auto">
          <a:xfrm>
            <a:off x="38862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09" name="Rectangle 245"/>
          <p:cNvSpPr>
            <a:spLocks noChangeArrowheads="1"/>
          </p:cNvSpPr>
          <p:nvPr/>
        </p:nvSpPr>
        <p:spPr bwMode="auto">
          <a:xfrm>
            <a:off x="42672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10" name="Rectangle 246"/>
          <p:cNvSpPr>
            <a:spLocks noChangeArrowheads="1"/>
          </p:cNvSpPr>
          <p:nvPr/>
        </p:nvSpPr>
        <p:spPr bwMode="auto">
          <a:xfrm>
            <a:off x="47244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11" name="Rectangle 247"/>
          <p:cNvSpPr>
            <a:spLocks noChangeArrowheads="1"/>
          </p:cNvSpPr>
          <p:nvPr/>
        </p:nvSpPr>
        <p:spPr bwMode="auto">
          <a:xfrm>
            <a:off x="51054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12" name="Rectangle 248"/>
          <p:cNvSpPr>
            <a:spLocks noChangeArrowheads="1"/>
          </p:cNvSpPr>
          <p:nvPr/>
        </p:nvSpPr>
        <p:spPr bwMode="auto">
          <a:xfrm>
            <a:off x="15240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13" name="Rectangle 249"/>
          <p:cNvSpPr>
            <a:spLocks noChangeArrowheads="1"/>
          </p:cNvSpPr>
          <p:nvPr/>
        </p:nvSpPr>
        <p:spPr bwMode="auto">
          <a:xfrm>
            <a:off x="66294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14" name="Rectangle 250"/>
          <p:cNvSpPr>
            <a:spLocks noChangeArrowheads="1"/>
          </p:cNvSpPr>
          <p:nvPr/>
        </p:nvSpPr>
        <p:spPr bwMode="auto">
          <a:xfrm>
            <a:off x="63246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15" name="Rectangle 251"/>
          <p:cNvSpPr>
            <a:spLocks noChangeArrowheads="1"/>
          </p:cNvSpPr>
          <p:nvPr/>
        </p:nvSpPr>
        <p:spPr bwMode="auto">
          <a:xfrm>
            <a:off x="57150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16" name="Rectangle 252"/>
          <p:cNvSpPr>
            <a:spLocks noChangeArrowheads="1"/>
          </p:cNvSpPr>
          <p:nvPr/>
        </p:nvSpPr>
        <p:spPr bwMode="auto">
          <a:xfrm>
            <a:off x="54102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17" name="Rectangle 253"/>
          <p:cNvSpPr>
            <a:spLocks noChangeArrowheads="1"/>
          </p:cNvSpPr>
          <p:nvPr/>
        </p:nvSpPr>
        <p:spPr bwMode="auto">
          <a:xfrm>
            <a:off x="7391400" y="6248400"/>
            <a:ext cx="152400" cy="15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518" name="Line 254"/>
          <p:cNvSpPr>
            <a:spLocks noChangeShapeType="1"/>
          </p:cNvSpPr>
          <p:nvPr/>
        </p:nvSpPr>
        <p:spPr bwMode="auto">
          <a:xfrm flipH="1">
            <a:off x="1600200" y="5867400"/>
            <a:ext cx="2286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19" name="Line 255"/>
          <p:cNvSpPr>
            <a:spLocks noChangeShapeType="1"/>
          </p:cNvSpPr>
          <p:nvPr/>
        </p:nvSpPr>
        <p:spPr bwMode="auto">
          <a:xfrm flipH="1">
            <a:off x="2362200" y="5867400"/>
            <a:ext cx="2286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20" name="Line 256"/>
          <p:cNvSpPr>
            <a:spLocks noChangeShapeType="1"/>
          </p:cNvSpPr>
          <p:nvPr/>
        </p:nvSpPr>
        <p:spPr bwMode="auto">
          <a:xfrm flipH="1">
            <a:off x="3200400" y="5867400"/>
            <a:ext cx="2286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21" name="Line 257"/>
          <p:cNvSpPr>
            <a:spLocks noChangeShapeType="1"/>
          </p:cNvSpPr>
          <p:nvPr/>
        </p:nvSpPr>
        <p:spPr bwMode="auto">
          <a:xfrm flipH="1">
            <a:off x="3962400" y="5867400"/>
            <a:ext cx="2286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22" name="Line 258"/>
          <p:cNvSpPr>
            <a:spLocks noChangeShapeType="1"/>
          </p:cNvSpPr>
          <p:nvPr/>
        </p:nvSpPr>
        <p:spPr bwMode="auto">
          <a:xfrm flipH="1">
            <a:off x="4800600" y="5867400"/>
            <a:ext cx="2286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23" name="Line 259"/>
          <p:cNvSpPr>
            <a:spLocks noChangeShapeType="1"/>
          </p:cNvSpPr>
          <p:nvPr/>
        </p:nvSpPr>
        <p:spPr bwMode="auto">
          <a:xfrm flipH="1">
            <a:off x="5486400" y="5867400"/>
            <a:ext cx="2286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24" name="Line 260"/>
          <p:cNvSpPr>
            <a:spLocks noChangeShapeType="1"/>
          </p:cNvSpPr>
          <p:nvPr/>
        </p:nvSpPr>
        <p:spPr bwMode="auto">
          <a:xfrm flipH="1">
            <a:off x="6324600" y="5867400"/>
            <a:ext cx="2286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25" name="Line 261"/>
          <p:cNvSpPr>
            <a:spLocks noChangeShapeType="1"/>
          </p:cNvSpPr>
          <p:nvPr/>
        </p:nvSpPr>
        <p:spPr bwMode="auto">
          <a:xfrm flipH="1">
            <a:off x="7086600" y="5867400"/>
            <a:ext cx="2286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26" name="Line 262"/>
          <p:cNvSpPr>
            <a:spLocks noChangeShapeType="1"/>
          </p:cNvSpPr>
          <p:nvPr/>
        </p:nvSpPr>
        <p:spPr bwMode="auto">
          <a:xfrm>
            <a:off x="1828800" y="5867400"/>
            <a:ext cx="1524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27" name="Line 263"/>
          <p:cNvSpPr>
            <a:spLocks noChangeShapeType="1"/>
          </p:cNvSpPr>
          <p:nvPr/>
        </p:nvSpPr>
        <p:spPr bwMode="auto">
          <a:xfrm>
            <a:off x="7315200" y="5867400"/>
            <a:ext cx="1524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28" name="Line 264"/>
          <p:cNvSpPr>
            <a:spLocks noChangeShapeType="1"/>
          </p:cNvSpPr>
          <p:nvPr/>
        </p:nvSpPr>
        <p:spPr bwMode="auto">
          <a:xfrm>
            <a:off x="6553200" y="5867400"/>
            <a:ext cx="1524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29" name="Line 265"/>
          <p:cNvSpPr>
            <a:spLocks noChangeShapeType="1"/>
          </p:cNvSpPr>
          <p:nvPr/>
        </p:nvSpPr>
        <p:spPr bwMode="auto">
          <a:xfrm>
            <a:off x="5715000" y="5867400"/>
            <a:ext cx="1524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30" name="Line 266"/>
          <p:cNvSpPr>
            <a:spLocks noChangeShapeType="1"/>
          </p:cNvSpPr>
          <p:nvPr/>
        </p:nvSpPr>
        <p:spPr bwMode="auto">
          <a:xfrm>
            <a:off x="5029200" y="5867400"/>
            <a:ext cx="1524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31" name="Line 267"/>
          <p:cNvSpPr>
            <a:spLocks noChangeShapeType="1"/>
          </p:cNvSpPr>
          <p:nvPr/>
        </p:nvSpPr>
        <p:spPr bwMode="auto">
          <a:xfrm>
            <a:off x="4191000" y="5867400"/>
            <a:ext cx="1524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32" name="Line 268"/>
          <p:cNvSpPr>
            <a:spLocks noChangeShapeType="1"/>
          </p:cNvSpPr>
          <p:nvPr/>
        </p:nvSpPr>
        <p:spPr bwMode="auto">
          <a:xfrm>
            <a:off x="3429000" y="5867400"/>
            <a:ext cx="1524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33" name="Line 269"/>
          <p:cNvSpPr>
            <a:spLocks noChangeShapeType="1"/>
          </p:cNvSpPr>
          <p:nvPr/>
        </p:nvSpPr>
        <p:spPr bwMode="auto">
          <a:xfrm>
            <a:off x="2590800" y="5867400"/>
            <a:ext cx="1524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34" name="Line 270"/>
          <p:cNvSpPr>
            <a:spLocks noChangeShapeType="1"/>
          </p:cNvSpPr>
          <p:nvPr/>
        </p:nvSpPr>
        <p:spPr bwMode="auto">
          <a:xfrm flipH="1">
            <a:off x="1752600" y="4800600"/>
            <a:ext cx="381000" cy="609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35" name="Line 271"/>
          <p:cNvSpPr>
            <a:spLocks noChangeShapeType="1"/>
          </p:cNvSpPr>
          <p:nvPr/>
        </p:nvSpPr>
        <p:spPr bwMode="auto">
          <a:xfrm>
            <a:off x="2133600" y="4876800"/>
            <a:ext cx="3810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36" name="Line 272"/>
          <p:cNvSpPr>
            <a:spLocks noChangeShapeType="1"/>
          </p:cNvSpPr>
          <p:nvPr/>
        </p:nvSpPr>
        <p:spPr bwMode="auto">
          <a:xfrm flipH="1">
            <a:off x="3276600" y="4800600"/>
            <a:ext cx="381000" cy="609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37" name="Line 273"/>
          <p:cNvSpPr>
            <a:spLocks noChangeShapeType="1"/>
          </p:cNvSpPr>
          <p:nvPr/>
        </p:nvSpPr>
        <p:spPr bwMode="auto">
          <a:xfrm>
            <a:off x="3657600" y="4800600"/>
            <a:ext cx="457200" cy="609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38" name="Line 274"/>
          <p:cNvSpPr>
            <a:spLocks noChangeShapeType="1"/>
          </p:cNvSpPr>
          <p:nvPr/>
        </p:nvSpPr>
        <p:spPr bwMode="auto">
          <a:xfrm flipH="1">
            <a:off x="4953000" y="4800600"/>
            <a:ext cx="304800" cy="609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39" name="Line 275"/>
          <p:cNvSpPr>
            <a:spLocks noChangeShapeType="1"/>
          </p:cNvSpPr>
          <p:nvPr/>
        </p:nvSpPr>
        <p:spPr bwMode="auto">
          <a:xfrm>
            <a:off x="5257800" y="4800600"/>
            <a:ext cx="457200" cy="609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40" name="Line 276"/>
          <p:cNvSpPr>
            <a:spLocks noChangeShapeType="1"/>
          </p:cNvSpPr>
          <p:nvPr/>
        </p:nvSpPr>
        <p:spPr bwMode="auto">
          <a:xfrm flipH="1">
            <a:off x="6629400" y="4800600"/>
            <a:ext cx="152400" cy="609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41" name="Line 277"/>
          <p:cNvSpPr>
            <a:spLocks noChangeShapeType="1"/>
          </p:cNvSpPr>
          <p:nvPr/>
        </p:nvSpPr>
        <p:spPr bwMode="auto">
          <a:xfrm>
            <a:off x="7010400" y="4800600"/>
            <a:ext cx="228600" cy="609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42" name="Text Box 278"/>
          <p:cNvSpPr txBox="1">
            <a:spLocks noChangeArrowheads="1"/>
          </p:cNvSpPr>
          <p:nvPr/>
        </p:nvSpPr>
        <p:spPr bwMode="auto">
          <a:xfrm>
            <a:off x="2819400" y="15240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Board of directors</a:t>
            </a:r>
          </a:p>
        </p:txBody>
      </p:sp>
      <p:sp>
        <p:nvSpPr>
          <p:cNvPr id="139543" name="Line 279"/>
          <p:cNvSpPr>
            <a:spLocks noChangeShapeType="1"/>
          </p:cNvSpPr>
          <p:nvPr/>
        </p:nvSpPr>
        <p:spPr bwMode="auto">
          <a:xfrm>
            <a:off x="4572000" y="2133600"/>
            <a:ext cx="0" cy="228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44" name="Line 280"/>
          <p:cNvSpPr>
            <a:spLocks noChangeShapeType="1"/>
          </p:cNvSpPr>
          <p:nvPr/>
        </p:nvSpPr>
        <p:spPr bwMode="auto">
          <a:xfrm flipH="1">
            <a:off x="2057400" y="3048000"/>
            <a:ext cx="2362200" cy="1066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45" name="Line 281"/>
          <p:cNvSpPr>
            <a:spLocks noChangeShapeType="1"/>
          </p:cNvSpPr>
          <p:nvPr/>
        </p:nvSpPr>
        <p:spPr bwMode="auto">
          <a:xfrm flipH="1">
            <a:off x="3810000" y="3048000"/>
            <a:ext cx="609600" cy="1066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46" name="Line 282"/>
          <p:cNvSpPr>
            <a:spLocks noChangeShapeType="1"/>
          </p:cNvSpPr>
          <p:nvPr/>
        </p:nvSpPr>
        <p:spPr bwMode="auto">
          <a:xfrm>
            <a:off x="4495800" y="3048000"/>
            <a:ext cx="914400" cy="1066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47" name="Line 283"/>
          <p:cNvSpPr>
            <a:spLocks noChangeShapeType="1"/>
          </p:cNvSpPr>
          <p:nvPr/>
        </p:nvSpPr>
        <p:spPr bwMode="auto">
          <a:xfrm>
            <a:off x="4495800" y="3048000"/>
            <a:ext cx="2743200" cy="1066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548" name="Text Box 284"/>
          <p:cNvSpPr txBox="1">
            <a:spLocks noChangeArrowheads="1"/>
          </p:cNvSpPr>
          <p:nvPr/>
        </p:nvSpPr>
        <p:spPr bwMode="auto">
          <a:xfrm>
            <a:off x="2819400" y="25146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Managing Directors</a:t>
            </a:r>
          </a:p>
        </p:txBody>
      </p:sp>
      <p:sp>
        <p:nvSpPr>
          <p:cNvPr id="139549" name="Text Box 285"/>
          <p:cNvSpPr txBox="1">
            <a:spLocks noChangeArrowheads="1"/>
          </p:cNvSpPr>
          <p:nvPr/>
        </p:nvSpPr>
        <p:spPr bwMode="auto">
          <a:xfrm>
            <a:off x="1524000" y="41910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</a:rPr>
              <a:t>Purchase</a:t>
            </a:r>
          </a:p>
        </p:txBody>
      </p:sp>
      <p:sp>
        <p:nvSpPr>
          <p:cNvPr id="139550" name="Text Box 286"/>
          <p:cNvSpPr txBox="1">
            <a:spLocks noChangeArrowheads="1"/>
          </p:cNvSpPr>
          <p:nvPr/>
        </p:nvSpPr>
        <p:spPr bwMode="auto">
          <a:xfrm>
            <a:off x="3048000" y="4267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Production</a:t>
            </a:r>
          </a:p>
        </p:txBody>
      </p:sp>
      <p:sp>
        <p:nvSpPr>
          <p:cNvPr id="139551" name="Text Box 287"/>
          <p:cNvSpPr txBox="1">
            <a:spLocks noChangeArrowheads="1"/>
          </p:cNvSpPr>
          <p:nvPr/>
        </p:nvSpPr>
        <p:spPr bwMode="auto">
          <a:xfrm>
            <a:off x="4724400" y="4191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Sales</a:t>
            </a:r>
          </a:p>
        </p:txBody>
      </p:sp>
      <p:sp>
        <p:nvSpPr>
          <p:cNvPr id="139552" name="Text Box 288"/>
          <p:cNvSpPr txBox="1">
            <a:spLocks noChangeArrowheads="1"/>
          </p:cNvSpPr>
          <p:nvPr/>
        </p:nvSpPr>
        <p:spPr bwMode="auto">
          <a:xfrm>
            <a:off x="6172200" y="4191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Admnstr.n</a:t>
            </a:r>
          </a:p>
        </p:txBody>
      </p:sp>
    </p:spTree>
    <p:custDataLst>
      <p:tags r:id="rId1"/>
    </p:custDataLst>
  </p:cSld>
  <p:clrMapOvr>
    <a:masterClrMapping/>
  </p:clrMapOvr>
  <p:transition advTm="265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93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93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393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0" autoRev="1" fill="hold"/>
                                        <p:tgtEl>
                                          <p:spTgt spid="1394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FE00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0" autoRev="1" fill="hold"/>
                                        <p:tgtEl>
                                          <p:spTgt spid="1394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FE00"/>
                                      </p:to>
                                    </p:animClr>
                                    <p:set>
                                      <p:cBhvr>
                                        <p:cTn id="21" dur="1000" autoRev="1" fill="hold"/>
                                        <p:tgtEl>
                                          <p:spTgt spid="1394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autoRev="1" fill="hold"/>
                                        <p:tgtEl>
                                          <p:spTgt spid="1394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autoRev="1" fill="hold"/>
                                        <p:tgtEl>
                                          <p:spTgt spid="1394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7" dur="1000" autoRev="1" fill="hold"/>
                                        <p:tgtEl>
                                          <p:spTgt spid="1394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8" dur="1000" autoRev="1" fill="hold"/>
                                        <p:tgtEl>
                                          <p:spTgt spid="1394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autoRev="1" fill="hold"/>
                                        <p:tgtEl>
                                          <p:spTgt spid="1394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1394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394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1394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1394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5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01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9501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9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9501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1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5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5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5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5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00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9500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57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9500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1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99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6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9499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65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9499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1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95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7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9495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73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9495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1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9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8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949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81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949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1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98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8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9498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89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9498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1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9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97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9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9497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97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9497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1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94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96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9496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05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9496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357" grpId="0"/>
      <p:bldP spid="139488" grpId="0" animBg="1"/>
      <p:bldP spid="139489" grpId="0" animBg="1"/>
      <p:bldP spid="139490" grpId="0" animBg="1"/>
      <p:bldP spid="139491" grpId="0" animBg="1"/>
      <p:bldP spid="139492" grpId="0" animBg="1"/>
      <p:bldP spid="139493" grpId="0" animBg="1"/>
      <p:bldP spid="139494" grpId="0" animBg="1"/>
      <p:bldP spid="139495" grpId="0" animBg="1"/>
      <p:bldP spid="139496" grpId="0" animBg="1"/>
      <p:bldP spid="139497" grpId="0" animBg="1"/>
      <p:bldP spid="139498" grpId="0" animBg="1"/>
      <p:bldP spid="139499" grpId="0" animBg="1"/>
      <p:bldP spid="139500" grpId="0" animBg="1"/>
      <p:bldP spid="1395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74" name="Text Box 22"/>
          <p:cNvSpPr txBox="1">
            <a:spLocks noChangeArrowheads="1"/>
          </p:cNvSpPr>
          <p:nvPr/>
        </p:nvSpPr>
        <p:spPr bwMode="auto">
          <a:xfrm>
            <a:off x="2971800" y="914400"/>
            <a:ext cx="5845175" cy="614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000"/>
          </a:p>
          <a:p>
            <a:pPr marL="342900" indent="-342900" algn="l">
              <a:spcBef>
                <a:spcPct val="50000"/>
              </a:spcBef>
            </a:pPr>
            <a:endParaRPr lang="en-US" sz="2000"/>
          </a:p>
          <a:p>
            <a:pPr marL="342900" indent="-342900" algn="l">
              <a:spcBef>
                <a:spcPct val="50000"/>
              </a:spcBef>
            </a:pPr>
            <a:r>
              <a:rPr lang="en-US" sz="1800"/>
              <a:t>                              </a:t>
            </a:r>
            <a:r>
              <a:rPr lang="en-US" sz="2400"/>
              <a:t>Everybody is familiar with the phrase </a:t>
            </a:r>
            <a:r>
              <a:rPr lang="en-US" sz="2400" u="sng">
                <a:solidFill>
                  <a:srgbClr val="F2FE00"/>
                </a:solidFill>
              </a:rPr>
              <a:t>‘through proper channel</a:t>
            </a:r>
            <a:r>
              <a:rPr lang="en-US" sz="2400">
                <a:solidFill>
                  <a:srgbClr val="F2FE00"/>
                </a:solidFill>
              </a:rPr>
              <a:t>’</a:t>
            </a:r>
            <a:r>
              <a:rPr lang="en-US" sz="2400"/>
              <a:t> which means that the a sender of a written communication means to pass it to the addressee through someone occupying an important position in the hierarchical system of the organization.</a:t>
            </a:r>
          </a:p>
          <a:p>
            <a:pPr marL="800100" lvl="1" indent="-342900" algn="l">
              <a:spcBef>
                <a:spcPct val="50000"/>
              </a:spcBef>
            </a:pPr>
            <a:r>
              <a:rPr lang="en-US" sz="2400"/>
              <a:t>So there are two channels of communication :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US" sz="2400"/>
              <a:t>Formal 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US" sz="2400"/>
              <a:t> Informal</a:t>
            </a:r>
          </a:p>
          <a:p>
            <a:pPr marL="800100" lvl="1" indent="-342900">
              <a:spcBef>
                <a:spcPct val="50000"/>
              </a:spcBef>
            </a:pPr>
            <a:endParaRPr lang="en-US" sz="2400"/>
          </a:p>
        </p:txBody>
      </p:sp>
      <p:sp>
        <p:nvSpPr>
          <p:cNvPr id="151575" name="WordArt 23"/>
          <p:cNvSpPr>
            <a:spLocks noChangeArrowheads="1" noChangeShapeType="1" noTextEdit="1"/>
          </p:cNvSpPr>
          <p:nvPr/>
        </p:nvSpPr>
        <p:spPr bwMode="auto">
          <a:xfrm>
            <a:off x="1143000" y="381000"/>
            <a:ext cx="70008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Channels of Communication</a:t>
            </a:r>
          </a:p>
        </p:txBody>
      </p:sp>
      <p:pic>
        <p:nvPicPr>
          <p:cNvPr id="151576" name="Picture 24" descr="j028320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905000"/>
            <a:ext cx="3124200" cy="45720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40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1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1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1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1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1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1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1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74" grpId="0"/>
      <p:bldP spid="15157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.7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|2.5|0.9|1.|1.1|1.2|1.2|1.3|1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.4|5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3.|2.|0.8|1.|1.|0.7|0.9|0.7|1.3|0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.3|3.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2|0.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8|2.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4|1.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1|0.8|1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2|0.7|0.8|1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2.9|4.1|5.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2|2.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5|0.8|1.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.|0.8|0.6|0.4|0.4|0.4|0.4|0.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|2.|0.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|0.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9.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4.6|3.|1.3|0.6|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5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4.3|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3|3.1|2.6|2.3|1.9|2.4|1.9|2.3|2.|2.|2.1|2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4.7|3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3.2|8.5|2.|3.|2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3|2."/>
</p:tagLst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Maple">
  <a:themeElements>
    <a:clrScheme name="1_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1_Maple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1_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rtain Call 2">
    <a:dk1>
      <a:srgbClr val="000066"/>
    </a:dk1>
    <a:lt1>
      <a:srgbClr val="FFFFFF"/>
    </a:lt1>
    <a:dk2>
      <a:srgbClr val="000099"/>
    </a:dk2>
    <a:lt2>
      <a:srgbClr val="D8F6F8"/>
    </a:lt2>
    <a:accent1>
      <a:srgbClr val="0099FF"/>
    </a:accent1>
    <a:accent2>
      <a:srgbClr val="00003A"/>
    </a:accent2>
    <a:accent3>
      <a:srgbClr val="AAAACA"/>
    </a:accent3>
    <a:accent4>
      <a:srgbClr val="DADADA"/>
    </a:accent4>
    <a:accent5>
      <a:srgbClr val="AACAFF"/>
    </a:accent5>
    <a:accent6>
      <a:srgbClr val="000034"/>
    </a:accent6>
    <a:hlink>
      <a:srgbClr val="DDD925"/>
    </a:hlink>
    <a:folHlink>
      <a:srgbClr val="72C67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1750</TotalTime>
  <Words>989</Words>
  <Application>Microsoft PowerPoint</Application>
  <PresentationFormat>On-screen Show (4:3)</PresentationFormat>
  <Paragraphs>221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Globe</vt:lpstr>
      <vt:lpstr>Beam</vt:lpstr>
      <vt:lpstr>1_Maple</vt:lpstr>
      <vt:lpstr>Curtain Call</vt:lpstr>
      <vt:lpstr>Bitmap Image</vt:lpstr>
      <vt:lpstr>Slide 1</vt:lpstr>
      <vt:lpstr>CONTENTS</vt:lpstr>
      <vt:lpstr>Slide 3</vt:lpstr>
      <vt:lpstr>Slide 4</vt:lpstr>
      <vt:lpstr>Functions of Organization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Communication</dc:title>
  <dc:creator>sai</dc:creator>
  <cp:lastModifiedBy>SAI</cp:lastModifiedBy>
  <cp:revision>60</cp:revision>
  <dcterms:created xsi:type="dcterms:W3CDTF">2006-10-12T13:18:28Z</dcterms:created>
  <dcterms:modified xsi:type="dcterms:W3CDTF">2013-01-21T05:49:35Z</dcterms:modified>
</cp:coreProperties>
</file>