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57" r:id="rId3"/>
    <p:sldId id="258" r:id="rId4"/>
    <p:sldId id="259" r:id="rId5"/>
    <p:sldId id="268" r:id="rId6"/>
    <p:sldId id="267" r:id="rId7"/>
    <p:sldId id="269" r:id="rId8"/>
    <p:sldId id="270" r:id="rId9"/>
    <p:sldId id="271" r:id="rId10"/>
    <p:sldId id="272" r:id="rId11"/>
    <p:sldId id="273" r:id="rId12"/>
    <p:sldId id="274" r:id="rId13"/>
    <p:sldId id="275" r:id="rId14"/>
    <p:sldId id="277" r:id="rId15"/>
    <p:sldId id="261" r:id="rId16"/>
    <p:sldId id="276" r:id="rId17"/>
    <p:sldId id="26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4012EF-E128-4C34-8A28-27E1D0231988}" type="datetimeFigureOut">
              <a:rPr lang="en-US" smtClean="0"/>
              <a:pPr/>
              <a:t>06-Feb-16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E812E6-97FD-4675-A9F1-D4488BF0711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012E5A-34AC-4D03-940B-A8FEFA971D32}" type="slidenum">
              <a:rPr lang="en-US" smtClean="0"/>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6012E5A-34AC-4D03-940B-A8FEFA971D32}"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06-Feb-16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06-Feb-16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06-Feb-16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06-Feb-16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06-Feb-16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06-Feb-16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06-Feb-16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06-Feb-16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06-Feb-16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06-Feb-16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06-Feb-16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06-Feb-16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By: </a:t>
            </a:r>
            <a:r>
              <a:rPr lang="en-US" dirty="0" smtClean="0"/>
              <a:t>CA </a:t>
            </a:r>
            <a:r>
              <a:rPr lang="en-US" dirty="0" err="1" smtClean="0"/>
              <a:t>Abhishek</a:t>
            </a:r>
            <a:r>
              <a:rPr lang="en-US" dirty="0" smtClean="0"/>
              <a:t> </a:t>
            </a:r>
            <a:r>
              <a:rPr lang="en-US" dirty="0" err="1" smtClean="0"/>
              <a:t>Aggarwal</a:t>
            </a:r>
            <a:r>
              <a:rPr lang="en-US" dirty="0" smtClean="0"/>
              <a:t> ( YNR)</a:t>
            </a:r>
            <a:br>
              <a:rPr lang="en-US" dirty="0" smtClean="0"/>
            </a:br>
            <a:endParaRPr lang="en-US" dirty="0"/>
          </a:p>
        </p:txBody>
      </p:sp>
      <p:sp>
        <p:nvSpPr>
          <p:cNvPr id="5" name="Picture Placeholder 4"/>
          <p:cNvSpPr>
            <a:spLocks noGrp="1"/>
          </p:cNvSpPr>
          <p:nvPr>
            <p:ph type="pic" idx="1"/>
          </p:nvPr>
        </p:nvSpPr>
        <p:spPr/>
      </p:sp>
      <p:sp>
        <p:nvSpPr>
          <p:cNvPr id="3" name="Subtitle 2"/>
          <p:cNvSpPr>
            <a:spLocks noGrp="1"/>
          </p:cNvSpPr>
          <p:nvPr>
            <p:ph type="body" sz="half" idx="2"/>
          </p:nvPr>
        </p:nvSpPr>
        <p:spPr/>
        <p:txBody>
          <a:bodyPr>
            <a:normAutofit/>
          </a:bodyPr>
          <a:lstStyle/>
          <a:p>
            <a:pPr>
              <a:buNone/>
            </a:pPr>
            <a:endParaRPr lang="en-US" sz="6000" dirty="0"/>
          </a:p>
        </p:txBody>
      </p:sp>
      <p:sp>
        <p:nvSpPr>
          <p:cNvPr id="6" name="Rectangle 5"/>
          <p:cNvSpPr/>
          <p:nvPr/>
        </p:nvSpPr>
        <p:spPr>
          <a:xfrm>
            <a:off x="1397893" y="1905000"/>
            <a:ext cx="7365107" cy="923330"/>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5400" b="1" cap="none" spc="0" dirty="0" smtClean="0">
                <a:ln/>
                <a:solidFill>
                  <a:schemeClr val="tx1">
                    <a:lumMod val="85000"/>
                    <a:lumOff val="15000"/>
                  </a:schemeClr>
                </a:solidFill>
                <a:effectLst/>
              </a:rPr>
              <a:t>MUTUAL</a:t>
            </a:r>
            <a:r>
              <a:rPr lang="en-US" sz="5400" b="1" cap="none" spc="0" dirty="0" smtClean="0">
                <a:ln/>
                <a:solidFill>
                  <a:schemeClr val="accent3"/>
                </a:solidFill>
                <a:effectLst/>
              </a:rPr>
              <a:t> </a:t>
            </a:r>
            <a:r>
              <a:rPr lang="en-US" sz="5400" b="1" cap="none" spc="0" dirty="0" smtClean="0">
                <a:ln/>
                <a:solidFill>
                  <a:schemeClr val="tx1">
                    <a:lumMod val="75000"/>
                    <a:lumOff val="25000"/>
                  </a:schemeClr>
                </a:solidFill>
                <a:effectLst>
                  <a:reflection blurRad="6350" stA="55000" endA="300" endPos="45500" dir="5400000" sy="-100000" algn="bl" rotWithShape="0"/>
                </a:effectLst>
              </a:rPr>
              <a:t>FUNDS</a:t>
            </a:r>
            <a:endParaRPr lang="en-US" sz="5400" b="1" cap="none" spc="0" dirty="0">
              <a:ln/>
              <a:solidFill>
                <a:schemeClr val="tx1">
                  <a:lumMod val="75000"/>
                  <a:lumOff val="25000"/>
                </a:schemeClr>
              </a:solidFill>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0" y="533400"/>
            <a:ext cx="4267200" cy="10668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lvl="0"/>
            <a:r>
              <a:rPr lang="en-US" sz="3600" b="1" dirty="0" smtClean="0"/>
              <a:t>Balanced Fund </a:t>
            </a:r>
            <a:endParaRPr lang="en-US" sz="3600" dirty="0"/>
          </a:p>
        </p:txBody>
      </p:sp>
      <p:sp>
        <p:nvSpPr>
          <p:cNvPr id="3" name="Rectangle 2"/>
          <p:cNvSpPr/>
          <p:nvPr/>
        </p:nvSpPr>
        <p:spPr>
          <a:xfrm>
            <a:off x="533400" y="2551836"/>
            <a:ext cx="8077200" cy="2246769"/>
          </a:xfrm>
          <a:prstGeom prst="rect">
            <a:avLst/>
          </a:prstGeom>
        </p:spPr>
        <p:txBody>
          <a:bodyPr wrap="square">
            <a:spAutoFit/>
          </a:bodyPr>
          <a:lstStyle/>
          <a:p>
            <a:r>
              <a:rPr lang="en-US" sz="2800" dirty="0" smtClean="0"/>
              <a:t>The aim of balanced funds is to provide both growth and regular income as such schemes invest both in equities and fixed income securities in the proportion indicated in their offer documents. </a:t>
            </a:r>
            <a:endParaRPr lang="en-US" sz="2800" dirty="0"/>
          </a:p>
        </p:txBody>
      </p:sp>
      <p:sp>
        <p:nvSpPr>
          <p:cNvPr id="4" name="Rectangle 3"/>
          <p:cNvSpPr/>
          <p:nvPr/>
        </p:nvSpPr>
        <p:spPr>
          <a:xfrm>
            <a:off x="609600" y="4837093"/>
            <a:ext cx="7848600" cy="954107"/>
          </a:xfrm>
          <a:prstGeom prst="rect">
            <a:avLst/>
          </a:prstGeom>
        </p:spPr>
        <p:txBody>
          <a:bodyPr wrap="square">
            <a:spAutoFit/>
          </a:bodyPr>
          <a:lstStyle/>
          <a:p>
            <a:r>
              <a:rPr lang="en-US" sz="2800" dirty="0" smtClean="0"/>
              <a:t>These are appropriate for investors looking for moderate growth. </a:t>
            </a:r>
            <a:endParaRPr lang="en-US" sz="2800" dirty="0"/>
          </a:p>
        </p:txBody>
      </p:sp>
      <p:sp>
        <p:nvSpPr>
          <p:cNvPr id="5" name="Footer Placeholder 4"/>
          <p:cNvSpPr>
            <a:spLocks noGrp="1"/>
          </p:cNvSpPr>
          <p:nvPr>
            <p:ph type="ftr" sz="quarter" idx="11"/>
          </p:nvPr>
        </p:nvSpPr>
        <p:spPr/>
        <p:txBody>
          <a:bodyPr/>
          <a:lstStyle/>
          <a:p>
            <a:r>
              <a:rPr lang="en-US" dirty="0" smtClean="0"/>
              <a:t>by: Gurmeet Singh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304800"/>
            <a:ext cx="3657600" cy="10668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lvl="0"/>
            <a:r>
              <a:rPr lang="en-US" sz="3600" b="1" dirty="0" smtClean="0"/>
              <a:t>Money Market</a:t>
            </a:r>
            <a:endParaRPr lang="en-US" sz="3600" dirty="0"/>
          </a:p>
        </p:txBody>
      </p:sp>
      <p:sp>
        <p:nvSpPr>
          <p:cNvPr id="3" name="Rectangle 2"/>
          <p:cNvSpPr/>
          <p:nvPr/>
        </p:nvSpPr>
        <p:spPr>
          <a:xfrm>
            <a:off x="533400" y="1752600"/>
            <a:ext cx="7924800" cy="1384995"/>
          </a:xfrm>
          <a:prstGeom prst="rect">
            <a:avLst/>
          </a:prstGeom>
        </p:spPr>
        <p:txBody>
          <a:bodyPr wrap="square">
            <a:spAutoFit/>
          </a:bodyPr>
          <a:lstStyle/>
          <a:p>
            <a:r>
              <a:rPr lang="en-US" sz="2800" dirty="0" smtClean="0"/>
              <a:t>These funds are also income funds and their aim is to provide easy liquidity, preservation of capital and moderate income. </a:t>
            </a:r>
            <a:endParaRPr lang="en-US" sz="2800" dirty="0"/>
          </a:p>
        </p:txBody>
      </p:sp>
      <p:sp>
        <p:nvSpPr>
          <p:cNvPr id="4" name="Rectangle 3"/>
          <p:cNvSpPr/>
          <p:nvPr/>
        </p:nvSpPr>
        <p:spPr>
          <a:xfrm>
            <a:off x="609600" y="3200400"/>
            <a:ext cx="7848600" cy="1815882"/>
          </a:xfrm>
          <a:prstGeom prst="rect">
            <a:avLst/>
          </a:prstGeom>
        </p:spPr>
        <p:txBody>
          <a:bodyPr wrap="square">
            <a:spAutoFit/>
          </a:bodyPr>
          <a:lstStyle/>
          <a:p>
            <a:r>
              <a:rPr lang="en-US" sz="2800" dirty="0" smtClean="0"/>
              <a:t>These schemes invest exclusively in safer short-term instruments such as treasury bills, commercial paper and government securities, etc. </a:t>
            </a:r>
            <a:endParaRPr lang="en-US" sz="2800" dirty="0"/>
          </a:p>
        </p:txBody>
      </p:sp>
      <p:sp>
        <p:nvSpPr>
          <p:cNvPr id="6" name="Rectangle 5"/>
          <p:cNvSpPr/>
          <p:nvPr/>
        </p:nvSpPr>
        <p:spPr>
          <a:xfrm>
            <a:off x="609600" y="5029200"/>
            <a:ext cx="7848600" cy="1384995"/>
          </a:xfrm>
          <a:prstGeom prst="rect">
            <a:avLst/>
          </a:prstGeom>
        </p:spPr>
        <p:txBody>
          <a:bodyPr wrap="square">
            <a:spAutoFit/>
          </a:bodyPr>
          <a:lstStyle/>
          <a:p>
            <a:r>
              <a:rPr lang="en-US" sz="2800" dirty="0" smtClean="0"/>
              <a:t>These funds are appropriate for corporate and individual investors as a means to park their surplus funds for short periods. </a:t>
            </a:r>
            <a:endParaRPr lang="en-US" sz="2800" dirty="0"/>
          </a:p>
        </p:txBody>
      </p:sp>
      <p:sp>
        <p:nvSpPr>
          <p:cNvPr id="7" name="Footer Placeholder 6"/>
          <p:cNvSpPr>
            <a:spLocks noGrp="1"/>
          </p:cNvSpPr>
          <p:nvPr>
            <p:ph type="ftr" sz="quarter" idx="11"/>
          </p:nvPr>
        </p:nvSpPr>
        <p:spPr/>
        <p:txBody>
          <a:bodyPr/>
          <a:lstStyle/>
          <a:p>
            <a:r>
              <a:rPr lang="en-US" dirty="0" smtClean="0"/>
              <a:t>by: Gurmeet Singh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1000" fill="hold"/>
                                        <p:tgtEl>
                                          <p:spTgt spid="6"/>
                                        </p:tgtEl>
                                        <p:attrNameLst>
                                          <p:attrName>ppt_x</p:attrName>
                                        </p:attrNameLst>
                                      </p:cBhvr>
                                      <p:tavLst>
                                        <p:tav tm="0">
                                          <p:val>
                                            <p:strVal val="#ppt_x"/>
                                          </p:val>
                                        </p:tav>
                                        <p:tav tm="100000">
                                          <p:val>
                                            <p:strVal val="#ppt_x"/>
                                          </p:val>
                                        </p:tav>
                                      </p:tavLst>
                                    </p:anim>
                                    <p:anim calcmode="lin" valueType="num">
                                      <p:cBhvr additive="base">
                                        <p:cTn id="16"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228600"/>
            <a:ext cx="4114800" cy="10668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lvl="0"/>
            <a:r>
              <a:rPr lang="en-US" sz="4400" b="1" dirty="0" smtClean="0"/>
              <a:t>   Gilt Funds </a:t>
            </a:r>
            <a:endParaRPr lang="en-US" sz="4400" dirty="0"/>
          </a:p>
        </p:txBody>
      </p:sp>
      <p:sp>
        <p:nvSpPr>
          <p:cNvPr id="3" name="Rectangle 2"/>
          <p:cNvSpPr/>
          <p:nvPr/>
        </p:nvSpPr>
        <p:spPr>
          <a:xfrm>
            <a:off x="838200" y="1447800"/>
            <a:ext cx="7772400" cy="954107"/>
          </a:xfrm>
          <a:prstGeom prst="rect">
            <a:avLst/>
          </a:prstGeom>
        </p:spPr>
        <p:txBody>
          <a:bodyPr wrap="square">
            <a:spAutoFit/>
          </a:bodyPr>
          <a:lstStyle/>
          <a:p>
            <a:r>
              <a:rPr lang="en-US" sz="2800" dirty="0" smtClean="0"/>
              <a:t>These funds invest exclusively in government securities. </a:t>
            </a:r>
            <a:endParaRPr lang="en-US" sz="2800" dirty="0"/>
          </a:p>
        </p:txBody>
      </p:sp>
      <p:sp>
        <p:nvSpPr>
          <p:cNvPr id="4" name="Rectangle 3"/>
          <p:cNvSpPr/>
          <p:nvPr/>
        </p:nvSpPr>
        <p:spPr>
          <a:xfrm>
            <a:off x="838200" y="2286000"/>
            <a:ext cx="6781799" cy="954107"/>
          </a:xfrm>
          <a:prstGeom prst="rect">
            <a:avLst/>
          </a:prstGeom>
        </p:spPr>
        <p:txBody>
          <a:bodyPr wrap="square">
            <a:spAutoFit/>
          </a:bodyPr>
          <a:lstStyle/>
          <a:p>
            <a:r>
              <a:rPr lang="en-US" sz="2800" dirty="0" smtClean="0"/>
              <a:t>Government securities have no default risk.</a:t>
            </a:r>
            <a:endParaRPr lang="en-US" sz="2800" dirty="0"/>
          </a:p>
        </p:txBody>
      </p:sp>
      <p:sp>
        <p:nvSpPr>
          <p:cNvPr id="5" name="Rectangle 4"/>
          <p:cNvSpPr/>
          <p:nvPr/>
        </p:nvSpPr>
        <p:spPr>
          <a:xfrm>
            <a:off x="2209800" y="3276600"/>
            <a:ext cx="4114800" cy="10668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lvl="0"/>
            <a:r>
              <a:rPr lang="en-US" sz="4400" b="1" dirty="0" smtClean="0"/>
              <a:t>Index Funds </a:t>
            </a:r>
            <a:endParaRPr lang="en-US" sz="4400" dirty="0"/>
          </a:p>
        </p:txBody>
      </p:sp>
      <p:sp>
        <p:nvSpPr>
          <p:cNvPr id="6" name="Rectangle 5"/>
          <p:cNvSpPr/>
          <p:nvPr/>
        </p:nvSpPr>
        <p:spPr>
          <a:xfrm>
            <a:off x="762000" y="4459069"/>
            <a:ext cx="7391400" cy="954107"/>
          </a:xfrm>
          <a:prstGeom prst="rect">
            <a:avLst/>
          </a:prstGeom>
        </p:spPr>
        <p:txBody>
          <a:bodyPr wrap="square">
            <a:spAutoFit/>
          </a:bodyPr>
          <a:lstStyle/>
          <a:p>
            <a:r>
              <a:rPr lang="en-US" sz="2800" dirty="0" smtClean="0"/>
              <a:t>This schemes invest in the securities in the same weightage comprising of an index. </a:t>
            </a:r>
            <a:endParaRPr lang="en-US" sz="2800" dirty="0"/>
          </a:p>
        </p:txBody>
      </p:sp>
      <p:sp>
        <p:nvSpPr>
          <p:cNvPr id="7" name="Rectangle 6"/>
          <p:cNvSpPr/>
          <p:nvPr/>
        </p:nvSpPr>
        <p:spPr>
          <a:xfrm>
            <a:off x="838200" y="5602069"/>
            <a:ext cx="7467600" cy="954107"/>
          </a:xfrm>
          <a:prstGeom prst="rect">
            <a:avLst/>
          </a:prstGeom>
        </p:spPr>
        <p:txBody>
          <a:bodyPr wrap="square">
            <a:spAutoFit/>
          </a:bodyPr>
          <a:lstStyle/>
          <a:p>
            <a:r>
              <a:rPr lang="en-US" sz="2800" dirty="0" smtClean="0"/>
              <a:t>This schemes would rise or fall in accordance with the rise or fall in the index</a:t>
            </a:r>
            <a:endParaRPr lang="en-US" sz="2800" dirty="0"/>
          </a:p>
        </p:txBody>
      </p:sp>
      <p:sp>
        <p:nvSpPr>
          <p:cNvPr id="8" name="Footer Placeholder 7"/>
          <p:cNvSpPr>
            <a:spLocks noGrp="1"/>
          </p:cNvSpPr>
          <p:nvPr>
            <p:ph type="ftr" sz="quarter" idx="11"/>
          </p:nvPr>
        </p:nvSpPr>
        <p:spPr/>
        <p:txBody>
          <a:bodyPr/>
          <a:lstStyle/>
          <a:p>
            <a:r>
              <a:rPr lang="en-US" dirty="0" smtClean="0"/>
              <a:t>by: Gurmeet Singh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800" decel="100000"/>
                                        <p:tgtEl>
                                          <p:spTgt spid="5"/>
                                        </p:tgtEl>
                                      </p:cBhvr>
                                    </p:animEffect>
                                    <p:anim calcmode="lin" valueType="num">
                                      <p:cBhvr>
                                        <p:cTn id="18" dur="800" decel="100000" fill="hold"/>
                                        <p:tgtEl>
                                          <p:spTgt spid="5"/>
                                        </p:tgtEl>
                                        <p:attrNameLst>
                                          <p:attrName>style.rotation</p:attrName>
                                        </p:attrNameLst>
                                      </p:cBhvr>
                                      <p:tavLst>
                                        <p:tav tm="0">
                                          <p:val>
                                            <p:fltVal val="-90"/>
                                          </p:val>
                                        </p:tav>
                                        <p:tav tm="100000">
                                          <p:val>
                                            <p:fltVal val="0"/>
                                          </p:val>
                                        </p:tav>
                                      </p:tavLst>
                                    </p:anim>
                                    <p:anim calcmode="lin" valueType="num">
                                      <p:cBhvr>
                                        <p:cTn id="19" dur="800" decel="100000" fill="hold"/>
                                        <p:tgtEl>
                                          <p:spTgt spid="5"/>
                                        </p:tgtEl>
                                        <p:attrNameLst>
                                          <p:attrName>ppt_x</p:attrName>
                                        </p:attrNameLst>
                                      </p:cBhvr>
                                      <p:tavLst>
                                        <p:tav tm="0">
                                          <p:val>
                                            <p:strVal val="#ppt_x+0.4"/>
                                          </p:val>
                                        </p:tav>
                                        <p:tav tm="100000">
                                          <p:val>
                                            <p:strVal val="#ppt_x-0.05"/>
                                          </p:val>
                                        </p:tav>
                                      </p:tavLst>
                                    </p:anim>
                                    <p:anim calcmode="lin" valueType="num">
                                      <p:cBhvr>
                                        <p:cTn id="20" dur="800" decel="100000" fill="hold"/>
                                        <p:tgtEl>
                                          <p:spTgt spid="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000" fill="hold"/>
                                        <p:tgtEl>
                                          <p:spTgt spid="6"/>
                                        </p:tgtEl>
                                        <p:attrNameLst>
                                          <p:attrName>ppt_x</p:attrName>
                                        </p:attrNameLst>
                                      </p:cBhvr>
                                      <p:tavLst>
                                        <p:tav tm="0">
                                          <p:val>
                                            <p:strVal val="#ppt_x"/>
                                          </p:val>
                                        </p:tav>
                                        <p:tav tm="100000">
                                          <p:val>
                                            <p:strVal val="#ppt_x"/>
                                          </p:val>
                                        </p:tav>
                                      </p:tavLst>
                                    </p:anim>
                                    <p:anim calcmode="lin" valueType="num">
                                      <p:cBhvr additive="base">
                                        <p:cTn id="28" dur="1000" fill="hold"/>
                                        <p:tgtEl>
                                          <p:spTgt spid="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1000" fill="hold"/>
                                        <p:tgtEl>
                                          <p:spTgt spid="7"/>
                                        </p:tgtEl>
                                        <p:attrNameLst>
                                          <p:attrName>ppt_x</p:attrName>
                                        </p:attrNameLst>
                                      </p:cBhvr>
                                      <p:tavLst>
                                        <p:tav tm="0">
                                          <p:val>
                                            <p:strVal val="#ppt_x"/>
                                          </p:val>
                                        </p:tav>
                                        <p:tav tm="100000">
                                          <p:val>
                                            <p:strVal val="#ppt_x"/>
                                          </p:val>
                                        </p:tav>
                                      </p:tavLst>
                                    </p:anim>
                                    <p:anim calcmode="lin" valueType="num">
                                      <p:cBhvr additive="base">
                                        <p:cTn id="3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228600"/>
            <a:ext cx="8153400" cy="12954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4" name="Rectangle 3"/>
          <p:cNvSpPr/>
          <p:nvPr/>
        </p:nvSpPr>
        <p:spPr>
          <a:xfrm>
            <a:off x="533400" y="609600"/>
            <a:ext cx="7588937" cy="646331"/>
          </a:xfrm>
          <a:prstGeom prst="rect">
            <a:avLst/>
          </a:prstGeom>
        </p:spPr>
        <p:txBody>
          <a:bodyPr wrap="none">
            <a:spAutoFit/>
          </a:bodyPr>
          <a:lstStyle/>
          <a:p>
            <a:r>
              <a:rPr lang="en-US" sz="3600" b="1" dirty="0" smtClean="0">
                <a:solidFill>
                  <a:schemeClr val="bg1"/>
                </a:solidFill>
              </a:rPr>
              <a:t>Various Mutual Funds in India</a:t>
            </a:r>
            <a:endParaRPr lang="en-US" sz="3600" b="1" dirty="0">
              <a:solidFill>
                <a:schemeClr val="bg1"/>
              </a:solidFill>
            </a:endParaRPr>
          </a:p>
        </p:txBody>
      </p:sp>
      <p:sp>
        <p:nvSpPr>
          <p:cNvPr id="11" name="TextBox 10"/>
          <p:cNvSpPr txBox="1"/>
          <p:nvPr/>
        </p:nvSpPr>
        <p:spPr>
          <a:xfrm>
            <a:off x="762000" y="2133600"/>
            <a:ext cx="4876800" cy="3170099"/>
          </a:xfrm>
          <a:prstGeom prst="rect">
            <a:avLst/>
          </a:prstGeom>
          <a:noFill/>
        </p:spPr>
        <p:txBody>
          <a:bodyPr wrap="square" rtlCol="0">
            <a:spAutoFit/>
          </a:bodyPr>
          <a:lstStyle/>
          <a:p>
            <a:pPr marL="514350" indent="-514350">
              <a:buFont typeface="Wingdings" pitchFamily="2" charset="2"/>
              <a:buChar char="ü"/>
            </a:pPr>
            <a:r>
              <a:rPr lang="en-US" sz="2000" dirty="0" smtClean="0"/>
              <a:t>   State Bank of India mutual fund</a:t>
            </a:r>
          </a:p>
          <a:p>
            <a:pPr>
              <a:lnSpc>
                <a:spcPct val="150000"/>
              </a:lnSpc>
              <a:buFont typeface="Wingdings" pitchFamily="2" charset="2"/>
              <a:buChar char="ü"/>
            </a:pPr>
            <a:r>
              <a:rPr lang="en-US" sz="2000" dirty="0" smtClean="0"/>
              <a:t>     ICICI prudential mutual fund</a:t>
            </a:r>
          </a:p>
          <a:p>
            <a:pPr>
              <a:lnSpc>
                <a:spcPct val="150000"/>
              </a:lnSpc>
              <a:buFont typeface="Wingdings" pitchFamily="2" charset="2"/>
              <a:buChar char="ü"/>
            </a:pPr>
            <a:r>
              <a:rPr lang="en-US" sz="2000" dirty="0" smtClean="0"/>
              <a:t>     TATA mutual fund</a:t>
            </a:r>
          </a:p>
          <a:p>
            <a:pPr>
              <a:lnSpc>
                <a:spcPct val="150000"/>
              </a:lnSpc>
              <a:buFont typeface="Wingdings" pitchFamily="2" charset="2"/>
              <a:buChar char="ü"/>
            </a:pPr>
            <a:r>
              <a:rPr lang="en-US" sz="2000" dirty="0" smtClean="0"/>
              <a:t>     HDFC mutual fund</a:t>
            </a:r>
          </a:p>
          <a:p>
            <a:pPr>
              <a:lnSpc>
                <a:spcPct val="150000"/>
              </a:lnSpc>
              <a:buFont typeface="Wingdings" pitchFamily="2" charset="2"/>
              <a:buChar char="ü"/>
            </a:pPr>
            <a:r>
              <a:rPr lang="en-US" sz="2000" dirty="0" smtClean="0"/>
              <a:t>     Birla sun life mutual fund</a:t>
            </a:r>
          </a:p>
          <a:p>
            <a:pPr>
              <a:lnSpc>
                <a:spcPct val="150000"/>
              </a:lnSpc>
              <a:buFont typeface="Wingdings" pitchFamily="2" charset="2"/>
              <a:buChar char="ü"/>
            </a:pPr>
            <a:r>
              <a:rPr lang="en-US" sz="2000" dirty="0" smtClean="0"/>
              <a:t>     Reliance mutual fund</a:t>
            </a:r>
          </a:p>
          <a:p>
            <a:pPr>
              <a:lnSpc>
                <a:spcPct val="150000"/>
              </a:lnSpc>
              <a:buFont typeface="Wingdings" pitchFamily="2" charset="2"/>
              <a:buChar char="ü"/>
            </a:pPr>
            <a:r>
              <a:rPr lang="en-US" sz="2000" dirty="0" smtClean="0"/>
              <a:t>     Kotak Mahindra mutual fund  etc..</a:t>
            </a:r>
          </a:p>
        </p:txBody>
      </p:sp>
      <p:sp>
        <p:nvSpPr>
          <p:cNvPr id="6" name="Footer Placeholder 5"/>
          <p:cNvSpPr>
            <a:spLocks noGrp="1"/>
          </p:cNvSpPr>
          <p:nvPr>
            <p:ph type="ftr" sz="quarter" idx="11"/>
          </p:nvPr>
        </p:nvSpPr>
        <p:spPr/>
        <p:txBody>
          <a:bodyPr/>
          <a:lstStyle/>
          <a:p>
            <a:r>
              <a:rPr lang="en-US" dirty="0" smtClean="0"/>
              <a:t>by: Gurmeet Singh</a:t>
            </a:r>
            <a:endParaRPr lang="en-US" dirty="0"/>
          </a:p>
        </p:txBody>
      </p:sp>
      <p:pic>
        <p:nvPicPr>
          <p:cNvPr id="1026" name="Picture 2" descr="C:\Documents and Settings\Dell\Desktop\tomm\mutual-funds.jpg"/>
          <p:cNvPicPr>
            <a:picLocks noChangeAspect="1" noChangeArrowheads="1"/>
          </p:cNvPicPr>
          <p:nvPr/>
        </p:nvPicPr>
        <p:blipFill>
          <a:blip r:embed="rId2"/>
          <a:srcRect/>
          <a:stretch>
            <a:fillRect/>
          </a:stretch>
        </p:blipFill>
        <p:spPr bwMode="auto">
          <a:xfrm>
            <a:off x="5686425" y="2209800"/>
            <a:ext cx="2619375" cy="2438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ppt_x"/>
                                          </p:val>
                                        </p:tav>
                                        <p:tav tm="100000">
                                          <p:val>
                                            <p:strVal val="#ppt_x"/>
                                          </p:val>
                                        </p:tav>
                                      </p:tavLst>
                                    </p:anim>
                                    <p:anim calcmode="lin" valueType="num">
                                      <p:cBhvr additive="base">
                                        <p:cTn id="8" dur="2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ctrTitle"/>
          </p:nvPr>
        </p:nvSpPr>
        <p:spPr/>
        <p:txBody>
          <a:bodyPr/>
          <a:lstStyle/>
          <a:p>
            <a:endParaRPr lang="en-IN" smtClean="0"/>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endParaRPr lang="en-IN"/>
          </a:p>
        </p:txBody>
      </p:sp>
      <p:pic>
        <p:nvPicPr>
          <p:cNvPr id="1026" name="Picture 2"/>
          <p:cNvPicPr>
            <a:picLocks noChangeAspect="1" noChangeArrowheads="1"/>
          </p:cNvPicPr>
          <p:nvPr/>
        </p:nvPicPr>
        <p:blipFill>
          <a:blip r:embed="rId2" cstate="print"/>
          <a:srcRect/>
          <a:stretch>
            <a:fillRect/>
          </a:stretch>
        </p:blipFill>
        <p:spPr bwMode="auto">
          <a:xfrm>
            <a:off x="1" y="1"/>
            <a:ext cx="9143999" cy="6857999"/>
          </a:xfrm>
          <a:prstGeom prst="rect">
            <a:avLst/>
          </a:prstGeom>
          <a:noFill/>
          <a:ln w="9525">
            <a:noFill/>
            <a:miter lim="800000"/>
            <a:headEnd/>
            <a:tailEnd/>
          </a:ln>
          <a:effectLst>
            <a:softEdge rad="635000"/>
          </a:effectLst>
        </p:spPr>
      </p:pic>
      <p:sp>
        <p:nvSpPr>
          <p:cNvPr id="53252" name="Rectangle 4"/>
          <p:cNvSpPr>
            <a:spLocks noChangeArrowheads="1"/>
          </p:cNvSpPr>
          <p:nvPr/>
        </p:nvSpPr>
        <p:spPr bwMode="auto">
          <a:xfrm>
            <a:off x="684213" y="549275"/>
            <a:ext cx="5256212" cy="830263"/>
          </a:xfrm>
          <a:prstGeom prst="rect">
            <a:avLst/>
          </a:prstGeom>
          <a:noFill/>
          <a:ln w="9525">
            <a:noFill/>
            <a:miter lim="800000"/>
            <a:headEnd/>
            <a:tailEnd/>
          </a:ln>
        </p:spPr>
        <p:txBody>
          <a:bodyPr>
            <a:spAutoFit/>
          </a:bodyPr>
          <a:lstStyle/>
          <a:p>
            <a:r>
              <a:rPr lang="en-US" sz="2400" b="1" u="sng">
                <a:latin typeface="Calibri" pitchFamily="34" charset="0"/>
              </a:rPr>
              <a:t>ASSOCIATION OF MUTUAL FUNDS IN INDIA</a:t>
            </a:r>
            <a:endParaRPr lang="en-IN" sz="2400">
              <a:latin typeface="Calibri" pitchFamily="34" charset="0"/>
            </a:endParaRPr>
          </a:p>
        </p:txBody>
      </p:sp>
      <p:sp>
        <p:nvSpPr>
          <p:cNvPr id="53253" name="Rectangle 6"/>
          <p:cNvSpPr>
            <a:spLocks noChangeArrowheads="1"/>
          </p:cNvSpPr>
          <p:nvPr/>
        </p:nvSpPr>
        <p:spPr bwMode="auto">
          <a:xfrm>
            <a:off x="684213" y="1700213"/>
            <a:ext cx="7848600" cy="3786187"/>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spAutoFit/>
          </a:bodyPr>
          <a:lstStyle/>
          <a:p>
            <a:pPr algn="just">
              <a:buFont typeface="Wingdings" pitchFamily="2" charset="2"/>
              <a:buChar char="Ø"/>
            </a:pPr>
            <a:r>
              <a:rPr lang="en-US" sz="2000" b="1" dirty="0">
                <a:latin typeface="Calibri" pitchFamily="34" charset="0"/>
              </a:rPr>
              <a:t>Association of Mutual Funds in India (AMFI) was incorporated on 22nd August, 1995.</a:t>
            </a:r>
          </a:p>
          <a:p>
            <a:pPr algn="just">
              <a:buFont typeface="Wingdings" pitchFamily="2" charset="2"/>
              <a:buChar char="Ø"/>
            </a:pPr>
            <a:r>
              <a:rPr lang="en-US" sz="2000" b="1" dirty="0">
                <a:latin typeface="Calibri" pitchFamily="34" charset="0"/>
              </a:rPr>
              <a:t>(AMFI) modeled on the lines of a Self Regulating Organization (SRO) with a view to 'promoting and protecting the interest of mutual funds and their unit-holders, increasing public awareness of mutual funds, and serving the investor’s interest by defining and maintaining high ethical and professional standards in the mutual funds industry'</a:t>
            </a:r>
          </a:p>
          <a:p>
            <a:pPr algn="just">
              <a:buFont typeface="Wingdings" pitchFamily="2" charset="2"/>
              <a:buChar char="Ø"/>
            </a:pPr>
            <a:r>
              <a:rPr lang="en-US" sz="2000" b="1" dirty="0">
                <a:latin typeface="Calibri" pitchFamily="34" charset="0"/>
              </a:rPr>
              <a:t>Association of Mutual Funds India has brought down the Indian mutual fund industry to a professional and healthy market with ethical lines enhancing and maintaining standards. </a:t>
            </a:r>
          </a:p>
          <a:p>
            <a:pPr algn="just">
              <a:buFont typeface="Wingdings" pitchFamily="2" charset="2"/>
              <a:buChar char="Ø"/>
            </a:pPr>
            <a:r>
              <a:rPr lang="en-US" sz="2000" b="1" dirty="0">
                <a:latin typeface="Calibri" pitchFamily="34" charset="0"/>
              </a:rPr>
              <a:t>It follows the principle of both protecting and promoting the interests of mutual funds as well as their unit holders.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9600" y="990600"/>
            <a:ext cx="8534400" cy="758825"/>
          </a:xfrm>
        </p:spPr>
        <p:txBody>
          <a:bodyPr>
            <a:normAutofit fontScale="90000"/>
          </a:bodyPr>
          <a:lstStyle/>
          <a:p>
            <a:r>
              <a:rPr lang="en-US" sz="3600" dirty="0" smtClean="0">
                <a:latin typeface="Arial Black" pitchFamily="34" charset="0"/>
              </a:rPr>
              <a:t>MUTUAL FUND</a:t>
            </a:r>
            <a:br>
              <a:rPr lang="en-US" sz="3600" dirty="0" smtClean="0">
                <a:latin typeface="Arial Black" pitchFamily="34" charset="0"/>
              </a:rPr>
            </a:br>
            <a:r>
              <a:rPr lang="en-US" sz="3600" i="1" dirty="0" smtClean="0">
                <a:latin typeface="Arial Black" pitchFamily="34" charset="0"/>
              </a:rPr>
              <a:t>Structural Framework</a:t>
            </a:r>
            <a:br>
              <a:rPr lang="en-US" sz="3600" i="1" dirty="0" smtClean="0">
                <a:latin typeface="Arial Black" pitchFamily="34" charset="0"/>
              </a:rPr>
            </a:br>
            <a:endParaRPr lang="en-US" dirty="0"/>
          </a:p>
        </p:txBody>
      </p:sp>
      <p:pic>
        <p:nvPicPr>
          <p:cNvPr id="4" name="Content Placeholder 3"/>
          <p:cNvPicPr>
            <a:picLocks noGrp="1"/>
          </p:cNvPicPr>
          <p:nvPr>
            <p:ph sz="quarter" idx="4294967295"/>
          </p:nvPr>
        </p:nvPicPr>
        <p:blipFill>
          <a:blip r:embed="rId2"/>
          <a:srcRect/>
          <a:stretch>
            <a:fillRect/>
          </a:stretch>
        </p:blipFill>
        <p:spPr bwMode="auto">
          <a:xfrm>
            <a:off x="609600" y="1905000"/>
            <a:ext cx="7696200" cy="46482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76400" y="381000"/>
            <a:ext cx="6019800" cy="10668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7200" dirty="0" smtClean="0">
                <a:solidFill>
                  <a:schemeClr val="bg1"/>
                </a:solidFill>
              </a:rPr>
              <a:t>Summary</a:t>
            </a:r>
            <a:endParaRPr lang="en-US" sz="7200" dirty="0">
              <a:solidFill>
                <a:schemeClr val="bg1"/>
              </a:solidFill>
            </a:endParaRPr>
          </a:p>
        </p:txBody>
      </p:sp>
      <p:sp>
        <p:nvSpPr>
          <p:cNvPr id="5" name="Rectangle 4"/>
          <p:cNvSpPr/>
          <p:nvPr/>
        </p:nvSpPr>
        <p:spPr>
          <a:xfrm>
            <a:off x="990600" y="1752601"/>
            <a:ext cx="7239000" cy="954107"/>
          </a:xfrm>
          <a:prstGeom prst="rect">
            <a:avLst/>
          </a:prstGeom>
        </p:spPr>
        <p:txBody>
          <a:bodyPr wrap="square">
            <a:spAutoFit/>
          </a:bodyPr>
          <a:lstStyle/>
          <a:p>
            <a:pPr marL="514350" indent="-514350">
              <a:buClr>
                <a:srgbClr val="FF6600"/>
              </a:buClr>
              <a:buSzPct val="135000"/>
            </a:pPr>
            <a:r>
              <a:rPr lang="en-US" sz="2800" dirty="0" smtClean="0"/>
              <a:t>The Mutual Fund Industry is a growth industry</a:t>
            </a:r>
          </a:p>
        </p:txBody>
      </p:sp>
      <p:sp>
        <p:nvSpPr>
          <p:cNvPr id="6" name="Rectangle 5"/>
          <p:cNvSpPr/>
          <p:nvPr/>
        </p:nvSpPr>
        <p:spPr>
          <a:xfrm>
            <a:off x="990600" y="3008293"/>
            <a:ext cx="8229600" cy="954107"/>
          </a:xfrm>
          <a:prstGeom prst="rect">
            <a:avLst/>
          </a:prstGeom>
        </p:spPr>
        <p:txBody>
          <a:bodyPr wrap="square">
            <a:spAutoFit/>
          </a:bodyPr>
          <a:lstStyle/>
          <a:p>
            <a:pPr>
              <a:buClr>
                <a:srgbClr val="FF6600"/>
              </a:buClr>
              <a:buSzPct val="135000"/>
            </a:pPr>
            <a:r>
              <a:rPr lang="en-US" sz="2800" dirty="0" smtClean="0"/>
              <a:t>Mutual Funds cover a spectrum of Investment Options </a:t>
            </a:r>
          </a:p>
        </p:txBody>
      </p:sp>
      <p:sp>
        <p:nvSpPr>
          <p:cNvPr id="7" name="Rectangle 6"/>
          <p:cNvSpPr/>
          <p:nvPr/>
        </p:nvSpPr>
        <p:spPr>
          <a:xfrm>
            <a:off x="914400" y="4114800"/>
            <a:ext cx="7696199" cy="911019"/>
          </a:xfrm>
          <a:prstGeom prst="rect">
            <a:avLst/>
          </a:prstGeom>
        </p:spPr>
        <p:txBody>
          <a:bodyPr wrap="square">
            <a:spAutoFit/>
          </a:bodyPr>
          <a:lstStyle/>
          <a:p>
            <a:pPr>
              <a:lnSpc>
                <a:spcPct val="190000"/>
              </a:lnSpc>
              <a:buClr>
                <a:srgbClr val="FF6600"/>
              </a:buClr>
              <a:buSzPct val="135000"/>
            </a:pPr>
            <a:r>
              <a:rPr lang="en-US" sz="2800" dirty="0" smtClean="0"/>
              <a:t>Start Investing Early &amp; Systematically</a:t>
            </a:r>
          </a:p>
        </p:txBody>
      </p:sp>
      <p:sp>
        <p:nvSpPr>
          <p:cNvPr id="8" name="Rectangle 7"/>
          <p:cNvSpPr/>
          <p:nvPr/>
        </p:nvSpPr>
        <p:spPr>
          <a:xfrm>
            <a:off x="990600" y="5294293"/>
            <a:ext cx="7772400" cy="954107"/>
          </a:xfrm>
          <a:prstGeom prst="rect">
            <a:avLst/>
          </a:prstGeom>
        </p:spPr>
        <p:txBody>
          <a:bodyPr wrap="square">
            <a:spAutoFit/>
          </a:bodyPr>
          <a:lstStyle/>
          <a:p>
            <a:pPr>
              <a:buClr>
                <a:srgbClr val="FF6600"/>
              </a:buClr>
              <a:buSzPct val="135000"/>
            </a:pPr>
            <a:r>
              <a:rPr lang="en-US" sz="2800" dirty="0" smtClean="0"/>
              <a:t>We invest directly or through a Professional Money Manager</a:t>
            </a:r>
          </a:p>
        </p:txBody>
      </p:sp>
      <p:sp>
        <p:nvSpPr>
          <p:cNvPr id="9" name="Footer Placeholder 8"/>
          <p:cNvSpPr>
            <a:spLocks noGrp="1"/>
          </p:cNvSpPr>
          <p:nvPr>
            <p:ph type="ftr" sz="quarter" idx="11"/>
          </p:nvPr>
        </p:nvSpPr>
        <p:spPr/>
        <p:txBody>
          <a:bodyPr/>
          <a:lstStyle/>
          <a:p>
            <a:r>
              <a:rPr lang="en-US" dirty="0" smtClean="0"/>
              <a:t>by: Gurmeet Singh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800" decel="100000"/>
                                        <p:tgtEl>
                                          <p:spTgt spid="6"/>
                                        </p:tgtEl>
                                      </p:cBhvr>
                                    </p:animEffect>
                                    <p:anim calcmode="lin" valueType="num">
                                      <p:cBhvr>
                                        <p:cTn id="16" dur="800" decel="100000" fill="hold"/>
                                        <p:tgtEl>
                                          <p:spTgt spid="6"/>
                                        </p:tgtEl>
                                        <p:attrNameLst>
                                          <p:attrName>style.rotation</p:attrName>
                                        </p:attrNameLst>
                                      </p:cBhvr>
                                      <p:tavLst>
                                        <p:tav tm="0">
                                          <p:val>
                                            <p:fltVal val="-90"/>
                                          </p:val>
                                        </p:tav>
                                        <p:tav tm="100000">
                                          <p:val>
                                            <p:fltVal val="0"/>
                                          </p:val>
                                        </p:tav>
                                      </p:tavLst>
                                    </p:anim>
                                    <p:anim calcmode="lin" valueType="num">
                                      <p:cBhvr>
                                        <p:cTn id="17" dur="800" decel="100000" fill="hold"/>
                                        <p:tgtEl>
                                          <p:spTgt spid="6"/>
                                        </p:tgtEl>
                                        <p:attrNameLst>
                                          <p:attrName>ppt_x</p:attrName>
                                        </p:attrNameLst>
                                      </p:cBhvr>
                                      <p:tavLst>
                                        <p:tav tm="0">
                                          <p:val>
                                            <p:strVal val="#ppt_x+0.4"/>
                                          </p:val>
                                        </p:tav>
                                        <p:tav tm="100000">
                                          <p:val>
                                            <p:strVal val="#ppt_x-0.05"/>
                                          </p:val>
                                        </p:tav>
                                      </p:tavLst>
                                    </p:anim>
                                    <p:anim calcmode="lin" valueType="num">
                                      <p:cBhvr>
                                        <p:cTn id="18" dur="800" decel="100000" fill="hold"/>
                                        <p:tgtEl>
                                          <p:spTgt spid="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800" decel="100000"/>
                                        <p:tgtEl>
                                          <p:spTgt spid="7"/>
                                        </p:tgtEl>
                                      </p:cBhvr>
                                    </p:animEffect>
                                    <p:anim calcmode="lin" valueType="num">
                                      <p:cBhvr>
                                        <p:cTn id="24" dur="800" decel="100000" fill="hold"/>
                                        <p:tgtEl>
                                          <p:spTgt spid="7"/>
                                        </p:tgtEl>
                                        <p:attrNameLst>
                                          <p:attrName>style.rotation</p:attrName>
                                        </p:attrNameLst>
                                      </p:cBhvr>
                                      <p:tavLst>
                                        <p:tav tm="0">
                                          <p:val>
                                            <p:fltVal val="-90"/>
                                          </p:val>
                                        </p:tav>
                                        <p:tav tm="100000">
                                          <p:val>
                                            <p:fltVal val="0"/>
                                          </p:val>
                                        </p:tav>
                                      </p:tavLst>
                                    </p:anim>
                                    <p:anim calcmode="lin" valueType="num">
                                      <p:cBhvr>
                                        <p:cTn id="25" dur="800" decel="100000" fill="hold"/>
                                        <p:tgtEl>
                                          <p:spTgt spid="7"/>
                                        </p:tgtEl>
                                        <p:attrNameLst>
                                          <p:attrName>ppt_x</p:attrName>
                                        </p:attrNameLst>
                                      </p:cBhvr>
                                      <p:tavLst>
                                        <p:tav tm="0">
                                          <p:val>
                                            <p:strVal val="#ppt_x+0.4"/>
                                          </p:val>
                                        </p:tav>
                                        <p:tav tm="100000">
                                          <p:val>
                                            <p:strVal val="#ppt_x-0.05"/>
                                          </p:val>
                                        </p:tav>
                                      </p:tavLst>
                                    </p:anim>
                                    <p:anim calcmode="lin" valueType="num">
                                      <p:cBhvr>
                                        <p:cTn id="26" dur="800" decel="100000" fill="hold"/>
                                        <p:tgtEl>
                                          <p:spTgt spid="7"/>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800" decel="100000"/>
                                        <p:tgtEl>
                                          <p:spTgt spid="8"/>
                                        </p:tgtEl>
                                      </p:cBhvr>
                                    </p:animEffect>
                                    <p:anim calcmode="lin" valueType="num">
                                      <p:cBhvr>
                                        <p:cTn id="32" dur="800" decel="100000" fill="hold"/>
                                        <p:tgtEl>
                                          <p:spTgt spid="8"/>
                                        </p:tgtEl>
                                        <p:attrNameLst>
                                          <p:attrName>style.rotation</p:attrName>
                                        </p:attrNameLst>
                                      </p:cBhvr>
                                      <p:tavLst>
                                        <p:tav tm="0">
                                          <p:val>
                                            <p:fltVal val="-90"/>
                                          </p:val>
                                        </p:tav>
                                        <p:tav tm="100000">
                                          <p:val>
                                            <p:fltVal val="0"/>
                                          </p:val>
                                        </p:tav>
                                      </p:tavLst>
                                    </p:anim>
                                    <p:anim calcmode="lin" valueType="num">
                                      <p:cBhvr>
                                        <p:cTn id="33" dur="800" decel="100000" fill="hold"/>
                                        <p:tgtEl>
                                          <p:spTgt spid="8"/>
                                        </p:tgtEl>
                                        <p:attrNameLst>
                                          <p:attrName>ppt_x</p:attrName>
                                        </p:attrNameLst>
                                      </p:cBhvr>
                                      <p:tavLst>
                                        <p:tav tm="0">
                                          <p:val>
                                            <p:strVal val="#ppt_x+0.4"/>
                                          </p:val>
                                        </p:tav>
                                        <p:tav tm="100000">
                                          <p:val>
                                            <p:strVal val="#ppt_x-0.05"/>
                                          </p:val>
                                        </p:tav>
                                      </p:tavLst>
                                    </p:anim>
                                    <p:anim calcmode="lin" valueType="num">
                                      <p:cBhvr>
                                        <p:cTn id="34" dur="800" decel="100000" fill="hold"/>
                                        <p:tgtEl>
                                          <p:spTgt spid="8"/>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2514600" y="1524000"/>
            <a:ext cx="5989638" cy="4575175"/>
          </a:xfrm>
        </p:spPr>
        <p:txBody>
          <a:bodyPr>
            <a:normAutofit/>
          </a:bodyPr>
          <a:lstStyle/>
          <a:p>
            <a:pPr>
              <a:buNone/>
            </a:pPr>
            <a:r>
              <a:rPr lang="en-US" sz="6000" dirty="0" smtClean="0"/>
              <a:t>THANK YOU….</a:t>
            </a:r>
            <a:endParaRPr lang="en-US"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Black" pitchFamily="34" charset="0"/>
              </a:rPr>
              <a:t>What is a Mutual Fund?</a:t>
            </a:r>
            <a:endParaRPr lang="en-US" dirty="0"/>
          </a:p>
        </p:txBody>
      </p:sp>
      <p:sp>
        <p:nvSpPr>
          <p:cNvPr id="3" name="Content Placeholder 2"/>
          <p:cNvSpPr>
            <a:spLocks noGrp="1"/>
          </p:cNvSpPr>
          <p:nvPr>
            <p:ph sz="quarter" idx="1"/>
          </p:nvPr>
        </p:nvSpPr>
        <p:spPr/>
        <p:txBody>
          <a:bodyPr>
            <a:normAutofit/>
          </a:bodyPr>
          <a:lstStyle/>
          <a:p>
            <a:r>
              <a:rPr lang="en-US" sz="2400" b="1" dirty="0" smtClean="0">
                <a:latin typeface="Arial Black" pitchFamily="34" charset="0"/>
              </a:rPr>
              <a:t>A mutual fund is a pool of money collected from investors and is invested according to stated investment objectives.</a:t>
            </a:r>
          </a:p>
          <a:p>
            <a:pPr marL="342900" lvl="0" indent="-342900">
              <a:buClrTx/>
              <a:buSzTx/>
              <a:buFont typeface="Arial" pitchFamily="34" charset="0"/>
              <a:buChar char="•"/>
              <a:defRPr/>
            </a:pPr>
            <a:r>
              <a:rPr lang="en-US" sz="2400" b="1" dirty="0" smtClean="0">
                <a:solidFill>
                  <a:srgbClr val="000000"/>
                </a:solidFill>
                <a:latin typeface="Snell Roundhand" charset="0"/>
              </a:rPr>
              <a:t>A Mutual Fund is a trust that pools together the savings of a number of investors who share a common financial goal. </a:t>
            </a:r>
            <a:endParaRPr lang="en-US" sz="2400" b="1" dirty="0" smtClean="0">
              <a:solidFill>
                <a:srgbClr val="000000"/>
              </a:solidFill>
              <a:latin typeface="Times" pitchFamily="8" charset="0"/>
            </a:endParaRPr>
          </a:p>
          <a:p>
            <a:r>
              <a:rPr lang="en-US" sz="2400" b="1" dirty="0" smtClean="0">
                <a:latin typeface="Arial" pitchFamily="34" charset="0"/>
                <a:cs typeface="Arial" pitchFamily="34" charset="0"/>
              </a:rPr>
              <a:t>The money thus collected is then invested in capital market instruments such as shares, debentures and other securities</a:t>
            </a:r>
            <a:endParaRPr lang="en-US" sz="2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4294967295"/>
          </p:nvPr>
        </p:nvPicPr>
        <p:blipFill>
          <a:blip r:embed="rId2"/>
          <a:srcRect/>
          <a:stretch>
            <a:fillRect/>
          </a:stretch>
        </p:blipFill>
        <p:spPr bwMode="auto">
          <a:xfrm>
            <a:off x="0" y="228600"/>
            <a:ext cx="8534400" cy="63246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Black" pitchFamily="34" charset="0"/>
              </a:rPr>
              <a:t>Concept</a:t>
            </a:r>
            <a:endParaRPr lang="en-US" dirty="0"/>
          </a:p>
        </p:txBody>
      </p:sp>
      <p:sp>
        <p:nvSpPr>
          <p:cNvPr id="3" name="Content Placeholder 2"/>
          <p:cNvSpPr>
            <a:spLocks noGrp="1"/>
          </p:cNvSpPr>
          <p:nvPr>
            <p:ph sz="quarter" idx="1"/>
          </p:nvPr>
        </p:nvSpPr>
        <p:spPr/>
        <p:txBody>
          <a:bodyPr/>
          <a:lstStyle/>
          <a:p>
            <a:pPr algn="just"/>
            <a:r>
              <a:rPr lang="en-US" dirty="0" smtClean="0">
                <a:latin typeface="Arial Black" pitchFamily="34" charset="0"/>
              </a:rPr>
              <a:t>What is a mutual fund?		</a:t>
            </a:r>
          </a:p>
          <a:p>
            <a:pPr algn="just"/>
            <a:r>
              <a:rPr lang="en-US" dirty="0" smtClean="0">
                <a:latin typeface="Arial Black" pitchFamily="34" charset="0"/>
              </a:rPr>
              <a:t>Common pool of money</a:t>
            </a:r>
          </a:p>
          <a:p>
            <a:pPr lvl="1" algn="just"/>
            <a:r>
              <a:rPr lang="en-US" dirty="0" smtClean="0">
                <a:latin typeface="Arial Black" pitchFamily="34" charset="0"/>
              </a:rPr>
              <a:t>Joint or “mutual” ownership</a:t>
            </a:r>
          </a:p>
          <a:p>
            <a:pPr lvl="1" algn="just"/>
            <a:r>
              <a:rPr lang="en-US" dirty="0" smtClean="0">
                <a:latin typeface="Arial Black" pitchFamily="34" charset="0"/>
              </a:rPr>
              <a:t>Similarity with shares of a joint stock company</a:t>
            </a:r>
          </a:p>
          <a:p>
            <a:pPr lvl="1" algn="just"/>
            <a:r>
              <a:rPr lang="en-US" dirty="0" smtClean="0">
                <a:latin typeface="Arial Black" pitchFamily="34" charset="0"/>
              </a:rPr>
              <a:t>Units are the representation of ownership</a:t>
            </a:r>
          </a:p>
          <a:p>
            <a:pPr lvl="1" algn="just"/>
            <a:r>
              <a:rPr lang="en-US" dirty="0" smtClean="0">
                <a:latin typeface="Arial Black" pitchFamily="34" charset="0"/>
              </a:rPr>
              <a:t>Mutual fund is not a company which manages individual portfolios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rial Black" pitchFamily="34" charset="0"/>
              </a:rPr>
              <a:t>Advantages of Mutual Funds</a:t>
            </a:r>
            <a:endParaRPr lang="en-US" dirty="0"/>
          </a:p>
        </p:txBody>
      </p:sp>
      <p:sp>
        <p:nvSpPr>
          <p:cNvPr id="3" name="Content Placeholder 2"/>
          <p:cNvSpPr>
            <a:spLocks noGrp="1"/>
          </p:cNvSpPr>
          <p:nvPr>
            <p:ph sz="quarter" idx="1"/>
          </p:nvPr>
        </p:nvSpPr>
        <p:spPr/>
        <p:txBody>
          <a:bodyPr>
            <a:normAutofit/>
          </a:bodyPr>
          <a:lstStyle/>
          <a:p>
            <a:pPr lvl="1" algn="just"/>
            <a:r>
              <a:rPr lang="en-US" dirty="0" smtClean="0">
                <a:latin typeface="Arial Black" pitchFamily="34" charset="0"/>
              </a:rPr>
              <a:t>Portfolio diversification</a:t>
            </a:r>
          </a:p>
          <a:p>
            <a:pPr lvl="1" algn="just"/>
            <a:r>
              <a:rPr lang="en-US" dirty="0" smtClean="0">
                <a:latin typeface="Arial Black" pitchFamily="34" charset="0"/>
              </a:rPr>
              <a:t>Professional management</a:t>
            </a:r>
          </a:p>
          <a:p>
            <a:pPr lvl="1" algn="just"/>
            <a:r>
              <a:rPr lang="en-US" dirty="0" smtClean="0">
                <a:latin typeface="Arial Black" pitchFamily="34" charset="0"/>
              </a:rPr>
              <a:t>Reduction / diversification of risk</a:t>
            </a:r>
          </a:p>
          <a:p>
            <a:pPr lvl="1" algn="just"/>
            <a:r>
              <a:rPr lang="en-US" dirty="0" smtClean="0">
                <a:latin typeface="Arial Black" pitchFamily="34" charset="0"/>
              </a:rPr>
              <a:t>Reduction of transaction cost</a:t>
            </a:r>
          </a:p>
          <a:p>
            <a:pPr lvl="1" algn="just"/>
            <a:r>
              <a:rPr lang="en-US" dirty="0" smtClean="0">
                <a:latin typeface="Arial Black" pitchFamily="34" charset="0"/>
              </a:rPr>
              <a:t>Liquidity</a:t>
            </a:r>
          </a:p>
          <a:p>
            <a:pPr lvl="1" algn="just"/>
            <a:r>
              <a:rPr lang="en-US" dirty="0" smtClean="0">
                <a:latin typeface="Arial Black" pitchFamily="34" charset="0"/>
              </a:rPr>
              <a:t>Convenience and flexibility</a:t>
            </a:r>
          </a:p>
          <a:p>
            <a:pPr lvl="1" algn="just"/>
            <a:r>
              <a:rPr lang="en-US" dirty="0" smtClean="0">
                <a:latin typeface="Arial Black" pitchFamily="34" charset="0"/>
              </a:rPr>
              <a:t>Well Regulated</a:t>
            </a:r>
          </a:p>
          <a:p>
            <a:pPr lvl="1" algn="just"/>
            <a:r>
              <a:rPr lang="en-US" dirty="0" smtClean="0">
                <a:latin typeface="Arial Black" pitchFamily="34" charset="0"/>
              </a:rPr>
              <a:t>Transparency</a:t>
            </a:r>
          </a:p>
          <a:p>
            <a:pPr lvl="1" algn="just"/>
            <a:r>
              <a:rPr lang="en-US" dirty="0" smtClean="0">
                <a:latin typeface="Arial Black" pitchFamily="34" charset="0"/>
              </a:rPr>
              <a:t>Attractive Returns</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latin typeface="Arial Black" pitchFamily="34" charset="0"/>
              </a:rPr>
              <a:t>Not really disadvantages</a:t>
            </a:r>
            <a:endParaRPr lang="en-US" dirty="0">
              <a:solidFill>
                <a:srgbClr val="0070C0"/>
              </a:solidFill>
            </a:endParaRPr>
          </a:p>
        </p:txBody>
      </p:sp>
      <p:sp>
        <p:nvSpPr>
          <p:cNvPr id="3" name="Content Placeholder 2"/>
          <p:cNvSpPr>
            <a:spLocks noGrp="1"/>
          </p:cNvSpPr>
          <p:nvPr>
            <p:ph sz="quarter" idx="1"/>
          </p:nvPr>
        </p:nvSpPr>
        <p:spPr/>
        <p:txBody>
          <a:bodyPr>
            <a:normAutofit/>
          </a:bodyPr>
          <a:lstStyle/>
          <a:p>
            <a:pPr algn="just">
              <a:lnSpc>
                <a:spcPct val="90000"/>
              </a:lnSpc>
            </a:pPr>
            <a:r>
              <a:rPr lang="en-GB" b="1" dirty="0" smtClean="0">
                <a:latin typeface="Arial Black" pitchFamily="34" charset="0"/>
              </a:rPr>
              <a:t>SEBI regulation caps the cost involved. Competition pushes them further lower</a:t>
            </a:r>
          </a:p>
          <a:p>
            <a:pPr algn="just">
              <a:lnSpc>
                <a:spcPct val="90000"/>
              </a:lnSpc>
            </a:pPr>
            <a:endParaRPr lang="en-GB" b="1" dirty="0" smtClean="0">
              <a:latin typeface="Arial Black" pitchFamily="34" charset="0"/>
            </a:endParaRPr>
          </a:p>
          <a:p>
            <a:pPr algn="just">
              <a:lnSpc>
                <a:spcPct val="90000"/>
              </a:lnSpc>
            </a:pPr>
            <a:r>
              <a:rPr lang="en-GB" b="1" dirty="0" smtClean="0">
                <a:latin typeface="Arial Black" pitchFamily="34" charset="0"/>
              </a:rPr>
              <a:t>Multiplicity of portfolio largely satisfies the needs of most of the investor</a:t>
            </a:r>
          </a:p>
          <a:p>
            <a:pPr algn="just">
              <a:lnSpc>
                <a:spcPct val="90000"/>
              </a:lnSpc>
            </a:pPr>
            <a:endParaRPr lang="en-GB" b="1" dirty="0" smtClean="0">
              <a:latin typeface="Arial Black" pitchFamily="34" charset="0"/>
            </a:endParaRPr>
          </a:p>
          <a:p>
            <a:pPr algn="just">
              <a:lnSpc>
                <a:spcPct val="90000"/>
              </a:lnSpc>
            </a:pPr>
            <a:r>
              <a:rPr lang="en-GB" b="1" dirty="0" smtClean="0">
                <a:latin typeface="Arial Black" pitchFamily="34" charset="0"/>
              </a:rPr>
              <a:t>Availability of multiple portfolio increases choice by comparison</a:t>
            </a:r>
            <a:endParaRPr lang="en-US" dirty="0" smtClean="0">
              <a:latin typeface="Arial Black" pitchFamily="34" charset="0"/>
            </a:endParaRP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style>
          <a:lnRef idx="3">
            <a:schemeClr val="lt1"/>
          </a:lnRef>
          <a:fillRef idx="1">
            <a:schemeClr val="accent5"/>
          </a:fillRef>
          <a:effectRef idx="1">
            <a:schemeClr val="accent5"/>
          </a:effectRef>
          <a:fontRef idx="minor">
            <a:schemeClr val="lt1"/>
          </a:fontRef>
        </p:style>
        <p:txBody>
          <a:bodyPr rtlCol="0">
            <a:normAutofit fontScale="85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smtClean="0">
                <a:ln>
                  <a:noFill/>
                </a:ln>
                <a:solidFill>
                  <a:schemeClr val="lt1"/>
                </a:solidFill>
                <a:effectLst/>
                <a:uLnTx/>
                <a:uFillTx/>
                <a:latin typeface="+mn-lt"/>
                <a:ea typeface="+mn-ea"/>
                <a:cs typeface="+mn-cs"/>
              </a:rPr>
              <a:t>TYPES OF MUTUAL FUND</a:t>
            </a:r>
            <a:r>
              <a:rPr kumimoji="0" lang="en-US" sz="7200" b="0" i="0" u="none" strike="noStrike" kern="1200" cap="none" spc="0" normalizeH="0" baseline="0" noProof="0" dirty="0" smtClean="0">
                <a:ln>
                  <a:noFill/>
                </a:ln>
                <a:solidFill>
                  <a:schemeClr val="lt1"/>
                </a:solidFill>
                <a:effectLst/>
                <a:uLnTx/>
                <a:uFillTx/>
                <a:latin typeface="+mn-lt"/>
                <a:ea typeface="+mn-ea"/>
                <a:cs typeface="+mn-cs"/>
              </a:rPr>
              <a:t>s</a:t>
            </a:r>
          </a:p>
        </p:txBody>
      </p:sp>
      <p:grpSp>
        <p:nvGrpSpPr>
          <p:cNvPr id="3" name="Group 2"/>
          <p:cNvGrpSpPr/>
          <p:nvPr/>
        </p:nvGrpSpPr>
        <p:grpSpPr>
          <a:xfrm>
            <a:off x="2895600" y="2110209"/>
            <a:ext cx="2285866" cy="861591"/>
            <a:chOff x="3195388" y="847613"/>
            <a:chExt cx="1371330" cy="556791"/>
          </a:xfrm>
          <a:scene3d>
            <a:camera prst="orthographicFront"/>
            <a:lightRig rig="flat" dir="t"/>
          </a:scene3d>
        </p:grpSpPr>
        <p:sp>
          <p:nvSpPr>
            <p:cNvPr id="4" name="Rounded Rectangle 3"/>
            <p:cNvSpPr/>
            <p:nvPr/>
          </p:nvSpPr>
          <p:spPr>
            <a:xfrm>
              <a:off x="3195388" y="847613"/>
              <a:ext cx="1371330" cy="556791"/>
            </a:xfrm>
            <a:prstGeom prst="roundRect">
              <a:avLst>
                <a:gd name="adj" fmla="val 10000"/>
              </a:avLst>
            </a:prstGeom>
          </p:spPr>
          <p:style>
            <a:lnRef idx="2">
              <a:schemeClr val="accent5"/>
            </a:lnRef>
            <a:fillRef idx="1">
              <a:schemeClr val="lt1"/>
            </a:fillRef>
            <a:effectRef idx="0">
              <a:schemeClr val="accent5"/>
            </a:effectRef>
            <a:fontRef idx="minor">
              <a:schemeClr val="dk1"/>
            </a:fontRef>
          </p:style>
        </p:sp>
        <p:sp>
          <p:nvSpPr>
            <p:cNvPr id="5" name="Rounded Rectangle 4"/>
            <p:cNvSpPr/>
            <p:nvPr/>
          </p:nvSpPr>
          <p:spPr>
            <a:xfrm>
              <a:off x="3211696" y="863921"/>
              <a:ext cx="1338714" cy="524175"/>
            </a:xfrm>
            <a:prstGeom prst="rect">
              <a:avLst/>
            </a:prstGeom>
          </p:spPr>
          <p:style>
            <a:lnRef idx="2">
              <a:schemeClr val="accent5"/>
            </a:lnRef>
            <a:fillRef idx="1">
              <a:schemeClr val="lt1"/>
            </a:fillRef>
            <a:effectRef idx="0">
              <a:schemeClr val="accent5"/>
            </a:effectRef>
            <a:fontRef idx="minor">
              <a:schemeClr val="dk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2800" b="1" kern="1200" dirty="0" smtClean="0"/>
                <a:t>Mutual Funds</a:t>
              </a:r>
              <a:endParaRPr lang="en-IN" sz="2800" b="1" kern="1200" dirty="0"/>
            </a:p>
          </p:txBody>
        </p:sp>
      </p:grpSp>
      <p:cxnSp>
        <p:nvCxnSpPr>
          <p:cNvPr id="7" name="Straight Arrow Connector 6"/>
          <p:cNvCxnSpPr/>
          <p:nvPr/>
        </p:nvCxnSpPr>
        <p:spPr>
          <a:xfrm rot="5400000">
            <a:off x="3886994" y="3123406"/>
            <a:ext cx="304800" cy="1588"/>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9" name="Straight Connector 8"/>
          <p:cNvCxnSpPr/>
          <p:nvPr/>
        </p:nvCxnSpPr>
        <p:spPr>
          <a:xfrm>
            <a:off x="4038600" y="3276600"/>
            <a:ext cx="2133600" cy="1588"/>
          </a:xfrm>
          <a:prstGeom prst="line">
            <a:avLst/>
          </a:prstGeom>
        </p:spPr>
        <p:style>
          <a:lnRef idx="2">
            <a:schemeClr val="accent5"/>
          </a:lnRef>
          <a:fillRef idx="1">
            <a:schemeClr val="lt1"/>
          </a:fillRef>
          <a:effectRef idx="0">
            <a:schemeClr val="accent5"/>
          </a:effectRef>
          <a:fontRef idx="minor">
            <a:schemeClr val="dk1"/>
          </a:fontRef>
        </p:style>
      </p:cxnSp>
      <p:cxnSp>
        <p:nvCxnSpPr>
          <p:cNvPr id="11" name="Straight Connector 10"/>
          <p:cNvCxnSpPr/>
          <p:nvPr/>
        </p:nvCxnSpPr>
        <p:spPr>
          <a:xfrm rot="10800000">
            <a:off x="1676402" y="3276600"/>
            <a:ext cx="2362199" cy="1588"/>
          </a:xfrm>
          <a:prstGeom prst="line">
            <a:avLst/>
          </a:prstGeom>
        </p:spPr>
        <p:style>
          <a:lnRef idx="2">
            <a:schemeClr val="accent5"/>
          </a:lnRef>
          <a:fillRef idx="1">
            <a:schemeClr val="lt1"/>
          </a:fillRef>
          <a:effectRef idx="0">
            <a:schemeClr val="accent5"/>
          </a:effectRef>
          <a:fontRef idx="minor">
            <a:schemeClr val="dk1"/>
          </a:fontRef>
        </p:style>
      </p:cxnSp>
      <p:cxnSp>
        <p:nvCxnSpPr>
          <p:cNvPr id="14" name="Straight Arrow Connector 13"/>
          <p:cNvCxnSpPr/>
          <p:nvPr/>
        </p:nvCxnSpPr>
        <p:spPr>
          <a:xfrm rot="5400000">
            <a:off x="1523206" y="3429000"/>
            <a:ext cx="304800" cy="1588"/>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cxnSp>
        <p:nvCxnSpPr>
          <p:cNvPr id="18" name="Straight Arrow Connector 17"/>
          <p:cNvCxnSpPr/>
          <p:nvPr/>
        </p:nvCxnSpPr>
        <p:spPr>
          <a:xfrm rot="5400000">
            <a:off x="6020197" y="3428603"/>
            <a:ext cx="304800" cy="794"/>
          </a:xfrm>
          <a:prstGeom prst="straightConnector1">
            <a:avLst/>
          </a:prstGeom>
          <a:ln>
            <a:tailEnd type="arrow"/>
          </a:ln>
        </p:spPr>
        <p:style>
          <a:lnRef idx="2">
            <a:schemeClr val="accent5"/>
          </a:lnRef>
          <a:fillRef idx="1">
            <a:schemeClr val="lt1"/>
          </a:fillRef>
          <a:effectRef idx="0">
            <a:schemeClr val="accent5"/>
          </a:effectRef>
          <a:fontRef idx="minor">
            <a:schemeClr val="dk1"/>
          </a:fontRef>
        </p:style>
      </p:cxnSp>
      <p:grpSp>
        <p:nvGrpSpPr>
          <p:cNvPr id="6" name="Group 22"/>
          <p:cNvGrpSpPr/>
          <p:nvPr/>
        </p:nvGrpSpPr>
        <p:grpSpPr>
          <a:xfrm>
            <a:off x="762000" y="3607062"/>
            <a:ext cx="1828800" cy="660138"/>
            <a:chOff x="252754" y="1838258"/>
            <a:chExt cx="912971" cy="431538"/>
          </a:xfrm>
          <a:scene3d>
            <a:camera prst="orthographicFront"/>
            <a:lightRig rig="flat" dir="t"/>
          </a:scene3d>
        </p:grpSpPr>
        <p:sp>
          <p:nvSpPr>
            <p:cNvPr id="24" name="Rounded Rectangle 23"/>
            <p:cNvSpPr/>
            <p:nvPr/>
          </p:nvSpPr>
          <p:spPr>
            <a:xfrm>
              <a:off x="252754" y="1838258"/>
              <a:ext cx="912971" cy="431538"/>
            </a:xfrm>
            <a:prstGeom prst="roundRect">
              <a:avLst>
                <a:gd name="adj" fmla="val 10000"/>
              </a:avLst>
            </a:prstGeom>
          </p:spPr>
          <p:style>
            <a:lnRef idx="2">
              <a:schemeClr val="accent5"/>
            </a:lnRef>
            <a:fillRef idx="1">
              <a:schemeClr val="lt1"/>
            </a:fillRef>
            <a:effectRef idx="0">
              <a:schemeClr val="accent5"/>
            </a:effectRef>
            <a:fontRef idx="minor">
              <a:schemeClr val="dk1"/>
            </a:fontRef>
          </p:style>
        </p:sp>
        <p:sp>
          <p:nvSpPr>
            <p:cNvPr id="25" name="Rounded Rectangle 4"/>
            <p:cNvSpPr/>
            <p:nvPr/>
          </p:nvSpPr>
          <p:spPr>
            <a:xfrm>
              <a:off x="265393" y="1850897"/>
              <a:ext cx="887693" cy="406260"/>
            </a:xfrm>
            <a:prstGeom prst="rect">
              <a:avLst/>
            </a:prstGeom>
          </p:spPr>
          <p:style>
            <a:lnRef idx="2">
              <a:schemeClr val="accent5"/>
            </a:lnRef>
            <a:fillRef idx="1">
              <a:schemeClr val="lt1"/>
            </a:fillRef>
            <a:effectRef idx="0">
              <a:schemeClr val="accent5"/>
            </a:effectRef>
            <a:fontRef idx="minor">
              <a:schemeClr val="dk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2000" dirty="0" smtClean="0"/>
                <a:t>By Maturity Period</a:t>
              </a:r>
              <a:endParaRPr lang="en-US" sz="2000" kern="1200" dirty="0" smtClean="0"/>
            </a:p>
          </p:txBody>
        </p:sp>
      </p:grpSp>
      <p:grpSp>
        <p:nvGrpSpPr>
          <p:cNvPr id="8" name="Group 25"/>
          <p:cNvGrpSpPr/>
          <p:nvPr/>
        </p:nvGrpSpPr>
        <p:grpSpPr>
          <a:xfrm>
            <a:off x="5257800" y="3581400"/>
            <a:ext cx="1919672" cy="685800"/>
            <a:chOff x="2497582" y="1838258"/>
            <a:chExt cx="1386272" cy="458799"/>
          </a:xfrm>
          <a:scene3d>
            <a:camera prst="orthographicFront"/>
            <a:lightRig rig="flat" dir="t"/>
          </a:scene3d>
        </p:grpSpPr>
        <p:sp>
          <p:nvSpPr>
            <p:cNvPr id="27" name="Rounded Rectangle 26"/>
            <p:cNvSpPr/>
            <p:nvPr/>
          </p:nvSpPr>
          <p:spPr>
            <a:xfrm>
              <a:off x="2497582" y="1838258"/>
              <a:ext cx="1386272" cy="458799"/>
            </a:xfrm>
            <a:prstGeom prst="roundRect">
              <a:avLst>
                <a:gd name="adj" fmla="val 10000"/>
              </a:avLst>
            </a:prstGeom>
          </p:spPr>
          <p:style>
            <a:lnRef idx="2">
              <a:schemeClr val="accent5"/>
            </a:lnRef>
            <a:fillRef idx="1">
              <a:schemeClr val="lt1"/>
            </a:fillRef>
            <a:effectRef idx="0">
              <a:schemeClr val="accent5"/>
            </a:effectRef>
            <a:fontRef idx="minor">
              <a:schemeClr val="dk1"/>
            </a:fontRef>
          </p:style>
        </p:sp>
        <p:sp>
          <p:nvSpPr>
            <p:cNvPr id="28" name="Rounded Rectangle 4"/>
            <p:cNvSpPr/>
            <p:nvPr/>
          </p:nvSpPr>
          <p:spPr>
            <a:xfrm>
              <a:off x="2511020" y="1851696"/>
              <a:ext cx="1359396" cy="431923"/>
            </a:xfrm>
            <a:prstGeom prst="rect">
              <a:avLst/>
            </a:prstGeom>
          </p:spPr>
          <p:style>
            <a:lnRef idx="2">
              <a:schemeClr val="accent5"/>
            </a:lnRef>
            <a:fillRef idx="1">
              <a:schemeClr val="lt1"/>
            </a:fillRef>
            <a:effectRef idx="0">
              <a:schemeClr val="accent5"/>
            </a:effectRef>
            <a:fontRef idx="minor">
              <a:schemeClr val="dk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2000" kern="1200" dirty="0" smtClean="0"/>
                <a:t>By Investment Objective</a:t>
              </a:r>
              <a:endParaRPr lang="en-IN" sz="2000" kern="1200" dirty="0"/>
            </a:p>
          </p:txBody>
        </p:sp>
      </p:grpSp>
      <p:cxnSp>
        <p:nvCxnSpPr>
          <p:cNvPr id="32" name="Elbow Connector 31"/>
          <p:cNvCxnSpPr/>
          <p:nvPr/>
        </p:nvCxnSpPr>
        <p:spPr>
          <a:xfrm rot="16200000" flipH="1">
            <a:off x="1676400" y="4267200"/>
            <a:ext cx="685800" cy="685800"/>
          </a:xfrm>
          <a:prstGeom prst="bentConnector3">
            <a:avLst>
              <a:gd name="adj1" fmla="val 50000"/>
            </a:avLst>
          </a:prstGeom>
        </p:spPr>
        <p:style>
          <a:lnRef idx="2">
            <a:schemeClr val="accent5"/>
          </a:lnRef>
          <a:fillRef idx="1">
            <a:schemeClr val="lt1"/>
          </a:fillRef>
          <a:effectRef idx="0">
            <a:schemeClr val="accent5"/>
          </a:effectRef>
          <a:fontRef idx="minor">
            <a:schemeClr val="dk1"/>
          </a:fontRef>
        </p:style>
      </p:cxnSp>
      <p:cxnSp>
        <p:nvCxnSpPr>
          <p:cNvPr id="34" name="Elbow Connector 33"/>
          <p:cNvCxnSpPr/>
          <p:nvPr/>
        </p:nvCxnSpPr>
        <p:spPr>
          <a:xfrm rot="5400000">
            <a:off x="990600" y="4267200"/>
            <a:ext cx="685800" cy="685800"/>
          </a:xfrm>
          <a:prstGeom prst="bentConnector3">
            <a:avLst>
              <a:gd name="adj1" fmla="val 50000"/>
            </a:avLst>
          </a:prstGeom>
        </p:spPr>
        <p:style>
          <a:lnRef idx="2">
            <a:schemeClr val="accent5"/>
          </a:lnRef>
          <a:fillRef idx="1">
            <a:schemeClr val="lt1"/>
          </a:fillRef>
          <a:effectRef idx="0">
            <a:schemeClr val="accent5"/>
          </a:effectRef>
          <a:fontRef idx="minor">
            <a:schemeClr val="dk1"/>
          </a:fontRef>
        </p:style>
      </p:cxnSp>
      <p:cxnSp>
        <p:nvCxnSpPr>
          <p:cNvPr id="44" name="Straight Connector 43"/>
          <p:cNvCxnSpPr/>
          <p:nvPr/>
        </p:nvCxnSpPr>
        <p:spPr>
          <a:xfrm rot="5400000">
            <a:off x="6019800" y="4418806"/>
            <a:ext cx="304800" cy="1588"/>
          </a:xfrm>
          <a:prstGeom prst="line">
            <a:avLst/>
          </a:prstGeom>
        </p:spPr>
        <p:style>
          <a:lnRef idx="2">
            <a:schemeClr val="accent5"/>
          </a:lnRef>
          <a:fillRef idx="1">
            <a:schemeClr val="lt1"/>
          </a:fillRef>
          <a:effectRef idx="0">
            <a:schemeClr val="accent5"/>
          </a:effectRef>
          <a:fontRef idx="minor">
            <a:schemeClr val="dk1"/>
          </a:fontRef>
        </p:style>
      </p:cxnSp>
      <p:cxnSp>
        <p:nvCxnSpPr>
          <p:cNvPr id="46" name="Straight Connector 45"/>
          <p:cNvCxnSpPr/>
          <p:nvPr/>
        </p:nvCxnSpPr>
        <p:spPr>
          <a:xfrm rot="10800000">
            <a:off x="4038600" y="4572000"/>
            <a:ext cx="2133600" cy="1588"/>
          </a:xfrm>
          <a:prstGeom prst="line">
            <a:avLst/>
          </a:prstGeom>
        </p:spPr>
        <p:style>
          <a:lnRef idx="2">
            <a:schemeClr val="accent5"/>
          </a:lnRef>
          <a:fillRef idx="1">
            <a:schemeClr val="lt1"/>
          </a:fillRef>
          <a:effectRef idx="0">
            <a:schemeClr val="accent5"/>
          </a:effectRef>
          <a:fontRef idx="minor">
            <a:schemeClr val="dk1"/>
          </a:fontRef>
        </p:style>
      </p:cxnSp>
      <p:cxnSp>
        <p:nvCxnSpPr>
          <p:cNvPr id="48" name="Straight Connector 47"/>
          <p:cNvCxnSpPr/>
          <p:nvPr/>
        </p:nvCxnSpPr>
        <p:spPr>
          <a:xfrm>
            <a:off x="6172200" y="4572000"/>
            <a:ext cx="2209800" cy="1588"/>
          </a:xfrm>
          <a:prstGeom prst="line">
            <a:avLst/>
          </a:prstGeom>
        </p:spPr>
        <p:style>
          <a:lnRef idx="2">
            <a:schemeClr val="accent5"/>
          </a:lnRef>
          <a:fillRef idx="1">
            <a:schemeClr val="lt1"/>
          </a:fillRef>
          <a:effectRef idx="0">
            <a:schemeClr val="accent5"/>
          </a:effectRef>
          <a:fontRef idx="minor">
            <a:schemeClr val="dk1"/>
          </a:fontRef>
        </p:style>
      </p:cxnSp>
      <p:cxnSp>
        <p:nvCxnSpPr>
          <p:cNvPr id="50" name="Straight Connector 49"/>
          <p:cNvCxnSpPr/>
          <p:nvPr/>
        </p:nvCxnSpPr>
        <p:spPr>
          <a:xfrm rot="5400000">
            <a:off x="3885406" y="4724400"/>
            <a:ext cx="304800" cy="1588"/>
          </a:xfrm>
          <a:prstGeom prst="line">
            <a:avLst/>
          </a:prstGeom>
        </p:spPr>
        <p:style>
          <a:lnRef idx="2">
            <a:schemeClr val="accent5"/>
          </a:lnRef>
          <a:fillRef idx="1">
            <a:schemeClr val="lt1"/>
          </a:fillRef>
          <a:effectRef idx="0">
            <a:schemeClr val="accent5"/>
          </a:effectRef>
          <a:fontRef idx="minor">
            <a:schemeClr val="dk1"/>
          </a:fontRef>
        </p:style>
      </p:cxnSp>
      <p:cxnSp>
        <p:nvCxnSpPr>
          <p:cNvPr id="54" name="Straight Connector 53"/>
          <p:cNvCxnSpPr/>
          <p:nvPr/>
        </p:nvCxnSpPr>
        <p:spPr>
          <a:xfrm rot="5400000">
            <a:off x="5334000" y="4724400"/>
            <a:ext cx="304800" cy="1588"/>
          </a:xfrm>
          <a:prstGeom prst="line">
            <a:avLst/>
          </a:prstGeom>
        </p:spPr>
        <p:style>
          <a:lnRef idx="2">
            <a:schemeClr val="accent5"/>
          </a:lnRef>
          <a:fillRef idx="1">
            <a:schemeClr val="lt1"/>
          </a:fillRef>
          <a:effectRef idx="0">
            <a:schemeClr val="accent5"/>
          </a:effectRef>
          <a:fontRef idx="minor">
            <a:schemeClr val="dk1"/>
          </a:fontRef>
        </p:style>
      </p:cxnSp>
      <p:cxnSp>
        <p:nvCxnSpPr>
          <p:cNvPr id="58" name="Straight Connector 57"/>
          <p:cNvCxnSpPr/>
          <p:nvPr/>
        </p:nvCxnSpPr>
        <p:spPr>
          <a:xfrm rot="5400000">
            <a:off x="7239000" y="4800600"/>
            <a:ext cx="457200" cy="1588"/>
          </a:xfrm>
          <a:prstGeom prst="line">
            <a:avLst/>
          </a:prstGeom>
        </p:spPr>
        <p:style>
          <a:lnRef idx="2">
            <a:schemeClr val="accent5"/>
          </a:lnRef>
          <a:fillRef idx="1">
            <a:schemeClr val="lt1"/>
          </a:fillRef>
          <a:effectRef idx="0">
            <a:schemeClr val="accent5"/>
          </a:effectRef>
          <a:fontRef idx="minor">
            <a:schemeClr val="dk1"/>
          </a:fontRef>
        </p:style>
      </p:cxnSp>
      <p:sp>
        <p:nvSpPr>
          <p:cNvPr id="67" name="Rounded Rectangle 66"/>
          <p:cNvSpPr/>
          <p:nvPr/>
        </p:nvSpPr>
        <p:spPr>
          <a:xfrm>
            <a:off x="3505200" y="4876800"/>
            <a:ext cx="1143000" cy="762000"/>
          </a:xfrm>
          <a:prstGeom prst="roundRect">
            <a:avLst>
              <a:gd name="adj" fmla="val 10000"/>
            </a:avLst>
          </a:prstGeom>
        </p:spPr>
        <p:style>
          <a:lnRef idx="2">
            <a:schemeClr val="accent5"/>
          </a:lnRef>
          <a:fillRef idx="1">
            <a:schemeClr val="lt1"/>
          </a:fillRef>
          <a:effectRef idx="0">
            <a:schemeClr val="accent5"/>
          </a:effectRef>
          <a:fontRef idx="minor">
            <a:schemeClr val="dk1"/>
          </a:fontRef>
        </p:style>
        <p:txBody>
          <a:bodyPr/>
          <a:lstStyle/>
          <a:p>
            <a:r>
              <a:rPr lang="en-US" sz="2000" dirty="0" smtClean="0"/>
              <a:t>Equity </a:t>
            </a:r>
            <a:endParaRPr lang="en-US" sz="2000" dirty="0"/>
          </a:p>
        </p:txBody>
      </p:sp>
      <p:sp>
        <p:nvSpPr>
          <p:cNvPr id="69" name="Rounded Rectangle 68"/>
          <p:cNvSpPr/>
          <p:nvPr/>
        </p:nvSpPr>
        <p:spPr>
          <a:xfrm>
            <a:off x="4114800" y="5943600"/>
            <a:ext cx="1143000" cy="762000"/>
          </a:xfrm>
          <a:prstGeom prst="roundRect">
            <a:avLst>
              <a:gd name="adj" fmla="val 10000"/>
            </a:avLst>
          </a:prstGeom>
        </p:spPr>
        <p:style>
          <a:lnRef idx="2">
            <a:schemeClr val="accent5"/>
          </a:lnRef>
          <a:fillRef idx="1">
            <a:schemeClr val="lt1"/>
          </a:fillRef>
          <a:effectRef idx="0">
            <a:schemeClr val="accent5"/>
          </a:effectRef>
          <a:fontRef idx="minor">
            <a:schemeClr val="dk1"/>
          </a:fontRef>
        </p:style>
        <p:txBody>
          <a:bodyPr/>
          <a:lstStyle/>
          <a:p>
            <a:r>
              <a:rPr lang="en-US" dirty="0" smtClean="0"/>
              <a:t>Income </a:t>
            </a:r>
            <a:endParaRPr lang="en-US" dirty="0"/>
          </a:p>
        </p:txBody>
      </p:sp>
      <p:sp>
        <p:nvSpPr>
          <p:cNvPr id="70" name="Rounded Rectangle 69"/>
          <p:cNvSpPr/>
          <p:nvPr/>
        </p:nvSpPr>
        <p:spPr>
          <a:xfrm>
            <a:off x="5029200" y="4876800"/>
            <a:ext cx="1143000" cy="762000"/>
          </a:xfrm>
          <a:prstGeom prst="roundRect">
            <a:avLst>
              <a:gd name="adj" fmla="val 10000"/>
            </a:avLst>
          </a:prstGeom>
        </p:spPr>
        <p:style>
          <a:lnRef idx="2">
            <a:schemeClr val="accent5"/>
          </a:lnRef>
          <a:fillRef idx="1">
            <a:schemeClr val="lt1"/>
          </a:fillRef>
          <a:effectRef idx="0">
            <a:schemeClr val="accent5"/>
          </a:effectRef>
          <a:fontRef idx="minor">
            <a:schemeClr val="dk1"/>
          </a:fontRef>
        </p:style>
        <p:txBody>
          <a:bodyPr/>
          <a:lstStyle/>
          <a:p>
            <a:r>
              <a:rPr lang="en-US" dirty="0" smtClean="0"/>
              <a:t>Balance fund</a:t>
            </a:r>
            <a:endParaRPr lang="en-US" dirty="0"/>
          </a:p>
        </p:txBody>
      </p:sp>
      <p:sp>
        <p:nvSpPr>
          <p:cNvPr id="71" name="Rounded Rectangle 70"/>
          <p:cNvSpPr/>
          <p:nvPr/>
        </p:nvSpPr>
        <p:spPr>
          <a:xfrm>
            <a:off x="5867400" y="5943600"/>
            <a:ext cx="1143000" cy="762000"/>
          </a:xfrm>
          <a:prstGeom prst="roundRect">
            <a:avLst>
              <a:gd name="adj" fmla="val 10000"/>
            </a:avLst>
          </a:prstGeom>
        </p:spPr>
        <p:style>
          <a:lnRef idx="2">
            <a:schemeClr val="accent5"/>
          </a:lnRef>
          <a:fillRef idx="1">
            <a:schemeClr val="lt1"/>
          </a:fillRef>
          <a:effectRef idx="0">
            <a:schemeClr val="accent5"/>
          </a:effectRef>
          <a:fontRef idx="minor">
            <a:schemeClr val="dk1"/>
          </a:fontRef>
        </p:style>
        <p:txBody>
          <a:bodyPr/>
          <a:lstStyle/>
          <a:p>
            <a:r>
              <a:rPr lang="en-US" dirty="0" smtClean="0"/>
              <a:t>Money market</a:t>
            </a:r>
            <a:endParaRPr lang="en-US" dirty="0"/>
          </a:p>
        </p:txBody>
      </p:sp>
      <p:sp>
        <p:nvSpPr>
          <p:cNvPr id="72" name="Rounded Rectangle 71"/>
          <p:cNvSpPr/>
          <p:nvPr/>
        </p:nvSpPr>
        <p:spPr>
          <a:xfrm>
            <a:off x="6858000" y="4876800"/>
            <a:ext cx="1143000" cy="762000"/>
          </a:xfrm>
          <a:prstGeom prst="roundRect">
            <a:avLst>
              <a:gd name="adj" fmla="val 10000"/>
            </a:avLst>
          </a:prstGeom>
        </p:spPr>
        <p:style>
          <a:lnRef idx="2">
            <a:schemeClr val="accent5"/>
          </a:lnRef>
          <a:fillRef idx="1">
            <a:schemeClr val="lt1"/>
          </a:fillRef>
          <a:effectRef idx="0">
            <a:schemeClr val="accent5"/>
          </a:effectRef>
          <a:fontRef idx="minor">
            <a:schemeClr val="dk1"/>
          </a:fontRef>
        </p:style>
        <p:txBody>
          <a:bodyPr/>
          <a:lstStyle/>
          <a:p>
            <a:r>
              <a:rPr lang="en-US" dirty="0" smtClean="0"/>
              <a:t>Gilt fund</a:t>
            </a:r>
            <a:endParaRPr lang="en-US" dirty="0"/>
          </a:p>
        </p:txBody>
      </p:sp>
      <p:sp>
        <p:nvSpPr>
          <p:cNvPr id="73" name="Rounded Rectangle 72"/>
          <p:cNvSpPr/>
          <p:nvPr/>
        </p:nvSpPr>
        <p:spPr>
          <a:xfrm>
            <a:off x="7391400" y="5942806"/>
            <a:ext cx="1143000" cy="762000"/>
          </a:xfrm>
          <a:prstGeom prst="roundRect">
            <a:avLst>
              <a:gd name="adj" fmla="val 10000"/>
            </a:avLst>
          </a:prstGeom>
        </p:spPr>
        <p:style>
          <a:lnRef idx="2">
            <a:schemeClr val="accent5"/>
          </a:lnRef>
          <a:fillRef idx="1">
            <a:schemeClr val="lt1"/>
          </a:fillRef>
          <a:effectRef idx="0">
            <a:schemeClr val="accent5"/>
          </a:effectRef>
          <a:fontRef idx="minor">
            <a:schemeClr val="dk1"/>
          </a:fontRef>
        </p:style>
        <p:txBody>
          <a:bodyPr/>
          <a:lstStyle/>
          <a:p>
            <a:r>
              <a:rPr lang="en-US" dirty="0" smtClean="0"/>
              <a:t>Index fund</a:t>
            </a:r>
            <a:endParaRPr lang="en-US" dirty="0"/>
          </a:p>
        </p:txBody>
      </p:sp>
      <p:cxnSp>
        <p:nvCxnSpPr>
          <p:cNvPr id="75" name="Straight Connector 74"/>
          <p:cNvCxnSpPr/>
          <p:nvPr/>
        </p:nvCxnSpPr>
        <p:spPr>
          <a:xfrm rot="5400000">
            <a:off x="4114800" y="5257800"/>
            <a:ext cx="1371600" cy="1588"/>
          </a:xfrm>
          <a:prstGeom prst="line">
            <a:avLst/>
          </a:prstGeom>
        </p:spPr>
        <p:style>
          <a:lnRef idx="2">
            <a:schemeClr val="accent5"/>
          </a:lnRef>
          <a:fillRef idx="1">
            <a:schemeClr val="lt1"/>
          </a:fillRef>
          <a:effectRef idx="0">
            <a:schemeClr val="accent5"/>
          </a:effectRef>
          <a:fontRef idx="minor">
            <a:schemeClr val="dk1"/>
          </a:fontRef>
        </p:style>
      </p:cxnSp>
      <p:cxnSp>
        <p:nvCxnSpPr>
          <p:cNvPr id="77" name="Straight Connector 76"/>
          <p:cNvCxnSpPr/>
          <p:nvPr/>
        </p:nvCxnSpPr>
        <p:spPr>
          <a:xfrm rot="5400000">
            <a:off x="5676900" y="5295106"/>
            <a:ext cx="1447800" cy="1588"/>
          </a:xfrm>
          <a:prstGeom prst="line">
            <a:avLst/>
          </a:prstGeom>
        </p:spPr>
        <p:style>
          <a:lnRef idx="2">
            <a:schemeClr val="accent5"/>
          </a:lnRef>
          <a:fillRef idx="1">
            <a:schemeClr val="lt1"/>
          </a:fillRef>
          <a:effectRef idx="0">
            <a:schemeClr val="accent5"/>
          </a:effectRef>
          <a:fontRef idx="minor">
            <a:schemeClr val="dk1"/>
          </a:fontRef>
        </p:style>
      </p:cxnSp>
      <p:cxnSp>
        <p:nvCxnSpPr>
          <p:cNvPr id="79" name="Straight Connector 78"/>
          <p:cNvCxnSpPr/>
          <p:nvPr/>
        </p:nvCxnSpPr>
        <p:spPr>
          <a:xfrm rot="5400000">
            <a:off x="7658100" y="5295106"/>
            <a:ext cx="1447800" cy="1588"/>
          </a:xfrm>
          <a:prstGeom prst="line">
            <a:avLst/>
          </a:prstGeom>
        </p:spPr>
        <p:style>
          <a:lnRef idx="2">
            <a:schemeClr val="accent5"/>
          </a:lnRef>
          <a:fillRef idx="1">
            <a:schemeClr val="lt1"/>
          </a:fillRef>
          <a:effectRef idx="0">
            <a:schemeClr val="accent5"/>
          </a:effectRef>
          <a:fontRef idx="minor">
            <a:schemeClr val="dk1"/>
          </a:fontRef>
        </p:style>
      </p:cxnSp>
      <p:sp>
        <p:nvSpPr>
          <p:cNvPr id="80" name="Rounded Rectangle 79"/>
          <p:cNvSpPr/>
          <p:nvPr/>
        </p:nvSpPr>
        <p:spPr>
          <a:xfrm>
            <a:off x="1828800" y="4953000"/>
            <a:ext cx="1143000" cy="762000"/>
          </a:xfrm>
          <a:prstGeom prst="roundRect">
            <a:avLst>
              <a:gd name="adj" fmla="val 10000"/>
            </a:avLst>
          </a:prstGeom>
        </p:spPr>
        <p:style>
          <a:lnRef idx="2">
            <a:schemeClr val="accent5"/>
          </a:lnRef>
          <a:fillRef idx="1">
            <a:schemeClr val="lt1"/>
          </a:fillRef>
          <a:effectRef idx="0">
            <a:schemeClr val="accent5"/>
          </a:effectRef>
          <a:fontRef idx="minor">
            <a:schemeClr val="dk1"/>
          </a:fontRef>
        </p:style>
        <p:txBody>
          <a:bodyPr/>
          <a:lstStyle/>
          <a:p>
            <a:r>
              <a:rPr lang="en-US" sz="2000" dirty="0" smtClean="0"/>
              <a:t>Close ended </a:t>
            </a:r>
            <a:endParaRPr lang="en-US" sz="2000" dirty="0"/>
          </a:p>
        </p:txBody>
      </p:sp>
      <p:sp>
        <p:nvSpPr>
          <p:cNvPr id="81" name="Rounded Rectangle 80"/>
          <p:cNvSpPr/>
          <p:nvPr/>
        </p:nvSpPr>
        <p:spPr>
          <a:xfrm>
            <a:off x="457200" y="4953000"/>
            <a:ext cx="1143000" cy="762000"/>
          </a:xfrm>
          <a:prstGeom prst="roundRect">
            <a:avLst>
              <a:gd name="adj" fmla="val 10000"/>
            </a:avLst>
          </a:prstGeom>
        </p:spPr>
        <p:style>
          <a:lnRef idx="2">
            <a:schemeClr val="accent5"/>
          </a:lnRef>
          <a:fillRef idx="1">
            <a:schemeClr val="lt1"/>
          </a:fillRef>
          <a:effectRef idx="0">
            <a:schemeClr val="accent5"/>
          </a:effectRef>
          <a:fontRef idx="minor">
            <a:schemeClr val="dk1"/>
          </a:fontRef>
        </p:style>
        <p:txBody>
          <a:bodyPr/>
          <a:lstStyle/>
          <a:p>
            <a:r>
              <a:rPr lang="en-US" sz="2000" dirty="0" smtClean="0"/>
              <a:t>Open ended </a:t>
            </a:r>
            <a:endParaRPr lang="en-US" sz="2000" dirty="0"/>
          </a:p>
        </p:txBody>
      </p:sp>
      <p:sp>
        <p:nvSpPr>
          <p:cNvPr id="36" name="Footer Placeholder 35"/>
          <p:cNvSpPr>
            <a:spLocks noGrp="1"/>
          </p:cNvSpPr>
          <p:nvPr>
            <p:ph type="ftr" sz="quarter" idx="11"/>
          </p:nvPr>
        </p:nvSpPr>
        <p:spPr>
          <a:xfrm rot="5400000">
            <a:off x="6827520" y="3737240"/>
            <a:ext cx="3200400" cy="365760"/>
          </a:xfrm>
        </p:spPr>
        <p:txBody>
          <a:bodyPr/>
          <a:lstStyle/>
          <a:p>
            <a:r>
              <a:rPr lang="en-US" dirty="0" smtClean="0"/>
              <a:t>by: Gurmeet Singh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ppt_x"/>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ppt_x"/>
                                          </p:val>
                                        </p:tav>
                                        <p:tav tm="100000">
                                          <p:val>
                                            <p:strVal val="#ppt_x"/>
                                          </p:val>
                                        </p:tav>
                                      </p:tavLst>
                                    </p:anim>
                                    <p:anim calcmode="lin" valueType="num">
                                      <p:cBhvr additive="base">
                                        <p:cTn id="12" dur="20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2000" fill="hold"/>
                                        <p:tgtEl>
                                          <p:spTgt spid="9"/>
                                        </p:tgtEl>
                                        <p:attrNameLst>
                                          <p:attrName>ppt_x</p:attrName>
                                        </p:attrNameLst>
                                      </p:cBhvr>
                                      <p:tavLst>
                                        <p:tav tm="0">
                                          <p:val>
                                            <p:strVal val="#ppt_x"/>
                                          </p:val>
                                        </p:tav>
                                        <p:tav tm="100000">
                                          <p:val>
                                            <p:strVal val="#ppt_x"/>
                                          </p:val>
                                        </p:tav>
                                      </p:tavLst>
                                    </p:anim>
                                    <p:anim calcmode="lin" valueType="num">
                                      <p:cBhvr additive="base">
                                        <p:cTn id="16" dur="20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2000" fill="hold"/>
                                        <p:tgtEl>
                                          <p:spTgt spid="11"/>
                                        </p:tgtEl>
                                        <p:attrNameLst>
                                          <p:attrName>ppt_x</p:attrName>
                                        </p:attrNameLst>
                                      </p:cBhvr>
                                      <p:tavLst>
                                        <p:tav tm="0">
                                          <p:val>
                                            <p:strVal val="#ppt_x"/>
                                          </p:val>
                                        </p:tav>
                                        <p:tav tm="100000">
                                          <p:val>
                                            <p:strVal val="#ppt_x"/>
                                          </p:val>
                                        </p:tav>
                                      </p:tavLst>
                                    </p:anim>
                                    <p:anim calcmode="lin" valueType="num">
                                      <p:cBhvr additive="base">
                                        <p:cTn id="20" dur="20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2000" fill="hold"/>
                                        <p:tgtEl>
                                          <p:spTgt spid="14"/>
                                        </p:tgtEl>
                                        <p:attrNameLst>
                                          <p:attrName>ppt_x</p:attrName>
                                        </p:attrNameLst>
                                      </p:cBhvr>
                                      <p:tavLst>
                                        <p:tav tm="0">
                                          <p:val>
                                            <p:strVal val="#ppt_x"/>
                                          </p:val>
                                        </p:tav>
                                        <p:tav tm="100000">
                                          <p:val>
                                            <p:strVal val="#ppt_x"/>
                                          </p:val>
                                        </p:tav>
                                      </p:tavLst>
                                    </p:anim>
                                    <p:anim calcmode="lin" valueType="num">
                                      <p:cBhvr additive="base">
                                        <p:cTn id="24" dur="20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2000" fill="hold"/>
                                        <p:tgtEl>
                                          <p:spTgt spid="18"/>
                                        </p:tgtEl>
                                        <p:attrNameLst>
                                          <p:attrName>ppt_x</p:attrName>
                                        </p:attrNameLst>
                                      </p:cBhvr>
                                      <p:tavLst>
                                        <p:tav tm="0">
                                          <p:val>
                                            <p:strVal val="#ppt_x"/>
                                          </p:val>
                                        </p:tav>
                                        <p:tav tm="100000">
                                          <p:val>
                                            <p:strVal val="#ppt_x"/>
                                          </p:val>
                                        </p:tav>
                                      </p:tavLst>
                                    </p:anim>
                                    <p:anim calcmode="lin" valueType="num">
                                      <p:cBhvr additive="base">
                                        <p:cTn id="28" dur="20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2000" fill="hold"/>
                                        <p:tgtEl>
                                          <p:spTgt spid="6"/>
                                        </p:tgtEl>
                                        <p:attrNameLst>
                                          <p:attrName>ppt_x</p:attrName>
                                        </p:attrNameLst>
                                      </p:cBhvr>
                                      <p:tavLst>
                                        <p:tav tm="0">
                                          <p:val>
                                            <p:strVal val="#ppt_x"/>
                                          </p:val>
                                        </p:tav>
                                        <p:tav tm="100000">
                                          <p:val>
                                            <p:strVal val="#ppt_x"/>
                                          </p:val>
                                        </p:tav>
                                      </p:tavLst>
                                    </p:anim>
                                    <p:anim calcmode="lin" valueType="num">
                                      <p:cBhvr additive="base">
                                        <p:cTn id="32" dur="20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2000" fill="hold"/>
                                        <p:tgtEl>
                                          <p:spTgt spid="8"/>
                                        </p:tgtEl>
                                        <p:attrNameLst>
                                          <p:attrName>ppt_x</p:attrName>
                                        </p:attrNameLst>
                                      </p:cBhvr>
                                      <p:tavLst>
                                        <p:tav tm="0">
                                          <p:val>
                                            <p:strVal val="#ppt_x"/>
                                          </p:val>
                                        </p:tav>
                                        <p:tav tm="100000">
                                          <p:val>
                                            <p:strVal val="#ppt_x"/>
                                          </p:val>
                                        </p:tav>
                                      </p:tavLst>
                                    </p:anim>
                                    <p:anim calcmode="lin" valueType="num">
                                      <p:cBhvr additive="base">
                                        <p:cTn id="36" dur="2000" fill="hold"/>
                                        <p:tgtEl>
                                          <p:spTgt spid="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2000" fill="hold"/>
                                        <p:tgtEl>
                                          <p:spTgt spid="32"/>
                                        </p:tgtEl>
                                        <p:attrNameLst>
                                          <p:attrName>ppt_x</p:attrName>
                                        </p:attrNameLst>
                                      </p:cBhvr>
                                      <p:tavLst>
                                        <p:tav tm="0">
                                          <p:val>
                                            <p:strVal val="#ppt_x"/>
                                          </p:val>
                                        </p:tav>
                                        <p:tav tm="100000">
                                          <p:val>
                                            <p:strVal val="#ppt_x"/>
                                          </p:val>
                                        </p:tav>
                                      </p:tavLst>
                                    </p:anim>
                                    <p:anim calcmode="lin" valueType="num">
                                      <p:cBhvr additive="base">
                                        <p:cTn id="40" dur="2000" fill="hold"/>
                                        <p:tgtEl>
                                          <p:spTgt spid="3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additive="base">
                                        <p:cTn id="43" dur="2000" fill="hold"/>
                                        <p:tgtEl>
                                          <p:spTgt spid="34"/>
                                        </p:tgtEl>
                                        <p:attrNameLst>
                                          <p:attrName>ppt_x</p:attrName>
                                        </p:attrNameLst>
                                      </p:cBhvr>
                                      <p:tavLst>
                                        <p:tav tm="0">
                                          <p:val>
                                            <p:strVal val="#ppt_x"/>
                                          </p:val>
                                        </p:tav>
                                        <p:tav tm="100000">
                                          <p:val>
                                            <p:strVal val="#ppt_x"/>
                                          </p:val>
                                        </p:tav>
                                      </p:tavLst>
                                    </p:anim>
                                    <p:anim calcmode="lin" valueType="num">
                                      <p:cBhvr additive="base">
                                        <p:cTn id="44" dur="2000" fill="hold"/>
                                        <p:tgtEl>
                                          <p:spTgt spid="34"/>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4"/>
                                        </p:tgtEl>
                                        <p:attrNameLst>
                                          <p:attrName>style.visibility</p:attrName>
                                        </p:attrNameLst>
                                      </p:cBhvr>
                                      <p:to>
                                        <p:strVal val="visible"/>
                                      </p:to>
                                    </p:set>
                                    <p:anim calcmode="lin" valueType="num">
                                      <p:cBhvr additive="base">
                                        <p:cTn id="47" dur="2000" fill="hold"/>
                                        <p:tgtEl>
                                          <p:spTgt spid="44"/>
                                        </p:tgtEl>
                                        <p:attrNameLst>
                                          <p:attrName>ppt_x</p:attrName>
                                        </p:attrNameLst>
                                      </p:cBhvr>
                                      <p:tavLst>
                                        <p:tav tm="0">
                                          <p:val>
                                            <p:strVal val="#ppt_x"/>
                                          </p:val>
                                        </p:tav>
                                        <p:tav tm="100000">
                                          <p:val>
                                            <p:strVal val="#ppt_x"/>
                                          </p:val>
                                        </p:tav>
                                      </p:tavLst>
                                    </p:anim>
                                    <p:anim calcmode="lin" valueType="num">
                                      <p:cBhvr additive="base">
                                        <p:cTn id="48" dur="2000" fill="hold"/>
                                        <p:tgtEl>
                                          <p:spTgt spid="44"/>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6"/>
                                        </p:tgtEl>
                                        <p:attrNameLst>
                                          <p:attrName>style.visibility</p:attrName>
                                        </p:attrNameLst>
                                      </p:cBhvr>
                                      <p:to>
                                        <p:strVal val="visible"/>
                                      </p:to>
                                    </p:set>
                                    <p:anim calcmode="lin" valueType="num">
                                      <p:cBhvr additive="base">
                                        <p:cTn id="51" dur="2000" fill="hold"/>
                                        <p:tgtEl>
                                          <p:spTgt spid="46"/>
                                        </p:tgtEl>
                                        <p:attrNameLst>
                                          <p:attrName>ppt_x</p:attrName>
                                        </p:attrNameLst>
                                      </p:cBhvr>
                                      <p:tavLst>
                                        <p:tav tm="0">
                                          <p:val>
                                            <p:strVal val="#ppt_x"/>
                                          </p:val>
                                        </p:tav>
                                        <p:tav tm="100000">
                                          <p:val>
                                            <p:strVal val="#ppt_x"/>
                                          </p:val>
                                        </p:tav>
                                      </p:tavLst>
                                    </p:anim>
                                    <p:anim calcmode="lin" valueType="num">
                                      <p:cBhvr additive="base">
                                        <p:cTn id="52" dur="2000" fill="hold"/>
                                        <p:tgtEl>
                                          <p:spTgt spid="46"/>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48"/>
                                        </p:tgtEl>
                                        <p:attrNameLst>
                                          <p:attrName>style.visibility</p:attrName>
                                        </p:attrNameLst>
                                      </p:cBhvr>
                                      <p:to>
                                        <p:strVal val="visible"/>
                                      </p:to>
                                    </p:set>
                                    <p:anim calcmode="lin" valueType="num">
                                      <p:cBhvr additive="base">
                                        <p:cTn id="55" dur="2000" fill="hold"/>
                                        <p:tgtEl>
                                          <p:spTgt spid="48"/>
                                        </p:tgtEl>
                                        <p:attrNameLst>
                                          <p:attrName>ppt_x</p:attrName>
                                        </p:attrNameLst>
                                      </p:cBhvr>
                                      <p:tavLst>
                                        <p:tav tm="0">
                                          <p:val>
                                            <p:strVal val="#ppt_x"/>
                                          </p:val>
                                        </p:tav>
                                        <p:tav tm="100000">
                                          <p:val>
                                            <p:strVal val="#ppt_x"/>
                                          </p:val>
                                        </p:tav>
                                      </p:tavLst>
                                    </p:anim>
                                    <p:anim calcmode="lin" valueType="num">
                                      <p:cBhvr additive="base">
                                        <p:cTn id="56" dur="2000" fill="hold"/>
                                        <p:tgtEl>
                                          <p:spTgt spid="4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50"/>
                                        </p:tgtEl>
                                        <p:attrNameLst>
                                          <p:attrName>style.visibility</p:attrName>
                                        </p:attrNameLst>
                                      </p:cBhvr>
                                      <p:to>
                                        <p:strVal val="visible"/>
                                      </p:to>
                                    </p:set>
                                    <p:anim calcmode="lin" valueType="num">
                                      <p:cBhvr additive="base">
                                        <p:cTn id="59" dur="2000" fill="hold"/>
                                        <p:tgtEl>
                                          <p:spTgt spid="50"/>
                                        </p:tgtEl>
                                        <p:attrNameLst>
                                          <p:attrName>ppt_x</p:attrName>
                                        </p:attrNameLst>
                                      </p:cBhvr>
                                      <p:tavLst>
                                        <p:tav tm="0">
                                          <p:val>
                                            <p:strVal val="#ppt_x"/>
                                          </p:val>
                                        </p:tav>
                                        <p:tav tm="100000">
                                          <p:val>
                                            <p:strVal val="#ppt_x"/>
                                          </p:val>
                                        </p:tav>
                                      </p:tavLst>
                                    </p:anim>
                                    <p:anim calcmode="lin" valueType="num">
                                      <p:cBhvr additive="base">
                                        <p:cTn id="60" dur="2000" fill="hold"/>
                                        <p:tgtEl>
                                          <p:spTgt spid="50"/>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54"/>
                                        </p:tgtEl>
                                        <p:attrNameLst>
                                          <p:attrName>style.visibility</p:attrName>
                                        </p:attrNameLst>
                                      </p:cBhvr>
                                      <p:to>
                                        <p:strVal val="visible"/>
                                      </p:to>
                                    </p:set>
                                    <p:anim calcmode="lin" valueType="num">
                                      <p:cBhvr additive="base">
                                        <p:cTn id="63" dur="2000" fill="hold"/>
                                        <p:tgtEl>
                                          <p:spTgt spid="54"/>
                                        </p:tgtEl>
                                        <p:attrNameLst>
                                          <p:attrName>ppt_x</p:attrName>
                                        </p:attrNameLst>
                                      </p:cBhvr>
                                      <p:tavLst>
                                        <p:tav tm="0">
                                          <p:val>
                                            <p:strVal val="#ppt_x"/>
                                          </p:val>
                                        </p:tav>
                                        <p:tav tm="100000">
                                          <p:val>
                                            <p:strVal val="#ppt_x"/>
                                          </p:val>
                                        </p:tav>
                                      </p:tavLst>
                                    </p:anim>
                                    <p:anim calcmode="lin" valueType="num">
                                      <p:cBhvr additive="base">
                                        <p:cTn id="64" dur="2000" fill="hold"/>
                                        <p:tgtEl>
                                          <p:spTgt spid="54"/>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58"/>
                                        </p:tgtEl>
                                        <p:attrNameLst>
                                          <p:attrName>style.visibility</p:attrName>
                                        </p:attrNameLst>
                                      </p:cBhvr>
                                      <p:to>
                                        <p:strVal val="visible"/>
                                      </p:to>
                                    </p:set>
                                    <p:anim calcmode="lin" valueType="num">
                                      <p:cBhvr additive="base">
                                        <p:cTn id="67" dur="2000" fill="hold"/>
                                        <p:tgtEl>
                                          <p:spTgt spid="58"/>
                                        </p:tgtEl>
                                        <p:attrNameLst>
                                          <p:attrName>ppt_x</p:attrName>
                                        </p:attrNameLst>
                                      </p:cBhvr>
                                      <p:tavLst>
                                        <p:tav tm="0">
                                          <p:val>
                                            <p:strVal val="#ppt_x"/>
                                          </p:val>
                                        </p:tav>
                                        <p:tav tm="100000">
                                          <p:val>
                                            <p:strVal val="#ppt_x"/>
                                          </p:val>
                                        </p:tav>
                                      </p:tavLst>
                                    </p:anim>
                                    <p:anim calcmode="lin" valueType="num">
                                      <p:cBhvr additive="base">
                                        <p:cTn id="68" dur="2000" fill="hold"/>
                                        <p:tgtEl>
                                          <p:spTgt spid="58"/>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67"/>
                                        </p:tgtEl>
                                        <p:attrNameLst>
                                          <p:attrName>style.visibility</p:attrName>
                                        </p:attrNameLst>
                                      </p:cBhvr>
                                      <p:to>
                                        <p:strVal val="visible"/>
                                      </p:to>
                                    </p:set>
                                    <p:anim calcmode="lin" valueType="num">
                                      <p:cBhvr additive="base">
                                        <p:cTn id="71" dur="2000" fill="hold"/>
                                        <p:tgtEl>
                                          <p:spTgt spid="67"/>
                                        </p:tgtEl>
                                        <p:attrNameLst>
                                          <p:attrName>ppt_x</p:attrName>
                                        </p:attrNameLst>
                                      </p:cBhvr>
                                      <p:tavLst>
                                        <p:tav tm="0">
                                          <p:val>
                                            <p:strVal val="#ppt_x"/>
                                          </p:val>
                                        </p:tav>
                                        <p:tav tm="100000">
                                          <p:val>
                                            <p:strVal val="#ppt_x"/>
                                          </p:val>
                                        </p:tav>
                                      </p:tavLst>
                                    </p:anim>
                                    <p:anim calcmode="lin" valueType="num">
                                      <p:cBhvr additive="base">
                                        <p:cTn id="72" dur="2000" fill="hold"/>
                                        <p:tgtEl>
                                          <p:spTgt spid="67"/>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69"/>
                                        </p:tgtEl>
                                        <p:attrNameLst>
                                          <p:attrName>style.visibility</p:attrName>
                                        </p:attrNameLst>
                                      </p:cBhvr>
                                      <p:to>
                                        <p:strVal val="visible"/>
                                      </p:to>
                                    </p:set>
                                    <p:anim calcmode="lin" valueType="num">
                                      <p:cBhvr additive="base">
                                        <p:cTn id="75" dur="2000" fill="hold"/>
                                        <p:tgtEl>
                                          <p:spTgt spid="69"/>
                                        </p:tgtEl>
                                        <p:attrNameLst>
                                          <p:attrName>ppt_x</p:attrName>
                                        </p:attrNameLst>
                                      </p:cBhvr>
                                      <p:tavLst>
                                        <p:tav tm="0">
                                          <p:val>
                                            <p:strVal val="#ppt_x"/>
                                          </p:val>
                                        </p:tav>
                                        <p:tav tm="100000">
                                          <p:val>
                                            <p:strVal val="#ppt_x"/>
                                          </p:val>
                                        </p:tav>
                                      </p:tavLst>
                                    </p:anim>
                                    <p:anim calcmode="lin" valueType="num">
                                      <p:cBhvr additive="base">
                                        <p:cTn id="76" dur="2000" fill="hold"/>
                                        <p:tgtEl>
                                          <p:spTgt spid="69"/>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70"/>
                                        </p:tgtEl>
                                        <p:attrNameLst>
                                          <p:attrName>style.visibility</p:attrName>
                                        </p:attrNameLst>
                                      </p:cBhvr>
                                      <p:to>
                                        <p:strVal val="visible"/>
                                      </p:to>
                                    </p:set>
                                    <p:anim calcmode="lin" valueType="num">
                                      <p:cBhvr additive="base">
                                        <p:cTn id="79" dur="2000" fill="hold"/>
                                        <p:tgtEl>
                                          <p:spTgt spid="70"/>
                                        </p:tgtEl>
                                        <p:attrNameLst>
                                          <p:attrName>ppt_x</p:attrName>
                                        </p:attrNameLst>
                                      </p:cBhvr>
                                      <p:tavLst>
                                        <p:tav tm="0">
                                          <p:val>
                                            <p:strVal val="#ppt_x"/>
                                          </p:val>
                                        </p:tav>
                                        <p:tav tm="100000">
                                          <p:val>
                                            <p:strVal val="#ppt_x"/>
                                          </p:val>
                                        </p:tav>
                                      </p:tavLst>
                                    </p:anim>
                                    <p:anim calcmode="lin" valueType="num">
                                      <p:cBhvr additive="base">
                                        <p:cTn id="80" dur="2000" fill="hold"/>
                                        <p:tgtEl>
                                          <p:spTgt spid="70"/>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71"/>
                                        </p:tgtEl>
                                        <p:attrNameLst>
                                          <p:attrName>style.visibility</p:attrName>
                                        </p:attrNameLst>
                                      </p:cBhvr>
                                      <p:to>
                                        <p:strVal val="visible"/>
                                      </p:to>
                                    </p:set>
                                    <p:anim calcmode="lin" valueType="num">
                                      <p:cBhvr additive="base">
                                        <p:cTn id="83" dur="2000" fill="hold"/>
                                        <p:tgtEl>
                                          <p:spTgt spid="71"/>
                                        </p:tgtEl>
                                        <p:attrNameLst>
                                          <p:attrName>ppt_x</p:attrName>
                                        </p:attrNameLst>
                                      </p:cBhvr>
                                      <p:tavLst>
                                        <p:tav tm="0">
                                          <p:val>
                                            <p:strVal val="#ppt_x"/>
                                          </p:val>
                                        </p:tav>
                                        <p:tav tm="100000">
                                          <p:val>
                                            <p:strVal val="#ppt_x"/>
                                          </p:val>
                                        </p:tav>
                                      </p:tavLst>
                                    </p:anim>
                                    <p:anim calcmode="lin" valueType="num">
                                      <p:cBhvr additive="base">
                                        <p:cTn id="84" dur="2000" fill="hold"/>
                                        <p:tgtEl>
                                          <p:spTgt spid="71"/>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72"/>
                                        </p:tgtEl>
                                        <p:attrNameLst>
                                          <p:attrName>style.visibility</p:attrName>
                                        </p:attrNameLst>
                                      </p:cBhvr>
                                      <p:to>
                                        <p:strVal val="visible"/>
                                      </p:to>
                                    </p:set>
                                    <p:anim calcmode="lin" valueType="num">
                                      <p:cBhvr additive="base">
                                        <p:cTn id="87" dur="2000" fill="hold"/>
                                        <p:tgtEl>
                                          <p:spTgt spid="72"/>
                                        </p:tgtEl>
                                        <p:attrNameLst>
                                          <p:attrName>ppt_x</p:attrName>
                                        </p:attrNameLst>
                                      </p:cBhvr>
                                      <p:tavLst>
                                        <p:tav tm="0">
                                          <p:val>
                                            <p:strVal val="#ppt_x"/>
                                          </p:val>
                                        </p:tav>
                                        <p:tav tm="100000">
                                          <p:val>
                                            <p:strVal val="#ppt_x"/>
                                          </p:val>
                                        </p:tav>
                                      </p:tavLst>
                                    </p:anim>
                                    <p:anim calcmode="lin" valueType="num">
                                      <p:cBhvr additive="base">
                                        <p:cTn id="88" dur="2000" fill="hold"/>
                                        <p:tgtEl>
                                          <p:spTgt spid="72"/>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73"/>
                                        </p:tgtEl>
                                        <p:attrNameLst>
                                          <p:attrName>style.visibility</p:attrName>
                                        </p:attrNameLst>
                                      </p:cBhvr>
                                      <p:to>
                                        <p:strVal val="visible"/>
                                      </p:to>
                                    </p:set>
                                    <p:anim calcmode="lin" valueType="num">
                                      <p:cBhvr additive="base">
                                        <p:cTn id="91" dur="2000" fill="hold"/>
                                        <p:tgtEl>
                                          <p:spTgt spid="73"/>
                                        </p:tgtEl>
                                        <p:attrNameLst>
                                          <p:attrName>ppt_x</p:attrName>
                                        </p:attrNameLst>
                                      </p:cBhvr>
                                      <p:tavLst>
                                        <p:tav tm="0">
                                          <p:val>
                                            <p:strVal val="#ppt_x"/>
                                          </p:val>
                                        </p:tav>
                                        <p:tav tm="100000">
                                          <p:val>
                                            <p:strVal val="#ppt_x"/>
                                          </p:val>
                                        </p:tav>
                                      </p:tavLst>
                                    </p:anim>
                                    <p:anim calcmode="lin" valueType="num">
                                      <p:cBhvr additive="base">
                                        <p:cTn id="92" dur="2000" fill="hold"/>
                                        <p:tgtEl>
                                          <p:spTgt spid="73"/>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75"/>
                                        </p:tgtEl>
                                        <p:attrNameLst>
                                          <p:attrName>style.visibility</p:attrName>
                                        </p:attrNameLst>
                                      </p:cBhvr>
                                      <p:to>
                                        <p:strVal val="visible"/>
                                      </p:to>
                                    </p:set>
                                    <p:anim calcmode="lin" valueType="num">
                                      <p:cBhvr additive="base">
                                        <p:cTn id="95" dur="2000" fill="hold"/>
                                        <p:tgtEl>
                                          <p:spTgt spid="75"/>
                                        </p:tgtEl>
                                        <p:attrNameLst>
                                          <p:attrName>ppt_x</p:attrName>
                                        </p:attrNameLst>
                                      </p:cBhvr>
                                      <p:tavLst>
                                        <p:tav tm="0">
                                          <p:val>
                                            <p:strVal val="#ppt_x"/>
                                          </p:val>
                                        </p:tav>
                                        <p:tav tm="100000">
                                          <p:val>
                                            <p:strVal val="#ppt_x"/>
                                          </p:val>
                                        </p:tav>
                                      </p:tavLst>
                                    </p:anim>
                                    <p:anim calcmode="lin" valueType="num">
                                      <p:cBhvr additive="base">
                                        <p:cTn id="96" dur="2000" fill="hold"/>
                                        <p:tgtEl>
                                          <p:spTgt spid="75"/>
                                        </p:tgtEl>
                                        <p:attrNameLst>
                                          <p:attrName>ppt_y</p:attrName>
                                        </p:attrNameLst>
                                      </p:cBhvr>
                                      <p:tavLst>
                                        <p:tav tm="0">
                                          <p:val>
                                            <p:strVal val="1+#ppt_h/2"/>
                                          </p:val>
                                        </p:tav>
                                        <p:tav tm="100000">
                                          <p:val>
                                            <p:strVal val="#ppt_y"/>
                                          </p:val>
                                        </p:tav>
                                      </p:tavLst>
                                    </p:anim>
                                  </p:childTnLst>
                                </p:cTn>
                              </p:par>
                              <p:par>
                                <p:cTn id="97" presetID="2" presetClass="entr" presetSubtype="4" fill="hold" nodeType="withEffect">
                                  <p:stCondLst>
                                    <p:cond delay="0"/>
                                  </p:stCondLst>
                                  <p:childTnLst>
                                    <p:set>
                                      <p:cBhvr>
                                        <p:cTn id="98" dur="1" fill="hold">
                                          <p:stCondLst>
                                            <p:cond delay="0"/>
                                          </p:stCondLst>
                                        </p:cTn>
                                        <p:tgtEl>
                                          <p:spTgt spid="77"/>
                                        </p:tgtEl>
                                        <p:attrNameLst>
                                          <p:attrName>style.visibility</p:attrName>
                                        </p:attrNameLst>
                                      </p:cBhvr>
                                      <p:to>
                                        <p:strVal val="visible"/>
                                      </p:to>
                                    </p:set>
                                    <p:anim calcmode="lin" valueType="num">
                                      <p:cBhvr additive="base">
                                        <p:cTn id="99" dur="2000" fill="hold"/>
                                        <p:tgtEl>
                                          <p:spTgt spid="77"/>
                                        </p:tgtEl>
                                        <p:attrNameLst>
                                          <p:attrName>ppt_x</p:attrName>
                                        </p:attrNameLst>
                                      </p:cBhvr>
                                      <p:tavLst>
                                        <p:tav tm="0">
                                          <p:val>
                                            <p:strVal val="#ppt_x"/>
                                          </p:val>
                                        </p:tav>
                                        <p:tav tm="100000">
                                          <p:val>
                                            <p:strVal val="#ppt_x"/>
                                          </p:val>
                                        </p:tav>
                                      </p:tavLst>
                                    </p:anim>
                                    <p:anim calcmode="lin" valueType="num">
                                      <p:cBhvr additive="base">
                                        <p:cTn id="100" dur="2000" fill="hold"/>
                                        <p:tgtEl>
                                          <p:spTgt spid="77"/>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79"/>
                                        </p:tgtEl>
                                        <p:attrNameLst>
                                          <p:attrName>style.visibility</p:attrName>
                                        </p:attrNameLst>
                                      </p:cBhvr>
                                      <p:to>
                                        <p:strVal val="visible"/>
                                      </p:to>
                                    </p:set>
                                    <p:anim calcmode="lin" valueType="num">
                                      <p:cBhvr additive="base">
                                        <p:cTn id="103" dur="2000" fill="hold"/>
                                        <p:tgtEl>
                                          <p:spTgt spid="79"/>
                                        </p:tgtEl>
                                        <p:attrNameLst>
                                          <p:attrName>ppt_x</p:attrName>
                                        </p:attrNameLst>
                                      </p:cBhvr>
                                      <p:tavLst>
                                        <p:tav tm="0">
                                          <p:val>
                                            <p:strVal val="#ppt_x"/>
                                          </p:val>
                                        </p:tav>
                                        <p:tav tm="100000">
                                          <p:val>
                                            <p:strVal val="#ppt_x"/>
                                          </p:val>
                                        </p:tav>
                                      </p:tavLst>
                                    </p:anim>
                                    <p:anim calcmode="lin" valueType="num">
                                      <p:cBhvr additive="base">
                                        <p:cTn id="104" dur="2000" fill="hold"/>
                                        <p:tgtEl>
                                          <p:spTgt spid="79"/>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80"/>
                                        </p:tgtEl>
                                        <p:attrNameLst>
                                          <p:attrName>style.visibility</p:attrName>
                                        </p:attrNameLst>
                                      </p:cBhvr>
                                      <p:to>
                                        <p:strVal val="visible"/>
                                      </p:to>
                                    </p:set>
                                    <p:anim calcmode="lin" valueType="num">
                                      <p:cBhvr additive="base">
                                        <p:cTn id="107" dur="2000" fill="hold"/>
                                        <p:tgtEl>
                                          <p:spTgt spid="80"/>
                                        </p:tgtEl>
                                        <p:attrNameLst>
                                          <p:attrName>ppt_x</p:attrName>
                                        </p:attrNameLst>
                                      </p:cBhvr>
                                      <p:tavLst>
                                        <p:tav tm="0">
                                          <p:val>
                                            <p:strVal val="#ppt_x"/>
                                          </p:val>
                                        </p:tav>
                                        <p:tav tm="100000">
                                          <p:val>
                                            <p:strVal val="#ppt_x"/>
                                          </p:val>
                                        </p:tav>
                                      </p:tavLst>
                                    </p:anim>
                                    <p:anim calcmode="lin" valueType="num">
                                      <p:cBhvr additive="base">
                                        <p:cTn id="108" dur="2000" fill="hold"/>
                                        <p:tgtEl>
                                          <p:spTgt spid="80"/>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81"/>
                                        </p:tgtEl>
                                        <p:attrNameLst>
                                          <p:attrName>style.visibility</p:attrName>
                                        </p:attrNameLst>
                                      </p:cBhvr>
                                      <p:to>
                                        <p:strVal val="visible"/>
                                      </p:to>
                                    </p:set>
                                    <p:anim calcmode="lin" valueType="num">
                                      <p:cBhvr additive="base">
                                        <p:cTn id="111" dur="2000" fill="hold"/>
                                        <p:tgtEl>
                                          <p:spTgt spid="81"/>
                                        </p:tgtEl>
                                        <p:attrNameLst>
                                          <p:attrName>ppt_x</p:attrName>
                                        </p:attrNameLst>
                                      </p:cBhvr>
                                      <p:tavLst>
                                        <p:tav tm="0">
                                          <p:val>
                                            <p:strVal val="#ppt_x"/>
                                          </p:val>
                                        </p:tav>
                                        <p:tav tm="100000">
                                          <p:val>
                                            <p:strVal val="#ppt_x"/>
                                          </p:val>
                                        </p:tav>
                                      </p:tavLst>
                                    </p:anim>
                                    <p:anim calcmode="lin" valueType="num">
                                      <p:cBhvr additive="base">
                                        <p:cTn id="112" dur="2000" fill="hold"/>
                                        <p:tgtEl>
                                          <p:spTgt spid="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9" grpId="0" animBg="1"/>
      <p:bldP spid="70" grpId="0" animBg="1"/>
      <p:bldP spid="71" grpId="0" animBg="1"/>
      <p:bldP spid="72" grpId="0" animBg="1"/>
      <p:bldP spid="73" grpId="0" animBg="1"/>
      <p:bldP spid="80" grpId="0" animBg="1"/>
      <p:bldP spid="8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153400" cy="9144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4000" dirty="0" smtClean="0"/>
              <a:t>Schemes according to Maturity Period</a:t>
            </a:r>
            <a:endParaRPr lang="en-US" sz="4000" dirty="0"/>
          </a:p>
        </p:txBody>
      </p:sp>
      <p:sp>
        <p:nvSpPr>
          <p:cNvPr id="3" name="Rectangle 2"/>
          <p:cNvSpPr/>
          <p:nvPr/>
        </p:nvSpPr>
        <p:spPr>
          <a:xfrm>
            <a:off x="457200" y="1371600"/>
            <a:ext cx="8153400" cy="1200329"/>
          </a:xfrm>
          <a:prstGeom prst="rect">
            <a:avLst/>
          </a:prstGeom>
        </p:spPr>
        <p:txBody>
          <a:bodyPr wrap="square">
            <a:spAutoFit/>
          </a:bodyPr>
          <a:lstStyle/>
          <a:p>
            <a:r>
              <a:rPr lang="en-US" sz="2400" dirty="0" smtClean="0"/>
              <a:t>A mutual fund scheme can be classified into open-ended scheme or close-ended scheme depending on its maturity period. </a:t>
            </a:r>
            <a:endParaRPr lang="en-US" sz="2400" dirty="0"/>
          </a:p>
        </p:txBody>
      </p:sp>
      <p:sp>
        <p:nvSpPr>
          <p:cNvPr id="4" name="Rectangle 3"/>
          <p:cNvSpPr/>
          <p:nvPr/>
        </p:nvSpPr>
        <p:spPr>
          <a:xfrm>
            <a:off x="2819400" y="2514600"/>
            <a:ext cx="2819400" cy="7620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smtClean="0"/>
              <a:t>Open-ended Fund </a:t>
            </a:r>
            <a:endParaRPr lang="en-US" sz="2800" dirty="0"/>
          </a:p>
        </p:txBody>
      </p:sp>
      <p:sp>
        <p:nvSpPr>
          <p:cNvPr id="5" name="Rectangle 4"/>
          <p:cNvSpPr/>
          <p:nvPr/>
        </p:nvSpPr>
        <p:spPr>
          <a:xfrm>
            <a:off x="381000" y="3327737"/>
            <a:ext cx="8458200" cy="1015663"/>
          </a:xfrm>
          <a:prstGeom prst="rect">
            <a:avLst/>
          </a:prstGeom>
        </p:spPr>
        <p:txBody>
          <a:bodyPr wrap="square">
            <a:spAutoFit/>
          </a:bodyPr>
          <a:lstStyle/>
          <a:p>
            <a:r>
              <a:rPr lang="en-US" sz="2000" dirty="0" smtClean="0"/>
              <a:t>An open-ended Mutual fund is one that is available for subscription and repurchase on a </a:t>
            </a:r>
            <a:r>
              <a:rPr lang="en-US" sz="2000" u="sng" dirty="0" smtClean="0"/>
              <a:t>continuous basis</a:t>
            </a:r>
            <a:r>
              <a:rPr lang="en-US" sz="2000" dirty="0" smtClean="0"/>
              <a:t>. These Funds do not have a fixed maturity period. </a:t>
            </a:r>
            <a:endParaRPr lang="en-US" sz="2000" dirty="0"/>
          </a:p>
        </p:txBody>
      </p:sp>
      <p:sp>
        <p:nvSpPr>
          <p:cNvPr id="7" name="Rectangle 6"/>
          <p:cNvSpPr/>
          <p:nvPr/>
        </p:nvSpPr>
        <p:spPr>
          <a:xfrm>
            <a:off x="2819400" y="4648200"/>
            <a:ext cx="2819400" cy="7620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smtClean="0"/>
              <a:t>close-ended Fund </a:t>
            </a:r>
            <a:endParaRPr lang="en-US" sz="2800" dirty="0"/>
          </a:p>
        </p:txBody>
      </p:sp>
      <p:sp>
        <p:nvSpPr>
          <p:cNvPr id="8" name="Rectangle 7"/>
          <p:cNvSpPr/>
          <p:nvPr/>
        </p:nvSpPr>
        <p:spPr>
          <a:xfrm>
            <a:off x="457200" y="5537537"/>
            <a:ext cx="8001000" cy="1015663"/>
          </a:xfrm>
          <a:prstGeom prst="rect">
            <a:avLst/>
          </a:prstGeom>
        </p:spPr>
        <p:txBody>
          <a:bodyPr wrap="square">
            <a:spAutoFit/>
          </a:bodyPr>
          <a:lstStyle/>
          <a:p>
            <a:r>
              <a:rPr lang="en-US" sz="2000" dirty="0" smtClean="0"/>
              <a:t>A close-ended Mutual fund has a </a:t>
            </a:r>
            <a:r>
              <a:rPr lang="en-US" sz="2000" u="sng" dirty="0" smtClean="0"/>
              <a:t>stipulated maturity</a:t>
            </a:r>
            <a:r>
              <a:rPr lang="en-US" sz="2000" dirty="0" smtClean="0"/>
              <a:t> period e.g. 5-7 years. The fund is open for subscription only during a specified period at the time of launch of the scheme. </a:t>
            </a:r>
            <a:endParaRPr lang="en-US" sz="2000" dirty="0"/>
          </a:p>
        </p:txBody>
      </p:sp>
      <p:sp>
        <p:nvSpPr>
          <p:cNvPr id="9" name="Footer Placeholder 8"/>
          <p:cNvSpPr>
            <a:spLocks noGrp="1"/>
          </p:cNvSpPr>
          <p:nvPr>
            <p:ph type="ftr" sz="quarter" idx="11"/>
          </p:nvPr>
        </p:nvSpPr>
        <p:spPr/>
        <p:txBody>
          <a:bodyPr/>
          <a:lstStyle/>
          <a:p>
            <a:r>
              <a:rPr lang="en-US" dirty="0" smtClean="0"/>
              <a:t>by: Gurmeet Singh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3"/>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strVal val="#ppt_w*0.70"/>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Effect transition="in" filter="fade">
                                      <p:cBhvr>
                                        <p:cTn id="30" dur="1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1000" fill="hold"/>
                                        <p:tgtEl>
                                          <p:spTgt spid="8"/>
                                        </p:tgtEl>
                                        <p:attrNameLst>
                                          <p:attrName>ppt_w</p:attrName>
                                        </p:attrNameLst>
                                      </p:cBhvr>
                                      <p:tavLst>
                                        <p:tav tm="0">
                                          <p:val>
                                            <p:strVal val="#ppt_w+.3"/>
                                          </p:val>
                                        </p:tav>
                                        <p:tav tm="100000">
                                          <p:val>
                                            <p:strVal val="#ppt_w"/>
                                          </p:val>
                                        </p:tav>
                                      </p:tavLst>
                                    </p:anim>
                                    <p:anim calcmode="lin" valueType="num">
                                      <p:cBhvr>
                                        <p:cTn id="36" dur="1000" fill="hold"/>
                                        <p:tgtEl>
                                          <p:spTgt spid="8"/>
                                        </p:tgtEl>
                                        <p:attrNameLst>
                                          <p:attrName>ppt_h</p:attrName>
                                        </p:attrNameLst>
                                      </p:cBhvr>
                                      <p:tavLst>
                                        <p:tav tm="0">
                                          <p:val>
                                            <p:strVal val="#ppt_h"/>
                                          </p:val>
                                        </p:tav>
                                        <p:tav tm="100000">
                                          <p:val>
                                            <p:strVal val="#ppt_h"/>
                                          </p:val>
                                        </p:tav>
                                      </p:tavLst>
                                    </p:anim>
                                    <p:animEffect transition="in" filter="fade">
                                      <p:cBhvr>
                                        <p:cTn id="3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7"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305800" cy="11430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3600" dirty="0" smtClean="0"/>
              <a:t>Fund according to Investment Objective</a:t>
            </a:r>
            <a:endParaRPr lang="en-US" sz="3600" dirty="0"/>
          </a:p>
        </p:txBody>
      </p:sp>
      <p:sp>
        <p:nvSpPr>
          <p:cNvPr id="4" name="Rectangle 3"/>
          <p:cNvSpPr/>
          <p:nvPr/>
        </p:nvSpPr>
        <p:spPr>
          <a:xfrm>
            <a:off x="457200" y="1524000"/>
            <a:ext cx="8305800" cy="1200329"/>
          </a:xfrm>
          <a:prstGeom prst="rect">
            <a:avLst/>
          </a:prstGeom>
        </p:spPr>
        <p:txBody>
          <a:bodyPr wrap="square">
            <a:spAutoFit/>
          </a:bodyPr>
          <a:lstStyle/>
          <a:p>
            <a:r>
              <a:rPr lang="en-US" sz="2400" dirty="0" smtClean="0"/>
              <a:t>A scheme can also be classified as growth fund, income fund, or balanced fund considering its investment objective.</a:t>
            </a:r>
            <a:endParaRPr lang="en-US" sz="2400" dirty="0"/>
          </a:p>
        </p:txBody>
      </p:sp>
      <p:sp>
        <p:nvSpPr>
          <p:cNvPr id="5" name="Rectangle 4"/>
          <p:cNvSpPr/>
          <p:nvPr/>
        </p:nvSpPr>
        <p:spPr>
          <a:xfrm>
            <a:off x="2514600" y="2743200"/>
            <a:ext cx="3886200" cy="9906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b="1" dirty="0" smtClean="0"/>
              <a:t>Growth / Equity Oriented Scheme</a:t>
            </a:r>
            <a:r>
              <a:rPr lang="en-US" sz="2800" dirty="0" smtClean="0"/>
              <a:t> </a:t>
            </a:r>
            <a:endParaRPr lang="en-US" sz="2800" dirty="0"/>
          </a:p>
        </p:txBody>
      </p:sp>
      <p:sp>
        <p:nvSpPr>
          <p:cNvPr id="6" name="Rectangle 5"/>
          <p:cNvSpPr/>
          <p:nvPr/>
        </p:nvSpPr>
        <p:spPr>
          <a:xfrm>
            <a:off x="609600" y="4114800"/>
            <a:ext cx="8153400" cy="707886"/>
          </a:xfrm>
          <a:prstGeom prst="rect">
            <a:avLst/>
          </a:prstGeom>
        </p:spPr>
        <p:txBody>
          <a:bodyPr wrap="square">
            <a:spAutoFit/>
          </a:bodyPr>
          <a:lstStyle/>
          <a:p>
            <a:r>
              <a:rPr lang="en-US" sz="2000" dirty="0" smtClean="0"/>
              <a:t>The aim of growth funds is to provide capital appreciation over the medium to long- term. </a:t>
            </a:r>
            <a:endParaRPr lang="en-US" sz="2000" dirty="0"/>
          </a:p>
        </p:txBody>
      </p:sp>
      <p:sp>
        <p:nvSpPr>
          <p:cNvPr id="7" name="Rectangle 6"/>
          <p:cNvSpPr/>
          <p:nvPr/>
        </p:nvSpPr>
        <p:spPr>
          <a:xfrm>
            <a:off x="609600" y="5181600"/>
            <a:ext cx="7924800" cy="400110"/>
          </a:xfrm>
          <a:prstGeom prst="rect">
            <a:avLst/>
          </a:prstGeom>
        </p:spPr>
        <p:txBody>
          <a:bodyPr wrap="square">
            <a:spAutoFit/>
          </a:bodyPr>
          <a:lstStyle/>
          <a:p>
            <a:r>
              <a:rPr lang="en-US" sz="2000" dirty="0" smtClean="0"/>
              <a:t>Such funds have comparatively high risks. </a:t>
            </a:r>
            <a:endParaRPr lang="en-US" sz="2000" dirty="0"/>
          </a:p>
        </p:txBody>
      </p:sp>
      <p:sp>
        <p:nvSpPr>
          <p:cNvPr id="8" name="Rectangle 7"/>
          <p:cNvSpPr/>
          <p:nvPr/>
        </p:nvSpPr>
        <p:spPr>
          <a:xfrm>
            <a:off x="609600" y="5867400"/>
            <a:ext cx="7848600" cy="707886"/>
          </a:xfrm>
          <a:prstGeom prst="rect">
            <a:avLst/>
          </a:prstGeom>
        </p:spPr>
        <p:txBody>
          <a:bodyPr wrap="square">
            <a:spAutoFit/>
          </a:bodyPr>
          <a:lstStyle/>
          <a:p>
            <a:r>
              <a:rPr lang="en-US" sz="2000" dirty="0" smtClean="0"/>
              <a:t>These schemes provide different options to the investors like dividend option, capital appreciation, etc.</a:t>
            </a:r>
            <a:endParaRPr lang="en-US" sz="2000" dirty="0"/>
          </a:p>
        </p:txBody>
      </p:sp>
      <p:sp>
        <p:nvSpPr>
          <p:cNvPr id="9" name="Footer Placeholder 8"/>
          <p:cNvSpPr>
            <a:spLocks noGrp="1"/>
          </p:cNvSpPr>
          <p:nvPr>
            <p:ph type="ftr" sz="quarter" idx="11"/>
          </p:nvPr>
        </p:nvSpPr>
        <p:spPr/>
        <p:txBody>
          <a:bodyPr/>
          <a:lstStyle/>
          <a:p>
            <a:r>
              <a:rPr lang="en-US" dirty="0" smtClean="0"/>
              <a:t>by: Gurmeet Singh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iterate type="lt">
                                    <p:tmPct val="5000"/>
                                  </p:iterate>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1000" fill="hold"/>
                                        <p:tgtEl>
                                          <p:spTgt spid="6"/>
                                        </p:tgtEl>
                                        <p:attrNameLst>
                                          <p:attrName>ppt_x</p:attrName>
                                        </p:attrNameLst>
                                      </p:cBhvr>
                                      <p:tavLst>
                                        <p:tav tm="0">
                                          <p:val>
                                            <p:strVal val="#ppt_x"/>
                                          </p:val>
                                        </p:tav>
                                        <p:tav tm="100000">
                                          <p:val>
                                            <p:strVal val="#ppt_x"/>
                                          </p:val>
                                        </p:tav>
                                      </p:tavLst>
                                    </p:anim>
                                    <p:anim calcmode="lin" valueType="num">
                                      <p:cBhvr additive="base">
                                        <p:cTn id="22" dur="10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1000" fill="hold"/>
                                        <p:tgtEl>
                                          <p:spTgt spid="7"/>
                                        </p:tgtEl>
                                        <p:attrNameLst>
                                          <p:attrName>ppt_x</p:attrName>
                                        </p:attrNameLst>
                                      </p:cBhvr>
                                      <p:tavLst>
                                        <p:tav tm="0">
                                          <p:val>
                                            <p:strVal val="#ppt_x"/>
                                          </p:val>
                                        </p:tav>
                                        <p:tav tm="100000">
                                          <p:val>
                                            <p:strVal val="#ppt_x"/>
                                          </p:val>
                                        </p:tav>
                                      </p:tavLst>
                                    </p:anim>
                                    <p:anim calcmode="lin" valueType="num">
                                      <p:cBhvr additive="base">
                                        <p:cTn id="26" dur="10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1000" fill="hold"/>
                                        <p:tgtEl>
                                          <p:spTgt spid="8"/>
                                        </p:tgtEl>
                                        <p:attrNameLst>
                                          <p:attrName>ppt_x</p:attrName>
                                        </p:attrNameLst>
                                      </p:cBhvr>
                                      <p:tavLst>
                                        <p:tav tm="0">
                                          <p:val>
                                            <p:strVal val="#ppt_x"/>
                                          </p:val>
                                        </p:tav>
                                        <p:tav tm="100000">
                                          <p:val>
                                            <p:strVal val="#ppt_x"/>
                                          </p:val>
                                        </p:tav>
                                      </p:tavLst>
                                    </p:anim>
                                    <p:anim calcmode="lin" valueType="num">
                                      <p:cBhvr additive="base">
                                        <p:cTn id="30"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P spid="8"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24</TotalTime>
  <Words>699</Words>
  <Application>Microsoft Office PowerPoint</Application>
  <PresentationFormat>On-screen Show (4:3)</PresentationFormat>
  <Paragraphs>96</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Civic</vt:lpstr>
      <vt:lpstr>By: CA Abhishek Aggarwal ( YNR) </vt:lpstr>
      <vt:lpstr>What is a Mutual Fund?</vt:lpstr>
      <vt:lpstr>Slide 3</vt:lpstr>
      <vt:lpstr>Concept</vt:lpstr>
      <vt:lpstr>Advantages of Mutual Funds</vt:lpstr>
      <vt:lpstr>Not really disadvantages</vt:lpstr>
      <vt:lpstr>Slide 7</vt:lpstr>
      <vt:lpstr>Slide 8</vt:lpstr>
      <vt:lpstr>Slide 9</vt:lpstr>
      <vt:lpstr>Slide 10</vt:lpstr>
      <vt:lpstr>Slide 11</vt:lpstr>
      <vt:lpstr>Slide 12</vt:lpstr>
      <vt:lpstr>Slide 13</vt:lpstr>
      <vt:lpstr>Slide 14</vt:lpstr>
      <vt:lpstr>MUTUAL FUND Structural Framework </vt:lpstr>
      <vt:lpstr>Slide 16</vt:lpstr>
      <vt:lpstr>Slide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MANIKA GARG</dc:creator>
  <cp:lastModifiedBy>Abhishek</cp:lastModifiedBy>
  <cp:revision>8</cp:revision>
  <dcterms:created xsi:type="dcterms:W3CDTF">2006-08-16T00:00:00Z</dcterms:created>
  <dcterms:modified xsi:type="dcterms:W3CDTF">2016-02-06T16:10:07Z</dcterms:modified>
</cp:coreProperties>
</file>