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9" r:id="rId2"/>
  </p:sldMasterIdLst>
  <p:notesMasterIdLst>
    <p:notesMasterId r:id="rId36"/>
  </p:notesMasterIdLst>
  <p:handoutMasterIdLst>
    <p:handoutMasterId r:id="rId37"/>
  </p:handoutMasterIdLst>
  <p:sldIdLst>
    <p:sldId id="256" r:id="rId3"/>
    <p:sldId id="264" r:id="rId4"/>
    <p:sldId id="293" r:id="rId5"/>
    <p:sldId id="266" r:id="rId6"/>
    <p:sldId id="265" r:id="rId7"/>
    <p:sldId id="277" r:id="rId8"/>
    <p:sldId id="278" r:id="rId9"/>
    <p:sldId id="279" r:id="rId10"/>
    <p:sldId id="268" r:id="rId11"/>
    <p:sldId id="294" r:id="rId12"/>
    <p:sldId id="280" r:id="rId13"/>
    <p:sldId id="269" r:id="rId14"/>
    <p:sldId id="270" r:id="rId15"/>
    <p:sldId id="271" r:id="rId16"/>
    <p:sldId id="272" r:id="rId17"/>
    <p:sldId id="273" r:id="rId18"/>
    <p:sldId id="275" r:id="rId19"/>
    <p:sldId id="276" r:id="rId20"/>
    <p:sldId id="288" r:id="rId21"/>
    <p:sldId id="289" r:id="rId22"/>
    <p:sldId id="290" r:id="rId23"/>
    <p:sldId id="291" r:id="rId24"/>
    <p:sldId id="274" r:id="rId25"/>
    <p:sldId id="292" r:id="rId26"/>
    <p:sldId id="299" r:id="rId27"/>
    <p:sldId id="281" r:id="rId28"/>
    <p:sldId id="303" r:id="rId29"/>
    <p:sldId id="295" r:id="rId30"/>
    <p:sldId id="304" r:id="rId31"/>
    <p:sldId id="296" r:id="rId32"/>
    <p:sldId id="297" r:id="rId33"/>
    <p:sldId id="298" r:id="rId34"/>
    <p:sldId id="259"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Humanst521 BT" pitchFamily="34" charset="0"/>
        <a:ea typeface="+mn-ea"/>
        <a:cs typeface="+mn-cs"/>
      </a:defRPr>
    </a:lvl1pPr>
    <a:lvl2pPr marL="457200" algn="l" rtl="0" fontAlgn="base">
      <a:spcBef>
        <a:spcPct val="0"/>
      </a:spcBef>
      <a:spcAft>
        <a:spcPct val="0"/>
      </a:spcAft>
      <a:defRPr kern="1200">
        <a:solidFill>
          <a:schemeClr val="tx1"/>
        </a:solidFill>
        <a:latin typeface="Humanst521 BT" pitchFamily="34" charset="0"/>
        <a:ea typeface="+mn-ea"/>
        <a:cs typeface="+mn-cs"/>
      </a:defRPr>
    </a:lvl2pPr>
    <a:lvl3pPr marL="914400" algn="l" rtl="0" fontAlgn="base">
      <a:spcBef>
        <a:spcPct val="0"/>
      </a:spcBef>
      <a:spcAft>
        <a:spcPct val="0"/>
      </a:spcAft>
      <a:defRPr kern="1200">
        <a:solidFill>
          <a:schemeClr val="tx1"/>
        </a:solidFill>
        <a:latin typeface="Humanst521 BT" pitchFamily="34" charset="0"/>
        <a:ea typeface="+mn-ea"/>
        <a:cs typeface="+mn-cs"/>
      </a:defRPr>
    </a:lvl3pPr>
    <a:lvl4pPr marL="1371600" algn="l" rtl="0" fontAlgn="base">
      <a:spcBef>
        <a:spcPct val="0"/>
      </a:spcBef>
      <a:spcAft>
        <a:spcPct val="0"/>
      </a:spcAft>
      <a:defRPr kern="1200">
        <a:solidFill>
          <a:schemeClr val="tx1"/>
        </a:solidFill>
        <a:latin typeface="Humanst521 BT" pitchFamily="34" charset="0"/>
        <a:ea typeface="+mn-ea"/>
        <a:cs typeface="+mn-cs"/>
      </a:defRPr>
    </a:lvl4pPr>
    <a:lvl5pPr marL="1828800" algn="l" rtl="0" fontAlgn="base">
      <a:spcBef>
        <a:spcPct val="0"/>
      </a:spcBef>
      <a:spcAft>
        <a:spcPct val="0"/>
      </a:spcAft>
      <a:defRPr kern="1200">
        <a:solidFill>
          <a:schemeClr val="tx1"/>
        </a:solidFill>
        <a:latin typeface="Humanst521 BT" pitchFamily="34" charset="0"/>
        <a:ea typeface="+mn-ea"/>
        <a:cs typeface="+mn-cs"/>
      </a:defRPr>
    </a:lvl5pPr>
    <a:lvl6pPr marL="2286000" algn="l" defTabSz="914400" rtl="0" eaLnBrk="1" latinLnBrk="0" hangingPunct="1">
      <a:defRPr kern="1200">
        <a:solidFill>
          <a:schemeClr val="tx1"/>
        </a:solidFill>
        <a:latin typeface="Humanst521 BT" pitchFamily="34" charset="0"/>
        <a:ea typeface="+mn-ea"/>
        <a:cs typeface="+mn-cs"/>
      </a:defRPr>
    </a:lvl6pPr>
    <a:lvl7pPr marL="2743200" algn="l" defTabSz="914400" rtl="0" eaLnBrk="1" latinLnBrk="0" hangingPunct="1">
      <a:defRPr kern="1200">
        <a:solidFill>
          <a:schemeClr val="tx1"/>
        </a:solidFill>
        <a:latin typeface="Humanst521 BT" pitchFamily="34" charset="0"/>
        <a:ea typeface="+mn-ea"/>
        <a:cs typeface="+mn-cs"/>
      </a:defRPr>
    </a:lvl7pPr>
    <a:lvl8pPr marL="3200400" algn="l" defTabSz="914400" rtl="0" eaLnBrk="1" latinLnBrk="0" hangingPunct="1">
      <a:defRPr kern="1200">
        <a:solidFill>
          <a:schemeClr val="tx1"/>
        </a:solidFill>
        <a:latin typeface="Humanst521 BT" pitchFamily="34" charset="0"/>
        <a:ea typeface="+mn-ea"/>
        <a:cs typeface="+mn-cs"/>
      </a:defRPr>
    </a:lvl8pPr>
    <a:lvl9pPr marL="3657600" algn="l" defTabSz="914400" rtl="0" eaLnBrk="1" latinLnBrk="0" hangingPunct="1">
      <a:defRPr kern="1200">
        <a:solidFill>
          <a:schemeClr val="tx1"/>
        </a:solidFill>
        <a:latin typeface="Humanst521 BT"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DDDDDD"/>
    <a:srgbClr val="006699"/>
    <a:srgbClr val="336699"/>
    <a:srgbClr val="000099"/>
    <a:srgbClr val="003399"/>
    <a:srgbClr val="EAEAEA"/>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2" autoAdjust="0"/>
  </p:normalViewPr>
  <p:slideViewPr>
    <p:cSldViewPr>
      <p:cViewPr>
        <p:scale>
          <a:sx n="60" d="100"/>
          <a:sy n="60" d="100"/>
        </p:scale>
        <p:origin x="-1614" y="-1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D9C74A6F-A68A-4BB2-8909-E496B0D8EA6E}" type="datetimeFigureOut">
              <a:rPr lang="en-US"/>
              <a:pPr>
                <a:defRPr/>
              </a:pPr>
              <a:t>6/8/2010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F2BF497-D582-4263-913B-0E516DF98DBF}"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82B68126-D613-4F9E-8518-EC0B0F1A3F39}"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F8B8DBB6-6746-4868-B27F-3C0EC7B9DE36}" type="slidenum">
              <a:rPr lang="en-US" smtClean="0"/>
              <a:pPr/>
              <a:t>1</a:t>
            </a:fld>
            <a:endParaRPr lang="en-U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fld id="{FBC703D4-C719-4E70-BC1A-21208DAF1072}" type="datetime1">
              <a:rPr lang="en-US"/>
              <a:pPr>
                <a:defRPr/>
              </a:pPr>
              <a:t>6/8/2010</a:t>
            </a:fld>
            <a:endParaRPr lang="en-US"/>
          </a:p>
        </p:txBody>
      </p:sp>
      <p:sp>
        <p:nvSpPr>
          <p:cNvPr id="5" name="Rectangle 5"/>
          <p:cNvSpPr>
            <a:spLocks noGrp="1" noChangeArrowheads="1"/>
          </p:cNvSpPr>
          <p:nvPr>
            <p:ph type="ftr" sz="quarter" idx="11"/>
          </p:nvPr>
        </p:nvSpPr>
        <p:spPr/>
        <p:txBody>
          <a:bodyPr/>
          <a:lstStyle>
            <a:lvl1pPr>
              <a:defRPr/>
            </a:lvl1pPr>
          </a:lstStyle>
          <a:p>
            <a:pPr>
              <a:defRPr/>
            </a:pPr>
            <a:r>
              <a:rPr lang="en-US"/>
              <a:t>Privileged &amp; Confidential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41F4819-1E7F-4128-980C-325BD8E5D976}" type="datetime1">
              <a:rPr lang="en-US"/>
              <a:pPr>
                <a:defRPr/>
              </a:pPr>
              <a:t>6/8/2010</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7" name="Rectangle 6"/>
          <p:cNvSpPr>
            <a:spLocks noGrp="1" noChangeArrowheads="1"/>
          </p:cNvSpPr>
          <p:nvPr>
            <p:ph type="sldNum" sz="quarter" idx="12"/>
          </p:nvPr>
        </p:nvSpPr>
        <p:spPr>
          <a:ln/>
        </p:spPr>
        <p:txBody>
          <a:bodyPr/>
          <a:lstStyle>
            <a:lvl1pPr>
              <a:defRPr/>
            </a:lvl1pPr>
          </a:lstStyle>
          <a:p>
            <a:pPr>
              <a:defRPr/>
            </a:pPr>
            <a:fld id="{51113E58-6E7C-4FF0-B5E6-A1B23C92307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192D123-2E37-4C1B-9CAB-5A8FAD2AE971}" type="datetime1">
              <a:rPr lang="en-US"/>
              <a:pPr>
                <a:defRPr/>
              </a:pPr>
              <a:t>6/8/2010</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6" name="Rectangle 6"/>
          <p:cNvSpPr>
            <a:spLocks noGrp="1" noChangeArrowheads="1"/>
          </p:cNvSpPr>
          <p:nvPr>
            <p:ph type="sldNum" sz="quarter" idx="12"/>
          </p:nvPr>
        </p:nvSpPr>
        <p:spPr>
          <a:ln/>
        </p:spPr>
        <p:txBody>
          <a:bodyPr/>
          <a:lstStyle>
            <a:lvl1pPr>
              <a:defRPr/>
            </a:lvl1pPr>
          </a:lstStyle>
          <a:p>
            <a:pPr>
              <a:defRPr/>
            </a:pPr>
            <a:fld id="{742B9CBD-80D9-4952-B074-4110958B0D9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E6BB9DF-6831-49E7-A774-678EFBB659EF}" type="datetime1">
              <a:rPr lang="en-US"/>
              <a:pPr>
                <a:defRPr/>
              </a:pPr>
              <a:t>6/8/2010</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6" name="Rectangle 6"/>
          <p:cNvSpPr>
            <a:spLocks noGrp="1" noChangeArrowheads="1"/>
          </p:cNvSpPr>
          <p:nvPr>
            <p:ph type="sldNum" sz="quarter" idx="12"/>
          </p:nvPr>
        </p:nvSpPr>
        <p:spPr>
          <a:ln/>
        </p:spPr>
        <p:txBody>
          <a:bodyPr/>
          <a:lstStyle>
            <a:lvl1pPr>
              <a:defRPr/>
            </a:lvl1pPr>
          </a:lstStyle>
          <a:p>
            <a:pPr>
              <a:defRPr/>
            </a:pPr>
            <a:fld id="{2706BDBF-A8C1-4BB5-8946-2E9E0C6EF18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D02AC8-19D9-4D1A-8E99-20CAE629381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5F1A80-CDE7-4395-93AB-440B371D920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73E3B9-FD9A-4888-819F-C10F1E1AD101}"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A70DA80-22D4-4EE1-82CA-1E8726A759F2}"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120A2A7-E153-4238-AD67-A29AF2D2F3BC}"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B5C1374-9BA6-4AD4-AA48-99F11285EEA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6E99877-1A74-4DCF-ADC5-6A983A8D986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552825" y="6597650"/>
            <a:ext cx="2590800" cy="274638"/>
          </a:xfrm>
          <a:prstGeom prst="rect">
            <a:avLst/>
          </a:prstGeom>
          <a:noFill/>
          <a:ln w="9525">
            <a:noFill/>
            <a:miter lim="800000"/>
            <a:headEnd/>
            <a:tailEnd/>
          </a:ln>
          <a:effectLst/>
        </p:spPr>
        <p:txBody>
          <a:bodyPr>
            <a:spAutoFit/>
          </a:bodyPr>
          <a:lstStyle/>
          <a:p>
            <a:pPr>
              <a:spcBef>
                <a:spcPct val="50000"/>
              </a:spcBef>
              <a:defRPr/>
            </a:pPr>
            <a:r>
              <a:rPr lang="en-US" sz="1200">
                <a:solidFill>
                  <a:schemeClr val="bg1"/>
                </a:solidFill>
              </a:rPr>
              <a:t>Privileged &amp; Confidential</a:t>
            </a:r>
          </a:p>
        </p:txBody>
      </p:sp>
      <p:sp>
        <p:nvSpPr>
          <p:cNvPr id="3" name="Rectangle 2"/>
          <p:cNvSpPr>
            <a:spLocks noGrp="1" noChangeArrowheads="1"/>
          </p:cNvSpPr>
          <p:nvPr>
            <p:ph type="dt" sz="half" idx="10"/>
          </p:nvPr>
        </p:nvSpPr>
        <p:spPr>
          <a:xfrm>
            <a:off x="685800" y="6610350"/>
            <a:ext cx="2133600" cy="476250"/>
          </a:xfrm>
        </p:spPr>
        <p:txBody>
          <a:bodyPr/>
          <a:lstStyle>
            <a:lvl1pPr>
              <a:defRPr sz="1100">
                <a:solidFill>
                  <a:schemeClr val="bg1"/>
                </a:solidFill>
                <a:latin typeface="Times New Roman" pitchFamily="18" charset="0"/>
                <a:cs typeface="Times New Roman" pitchFamily="18" charset="0"/>
              </a:defRPr>
            </a:lvl1pPr>
          </a:lstStyle>
          <a:p>
            <a:pPr>
              <a:defRPr/>
            </a:pPr>
            <a:fld id="{D5C93378-507C-44E2-A0CA-ACDAEDF09A8A}" type="datetime1">
              <a:rPr lang="en-US"/>
              <a:pPr>
                <a:defRPr/>
              </a:pPr>
              <a:t>6/8/2010</a:t>
            </a:fld>
            <a:endParaRPr lang="en-US"/>
          </a:p>
        </p:txBody>
      </p:sp>
      <p:sp>
        <p:nvSpPr>
          <p:cNvPr id="4" name="Rectangle 6"/>
          <p:cNvSpPr>
            <a:spLocks noGrp="1" noChangeArrowheads="1"/>
          </p:cNvSpPr>
          <p:nvPr>
            <p:ph type="sldNum" sz="quarter" idx="11"/>
          </p:nvPr>
        </p:nvSpPr>
        <p:spPr>
          <a:xfrm>
            <a:off x="6553200" y="6610350"/>
            <a:ext cx="2133600" cy="476250"/>
          </a:xfrm>
        </p:spPr>
        <p:txBody>
          <a:bodyPr/>
          <a:lstStyle>
            <a:lvl1pPr>
              <a:defRPr sz="1100">
                <a:solidFill>
                  <a:schemeClr val="bg1"/>
                </a:solidFill>
                <a:latin typeface="Humanst521 BT" pitchFamily="34" charset="0"/>
                <a:cs typeface="Times New Roman" pitchFamily="18" charset="0"/>
              </a:defRPr>
            </a:lvl1pPr>
          </a:lstStyle>
          <a:p>
            <a:pPr>
              <a:defRPr/>
            </a:pPr>
            <a:fld id="{69046B74-2767-4206-B3EB-398EF9E052FA}"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0AE53E-B185-4EC3-A0CD-FDEC68CE1FBD}"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374A4B-17EB-4571-AFCB-A8B05C460C1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7754B9-72CB-4B95-ABBE-8A19D7FED373}"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2DBF724-0349-4840-AF1A-A18F54AD8C9B}" type="datetimeFigureOut">
              <a:rPr lang="en-US"/>
              <a:pPr>
                <a:defRPr/>
              </a:pPr>
              <a:t>6/8/2010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32FEFE-59E8-4792-9EF1-5DE08DD3D17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smtClean="0"/>
            </a:lvl1pPr>
          </a:lstStyle>
          <a:p>
            <a:pPr>
              <a:defRPr/>
            </a:pPr>
            <a:fld id="{2C036FD6-8AE6-4FB0-ADDB-B95C86D9D70B}" type="datetime1">
              <a:rPr lang="en-US"/>
              <a:pPr>
                <a:defRPr/>
              </a:pPr>
              <a:t>6/8/2010</a:t>
            </a:fld>
            <a:endParaRPr lang="en-US"/>
          </a:p>
        </p:txBody>
      </p:sp>
      <p:sp>
        <p:nvSpPr>
          <p:cNvPr id="4" name="Footer Placeholder 3"/>
          <p:cNvSpPr>
            <a:spLocks noGrp="1"/>
          </p:cNvSpPr>
          <p:nvPr>
            <p:ph type="ftr" sz="quarter" idx="11"/>
          </p:nvPr>
        </p:nvSpPr>
        <p:spPr/>
        <p:txBody>
          <a:bodyPr/>
          <a:lstStyle>
            <a:lvl1pPr>
              <a:defRPr smtClean="0"/>
            </a:lvl1pPr>
          </a:lstStyle>
          <a:p>
            <a:pPr>
              <a:defRPr/>
            </a:pPr>
            <a:r>
              <a:rPr lang="en-US"/>
              <a:t>Privileged &amp; Confidential</a:t>
            </a:r>
          </a:p>
        </p:txBody>
      </p:sp>
      <p:sp>
        <p:nvSpPr>
          <p:cNvPr id="5" name="Slide Number Placeholder 4"/>
          <p:cNvSpPr>
            <a:spLocks noGrp="1"/>
          </p:cNvSpPr>
          <p:nvPr>
            <p:ph type="sldNum" sz="quarter" idx="12"/>
          </p:nvPr>
        </p:nvSpPr>
        <p:spPr/>
        <p:txBody>
          <a:bodyPr/>
          <a:lstStyle>
            <a:lvl1pPr>
              <a:defRPr smtClean="0"/>
            </a:lvl1pPr>
          </a:lstStyle>
          <a:p>
            <a:pPr>
              <a:defRPr/>
            </a:pPr>
            <a:fld id="{8410BB37-3F2D-412F-888A-3521D25FA22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F2F942B-139A-42B0-B564-6F689BA44404}" type="datetime1">
              <a:rPr lang="en-US"/>
              <a:pPr>
                <a:defRPr/>
              </a:pPr>
              <a:t>6/8/2010</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6" name="Rectangle 6"/>
          <p:cNvSpPr>
            <a:spLocks noGrp="1" noChangeArrowheads="1"/>
          </p:cNvSpPr>
          <p:nvPr>
            <p:ph type="sldNum" sz="quarter" idx="12"/>
          </p:nvPr>
        </p:nvSpPr>
        <p:spPr>
          <a:ln/>
        </p:spPr>
        <p:txBody>
          <a:bodyPr/>
          <a:lstStyle>
            <a:lvl1pPr>
              <a:defRPr/>
            </a:lvl1pPr>
          </a:lstStyle>
          <a:p>
            <a:pPr>
              <a:defRPr/>
            </a:pPr>
            <a:fld id="{6C3D1E93-A5AB-4D6B-AA74-8A0BD94F4D0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3891C6F5-9B8F-4464-A6A6-D52E15883A0E}" type="datetime1">
              <a:rPr lang="en-US"/>
              <a:pPr>
                <a:defRPr/>
              </a:pPr>
              <a:t>6/8/2010</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7" name="Rectangle 6"/>
          <p:cNvSpPr>
            <a:spLocks noGrp="1" noChangeArrowheads="1"/>
          </p:cNvSpPr>
          <p:nvPr>
            <p:ph type="sldNum" sz="quarter" idx="12"/>
          </p:nvPr>
        </p:nvSpPr>
        <p:spPr>
          <a:ln/>
        </p:spPr>
        <p:txBody>
          <a:bodyPr/>
          <a:lstStyle>
            <a:lvl1pPr>
              <a:defRPr/>
            </a:lvl1pPr>
          </a:lstStyle>
          <a:p>
            <a:pPr>
              <a:defRPr/>
            </a:pPr>
            <a:fld id="{CFA1BF1E-3FF3-4C13-96C5-1D9335A05D4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B93C0C9D-5BD0-4A44-9288-09403C3FFC51}" type="datetime1">
              <a:rPr lang="en-US"/>
              <a:pPr>
                <a:defRPr/>
              </a:pPr>
              <a:t>6/8/2010</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9" name="Rectangle 6"/>
          <p:cNvSpPr>
            <a:spLocks noGrp="1" noChangeArrowheads="1"/>
          </p:cNvSpPr>
          <p:nvPr>
            <p:ph type="sldNum" sz="quarter" idx="12"/>
          </p:nvPr>
        </p:nvSpPr>
        <p:spPr>
          <a:ln/>
        </p:spPr>
        <p:txBody>
          <a:bodyPr/>
          <a:lstStyle>
            <a:lvl1pPr>
              <a:defRPr/>
            </a:lvl1pPr>
          </a:lstStyle>
          <a:p>
            <a:pPr>
              <a:defRPr/>
            </a:pPr>
            <a:fld id="{981858DF-46E0-4476-9E2B-E0ACDAAC159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572F4184-5AA8-4514-B928-8223816A9EDF}" type="datetime1">
              <a:rPr lang="en-US"/>
              <a:pPr>
                <a:defRPr/>
              </a:pPr>
              <a:t>6/8/2010</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5" name="Rectangle 6"/>
          <p:cNvSpPr>
            <a:spLocks noGrp="1" noChangeArrowheads="1"/>
          </p:cNvSpPr>
          <p:nvPr>
            <p:ph type="sldNum" sz="quarter" idx="12"/>
          </p:nvPr>
        </p:nvSpPr>
        <p:spPr>
          <a:ln/>
        </p:spPr>
        <p:txBody>
          <a:bodyPr/>
          <a:lstStyle>
            <a:lvl1pPr>
              <a:defRPr/>
            </a:lvl1pPr>
          </a:lstStyle>
          <a:p>
            <a:pPr>
              <a:defRPr/>
            </a:pPr>
            <a:fld id="{3E182DF8-42F8-49EB-824A-F26210FE198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C38DA467-85C8-413D-B6E6-74DF2CD1ED69}" type="datetime1">
              <a:rPr lang="en-US"/>
              <a:pPr>
                <a:defRPr/>
              </a:pPr>
              <a:t>6/8/2010</a:t>
            </a:fld>
            <a:endParaRPr lang="en-US"/>
          </a:p>
        </p:txBody>
      </p:sp>
      <p:sp>
        <p:nvSpPr>
          <p:cNvPr id="3" name="Rectangle 5"/>
          <p:cNvSpPr>
            <a:spLocks noGrp="1" noChangeArrowheads="1"/>
          </p:cNvSpPr>
          <p:nvPr>
            <p:ph type="ftr" sz="quarter" idx="11"/>
          </p:nvPr>
        </p:nvSpPr>
        <p:spPr/>
        <p:txBody>
          <a:bodyPr/>
          <a:lstStyle>
            <a:lvl1pPr>
              <a:defRPr/>
            </a:lvl1pPr>
          </a:lstStyle>
          <a:p>
            <a:pPr>
              <a:defRPr/>
            </a:pPr>
            <a:r>
              <a:rPr lang="en-US"/>
              <a:t>Privileged &amp; Confidential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F11156F-A6FD-4D5D-81D3-3ED260C72D8D}" type="datetime1">
              <a:rPr lang="en-US"/>
              <a:pPr>
                <a:defRPr/>
              </a:pPr>
              <a:t>6/8/2010</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Privileged &amp; Confidential</a:t>
            </a:r>
          </a:p>
        </p:txBody>
      </p:sp>
      <p:sp>
        <p:nvSpPr>
          <p:cNvPr id="7" name="Rectangle 6"/>
          <p:cNvSpPr>
            <a:spLocks noGrp="1" noChangeArrowheads="1"/>
          </p:cNvSpPr>
          <p:nvPr>
            <p:ph type="sldNum" sz="quarter" idx="12"/>
          </p:nvPr>
        </p:nvSpPr>
        <p:spPr>
          <a:ln/>
        </p:spPr>
        <p:txBody>
          <a:bodyPr/>
          <a:lstStyle>
            <a:lvl1pPr>
              <a:defRPr/>
            </a:lvl1pPr>
          </a:lstStyle>
          <a:p>
            <a:pPr>
              <a:defRPr/>
            </a:pPr>
            <a:fld id="{D4A9F0AB-183A-4BB1-B19A-226DDDF7DCC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B5F6C1A4-32BE-439E-AAC1-5461DAF7A9AC}" type="datetime1">
              <a:rPr lang="en-US"/>
              <a:pPr>
                <a:defRPr/>
              </a:pPr>
              <a:t>6/8/2010</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r>
              <a:rPr lang="en-US"/>
              <a:t>Privileged &amp; Confidential</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0463F8CF-1624-4159-B20F-3E403777C8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05" r:id="rId4"/>
    <p:sldLayoutId id="2147483706" r:id="rId5"/>
    <p:sldLayoutId id="2147483707" r:id="rId6"/>
    <p:sldLayoutId id="2147483708" r:id="rId7"/>
    <p:sldLayoutId id="2147483727" r:id="rId8"/>
    <p:sldLayoutId id="2147483709" r:id="rId9"/>
    <p:sldLayoutId id="2147483710" r:id="rId10"/>
    <p:sldLayoutId id="2147483711" r:id="rId11"/>
    <p:sldLayoutId id="2147483712" r:id="rId12"/>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02DBF724-0349-4840-AF1A-A18F54AD8C9B}" type="datetimeFigureOut">
              <a:rPr lang="en-US"/>
              <a:pPr>
                <a:defRPr/>
              </a:pPr>
              <a:t>6/8/2010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C58C6DD-BC01-4F93-8933-5AFE9150A1E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2438400" y="1676400"/>
            <a:ext cx="5943600" cy="1470025"/>
          </a:xfrm>
        </p:spPr>
        <p:txBody>
          <a:bodyPr/>
          <a:lstStyle/>
          <a:p>
            <a:pPr eaLnBrk="1" hangingPunct="1"/>
            <a:r>
              <a:rPr lang="en-US" sz="3200" b="1" dirty="0" smtClean="0">
                <a:solidFill>
                  <a:schemeClr val="tx1"/>
                </a:solidFill>
                <a:latin typeface="Humanst521 BT" pitchFamily="34" charset="0"/>
                <a:cs typeface="Times New Roman" pitchFamily="18" charset="0"/>
              </a:rPr>
              <a:t>TRANSFER PRICING –</a:t>
            </a:r>
            <a:br>
              <a:rPr lang="en-US" sz="3200" b="1" dirty="0" smtClean="0">
                <a:solidFill>
                  <a:schemeClr val="tx1"/>
                </a:solidFill>
                <a:latin typeface="Humanst521 BT" pitchFamily="34" charset="0"/>
                <a:cs typeface="Times New Roman" pitchFamily="18" charset="0"/>
              </a:rPr>
            </a:br>
            <a:r>
              <a:rPr lang="en-US" sz="3200" b="1" dirty="0" smtClean="0">
                <a:solidFill>
                  <a:schemeClr val="tx1"/>
                </a:solidFill>
                <a:latin typeface="Humanst521 BT" pitchFamily="34" charset="0"/>
                <a:cs typeface="Times New Roman" pitchFamily="18" charset="0"/>
              </a:rPr>
              <a:t>An Overview</a:t>
            </a:r>
          </a:p>
        </p:txBody>
      </p:sp>
      <p:sp>
        <p:nvSpPr>
          <p:cNvPr id="7171" name="Rectangle 3"/>
          <p:cNvSpPr>
            <a:spLocks noGrp="1" noChangeArrowheads="1"/>
          </p:cNvSpPr>
          <p:nvPr>
            <p:ph type="subTitle" idx="1"/>
          </p:nvPr>
        </p:nvSpPr>
        <p:spPr>
          <a:xfrm>
            <a:off x="1447800" y="4876800"/>
            <a:ext cx="6858000" cy="1524000"/>
          </a:xfrm>
        </p:spPr>
        <p:txBody>
          <a:bodyPr/>
          <a:lstStyle/>
          <a:p>
            <a:pPr eaLnBrk="1" hangingPunct="1"/>
            <a:r>
              <a:rPr lang="en-US" sz="2200" b="1" i="1" dirty="0" err="1" smtClean="0">
                <a:latin typeface="Humanst521 BT" pitchFamily="34" charset="0"/>
                <a:cs typeface="Times New Roman" pitchFamily="18" charset="0"/>
              </a:rPr>
              <a:t>Ankit</a:t>
            </a:r>
            <a:r>
              <a:rPr lang="en-US" sz="2200" b="1" i="1" dirty="0" smtClean="0">
                <a:latin typeface="Humanst521 BT" pitchFamily="34" charset="0"/>
                <a:cs typeface="Times New Roman" pitchFamily="18" charset="0"/>
              </a:rPr>
              <a:t> </a:t>
            </a:r>
            <a:r>
              <a:rPr lang="en-US" sz="2200" b="1" i="1" dirty="0" err="1" smtClean="0">
                <a:latin typeface="Humanst521 BT" pitchFamily="34" charset="0"/>
                <a:cs typeface="Times New Roman" pitchFamily="18" charset="0"/>
              </a:rPr>
              <a:t>Gangwani</a:t>
            </a:r>
            <a:endParaRPr lang="en-US" sz="2200" b="1" i="1" dirty="0" smtClean="0">
              <a:latin typeface="Humanst521 BT" pitchFamily="34" charset="0"/>
              <a:cs typeface="Times New Roman" pitchFamily="18" charset="0"/>
            </a:endParaRPr>
          </a:p>
          <a:p>
            <a:pPr eaLnBrk="1" hangingPunct="1"/>
            <a:r>
              <a:rPr lang="en-US" sz="2200" b="1" i="1" dirty="0" smtClean="0">
                <a:latin typeface="Humanst521 BT" pitchFamily="34" charset="0"/>
                <a:cs typeface="Times New Roman" pitchFamily="18" charset="0"/>
              </a:rPr>
              <a:t>Chartered Accountant</a:t>
            </a:r>
            <a:endParaRPr lang="en-US" sz="2000" dirty="0" smtClean="0">
              <a:latin typeface="Humanst521 BT" pitchFamily="34" charset="0"/>
              <a:cs typeface="Times New Roman" pitchFamily="18" charset="0"/>
            </a:endParaRPr>
          </a:p>
        </p:txBody>
      </p:sp>
      <p:pic>
        <p:nvPicPr>
          <p:cNvPr id="68610" name="Picture 2" descr="http://www.inwebtechnologies.com/akkjco/caicai.jpg"/>
          <p:cNvPicPr>
            <a:picLocks noChangeAspect="1" noChangeArrowheads="1"/>
          </p:cNvPicPr>
          <p:nvPr/>
        </p:nvPicPr>
        <p:blipFill>
          <a:blip r:embed="rId3" cstate="print"/>
          <a:srcRect/>
          <a:stretch>
            <a:fillRect/>
          </a:stretch>
        </p:blipFill>
        <p:spPr bwMode="auto">
          <a:xfrm>
            <a:off x="609600" y="381000"/>
            <a:ext cx="1582150" cy="12033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sldNum" sz="quarter" idx="11"/>
          </p:nvPr>
        </p:nvSpPr>
        <p:spPr>
          <a:noFill/>
        </p:spPr>
        <p:txBody>
          <a:bodyPr/>
          <a:lstStyle/>
          <a:p>
            <a:fld id="{62E460C1-222B-422F-B7C5-8A3DC2823BC5}" type="slidenum">
              <a:rPr lang="en-US" smtClean="0"/>
              <a:pPr/>
              <a:t>10</a:t>
            </a:fld>
            <a:endParaRPr lang="en-US" smtClean="0"/>
          </a:p>
        </p:txBody>
      </p:sp>
      <p:sp>
        <p:nvSpPr>
          <p:cNvPr id="16387" name="Rectangle 3"/>
          <p:cNvSpPr>
            <a:spLocks noGrp="1" noChangeArrowheads="1"/>
          </p:cNvSpPr>
          <p:nvPr>
            <p:ph type="body" idx="4294967295"/>
          </p:nvPr>
        </p:nvSpPr>
        <p:spPr>
          <a:xfrm>
            <a:off x="457200" y="2667000"/>
            <a:ext cx="8229600" cy="1371600"/>
          </a:xfrm>
        </p:spPr>
        <p:txBody>
          <a:bodyPr/>
          <a:lstStyle/>
          <a:p>
            <a:pPr marL="0" indent="0" algn="ctr">
              <a:buFontTx/>
              <a:buNone/>
            </a:pPr>
            <a:r>
              <a:rPr lang="en-US" sz="4000" b="1" smtClean="0">
                <a:latin typeface="Humanst521 BT" pitchFamily="34" charset="0"/>
              </a:rPr>
              <a:t>TRANSFER PRICING LAW</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1"/>
          </p:nvPr>
        </p:nvSpPr>
        <p:spPr>
          <a:noFill/>
        </p:spPr>
        <p:txBody>
          <a:bodyPr/>
          <a:lstStyle/>
          <a:p>
            <a:fld id="{6DA71AF1-CAB9-4B19-86A4-2710AE327BF2}" type="slidenum">
              <a:rPr lang="en-US" smtClean="0"/>
              <a:pPr/>
              <a:t>11</a:t>
            </a:fld>
            <a:endParaRPr lang="en-US" smtClean="0"/>
          </a:p>
        </p:txBody>
      </p:sp>
      <p:sp>
        <p:nvSpPr>
          <p:cNvPr id="17411" name="Rectangle 2"/>
          <p:cNvSpPr>
            <a:spLocks noGrp="1" noChangeArrowheads="1"/>
          </p:cNvSpPr>
          <p:nvPr>
            <p:ph type="title" idx="4294967295"/>
          </p:nvPr>
        </p:nvSpPr>
        <p:spPr/>
        <p:txBody>
          <a:bodyPr/>
          <a:lstStyle/>
          <a:p>
            <a:pPr algn="l"/>
            <a:r>
              <a:rPr lang="en-US" sz="3400" b="1" smtClean="0">
                <a:latin typeface="Humanst521 BT" pitchFamily="34" charset="0"/>
              </a:rPr>
              <a:t>Rationale</a:t>
            </a:r>
          </a:p>
        </p:txBody>
      </p:sp>
      <p:sp>
        <p:nvSpPr>
          <p:cNvPr id="17412" name="Rectangle 3"/>
          <p:cNvSpPr>
            <a:spLocks noGrp="1" noChangeArrowheads="1"/>
          </p:cNvSpPr>
          <p:nvPr>
            <p:ph type="body" idx="4294967295"/>
          </p:nvPr>
        </p:nvSpPr>
        <p:spPr/>
        <p:txBody>
          <a:bodyPr/>
          <a:lstStyle/>
          <a:p>
            <a:pPr>
              <a:buFont typeface="Wingdings" pitchFamily="2" charset="2"/>
              <a:buChar char="§"/>
            </a:pPr>
            <a:r>
              <a:rPr lang="en-GB" sz="2400" smtClean="0"/>
              <a:t>Providing a statutory framework for computation of reasonable, fair &amp; equitable profits and tax. </a:t>
            </a:r>
          </a:p>
          <a:p>
            <a:pPr>
              <a:buFont typeface="Wingdings" pitchFamily="2" charset="2"/>
              <a:buChar char="§"/>
            </a:pPr>
            <a:r>
              <a:rPr lang="en-GB" sz="2400" smtClean="0"/>
              <a:t>Protect the right of a country to collect its due share of tax in respect of transactions between related entities.</a:t>
            </a:r>
          </a:p>
          <a:p>
            <a:pPr>
              <a:buFont typeface="Wingdings" pitchFamily="2" charset="2"/>
              <a:buChar char="§"/>
            </a:pPr>
            <a:r>
              <a:rPr lang="en-GB" sz="2400" smtClean="0"/>
              <a:t>Preventing MNEs from shifting profits to low tax jurisdictions by manipulating prices of intra-group transactions </a:t>
            </a:r>
          </a:p>
          <a:p>
            <a:pPr>
              <a:buFont typeface="Wingdings" pitchFamily="2" charset="2"/>
              <a:buChar char="§"/>
            </a:pPr>
            <a:endParaRPr lang="en-US" sz="2400" smtClean="0">
              <a:latin typeface="Humanst521 BT" pitchFamily="34" charset="0"/>
            </a:endParaRP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11"/>
          </p:nvPr>
        </p:nvSpPr>
        <p:spPr>
          <a:noFill/>
        </p:spPr>
        <p:txBody>
          <a:bodyPr/>
          <a:lstStyle/>
          <a:p>
            <a:fld id="{F01B2CF4-A987-4CEC-B410-B496910D6637}" type="slidenum">
              <a:rPr lang="en-US" smtClean="0"/>
              <a:pPr/>
              <a:t>12</a:t>
            </a:fld>
            <a:endParaRPr lang="en-US" smtClean="0"/>
          </a:p>
        </p:txBody>
      </p:sp>
      <p:sp>
        <p:nvSpPr>
          <p:cNvPr id="18435" name="Rectangle 2"/>
          <p:cNvSpPr>
            <a:spLocks noGrp="1" noChangeArrowheads="1"/>
          </p:cNvSpPr>
          <p:nvPr>
            <p:ph type="title" idx="4294967295"/>
          </p:nvPr>
        </p:nvSpPr>
        <p:spPr/>
        <p:txBody>
          <a:bodyPr/>
          <a:lstStyle/>
          <a:p>
            <a:pPr algn="l"/>
            <a:r>
              <a:rPr lang="en-US" sz="3400" b="1" dirty="0" smtClean="0">
                <a:latin typeface="Humanst521 BT" pitchFamily="34" charset="0"/>
              </a:rPr>
              <a:t>The Law</a:t>
            </a:r>
          </a:p>
        </p:txBody>
      </p:sp>
      <p:sp>
        <p:nvSpPr>
          <p:cNvPr id="49155" name="Rectangle 3"/>
          <p:cNvSpPr>
            <a:spLocks noGrp="1" noChangeArrowheads="1"/>
          </p:cNvSpPr>
          <p:nvPr>
            <p:ph type="body" idx="4294967295"/>
          </p:nvPr>
        </p:nvSpPr>
        <p:spPr/>
        <p:txBody>
          <a:bodyPr/>
          <a:lstStyle/>
          <a:p>
            <a:pPr marL="0" indent="0">
              <a:buFontTx/>
              <a:buNone/>
              <a:defRPr/>
            </a:pPr>
            <a:r>
              <a:rPr lang="en-US" sz="2400" dirty="0" smtClean="0">
                <a:latin typeface="Humanst521 BT" pitchFamily="34" charset="0"/>
              </a:rPr>
              <a:t>Section 92 of the Income tax act deals with Transfer Pricing which states:</a:t>
            </a:r>
          </a:p>
          <a:p>
            <a:pPr marL="0" indent="0">
              <a:buFontTx/>
              <a:buNone/>
              <a:defRPr/>
            </a:pPr>
            <a:r>
              <a:rPr lang="en-US" sz="2400" i="1" dirty="0" smtClean="0"/>
              <a:t>“Any income arising from an international transaction shall be computed having regard to the arms length price</a:t>
            </a:r>
          </a:p>
          <a:p>
            <a:pPr marL="0" indent="0">
              <a:buFontTx/>
              <a:buNone/>
              <a:defRPr/>
            </a:pPr>
            <a:r>
              <a:rPr lang="en-US" sz="2400" i="1" dirty="0" smtClean="0"/>
              <a:t>Explanation: For the removal of doubts, it is hereby clarified that the allowance for any expense or interest arising from an international transaction shall also be determined having regard to the arms length price.”</a:t>
            </a:r>
          </a:p>
          <a:p>
            <a:pPr>
              <a:buFontTx/>
              <a:buNone/>
              <a:defRPr/>
            </a:pPr>
            <a:endParaRPr lang="en-US" sz="2400" i="1" dirty="0" smtClean="0"/>
          </a:p>
          <a:p>
            <a:pPr>
              <a:buFontTx/>
              <a:buNone/>
              <a:defRPr/>
            </a:pPr>
            <a:endParaRPr lang="en-US" sz="2400" i="1" dirty="0" smtClean="0"/>
          </a:p>
          <a:p>
            <a:pPr>
              <a:buFont typeface="Wingdings" pitchFamily="2" charset="2"/>
              <a:buChar char="§"/>
              <a:defRPr/>
            </a:pPr>
            <a:endParaRPr lang="en-US" sz="2400" dirty="0" smtClean="0">
              <a:latin typeface="Humanst521 BT" pitchFamily="34" charset="0"/>
            </a:endParaRPr>
          </a:p>
          <a:p>
            <a:pPr>
              <a:defRPr/>
            </a:pPr>
            <a:endParaRPr lang="en-US" sz="2400" dirty="0" smtClean="0">
              <a:latin typeface="Humanst521 BT" pitchFamily="34" charset="0"/>
            </a:endParaRPr>
          </a:p>
        </p:txBody>
      </p:sp>
      <p:sp>
        <p:nvSpPr>
          <p:cNvPr id="5" name="TextBox 4"/>
          <p:cNvSpPr txBox="1"/>
          <p:nvPr/>
        </p:nvSpPr>
        <p:spPr>
          <a:xfrm>
            <a:off x="457200" y="4876800"/>
            <a:ext cx="8382000" cy="830263"/>
          </a:xfrm>
          <a:prstGeom prst="rect">
            <a:avLst/>
          </a:prstGeom>
          <a:solidFill>
            <a:schemeClr val="bg1">
              <a:lumMod val="65000"/>
            </a:schemeClr>
          </a:solidFill>
          <a:ln>
            <a:solidFill>
              <a:schemeClr val="tx1"/>
            </a:solidFill>
          </a:ln>
        </p:spPr>
        <p:txBody>
          <a:bodyPr>
            <a:spAutoFit/>
          </a:bodyPr>
          <a:lstStyle/>
          <a:p>
            <a:pPr>
              <a:defRPr/>
            </a:pPr>
            <a:r>
              <a:rPr lang="en-US" sz="2400" b="1" dirty="0"/>
              <a:t>Terms to be understood:</a:t>
            </a:r>
          </a:p>
          <a:p>
            <a:pPr>
              <a:defRPr/>
            </a:pPr>
            <a:r>
              <a:rPr lang="en-US" sz="2400" b="1" dirty="0"/>
              <a:t>International Transaction &amp; Arm’s Length Price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1"/>
          </p:nvPr>
        </p:nvSpPr>
        <p:spPr>
          <a:noFill/>
        </p:spPr>
        <p:txBody>
          <a:bodyPr/>
          <a:lstStyle/>
          <a:p>
            <a:fld id="{273C4535-9CA4-4D59-B02D-D659AE24B3C2}" type="slidenum">
              <a:rPr lang="en-US" smtClean="0"/>
              <a:pPr/>
              <a:t>13</a:t>
            </a:fld>
            <a:endParaRPr lang="en-US" smtClean="0"/>
          </a:p>
        </p:txBody>
      </p:sp>
      <p:sp>
        <p:nvSpPr>
          <p:cNvPr id="19459" name="Rectangle 2"/>
          <p:cNvSpPr>
            <a:spLocks noGrp="1" noChangeArrowheads="1"/>
          </p:cNvSpPr>
          <p:nvPr>
            <p:ph type="title" idx="4294967295"/>
          </p:nvPr>
        </p:nvSpPr>
        <p:spPr/>
        <p:txBody>
          <a:bodyPr/>
          <a:lstStyle/>
          <a:p>
            <a:pPr algn="l"/>
            <a:r>
              <a:rPr lang="en-US" sz="3400" b="1" dirty="0" smtClean="0">
                <a:latin typeface="Humanst521 BT" pitchFamily="34" charset="0"/>
              </a:rPr>
              <a:t>International Transaction</a:t>
            </a:r>
          </a:p>
        </p:txBody>
      </p:sp>
      <p:sp>
        <p:nvSpPr>
          <p:cNvPr id="49155" name="Rectangle 3"/>
          <p:cNvSpPr>
            <a:spLocks noGrp="1" noChangeArrowheads="1"/>
          </p:cNvSpPr>
          <p:nvPr>
            <p:ph type="body" idx="4294967295"/>
          </p:nvPr>
        </p:nvSpPr>
        <p:spPr/>
        <p:txBody>
          <a:bodyPr/>
          <a:lstStyle/>
          <a:p>
            <a:pPr>
              <a:buFontTx/>
              <a:buNone/>
              <a:defRPr/>
            </a:pPr>
            <a:r>
              <a:rPr lang="en-US" sz="2400" dirty="0" smtClean="0">
                <a:latin typeface="Humanst521 BT" pitchFamily="34" charset="0"/>
              </a:rPr>
              <a:t>Section 92 B defines International Transaction as:</a:t>
            </a:r>
          </a:p>
          <a:p>
            <a:pPr marL="3175" indent="-3175">
              <a:buFontTx/>
              <a:buNone/>
              <a:defRPr/>
            </a:pPr>
            <a:r>
              <a:rPr lang="en-US" sz="1400" i="1" dirty="0" smtClean="0"/>
              <a:t>	“a transaction between two or more associated enterprises, either or both of whom are non-residents, in the nature of purchase, sale or lease of tangible or intangible property, or provision of services, or lending or borrowing money, or any other transaction having a bearing on the profits, income, losses or assets of such enterprises, and shall include a mutual agreement or arrangement between two or more associated enterprises for the allocation or apportionment of, or any contribution to, any cost or expense incurred or to be incurred in connection with a benefit, service or facility provided or to be provided to any one or more of such enterprises.”</a:t>
            </a:r>
            <a:endParaRPr lang="en-US" sz="1400" i="1" dirty="0" smtClean="0">
              <a:latin typeface="Humanst521 BT" pitchFamily="34" charset="0"/>
            </a:endParaRPr>
          </a:p>
          <a:p>
            <a:pPr>
              <a:buFontTx/>
              <a:buNone/>
              <a:defRPr/>
            </a:pPr>
            <a:r>
              <a:rPr lang="en-US" sz="2400" dirty="0" smtClean="0">
                <a:latin typeface="Humanst521 BT" pitchFamily="34" charset="0"/>
              </a:rPr>
              <a:t>Takeaways:</a:t>
            </a:r>
          </a:p>
          <a:p>
            <a:pPr>
              <a:defRPr/>
            </a:pPr>
            <a:r>
              <a:rPr lang="en-US" sz="2400" dirty="0" smtClean="0">
                <a:latin typeface="Humanst521 BT" pitchFamily="34" charset="0"/>
              </a:rPr>
              <a:t>Transaction to be between Associated Enterprises (AEs)</a:t>
            </a:r>
          </a:p>
          <a:p>
            <a:pPr>
              <a:defRPr/>
            </a:pPr>
            <a:r>
              <a:rPr lang="en-US" sz="2400" dirty="0" smtClean="0">
                <a:latin typeface="Humanst521 BT" pitchFamily="34" charset="0"/>
              </a:rPr>
              <a:t>At least one of the AE be NR</a:t>
            </a:r>
          </a:p>
          <a:p>
            <a:pPr>
              <a:defRPr/>
            </a:pPr>
            <a:r>
              <a:rPr lang="en-US" sz="2400" dirty="0" smtClean="0">
                <a:latin typeface="Humanst521 BT" pitchFamily="34" charset="0"/>
              </a:rPr>
              <a:t>Transactions to have a bearing on profits, income, losses &amp; Assets</a:t>
            </a:r>
          </a:p>
          <a:p>
            <a:pPr>
              <a:defRPr/>
            </a:pPr>
            <a:endParaRPr lang="en-US" sz="2400" dirty="0" smtClean="0">
              <a:latin typeface="Humanst521 BT" pitchFamily="34" charset="0"/>
            </a:endParaRPr>
          </a:p>
          <a:p>
            <a:pPr>
              <a:defRPr/>
            </a:pPr>
            <a:endParaRPr lang="en-US" sz="2400" dirty="0" smtClean="0">
              <a:latin typeface="Humanst521 BT" pitchFamily="34" charset="0"/>
            </a:endParaRPr>
          </a:p>
        </p:txBody>
      </p:sp>
      <p:sp>
        <p:nvSpPr>
          <p:cNvPr id="5" name="TextBox 4"/>
          <p:cNvSpPr txBox="1"/>
          <p:nvPr/>
        </p:nvSpPr>
        <p:spPr>
          <a:xfrm>
            <a:off x="1371600" y="5867400"/>
            <a:ext cx="6172200" cy="461963"/>
          </a:xfrm>
          <a:prstGeom prst="rect">
            <a:avLst/>
          </a:prstGeom>
          <a:solidFill>
            <a:schemeClr val="bg1">
              <a:lumMod val="65000"/>
            </a:schemeClr>
          </a:solidFill>
          <a:ln>
            <a:solidFill>
              <a:schemeClr val="tx1"/>
            </a:solidFill>
          </a:ln>
        </p:spPr>
        <p:txBody>
          <a:bodyPr>
            <a:spAutoFit/>
          </a:bodyPr>
          <a:lstStyle/>
          <a:p>
            <a:pPr>
              <a:defRPr/>
            </a:pPr>
            <a:r>
              <a:rPr lang="en-US" sz="2400" b="1" dirty="0"/>
              <a:t>What is an Associated enterprise?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sldNum" sz="quarter" idx="11"/>
          </p:nvPr>
        </p:nvSpPr>
        <p:spPr>
          <a:noFill/>
        </p:spPr>
        <p:txBody>
          <a:bodyPr/>
          <a:lstStyle/>
          <a:p>
            <a:fld id="{D398AB98-B8A9-4B43-A5E5-B9E6526EB79F}" type="slidenum">
              <a:rPr lang="en-US" smtClean="0"/>
              <a:pPr/>
              <a:t>14</a:t>
            </a:fld>
            <a:endParaRPr lang="en-US" smtClean="0"/>
          </a:p>
        </p:txBody>
      </p:sp>
      <p:sp>
        <p:nvSpPr>
          <p:cNvPr id="20483" name="Rectangle 2"/>
          <p:cNvSpPr>
            <a:spLocks noGrp="1" noChangeArrowheads="1"/>
          </p:cNvSpPr>
          <p:nvPr>
            <p:ph type="title" idx="4294967295"/>
          </p:nvPr>
        </p:nvSpPr>
        <p:spPr/>
        <p:txBody>
          <a:bodyPr/>
          <a:lstStyle/>
          <a:p>
            <a:pPr algn="l"/>
            <a:r>
              <a:rPr lang="en-US" sz="3400" b="1" dirty="0" smtClean="0">
                <a:latin typeface="Humanst521 BT" pitchFamily="34" charset="0"/>
              </a:rPr>
              <a:t>Associated Enterprise</a:t>
            </a:r>
          </a:p>
        </p:txBody>
      </p:sp>
      <p:sp>
        <p:nvSpPr>
          <p:cNvPr id="20484" name="Rectangle 3"/>
          <p:cNvSpPr>
            <a:spLocks noGrp="1" noChangeArrowheads="1"/>
          </p:cNvSpPr>
          <p:nvPr>
            <p:ph type="body" idx="4294967295"/>
          </p:nvPr>
        </p:nvSpPr>
        <p:spPr>
          <a:xfrm>
            <a:off x="457200" y="1600200"/>
            <a:ext cx="8229600" cy="4800600"/>
          </a:xfrm>
        </p:spPr>
        <p:txBody>
          <a:bodyPr/>
          <a:lstStyle/>
          <a:p>
            <a:pPr>
              <a:buFontTx/>
              <a:buNone/>
            </a:pPr>
            <a:r>
              <a:rPr lang="en-US" sz="2400" b="1" smtClean="0"/>
              <a:t>Meaning of AE (Section 92A)</a:t>
            </a:r>
            <a:r>
              <a:rPr lang="en-US" sz="2400" i="1" smtClean="0"/>
              <a:t>.</a:t>
            </a:r>
            <a:endParaRPr lang="en-US" sz="2400" smtClean="0"/>
          </a:p>
          <a:p>
            <a:pPr>
              <a:buFontTx/>
              <a:buNone/>
            </a:pPr>
            <a:r>
              <a:rPr lang="en-US" sz="1000" i="1" smtClean="0"/>
              <a:t>An enterprise</a:t>
            </a:r>
          </a:p>
          <a:p>
            <a:pPr>
              <a:buFontTx/>
              <a:buAutoNum type="alphaLcParenBoth"/>
            </a:pPr>
            <a:r>
              <a:rPr lang="en-US" sz="1000" i="1" smtClean="0"/>
              <a:t>which participates, directly or indirectly, or through one or more intermediaries, in the management or control or capital of the other enterprise; or</a:t>
            </a:r>
          </a:p>
          <a:p>
            <a:pPr>
              <a:buFontTx/>
              <a:buAutoNum type="alphaLcParenBoth"/>
            </a:pPr>
            <a:r>
              <a:rPr lang="en-US" sz="1000" i="1" smtClean="0"/>
              <a:t>in respect of which one or more persons who participate, directly or indirectly, or through one or more intermediaries, in its management or control or capital, are the same persons who participate, directly or indirectly, or through one or more intermediaries, in the management or control or capital of the other enterprise.</a:t>
            </a:r>
          </a:p>
          <a:p>
            <a:pPr>
              <a:buFontTx/>
              <a:buNone/>
            </a:pPr>
            <a:r>
              <a:rPr lang="en-US" sz="1000" i="1" smtClean="0"/>
              <a:t>	For the purposes of sub-section (1), two enterprises shall be deemed to be associated enterprises if, at any time during the previous year,</a:t>
            </a:r>
          </a:p>
          <a:p>
            <a:pPr>
              <a:buFontTx/>
              <a:buNone/>
            </a:pPr>
            <a:r>
              <a:rPr lang="en-US" sz="1000" i="1" smtClean="0"/>
              <a:t>	(a) one enterprise holds, directly or indirectly, shares carrying not less than twenty-six per cent of the voting power in the other enterprise; or</a:t>
            </a:r>
          </a:p>
          <a:p>
            <a:pPr>
              <a:buFontTx/>
              <a:buNone/>
            </a:pPr>
            <a:r>
              <a:rPr lang="en-US" sz="1000" i="1" smtClean="0"/>
              <a:t>	(b) any person or enterprise holds, directly or indirectly, shares carrying not less than twenty-six per cent of the voting power in each of such enterprises; or</a:t>
            </a:r>
          </a:p>
          <a:p>
            <a:pPr>
              <a:buFontTx/>
              <a:buNone/>
            </a:pPr>
            <a:r>
              <a:rPr lang="en-US" sz="1000" i="1" smtClean="0"/>
              <a:t>	(c) a loan advanced by one enterprise to the other enterprise constitutes not less than fifty-one per cent of the book value of the total assets of the other enterprise; or</a:t>
            </a:r>
          </a:p>
          <a:p>
            <a:pPr>
              <a:buFontTx/>
              <a:buNone/>
            </a:pPr>
            <a:r>
              <a:rPr lang="en-US" sz="1000" i="1" smtClean="0"/>
              <a:t>	(d) one enterprise guarantees not less than ten per cent of the total borrowings of the other enterprise; or</a:t>
            </a:r>
          </a:p>
          <a:p>
            <a:pPr>
              <a:buFontTx/>
              <a:buNone/>
            </a:pPr>
            <a:r>
              <a:rPr lang="en-US" sz="1000" i="1" smtClean="0"/>
              <a:t>	(e) more than half of the board of directors or members of the governing board, or one or more executive directors or executive members of the governing board of one enterprise, are appointed by the other enterprise; or</a:t>
            </a:r>
          </a:p>
          <a:p>
            <a:pPr>
              <a:buFontTx/>
              <a:buNone/>
            </a:pPr>
            <a:r>
              <a:rPr lang="en-US" sz="1000" i="1" smtClean="0"/>
              <a:t>	(f) more than half of the directors or members of the governing board, or one or more of the executive directors or members of the governing board, of each of the two enterprises are appointed by the same person or persons; or</a:t>
            </a:r>
          </a:p>
          <a:p>
            <a:pPr>
              <a:buFontTx/>
              <a:buNone/>
            </a:pPr>
            <a:r>
              <a:rPr lang="en-US" sz="1000" i="1" smtClean="0"/>
              <a:t>	(g) the manufacture or processing of goods or articles or business carried out by one enterprise is wholly dependent on the use of know-how, patents, copyrights, trade-marks, licences, franchises or any other business or commercial rights of similar nature, or any data, documentation, drawing or specification relating to any patent, invention, model, design, secret formula or process, of which the other enterprise is the owner or in respect of which the other enterprise has exclusive rights; or</a:t>
            </a:r>
          </a:p>
          <a:p>
            <a:pPr>
              <a:buFontTx/>
              <a:buNone/>
            </a:pPr>
            <a:r>
              <a:rPr lang="en-US" sz="1000" i="1" smtClean="0"/>
              <a:t>	(h) ninety per cent or more of the raw materials and consumables required for the manufacture or processing of goods or articles carried out by one enterprise, are supplied by the other enterprise, or by persons specified by the other enterprise, and the prices and other conditions relating to the supply are influenced by such other enterprise; or</a:t>
            </a:r>
          </a:p>
          <a:p>
            <a:pPr marL="7315200" lvl="4" indent="-5486400">
              <a:buFontTx/>
              <a:buNone/>
            </a:pPr>
            <a:r>
              <a:rPr lang="en-US" sz="1200" smtClean="0">
                <a:latin typeface="Humanst521 BT" pitchFamily="34" charset="0"/>
              </a:rPr>
              <a:t>	Contd…</a:t>
            </a: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1"/>
          </p:nvPr>
        </p:nvSpPr>
        <p:spPr>
          <a:noFill/>
        </p:spPr>
        <p:txBody>
          <a:bodyPr/>
          <a:lstStyle/>
          <a:p>
            <a:fld id="{AA6405C5-8137-4E84-B8BB-4BD69DDDF90F}" type="slidenum">
              <a:rPr lang="en-US" smtClean="0"/>
              <a:pPr/>
              <a:t>15</a:t>
            </a:fld>
            <a:endParaRPr lang="en-US" smtClean="0"/>
          </a:p>
        </p:txBody>
      </p:sp>
      <p:sp>
        <p:nvSpPr>
          <p:cNvPr id="21507" name="Rectangle 2"/>
          <p:cNvSpPr>
            <a:spLocks noGrp="1" noChangeArrowheads="1"/>
          </p:cNvSpPr>
          <p:nvPr>
            <p:ph type="title" idx="4294967295"/>
          </p:nvPr>
        </p:nvSpPr>
        <p:spPr/>
        <p:txBody>
          <a:bodyPr/>
          <a:lstStyle/>
          <a:p>
            <a:pPr algn="l"/>
            <a:r>
              <a:rPr lang="en-US" sz="3400" b="1" dirty="0" smtClean="0">
                <a:latin typeface="Humanst521 BT" pitchFamily="34" charset="0"/>
              </a:rPr>
              <a:t>Associated Enterprise</a:t>
            </a:r>
          </a:p>
        </p:txBody>
      </p:sp>
      <p:sp>
        <p:nvSpPr>
          <p:cNvPr id="21508" name="Rectangle 3"/>
          <p:cNvSpPr>
            <a:spLocks noGrp="1" noChangeArrowheads="1"/>
          </p:cNvSpPr>
          <p:nvPr>
            <p:ph type="body" idx="4294967295"/>
          </p:nvPr>
        </p:nvSpPr>
        <p:spPr/>
        <p:txBody>
          <a:bodyPr/>
          <a:lstStyle/>
          <a:p>
            <a:pPr>
              <a:buFontTx/>
              <a:buNone/>
            </a:pPr>
            <a:r>
              <a:rPr lang="en-US" sz="2400" b="1" smtClean="0"/>
              <a:t>Meaning of AE (Section 92A) </a:t>
            </a:r>
            <a:r>
              <a:rPr lang="en-US" sz="2400" b="1" i="1" smtClean="0"/>
              <a:t>(Contd..)</a:t>
            </a:r>
          </a:p>
          <a:p>
            <a:pPr>
              <a:buFontTx/>
              <a:buNone/>
            </a:pPr>
            <a:r>
              <a:rPr lang="en-US" sz="1000" smtClean="0"/>
              <a:t>	</a:t>
            </a:r>
            <a:r>
              <a:rPr lang="en-US" sz="1000" i="1" smtClean="0"/>
              <a:t>(i) the goods or articles manufactured or processed by one enterprise, are sold to the other enterprise or to persons specified by the other enterprise, and the prices and other conditions relating thereto are influenced by such other enterprise; or</a:t>
            </a:r>
          </a:p>
          <a:p>
            <a:pPr>
              <a:buFontTx/>
              <a:buNone/>
            </a:pPr>
            <a:r>
              <a:rPr lang="en-US" sz="1000" i="1" smtClean="0"/>
              <a:t>	(j) where one enterprise is controlled by an individual, the other enterprise is also controlled by such individual or his relative or jointly by such individual and relative of such individual; or </a:t>
            </a:r>
          </a:p>
          <a:p>
            <a:pPr>
              <a:buFontTx/>
              <a:buNone/>
            </a:pPr>
            <a:r>
              <a:rPr lang="en-US" sz="1000" i="1" smtClean="0"/>
              <a:t>	(k) where one enterprise is controlled by a Hindu undivided family, the other enterprise is controlled by a member of such Hindu undivided family or by a relative of a member of such Hindu undivided family or jointly by such member and his relative; or</a:t>
            </a:r>
          </a:p>
          <a:p>
            <a:pPr>
              <a:buFontTx/>
              <a:buNone/>
            </a:pPr>
            <a:r>
              <a:rPr lang="en-US" sz="1000" i="1" smtClean="0"/>
              <a:t>	(l) where one enterprise is a firm, association of persons or body of individuals, the other enterprise holds not less than ten per cent interest in such firm, association of persons or body of individuals; or</a:t>
            </a:r>
          </a:p>
          <a:p>
            <a:pPr>
              <a:buFontTx/>
              <a:buNone/>
            </a:pPr>
            <a:r>
              <a:rPr lang="en-US" sz="1000" i="1" smtClean="0"/>
              <a:t>	(m) there exists between the two enterprises, any relationship of mutual interest, as may be prescribed.</a:t>
            </a:r>
          </a:p>
          <a:p>
            <a:pPr>
              <a:buFontTx/>
              <a:buNone/>
            </a:pPr>
            <a:endParaRPr lang="en-US" sz="1000" i="1" smtClean="0"/>
          </a:p>
          <a:p>
            <a:pPr>
              <a:buFontTx/>
              <a:buNone/>
            </a:pPr>
            <a:endParaRPr lang="en-US" sz="1000" i="1" smtClean="0"/>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11"/>
          </p:nvPr>
        </p:nvSpPr>
        <p:spPr>
          <a:noFill/>
        </p:spPr>
        <p:txBody>
          <a:bodyPr/>
          <a:lstStyle/>
          <a:p>
            <a:fld id="{EF9A93FF-E85A-40F3-A71A-826B05FAA0C6}" type="slidenum">
              <a:rPr lang="en-US" smtClean="0"/>
              <a:pPr/>
              <a:t>16</a:t>
            </a:fld>
            <a:endParaRPr lang="en-US" smtClean="0"/>
          </a:p>
        </p:txBody>
      </p:sp>
      <p:sp>
        <p:nvSpPr>
          <p:cNvPr id="22531" name="Rectangle 2"/>
          <p:cNvSpPr>
            <a:spLocks noGrp="1" noChangeArrowheads="1"/>
          </p:cNvSpPr>
          <p:nvPr>
            <p:ph type="title" idx="4294967295"/>
          </p:nvPr>
        </p:nvSpPr>
        <p:spPr/>
        <p:txBody>
          <a:bodyPr/>
          <a:lstStyle/>
          <a:p>
            <a:pPr algn="l"/>
            <a:r>
              <a:rPr lang="en-US" sz="3400" b="1" dirty="0" smtClean="0">
                <a:latin typeface="Humanst521 BT" pitchFamily="34" charset="0"/>
              </a:rPr>
              <a:t>Arm’s Length Price</a:t>
            </a:r>
          </a:p>
        </p:txBody>
      </p:sp>
      <p:sp>
        <p:nvSpPr>
          <p:cNvPr id="22532" name="Rectangle 3"/>
          <p:cNvSpPr>
            <a:spLocks noGrp="1" noChangeArrowheads="1"/>
          </p:cNvSpPr>
          <p:nvPr>
            <p:ph type="body" idx="4294967295"/>
          </p:nvPr>
        </p:nvSpPr>
        <p:spPr/>
        <p:txBody>
          <a:bodyPr/>
          <a:lstStyle/>
          <a:p>
            <a:pPr>
              <a:buFont typeface="Wingdings" pitchFamily="2" charset="2"/>
              <a:buChar char="§"/>
            </a:pPr>
            <a:r>
              <a:rPr lang="en-US" sz="2400" b="1" smtClean="0"/>
              <a:t>Meaning of Arm’s length price (ALP) (Financial Definition)</a:t>
            </a:r>
          </a:p>
          <a:p>
            <a:pPr>
              <a:buFontTx/>
              <a:buNone/>
            </a:pPr>
            <a:r>
              <a:rPr lang="en-US" sz="2400" smtClean="0"/>
              <a:t>	The price at which a willing buyer and a willing unrelated  seller would freely agree to transact or a trade between related parties that is conducted as if they were unrelated, so that there is no conflict of interest in the transaction.</a:t>
            </a:r>
          </a:p>
          <a:p>
            <a:pPr>
              <a:buFontTx/>
              <a:buNone/>
            </a:pPr>
            <a:endParaRPr lang="en-US" sz="2400" smtClean="0"/>
          </a:p>
          <a:p>
            <a:endParaRPr lang="en-US" sz="2400" smtClean="0">
              <a:latin typeface="Humanst521 BT" pitchFamily="34" charset="0"/>
            </a:endParaRPr>
          </a:p>
        </p:txBody>
      </p:sp>
      <p:sp>
        <p:nvSpPr>
          <p:cNvPr id="5" name="TextBox 4"/>
          <p:cNvSpPr txBox="1"/>
          <p:nvPr/>
        </p:nvSpPr>
        <p:spPr>
          <a:xfrm>
            <a:off x="457200" y="5029200"/>
            <a:ext cx="8382000" cy="830263"/>
          </a:xfrm>
          <a:prstGeom prst="rect">
            <a:avLst/>
          </a:prstGeom>
          <a:solidFill>
            <a:schemeClr val="bg1">
              <a:lumMod val="65000"/>
            </a:schemeClr>
          </a:solidFill>
          <a:ln>
            <a:solidFill>
              <a:schemeClr val="tx1"/>
            </a:solidFill>
          </a:ln>
        </p:spPr>
        <p:txBody>
          <a:bodyPr>
            <a:spAutoFit/>
          </a:bodyPr>
          <a:lstStyle/>
          <a:p>
            <a:pPr>
              <a:defRPr/>
            </a:pPr>
            <a:r>
              <a:rPr lang="en-US" sz="2400" b="1" dirty="0"/>
              <a:t>In our example ALP was Rs. 75 being the price at which S Ltd. could have procured the pen locally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1"/>
          </p:nvPr>
        </p:nvSpPr>
        <p:spPr>
          <a:noFill/>
        </p:spPr>
        <p:txBody>
          <a:bodyPr/>
          <a:lstStyle/>
          <a:p>
            <a:fld id="{177E4C48-DBBD-4F44-A077-1D69518F9988}" type="slidenum">
              <a:rPr lang="en-US" smtClean="0"/>
              <a:pPr/>
              <a:t>17</a:t>
            </a:fld>
            <a:endParaRPr lang="en-US" smtClean="0"/>
          </a:p>
        </p:txBody>
      </p:sp>
      <p:sp>
        <p:nvSpPr>
          <p:cNvPr id="23555" name="Rectangle 2"/>
          <p:cNvSpPr>
            <a:spLocks noGrp="1" noChangeArrowheads="1"/>
          </p:cNvSpPr>
          <p:nvPr>
            <p:ph type="title" idx="4294967295"/>
          </p:nvPr>
        </p:nvSpPr>
        <p:spPr/>
        <p:txBody>
          <a:bodyPr/>
          <a:lstStyle/>
          <a:p>
            <a:pPr algn="l"/>
            <a:r>
              <a:rPr lang="en-US" sz="3400" b="1" smtClean="0">
                <a:latin typeface="Humanst521 BT" pitchFamily="34" charset="0"/>
              </a:rPr>
              <a:t>How to arrive at the ALP</a:t>
            </a:r>
          </a:p>
        </p:txBody>
      </p:sp>
      <p:sp>
        <p:nvSpPr>
          <p:cNvPr id="49155" name="Rectangle 3"/>
          <p:cNvSpPr>
            <a:spLocks noGrp="1" noChangeArrowheads="1"/>
          </p:cNvSpPr>
          <p:nvPr>
            <p:ph type="body" idx="4294967295"/>
          </p:nvPr>
        </p:nvSpPr>
        <p:spPr/>
        <p:txBody>
          <a:bodyPr/>
          <a:lstStyle/>
          <a:p>
            <a:pPr marL="0" indent="0">
              <a:buFontTx/>
              <a:buNone/>
              <a:defRPr/>
            </a:pPr>
            <a:r>
              <a:rPr lang="en-US" sz="2400" dirty="0" smtClean="0">
                <a:latin typeface="+mj-lt"/>
              </a:rPr>
              <a:t>Choice to be made from the following methods (Section 92C):</a:t>
            </a:r>
          </a:p>
          <a:p>
            <a:pPr marL="457200" indent="-457200">
              <a:buFontTx/>
              <a:buAutoNum type="alphaLcParenBoth"/>
              <a:defRPr/>
            </a:pPr>
            <a:r>
              <a:rPr lang="en-US" sz="2400" dirty="0" smtClean="0">
                <a:latin typeface="+mj-lt"/>
              </a:rPr>
              <a:t>comparable uncontrolled price method (CUP Method);</a:t>
            </a:r>
          </a:p>
          <a:p>
            <a:pPr marL="457200" indent="-457200">
              <a:buFontTx/>
              <a:buAutoNum type="alphaLcParenBoth"/>
              <a:defRPr/>
            </a:pPr>
            <a:r>
              <a:rPr lang="en-US" sz="2400" dirty="0" smtClean="0">
                <a:latin typeface="+mj-lt"/>
              </a:rPr>
              <a:t>resale price method (RPM);</a:t>
            </a:r>
          </a:p>
          <a:p>
            <a:pPr marL="457200" indent="-457200">
              <a:buFontTx/>
              <a:buAutoNum type="alphaLcParenBoth"/>
              <a:defRPr/>
            </a:pPr>
            <a:r>
              <a:rPr lang="en-US" sz="2400" dirty="0" smtClean="0">
                <a:latin typeface="+mj-lt"/>
              </a:rPr>
              <a:t>cost plus method (CPM);</a:t>
            </a:r>
          </a:p>
          <a:p>
            <a:pPr marL="457200" indent="-457200">
              <a:buFontTx/>
              <a:buAutoNum type="alphaLcParenBoth"/>
              <a:defRPr/>
            </a:pPr>
            <a:r>
              <a:rPr lang="en-US" sz="2400" dirty="0" smtClean="0">
                <a:latin typeface="+mj-lt"/>
              </a:rPr>
              <a:t>profit split method (PSM);</a:t>
            </a:r>
          </a:p>
          <a:p>
            <a:pPr marL="457200" indent="-457200">
              <a:buFontTx/>
              <a:buAutoNum type="alphaLcParenBoth"/>
              <a:defRPr/>
            </a:pPr>
            <a:r>
              <a:rPr lang="en-US" sz="2400" dirty="0" smtClean="0">
                <a:latin typeface="+mj-lt"/>
              </a:rPr>
              <a:t>transactional net margin method (TNMM);</a:t>
            </a:r>
          </a:p>
          <a:p>
            <a:pPr marL="457200" indent="-457200">
              <a:buFontTx/>
              <a:buAutoNum type="alphaLcParenBoth"/>
              <a:defRPr/>
            </a:pPr>
            <a:r>
              <a:rPr lang="en-US" sz="2400" dirty="0" smtClean="0">
                <a:latin typeface="+mj-lt"/>
              </a:rPr>
              <a:t>such other method as may be prescribed</a:t>
            </a:r>
            <a:r>
              <a:rPr lang="en-US" sz="2400" baseline="30000" dirty="0" smtClean="0">
                <a:latin typeface="+mj-lt"/>
              </a:rPr>
              <a:t> </a:t>
            </a:r>
            <a:r>
              <a:rPr lang="en-US" sz="2400" dirty="0" smtClean="0">
                <a:latin typeface="+mj-lt"/>
              </a:rPr>
              <a:t>by the Board.</a:t>
            </a:r>
          </a:p>
          <a:p>
            <a:pPr>
              <a:buFont typeface="Wingdings" pitchFamily="2" charset="2"/>
              <a:buChar char="§"/>
              <a:defRPr/>
            </a:pPr>
            <a:endParaRPr lang="en-US" sz="2400" dirty="0" smtClean="0">
              <a:latin typeface="Humanst521 BT" pitchFamily="34" charset="0"/>
            </a:endParaRPr>
          </a:p>
          <a:p>
            <a:pPr>
              <a:defRPr/>
            </a:pPr>
            <a:endParaRPr lang="en-US" sz="2400" dirty="0" smtClean="0">
              <a:latin typeface="Humanst521 BT"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1"/>
          </p:nvPr>
        </p:nvSpPr>
        <p:spPr>
          <a:noFill/>
        </p:spPr>
        <p:txBody>
          <a:bodyPr/>
          <a:lstStyle/>
          <a:p>
            <a:fld id="{04A9E956-409A-4D54-9D0E-BF7F4104DF69}" type="slidenum">
              <a:rPr lang="en-US" smtClean="0"/>
              <a:pPr/>
              <a:t>18</a:t>
            </a:fld>
            <a:endParaRPr lang="en-US" smtClean="0"/>
          </a:p>
        </p:txBody>
      </p:sp>
      <p:sp>
        <p:nvSpPr>
          <p:cNvPr id="24579" name="Rectangle 2"/>
          <p:cNvSpPr>
            <a:spLocks noGrp="1" noChangeArrowheads="1"/>
          </p:cNvSpPr>
          <p:nvPr>
            <p:ph type="title" idx="4294967295"/>
          </p:nvPr>
        </p:nvSpPr>
        <p:spPr/>
        <p:txBody>
          <a:bodyPr/>
          <a:lstStyle/>
          <a:p>
            <a:pPr algn="l"/>
            <a:r>
              <a:rPr lang="en-US" sz="3400" b="1" smtClean="0">
                <a:latin typeface="Humanst521 BT" pitchFamily="34" charset="0"/>
              </a:rPr>
              <a:t>CUP Method</a:t>
            </a:r>
          </a:p>
        </p:txBody>
      </p:sp>
      <p:sp>
        <p:nvSpPr>
          <p:cNvPr id="49155" name="Rectangle 3"/>
          <p:cNvSpPr>
            <a:spLocks noGrp="1" noChangeArrowheads="1"/>
          </p:cNvSpPr>
          <p:nvPr>
            <p:ph type="body" idx="4294967295"/>
          </p:nvPr>
        </p:nvSpPr>
        <p:spPr/>
        <p:txBody>
          <a:bodyPr/>
          <a:lstStyle/>
          <a:p>
            <a:pPr>
              <a:buFont typeface="Wingdings" pitchFamily="2" charset="2"/>
              <a:buChar char="§"/>
              <a:defRPr/>
            </a:pPr>
            <a:r>
              <a:rPr lang="en-US" sz="2400" dirty="0" smtClean="0">
                <a:latin typeface="+mj-lt"/>
              </a:rPr>
              <a:t>Price charged for property or services transferred in a controlled transaction is compared to price charged in a comparable uncontrolled transaction. </a:t>
            </a:r>
          </a:p>
          <a:p>
            <a:pPr>
              <a:buFont typeface="Wingdings" pitchFamily="2" charset="2"/>
              <a:buChar char="§"/>
              <a:defRPr/>
            </a:pPr>
            <a:r>
              <a:rPr lang="en-US" sz="2400" dirty="0" smtClean="0">
                <a:latin typeface="+mj-lt"/>
              </a:rPr>
              <a:t>Price for identical or nearly identical property traded between two independent parties under the same or similar circumstances.</a:t>
            </a:r>
          </a:p>
          <a:p>
            <a:pPr>
              <a:buFont typeface="Wingdings" pitchFamily="2" charset="2"/>
              <a:buChar char="§"/>
              <a:defRPr/>
            </a:pPr>
            <a:r>
              <a:rPr lang="en-US" sz="2400" dirty="0" smtClean="0">
                <a:latin typeface="+mj-lt"/>
              </a:rPr>
              <a:t>Sources of CUP: </a:t>
            </a:r>
          </a:p>
          <a:p>
            <a:pPr lvl="1">
              <a:lnSpc>
                <a:spcPct val="90000"/>
              </a:lnSpc>
              <a:defRPr/>
            </a:pPr>
            <a:r>
              <a:rPr lang="en-US" sz="2400" dirty="0" smtClean="0">
                <a:latin typeface="+mj-lt"/>
              </a:rPr>
              <a:t>Internal (Inter Company Data) </a:t>
            </a:r>
          </a:p>
          <a:p>
            <a:pPr lvl="1">
              <a:lnSpc>
                <a:spcPct val="90000"/>
              </a:lnSpc>
              <a:defRPr/>
            </a:pPr>
            <a:r>
              <a:rPr lang="en-US" sz="2400" dirty="0" smtClean="0">
                <a:latin typeface="+mj-lt"/>
              </a:rPr>
              <a:t>External (Price Lists, Website, Trade Directories etc.)</a:t>
            </a:r>
          </a:p>
          <a:p>
            <a:pPr>
              <a:buFont typeface="Wingdings" pitchFamily="2" charset="2"/>
              <a:buChar char="§"/>
              <a:defRPr/>
            </a:pPr>
            <a:endParaRPr lang="en-US" sz="2400" dirty="0" smtClean="0">
              <a:latin typeface="Humanst521 BT" pitchFamily="34" charset="0"/>
            </a:endParaRPr>
          </a:p>
          <a:p>
            <a:pPr>
              <a:defRPr/>
            </a:pPr>
            <a:endParaRPr lang="en-US" sz="2400" dirty="0" smtClean="0">
              <a:latin typeface="Humanst521 BT"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sldNum" sz="quarter" idx="11"/>
          </p:nvPr>
        </p:nvSpPr>
        <p:spPr>
          <a:noFill/>
        </p:spPr>
        <p:txBody>
          <a:bodyPr/>
          <a:lstStyle/>
          <a:p>
            <a:fld id="{F66C1F12-67CB-4A00-A153-AC54906F4832}" type="slidenum">
              <a:rPr lang="en-US" smtClean="0"/>
              <a:pPr/>
              <a:t>19</a:t>
            </a:fld>
            <a:endParaRPr lang="en-US" smtClean="0"/>
          </a:p>
        </p:txBody>
      </p:sp>
      <p:sp>
        <p:nvSpPr>
          <p:cNvPr id="25603" name="Rectangle 2"/>
          <p:cNvSpPr>
            <a:spLocks noGrp="1" noChangeArrowheads="1"/>
          </p:cNvSpPr>
          <p:nvPr>
            <p:ph type="title" idx="4294967295"/>
          </p:nvPr>
        </p:nvSpPr>
        <p:spPr/>
        <p:txBody>
          <a:bodyPr/>
          <a:lstStyle/>
          <a:p>
            <a:pPr algn="l"/>
            <a:r>
              <a:rPr lang="en-US" sz="3400" b="1" smtClean="0">
                <a:latin typeface="Humanst521 BT" pitchFamily="34" charset="0"/>
              </a:rPr>
              <a:t>RPM</a:t>
            </a:r>
          </a:p>
        </p:txBody>
      </p:sp>
      <p:sp>
        <p:nvSpPr>
          <p:cNvPr id="25604" name="Rectangle 3"/>
          <p:cNvSpPr>
            <a:spLocks noGrp="1" noChangeArrowheads="1"/>
          </p:cNvSpPr>
          <p:nvPr>
            <p:ph type="body" idx="4294967295"/>
          </p:nvPr>
        </p:nvSpPr>
        <p:spPr/>
        <p:txBody>
          <a:bodyPr/>
          <a:lstStyle/>
          <a:p>
            <a:pPr>
              <a:buFont typeface="Wingdings" pitchFamily="2" charset="2"/>
              <a:buChar char="§"/>
            </a:pPr>
            <a:r>
              <a:rPr lang="en-US" sz="2400" smtClean="0"/>
              <a:t>Method begins with the price at which a product purchased from an associated enterprise is resold to an independent enterprise. This price is reduced by appropriate gross margin or resale price margin. This represents the amount out of which a  reseller would cover its other costs and selling expenses. The residuary figure is the arm’s length price. </a:t>
            </a:r>
          </a:p>
          <a:p>
            <a:pPr>
              <a:buFont typeface="Wingdings" pitchFamily="2" charset="2"/>
              <a:buChar char="§"/>
            </a:pPr>
            <a:r>
              <a:rPr lang="en-US" sz="2400" smtClean="0"/>
              <a:t>The resale margin may be determined by reference to margin that may be earned by a reseller in comparable uncontrolled transactions or margin earned by an independent enterprise in comparable transactions.</a:t>
            </a:r>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1"/>
          </p:nvPr>
        </p:nvSpPr>
        <p:spPr>
          <a:noFill/>
        </p:spPr>
        <p:txBody>
          <a:bodyPr/>
          <a:lstStyle/>
          <a:p>
            <a:fld id="{A42A905A-E725-464F-80E0-142E83C338C9}" type="slidenum">
              <a:rPr lang="en-US" smtClean="0"/>
              <a:pPr/>
              <a:t>2</a:t>
            </a:fld>
            <a:endParaRPr lang="en-US" smtClean="0"/>
          </a:p>
        </p:txBody>
      </p:sp>
      <p:sp>
        <p:nvSpPr>
          <p:cNvPr id="8195" name="Rectangle 3"/>
          <p:cNvSpPr>
            <a:spLocks noGrp="1" noChangeArrowheads="1"/>
          </p:cNvSpPr>
          <p:nvPr>
            <p:ph type="body" idx="4294967295"/>
          </p:nvPr>
        </p:nvSpPr>
        <p:spPr>
          <a:xfrm>
            <a:off x="457200" y="2667000"/>
            <a:ext cx="8229600" cy="1371600"/>
          </a:xfrm>
        </p:spPr>
        <p:txBody>
          <a:bodyPr/>
          <a:lstStyle/>
          <a:p>
            <a:pPr marL="0" indent="0" algn="ctr">
              <a:buFontTx/>
              <a:buNone/>
            </a:pPr>
            <a:r>
              <a:rPr lang="en-US" sz="4000" b="1" smtClean="0">
                <a:latin typeface="Humanst521 BT" pitchFamily="34" charset="0"/>
              </a:rPr>
              <a:t>UNDERSTANDING TRANSFER PRICING</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Grp="1" noChangeArrowheads="1"/>
          </p:cNvSpPr>
          <p:nvPr>
            <p:ph type="sldNum" sz="quarter" idx="11"/>
          </p:nvPr>
        </p:nvSpPr>
        <p:spPr>
          <a:noFill/>
        </p:spPr>
        <p:txBody>
          <a:bodyPr/>
          <a:lstStyle/>
          <a:p>
            <a:fld id="{DAC44114-54F3-40DA-A987-24CA773F5E9C}" type="slidenum">
              <a:rPr lang="en-US" smtClean="0"/>
              <a:pPr/>
              <a:t>20</a:t>
            </a:fld>
            <a:endParaRPr lang="en-US" smtClean="0"/>
          </a:p>
        </p:txBody>
      </p:sp>
      <p:sp>
        <p:nvSpPr>
          <p:cNvPr id="26627" name="Rectangle 2"/>
          <p:cNvSpPr>
            <a:spLocks noGrp="1" noChangeArrowheads="1"/>
          </p:cNvSpPr>
          <p:nvPr>
            <p:ph type="title" idx="4294967295"/>
          </p:nvPr>
        </p:nvSpPr>
        <p:spPr/>
        <p:txBody>
          <a:bodyPr/>
          <a:lstStyle/>
          <a:p>
            <a:pPr algn="l"/>
            <a:r>
              <a:rPr lang="en-US" sz="3400" b="1" smtClean="0">
                <a:latin typeface="Humanst521 BT" pitchFamily="34" charset="0"/>
              </a:rPr>
              <a:t>CPM</a:t>
            </a:r>
          </a:p>
        </p:txBody>
      </p:sp>
      <p:sp>
        <p:nvSpPr>
          <p:cNvPr id="26628" name="Rectangle 3"/>
          <p:cNvSpPr>
            <a:spLocks noGrp="1" noChangeArrowheads="1"/>
          </p:cNvSpPr>
          <p:nvPr>
            <p:ph type="body" idx="4294967295"/>
          </p:nvPr>
        </p:nvSpPr>
        <p:spPr/>
        <p:txBody>
          <a:bodyPr/>
          <a:lstStyle/>
          <a:p>
            <a:pPr>
              <a:buFont typeface="Wingdings" pitchFamily="2" charset="2"/>
              <a:buChar char="§"/>
            </a:pPr>
            <a:r>
              <a:rPr lang="en-US" sz="2400" smtClean="0"/>
              <a:t>This method begins with the costs incurred by the supplier of property or services in a controlled transaction.</a:t>
            </a:r>
          </a:p>
          <a:p>
            <a:pPr>
              <a:buFont typeface="Wingdings" pitchFamily="2" charset="2"/>
              <a:buChar char="§"/>
            </a:pPr>
            <a:r>
              <a:rPr lang="en-US" sz="2400" smtClean="0"/>
              <a:t>An appropriate markup is added to the cost in the light of functions performed and market conditions. </a:t>
            </a:r>
          </a:p>
          <a:p>
            <a:pPr>
              <a:buFont typeface="Wingdings" pitchFamily="2" charset="2"/>
              <a:buChar char="§"/>
            </a:pPr>
            <a:r>
              <a:rPr lang="en-US" sz="2400" smtClean="0"/>
              <a:t>The price after adding the cost plus mark up to these costs is arm’s length price of the controlled transaction.</a:t>
            </a:r>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p:cNvSpPr>
            <a:spLocks noGrp="1" noChangeArrowheads="1"/>
          </p:cNvSpPr>
          <p:nvPr>
            <p:ph type="sldNum" sz="quarter" idx="11"/>
          </p:nvPr>
        </p:nvSpPr>
        <p:spPr>
          <a:noFill/>
        </p:spPr>
        <p:txBody>
          <a:bodyPr/>
          <a:lstStyle/>
          <a:p>
            <a:fld id="{0D822A55-1726-4967-A98A-0A388998D0C9}" type="slidenum">
              <a:rPr lang="en-US" smtClean="0"/>
              <a:pPr/>
              <a:t>21</a:t>
            </a:fld>
            <a:endParaRPr lang="en-US" smtClean="0"/>
          </a:p>
        </p:txBody>
      </p:sp>
      <p:sp>
        <p:nvSpPr>
          <p:cNvPr id="27651" name="Rectangle 2"/>
          <p:cNvSpPr>
            <a:spLocks noGrp="1" noChangeArrowheads="1"/>
          </p:cNvSpPr>
          <p:nvPr>
            <p:ph type="title" idx="4294967295"/>
          </p:nvPr>
        </p:nvSpPr>
        <p:spPr/>
        <p:txBody>
          <a:bodyPr/>
          <a:lstStyle/>
          <a:p>
            <a:pPr algn="l"/>
            <a:r>
              <a:rPr lang="en-US" sz="3400" b="1" smtClean="0">
                <a:latin typeface="Humanst521 BT" pitchFamily="34" charset="0"/>
              </a:rPr>
              <a:t>PSM</a:t>
            </a:r>
          </a:p>
        </p:txBody>
      </p:sp>
      <p:sp>
        <p:nvSpPr>
          <p:cNvPr id="27652" name="Rectangle 3"/>
          <p:cNvSpPr>
            <a:spLocks noGrp="1" noChangeArrowheads="1"/>
          </p:cNvSpPr>
          <p:nvPr>
            <p:ph type="body" idx="4294967295"/>
          </p:nvPr>
        </p:nvSpPr>
        <p:spPr/>
        <p:txBody>
          <a:bodyPr/>
          <a:lstStyle/>
          <a:p>
            <a:pPr>
              <a:buFont typeface="Wingdings" pitchFamily="2" charset="2"/>
              <a:buChar char="§"/>
            </a:pPr>
            <a:r>
              <a:rPr lang="en-US" sz="2400" smtClean="0">
                <a:latin typeface="Arial Unicode MS" pitchFamily="34" charset="-128"/>
              </a:rPr>
              <a:t>ALP is determined through a division of the consolidated profits of the AEs. Commonly applied methods are Contribution Analysis and Residual Analysis.</a:t>
            </a:r>
          </a:p>
          <a:p>
            <a:pPr algn="just"/>
            <a:r>
              <a:rPr lang="en-US" sz="2400" smtClean="0">
                <a:cs typeface="Mangal" pitchFamily="2" charset="0"/>
              </a:rPr>
              <a:t>The method is applicable in cases involving multiple transactions which are so interrelated that they cannot be evaluated separately.</a:t>
            </a:r>
            <a:endParaRPr lang="en-US" sz="2400" smtClean="0">
              <a:latin typeface="Humanst521 BT" pitchFamily="34" charset="0"/>
            </a:endParaRP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11"/>
          </p:nvPr>
        </p:nvSpPr>
        <p:spPr>
          <a:noFill/>
        </p:spPr>
        <p:txBody>
          <a:bodyPr/>
          <a:lstStyle/>
          <a:p>
            <a:fld id="{1F80B1D3-7071-46B0-80EA-26D72E4FC978}" type="slidenum">
              <a:rPr lang="en-US" smtClean="0"/>
              <a:pPr/>
              <a:t>22</a:t>
            </a:fld>
            <a:endParaRPr lang="en-US" smtClean="0"/>
          </a:p>
        </p:txBody>
      </p:sp>
      <p:sp>
        <p:nvSpPr>
          <p:cNvPr id="28675" name="Rectangle 2"/>
          <p:cNvSpPr>
            <a:spLocks noGrp="1" noChangeArrowheads="1"/>
          </p:cNvSpPr>
          <p:nvPr>
            <p:ph type="title" idx="4294967295"/>
          </p:nvPr>
        </p:nvSpPr>
        <p:spPr>
          <a:xfrm>
            <a:off x="381000" y="304800"/>
            <a:ext cx="8229600" cy="1143000"/>
          </a:xfrm>
        </p:spPr>
        <p:txBody>
          <a:bodyPr/>
          <a:lstStyle/>
          <a:p>
            <a:pPr algn="l"/>
            <a:r>
              <a:rPr lang="en-US" sz="3400" b="1" smtClean="0">
                <a:latin typeface="Humanst521 BT" pitchFamily="34" charset="0"/>
              </a:rPr>
              <a:t>TNMM</a:t>
            </a:r>
          </a:p>
        </p:txBody>
      </p:sp>
      <p:sp>
        <p:nvSpPr>
          <p:cNvPr id="28676" name="Rectangle 3"/>
          <p:cNvSpPr>
            <a:spLocks noGrp="1" noChangeArrowheads="1"/>
          </p:cNvSpPr>
          <p:nvPr>
            <p:ph type="body" idx="4294967295"/>
          </p:nvPr>
        </p:nvSpPr>
        <p:spPr/>
        <p:txBody>
          <a:bodyPr/>
          <a:lstStyle/>
          <a:p>
            <a:pPr>
              <a:buFont typeface="Wingdings" pitchFamily="2" charset="2"/>
              <a:buChar char="§"/>
            </a:pPr>
            <a:r>
              <a:rPr lang="en-US" sz="2400" smtClean="0"/>
              <a:t>Net profit margin realized by taxpayer from a controlled transaction is determined by reference to the net margin earned in comparable uncontrolled transactions.</a:t>
            </a:r>
          </a:p>
          <a:p>
            <a:pPr algn="just">
              <a:lnSpc>
                <a:spcPct val="90000"/>
              </a:lnSpc>
            </a:pPr>
            <a:r>
              <a:rPr lang="en-US" sz="2400" smtClean="0"/>
              <a:t>Net margin is calculated with reference to appropriate base say costs, sales assets etc.</a:t>
            </a:r>
          </a:p>
          <a:p>
            <a:pPr algn="just">
              <a:lnSpc>
                <a:spcPct val="90000"/>
              </a:lnSpc>
            </a:pPr>
            <a:r>
              <a:rPr lang="en-US" sz="2400" smtClean="0"/>
              <a:t>Comparability of transactions is judged with reference to specific characteristics of the property or services, functions performed, contractual terms  or conditions prevailing in the market.</a:t>
            </a:r>
          </a:p>
          <a:p>
            <a:pPr>
              <a:buFont typeface="Wingdings" pitchFamily="2" charset="2"/>
              <a:buChar char="§"/>
            </a:pPr>
            <a:endParaRPr lang="en-US" sz="2400" smtClean="0">
              <a:latin typeface="Humanst521 BT" pitchFamily="34" charset="0"/>
            </a:endParaRP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sldNum" sz="quarter" idx="11"/>
          </p:nvPr>
        </p:nvSpPr>
        <p:spPr>
          <a:noFill/>
        </p:spPr>
        <p:txBody>
          <a:bodyPr/>
          <a:lstStyle/>
          <a:p>
            <a:fld id="{525DA5C1-60A5-4B0A-9E25-EBAE3A270C2A}" type="slidenum">
              <a:rPr lang="en-US" smtClean="0"/>
              <a:pPr/>
              <a:t>23</a:t>
            </a:fld>
            <a:endParaRPr lang="en-US" smtClean="0"/>
          </a:p>
        </p:txBody>
      </p:sp>
      <p:sp>
        <p:nvSpPr>
          <p:cNvPr id="29699" name="Rectangle 2"/>
          <p:cNvSpPr>
            <a:spLocks noGrp="1" noChangeArrowheads="1"/>
          </p:cNvSpPr>
          <p:nvPr>
            <p:ph type="title" idx="4294967295"/>
          </p:nvPr>
        </p:nvSpPr>
        <p:spPr/>
        <p:txBody>
          <a:bodyPr/>
          <a:lstStyle/>
          <a:p>
            <a:pPr algn="l"/>
            <a:r>
              <a:rPr lang="en-US" sz="3400" b="1" smtClean="0">
                <a:latin typeface="Humanst521 BT" pitchFamily="34" charset="0"/>
              </a:rPr>
              <a:t>Selection of most appropriate method</a:t>
            </a:r>
          </a:p>
        </p:txBody>
      </p:sp>
      <p:sp>
        <p:nvSpPr>
          <p:cNvPr id="29700" name="Rectangle 3"/>
          <p:cNvSpPr>
            <a:spLocks noGrp="1" noChangeArrowheads="1"/>
          </p:cNvSpPr>
          <p:nvPr>
            <p:ph type="body" idx="4294967295"/>
          </p:nvPr>
        </p:nvSpPr>
        <p:spPr/>
        <p:txBody>
          <a:bodyPr/>
          <a:lstStyle/>
          <a:p>
            <a:pPr>
              <a:buFontTx/>
              <a:buNone/>
            </a:pPr>
            <a:r>
              <a:rPr lang="en-US" sz="2400" smtClean="0"/>
              <a:t>Method selected taking into account-</a:t>
            </a:r>
          </a:p>
          <a:p>
            <a:pPr>
              <a:buFont typeface="Wingdings" pitchFamily="2" charset="2"/>
              <a:buChar char="§"/>
            </a:pPr>
            <a:r>
              <a:rPr lang="en-US" sz="2400" smtClean="0">
                <a:latin typeface="Arial Unicode MS" pitchFamily="34" charset="-128"/>
              </a:rPr>
              <a:t>Nature and class of the international transaction</a:t>
            </a:r>
          </a:p>
          <a:p>
            <a:pPr>
              <a:buFont typeface="Wingdings" pitchFamily="2" charset="2"/>
              <a:buChar char="§"/>
            </a:pPr>
            <a:r>
              <a:rPr lang="en-US" sz="2400" smtClean="0">
                <a:latin typeface="Arial Unicode MS" pitchFamily="34" charset="-128"/>
              </a:rPr>
              <a:t>Class or classes of associated enterprises</a:t>
            </a:r>
          </a:p>
          <a:p>
            <a:pPr>
              <a:buFont typeface="Wingdings" pitchFamily="2" charset="2"/>
              <a:buChar char="§"/>
            </a:pPr>
            <a:r>
              <a:rPr lang="en-US" sz="2400" smtClean="0">
                <a:latin typeface="Arial Unicode MS" pitchFamily="34" charset="-128"/>
              </a:rPr>
              <a:t>The availability, coverage and reliability of data</a:t>
            </a:r>
          </a:p>
          <a:p>
            <a:pPr>
              <a:buFont typeface="Wingdings" pitchFamily="2" charset="2"/>
              <a:buChar char="§"/>
            </a:pPr>
            <a:r>
              <a:rPr lang="en-US" sz="2400" smtClean="0">
                <a:latin typeface="Arial Unicode MS" pitchFamily="34" charset="-128"/>
              </a:rPr>
              <a:t>The degree of comparability existing between the international transaction and uncontrolled transaction</a:t>
            </a:r>
          </a:p>
          <a:p>
            <a:pPr>
              <a:buFont typeface="Wingdings" pitchFamily="2" charset="2"/>
              <a:buChar char="§"/>
            </a:pPr>
            <a:r>
              <a:rPr lang="en-US" sz="2400" smtClean="0">
                <a:latin typeface="Arial Unicode MS" pitchFamily="34" charset="-128"/>
              </a:rPr>
              <a:t>Extent to which reliable adjustments can be made</a:t>
            </a:r>
          </a:p>
          <a:p>
            <a:pPr>
              <a:buFont typeface="Wingdings" pitchFamily="2" charset="2"/>
              <a:buChar char="§"/>
            </a:pPr>
            <a:r>
              <a:rPr lang="en-US" sz="2400" smtClean="0">
                <a:latin typeface="Arial Unicode MS" pitchFamily="34" charset="-128"/>
              </a:rPr>
              <a:t>The nature, extent and reliability of assumptions required to be made</a:t>
            </a:r>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sldNum" sz="quarter" idx="11"/>
          </p:nvPr>
        </p:nvSpPr>
        <p:spPr>
          <a:noFill/>
        </p:spPr>
        <p:txBody>
          <a:bodyPr/>
          <a:lstStyle/>
          <a:p>
            <a:fld id="{4ABD8BB4-D8EC-4370-B3AF-6C90C48AF0DC}" type="slidenum">
              <a:rPr lang="en-US" smtClean="0"/>
              <a:pPr/>
              <a:t>24</a:t>
            </a:fld>
            <a:endParaRPr lang="en-US" smtClean="0"/>
          </a:p>
        </p:txBody>
      </p:sp>
      <p:sp>
        <p:nvSpPr>
          <p:cNvPr id="30723" name="Rectangle 2"/>
          <p:cNvSpPr>
            <a:spLocks noGrp="1" noChangeArrowheads="1"/>
          </p:cNvSpPr>
          <p:nvPr>
            <p:ph type="title" idx="4294967295"/>
          </p:nvPr>
        </p:nvSpPr>
        <p:spPr/>
        <p:txBody>
          <a:bodyPr/>
          <a:lstStyle/>
          <a:p>
            <a:pPr algn="l"/>
            <a:r>
              <a:rPr lang="en-US" sz="3400" b="1" smtClean="0">
                <a:latin typeface="Humanst521 BT" pitchFamily="34" charset="0"/>
              </a:rPr>
              <a:t>Making adjustments to the ALP</a:t>
            </a:r>
          </a:p>
        </p:txBody>
      </p:sp>
      <p:sp>
        <p:nvSpPr>
          <p:cNvPr id="30724" name="Rectangle 3"/>
          <p:cNvSpPr>
            <a:spLocks noGrp="1" noChangeArrowheads="1"/>
          </p:cNvSpPr>
          <p:nvPr>
            <p:ph type="body" idx="4294967295"/>
          </p:nvPr>
        </p:nvSpPr>
        <p:spPr/>
        <p:txBody>
          <a:bodyPr/>
          <a:lstStyle/>
          <a:p>
            <a:pPr>
              <a:buFont typeface="Wingdings" pitchFamily="2" charset="2"/>
              <a:buChar char="§"/>
            </a:pPr>
            <a:r>
              <a:rPr lang="en-US" sz="2400" smtClean="0">
                <a:latin typeface="Arial Unicode MS" pitchFamily="34" charset="-128"/>
              </a:rPr>
              <a:t>Working capital adjustment</a:t>
            </a:r>
          </a:p>
          <a:p>
            <a:pPr>
              <a:buFont typeface="Wingdings" pitchFamily="2" charset="2"/>
              <a:buChar char="§"/>
            </a:pPr>
            <a:r>
              <a:rPr lang="en-US" sz="2400" smtClean="0">
                <a:latin typeface="Arial Unicode MS" pitchFamily="34" charset="-128"/>
              </a:rPr>
              <a:t>Capacity Utilization adjustment</a:t>
            </a:r>
          </a:p>
          <a:p>
            <a:pPr>
              <a:buFont typeface="Wingdings" pitchFamily="2" charset="2"/>
              <a:buChar char="§"/>
            </a:pPr>
            <a:r>
              <a:rPr lang="en-US" sz="2400" smtClean="0">
                <a:latin typeface="Arial Unicode MS" pitchFamily="34" charset="-128"/>
              </a:rPr>
              <a:t>R&amp;D Adjustment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idx="11"/>
          </p:nvPr>
        </p:nvSpPr>
        <p:spPr>
          <a:noFill/>
        </p:spPr>
        <p:txBody>
          <a:bodyPr/>
          <a:lstStyle/>
          <a:p>
            <a:fld id="{FD2DEF28-0538-48F7-B4D3-8D89072B50CF}" type="slidenum">
              <a:rPr lang="en-US" smtClean="0"/>
              <a:pPr/>
              <a:t>25</a:t>
            </a:fld>
            <a:endParaRPr lang="en-US" smtClean="0"/>
          </a:p>
        </p:txBody>
      </p:sp>
      <p:sp>
        <p:nvSpPr>
          <p:cNvPr id="31747" name="Rectangle 3"/>
          <p:cNvSpPr>
            <a:spLocks noGrp="1" noChangeArrowheads="1"/>
          </p:cNvSpPr>
          <p:nvPr>
            <p:ph type="body" idx="4294967295"/>
          </p:nvPr>
        </p:nvSpPr>
        <p:spPr>
          <a:xfrm>
            <a:off x="457200" y="2667000"/>
            <a:ext cx="8229600" cy="1371600"/>
          </a:xfrm>
        </p:spPr>
        <p:txBody>
          <a:bodyPr/>
          <a:lstStyle/>
          <a:p>
            <a:pPr marL="0" indent="0" algn="ctr">
              <a:buFontTx/>
              <a:buNone/>
            </a:pPr>
            <a:r>
              <a:rPr lang="en-US" sz="4000" b="1" dirty="0" smtClean="0">
                <a:latin typeface="Humanst521 BT" pitchFamily="34" charset="0"/>
              </a:rPr>
              <a:t>ISSUES IN TRANSFER PRICING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1"/>
          </p:nvPr>
        </p:nvSpPr>
        <p:spPr>
          <a:noFill/>
        </p:spPr>
        <p:txBody>
          <a:bodyPr/>
          <a:lstStyle/>
          <a:p>
            <a:fld id="{F7B4C040-87BC-4616-8E3F-B16E54FD3503}" type="slidenum">
              <a:rPr lang="en-US" smtClean="0"/>
              <a:pPr/>
              <a:t>26</a:t>
            </a:fld>
            <a:endParaRPr lang="en-US" smtClean="0"/>
          </a:p>
        </p:txBody>
      </p:sp>
      <p:sp>
        <p:nvSpPr>
          <p:cNvPr id="32771" name="Rectangle 2"/>
          <p:cNvSpPr>
            <a:spLocks noGrp="1" noChangeArrowheads="1"/>
          </p:cNvSpPr>
          <p:nvPr>
            <p:ph type="title" idx="4294967295"/>
          </p:nvPr>
        </p:nvSpPr>
        <p:spPr/>
        <p:txBody>
          <a:bodyPr/>
          <a:lstStyle/>
          <a:p>
            <a:pPr algn="l"/>
            <a:r>
              <a:rPr lang="en-US" sz="3400" b="1" dirty="0" smtClean="0">
                <a:latin typeface="Humanst521 BT" pitchFamily="34" charset="0"/>
              </a:rPr>
              <a:t>Issues</a:t>
            </a:r>
          </a:p>
        </p:txBody>
      </p:sp>
      <p:sp>
        <p:nvSpPr>
          <p:cNvPr id="32772" name="Rectangle 3"/>
          <p:cNvSpPr>
            <a:spLocks noGrp="1" noChangeArrowheads="1"/>
          </p:cNvSpPr>
          <p:nvPr>
            <p:ph type="body" idx="4294967295"/>
          </p:nvPr>
        </p:nvSpPr>
        <p:spPr/>
        <p:txBody>
          <a:bodyPr/>
          <a:lstStyle/>
          <a:p>
            <a:pPr>
              <a:buFont typeface="Wingdings" pitchFamily="2" charset="2"/>
              <a:buChar char="§"/>
            </a:pPr>
            <a:r>
              <a:rPr lang="en-US" sz="2400" dirty="0" smtClean="0">
                <a:solidFill>
                  <a:schemeClr val="tx1"/>
                </a:solidFill>
                <a:latin typeface="+mn-lt"/>
                <a:ea typeface="+mn-ea"/>
                <a:cs typeface="+mn-cs"/>
              </a:rPr>
              <a:t>Adjustments to comparable data</a:t>
            </a:r>
          </a:p>
          <a:p>
            <a:pPr>
              <a:buFont typeface="Wingdings" pitchFamily="2" charset="2"/>
              <a:buChar char="§"/>
            </a:pPr>
            <a:r>
              <a:rPr lang="en-US" sz="2400" dirty="0" smtClean="0">
                <a:solidFill>
                  <a:schemeClr val="tx1"/>
                </a:solidFill>
                <a:latin typeface="+mn-lt"/>
                <a:ea typeface="+mn-ea"/>
                <a:cs typeface="+mn-cs"/>
              </a:rPr>
              <a:t>Benchmarking difficulties in case of unique services where comparables are not available</a:t>
            </a:r>
          </a:p>
          <a:p>
            <a:pPr>
              <a:buFont typeface="Wingdings" pitchFamily="2" charset="2"/>
              <a:buChar char="§"/>
            </a:pPr>
            <a:r>
              <a:rPr lang="en-US" sz="2400" dirty="0" smtClean="0">
                <a:solidFill>
                  <a:schemeClr val="tx1"/>
                </a:solidFill>
                <a:latin typeface="+mn-lt"/>
                <a:ea typeface="+mn-ea"/>
                <a:cs typeface="+mn-cs"/>
              </a:rPr>
              <a:t>Loss making comparables</a:t>
            </a:r>
          </a:p>
          <a:p>
            <a:pPr>
              <a:buFont typeface="Wingdings" pitchFamily="2" charset="2"/>
              <a:buChar char="§"/>
            </a:pPr>
            <a:r>
              <a:rPr lang="en-US" sz="2400" dirty="0" smtClean="0">
                <a:solidFill>
                  <a:schemeClr val="tx1"/>
                </a:solidFill>
                <a:latin typeface="+mn-lt"/>
                <a:ea typeface="+mn-ea"/>
                <a:cs typeface="+mn-cs"/>
              </a:rPr>
              <a:t>Transactions involving intangibles</a:t>
            </a:r>
          </a:p>
          <a:p>
            <a:pPr>
              <a:buFont typeface="Wingdings" pitchFamily="2" charset="2"/>
              <a:buChar char="§"/>
            </a:pPr>
            <a:r>
              <a:rPr lang="en-US" sz="2400" dirty="0" smtClean="0">
                <a:solidFill>
                  <a:schemeClr val="tx1"/>
                </a:solidFill>
                <a:latin typeface="+mn-lt"/>
                <a:ea typeface="+mn-ea"/>
                <a:cs typeface="+mn-cs"/>
              </a:rPr>
              <a:t>Use of multiple year data </a:t>
            </a:r>
          </a:p>
          <a:p>
            <a:pPr>
              <a:buFont typeface="Wingdings" pitchFamily="2" charset="2"/>
              <a:buChar char="§"/>
            </a:pPr>
            <a:r>
              <a:rPr lang="en-US" sz="2400" dirty="0" smtClean="0">
                <a:solidFill>
                  <a:schemeClr val="tx1"/>
                </a:solidFill>
                <a:latin typeface="+mn-lt"/>
                <a:ea typeface="+mn-ea"/>
                <a:cs typeface="+mn-cs"/>
              </a:rPr>
              <a:t>Use of Secret Comparables </a:t>
            </a:r>
          </a:p>
          <a:p>
            <a:pPr>
              <a:buFont typeface="Wingdings" pitchFamily="2" charset="2"/>
              <a:buChar char="§"/>
            </a:pPr>
            <a:r>
              <a:rPr lang="en-US" sz="2400" dirty="0" smtClean="0">
                <a:solidFill>
                  <a:schemeClr val="tx1"/>
                </a:solidFill>
                <a:latin typeface="+mn-lt"/>
                <a:ea typeface="+mn-ea"/>
                <a:cs typeface="+mn-cs"/>
              </a:rPr>
              <a:t>Goods and services supplied free of cost </a:t>
            </a:r>
          </a:p>
          <a:p>
            <a:pPr>
              <a:buFont typeface="Wingdings" pitchFamily="2" charset="2"/>
              <a:buChar char="§"/>
            </a:pPr>
            <a:endParaRPr lang="en-US" sz="2400" b="1"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1"/>
          </p:nvPr>
        </p:nvSpPr>
        <p:spPr>
          <a:noFill/>
        </p:spPr>
        <p:txBody>
          <a:bodyPr/>
          <a:lstStyle/>
          <a:p>
            <a:fld id="{F7B4C040-87BC-4616-8E3F-B16E54FD3503}" type="slidenum">
              <a:rPr lang="en-US" smtClean="0"/>
              <a:pPr/>
              <a:t>27</a:t>
            </a:fld>
            <a:endParaRPr lang="en-US" smtClean="0"/>
          </a:p>
        </p:txBody>
      </p:sp>
      <p:sp>
        <p:nvSpPr>
          <p:cNvPr id="32771" name="Rectangle 2"/>
          <p:cNvSpPr>
            <a:spLocks noGrp="1" noChangeArrowheads="1"/>
          </p:cNvSpPr>
          <p:nvPr>
            <p:ph type="title" idx="4294967295"/>
          </p:nvPr>
        </p:nvSpPr>
        <p:spPr/>
        <p:txBody>
          <a:bodyPr/>
          <a:lstStyle/>
          <a:p>
            <a:pPr algn="l"/>
            <a:r>
              <a:rPr lang="en-US" sz="3400" b="1" dirty="0" smtClean="0">
                <a:latin typeface="Humanst521 BT" pitchFamily="34" charset="0"/>
              </a:rPr>
              <a:t>Issues</a:t>
            </a:r>
          </a:p>
        </p:txBody>
      </p:sp>
      <p:sp>
        <p:nvSpPr>
          <p:cNvPr id="32772" name="Rectangle 3"/>
          <p:cNvSpPr>
            <a:spLocks noGrp="1" noChangeArrowheads="1"/>
          </p:cNvSpPr>
          <p:nvPr>
            <p:ph type="body" idx="4294967295"/>
          </p:nvPr>
        </p:nvSpPr>
        <p:spPr/>
        <p:txBody>
          <a:bodyPr/>
          <a:lstStyle/>
          <a:p>
            <a:pPr>
              <a:buFont typeface="Wingdings" pitchFamily="2" charset="2"/>
              <a:buChar char="§"/>
            </a:pPr>
            <a:r>
              <a:rPr lang="en-US" sz="2400" dirty="0" smtClean="0">
                <a:solidFill>
                  <a:schemeClr val="tx1"/>
                </a:solidFill>
                <a:latin typeface="+mn-lt"/>
                <a:ea typeface="+mn-ea"/>
                <a:cs typeface="+mn-cs"/>
              </a:rPr>
              <a:t>Justification for use of unspecified method for determining arm’s length price</a:t>
            </a:r>
          </a:p>
          <a:p>
            <a:pPr>
              <a:buFont typeface="Wingdings" pitchFamily="2" charset="2"/>
              <a:buChar char="§"/>
            </a:pPr>
            <a:r>
              <a:rPr lang="en-US" sz="2400" dirty="0" smtClean="0">
                <a:solidFill>
                  <a:schemeClr val="tx1"/>
                </a:solidFill>
                <a:latin typeface="+mn-lt"/>
                <a:ea typeface="+mn-ea"/>
                <a:cs typeface="+mn-cs"/>
              </a:rPr>
              <a:t>Use of foreign database to which access not available to the Transfer Pricing Officer</a:t>
            </a:r>
          </a:p>
          <a:p>
            <a:pPr>
              <a:buFont typeface="Wingdings" pitchFamily="2" charset="2"/>
              <a:buChar char="§"/>
            </a:pPr>
            <a:r>
              <a:rPr lang="en-US" sz="2400" dirty="0" smtClean="0">
                <a:solidFill>
                  <a:schemeClr val="tx1"/>
                </a:solidFill>
                <a:latin typeface="+mn-lt"/>
                <a:ea typeface="+mn-ea"/>
                <a:cs typeface="+mn-cs"/>
              </a:rPr>
              <a:t>Acceptance of prices approved by other Govt. Departments like Custom valuation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idx="11"/>
          </p:nvPr>
        </p:nvSpPr>
        <p:spPr>
          <a:noFill/>
        </p:spPr>
        <p:txBody>
          <a:bodyPr/>
          <a:lstStyle/>
          <a:p>
            <a:fld id="{FD2DEF28-0538-48F7-B4D3-8D89072B50CF}" type="slidenum">
              <a:rPr lang="en-US" smtClean="0"/>
              <a:pPr/>
              <a:t>28</a:t>
            </a:fld>
            <a:endParaRPr lang="en-US" smtClean="0"/>
          </a:p>
        </p:txBody>
      </p:sp>
      <p:sp>
        <p:nvSpPr>
          <p:cNvPr id="31747" name="Rectangle 3"/>
          <p:cNvSpPr>
            <a:spLocks noGrp="1" noChangeArrowheads="1"/>
          </p:cNvSpPr>
          <p:nvPr>
            <p:ph type="body" idx="4294967295"/>
          </p:nvPr>
        </p:nvSpPr>
        <p:spPr>
          <a:xfrm>
            <a:off x="457200" y="2667000"/>
            <a:ext cx="8229600" cy="1371600"/>
          </a:xfrm>
        </p:spPr>
        <p:txBody>
          <a:bodyPr/>
          <a:lstStyle/>
          <a:p>
            <a:pPr marL="0" indent="0" algn="ctr">
              <a:buFontTx/>
              <a:buNone/>
            </a:pPr>
            <a:r>
              <a:rPr lang="en-US" sz="4000" b="1" smtClean="0">
                <a:latin typeface="Humanst521 BT" pitchFamily="34" charset="0"/>
              </a:rPr>
              <a:t>OUR ROLE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1"/>
          </p:nvPr>
        </p:nvSpPr>
        <p:spPr>
          <a:noFill/>
        </p:spPr>
        <p:txBody>
          <a:bodyPr/>
          <a:lstStyle/>
          <a:p>
            <a:fld id="{4BBD68E9-BB97-4002-870D-A842AF094D38}" type="slidenum">
              <a:rPr lang="en-US" smtClean="0"/>
              <a:pPr/>
              <a:t>29</a:t>
            </a:fld>
            <a:endParaRPr lang="en-US" smtClean="0"/>
          </a:p>
        </p:txBody>
      </p:sp>
      <p:sp>
        <p:nvSpPr>
          <p:cNvPr id="32771" name="Rectangle 2"/>
          <p:cNvSpPr>
            <a:spLocks noGrp="1" noChangeArrowheads="1"/>
          </p:cNvSpPr>
          <p:nvPr>
            <p:ph type="title" idx="4294967295"/>
          </p:nvPr>
        </p:nvSpPr>
        <p:spPr/>
        <p:txBody>
          <a:bodyPr/>
          <a:lstStyle/>
          <a:p>
            <a:pPr algn="l"/>
            <a:r>
              <a:rPr lang="en-US" sz="3400" b="1" smtClean="0">
                <a:latin typeface="Humanst521 BT" pitchFamily="34" charset="0"/>
              </a:rPr>
              <a:t>Transfer Pricing Planning</a:t>
            </a:r>
          </a:p>
        </p:txBody>
      </p:sp>
      <p:sp>
        <p:nvSpPr>
          <p:cNvPr id="32772" name="Rectangle 3"/>
          <p:cNvSpPr>
            <a:spLocks noGrp="1" noChangeArrowheads="1"/>
          </p:cNvSpPr>
          <p:nvPr>
            <p:ph type="body" idx="4294967295"/>
          </p:nvPr>
        </p:nvSpPr>
        <p:spPr/>
        <p:txBody>
          <a:bodyPr/>
          <a:lstStyle/>
          <a:p>
            <a:pPr>
              <a:buFont typeface="Wingdings" pitchFamily="2" charset="2"/>
              <a:buChar char="§"/>
            </a:pPr>
            <a:r>
              <a:rPr lang="en-US" sz="2400" smtClean="0">
                <a:latin typeface="Humanst521 BT" pitchFamily="34" charset="0"/>
              </a:rPr>
              <a:t>Assistance in framing the transfer pricing policy</a:t>
            </a:r>
          </a:p>
          <a:p>
            <a:pPr>
              <a:buFont typeface="Wingdings" pitchFamily="2" charset="2"/>
              <a:buChar char="§"/>
            </a:pPr>
            <a:r>
              <a:rPr lang="en-US" sz="2400" smtClean="0">
                <a:latin typeface="Humanst521 BT" pitchFamily="34" charset="0"/>
              </a:rPr>
              <a:t>Suggesting remuneration model</a:t>
            </a:r>
          </a:p>
          <a:p>
            <a:pPr>
              <a:buFont typeface="Wingdings" pitchFamily="2" charset="2"/>
              <a:buChar char="§"/>
            </a:pPr>
            <a:r>
              <a:rPr lang="en-US" sz="2400" smtClean="0">
                <a:latin typeface="Humanst521 BT" pitchFamily="34" charset="0"/>
              </a:rPr>
              <a:t>Computing arm’s length margins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sldNum" sz="quarter" idx="11"/>
          </p:nvPr>
        </p:nvSpPr>
        <p:spPr>
          <a:noFill/>
        </p:spPr>
        <p:txBody>
          <a:bodyPr/>
          <a:lstStyle/>
          <a:p>
            <a:fld id="{86AF76DE-C85F-4556-8F55-B9EF4EFD8D5A}" type="slidenum">
              <a:rPr lang="en-US" smtClean="0"/>
              <a:pPr/>
              <a:t>3</a:t>
            </a:fld>
            <a:endParaRPr lang="en-US" smtClean="0"/>
          </a:p>
        </p:txBody>
      </p:sp>
      <p:sp>
        <p:nvSpPr>
          <p:cNvPr id="9219" name="Rectangle 2"/>
          <p:cNvSpPr>
            <a:spLocks noGrp="1" noChangeArrowheads="1"/>
          </p:cNvSpPr>
          <p:nvPr>
            <p:ph type="title" idx="4294967295"/>
          </p:nvPr>
        </p:nvSpPr>
        <p:spPr>
          <a:xfrm>
            <a:off x="457200" y="228600"/>
            <a:ext cx="8229600" cy="1143000"/>
          </a:xfrm>
        </p:spPr>
        <p:txBody>
          <a:bodyPr/>
          <a:lstStyle/>
          <a:p>
            <a:pPr algn="l"/>
            <a:r>
              <a:rPr lang="en-US" sz="3400" b="1" smtClean="0">
                <a:latin typeface="Humanst521 BT" pitchFamily="34" charset="0"/>
              </a:rPr>
              <a:t>Transfer Pricing Definition</a:t>
            </a:r>
          </a:p>
        </p:txBody>
      </p:sp>
      <p:sp>
        <p:nvSpPr>
          <p:cNvPr id="49155" name="Rectangle 3"/>
          <p:cNvSpPr>
            <a:spLocks noGrp="1" noChangeArrowheads="1"/>
          </p:cNvSpPr>
          <p:nvPr>
            <p:ph type="body" idx="4294967295"/>
          </p:nvPr>
        </p:nvSpPr>
        <p:spPr/>
        <p:txBody>
          <a:bodyPr/>
          <a:lstStyle/>
          <a:p>
            <a:pPr marL="0" indent="0">
              <a:buFontTx/>
              <a:buNone/>
              <a:defRPr/>
            </a:pPr>
            <a:r>
              <a:rPr lang="en-US" sz="2400" i="1" dirty="0" smtClean="0">
                <a:latin typeface="Humanst521 BT" pitchFamily="34" charset="0"/>
              </a:rPr>
              <a:t>“Prices at which an enterprise transfers physical goods and intangible property or provides services to associated enterprises” </a:t>
            </a:r>
            <a:r>
              <a:rPr lang="en-US" sz="2400" dirty="0" smtClean="0">
                <a:latin typeface="Humanst521 BT" pitchFamily="34" charset="0"/>
              </a:rPr>
              <a:t>[ OECD ]</a:t>
            </a:r>
          </a:p>
          <a:p>
            <a:pPr marL="0" indent="0">
              <a:buFontTx/>
              <a:buNone/>
              <a:defRPr/>
            </a:pPr>
            <a:endParaRPr lang="en-US" sz="2400" dirty="0" smtClean="0">
              <a:latin typeface="Humanst521 BT" pitchFamily="34" charset="0"/>
            </a:endParaRPr>
          </a:p>
          <a:p>
            <a:pPr marL="0" indent="0">
              <a:buFontTx/>
              <a:buNone/>
              <a:defRPr/>
            </a:pPr>
            <a:r>
              <a:rPr lang="en-US" sz="2400" dirty="0" smtClean="0">
                <a:latin typeface="Humanst521 BT" pitchFamily="34" charset="0"/>
              </a:rPr>
              <a:t>Relates to the system of pricing the transfer of goods, services and intangibles between associated enterprises of a multinational enterprise.</a:t>
            </a:r>
          </a:p>
          <a:p>
            <a:pPr>
              <a:buFont typeface="Wingdings" pitchFamily="2" charset="2"/>
              <a:buChar char="§"/>
              <a:defRPr/>
            </a:pPr>
            <a:endParaRPr lang="en-US" sz="2400" dirty="0" smtClean="0">
              <a:latin typeface="Humanst521 BT" pitchFamily="34" charset="0"/>
            </a:endParaRPr>
          </a:p>
          <a:p>
            <a:pPr>
              <a:defRPr/>
            </a:pPr>
            <a:endParaRPr lang="en-US" sz="2400" dirty="0" smtClean="0">
              <a:latin typeface="Humanst521 BT"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sldNum" sz="quarter" idx="11"/>
          </p:nvPr>
        </p:nvSpPr>
        <p:spPr>
          <a:noFill/>
        </p:spPr>
        <p:txBody>
          <a:bodyPr/>
          <a:lstStyle/>
          <a:p>
            <a:fld id="{E8DD19FD-0CE4-4241-8B64-265D2BA55C6A}" type="slidenum">
              <a:rPr lang="en-US" smtClean="0"/>
              <a:pPr/>
              <a:t>30</a:t>
            </a:fld>
            <a:endParaRPr lang="en-US" smtClean="0"/>
          </a:p>
        </p:txBody>
      </p:sp>
      <p:sp>
        <p:nvSpPr>
          <p:cNvPr id="33795" name="Rectangle 2"/>
          <p:cNvSpPr>
            <a:spLocks noGrp="1" noChangeArrowheads="1"/>
          </p:cNvSpPr>
          <p:nvPr>
            <p:ph type="title" idx="4294967295"/>
          </p:nvPr>
        </p:nvSpPr>
        <p:spPr/>
        <p:txBody>
          <a:bodyPr/>
          <a:lstStyle/>
          <a:p>
            <a:pPr algn="l"/>
            <a:r>
              <a:rPr lang="en-US" sz="3400" b="1" dirty="0" smtClean="0">
                <a:latin typeface="Humanst521 BT" pitchFamily="34" charset="0"/>
              </a:rPr>
              <a:t>Transfer Pricing Documentation</a:t>
            </a:r>
          </a:p>
        </p:txBody>
      </p:sp>
      <p:sp>
        <p:nvSpPr>
          <p:cNvPr id="33796" name="Rectangle 3"/>
          <p:cNvSpPr>
            <a:spLocks noGrp="1" noChangeArrowheads="1"/>
          </p:cNvSpPr>
          <p:nvPr>
            <p:ph type="body" idx="4294967295"/>
          </p:nvPr>
        </p:nvSpPr>
        <p:spPr/>
        <p:txBody>
          <a:bodyPr/>
          <a:lstStyle/>
          <a:p>
            <a:pPr>
              <a:buFont typeface="Wingdings" pitchFamily="2" charset="2"/>
              <a:buChar char="§"/>
            </a:pPr>
            <a:r>
              <a:rPr lang="en-US" sz="2400" dirty="0" smtClean="0">
                <a:latin typeface="Humanst521 BT" pitchFamily="34" charset="0"/>
              </a:rPr>
              <a:t>Statute to file Transfer Pricing report and to maintain TP Documentation substantiating the above report when international transactions exceed 1 </a:t>
            </a:r>
            <a:r>
              <a:rPr lang="en-US" sz="2400" dirty="0" err="1" smtClean="0">
                <a:latin typeface="Humanst521 BT" pitchFamily="34" charset="0"/>
              </a:rPr>
              <a:t>crore</a:t>
            </a:r>
            <a:endParaRPr lang="en-US" sz="2400" dirty="0" smtClean="0">
              <a:latin typeface="Humanst521 BT" pitchFamily="34" charset="0"/>
            </a:endParaRPr>
          </a:p>
          <a:p>
            <a:pPr>
              <a:buFont typeface="Wingdings" pitchFamily="2" charset="2"/>
              <a:buChar char="§"/>
            </a:pPr>
            <a:r>
              <a:rPr lang="en-US" sz="2400" dirty="0" smtClean="0">
                <a:latin typeface="Humanst521 BT" pitchFamily="34" charset="0"/>
              </a:rPr>
              <a:t>Documentation includes:</a:t>
            </a:r>
          </a:p>
          <a:p>
            <a:pPr lvl="1">
              <a:buFont typeface="Wingdings" pitchFamily="2" charset="2"/>
              <a:buChar char="§"/>
            </a:pPr>
            <a:r>
              <a:rPr lang="en-US" sz="2000" dirty="0" smtClean="0"/>
              <a:t>Executive summary</a:t>
            </a:r>
          </a:p>
          <a:p>
            <a:pPr lvl="1">
              <a:buFont typeface="Wingdings" pitchFamily="2" charset="2"/>
              <a:buChar char="§"/>
            </a:pPr>
            <a:r>
              <a:rPr lang="en-US" sz="2000" dirty="0" smtClean="0"/>
              <a:t>Group overview</a:t>
            </a:r>
          </a:p>
          <a:p>
            <a:pPr lvl="1">
              <a:buFont typeface="Wingdings" pitchFamily="2" charset="2"/>
              <a:buChar char="§"/>
            </a:pPr>
            <a:r>
              <a:rPr lang="en-US" sz="2000" dirty="0" smtClean="0"/>
              <a:t>Details of international transactions</a:t>
            </a:r>
          </a:p>
          <a:p>
            <a:pPr lvl="1">
              <a:buFont typeface="Wingdings" pitchFamily="2" charset="2"/>
              <a:buChar char="§"/>
            </a:pPr>
            <a:r>
              <a:rPr lang="en-US" sz="2000" dirty="0" smtClean="0"/>
              <a:t>Functions, Assets and Risk analysis</a:t>
            </a:r>
          </a:p>
          <a:p>
            <a:pPr lvl="1">
              <a:buFont typeface="Wingdings" pitchFamily="2" charset="2"/>
              <a:buChar char="§"/>
            </a:pPr>
            <a:r>
              <a:rPr lang="en-US" sz="2000" dirty="0" smtClean="0">
                <a:latin typeface="Humanst521 BT" pitchFamily="34" charset="0"/>
              </a:rPr>
              <a:t>Economic Analysis</a:t>
            </a:r>
          </a:p>
          <a:p>
            <a:pPr>
              <a:buFont typeface="Wingdings" pitchFamily="2" charset="2"/>
              <a:buChar char="§"/>
            </a:pPr>
            <a:r>
              <a:rPr lang="en-US" sz="2400" dirty="0" smtClean="0">
                <a:latin typeface="Humanst521 BT" pitchFamily="34" charset="0"/>
              </a:rPr>
              <a:t>Penal Provisions:</a:t>
            </a:r>
          </a:p>
          <a:p>
            <a:pPr lvl="1">
              <a:buFont typeface="Wingdings" pitchFamily="2" charset="2"/>
              <a:buChar char="§"/>
            </a:pPr>
            <a:r>
              <a:rPr lang="en-US" sz="2000" dirty="0" smtClean="0">
                <a:latin typeface="Humanst521 BT" pitchFamily="34" charset="0"/>
              </a:rPr>
              <a:t>Failure to file TP report = Rs. 100,000</a:t>
            </a:r>
          </a:p>
          <a:p>
            <a:pPr lvl="1">
              <a:buFont typeface="Wingdings" pitchFamily="2" charset="2"/>
              <a:buChar char="§"/>
            </a:pPr>
            <a:r>
              <a:rPr lang="en-US" sz="2000" dirty="0" smtClean="0">
                <a:latin typeface="Humanst521 BT" pitchFamily="34" charset="0"/>
              </a:rPr>
              <a:t>Failure to maintain TP documentation = 2% of value of international transactions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sldNum" sz="quarter" idx="11"/>
          </p:nvPr>
        </p:nvSpPr>
        <p:spPr>
          <a:noFill/>
        </p:spPr>
        <p:txBody>
          <a:bodyPr/>
          <a:lstStyle/>
          <a:p>
            <a:fld id="{A1A28EF1-917A-4266-9E39-7D4B5BFE2987}" type="slidenum">
              <a:rPr lang="en-US" smtClean="0"/>
              <a:pPr/>
              <a:t>31</a:t>
            </a:fld>
            <a:endParaRPr lang="en-US" smtClean="0"/>
          </a:p>
        </p:txBody>
      </p:sp>
      <p:sp>
        <p:nvSpPr>
          <p:cNvPr id="34819" name="Rectangle 2"/>
          <p:cNvSpPr>
            <a:spLocks noGrp="1" noChangeArrowheads="1"/>
          </p:cNvSpPr>
          <p:nvPr>
            <p:ph type="title" idx="4294967295"/>
          </p:nvPr>
        </p:nvSpPr>
        <p:spPr/>
        <p:txBody>
          <a:bodyPr/>
          <a:lstStyle/>
          <a:p>
            <a:pPr algn="l"/>
            <a:r>
              <a:rPr lang="en-US" sz="3400" b="1" dirty="0" smtClean="0">
                <a:latin typeface="Humanst521 BT" pitchFamily="34" charset="0"/>
              </a:rPr>
              <a:t>Transfer Pricing Assessments</a:t>
            </a:r>
          </a:p>
        </p:txBody>
      </p:sp>
      <p:sp>
        <p:nvSpPr>
          <p:cNvPr id="34820" name="Rectangle 3"/>
          <p:cNvSpPr>
            <a:spLocks noGrp="1" noChangeArrowheads="1"/>
          </p:cNvSpPr>
          <p:nvPr>
            <p:ph type="body" idx="4294967295"/>
          </p:nvPr>
        </p:nvSpPr>
        <p:spPr/>
        <p:txBody>
          <a:bodyPr/>
          <a:lstStyle/>
          <a:p>
            <a:pPr>
              <a:buFont typeface="Wingdings" pitchFamily="2" charset="2"/>
              <a:buChar char="§"/>
            </a:pPr>
            <a:r>
              <a:rPr lang="en-US" sz="2400" dirty="0" smtClean="0">
                <a:latin typeface="Humanst521 BT" pitchFamily="34" charset="0"/>
              </a:rPr>
              <a:t>Attempt made by revenue to enhance the Taxable income by making TP additions</a:t>
            </a:r>
          </a:p>
          <a:p>
            <a:pPr>
              <a:buFont typeface="Wingdings" pitchFamily="2" charset="2"/>
              <a:buChar char="§"/>
            </a:pPr>
            <a:r>
              <a:rPr lang="en-US" sz="2400" dirty="0" smtClean="0">
                <a:latin typeface="Humanst521 BT" pitchFamily="34" charset="0"/>
              </a:rPr>
              <a:t>We can defend the clients at -</a:t>
            </a:r>
          </a:p>
          <a:p>
            <a:pPr lvl="1">
              <a:buFont typeface="Wingdings" pitchFamily="2" charset="2"/>
              <a:buChar char="§"/>
            </a:pPr>
            <a:r>
              <a:rPr lang="en-US" sz="2000" dirty="0" smtClean="0">
                <a:latin typeface="Humanst521 BT" pitchFamily="34" charset="0"/>
              </a:rPr>
              <a:t>First level Assessments i.e. TPO level</a:t>
            </a:r>
          </a:p>
          <a:p>
            <a:pPr lvl="1">
              <a:buFont typeface="Wingdings" pitchFamily="2" charset="2"/>
              <a:buChar char="§"/>
            </a:pPr>
            <a:r>
              <a:rPr lang="en-US" sz="2000" dirty="0" smtClean="0">
                <a:latin typeface="Humanst521 BT" pitchFamily="34" charset="0"/>
              </a:rPr>
              <a:t>DRP or CIT(A) level</a:t>
            </a:r>
          </a:p>
          <a:p>
            <a:pPr lvl="1">
              <a:buFont typeface="Wingdings" pitchFamily="2" charset="2"/>
              <a:buChar char="§"/>
            </a:pPr>
            <a:r>
              <a:rPr lang="en-US" sz="2000" dirty="0" smtClean="0">
                <a:latin typeface="Humanst521 BT" pitchFamily="34" charset="0"/>
              </a:rPr>
              <a:t>ITAT</a:t>
            </a:r>
          </a:p>
          <a:p>
            <a:pPr lvl="1">
              <a:buFont typeface="Wingdings" pitchFamily="2" charset="2"/>
              <a:buChar char="§"/>
            </a:pPr>
            <a:r>
              <a:rPr lang="en-US" sz="2000" dirty="0" smtClean="0">
                <a:latin typeface="Humanst521 BT" pitchFamily="34" charset="0"/>
              </a:rPr>
              <a:t>High Court</a:t>
            </a:r>
          </a:p>
          <a:p>
            <a:pPr lvl="1">
              <a:buFont typeface="Wingdings" pitchFamily="2" charset="2"/>
              <a:buChar char="§"/>
            </a:pPr>
            <a:r>
              <a:rPr lang="en-US" sz="2000" dirty="0" smtClean="0">
                <a:latin typeface="Humanst521 BT" pitchFamily="34" charset="0"/>
              </a:rPr>
              <a:t>Supreme Court</a:t>
            </a:r>
          </a:p>
          <a:p>
            <a:pPr>
              <a:buFont typeface="Wingdings" pitchFamily="2" charset="2"/>
              <a:buChar char="§"/>
            </a:pPr>
            <a:r>
              <a:rPr lang="en-US" sz="2400" dirty="0" smtClean="0">
                <a:latin typeface="Humanst521 BT" pitchFamily="34" charset="0"/>
              </a:rPr>
              <a:t>Penal Provisions: </a:t>
            </a:r>
          </a:p>
          <a:p>
            <a:pPr lvl="1">
              <a:buFont typeface="Wingdings" pitchFamily="2" charset="2"/>
              <a:buChar char="§"/>
            </a:pPr>
            <a:r>
              <a:rPr lang="en-US" sz="2000" dirty="0" smtClean="0">
                <a:latin typeface="Humanst521 BT" pitchFamily="34" charset="0"/>
              </a:rPr>
              <a:t>Failure to furnish / submit any information / document to the TPO = 2% of international transaction</a:t>
            </a:r>
          </a:p>
          <a:p>
            <a:pPr lvl="1">
              <a:buFont typeface="Wingdings" pitchFamily="2" charset="2"/>
              <a:buChar char="§"/>
            </a:pPr>
            <a:r>
              <a:rPr lang="en-US" sz="2000" dirty="0" smtClean="0">
                <a:latin typeface="Humanst521 BT" pitchFamily="34" charset="0"/>
              </a:rPr>
              <a:t>Transfer Pricing adjustment = 100 to 300 % of Tax sought to be evaded</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sldNum" sz="quarter" idx="11"/>
          </p:nvPr>
        </p:nvSpPr>
        <p:spPr>
          <a:noFill/>
        </p:spPr>
        <p:txBody>
          <a:bodyPr/>
          <a:lstStyle/>
          <a:p>
            <a:fld id="{6D28BD95-B577-490B-9DE4-268B8F4376B7}" type="slidenum">
              <a:rPr lang="en-US" smtClean="0"/>
              <a:pPr/>
              <a:t>32</a:t>
            </a:fld>
            <a:endParaRPr lang="en-US" smtClean="0"/>
          </a:p>
        </p:txBody>
      </p:sp>
      <p:sp>
        <p:nvSpPr>
          <p:cNvPr id="35843" name="Rectangle 2"/>
          <p:cNvSpPr>
            <a:spLocks noGrp="1" noChangeArrowheads="1"/>
          </p:cNvSpPr>
          <p:nvPr>
            <p:ph type="title" idx="4294967295"/>
          </p:nvPr>
        </p:nvSpPr>
        <p:spPr/>
        <p:txBody>
          <a:bodyPr/>
          <a:lstStyle/>
          <a:p>
            <a:pPr algn="l"/>
            <a:r>
              <a:rPr lang="en-US" sz="3400" b="1" dirty="0" smtClean="0">
                <a:latin typeface="Humanst521 BT" pitchFamily="34" charset="0"/>
              </a:rPr>
              <a:t>Advisory Services</a:t>
            </a:r>
          </a:p>
        </p:txBody>
      </p:sp>
      <p:sp>
        <p:nvSpPr>
          <p:cNvPr id="35844" name="Rectangle 3"/>
          <p:cNvSpPr>
            <a:spLocks noGrp="1" noChangeArrowheads="1"/>
          </p:cNvSpPr>
          <p:nvPr>
            <p:ph type="body" idx="4294967295"/>
          </p:nvPr>
        </p:nvSpPr>
        <p:spPr/>
        <p:txBody>
          <a:bodyPr/>
          <a:lstStyle/>
          <a:p>
            <a:pPr>
              <a:buFont typeface="Wingdings" pitchFamily="2" charset="2"/>
              <a:buChar char="§"/>
            </a:pPr>
            <a:r>
              <a:rPr lang="en-US" sz="2400" dirty="0" smtClean="0">
                <a:latin typeface="Humanst521 BT" pitchFamily="34" charset="0"/>
              </a:rPr>
              <a:t>Advice on Transfer Pricing implications of any international transaction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2" name="Rectangle 7"/>
          <p:cNvSpPr>
            <a:spLocks noChangeArrowheads="1"/>
          </p:cNvSpPr>
          <p:nvPr/>
        </p:nvSpPr>
        <p:spPr bwMode="auto">
          <a:xfrm>
            <a:off x="2187575" y="6096000"/>
            <a:ext cx="248786" cy="369332"/>
          </a:xfrm>
          <a:prstGeom prst="rect">
            <a:avLst/>
          </a:prstGeom>
          <a:noFill/>
          <a:ln w="9525">
            <a:noFill/>
            <a:miter lim="800000"/>
            <a:headEnd/>
            <a:tailEnd/>
          </a:ln>
        </p:spPr>
        <p:txBody>
          <a:bodyPr wrap="none">
            <a:spAutoFit/>
          </a:bodyPr>
          <a:lstStyle/>
          <a:p>
            <a:r>
              <a:rPr lang="en-US" dirty="0" smtClean="0">
                <a:solidFill>
                  <a:srgbClr val="000066"/>
                </a:solidFill>
                <a:latin typeface="Arial" charset="0"/>
                <a:cs typeface="Arial" charset="0"/>
              </a:rPr>
              <a:t> </a:t>
            </a:r>
            <a:endParaRPr lang="en-US" dirty="0">
              <a:latin typeface="Arial" charset="0"/>
            </a:endParaRPr>
          </a:p>
        </p:txBody>
      </p:sp>
      <p:pic>
        <p:nvPicPr>
          <p:cNvPr id="13" name="Picture 2" descr="http://www.inwebtechnologies.com/akkjco/caicai.jpg"/>
          <p:cNvPicPr>
            <a:picLocks noChangeAspect="1" noChangeArrowheads="1"/>
          </p:cNvPicPr>
          <p:nvPr/>
        </p:nvPicPr>
        <p:blipFill>
          <a:blip r:embed="rId3" cstate="print"/>
          <a:srcRect/>
          <a:stretch>
            <a:fillRect/>
          </a:stretch>
        </p:blipFill>
        <p:spPr bwMode="auto">
          <a:xfrm>
            <a:off x="2667000" y="1849826"/>
            <a:ext cx="3429000" cy="260797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1"/>
          </p:nvPr>
        </p:nvSpPr>
        <p:spPr>
          <a:noFill/>
        </p:spPr>
        <p:txBody>
          <a:bodyPr/>
          <a:lstStyle/>
          <a:p>
            <a:fld id="{96441526-2421-444B-9504-B324386A93B3}" type="slidenum">
              <a:rPr lang="en-US" smtClean="0"/>
              <a:pPr/>
              <a:t>4</a:t>
            </a:fld>
            <a:endParaRPr lang="en-US" smtClean="0"/>
          </a:p>
        </p:txBody>
      </p:sp>
      <p:sp>
        <p:nvSpPr>
          <p:cNvPr id="10243" name="Rectangle 2"/>
          <p:cNvSpPr>
            <a:spLocks noGrp="1" noChangeArrowheads="1"/>
          </p:cNvSpPr>
          <p:nvPr>
            <p:ph type="title" idx="4294967295"/>
          </p:nvPr>
        </p:nvSpPr>
        <p:spPr/>
        <p:txBody>
          <a:bodyPr/>
          <a:lstStyle/>
          <a:p>
            <a:pPr algn="l"/>
            <a:r>
              <a:rPr lang="en-US" sz="3400" b="1" smtClean="0">
                <a:latin typeface="Humanst521 BT" pitchFamily="34" charset="0"/>
              </a:rPr>
              <a:t>Case for Transfer Pricing – Example</a:t>
            </a:r>
          </a:p>
        </p:txBody>
      </p:sp>
      <p:sp>
        <p:nvSpPr>
          <p:cNvPr id="10244" name="Rectangle 3"/>
          <p:cNvSpPr>
            <a:spLocks noGrp="1" noChangeArrowheads="1"/>
          </p:cNvSpPr>
          <p:nvPr>
            <p:ph type="body" idx="4294967295"/>
          </p:nvPr>
        </p:nvSpPr>
        <p:spPr/>
        <p:txBody>
          <a:bodyPr/>
          <a:lstStyle/>
          <a:p>
            <a:pPr>
              <a:buFontTx/>
              <a:buNone/>
            </a:pPr>
            <a:r>
              <a:rPr lang="en-US" sz="2400" smtClean="0">
                <a:latin typeface="Humanst521 BT" pitchFamily="34" charset="0"/>
              </a:rPr>
              <a:t>Let us consider the following facts:</a:t>
            </a:r>
          </a:p>
          <a:p>
            <a:pPr>
              <a:buFont typeface="Wingdings" pitchFamily="2" charset="2"/>
              <a:buChar char="§"/>
            </a:pPr>
            <a:r>
              <a:rPr lang="en-US" sz="2400" smtClean="0">
                <a:latin typeface="Humanst521 BT" pitchFamily="34" charset="0"/>
              </a:rPr>
              <a:t>H Ltd. manufactures pens in a low tax country say Bulgaria where tax rate is 10%.</a:t>
            </a:r>
          </a:p>
          <a:p>
            <a:pPr>
              <a:buFont typeface="Wingdings" pitchFamily="2" charset="2"/>
              <a:buChar char="§"/>
            </a:pPr>
            <a:r>
              <a:rPr lang="en-US" sz="2400" smtClean="0">
                <a:latin typeface="Humanst521 BT" pitchFamily="34" charset="0"/>
              </a:rPr>
              <a:t>It forms a subsidiary in India (Tax rate 30%) - S ltd.</a:t>
            </a:r>
          </a:p>
          <a:p>
            <a:pPr>
              <a:buFont typeface="Wingdings" pitchFamily="2" charset="2"/>
              <a:buChar char="§"/>
            </a:pPr>
            <a:r>
              <a:rPr lang="en-US" sz="2400" smtClean="0">
                <a:latin typeface="Humanst521 BT" pitchFamily="34" charset="0"/>
              </a:rPr>
              <a:t>S Ltd. Purchases pens from H ltd. and sells them in Indian Market.</a:t>
            </a:r>
          </a:p>
          <a:p>
            <a:pPr>
              <a:buFont typeface="Wingdings" pitchFamily="2" charset="2"/>
              <a:buChar char="§"/>
            </a:pPr>
            <a:r>
              <a:rPr lang="en-US" sz="2400" smtClean="0">
                <a:latin typeface="Humanst521 BT" pitchFamily="34" charset="0"/>
              </a:rPr>
              <a:t>Cost of 1 pen to H = Rs. 50</a:t>
            </a:r>
          </a:p>
          <a:p>
            <a:pPr>
              <a:buFont typeface="Wingdings" pitchFamily="2" charset="2"/>
              <a:buChar char="§"/>
            </a:pPr>
            <a:r>
              <a:rPr lang="en-US" sz="2400" smtClean="0">
                <a:latin typeface="Humanst521 BT" pitchFamily="34" charset="0"/>
              </a:rPr>
              <a:t>S ltd. sells the pens in the Indian market for Rs. 150</a:t>
            </a:r>
          </a:p>
          <a:p>
            <a:pPr>
              <a:buFont typeface="Wingdings" pitchFamily="2" charset="2"/>
              <a:buChar char="§"/>
            </a:pPr>
            <a:r>
              <a:rPr lang="en-US" sz="2400" smtClean="0">
                <a:latin typeface="Humanst521 BT" pitchFamily="34" charset="0"/>
              </a:rPr>
              <a:t>Such pens can locally be acquired @ Rs. 75</a:t>
            </a: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1"/>
          </p:nvPr>
        </p:nvSpPr>
        <p:spPr>
          <a:noFill/>
        </p:spPr>
        <p:txBody>
          <a:bodyPr/>
          <a:lstStyle/>
          <a:p>
            <a:fld id="{AD8036B8-69DC-4706-AD8F-5D35F903AD32}" type="slidenum">
              <a:rPr lang="en-US" smtClean="0"/>
              <a:pPr/>
              <a:t>5</a:t>
            </a:fld>
            <a:endParaRPr lang="en-US" smtClean="0"/>
          </a:p>
        </p:txBody>
      </p:sp>
      <p:sp>
        <p:nvSpPr>
          <p:cNvPr id="11267" name="Rectangle 2"/>
          <p:cNvSpPr>
            <a:spLocks noGrp="1" noChangeArrowheads="1"/>
          </p:cNvSpPr>
          <p:nvPr>
            <p:ph type="title" idx="4294967295"/>
          </p:nvPr>
        </p:nvSpPr>
        <p:spPr/>
        <p:txBody>
          <a:bodyPr/>
          <a:lstStyle/>
          <a:p>
            <a:pPr algn="l"/>
            <a:r>
              <a:rPr lang="en-US" sz="3400" b="1" smtClean="0">
                <a:latin typeface="Humanst521 BT" pitchFamily="34" charset="0"/>
              </a:rPr>
              <a:t>Case I – Purchase @ 75 from H Ltd.</a:t>
            </a:r>
          </a:p>
        </p:txBody>
      </p:sp>
      <p:sp>
        <p:nvSpPr>
          <p:cNvPr id="6" name="TextBox 5"/>
          <p:cNvSpPr txBox="1"/>
          <p:nvPr/>
        </p:nvSpPr>
        <p:spPr>
          <a:xfrm>
            <a:off x="2187575" y="1524000"/>
            <a:ext cx="2819400" cy="646113"/>
          </a:xfrm>
          <a:prstGeom prst="rect">
            <a:avLst/>
          </a:prstGeom>
          <a:solidFill>
            <a:schemeClr val="bg1">
              <a:lumMod val="65000"/>
            </a:schemeClr>
          </a:solidFill>
          <a:ln>
            <a:solidFill>
              <a:schemeClr val="tx1"/>
            </a:solidFill>
          </a:ln>
        </p:spPr>
        <p:txBody>
          <a:bodyPr>
            <a:spAutoFit/>
          </a:bodyPr>
          <a:lstStyle/>
          <a:p>
            <a:pPr algn="ctr">
              <a:defRPr/>
            </a:pPr>
            <a:r>
              <a:rPr lang="en-US" dirty="0"/>
              <a:t>H Ltd.</a:t>
            </a:r>
          </a:p>
          <a:p>
            <a:pPr algn="ctr">
              <a:defRPr/>
            </a:pPr>
            <a:r>
              <a:rPr lang="en-US" dirty="0"/>
              <a:t>(Holding Co.)</a:t>
            </a:r>
          </a:p>
        </p:txBody>
      </p:sp>
      <p:sp>
        <p:nvSpPr>
          <p:cNvPr id="7" name="TextBox 6"/>
          <p:cNvSpPr txBox="1"/>
          <p:nvPr/>
        </p:nvSpPr>
        <p:spPr>
          <a:xfrm>
            <a:off x="2187575" y="5268913"/>
            <a:ext cx="2819400" cy="646112"/>
          </a:xfrm>
          <a:prstGeom prst="rect">
            <a:avLst/>
          </a:prstGeom>
          <a:solidFill>
            <a:schemeClr val="bg1">
              <a:lumMod val="65000"/>
            </a:schemeClr>
          </a:solidFill>
          <a:ln>
            <a:solidFill>
              <a:schemeClr val="tx1"/>
            </a:solidFill>
          </a:ln>
        </p:spPr>
        <p:txBody>
          <a:bodyPr>
            <a:spAutoFit/>
          </a:bodyPr>
          <a:lstStyle/>
          <a:p>
            <a:pPr algn="ctr">
              <a:defRPr/>
            </a:pPr>
            <a:r>
              <a:rPr lang="en-US" dirty="0"/>
              <a:t>S Ltd.</a:t>
            </a:r>
          </a:p>
          <a:p>
            <a:pPr algn="ctr">
              <a:defRPr/>
            </a:pPr>
            <a:r>
              <a:rPr lang="en-US" dirty="0"/>
              <a:t>(Subsidiary Co.)</a:t>
            </a:r>
          </a:p>
        </p:txBody>
      </p:sp>
      <p:cxnSp>
        <p:nvCxnSpPr>
          <p:cNvPr id="9" name="Straight Arrow Connector 8"/>
          <p:cNvCxnSpPr>
            <a:stCxn id="6" idx="2"/>
            <a:endCxn id="7" idx="0"/>
          </p:cNvCxnSpPr>
          <p:nvPr/>
        </p:nvCxnSpPr>
        <p:spPr>
          <a:xfrm rot="5400000">
            <a:off x="2048669" y="3720306"/>
            <a:ext cx="3098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271" name="TextBox 10"/>
          <p:cNvSpPr txBox="1">
            <a:spLocks noChangeArrowheads="1"/>
          </p:cNvSpPr>
          <p:nvPr/>
        </p:nvSpPr>
        <p:spPr bwMode="auto">
          <a:xfrm>
            <a:off x="3559175" y="2971800"/>
            <a:ext cx="914400" cy="369888"/>
          </a:xfrm>
          <a:prstGeom prst="rect">
            <a:avLst/>
          </a:prstGeom>
          <a:noFill/>
          <a:ln w="9525">
            <a:noFill/>
            <a:miter lim="800000"/>
            <a:headEnd/>
            <a:tailEnd/>
          </a:ln>
        </p:spPr>
        <p:txBody>
          <a:bodyPr>
            <a:spAutoFit/>
          </a:bodyPr>
          <a:lstStyle/>
          <a:p>
            <a:r>
              <a:rPr lang="en-US"/>
              <a:t>100%</a:t>
            </a:r>
          </a:p>
        </p:txBody>
      </p:sp>
      <p:cxnSp>
        <p:nvCxnSpPr>
          <p:cNvPr id="13" name="Straight Connector 12"/>
          <p:cNvCxnSpPr/>
          <p:nvPr/>
        </p:nvCxnSpPr>
        <p:spPr>
          <a:xfrm>
            <a:off x="304800" y="3505200"/>
            <a:ext cx="845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273" name="TextBox 13"/>
          <p:cNvSpPr txBox="1">
            <a:spLocks noChangeArrowheads="1"/>
          </p:cNvSpPr>
          <p:nvPr/>
        </p:nvSpPr>
        <p:spPr bwMode="auto">
          <a:xfrm>
            <a:off x="304800" y="2590800"/>
            <a:ext cx="3733800" cy="646113"/>
          </a:xfrm>
          <a:prstGeom prst="rect">
            <a:avLst/>
          </a:prstGeom>
          <a:noFill/>
          <a:ln w="9525">
            <a:noFill/>
            <a:miter lim="800000"/>
            <a:headEnd/>
            <a:tailEnd/>
          </a:ln>
        </p:spPr>
        <p:txBody>
          <a:bodyPr>
            <a:spAutoFit/>
          </a:bodyPr>
          <a:lstStyle/>
          <a:p>
            <a:r>
              <a:rPr lang="en-US"/>
              <a:t>Bulgaria (Low Tax Jurisdiction) 10%</a:t>
            </a:r>
          </a:p>
        </p:txBody>
      </p:sp>
      <p:sp>
        <p:nvSpPr>
          <p:cNvPr id="11274" name="TextBox 15"/>
          <p:cNvSpPr txBox="1">
            <a:spLocks noChangeArrowheads="1"/>
          </p:cNvSpPr>
          <p:nvPr/>
        </p:nvSpPr>
        <p:spPr bwMode="auto">
          <a:xfrm>
            <a:off x="304800" y="4038600"/>
            <a:ext cx="3733800" cy="646113"/>
          </a:xfrm>
          <a:prstGeom prst="rect">
            <a:avLst/>
          </a:prstGeom>
          <a:noFill/>
          <a:ln w="9525">
            <a:noFill/>
            <a:miter lim="800000"/>
            <a:headEnd/>
            <a:tailEnd/>
          </a:ln>
        </p:spPr>
        <p:txBody>
          <a:bodyPr>
            <a:spAutoFit/>
          </a:bodyPr>
          <a:lstStyle/>
          <a:p>
            <a:r>
              <a:rPr lang="en-US"/>
              <a:t>India (High Tax Jurisdiction)</a:t>
            </a:r>
          </a:p>
          <a:p>
            <a:r>
              <a:rPr lang="en-US"/>
              <a:t> 30%</a:t>
            </a:r>
          </a:p>
        </p:txBody>
      </p:sp>
      <p:cxnSp>
        <p:nvCxnSpPr>
          <p:cNvPr id="18" name="Straight Arrow Connector 17"/>
          <p:cNvCxnSpPr/>
          <p:nvPr/>
        </p:nvCxnSpPr>
        <p:spPr>
          <a:xfrm rot="5400000">
            <a:off x="2972594" y="3734594"/>
            <a:ext cx="3048000" cy="1588"/>
          </a:xfrm>
          <a:prstGeom prst="straightConnector1">
            <a:avLst/>
          </a:prstGeom>
          <a:ln>
            <a:solidFill>
              <a:schemeClr val="accent2"/>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276" name="TextBox 20"/>
          <p:cNvSpPr txBox="1">
            <a:spLocks noChangeArrowheads="1"/>
          </p:cNvSpPr>
          <p:nvPr/>
        </p:nvSpPr>
        <p:spPr bwMode="auto">
          <a:xfrm>
            <a:off x="4648200" y="3039070"/>
            <a:ext cx="1524000" cy="923330"/>
          </a:xfrm>
          <a:prstGeom prst="rect">
            <a:avLst/>
          </a:prstGeom>
          <a:noFill/>
          <a:ln w="9525">
            <a:noFill/>
            <a:miter lim="800000"/>
            <a:headEnd/>
            <a:tailEnd/>
          </a:ln>
        </p:spPr>
        <p:txBody>
          <a:bodyPr>
            <a:spAutoFit/>
          </a:bodyPr>
          <a:lstStyle/>
          <a:p>
            <a:r>
              <a:rPr lang="en-US" dirty="0" smtClean="0">
                <a:solidFill>
                  <a:schemeClr val="accent2"/>
                </a:solidFill>
              </a:rPr>
              <a:t>Sale to S Ltd. @ </a:t>
            </a:r>
            <a:r>
              <a:rPr lang="en-US" dirty="0">
                <a:solidFill>
                  <a:schemeClr val="accent2"/>
                </a:solidFill>
              </a:rPr>
              <a:t>Rs. 75</a:t>
            </a:r>
          </a:p>
        </p:txBody>
      </p:sp>
      <p:cxnSp>
        <p:nvCxnSpPr>
          <p:cNvPr id="22" name="Straight Arrow Connector 21"/>
          <p:cNvCxnSpPr>
            <a:stCxn id="7" idx="3"/>
            <a:endCxn id="27" idx="1"/>
          </p:cNvCxnSpPr>
          <p:nvPr/>
        </p:nvCxnSpPr>
        <p:spPr>
          <a:xfrm flipV="1">
            <a:off x="5006975" y="5581650"/>
            <a:ext cx="2003425" cy="11113"/>
          </a:xfrm>
          <a:prstGeom prst="straightConnector1">
            <a:avLst/>
          </a:prstGeom>
          <a:ln>
            <a:solidFill>
              <a:schemeClr val="accent2"/>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010400" y="5257800"/>
            <a:ext cx="1752600" cy="646113"/>
          </a:xfrm>
          <a:prstGeom prst="rect">
            <a:avLst/>
          </a:prstGeom>
          <a:solidFill>
            <a:schemeClr val="bg1">
              <a:lumMod val="65000"/>
            </a:schemeClr>
          </a:solidFill>
          <a:ln>
            <a:solidFill>
              <a:schemeClr val="tx1"/>
            </a:solidFill>
          </a:ln>
        </p:spPr>
        <p:txBody>
          <a:bodyPr>
            <a:spAutoFit/>
          </a:bodyPr>
          <a:lstStyle/>
          <a:p>
            <a:pPr algn="ctr">
              <a:defRPr/>
            </a:pPr>
            <a:r>
              <a:rPr lang="en-US" dirty="0"/>
              <a:t>Customer in India</a:t>
            </a:r>
          </a:p>
        </p:txBody>
      </p:sp>
      <p:sp>
        <p:nvSpPr>
          <p:cNvPr id="11279" name="TextBox 29"/>
          <p:cNvSpPr txBox="1">
            <a:spLocks noChangeArrowheads="1"/>
          </p:cNvSpPr>
          <p:nvPr/>
        </p:nvSpPr>
        <p:spPr bwMode="auto">
          <a:xfrm>
            <a:off x="5257800" y="4800600"/>
            <a:ext cx="1524000" cy="646113"/>
          </a:xfrm>
          <a:prstGeom prst="rect">
            <a:avLst/>
          </a:prstGeom>
          <a:noFill/>
          <a:ln w="9525">
            <a:noFill/>
            <a:miter lim="800000"/>
            <a:headEnd/>
            <a:tailEnd/>
          </a:ln>
        </p:spPr>
        <p:txBody>
          <a:bodyPr>
            <a:spAutoFit/>
          </a:bodyPr>
          <a:lstStyle/>
          <a:p>
            <a:r>
              <a:rPr lang="en-US">
                <a:solidFill>
                  <a:schemeClr val="accent2"/>
                </a:solidFill>
              </a:rPr>
              <a:t>Pen sold @ Rs. 150</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sldNum" sz="quarter" idx="11"/>
          </p:nvPr>
        </p:nvSpPr>
        <p:spPr>
          <a:noFill/>
        </p:spPr>
        <p:txBody>
          <a:bodyPr/>
          <a:lstStyle/>
          <a:p>
            <a:fld id="{C0B00513-55F2-473C-B4E1-25BABED487EB}" type="slidenum">
              <a:rPr lang="en-US" smtClean="0"/>
              <a:pPr/>
              <a:t>6</a:t>
            </a:fld>
            <a:endParaRPr lang="en-US" smtClean="0"/>
          </a:p>
        </p:txBody>
      </p:sp>
      <p:sp>
        <p:nvSpPr>
          <p:cNvPr id="12291" name="Rectangle 2"/>
          <p:cNvSpPr>
            <a:spLocks noGrp="1" noChangeArrowheads="1"/>
          </p:cNvSpPr>
          <p:nvPr>
            <p:ph type="title" idx="4294967295"/>
          </p:nvPr>
        </p:nvSpPr>
        <p:spPr/>
        <p:txBody>
          <a:bodyPr/>
          <a:lstStyle/>
          <a:p>
            <a:pPr algn="l"/>
            <a:r>
              <a:rPr lang="en-US" sz="3400" b="1" smtClean="0">
                <a:latin typeface="Humanst521 BT" pitchFamily="34" charset="0"/>
              </a:rPr>
              <a:t>Implication of Case I</a:t>
            </a:r>
          </a:p>
        </p:txBody>
      </p:sp>
      <p:sp>
        <p:nvSpPr>
          <p:cNvPr id="12292" name="Rectangle 3"/>
          <p:cNvSpPr>
            <a:spLocks noGrp="1" noChangeArrowheads="1"/>
          </p:cNvSpPr>
          <p:nvPr>
            <p:ph type="body" idx="4294967295"/>
          </p:nvPr>
        </p:nvSpPr>
        <p:spPr/>
        <p:txBody>
          <a:bodyPr/>
          <a:lstStyle/>
          <a:p>
            <a:pPr>
              <a:buFontTx/>
              <a:buNone/>
            </a:pPr>
            <a:r>
              <a:rPr lang="en-US" sz="2400" b="1" smtClean="0">
                <a:latin typeface="Humanst521 BT" pitchFamily="34" charset="0"/>
              </a:rPr>
              <a:t>H Ltd.</a:t>
            </a:r>
          </a:p>
          <a:p>
            <a:pPr>
              <a:buFontTx/>
              <a:buNone/>
            </a:pPr>
            <a:r>
              <a:rPr lang="en-US" sz="2400" i="1" smtClean="0">
                <a:latin typeface="Humanst521 BT" pitchFamily="34" charset="0"/>
              </a:rPr>
              <a:t>Profit = 75 less 50 = Rs. 25</a:t>
            </a:r>
          </a:p>
          <a:p>
            <a:pPr>
              <a:buFontTx/>
              <a:buNone/>
            </a:pPr>
            <a:r>
              <a:rPr lang="en-US" sz="2400" i="1" smtClean="0">
                <a:latin typeface="Humanst521 BT" pitchFamily="34" charset="0"/>
              </a:rPr>
              <a:t>Tax payable = 25 * 10% = Rs. 2.50</a:t>
            </a:r>
          </a:p>
          <a:p>
            <a:pPr>
              <a:buFontTx/>
              <a:buNone/>
            </a:pPr>
            <a:r>
              <a:rPr lang="en-US" sz="2400" b="1" smtClean="0">
                <a:latin typeface="Humanst521 BT" pitchFamily="34" charset="0"/>
              </a:rPr>
              <a:t>S Ltd.</a:t>
            </a:r>
          </a:p>
          <a:p>
            <a:pPr>
              <a:buFontTx/>
              <a:buNone/>
            </a:pPr>
            <a:r>
              <a:rPr lang="en-US" sz="2400" i="1" smtClean="0">
                <a:latin typeface="Humanst521 BT" pitchFamily="34" charset="0"/>
              </a:rPr>
              <a:t>Profit of S = 150 less 75 = Rs. 75</a:t>
            </a:r>
          </a:p>
          <a:p>
            <a:pPr>
              <a:buFontTx/>
              <a:buNone/>
            </a:pPr>
            <a:r>
              <a:rPr lang="en-US" sz="2400" i="1" smtClean="0">
                <a:latin typeface="Humanst521 BT" pitchFamily="34" charset="0"/>
              </a:rPr>
              <a:t>Tax payable = 75 * 30% = Rs. 22.50</a:t>
            </a:r>
          </a:p>
          <a:p>
            <a:pPr>
              <a:buFontTx/>
              <a:buNone/>
            </a:pPr>
            <a:endParaRPr lang="en-US" sz="2400" b="1" smtClean="0">
              <a:latin typeface="Humanst521 BT" pitchFamily="34" charset="0"/>
            </a:endParaRPr>
          </a:p>
          <a:p>
            <a:pPr>
              <a:buFontTx/>
              <a:buNone/>
            </a:pPr>
            <a:r>
              <a:rPr lang="en-US" sz="2400" b="1" smtClean="0">
                <a:latin typeface="Humanst521 BT" pitchFamily="34" charset="0"/>
              </a:rPr>
              <a:t>Total Profit = Rs. 100</a:t>
            </a:r>
          </a:p>
          <a:p>
            <a:pPr>
              <a:buFontTx/>
              <a:buNone/>
            </a:pPr>
            <a:r>
              <a:rPr lang="en-US" sz="2400" b="1" smtClean="0">
                <a:latin typeface="Humanst521 BT" pitchFamily="34" charset="0"/>
              </a:rPr>
              <a:t>Total Tax payable =  Rs. 25</a:t>
            </a: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1"/>
          </p:nvPr>
        </p:nvSpPr>
        <p:spPr>
          <a:noFill/>
        </p:spPr>
        <p:txBody>
          <a:bodyPr/>
          <a:lstStyle/>
          <a:p>
            <a:fld id="{2B5BE0B1-DEA5-4339-B8C8-193C62B27644}" type="slidenum">
              <a:rPr lang="en-US" smtClean="0"/>
              <a:pPr/>
              <a:t>7</a:t>
            </a:fld>
            <a:endParaRPr lang="en-US" smtClean="0"/>
          </a:p>
        </p:txBody>
      </p:sp>
      <p:sp>
        <p:nvSpPr>
          <p:cNvPr id="13315" name="Rectangle 2"/>
          <p:cNvSpPr>
            <a:spLocks noGrp="1" noChangeArrowheads="1"/>
          </p:cNvSpPr>
          <p:nvPr>
            <p:ph type="title" idx="4294967295"/>
          </p:nvPr>
        </p:nvSpPr>
        <p:spPr/>
        <p:txBody>
          <a:bodyPr/>
          <a:lstStyle/>
          <a:p>
            <a:pPr algn="l"/>
            <a:r>
              <a:rPr lang="en-US" sz="3400" b="1" smtClean="0">
                <a:latin typeface="Humanst521 BT" pitchFamily="34" charset="0"/>
              </a:rPr>
              <a:t>Case II – Purchase @ 125 from H Ltd.</a:t>
            </a:r>
          </a:p>
        </p:txBody>
      </p:sp>
      <p:sp>
        <p:nvSpPr>
          <p:cNvPr id="6" name="TextBox 5"/>
          <p:cNvSpPr txBox="1"/>
          <p:nvPr/>
        </p:nvSpPr>
        <p:spPr>
          <a:xfrm>
            <a:off x="2187575" y="1524000"/>
            <a:ext cx="2819400" cy="646113"/>
          </a:xfrm>
          <a:prstGeom prst="rect">
            <a:avLst/>
          </a:prstGeom>
          <a:solidFill>
            <a:schemeClr val="bg1">
              <a:lumMod val="65000"/>
            </a:schemeClr>
          </a:solidFill>
          <a:ln>
            <a:solidFill>
              <a:schemeClr val="tx1"/>
            </a:solidFill>
          </a:ln>
        </p:spPr>
        <p:txBody>
          <a:bodyPr>
            <a:spAutoFit/>
          </a:bodyPr>
          <a:lstStyle/>
          <a:p>
            <a:pPr algn="ctr">
              <a:defRPr/>
            </a:pPr>
            <a:r>
              <a:rPr lang="en-US" dirty="0"/>
              <a:t>H Ltd.</a:t>
            </a:r>
          </a:p>
          <a:p>
            <a:pPr algn="ctr">
              <a:defRPr/>
            </a:pPr>
            <a:r>
              <a:rPr lang="en-US" dirty="0"/>
              <a:t>(Holding Co.)</a:t>
            </a:r>
          </a:p>
        </p:txBody>
      </p:sp>
      <p:sp>
        <p:nvSpPr>
          <p:cNvPr id="7" name="TextBox 6"/>
          <p:cNvSpPr txBox="1"/>
          <p:nvPr/>
        </p:nvSpPr>
        <p:spPr>
          <a:xfrm>
            <a:off x="2187575" y="5268913"/>
            <a:ext cx="2819400" cy="646112"/>
          </a:xfrm>
          <a:prstGeom prst="rect">
            <a:avLst/>
          </a:prstGeom>
          <a:solidFill>
            <a:schemeClr val="bg1">
              <a:lumMod val="65000"/>
            </a:schemeClr>
          </a:solidFill>
          <a:ln>
            <a:solidFill>
              <a:schemeClr val="tx1"/>
            </a:solidFill>
          </a:ln>
        </p:spPr>
        <p:txBody>
          <a:bodyPr>
            <a:spAutoFit/>
          </a:bodyPr>
          <a:lstStyle/>
          <a:p>
            <a:pPr algn="ctr">
              <a:defRPr/>
            </a:pPr>
            <a:r>
              <a:rPr lang="en-US" dirty="0"/>
              <a:t>S Ltd.</a:t>
            </a:r>
          </a:p>
          <a:p>
            <a:pPr algn="ctr">
              <a:defRPr/>
            </a:pPr>
            <a:r>
              <a:rPr lang="en-US" dirty="0"/>
              <a:t>(Subsidiary Co.)</a:t>
            </a:r>
          </a:p>
        </p:txBody>
      </p:sp>
      <p:cxnSp>
        <p:nvCxnSpPr>
          <p:cNvPr id="9" name="Straight Arrow Connector 8"/>
          <p:cNvCxnSpPr>
            <a:stCxn id="6" idx="2"/>
            <a:endCxn id="7" idx="0"/>
          </p:cNvCxnSpPr>
          <p:nvPr/>
        </p:nvCxnSpPr>
        <p:spPr>
          <a:xfrm rot="5400000">
            <a:off x="2048669" y="3720306"/>
            <a:ext cx="3098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19" name="TextBox 10"/>
          <p:cNvSpPr txBox="1">
            <a:spLocks noChangeArrowheads="1"/>
          </p:cNvSpPr>
          <p:nvPr/>
        </p:nvSpPr>
        <p:spPr bwMode="auto">
          <a:xfrm>
            <a:off x="3559175" y="2971800"/>
            <a:ext cx="914400" cy="369888"/>
          </a:xfrm>
          <a:prstGeom prst="rect">
            <a:avLst/>
          </a:prstGeom>
          <a:noFill/>
          <a:ln w="9525">
            <a:noFill/>
            <a:miter lim="800000"/>
            <a:headEnd/>
            <a:tailEnd/>
          </a:ln>
        </p:spPr>
        <p:txBody>
          <a:bodyPr>
            <a:spAutoFit/>
          </a:bodyPr>
          <a:lstStyle/>
          <a:p>
            <a:r>
              <a:rPr lang="en-US"/>
              <a:t>100%</a:t>
            </a:r>
          </a:p>
        </p:txBody>
      </p:sp>
      <p:cxnSp>
        <p:nvCxnSpPr>
          <p:cNvPr id="13" name="Straight Connector 12"/>
          <p:cNvCxnSpPr/>
          <p:nvPr/>
        </p:nvCxnSpPr>
        <p:spPr>
          <a:xfrm>
            <a:off x="304800" y="3505200"/>
            <a:ext cx="845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321" name="TextBox 13"/>
          <p:cNvSpPr txBox="1">
            <a:spLocks noChangeArrowheads="1"/>
          </p:cNvSpPr>
          <p:nvPr/>
        </p:nvSpPr>
        <p:spPr bwMode="auto">
          <a:xfrm>
            <a:off x="304800" y="2590800"/>
            <a:ext cx="3733800" cy="646113"/>
          </a:xfrm>
          <a:prstGeom prst="rect">
            <a:avLst/>
          </a:prstGeom>
          <a:noFill/>
          <a:ln w="9525">
            <a:noFill/>
            <a:miter lim="800000"/>
            <a:headEnd/>
            <a:tailEnd/>
          </a:ln>
        </p:spPr>
        <p:txBody>
          <a:bodyPr>
            <a:spAutoFit/>
          </a:bodyPr>
          <a:lstStyle/>
          <a:p>
            <a:r>
              <a:rPr lang="en-US"/>
              <a:t>Bulgaria (Low Tax Jurisdiction) 10%</a:t>
            </a:r>
          </a:p>
        </p:txBody>
      </p:sp>
      <p:sp>
        <p:nvSpPr>
          <p:cNvPr id="13322" name="TextBox 15"/>
          <p:cNvSpPr txBox="1">
            <a:spLocks noChangeArrowheads="1"/>
          </p:cNvSpPr>
          <p:nvPr/>
        </p:nvSpPr>
        <p:spPr bwMode="auto">
          <a:xfrm>
            <a:off x="304800" y="4038600"/>
            <a:ext cx="3733800" cy="646113"/>
          </a:xfrm>
          <a:prstGeom prst="rect">
            <a:avLst/>
          </a:prstGeom>
          <a:noFill/>
          <a:ln w="9525">
            <a:noFill/>
            <a:miter lim="800000"/>
            <a:headEnd/>
            <a:tailEnd/>
          </a:ln>
        </p:spPr>
        <p:txBody>
          <a:bodyPr>
            <a:spAutoFit/>
          </a:bodyPr>
          <a:lstStyle/>
          <a:p>
            <a:r>
              <a:rPr lang="en-US"/>
              <a:t>India (High Tax Jurisdiction)</a:t>
            </a:r>
          </a:p>
          <a:p>
            <a:r>
              <a:rPr lang="en-US"/>
              <a:t> 30%</a:t>
            </a:r>
          </a:p>
        </p:txBody>
      </p:sp>
      <p:cxnSp>
        <p:nvCxnSpPr>
          <p:cNvPr id="18" name="Straight Arrow Connector 17"/>
          <p:cNvCxnSpPr/>
          <p:nvPr/>
        </p:nvCxnSpPr>
        <p:spPr>
          <a:xfrm rot="5400000">
            <a:off x="2972594" y="3734594"/>
            <a:ext cx="3048000" cy="1588"/>
          </a:xfrm>
          <a:prstGeom prst="straightConnector1">
            <a:avLst/>
          </a:prstGeom>
          <a:ln>
            <a:solidFill>
              <a:schemeClr val="accent2"/>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3324" name="TextBox 20"/>
          <p:cNvSpPr txBox="1">
            <a:spLocks noChangeArrowheads="1"/>
          </p:cNvSpPr>
          <p:nvPr/>
        </p:nvSpPr>
        <p:spPr bwMode="auto">
          <a:xfrm>
            <a:off x="4572000" y="3039070"/>
            <a:ext cx="1524000" cy="923330"/>
          </a:xfrm>
          <a:prstGeom prst="rect">
            <a:avLst/>
          </a:prstGeom>
          <a:noFill/>
          <a:ln w="9525">
            <a:noFill/>
            <a:miter lim="800000"/>
            <a:headEnd/>
            <a:tailEnd/>
          </a:ln>
        </p:spPr>
        <p:txBody>
          <a:bodyPr>
            <a:spAutoFit/>
          </a:bodyPr>
          <a:lstStyle/>
          <a:p>
            <a:r>
              <a:rPr lang="en-US" dirty="0" smtClean="0">
                <a:solidFill>
                  <a:schemeClr val="accent2"/>
                </a:solidFill>
              </a:rPr>
              <a:t>Sale to S Ltd. @ </a:t>
            </a:r>
            <a:r>
              <a:rPr lang="en-US" dirty="0">
                <a:solidFill>
                  <a:schemeClr val="accent2"/>
                </a:solidFill>
              </a:rPr>
              <a:t>Rs. 125</a:t>
            </a:r>
          </a:p>
        </p:txBody>
      </p:sp>
      <p:cxnSp>
        <p:nvCxnSpPr>
          <p:cNvPr id="22" name="Straight Arrow Connector 21"/>
          <p:cNvCxnSpPr>
            <a:stCxn id="7" idx="3"/>
            <a:endCxn id="27" idx="1"/>
          </p:cNvCxnSpPr>
          <p:nvPr/>
        </p:nvCxnSpPr>
        <p:spPr>
          <a:xfrm flipV="1">
            <a:off x="5006975" y="5581650"/>
            <a:ext cx="2003425" cy="11113"/>
          </a:xfrm>
          <a:prstGeom prst="straightConnector1">
            <a:avLst/>
          </a:prstGeom>
          <a:ln>
            <a:solidFill>
              <a:schemeClr val="accent2"/>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010400" y="5257800"/>
            <a:ext cx="1752600" cy="646113"/>
          </a:xfrm>
          <a:prstGeom prst="rect">
            <a:avLst/>
          </a:prstGeom>
          <a:solidFill>
            <a:schemeClr val="bg1">
              <a:lumMod val="65000"/>
            </a:schemeClr>
          </a:solidFill>
          <a:ln>
            <a:solidFill>
              <a:schemeClr val="tx1"/>
            </a:solidFill>
          </a:ln>
        </p:spPr>
        <p:txBody>
          <a:bodyPr>
            <a:spAutoFit/>
          </a:bodyPr>
          <a:lstStyle/>
          <a:p>
            <a:pPr algn="ctr">
              <a:defRPr/>
            </a:pPr>
            <a:r>
              <a:rPr lang="en-US" dirty="0"/>
              <a:t>Customer in India</a:t>
            </a:r>
          </a:p>
        </p:txBody>
      </p:sp>
      <p:sp>
        <p:nvSpPr>
          <p:cNvPr id="13327" name="TextBox 29"/>
          <p:cNvSpPr txBox="1">
            <a:spLocks noChangeArrowheads="1"/>
          </p:cNvSpPr>
          <p:nvPr/>
        </p:nvSpPr>
        <p:spPr bwMode="auto">
          <a:xfrm>
            <a:off x="5257800" y="4800600"/>
            <a:ext cx="1524000" cy="646113"/>
          </a:xfrm>
          <a:prstGeom prst="rect">
            <a:avLst/>
          </a:prstGeom>
          <a:noFill/>
          <a:ln w="9525">
            <a:noFill/>
            <a:miter lim="800000"/>
            <a:headEnd/>
            <a:tailEnd/>
          </a:ln>
        </p:spPr>
        <p:txBody>
          <a:bodyPr>
            <a:spAutoFit/>
          </a:bodyPr>
          <a:lstStyle/>
          <a:p>
            <a:r>
              <a:rPr lang="en-US">
                <a:solidFill>
                  <a:schemeClr val="accent2"/>
                </a:solidFill>
              </a:rPr>
              <a:t>Pen sold @ Rs. 150</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1"/>
          </p:nvPr>
        </p:nvSpPr>
        <p:spPr>
          <a:noFill/>
        </p:spPr>
        <p:txBody>
          <a:bodyPr/>
          <a:lstStyle/>
          <a:p>
            <a:fld id="{80B3D223-DF7C-4448-ACA5-37F44A218589}" type="slidenum">
              <a:rPr lang="en-US" smtClean="0"/>
              <a:pPr/>
              <a:t>8</a:t>
            </a:fld>
            <a:endParaRPr lang="en-US" smtClean="0"/>
          </a:p>
        </p:txBody>
      </p:sp>
      <p:sp>
        <p:nvSpPr>
          <p:cNvPr id="14339" name="Rectangle 2"/>
          <p:cNvSpPr>
            <a:spLocks noGrp="1" noChangeArrowheads="1"/>
          </p:cNvSpPr>
          <p:nvPr>
            <p:ph type="title" idx="4294967295"/>
          </p:nvPr>
        </p:nvSpPr>
        <p:spPr/>
        <p:txBody>
          <a:bodyPr/>
          <a:lstStyle/>
          <a:p>
            <a:pPr algn="l"/>
            <a:r>
              <a:rPr lang="en-US" sz="3400" b="1" smtClean="0">
                <a:latin typeface="Humanst521 BT" pitchFamily="34" charset="0"/>
              </a:rPr>
              <a:t>Implication of Case II</a:t>
            </a:r>
          </a:p>
        </p:txBody>
      </p:sp>
      <p:sp>
        <p:nvSpPr>
          <p:cNvPr id="14340" name="Rectangle 3"/>
          <p:cNvSpPr>
            <a:spLocks noGrp="1" noChangeArrowheads="1"/>
          </p:cNvSpPr>
          <p:nvPr>
            <p:ph type="body" idx="4294967295"/>
          </p:nvPr>
        </p:nvSpPr>
        <p:spPr/>
        <p:txBody>
          <a:bodyPr/>
          <a:lstStyle/>
          <a:p>
            <a:pPr>
              <a:buFontTx/>
              <a:buNone/>
            </a:pPr>
            <a:r>
              <a:rPr lang="en-US" sz="2400" b="1" smtClean="0">
                <a:latin typeface="Humanst521 BT" pitchFamily="34" charset="0"/>
              </a:rPr>
              <a:t>H Ltd.</a:t>
            </a:r>
          </a:p>
          <a:p>
            <a:pPr>
              <a:buFontTx/>
              <a:buNone/>
            </a:pPr>
            <a:r>
              <a:rPr lang="en-US" sz="2400" i="1" smtClean="0">
                <a:latin typeface="Humanst521 BT" pitchFamily="34" charset="0"/>
              </a:rPr>
              <a:t>Profit = 125 less 50 = Rs. 75</a:t>
            </a:r>
          </a:p>
          <a:p>
            <a:pPr>
              <a:buFontTx/>
              <a:buNone/>
            </a:pPr>
            <a:r>
              <a:rPr lang="en-US" sz="2400" i="1" smtClean="0">
                <a:latin typeface="Humanst521 BT" pitchFamily="34" charset="0"/>
              </a:rPr>
              <a:t>Tax payable = 75 * 10% = Rs. 7.50</a:t>
            </a:r>
          </a:p>
          <a:p>
            <a:pPr>
              <a:buFontTx/>
              <a:buNone/>
            </a:pPr>
            <a:r>
              <a:rPr lang="en-US" sz="2400" b="1" smtClean="0">
                <a:latin typeface="Humanst521 BT" pitchFamily="34" charset="0"/>
              </a:rPr>
              <a:t>S Ltd.</a:t>
            </a:r>
          </a:p>
          <a:p>
            <a:pPr>
              <a:buFontTx/>
              <a:buNone/>
            </a:pPr>
            <a:r>
              <a:rPr lang="en-US" sz="2400" i="1" smtClean="0">
                <a:latin typeface="Humanst521 BT" pitchFamily="34" charset="0"/>
              </a:rPr>
              <a:t>Profit of S = 150 less 125 = Rs. 25</a:t>
            </a:r>
          </a:p>
          <a:p>
            <a:pPr>
              <a:buFontTx/>
              <a:buNone/>
            </a:pPr>
            <a:r>
              <a:rPr lang="en-US" sz="2400" i="1" smtClean="0">
                <a:latin typeface="Humanst521 BT" pitchFamily="34" charset="0"/>
              </a:rPr>
              <a:t>Tax payable = 25 * 30% = Rs. 7.50</a:t>
            </a:r>
          </a:p>
          <a:p>
            <a:pPr>
              <a:buFontTx/>
              <a:buNone/>
            </a:pPr>
            <a:endParaRPr lang="en-US" sz="2400" b="1" smtClean="0">
              <a:latin typeface="Humanst521 BT" pitchFamily="34" charset="0"/>
            </a:endParaRPr>
          </a:p>
          <a:p>
            <a:pPr>
              <a:buFontTx/>
              <a:buNone/>
            </a:pPr>
            <a:r>
              <a:rPr lang="en-US" sz="2400" b="1" smtClean="0">
                <a:latin typeface="Humanst521 BT" pitchFamily="34" charset="0"/>
              </a:rPr>
              <a:t>Total Profit = Rs. 100</a:t>
            </a:r>
          </a:p>
          <a:p>
            <a:pPr>
              <a:buFontTx/>
              <a:buNone/>
            </a:pPr>
            <a:r>
              <a:rPr lang="en-US" sz="2400" b="1" smtClean="0">
                <a:latin typeface="Humanst521 BT" pitchFamily="34" charset="0"/>
              </a:rPr>
              <a:t>Total Tax payable =  7.5 + 7.5 = Rs. 15</a:t>
            </a:r>
          </a:p>
          <a:p>
            <a:endParaRPr lang="en-US" sz="2400" smtClean="0">
              <a:latin typeface="Humanst521 BT"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1"/>
          </p:nvPr>
        </p:nvSpPr>
        <p:spPr>
          <a:noFill/>
        </p:spPr>
        <p:txBody>
          <a:bodyPr/>
          <a:lstStyle/>
          <a:p>
            <a:fld id="{0710A5D1-2E59-435A-B141-E9AE2DC4B7B9}" type="slidenum">
              <a:rPr lang="en-US" smtClean="0"/>
              <a:pPr/>
              <a:t>9</a:t>
            </a:fld>
            <a:endParaRPr lang="en-US" smtClean="0"/>
          </a:p>
        </p:txBody>
      </p:sp>
      <p:sp>
        <p:nvSpPr>
          <p:cNvPr id="15363" name="Rectangle 2"/>
          <p:cNvSpPr>
            <a:spLocks noGrp="1" noChangeArrowheads="1"/>
          </p:cNvSpPr>
          <p:nvPr>
            <p:ph type="title" idx="4294967295"/>
          </p:nvPr>
        </p:nvSpPr>
        <p:spPr/>
        <p:txBody>
          <a:bodyPr/>
          <a:lstStyle/>
          <a:p>
            <a:pPr algn="l"/>
            <a:r>
              <a:rPr lang="en-US" sz="3400" b="1" smtClean="0">
                <a:latin typeface="Humanst521 BT" pitchFamily="34" charset="0"/>
              </a:rPr>
              <a:t>Analysis of the Example</a:t>
            </a:r>
          </a:p>
        </p:txBody>
      </p:sp>
      <p:sp>
        <p:nvSpPr>
          <p:cNvPr id="15364" name="Rectangle 3"/>
          <p:cNvSpPr>
            <a:spLocks noGrp="1" noChangeArrowheads="1"/>
          </p:cNvSpPr>
          <p:nvPr>
            <p:ph type="body" idx="4294967295"/>
          </p:nvPr>
        </p:nvSpPr>
        <p:spPr/>
        <p:txBody>
          <a:bodyPr/>
          <a:lstStyle/>
          <a:p>
            <a:pPr>
              <a:buFont typeface="Wingdings" pitchFamily="2" charset="2"/>
              <a:buChar char="§"/>
            </a:pPr>
            <a:r>
              <a:rPr lang="en-US" sz="2400" smtClean="0"/>
              <a:t>Total profits of the group remain the same</a:t>
            </a:r>
          </a:p>
          <a:p>
            <a:pPr>
              <a:buFont typeface="Wingdings" pitchFamily="2" charset="2"/>
              <a:buChar char="§"/>
            </a:pPr>
            <a:r>
              <a:rPr lang="en-US" sz="2400" smtClean="0"/>
              <a:t>Tax Payable reduced = 25 less 15 = Rs. 10</a:t>
            </a:r>
          </a:p>
          <a:p>
            <a:pPr>
              <a:buFont typeface="Wingdings" pitchFamily="2" charset="2"/>
              <a:buChar char="§"/>
            </a:pPr>
            <a:r>
              <a:rPr lang="en-US" sz="2400" smtClean="0">
                <a:latin typeface="Humanst521 BT" pitchFamily="34" charset="0"/>
              </a:rPr>
              <a:t>Profits Shifted from India to Bulgaria</a:t>
            </a:r>
          </a:p>
          <a:p>
            <a:pPr>
              <a:buFont typeface="Wingdings" pitchFamily="2" charset="2"/>
              <a:buChar char="§"/>
            </a:pPr>
            <a:r>
              <a:rPr lang="en-US" sz="2400" smtClean="0">
                <a:latin typeface="Humanst521 BT" pitchFamily="34" charset="0"/>
              </a:rPr>
              <a:t>Loss of revenue to Indian Revenue Department</a:t>
            </a:r>
          </a:p>
          <a:p>
            <a:pPr>
              <a:buFont typeface="Wingdings" pitchFamily="2" charset="2"/>
              <a:buChar char="§"/>
            </a:pPr>
            <a:endParaRPr lang="en-US" sz="2400" smtClean="0">
              <a:latin typeface="Humanst521 BT" pitchFamily="34" charset="0"/>
            </a:endParaRPr>
          </a:p>
          <a:p>
            <a:endParaRPr lang="en-US" sz="2400" smtClean="0">
              <a:latin typeface="Humanst521 BT" pitchFamily="34" charset="0"/>
            </a:endParaRPr>
          </a:p>
        </p:txBody>
      </p:sp>
      <p:sp>
        <p:nvSpPr>
          <p:cNvPr id="5" name="TextBox 4"/>
          <p:cNvSpPr txBox="1"/>
          <p:nvPr/>
        </p:nvSpPr>
        <p:spPr>
          <a:xfrm>
            <a:off x="457200" y="4202113"/>
            <a:ext cx="8382000" cy="1200150"/>
          </a:xfrm>
          <a:prstGeom prst="rect">
            <a:avLst/>
          </a:prstGeom>
          <a:solidFill>
            <a:schemeClr val="bg1">
              <a:lumMod val="65000"/>
            </a:schemeClr>
          </a:solidFill>
          <a:ln>
            <a:solidFill>
              <a:schemeClr val="tx1"/>
            </a:solidFill>
          </a:ln>
        </p:spPr>
        <p:txBody>
          <a:bodyPr>
            <a:spAutoFit/>
          </a:bodyPr>
          <a:lstStyle/>
          <a:p>
            <a:pPr>
              <a:defRPr/>
            </a:pPr>
            <a:r>
              <a:rPr lang="en-US" sz="2400" b="1" dirty="0"/>
              <a:t>In order to curb such shifting of profits from high tax countries to low tax countries Transfer Pricing Legislation was introduced by Finance act 2001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CO PPT Template-AC Revised potx">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987</TotalTime>
  <Words>1527</Words>
  <Application>Microsoft Office PowerPoint</Application>
  <PresentationFormat>On-screen Show (4:3)</PresentationFormat>
  <Paragraphs>229</Paragraphs>
  <Slides>33</Slides>
  <Notes>33</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KCO PPT Template-AC Revised potx</vt:lpstr>
      <vt:lpstr>Custom Design</vt:lpstr>
      <vt:lpstr>TRANSFER PRICING – An Overview</vt:lpstr>
      <vt:lpstr>Slide 2</vt:lpstr>
      <vt:lpstr>Transfer Pricing Definition</vt:lpstr>
      <vt:lpstr>Case for Transfer Pricing – Example</vt:lpstr>
      <vt:lpstr>Case I – Purchase @ 75 from H Ltd.</vt:lpstr>
      <vt:lpstr>Implication of Case I</vt:lpstr>
      <vt:lpstr>Case II – Purchase @ 125 from H Ltd.</vt:lpstr>
      <vt:lpstr>Implication of Case II</vt:lpstr>
      <vt:lpstr>Analysis of the Example</vt:lpstr>
      <vt:lpstr>Slide 10</vt:lpstr>
      <vt:lpstr>Rationale</vt:lpstr>
      <vt:lpstr>The Law</vt:lpstr>
      <vt:lpstr>International Transaction</vt:lpstr>
      <vt:lpstr>Associated Enterprise</vt:lpstr>
      <vt:lpstr>Associated Enterprise</vt:lpstr>
      <vt:lpstr>Arm’s Length Price</vt:lpstr>
      <vt:lpstr>How to arrive at the ALP</vt:lpstr>
      <vt:lpstr>CUP Method</vt:lpstr>
      <vt:lpstr>RPM</vt:lpstr>
      <vt:lpstr>CPM</vt:lpstr>
      <vt:lpstr>PSM</vt:lpstr>
      <vt:lpstr>TNMM</vt:lpstr>
      <vt:lpstr>Selection of most appropriate method</vt:lpstr>
      <vt:lpstr>Making adjustments to the ALP</vt:lpstr>
      <vt:lpstr>Slide 25</vt:lpstr>
      <vt:lpstr>Issues</vt:lpstr>
      <vt:lpstr>Issues</vt:lpstr>
      <vt:lpstr>Slide 28</vt:lpstr>
      <vt:lpstr>Transfer Pricing Planning</vt:lpstr>
      <vt:lpstr>Transfer Pricing Documentation</vt:lpstr>
      <vt:lpstr>Transfer Pricing Assessments</vt:lpstr>
      <vt:lpstr>Advisory Services</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OF THE PRESENTATION]</dc:title>
  <dc:creator>keshavzarapkar</dc:creator>
  <cp:lastModifiedBy>Ankit Gangwani</cp:lastModifiedBy>
  <cp:revision>92</cp:revision>
  <dcterms:created xsi:type="dcterms:W3CDTF">2008-11-05T04:50:05Z</dcterms:created>
  <dcterms:modified xsi:type="dcterms:W3CDTF">2010-06-07T18:53:36Z</dcterms:modified>
</cp:coreProperties>
</file>