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1" r:id="rId3"/>
    <p:sldId id="257" r:id="rId4"/>
    <p:sldId id="258" r:id="rId5"/>
    <p:sldId id="259" r:id="rId6"/>
    <p:sldId id="261" r:id="rId7"/>
    <p:sldId id="260" r:id="rId8"/>
    <p:sldId id="262" r:id="rId9"/>
    <p:sldId id="263" r:id="rId10"/>
    <p:sldId id="264" r:id="rId11"/>
    <p:sldId id="266" r:id="rId12"/>
    <p:sldId id="267" r:id="rId13"/>
    <p:sldId id="268" r:id="rId14"/>
    <p:sldId id="269" r:id="rId15"/>
    <p:sldId id="270"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F7DF6521-4430-4DDB-9743-689A372EA0FC}">
          <p14:sldIdLst>
            <p14:sldId id="256"/>
            <p14:sldId id="271"/>
            <p14:sldId id="257"/>
            <p14:sldId id="258"/>
            <p14:sldId id="259"/>
            <p14:sldId id="261"/>
            <p14:sldId id="260"/>
            <p14:sldId id="262"/>
            <p14:sldId id="263"/>
            <p14:sldId id="264"/>
            <p14:sldId id="266"/>
            <p14:sldId id="267"/>
            <p14:sldId id="268"/>
            <p14:sldId id="269"/>
            <p14:sldId id="270"/>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12/16/2016</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gst.gov.i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gst.gov.i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8763000" cy="3505200"/>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just"/>
            <a:r>
              <a:rPr lang="en-US" sz="4000" dirty="0">
                <a:ln w="11430"/>
                <a:solidFill>
                  <a:srgbClr val="002060"/>
                </a:solidFill>
                <a:effectLst>
                  <a:outerShdw blurRad="80000" dist="40000" dir="5040000" algn="tl">
                    <a:srgbClr val="000000">
                      <a:alpha val="30000"/>
                    </a:srgbClr>
                  </a:outerShdw>
                </a:effectLst>
              </a:rPr>
              <a:t/>
            </a:r>
            <a:br>
              <a:rPr lang="en-US" sz="4000" dirty="0">
                <a:ln w="11430"/>
                <a:solidFill>
                  <a:srgbClr val="002060"/>
                </a:solidFill>
                <a:effectLst>
                  <a:outerShdw blurRad="80000" dist="40000" dir="5040000" algn="tl">
                    <a:srgbClr val="000000">
                      <a:alpha val="30000"/>
                    </a:srgbClr>
                  </a:outerShdw>
                </a:effectLst>
              </a:rPr>
            </a:br>
            <a:r>
              <a:rPr lang="en-US" sz="4000" b="1" dirty="0" smtClean="0">
                <a:ln w="11430"/>
                <a:solidFill>
                  <a:srgbClr val="002060"/>
                </a:solidFill>
                <a:effectLst>
                  <a:outerShdw blurRad="80000" dist="40000" dir="5040000" algn="tl">
                    <a:srgbClr val="000000">
                      <a:alpha val="30000"/>
                    </a:srgbClr>
                  </a:outerShdw>
                </a:effectLst>
              </a:rPr>
              <a:t>----</a:t>
            </a:r>
            <a:r>
              <a:rPr lang="en-US" sz="4000" b="1" dirty="0">
                <a:ln w="11430"/>
                <a:solidFill>
                  <a:srgbClr val="002060"/>
                </a:solidFill>
                <a:effectLst>
                  <a:outerShdw blurRad="80000" dist="40000" dir="5040000" algn="tl">
                    <a:srgbClr val="000000">
                      <a:alpha val="30000"/>
                    </a:srgbClr>
                  </a:outerShdw>
                </a:effectLst>
              </a:rPr>
              <a:t>Getting Started with GST-</a:t>
            </a:r>
            <a:r>
              <a:rPr lang="en-US" sz="4000" b="1" dirty="0" smtClean="0">
                <a:ln w="11430"/>
                <a:solidFill>
                  <a:srgbClr val="002060"/>
                </a:solidFill>
                <a:effectLst>
                  <a:outerShdw blurRad="80000" dist="40000" dir="5040000" algn="tl">
                    <a:srgbClr val="000000">
                      <a:alpha val="30000"/>
                    </a:srgbClr>
                  </a:outerShdw>
                </a:effectLst>
              </a:rPr>
              <a:t>--- </a:t>
            </a:r>
            <a:br>
              <a:rPr lang="en-US" sz="4000" b="1" dirty="0" smtClean="0">
                <a:ln w="11430"/>
                <a:solidFill>
                  <a:srgbClr val="002060"/>
                </a:solidFill>
                <a:effectLst>
                  <a:outerShdw blurRad="80000" dist="40000" dir="5040000" algn="tl">
                    <a:srgbClr val="000000">
                      <a:alpha val="30000"/>
                    </a:srgbClr>
                  </a:outerShdw>
                </a:effectLst>
              </a:rPr>
            </a:br>
            <a:r>
              <a:rPr lang="en-US" sz="4000" b="1" dirty="0">
                <a:ln w="11430"/>
                <a:solidFill>
                  <a:srgbClr val="002060"/>
                </a:solidFill>
                <a:effectLst>
                  <a:outerShdw blurRad="80000" dist="40000" dir="5040000" algn="tl">
                    <a:srgbClr val="000000">
                      <a:alpha val="30000"/>
                    </a:srgbClr>
                  </a:outerShdw>
                </a:effectLst>
              </a:rPr>
              <a:t/>
            </a:r>
            <a:br>
              <a:rPr lang="en-US" sz="4000" b="1" dirty="0">
                <a:ln w="11430"/>
                <a:solidFill>
                  <a:srgbClr val="002060"/>
                </a:solidFill>
                <a:effectLst>
                  <a:outerShdw blurRad="80000" dist="40000" dir="5040000" algn="tl">
                    <a:srgbClr val="000000">
                      <a:alpha val="30000"/>
                    </a:srgbClr>
                  </a:outerShdw>
                </a:effectLst>
              </a:rPr>
            </a:br>
            <a:r>
              <a:rPr lang="en-US" sz="3600" b="1" dirty="0" smtClean="0">
                <a:ln w="11430"/>
                <a:solidFill>
                  <a:srgbClr val="002060"/>
                </a:solidFill>
                <a:effectLst>
                  <a:outerShdw blurRad="80000" dist="40000" dir="5040000" algn="tl">
                    <a:srgbClr val="000000">
                      <a:alpha val="30000"/>
                    </a:srgbClr>
                  </a:outerShdw>
                </a:effectLst>
              </a:rPr>
              <a:t>REGISTRATION OF EXISTING DVAT DEALERS UNDER “GST” with effect from 16-12-2016</a:t>
            </a:r>
            <a:r>
              <a:rPr lang="en-US" sz="4000" b="1" dirty="0" smtClean="0">
                <a:ln w="11430"/>
                <a:solidFill>
                  <a:srgbClr val="002060"/>
                </a:solidFill>
                <a:effectLst>
                  <a:outerShdw blurRad="80000" dist="40000" dir="5040000" algn="tl">
                    <a:srgbClr val="000000">
                      <a:alpha val="30000"/>
                    </a:srgbClr>
                  </a:outerShdw>
                </a:effectLst>
              </a:rPr>
              <a:t/>
            </a:r>
            <a:br>
              <a:rPr lang="en-US" sz="4000" b="1" dirty="0" smtClean="0">
                <a:ln w="11430"/>
                <a:solidFill>
                  <a:srgbClr val="002060"/>
                </a:solidFill>
                <a:effectLst>
                  <a:outerShdw blurRad="80000" dist="40000" dir="5040000" algn="tl">
                    <a:srgbClr val="000000">
                      <a:alpha val="30000"/>
                    </a:srgbClr>
                  </a:outerShdw>
                </a:effectLst>
              </a:rPr>
            </a:br>
            <a:endParaRPr lang="en-US" sz="4000" b="1" dirty="0">
              <a:ln w="11430"/>
              <a:solidFill>
                <a:srgbClr val="002060"/>
              </a:soli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p:txBody>
          <a:bodyPr>
            <a:normAutofit fontScale="47500" lnSpcReduction="20000"/>
          </a:bodyPr>
          <a:lstStyle/>
          <a:p>
            <a:r>
              <a:rPr lang="en-US" b="1" dirty="0" smtClean="0"/>
              <a:t>Prepared By:- CA. Angad Singh </a:t>
            </a:r>
          </a:p>
          <a:p>
            <a:r>
              <a:rPr lang="en-US" b="1" dirty="0" smtClean="0"/>
              <a:t>Mobile No. 9650422527/9953328521</a:t>
            </a:r>
            <a:endParaRPr lang="en-US" b="1" dirty="0"/>
          </a:p>
        </p:txBody>
      </p:sp>
      <p:sp>
        <p:nvSpPr>
          <p:cNvPr id="4" name="Footer Placeholder 3"/>
          <p:cNvSpPr>
            <a:spLocks noGrp="1"/>
          </p:cNvSpPr>
          <p:nvPr>
            <p:ph type="ftr" sz="quarter" idx="11"/>
          </p:nvPr>
        </p:nvSpPr>
        <p:spPr/>
        <p:txBody>
          <a:bodyPr/>
          <a:lstStyle/>
          <a:p>
            <a:r>
              <a:rPr lang="en-US" dirty="0" smtClean="0"/>
              <a:t>Startup &amp; Tax Advisory</a:t>
            </a:r>
            <a:endParaRPr lang="en-US" dirty="0"/>
          </a:p>
        </p:txBody>
      </p:sp>
      <p:sp>
        <p:nvSpPr>
          <p:cNvPr id="6" name="Rounded Rectangle 5"/>
          <p:cNvSpPr/>
          <p:nvPr/>
        </p:nvSpPr>
        <p:spPr>
          <a:xfrm>
            <a:off x="1143000" y="4038600"/>
            <a:ext cx="70866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Prepared By:- CA. Angad Singh</a:t>
            </a:r>
          </a:p>
          <a:p>
            <a:pPr algn="ctr"/>
            <a:r>
              <a:rPr lang="en-US" dirty="0" smtClean="0"/>
              <a:t>Mobile No.:- 9650422527/9953328521</a:t>
            </a:r>
          </a:p>
          <a:p>
            <a:pPr algn="ctr"/>
            <a:r>
              <a:rPr lang="en-US" dirty="0" smtClean="0"/>
              <a:t>Email Id:- Caangad1991@gmail.com</a:t>
            </a:r>
            <a:endParaRPr lang="en-US" dirty="0"/>
          </a:p>
        </p:txBody>
      </p:sp>
    </p:spTree>
    <p:extLst>
      <p:ext uri="{BB962C8B-B14F-4D97-AF65-F5344CB8AC3E}">
        <p14:creationId xmlns:p14="http://schemas.microsoft.com/office/powerpoint/2010/main" val="280936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dirty="0"/>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just"/>
            <a:endParaRPr lang="en-US" sz="3200" dirty="0" smtClean="0"/>
          </a:p>
          <a:p>
            <a:pPr algn="just"/>
            <a:endParaRPr lang="en-US" sz="3200" dirty="0" smtClean="0"/>
          </a:p>
          <a:p>
            <a:pPr algn="just"/>
            <a:endParaRPr lang="en-US" sz="3200" dirty="0" smtClean="0"/>
          </a:p>
          <a:p>
            <a:pPr algn="just"/>
            <a:endParaRPr lang="en-US" sz="3200" dirty="0"/>
          </a:p>
          <a:p>
            <a:pPr algn="just"/>
            <a:endParaRPr lang="en-US" sz="3200" dirty="0" smtClean="0"/>
          </a:p>
          <a:p>
            <a:pPr algn="just"/>
            <a:endParaRPr lang="en-US" sz="3200" dirty="0"/>
          </a:p>
          <a:p>
            <a:pPr algn="just"/>
            <a:endParaRPr lang="en-US" sz="3200" dirty="0"/>
          </a:p>
          <a:p>
            <a:pPr algn="just"/>
            <a:r>
              <a:rPr lang="en-US" sz="3200" dirty="0" smtClean="0"/>
              <a:t>After Successfully submission of application form, “ARN” will be issued to you in Migrated Status. The status of provisional id will change to “Active” on the appointed date</a:t>
            </a:r>
          </a:p>
          <a:p>
            <a:pPr algn="just"/>
            <a:endParaRPr lang="en-US" sz="3200" dirty="0" smtClean="0"/>
          </a:p>
          <a:p>
            <a:pPr algn="just"/>
            <a:endParaRPr lang="en-US" sz="3200" dirty="0" smtClean="0"/>
          </a:p>
          <a:p>
            <a:pPr algn="just"/>
            <a:endParaRPr lang="en-US" sz="3200" dirty="0" smtClean="0"/>
          </a:p>
          <a:p>
            <a:pPr algn="just"/>
            <a:endParaRPr lang="en-US" sz="3200" dirty="0"/>
          </a:p>
          <a:p>
            <a:pPr algn="just"/>
            <a:endParaRPr lang="en-US" sz="3200" dirty="0" smtClean="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3202876" y="2057400"/>
            <a:ext cx="3578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Step:-7</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648200" y="2861505"/>
            <a:ext cx="344138"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748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00"/>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a:xfrm>
            <a:off x="1143000" y="381000"/>
            <a:ext cx="6019800" cy="685800"/>
          </a:xfrm>
        </p:spPr>
        <p:txBody>
          <a:bodyPr>
            <a:normAutofit fontScale="25000" lnSpcReduction="20000"/>
          </a:bodyPr>
          <a:lstStyle/>
          <a:p>
            <a:endParaRPr lang="en-US" sz="7200" dirty="0" smtClean="0"/>
          </a:p>
          <a:p>
            <a:pPr marL="45720" indent="0">
              <a:buNone/>
            </a:pPr>
            <a:r>
              <a:rPr lang="en-US" sz="7200" b="1" u="sng" dirty="0" smtClean="0"/>
              <a:t>Documents for Proprietorship Firm</a:t>
            </a:r>
          </a:p>
          <a:p>
            <a:pPr marL="45720" indent="0">
              <a:buNone/>
            </a:pPr>
            <a:endParaRPr lang="en-US" sz="4800" b="1" u="sng" dirty="0"/>
          </a:p>
          <a:p>
            <a:r>
              <a:rPr lang="en-US" sz="6400" dirty="0" smtClean="0"/>
              <a:t>1 Provisional </a:t>
            </a:r>
            <a:r>
              <a:rPr lang="en-US" sz="6400" dirty="0"/>
              <a:t>User id and Password provided by Vat / Service Tax Department (Available on VAT / Service Tax Website) </a:t>
            </a:r>
          </a:p>
          <a:p>
            <a:r>
              <a:rPr lang="en-US" sz="6400" dirty="0"/>
              <a:t>2     Details of Existing VAT, CST, Excise, Service Tax Registration Numbers along with date of Registration </a:t>
            </a:r>
          </a:p>
          <a:p>
            <a:r>
              <a:rPr lang="en-US" sz="6400" dirty="0"/>
              <a:t>3     Proof of Constitution of Business ( VAT / Service Tax Registration Certificate) </a:t>
            </a:r>
          </a:p>
          <a:p>
            <a:r>
              <a:rPr lang="en-US" sz="6400" dirty="0"/>
              <a:t>4     Mobile no and Email Address of Proprietor </a:t>
            </a:r>
          </a:p>
          <a:p>
            <a:r>
              <a:rPr lang="en-US" sz="6400" dirty="0"/>
              <a:t>5     PAN of Applicant along with any One Address Proof (Voter ID, Passport, Driving License, </a:t>
            </a:r>
            <a:r>
              <a:rPr lang="en-US" sz="6400" dirty="0" err="1"/>
              <a:t>Aadhar</a:t>
            </a:r>
            <a:r>
              <a:rPr lang="en-US" sz="6400" dirty="0"/>
              <a:t>) </a:t>
            </a:r>
          </a:p>
          <a:p>
            <a:r>
              <a:rPr lang="en-US" sz="6400" dirty="0"/>
              <a:t>6     Photograph of Applicant </a:t>
            </a:r>
          </a:p>
          <a:p>
            <a:r>
              <a:rPr lang="en-US" sz="6400" dirty="0"/>
              <a:t>7     PAN / ID proof and Authorization Letter where applicant and Authorized Signatory are different </a:t>
            </a:r>
          </a:p>
          <a:p>
            <a:r>
              <a:rPr lang="en-US" sz="6400" dirty="0"/>
              <a:t>8     Proof of Principal place of Business - Bank Statement / Consent Letter/ Electricity Bill/ Rent Agreement </a:t>
            </a:r>
          </a:p>
          <a:p>
            <a:r>
              <a:rPr lang="en-US" sz="6400" dirty="0"/>
              <a:t>9     Proof of Additional place of Business - Bank Statement / Consent Letter/ Electricity Bill/ Rent Agreement </a:t>
            </a:r>
          </a:p>
          <a:p>
            <a:r>
              <a:rPr lang="en-US" sz="6400" dirty="0"/>
              <a:t>10     Bank Account details - Bank Statement / First Page of Passbook </a:t>
            </a:r>
            <a:endParaRPr lang="en-US" sz="6400" dirty="0">
              <a:effectLst/>
            </a:endParaRPr>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Tree>
    <p:extLst>
      <p:ext uri="{BB962C8B-B14F-4D97-AF65-F5344CB8AC3E}">
        <p14:creationId xmlns:p14="http://schemas.microsoft.com/office/powerpoint/2010/main" val="29618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 calcmode="lin" valueType="num">
                                      <p:cBhvr additive="base">
                                        <p:cTn id="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 calcmode="lin" valueType="num">
                                      <p:cBhvr additive="base">
                                        <p:cTn id="1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anim calcmode="lin" valueType="num">
                                      <p:cBhvr additive="base">
                                        <p:cTn id="25"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 calcmode="lin" valueType="num">
                                      <p:cBhvr additive="base">
                                        <p:cTn id="3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8" end="8"/>
                                            </p:txEl>
                                          </p:spTgt>
                                        </p:tgtEl>
                                        <p:attrNameLst>
                                          <p:attrName>style.visibility</p:attrName>
                                        </p:attrNameLst>
                                      </p:cBhvr>
                                      <p:to>
                                        <p:strVal val="visible"/>
                                      </p:to>
                                    </p:set>
                                    <p:anim calcmode="lin" valueType="num">
                                      <p:cBhvr additive="base">
                                        <p:cTn id="43"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9" end="9"/>
                                            </p:txEl>
                                          </p:spTgt>
                                        </p:tgtEl>
                                        <p:attrNameLst>
                                          <p:attrName>style.visibility</p:attrName>
                                        </p:attrNameLst>
                                      </p:cBhvr>
                                      <p:to>
                                        <p:strVal val="visible"/>
                                      </p:to>
                                    </p:set>
                                    <p:anim calcmode="lin" valueType="num">
                                      <p:cBhvr additive="base">
                                        <p:cTn id="49"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 calcmode="lin" valueType="num">
                                      <p:cBhvr additive="base">
                                        <p:cTn id="55"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11" end="11"/>
                                            </p:txEl>
                                          </p:spTgt>
                                        </p:tgtEl>
                                        <p:attrNameLst>
                                          <p:attrName>style.visibility</p:attrName>
                                        </p:attrNameLst>
                                      </p:cBhvr>
                                      <p:to>
                                        <p:strVal val="visible"/>
                                      </p:to>
                                    </p:set>
                                    <p:anim calcmode="lin" valueType="num">
                                      <p:cBhvr additive="base">
                                        <p:cTn id="61"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12" end="12"/>
                                            </p:txEl>
                                          </p:spTgt>
                                        </p:tgtEl>
                                        <p:attrNameLst>
                                          <p:attrName>style.visibility</p:attrName>
                                        </p:attrNameLst>
                                      </p:cBhvr>
                                      <p:to>
                                        <p:strVal val="visible"/>
                                      </p:to>
                                    </p:set>
                                    <p:anim calcmode="lin" valueType="num">
                                      <p:cBhvr additive="base">
                                        <p:cTn id="67" dur="500" fill="hold"/>
                                        <p:tgtEl>
                                          <p:spTgt spid="8">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00"/>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a:xfrm>
            <a:off x="1143000" y="381000"/>
            <a:ext cx="6400800" cy="3825240"/>
          </a:xfrm>
        </p:spPr>
        <p:txBody>
          <a:bodyPr>
            <a:normAutofit fontScale="25000" lnSpcReduction="20000"/>
          </a:bodyPr>
          <a:lstStyle/>
          <a:p>
            <a:endParaRPr lang="en-US" sz="7200" dirty="0" smtClean="0"/>
          </a:p>
          <a:p>
            <a:pPr marL="45720" indent="0">
              <a:buNone/>
            </a:pPr>
            <a:r>
              <a:rPr lang="en-US" sz="7200" b="1" u="sng" dirty="0" smtClean="0"/>
              <a:t>Documents required for Partnership Firm</a:t>
            </a:r>
          </a:p>
          <a:p>
            <a:pPr marL="45720" indent="0">
              <a:buNone/>
            </a:pPr>
            <a:endParaRPr lang="en-US" sz="2900" b="1" u="sng" dirty="0"/>
          </a:p>
          <a:p>
            <a:r>
              <a:rPr lang="en-US" sz="4900" dirty="0"/>
              <a:t>1     </a:t>
            </a:r>
            <a:r>
              <a:rPr lang="en-US" sz="6400" dirty="0"/>
              <a:t>Provisional User id and Password provided by Vat / Service Tax Department (Available on VAT / Service Tax Website) </a:t>
            </a:r>
          </a:p>
          <a:p>
            <a:r>
              <a:rPr lang="en-US" sz="6400" dirty="0"/>
              <a:t>2     Details of Existing VAT, CST, Excise, Service Tax Registration Numbers along with date of Registration </a:t>
            </a:r>
          </a:p>
          <a:p>
            <a:r>
              <a:rPr lang="en-US" sz="6400" dirty="0"/>
              <a:t>3     Pan of Firm </a:t>
            </a:r>
          </a:p>
          <a:p>
            <a:r>
              <a:rPr lang="en-US" sz="6400" dirty="0"/>
              <a:t>4     Partnership Deed of Firm </a:t>
            </a:r>
          </a:p>
          <a:p>
            <a:r>
              <a:rPr lang="en-US" sz="6400" dirty="0"/>
              <a:t>5     Mobile no and Email Address of All Partners </a:t>
            </a:r>
          </a:p>
          <a:p>
            <a:r>
              <a:rPr lang="en-US" sz="6400" dirty="0"/>
              <a:t>6     PAN of All Partners </a:t>
            </a:r>
          </a:p>
          <a:p>
            <a:r>
              <a:rPr lang="en-US" sz="6400" dirty="0"/>
              <a:t>7     Address Proof of all Partners (Voter ID, Passport, Driving License, </a:t>
            </a:r>
            <a:r>
              <a:rPr lang="en-US" sz="6400" dirty="0" err="1"/>
              <a:t>Aadhar</a:t>
            </a:r>
            <a:r>
              <a:rPr lang="en-US" sz="6400" dirty="0"/>
              <a:t>) </a:t>
            </a:r>
          </a:p>
          <a:p>
            <a:r>
              <a:rPr lang="en-US" sz="6400" dirty="0"/>
              <a:t>8     Photograph of All Partners </a:t>
            </a:r>
          </a:p>
          <a:p>
            <a:r>
              <a:rPr lang="en-US" sz="6400" dirty="0"/>
              <a:t>9     Board Resolution Appointing Authorized Signatory for GST Registration </a:t>
            </a:r>
          </a:p>
          <a:p>
            <a:r>
              <a:rPr lang="en-US" sz="6400" dirty="0"/>
              <a:t>10     Proof of Principal place of Business - Bank Statement / Consent Letter/ Electricity Bill/ Rent Agreement </a:t>
            </a:r>
          </a:p>
          <a:p>
            <a:r>
              <a:rPr lang="en-US" sz="6400" dirty="0"/>
              <a:t>11     Proof of Additional place of Business - Bank Statement / Consent Letter/ Electricity Bill/ Rent Agreement </a:t>
            </a:r>
          </a:p>
          <a:p>
            <a:r>
              <a:rPr lang="en-US" sz="6400" dirty="0"/>
              <a:t>12     Bank Account details - Bank Statement / First Page of Passbook </a:t>
            </a:r>
            <a:endParaRPr lang="en-US" sz="6400" dirty="0">
              <a:effectLst/>
            </a:endParaRPr>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Tree>
    <p:extLst>
      <p:ext uri="{BB962C8B-B14F-4D97-AF65-F5344CB8AC3E}">
        <p14:creationId xmlns:p14="http://schemas.microsoft.com/office/powerpoint/2010/main" val="242291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circle(in)">
                                      <p:cBhvr>
                                        <p:cTn id="7" dur="2000"/>
                                        <p:tgtEl>
                                          <p:spTgt spid="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circle(in)">
                                      <p:cBhvr>
                                        <p:cTn id="12" dur="20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circle(in)">
                                      <p:cBhvr>
                                        <p:cTn id="17" dur="2000"/>
                                        <p:tgtEl>
                                          <p:spTgt spid="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circle(in)">
                                      <p:cBhvr>
                                        <p:cTn id="22" dur="2000"/>
                                        <p:tgtEl>
                                          <p:spTgt spid="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animEffect transition="in" filter="circle(in)">
                                      <p:cBhvr>
                                        <p:cTn id="27" dur="2000"/>
                                        <p:tgtEl>
                                          <p:spTgt spid="8">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xEl>
                                              <p:pRg st="8" end="8"/>
                                            </p:txEl>
                                          </p:spTgt>
                                        </p:tgtEl>
                                        <p:attrNameLst>
                                          <p:attrName>style.visibility</p:attrName>
                                        </p:attrNameLst>
                                      </p:cBhvr>
                                      <p:to>
                                        <p:strVal val="visible"/>
                                      </p:to>
                                    </p:set>
                                    <p:animEffect transition="in" filter="circle(in)">
                                      <p:cBhvr>
                                        <p:cTn id="32" dur="2000"/>
                                        <p:tgtEl>
                                          <p:spTgt spid="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animEffect transition="in" filter="circle(in)">
                                      <p:cBhvr>
                                        <p:cTn id="37" dur="2000"/>
                                        <p:tgtEl>
                                          <p:spTgt spid="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8">
                                            <p:txEl>
                                              <p:pRg st="10" end="10"/>
                                            </p:txEl>
                                          </p:spTgt>
                                        </p:tgtEl>
                                        <p:attrNameLst>
                                          <p:attrName>style.visibility</p:attrName>
                                        </p:attrNameLst>
                                      </p:cBhvr>
                                      <p:to>
                                        <p:strVal val="visible"/>
                                      </p:to>
                                    </p:set>
                                    <p:animEffect transition="in" filter="circle(in)">
                                      <p:cBhvr>
                                        <p:cTn id="42" dur="2000"/>
                                        <p:tgtEl>
                                          <p:spTgt spid="8">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8">
                                            <p:txEl>
                                              <p:pRg st="11" end="11"/>
                                            </p:txEl>
                                          </p:spTgt>
                                        </p:tgtEl>
                                        <p:attrNameLst>
                                          <p:attrName>style.visibility</p:attrName>
                                        </p:attrNameLst>
                                      </p:cBhvr>
                                      <p:to>
                                        <p:strVal val="visible"/>
                                      </p:to>
                                    </p:set>
                                    <p:animEffect transition="in" filter="circle(in)">
                                      <p:cBhvr>
                                        <p:cTn id="47" dur="2000"/>
                                        <p:tgtEl>
                                          <p:spTgt spid="8">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8">
                                            <p:txEl>
                                              <p:pRg st="12" end="12"/>
                                            </p:txEl>
                                          </p:spTgt>
                                        </p:tgtEl>
                                        <p:attrNameLst>
                                          <p:attrName>style.visibility</p:attrName>
                                        </p:attrNameLst>
                                      </p:cBhvr>
                                      <p:to>
                                        <p:strVal val="visible"/>
                                      </p:to>
                                    </p:set>
                                    <p:animEffect transition="in" filter="circle(in)">
                                      <p:cBhvr>
                                        <p:cTn id="52" dur="2000"/>
                                        <p:tgtEl>
                                          <p:spTgt spid="8">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8">
                                            <p:txEl>
                                              <p:pRg st="13" end="13"/>
                                            </p:txEl>
                                          </p:spTgt>
                                        </p:tgtEl>
                                        <p:attrNameLst>
                                          <p:attrName>style.visibility</p:attrName>
                                        </p:attrNameLst>
                                      </p:cBhvr>
                                      <p:to>
                                        <p:strVal val="visible"/>
                                      </p:to>
                                    </p:set>
                                    <p:animEffect transition="in" filter="circle(in)">
                                      <p:cBhvr>
                                        <p:cTn id="57" dur="2000"/>
                                        <p:tgtEl>
                                          <p:spTgt spid="8">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8">
                                            <p:txEl>
                                              <p:pRg st="14" end="14"/>
                                            </p:txEl>
                                          </p:spTgt>
                                        </p:tgtEl>
                                        <p:attrNameLst>
                                          <p:attrName>style.visibility</p:attrName>
                                        </p:attrNameLst>
                                      </p:cBhvr>
                                      <p:to>
                                        <p:strVal val="visible"/>
                                      </p:to>
                                    </p:set>
                                    <p:animEffect transition="in" filter="circle(in)">
                                      <p:cBhvr>
                                        <p:cTn id="62" dur="2000"/>
                                        <p:tgtEl>
                                          <p:spTgt spid="8">
                                            <p:txEl>
                                              <p:pRg st="14" end="1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1" nodeType="click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anim calcmode="lin" valueType="num">
                                      <p:cBhvr>
                                        <p:cTn id="67"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68"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69" dur="500"/>
                                        <p:tgtEl>
                                          <p:spTgt spid="8">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1" nodeType="clickEffect">
                                  <p:stCondLst>
                                    <p:cond delay="0"/>
                                  </p:stCondLst>
                                  <p:childTnLst>
                                    <p:set>
                                      <p:cBhvr>
                                        <p:cTn id="73" dur="1" fill="hold">
                                          <p:stCondLst>
                                            <p:cond delay="0"/>
                                          </p:stCondLst>
                                        </p:cTn>
                                        <p:tgtEl>
                                          <p:spTgt spid="8">
                                            <p:txEl>
                                              <p:pRg st="4" end="4"/>
                                            </p:txEl>
                                          </p:spTgt>
                                        </p:tgtEl>
                                        <p:attrNameLst>
                                          <p:attrName>style.visibility</p:attrName>
                                        </p:attrNameLst>
                                      </p:cBhvr>
                                      <p:to>
                                        <p:strVal val="visible"/>
                                      </p:to>
                                    </p:set>
                                    <p:anim calcmode="lin" valueType="num">
                                      <p:cBhvr>
                                        <p:cTn id="74"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75"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76" dur="500"/>
                                        <p:tgtEl>
                                          <p:spTgt spid="8">
                                            <p:txEl>
                                              <p:pRg st="4" end="4"/>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1" nodeType="clickEffect">
                                  <p:stCondLst>
                                    <p:cond delay="0"/>
                                  </p:stCondLst>
                                  <p:childTnLst>
                                    <p:set>
                                      <p:cBhvr>
                                        <p:cTn id="80" dur="1" fill="hold">
                                          <p:stCondLst>
                                            <p:cond delay="0"/>
                                          </p:stCondLst>
                                        </p:cTn>
                                        <p:tgtEl>
                                          <p:spTgt spid="8">
                                            <p:txEl>
                                              <p:pRg st="5" end="5"/>
                                            </p:txEl>
                                          </p:spTgt>
                                        </p:tgtEl>
                                        <p:attrNameLst>
                                          <p:attrName>style.visibility</p:attrName>
                                        </p:attrNameLst>
                                      </p:cBhvr>
                                      <p:to>
                                        <p:strVal val="visible"/>
                                      </p:to>
                                    </p:set>
                                    <p:anim calcmode="lin" valueType="num">
                                      <p:cBhvr>
                                        <p:cTn id="81"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82"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83" dur="500"/>
                                        <p:tgtEl>
                                          <p:spTgt spid="8">
                                            <p:txEl>
                                              <p:pRg st="5" end="5"/>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1" nodeType="clickEffect">
                                  <p:stCondLst>
                                    <p:cond delay="0"/>
                                  </p:stCondLst>
                                  <p:childTnLst>
                                    <p:set>
                                      <p:cBhvr>
                                        <p:cTn id="87" dur="1" fill="hold">
                                          <p:stCondLst>
                                            <p:cond delay="0"/>
                                          </p:stCondLst>
                                        </p:cTn>
                                        <p:tgtEl>
                                          <p:spTgt spid="8">
                                            <p:txEl>
                                              <p:pRg st="6" end="6"/>
                                            </p:txEl>
                                          </p:spTgt>
                                        </p:tgtEl>
                                        <p:attrNameLst>
                                          <p:attrName>style.visibility</p:attrName>
                                        </p:attrNameLst>
                                      </p:cBhvr>
                                      <p:to>
                                        <p:strVal val="visible"/>
                                      </p:to>
                                    </p:set>
                                    <p:anim calcmode="lin" valueType="num">
                                      <p:cBhvr>
                                        <p:cTn id="88"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89"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90" dur="500"/>
                                        <p:tgtEl>
                                          <p:spTgt spid="8">
                                            <p:txEl>
                                              <p:pRg st="6" end="6"/>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1" nodeType="clickEffect">
                                  <p:stCondLst>
                                    <p:cond delay="0"/>
                                  </p:stCondLst>
                                  <p:childTnLst>
                                    <p:set>
                                      <p:cBhvr>
                                        <p:cTn id="94" dur="1" fill="hold">
                                          <p:stCondLst>
                                            <p:cond delay="0"/>
                                          </p:stCondLst>
                                        </p:cTn>
                                        <p:tgtEl>
                                          <p:spTgt spid="8">
                                            <p:txEl>
                                              <p:pRg st="7" end="7"/>
                                            </p:txEl>
                                          </p:spTgt>
                                        </p:tgtEl>
                                        <p:attrNameLst>
                                          <p:attrName>style.visibility</p:attrName>
                                        </p:attrNameLst>
                                      </p:cBhvr>
                                      <p:to>
                                        <p:strVal val="visible"/>
                                      </p:to>
                                    </p:set>
                                    <p:anim calcmode="lin" valueType="num">
                                      <p:cBhvr>
                                        <p:cTn id="95" dur="500" fill="hold"/>
                                        <p:tgtEl>
                                          <p:spTgt spid="8">
                                            <p:txEl>
                                              <p:pRg st="7" end="7"/>
                                            </p:txEl>
                                          </p:spTgt>
                                        </p:tgtEl>
                                        <p:attrNameLst>
                                          <p:attrName>ppt_w</p:attrName>
                                        </p:attrNameLst>
                                      </p:cBhvr>
                                      <p:tavLst>
                                        <p:tav tm="0">
                                          <p:val>
                                            <p:fltVal val="0"/>
                                          </p:val>
                                        </p:tav>
                                        <p:tav tm="100000">
                                          <p:val>
                                            <p:strVal val="#ppt_w"/>
                                          </p:val>
                                        </p:tav>
                                      </p:tavLst>
                                    </p:anim>
                                    <p:anim calcmode="lin" valueType="num">
                                      <p:cBhvr>
                                        <p:cTn id="96" dur="500" fill="hold"/>
                                        <p:tgtEl>
                                          <p:spTgt spid="8">
                                            <p:txEl>
                                              <p:pRg st="7" end="7"/>
                                            </p:txEl>
                                          </p:spTgt>
                                        </p:tgtEl>
                                        <p:attrNameLst>
                                          <p:attrName>ppt_h</p:attrName>
                                        </p:attrNameLst>
                                      </p:cBhvr>
                                      <p:tavLst>
                                        <p:tav tm="0">
                                          <p:val>
                                            <p:fltVal val="0"/>
                                          </p:val>
                                        </p:tav>
                                        <p:tav tm="100000">
                                          <p:val>
                                            <p:strVal val="#ppt_h"/>
                                          </p:val>
                                        </p:tav>
                                      </p:tavLst>
                                    </p:anim>
                                    <p:animEffect transition="in" filter="fade">
                                      <p:cBhvr>
                                        <p:cTn id="97" dur="500"/>
                                        <p:tgtEl>
                                          <p:spTgt spid="8">
                                            <p:txEl>
                                              <p:pRg st="7" end="7"/>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1" nodeType="clickEffect">
                                  <p:stCondLst>
                                    <p:cond delay="0"/>
                                  </p:stCondLst>
                                  <p:childTnLst>
                                    <p:set>
                                      <p:cBhvr>
                                        <p:cTn id="101" dur="1" fill="hold">
                                          <p:stCondLst>
                                            <p:cond delay="0"/>
                                          </p:stCondLst>
                                        </p:cTn>
                                        <p:tgtEl>
                                          <p:spTgt spid="8">
                                            <p:txEl>
                                              <p:pRg st="8" end="8"/>
                                            </p:txEl>
                                          </p:spTgt>
                                        </p:tgtEl>
                                        <p:attrNameLst>
                                          <p:attrName>style.visibility</p:attrName>
                                        </p:attrNameLst>
                                      </p:cBhvr>
                                      <p:to>
                                        <p:strVal val="visible"/>
                                      </p:to>
                                    </p:set>
                                    <p:anim calcmode="lin" valueType="num">
                                      <p:cBhvr>
                                        <p:cTn id="102" dur="500" fill="hold"/>
                                        <p:tgtEl>
                                          <p:spTgt spid="8">
                                            <p:txEl>
                                              <p:pRg st="8" end="8"/>
                                            </p:txEl>
                                          </p:spTgt>
                                        </p:tgtEl>
                                        <p:attrNameLst>
                                          <p:attrName>ppt_w</p:attrName>
                                        </p:attrNameLst>
                                      </p:cBhvr>
                                      <p:tavLst>
                                        <p:tav tm="0">
                                          <p:val>
                                            <p:fltVal val="0"/>
                                          </p:val>
                                        </p:tav>
                                        <p:tav tm="100000">
                                          <p:val>
                                            <p:strVal val="#ppt_w"/>
                                          </p:val>
                                        </p:tav>
                                      </p:tavLst>
                                    </p:anim>
                                    <p:anim calcmode="lin" valueType="num">
                                      <p:cBhvr>
                                        <p:cTn id="103" dur="500" fill="hold"/>
                                        <p:tgtEl>
                                          <p:spTgt spid="8">
                                            <p:txEl>
                                              <p:pRg st="8" end="8"/>
                                            </p:txEl>
                                          </p:spTgt>
                                        </p:tgtEl>
                                        <p:attrNameLst>
                                          <p:attrName>ppt_h</p:attrName>
                                        </p:attrNameLst>
                                      </p:cBhvr>
                                      <p:tavLst>
                                        <p:tav tm="0">
                                          <p:val>
                                            <p:fltVal val="0"/>
                                          </p:val>
                                        </p:tav>
                                        <p:tav tm="100000">
                                          <p:val>
                                            <p:strVal val="#ppt_h"/>
                                          </p:val>
                                        </p:tav>
                                      </p:tavLst>
                                    </p:anim>
                                    <p:animEffect transition="in" filter="fade">
                                      <p:cBhvr>
                                        <p:cTn id="104" dur="500"/>
                                        <p:tgtEl>
                                          <p:spTgt spid="8">
                                            <p:txEl>
                                              <p:pRg st="8" end="8"/>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1" nodeType="clickEffect">
                                  <p:stCondLst>
                                    <p:cond delay="0"/>
                                  </p:stCondLst>
                                  <p:childTnLst>
                                    <p:set>
                                      <p:cBhvr>
                                        <p:cTn id="108" dur="1" fill="hold">
                                          <p:stCondLst>
                                            <p:cond delay="0"/>
                                          </p:stCondLst>
                                        </p:cTn>
                                        <p:tgtEl>
                                          <p:spTgt spid="8">
                                            <p:txEl>
                                              <p:pRg st="9" end="9"/>
                                            </p:txEl>
                                          </p:spTgt>
                                        </p:tgtEl>
                                        <p:attrNameLst>
                                          <p:attrName>style.visibility</p:attrName>
                                        </p:attrNameLst>
                                      </p:cBhvr>
                                      <p:to>
                                        <p:strVal val="visible"/>
                                      </p:to>
                                    </p:set>
                                    <p:anim calcmode="lin" valueType="num">
                                      <p:cBhvr>
                                        <p:cTn id="109" dur="500" fill="hold"/>
                                        <p:tgtEl>
                                          <p:spTgt spid="8">
                                            <p:txEl>
                                              <p:pRg st="9" end="9"/>
                                            </p:txEl>
                                          </p:spTgt>
                                        </p:tgtEl>
                                        <p:attrNameLst>
                                          <p:attrName>ppt_w</p:attrName>
                                        </p:attrNameLst>
                                      </p:cBhvr>
                                      <p:tavLst>
                                        <p:tav tm="0">
                                          <p:val>
                                            <p:fltVal val="0"/>
                                          </p:val>
                                        </p:tav>
                                        <p:tav tm="100000">
                                          <p:val>
                                            <p:strVal val="#ppt_w"/>
                                          </p:val>
                                        </p:tav>
                                      </p:tavLst>
                                    </p:anim>
                                    <p:anim calcmode="lin" valueType="num">
                                      <p:cBhvr>
                                        <p:cTn id="110" dur="500" fill="hold"/>
                                        <p:tgtEl>
                                          <p:spTgt spid="8">
                                            <p:txEl>
                                              <p:pRg st="9" end="9"/>
                                            </p:txEl>
                                          </p:spTgt>
                                        </p:tgtEl>
                                        <p:attrNameLst>
                                          <p:attrName>ppt_h</p:attrName>
                                        </p:attrNameLst>
                                      </p:cBhvr>
                                      <p:tavLst>
                                        <p:tav tm="0">
                                          <p:val>
                                            <p:fltVal val="0"/>
                                          </p:val>
                                        </p:tav>
                                        <p:tav tm="100000">
                                          <p:val>
                                            <p:strVal val="#ppt_h"/>
                                          </p:val>
                                        </p:tav>
                                      </p:tavLst>
                                    </p:anim>
                                    <p:animEffect transition="in" filter="fade">
                                      <p:cBhvr>
                                        <p:cTn id="111" dur="500"/>
                                        <p:tgtEl>
                                          <p:spTgt spid="8">
                                            <p:txEl>
                                              <p:pRg st="9" end="9"/>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1" nodeType="clickEffect">
                                  <p:stCondLst>
                                    <p:cond delay="0"/>
                                  </p:stCondLst>
                                  <p:childTnLst>
                                    <p:set>
                                      <p:cBhvr>
                                        <p:cTn id="115" dur="1" fill="hold">
                                          <p:stCondLst>
                                            <p:cond delay="0"/>
                                          </p:stCondLst>
                                        </p:cTn>
                                        <p:tgtEl>
                                          <p:spTgt spid="8">
                                            <p:txEl>
                                              <p:pRg st="10" end="10"/>
                                            </p:txEl>
                                          </p:spTgt>
                                        </p:tgtEl>
                                        <p:attrNameLst>
                                          <p:attrName>style.visibility</p:attrName>
                                        </p:attrNameLst>
                                      </p:cBhvr>
                                      <p:to>
                                        <p:strVal val="visible"/>
                                      </p:to>
                                    </p:set>
                                    <p:anim calcmode="lin" valueType="num">
                                      <p:cBhvr>
                                        <p:cTn id="116" dur="500" fill="hold"/>
                                        <p:tgtEl>
                                          <p:spTgt spid="8">
                                            <p:txEl>
                                              <p:pRg st="10" end="10"/>
                                            </p:txEl>
                                          </p:spTgt>
                                        </p:tgtEl>
                                        <p:attrNameLst>
                                          <p:attrName>ppt_w</p:attrName>
                                        </p:attrNameLst>
                                      </p:cBhvr>
                                      <p:tavLst>
                                        <p:tav tm="0">
                                          <p:val>
                                            <p:fltVal val="0"/>
                                          </p:val>
                                        </p:tav>
                                        <p:tav tm="100000">
                                          <p:val>
                                            <p:strVal val="#ppt_w"/>
                                          </p:val>
                                        </p:tav>
                                      </p:tavLst>
                                    </p:anim>
                                    <p:anim calcmode="lin" valueType="num">
                                      <p:cBhvr>
                                        <p:cTn id="117" dur="500" fill="hold"/>
                                        <p:tgtEl>
                                          <p:spTgt spid="8">
                                            <p:txEl>
                                              <p:pRg st="10" end="10"/>
                                            </p:txEl>
                                          </p:spTgt>
                                        </p:tgtEl>
                                        <p:attrNameLst>
                                          <p:attrName>ppt_h</p:attrName>
                                        </p:attrNameLst>
                                      </p:cBhvr>
                                      <p:tavLst>
                                        <p:tav tm="0">
                                          <p:val>
                                            <p:fltVal val="0"/>
                                          </p:val>
                                        </p:tav>
                                        <p:tav tm="100000">
                                          <p:val>
                                            <p:strVal val="#ppt_h"/>
                                          </p:val>
                                        </p:tav>
                                      </p:tavLst>
                                    </p:anim>
                                    <p:animEffect transition="in" filter="fade">
                                      <p:cBhvr>
                                        <p:cTn id="118" dur="500"/>
                                        <p:tgtEl>
                                          <p:spTgt spid="8">
                                            <p:txEl>
                                              <p:pRg st="10" end="10"/>
                                            </p:txEl>
                                          </p:spTgt>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1" nodeType="clickEffect">
                                  <p:stCondLst>
                                    <p:cond delay="0"/>
                                  </p:stCondLst>
                                  <p:childTnLst>
                                    <p:set>
                                      <p:cBhvr>
                                        <p:cTn id="122" dur="1" fill="hold">
                                          <p:stCondLst>
                                            <p:cond delay="0"/>
                                          </p:stCondLst>
                                        </p:cTn>
                                        <p:tgtEl>
                                          <p:spTgt spid="8">
                                            <p:txEl>
                                              <p:pRg st="11" end="11"/>
                                            </p:txEl>
                                          </p:spTgt>
                                        </p:tgtEl>
                                        <p:attrNameLst>
                                          <p:attrName>style.visibility</p:attrName>
                                        </p:attrNameLst>
                                      </p:cBhvr>
                                      <p:to>
                                        <p:strVal val="visible"/>
                                      </p:to>
                                    </p:set>
                                    <p:anim calcmode="lin" valueType="num">
                                      <p:cBhvr>
                                        <p:cTn id="123" dur="500" fill="hold"/>
                                        <p:tgtEl>
                                          <p:spTgt spid="8">
                                            <p:txEl>
                                              <p:pRg st="11" end="11"/>
                                            </p:txEl>
                                          </p:spTgt>
                                        </p:tgtEl>
                                        <p:attrNameLst>
                                          <p:attrName>ppt_w</p:attrName>
                                        </p:attrNameLst>
                                      </p:cBhvr>
                                      <p:tavLst>
                                        <p:tav tm="0">
                                          <p:val>
                                            <p:fltVal val="0"/>
                                          </p:val>
                                        </p:tav>
                                        <p:tav tm="100000">
                                          <p:val>
                                            <p:strVal val="#ppt_w"/>
                                          </p:val>
                                        </p:tav>
                                      </p:tavLst>
                                    </p:anim>
                                    <p:anim calcmode="lin" valueType="num">
                                      <p:cBhvr>
                                        <p:cTn id="124" dur="500" fill="hold"/>
                                        <p:tgtEl>
                                          <p:spTgt spid="8">
                                            <p:txEl>
                                              <p:pRg st="11" end="11"/>
                                            </p:txEl>
                                          </p:spTgt>
                                        </p:tgtEl>
                                        <p:attrNameLst>
                                          <p:attrName>ppt_h</p:attrName>
                                        </p:attrNameLst>
                                      </p:cBhvr>
                                      <p:tavLst>
                                        <p:tav tm="0">
                                          <p:val>
                                            <p:fltVal val="0"/>
                                          </p:val>
                                        </p:tav>
                                        <p:tav tm="100000">
                                          <p:val>
                                            <p:strVal val="#ppt_h"/>
                                          </p:val>
                                        </p:tav>
                                      </p:tavLst>
                                    </p:anim>
                                    <p:animEffect transition="in" filter="fade">
                                      <p:cBhvr>
                                        <p:cTn id="125" dur="500"/>
                                        <p:tgtEl>
                                          <p:spTgt spid="8">
                                            <p:txEl>
                                              <p:pRg st="11" end="11"/>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1" nodeType="clickEffect">
                                  <p:stCondLst>
                                    <p:cond delay="0"/>
                                  </p:stCondLst>
                                  <p:childTnLst>
                                    <p:set>
                                      <p:cBhvr>
                                        <p:cTn id="129" dur="1" fill="hold">
                                          <p:stCondLst>
                                            <p:cond delay="0"/>
                                          </p:stCondLst>
                                        </p:cTn>
                                        <p:tgtEl>
                                          <p:spTgt spid="8">
                                            <p:txEl>
                                              <p:pRg st="12" end="12"/>
                                            </p:txEl>
                                          </p:spTgt>
                                        </p:tgtEl>
                                        <p:attrNameLst>
                                          <p:attrName>style.visibility</p:attrName>
                                        </p:attrNameLst>
                                      </p:cBhvr>
                                      <p:to>
                                        <p:strVal val="visible"/>
                                      </p:to>
                                    </p:set>
                                    <p:anim calcmode="lin" valueType="num">
                                      <p:cBhvr>
                                        <p:cTn id="130" dur="500" fill="hold"/>
                                        <p:tgtEl>
                                          <p:spTgt spid="8">
                                            <p:txEl>
                                              <p:pRg st="12" end="12"/>
                                            </p:txEl>
                                          </p:spTgt>
                                        </p:tgtEl>
                                        <p:attrNameLst>
                                          <p:attrName>ppt_w</p:attrName>
                                        </p:attrNameLst>
                                      </p:cBhvr>
                                      <p:tavLst>
                                        <p:tav tm="0">
                                          <p:val>
                                            <p:fltVal val="0"/>
                                          </p:val>
                                        </p:tav>
                                        <p:tav tm="100000">
                                          <p:val>
                                            <p:strVal val="#ppt_w"/>
                                          </p:val>
                                        </p:tav>
                                      </p:tavLst>
                                    </p:anim>
                                    <p:anim calcmode="lin" valueType="num">
                                      <p:cBhvr>
                                        <p:cTn id="131" dur="500" fill="hold"/>
                                        <p:tgtEl>
                                          <p:spTgt spid="8">
                                            <p:txEl>
                                              <p:pRg st="12" end="12"/>
                                            </p:txEl>
                                          </p:spTgt>
                                        </p:tgtEl>
                                        <p:attrNameLst>
                                          <p:attrName>ppt_h</p:attrName>
                                        </p:attrNameLst>
                                      </p:cBhvr>
                                      <p:tavLst>
                                        <p:tav tm="0">
                                          <p:val>
                                            <p:fltVal val="0"/>
                                          </p:val>
                                        </p:tav>
                                        <p:tav tm="100000">
                                          <p:val>
                                            <p:strVal val="#ppt_h"/>
                                          </p:val>
                                        </p:tav>
                                      </p:tavLst>
                                    </p:anim>
                                    <p:animEffect transition="in" filter="fade">
                                      <p:cBhvr>
                                        <p:cTn id="132" dur="500"/>
                                        <p:tgtEl>
                                          <p:spTgt spid="8">
                                            <p:txEl>
                                              <p:pRg st="12" end="12"/>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1" nodeType="clickEffect">
                                  <p:stCondLst>
                                    <p:cond delay="0"/>
                                  </p:stCondLst>
                                  <p:childTnLst>
                                    <p:set>
                                      <p:cBhvr>
                                        <p:cTn id="136" dur="1" fill="hold">
                                          <p:stCondLst>
                                            <p:cond delay="0"/>
                                          </p:stCondLst>
                                        </p:cTn>
                                        <p:tgtEl>
                                          <p:spTgt spid="8">
                                            <p:txEl>
                                              <p:pRg st="13" end="13"/>
                                            </p:txEl>
                                          </p:spTgt>
                                        </p:tgtEl>
                                        <p:attrNameLst>
                                          <p:attrName>style.visibility</p:attrName>
                                        </p:attrNameLst>
                                      </p:cBhvr>
                                      <p:to>
                                        <p:strVal val="visible"/>
                                      </p:to>
                                    </p:set>
                                    <p:anim calcmode="lin" valueType="num">
                                      <p:cBhvr>
                                        <p:cTn id="137" dur="500" fill="hold"/>
                                        <p:tgtEl>
                                          <p:spTgt spid="8">
                                            <p:txEl>
                                              <p:pRg st="13" end="13"/>
                                            </p:txEl>
                                          </p:spTgt>
                                        </p:tgtEl>
                                        <p:attrNameLst>
                                          <p:attrName>ppt_w</p:attrName>
                                        </p:attrNameLst>
                                      </p:cBhvr>
                                      <p:tavLst>
                                        <p:tav tm="0">
                                          <p:val>
                                            <p:fltVal val="0"/>
                                          </p:val>
                                        </p:tav>
                                        <p:tav tm="100000">
                                          <p:val>
                                            <p:strVal val="#ppt_w"/>
                                          </p:val>
                                        </p:tav>
                                      </p:tavLst>
                                    </p:anim>
                                    <p:anim calcmode="lin" valueType="num">
                                      <p:cBhvr>
                                        <p:cTn id="138" dur="500" fill="hold"/>
                                        <p:tgtEl>
                                          <p:spTgt spid="8">
                                            <p:txEl>
                                              <p:pRg st="13" end="13"/>
                                            </p:txEl>
                                          </p:spTgt>
                                        </p:tgtEl>
                                        <p:attrNameLst>
                                          <p:attrName>ppt_h</p:attrName>
                                        </p:attrNameLst>
                                      </p:cBhvr>
                                      <p:tavLst>
                                        <p:tav tm="0">
                                          <p:val>
                                            <p:fltVal val="0"/>
                                          </p:val>
                                        </p:tav>
                                        <p:tav tm="100000">
                                          <p:val>
                                            <p:strVal val="#ppt_h"/>
                                          </p:val>
                                        </p:tav>
                                      </p:tavLst>
                                    </p:anim>
                                    <p:animEffect transition="in" filter="fade">
                                      <p:cBhvr>
                                        <p:cTn id="139" dur="500"/>
                                        <p:tgtEl>
                                          <p:spTgt spid="8">
                                            <p:txEl>
                                              <p:pRg st="13" end="13"/>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53" presetClass="entr" presetSubtype="16" fill="hold" grpId="1" nodeType="clickEffect">
                                  <p:stCondLst>
                                    <p:cond delay="0"/>
                                  </p:stCondLst>
                                  <p:childTnLst>
                                    <p:set>
                                      <p:cBhvr>
                                        <p:cTn id="143" dur="1" fill="hold">
                                          <p:stCondLst>
                                            <p:cond delay="0"/>
                                          </p:stCondLst>
                                        </p:cTn>
                                        <p:tgtEl>
                                          <p:spTgt spid="8">
                                            <p:txEl>
                                              <p:pRg st="14" end="14"/>
                                            </p:txEl>
                                          </p:spTgt>
                                        </p:tgtEl>
                                        <p:attrNameLst>
                                          <p:attrName>style.visibility</p:attrName>
                                        </p:attrNameLst>
                                      </p:cBhvr>
                                      <p:to>
                                        <p:strVal val="visible"/>
                                      </p:to>
                                    </p:set>
                                    <p:anim calcmode="lin" valueType="num">
                                      <p:cBhvr>
                                        <p:cTn id="144" dur="500" fill="hold"/>
                                        <p:tgtEl>
                                          <p:spTgt spid="8">
                                            <p:txEl>
                                              <p:pRg st="14" end="14"/>
                                            </p:txEl>
                                          </p:spTgt>
                                        </p:tgtEl>
                                        <p:attrNameLst>
                                          <p:attrName>ppt_w</p:attrName>
                                        </p:attrNameLst>
                                      </p:cBhvr>
                                      <p:tavLst>
                                        <p:tav tm="0">
                                          <p:val>
                                            <p:fltVal val="0"/>
                                          </p:val>
                                        </p:tav>
                                        <p:tav tm="100000">
                                          <p:val>
                                            <p:strVal val="#ppt_w"/>
                                          </p:val>
                                        </p:tav>
                                      </p:tavLst>
                                    </p:anim>
                                    <p:anim calcmode="lin" valueType="num">
                                      <p:cBhvr>
                                        <p:cTn id="145" dur="500" fill="hold"/>
                                        <p:tgtEl>
                                          <p:spTgt spid="8">
                                            <p:txEl>
                                              <p:pRg st="14" end="14"/>
                                            </p:txEl>
                                          </p:spTgt>
                                        </p:tgtEl>
                                        <p:attrNameLst>
                                          <p:attrName>ppt_h</p:attrName>
                                        </p:attrNameLst>
                                      </p:cBhvr>
                                      <p:tavLst>
                                        <p:tav tm="0">
                                          <p:val>
                                            <p:fltVal val="0"/>
                                          </p:val>
                                        </p:tav>
                                        <p:tav tm="100000">
                                          <p:val>
                                            <p:strVal val="#ppt_h"/>
                                          </p:val>
                                        </p:tav>
                                      </p:tavLst>
                                    </p:anim>
                                    <p:animEffect transition="in" filter="fade">
                                      <p:cBhvr>
                                        <p:cTn id="146" dur="5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8" grpId="1"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00"/>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a:xfrm>
            <a:off x="1143000" y="381000"/>
            <a:ext cx="6400800" cy="3825240"/>
          </a:xfrm>
        </p:spPr>
        <p:txBody>
          <a:bodyPr>
            <a:normAutofit fontScale="25000" lnSpcReduction="20000"/>
          </a:bodyPr>
          <a:lstStyle/>
          <a:p>
            <a:endParaRPr lang="en-US" sz="7200" dirty="0" smtClean="0"/>
          </a:p>
          <a:p>
            <a:pPr marL="45720" indent="0">
              <a:buNone/>
            </a:pPr>
            <a:r>
              <a:rPr lang="en-US" sz="7200" b="1" u="sng" dirty="0" smtClean="0"/>
              <a:t>Documents required for LLP</a:t>
            </a:r>
          </a:p>
          <a:p>
            <a:pPr marL="45720" indent="0">
              <a:buNone/>
            </a:pPr>
            <a:endParaRPr lang="en-US" sz="6400" b="1" u="sng" dirty="0"/>
          </a:p>
          <a:p>
            <a:r>
              <a:rPr lang="en-US" sz="6400" dirty="0" smtClean="0"/>
              <a:t>1 Provisional </a:t>
            </a:r>
            <a:r>
              <a:rPr lang="en-US" sz="6400" dirty="0"/>
              <a:t>User id and Password provided by Vat / Service Tax Department (Available on VAT / Service Tax Website) </a:t>
            </a:r>
          </a:p>
          <a:p>
            <a:r>
              <a:rPr lang="en-US" sz="6400" dirty="0"/>
              <a:t>2     Details of Existing VAT, CST, Excise, Service Tax Registration Numbers along with date of Registration </a:t>
            </a:r>
          </a:p>
          <a:p>
            <a:r>
              <a:rPr lang="en-US" sz="6400" dirty="0"/>
              <a:t>3     Pan of LLP </a:t>
            </a:r>
          </a:p>
          <a:p>
            <a:r>
              <a:rPr lang="en-US" sz="6400" dirty="0"/>
              <a:t>4     LLP Agreement and Certificate of Incorporation </a:t>
            </a:r>
          </a:p>
          <a:p>
            <a:r>
              <a:rPr lang="en-US" sz="6400" dirty="0"/>
              <a:t>5     Mobile no and Email Address of All Partners </a:t>
            </a:r>
          </a:p>
          <a:p>
            <a:r>
              <a:rPr lang="en-US" sz="6400" dirty="0"/>
              <a:t>6     PAN of All Partners </a:t>
            </a:r>
          </a:p>
          <a:p>
            <a:r>
              <a:rPr lang="en-US" sz="6400" dirty="0"/>
              <a:t>7     Address Proof of all Partners (Voter ID, Passport, Driving License, </a:t>
            </a:r>
            <a:r>
              <a:rPr lang="en-US" sz="6400" dirty="0" err="1"/>
              <a:t>Aadhar</a:t>
            </a:r>
            <a:r>
              <a:rPr lang="en-US" sz="6400" dirty="0"/>
              <a:t>) </a:t>
            </a:r>
          </a:p>
          <a:p>
            <a:r>
              <a:rPr lang="en-US" sz="6400" dirty="0"/>
              <a:t>8     Photograph of All Partners </a:t>
            </a:r>
          </a:p>
          <a:p>
            <a:r>
              <a:rPr lang="en-US" sz="6400" dirty="0"/>
              <a:t>9     Board Resolution Appointing Authorized Signatory for GST Registration </a:t>
            </a:r>
          </a:p>
          <a:p>
            <a:r>
              <a:rPr lang="en-US" sz="6400" dirty="0"/>
              <a:t>10     Proof of Principal place of Business - Bank Statement / Consent Letter/ Electricity Bill/ Rent Agreement </a:t>
            </a:r>
          </a:p>
          <a:p>
            <a:r>
              <a:rPr lang="en-US" sz="6400" dirty="0"/>
              <a:t>11     Proof of Additional place of Business - Bank Statement / Consent Letter/ Electricity Bill/ Rent Agreement </a:t>
            </a:r>
          </a:p>
          <a:p>
            <a:r>
              <a:rPr lang="en-US" sz="6400" dirty="0"/>
              <a:t>12     Bank Account details - Bank Statement / First Page of Passbook </a:t>
            </a:r>
            <a:endParaRPr lang="en-US" sz="6400" dirty="0">
              <a:effectLst/>
            </a:endParaRPr>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Tree>
    <p:extLst>
      <p:ext uri="{BB962C8B-B14F-4D97-AF65-F5344CB8AC3E}">
        <p14:creationId xmlns:p14="http://schemas.microsoft.com/office/powerpoint/2010/main" val="293015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 calcmode="lin" valueType="num">
                                      <p:cBhvr>
                                        <p:cTn id="7"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8">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xEl>
                                              <p:pRg st="3" end="3"/>
                                            </p:txEl>
                                          </p:spTgt>
                                        </p:tgtEl>
                                        <p:attrNameLst>
                                          <p:attrName>style.visibility</p:attrName>
                                        </p:attrNameLst>
                                      </p:cBhvr>
                                      <p:to>
                                        <p:strVal val="visible"/>
                                      </p:to>
                                    </p:set>
                                    <p:anim calcmode="lin" valueType="num">
                                      <p:cBhvr>
                                        <p:cTn id="14"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 calcmode="lin" valueType="num">
                                      <p:cBhvr>
                                        <p:cTn id="21"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8">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 calcmode="lin" valueType="num">
                                      <p:cBhvr>
                                        <p:cTn id="28"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8">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 calcmode="lin" valueType="num">
                                      <p:cBhvr>
                                        <p:cTn id="35"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 calcmode="lin" valueType="num">
                                      <p:cBhvr>
                                        <p:cTn id="42" dur="500" fill="hold"/>
                                        <p:tgtEl>
                                          <p:spTgt spid="8">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8">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8">
                                            <p:txEl>
                                              <p:pRg st="8" end="8"/>
                                            </p:txEl>
                                          </p:spTgt>
                                        </p:tgtEl>
                                        <p:attrNameLst>
                                          <p:attrName>style.visibility</p:attrName>
                                        </p:attrNameLst>
                                      </p:cBhvr>
                                      <p:to>
                                        <p:strVal val="visible"/>
                                      </p:to>
                                    </p:set>
                                    <p:anim calcmode="lin" valueType="num">
                                      <p:cBhvr>
                                        <p:cTn id="49" dur="500" fill="hold"/>
                                        <p:tgtEl>
                                          <p:spTgt spid="8">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8">
                                            <p:txEl>
                                              <p:pRg st="8" end="8"/>
                                            </p:txEl>
                                          </p:spTgt>
                                        </p:tgtEl>
                                        <p:attrNameLst>
                                          <p:attrName>ppt_h</p:attrName>
                                        </p:attrNameLst>
                                      </p:cBhvr>
                                      <p:tavLst>
                                        <p:tav tm="0">
                                          <p:val>
                                            <p:fltVal val="0"/>
                                          </p:val>
                                        </p:tav>
                                        <p:tav tm="100000">
                                          <p:val>
                                            <p:strVal val="#ppt_h"/>
                                          </p:val>
                                        </p:tav>
                                      </p:tavLst>
                                    </p:anim>
                                    <p:animEffect transition="in" filter="fade">
                                      <p:cBhvr>
                                        <p:cTn id="51" dur="500"/>
                                        <p:tgtEl>
                                          <p:spTgt spid="8">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8">
                                            <p:txEl>
                                              <p:pRg st="9" end="9"/>
                                            </p:txEl>
                                          </p:spTgt>
                                        </p:tgtEl>
                                        <p:attrNameLst>
                                          <p:attrName>style.visibility</p:attrName>
                                        </p:attrNameLst>
                                      </p:cBhvr>
                                      <p:to>
                                        <p:strVal val="visible"/>
                                      </p:to>
                                    </p:set>
                                    <p:anim calcmode="lin" valueType="num">
                                      <p:cBhvr>
                                        <p:cTn id="56" dur="500" fill="hold"/>
                                        <p:tgtEl>
                                          <p:spTgt spid="8">
                                            <p:txEl>
                                              <p:pRg st="9" end="9"/>
                                            </p:txEl>
                                          </p:spTgt>
                                        </p:tgtEl>
                                        <p:attrNameLst>
                                          <p:attrName>ppt_w</p:attrName>
                                        </p:attrNameLst>
                                      </p:cBhvr>
                                      <p:tavLst>
                                        <p:tav tm="0">
                                          <p:val>
                                            <p:fltVal val="0"/>
                                          </p:val>
                                        </p:tav>
                                        <p:tav tm="100000">
                                          <p:val>
                                            <p:strVal val="#ppt_w"/>
                                          </p:val>
                                        </p:tav>
                                      </p:tavLst>
                                    </p:anim>
                                    <p:anim calcmode="lin" valueType="num">
                                      <p:cBhvr>
                                        <p:cTn id="57" dur="500" fill="hold"/>
                                        <p:tgtEl>
                                          <p:spTgt spid="8">
                                            <p:txEl>
                                              <p:pRg st="9" end="9"/>
                                            </p:txEl>
                                          </p:spTgt>
                                        </p:tgtEl>
                                        <p:attrNameLst>
                                          <p:attrName>ppt_h</p:attrName>
                                        </p:attrNameLst>
                                      </p:cBhvr>
                                      <p:tavLst>
                                        <p:tav tm="0">
                                          <p:val>
                                            <p:fltVal val="0"/>
                                          </p:val>
                                        </p:tav>
                                        <p:tav tm="100000">
                                          <p:val>
                                            <p:strVal val="#ppt_h"/>
                                          </p:val>
                                        </p:tav>
                                      </p:tavLst>
                                    </p:anim>
                                    <p:animEffect transition="in" filter="fade">
                                      <p:cBhvr>
                                        <p:cTn id="58" dur="500"/>
                                        <p:tgtEl>
                                          <p:spTgt spid="8">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8">
                                            <p:txEl>
                                              <p:pRg st="10" end="10"/>
                                            </p:txEl>
                                          </p:spTgt>
                                        </p:tgtEl>
                                        <p:attrNameLst>
                                          <p:attrName>style.visibility</p:attrName>
                                        </p:attrNameLst>
                                      </p:cBhvr>
                                      <p:to>
                                        <p:strVal val="visible"/>
                                      </p:to>
                                    </p:set>
                                    <p:anim calcmode="lin" valueType="num">
                                      <p:cBhvr>
                                        <p:cTn id="63" dur="500" fill="hold"/>
                                        <p:tgtEl>
                                          <p:spTgt spid="8">
                                            <p:txEl>
                                              <p:pRg st="10" end="10"/>
                                            </p:txEl>
                                          </p:spTgt>
                                        </p:tgtEl>
                                        <p:attrNameLst>
                                          <p:attrName>ppt_w</p:attrName>
                                        </p:attrNameLst>
                                      </p:cBhvr>
                                      <p:tavLst>
                                        <p:tav tm="0">
                                          <p:val>
                                            <p:fltVal val="0"/>
                                          </p:val>
                                        </p:tav>
                                        <p:tav tm="100000">
                                          <p:val>
                                            <p:strVal val="#ppt_w"/>
                                          </p:val>
                                        </p:tav>
                                      </p:tavLst>
                                    </p:anim>
                                    <p:anim calcmode="lin" valueType="num">
                                      <p:cBhvr>
                                        <p:cTn id="64" dur="500" fill="hold"/>
                                        <p:tgtEl>
                                          <p:spTgt spid="8">
                                            <p:txEl>
                                              <p:pRg st="10" end="10"/>
                                            </p:txEl>
                                          </p:spTgt>
                                        </p:tgtEl>
                                        <p:attrNameLst>
                                          <p:attrName>ppt_h</p:attrName>
                                        </p:attrNameLst>
                                      </p:cBhvr>
                                      <p:tavLst>
                                        <p:tav tm="0">
                                          <p:val>
                                            <p:fltVal val="0"/>
                                          </p:val>
                                        </p:tav>
                                        <p:tav tm="100000">
                                          <p:val>
                                            <p:strVal val="#ppt_h"/>
                                          </p:val>
                                        </p:tav>
                                      </p:tavLst>
                                    </p:anim>
                                    <p:animEffect transition="in" filter="fade">
                                      <p:cBhvr>
                                        <p:cTn id="65" dur="500"/>
                                        <p:tgtEl>
                                          <p:spTgt spid="8">
                                            <p:txEl>
                                              <p:pRg st="10" end="1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8">
                                            <p:txEl>
                                              <p:pRg st="11" end="11"/>
                                            </p:txEl>
                                          </p:spTgt>
                                        </p:tgtEl>
                                        <p:attrNameLst>
                                          <p:attrName>style.visibility</p:attrName>
                                        </p:attrNameLst>
                                      </p:cBhvr>
                                      <p:to>
                                        <p:strVal val="visible"/>
                                      </p:to>
                                    </p:set>
                                    <p:anim calcmode="lin" valueType="num">
                                      <p:cBhvr>
                                        <p:cTn id="70" dur="500" fill="hold"/>
                                        <p:tgtEl>
                                          <p:spTgt spid="8">
                                            <p:txEl>
                                              <p:pRg st="11" end="11"/>
                                            </p:txEl>
                                          </p:spTgt>
                                        </p:tgtEl>
                                        <p:attrNameLst>
                                          <p:attrName>ppt_w</p:attrName>
                                        </p:attrNameLst>
                                      </p:cBhvr>
                                      <p:tavLst>
                                        <p:tav tm="0">
                                          <p:val>
                                            <p:fltVal val="0"/>
                                          </p:val>
                                        </p:tav>
                                        <p:tav tm="100000">
                                          <p:val>
                                            <p:strVal val="#ppt_w"/>
                                          </p:val>
                                        </p:tav>
                                      </p:tavLst>
                                    </p:anim>
                                    <p:anim calcmode="lin" valueType="num">
                                      <p:cBhvr>
                                        <p:cTn id="71" dur="500" fill="hold"/>
                                        <p:tgtEl>
                                          <p:spTgt spid="8">
                                            <p:txEl>
                                              <p:pRg st="11" end="11"/>
                                            </p:txEl>
                                          </p:spTgt>
                                        </p:tgtEl>
                                        <p:attrNameLst>
                                          <p:attrName>ppt_h</p:attrName>
                                        </p:attrNameLst>
                                      </p:cBhvr>
                                      <p:tavLst>
                                        <p:tav tm="0">
                                          <p:val>
                                            <p:fltVal val="0"/>
                                          </p:val>
                                        </p:tav>
                                        <p:tav tm="100000">
                                          <p:val>
                                            <p:strVal val="#ppt_h"/>
                                          </p:val>
                                        </p:tav>
                                      </p:tavLst>
                                    </p:anim>
                                    <p:animEffect transition="in" filter="fade">
                                      <p:cBhvr>
                                        <p:cTn id="72" dur="500"/>
                                        <p:tgtEl>
                                          <p:spTgt spid="8">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8">
                                            <p:txEl>
                                              <p:pRg st="12" end="12"/>
                                            </p:txEl>
                                          </p:spTgt>
                                        </p:tgtEl>
                                        <p:attrNameLst>
                                          <p:attrName>style.visibility</p:attrName>
                                        </p:attrNameLst>
                                      </p:cBhvr>
                                      <p:to>
                                        <p:strVal val="visible"/>
                                      </p:to>
                                    </p:set>
                                    <p:anim calcmode="lin" valueType="num">
                                      <p:cBhvr>
                                        <p:cTn id="77" dur="500" fill="hold"/>
                                        <p:tgtEl>
                                          <p:spTgt spid="8">
                                            <p:txEl>
                                              <p:pRg st="12" end="12"/>
                                            </p:txEl>
                                          </p:spTgt>
                                        </p:tgtEl>
                                        <p:attrNameLst>
                                          <p:attrName>ppt_w</p:attrName>
                                        </p:attrNameLst>
                                      </p:cBhvr>
                                      <p:tavLst>
                                        <p:tav tm="0">
                                          <p:val>
                                            <p:fltVal val="0"/>
                                          </p:val>
                                        </p:tav>
                                        <p:tav tm="100000">
                                          <p:val>
                                            <p:strVal val="#ppt_w"/>
                                          </p:val>
                                        </p:tav>
                                      </p:tavLst>
                                    </p:anim>
                                    <p:anim calcmode="lin" valueType="num">
                                      <p:cBhvr>
                                        <p:cTn id="78" dur="500" fill="hold"/>
                                        <p:tgtEl>
                                          <p:spTgt spid="8">
                                            <p:txEl>
                                              <p:pRg st="12" end="12"/>
                                            </p:txEl>
                                          </p:spTgt>
                                        </p:tgtEl>
                                        <p:attrNameLst>
                                          <p:attrName>ppt_h</p:attrName>
                                        </p:attrNameLst>
                                      </p:cBhvr>
                                      <p:tavLst>
                                        <p:tav tm="0">
                                          <p:val>
                                            <p:fltVal val="0"/>
                                          </p:val>
                                        </p:tav>
                                        <p:tav tm="100000">
                                          <p:val>
                                            <p:strVal val="#ppt_h"/>
                                          </p:val>
                                        </p:tav>
                                      </p:tavLst>
                                    </p:anim>
                                    <p:animEffect transition="in" filter="fade">
                                      <p:cBhvr>
                                        <p:cTn id="79" dur="500"/>
                                        <p:tgtEl>
                                          <p:spTgt spid="8">
                                            <p:txEl>
                                              <p:pRg st="12" end="1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8">
                                            <p:txEl>
                                              <p:pRg st="13" end="13"/>
                                            </p:txEl>
                                          </p:spTgt>
                                        </p:tgtEl>
                                        <p:attrNameLst>
                                          <p:attrName>style.visibility</p:attrName>
                                        </p:attrNameLst>
                                      </p:cBhvr>
                                      <p:to>
                                        <p:strVal val="visible"/>
                                      </p:to>
                                    </p:set>
                                    <p:anim calcmode="lin" valueType="num">
                                      <p:cBhvr>
                                        <p:cTn id="84" dur="500" fill="hold"/>
                                        <p:tgtEl>
                                          <p:spTgt spid="8">
                                            <p:txEl>
                                              <p:pRg st="13" end="13"/>
                                            </p:txEl>
                                          </p:spTgt>
                                        </p:tgtEl>
                                        <p:attrNameLst>
                                          <p:attrName>ppt_w</p:attrName>
                                        </p:attrNameLst>
                                      </p:cBhvr>
                                      <p:tavLst>
                                        <p:tav tm="0">
                                          <p:val>
                                            <p:fltVal val="0"/>
                                          </p:val>
                                        </p:tav>
                                        <p:tav tm="100000">
                                          <p:val>
                                            <p:strVal val="#ppt_w"/>
                                          </p:val>
                                        </p:tav>
                                      </p:tavLst>
                                    </p:anim>
                                    <p:anim calcmode="lin" valueType="num">
                                      <p:cBhvr>
                                        <p:cTn id="85" dur="500" fill="hold"/>
                                        <p:tgtEl>
                                          <p:spTgt spid="8">
                                            <p:txEl>
                                              <p:pRg st="13" end="13"/>
                                            </p:txEl>
                                          </p:spTgt>
                                        </p:tgtEl>
                                        <p:attrNameLst>
                                          <p:attrName>ppt_h</p:attrName>
                                        </p:attrNameLst>
                                      </p:cBhvr>
                                      <p:tavLst>
                                        <p:tav tm="0">
                                          <p:val>
                                            <p:fltVal val="0"/>
                                          </p:val>
                                        </p:tav>
                                        <p:tav tm="100000">
                                          <p:val>
                                            <p:strVal val="#ppt_h"/>
                                          </p:val>
                                        </p:tav>
                                      </p:tavLst>
                                    </p:anim>
                                    <p:animEffect transition="in" filter="fade">
                                      <p:cBhvr>
                                        <p:cTn id="86" dur="500"/>
                                        <p:tgtEl>
                                          <p:spTgt spid="8">
                                            <p:txEl>
                                              <p:pRg st="13" end="1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8">
                                            <p:txEl>
                                              <p:pRg st="14" end="14"/>
                                            </p:txEl>
                                          </p:spTgt>
                                        </p:tgtEl>
                                        <p:attrNameLst>
                                          <p:attrName>style.visibility</p:attrName>
                                        </p:attrNameLst>
                                      </p:cBhvr>
                                      <p:to>
                                        <p:strVal val="visible"/>
                                      </p:to>
                                    </p:set>
                                    <p:anim calcmode="lin" valueType="num">
                                      <p:cBhvr>
                                        <p:cTn id="91" dur="500" fill="hold"/>
                                        <p:tgtEl>
                                          <p:spTgt spid="8">
                                            <p:txEl>
                                              <p:pRg st="14" end="14"/>
                                            </p:txEl>
                                          </p:spTgt>
                                        </p:tgtEl>
                                        <p:attrNameLst>
                                          <p:attrName>ppt_w</p:attrName>
                                        </p:attrNameLst>
                                      </p:cBhvr>
                                      <p:tavLst>
                                        <p:tav tm="0">
                                          <p:val>
                                            <p:fltVal val="0"/>
                                          </p:val>
                                        </p:tav>
                                        <p:tav tm="100000">
                                          <p:val>
                                            <p:strVal val="#ppt_w"/>
                                          </p:val>
                                        </p:tav>
                                      </p:tavLst>
                                    </p:anim>
                                    <p:anim calcmode="lin" valueType="num">
                                      <p:cBhvr>
                                        <p:cTn id="92" dur="500" fill="hold"/>
                                        <p:tgtEl>
                                          <p:spTgt spid="8">
                                            <p:txEl>
                                              <p:pRg st="14" end="14"/>
                                            </p:txEl>
                                          </p:spTgt>
                                        </p:tgtEl>
                                        <p:attrNameLst>
                                          <p:attrName>ppt_h</p:attrName>
                                        </p:attrNameLst>
                                      </p:cBhvr>
                                      <p:tavLst>
                                        <p:tav tm="0">
                                          <p:val>
                                            <p:fltVal val="0"/>
                                          </p:val>
                                        </p:tav>
                                        <p:tav tm="100000">
                                          <p:val>
                                            <p:strVal val="#ppt_h"/>
                                          </p:val>
                                        </p:tav>
                                      </p:tavLst>
                                    </p:anim>
                                    <p:animEffect transition="in" filter="fade">
                                      <p:cBhvr>
                                        <p:cTn id="93" dur="5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00"/>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a:xfrm>
            <a:off x="1143000" y="381000"/>
            <a:ext cx="6400800" cy="3825240"/>
          </a:xfrm>
        </p:spPr>
        <p:txBody>
          <a:bodyPr>
            <a:normAutofit fontScale="25000" lnSpcReduction="20000"/>
          </a:bodyPr>
          <a:lstStyle/>
          <a:p>
            <a:endParaRPr lang="en-US" sz="7200" dirty="0" smtClean="0"/>
          </a:p>
          <a:p>
            <a:pPr marL="45720" indent="0">
              <a:buNone/>
            </a:pPr>
            <a:r>
              <a:rPr lang="en-US" sz="7200" b="1" u="sng" dirty="0" smtClean="0"/>
              <a:t>Documents required for OPC</a:t>
            </a:r>
          </a:p>
          <a:p>
            <a:pPr marL="45720" indent="0">
              <a:buNone/>
            </a:pPr>
            <a:endParaRPr lang="en-US" sz="6400" b="1" u="sng" dirty="0"/>
          </a:p>
          <a:p>
            <a:r>
              <a:rPr lang="en-US" sz="6400" dirty="0"/>
              <a:t>1     Provisional User id and Password provided by Vat / Service Tax Department (Available on VAT / Service Tax Website) </a:t>
            </a:r>
          </a:p>
          <a:p>
            <a:r>
              <a:rPr lang="en-US" sz="6400" dirty="0"/>
              <a:t>2     Details of Existing VAT, CST, Excise, Service Tax Registration Numbers along with date of Registration </a:t>
            </a:r>
          </a:p>
          <a:p>
            <a:r>
              <a:rPr lang="en-US" sz="6400" dirty="0"/>
              <a:t>3     Pan of Company </a:t>
            </a:r>
          </a:p>
          <a:p>
            <a:r>
              <a:rPr lang="en-US" sz="6400" dirty="0"/>
              <a:t>4     MOA/AOA and Certificate of Incorporation of Company </a:t>
            </a:r>
          </a:p>
          <a:p>
            <a:r>
              <a:rPr lang="en-US" sz="6400" dirty="0"/>
              <a:t>5     Mobile no and Email Address of Applicant Director and Nominee Director </a:t>
            </a:r>
          </a:p>
          <a:p>
            <a:r>
              <a:rPr lang="en-US" sz="6400" dirty="0"/>
              <a:t>6     PAN of Applicant and Nominee directors </a:t>
            </a:r>
          </a:p>
          <a:p>
            <a:r>
              <a:rPr lang="en-US" sz="6400" dirty="0"/>
              <a:t>7     Address Proof of applicant and nominee directors(Voter ID, Passport, Driving License, </a:t>
            </a:r>
            <a:r>
              <a:rPr lang="en-US" sz="6400" dirty="0" err="1"/>
              <a:t>Aadhar</a:t>
            </a:r>
            <a:r>
              <a:rPr lang="en-US" sz="6400" dirty="0"/>
              <a:t>) </a:t>
            </a:r>
          </a:p>
          <a:p>
            <a:r>
              <a:rPr lang="en-US" sz="6400" dirty="0"/>
              <a:t>8     Photograph of Applicant and Nominee Director </a:t>
            </a:r>
          </a:p>
          <a:p>
            <a:r>
              <a:rPr lang="en-US" sz="6400" dirty="0"/>
              <a:t>9     Board Resolution Appointing Authorized Signatory for GST Registration </a:t>
            </a:r>
          </a:p>
          <a:p>
            <a:r>
              <a:rPr lang="en-US" sz="6400" dirty="0"/>
              <a:t>10     Proof of Principal place of Business - Bank Statement / Consent Letter/ Electricity Bill/ Rent Agreement </a:t>
            </a:r>
          </a:p>
          <a:p>
            <a:r>
              <a:rPr lang="en-US" sz="6400" dirty="0"/>
              <a:t>11     Proof of Additional place of Business - Bank Statement / Consent Letter/ Electricity Bill/ Rent Agreement </a:t>
            </a:r>
          </a:p>
          <a:p>
            <a:r>
              <a:rPr lang="en-US" sz="6400" dirty="0"/>
              <a:t>12     Bank Account details - Bank Statement / First Page of Passbook </a:t>
            </a:r>
            <a:endParaRPr lang="en-US" sz="6400" dirty="0">
              <a:effectLst/>
            </a:endParaRPr>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Tree>
    <p:extLst>
      <p:ext uri="{BB962C8B-B14F-4D97-AF65-F5344CB8AC3E}">
        <p14:creationId xmlns:p14="http://schemas.microsoft.com/office/powerpoint/2010/main" val="2095916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00"/>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a:xfrm>
            <a:off x="1143000" y="381000"/>
            <a:ext cx="6400800" cy="3825240"/>
          </a:xfrm>
        </p:spPr>
        <p:txBody>
          <a:bodyPr>
            <a:normAutofit fontScale="25000" lnSpcReduction="20000"/>
          </a:bodyPr>
          <a:lstStyle/>
          <a:p>
            <a:endParaRPr lang="en-US" sz="7200" dirty="0" smtClean="0"/>
          </a:p>
          <a:p>
            <a:pPr marL="45720" indent="0">
              <a:buNone/>
            </a:pPr>
            <a:r>
              <a:rPr lang="en-US" sz="7200" b="1" u="sng" dirty="0" smtClean="0"/>
              <a:t>Documents required for PRIVATE LIMITED COMPANY</a:t>
            </a:r>
          </a:p>
          <a:p>
            <a:pPr marL="45720" indent="0">
              <a:buNone/>
            </a:pPr>
            <a:endParaRPr lang="en-US" sz="7200" b="1" u="sng" dirty="0" smtClean="0"/>
          </a:p>
          <a:p>
            <a:r>
              <a:rPr lang="en-US" sz="6400" dirty="0"/>
              <a:t>1     Provisional User id and Password provided by Vat / Service Tax Department (Available on VAT / Service Tax Website) </a:t>
            </a:r>
          </a:p>
          <a:p>
            <a:r>
              <a:rPr lang="en-US" sz="6400" dirty="0"/>
              <a:t>2     Details of Existing VAT, CST, Excise, Service Tax Registration Numbers along with date of Registration </a:t>
            </a:r>
          </a:p>
          <a:p>
            <a:r>
              <a:rPr lang="en-US" sz="6400" dirty="0"/>
              <a:t>3     Pan of Company </a:t>
            </a:r>
          </a:p>
          <a:p>
            <a:r>
              <a:rPr lang="en-US" sz="6400" dirty="0"/>
              <a:t>4     MOA/AOA and Certificate of Incorporation of Company </a:t>
            </a:r>
          </a:p>
          <a:p>
            <a:r>
              <a:rPr lang="en-US" sz="6400" dirty="0"/>
              <a:t>5     Mobile no and Email Address of All Directors </a:t>
            </a:r>
          </a:p>
          <a:p>
            <a:r>
              <a:rPr lang="en-US" sz="6400" dirty="0"/>
              <a:t>6     PAN of All Directors </a:t>
            </a:r>
          </a:p>
          <a:p>
            <a:r>
              <a:rPr lang="en-US" sz="6400" dirty="0"/>
              <a:t>7     Address Proof of all Directors (Voter ID, Passport, Driving License, </a:t>
            </a:r>
            <a:r>
              <a:rPr lang="en-US" sz="6400" dirty="0" err="1"/>
              <a:t>Aadhar</a:t>
            </a:r>
            <a:r>
              <a:rPr lang="en-US" sz="6400" dirty="0"/>
              <a:t>) </a:t>
            </a:r>
          </a:p>
          <a:p>
            <a:r>
              <a:rPr lang="en-US" sz="6400" dirty="0"/>
              <a:t>8     Photograph of All Directors </a:t>
            </a:r>
          </a:p>
          <a:p>
            <a:r>
              <a:rPr lang="en-US" sz="6400" dirty="0"/>
              <a:t>9     Board Resolution Appointing Authorized Signatory for GST Registration </a:t>
            </a:r>
          </a:p>
          <a:p>
            <a:r>
              <a:rPr lang="en-US" sz="6400" dirty="0"/>
              <a:t>10     Proof of Principal place of Business - Bank Statement / Consent Letter/ Electricity Bill/ Rent Agreement </a:t>
            </a:r>
          </a:p>
          <a:p>
            <a:r>
              <a:rPr lang="en-US" sz="6400" dirty="0"/>
              <a:t>11     Proof of Additional place of Business - Bank Statement / Consent Letter/ Electricity Bill/ Rent Agreement </a:t>
            </a:r>
          </a:p>
          <a:p>
            <a:r>
              <a:rPr lang="en-US" sz="6400" dirty="0"/>
              <a:t>12     Bank Account details - Bank Statement / First Page of Passbook </a:t>
            </a:r>
            <a:endParaRPr lang="en-US" sz="6400" dirty="0">
              <a:effectLst/>
            </a:endParaRPr>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Tree>
    <p:extLst>
      <p:ext uri="{BB962C8B-B14F-4D97-AF65-F5344CB8AC3E}">
        <p14:creationId xmlns:p14="http://schemas.microsoft.com/office/powerpoint/2010/main" val="3971272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8" name="Content Placeholder 7"/>
          <p:cNvSpPr>
            <a:spLocks noGrp="1"/>
          </p:cNvSpPr>
          <p:nvPr>
            <p:ph idx="1"/>
          </p:nvPr>
        </p:nvSpPr>
        <p:spPr/>
        <p:txBody>
          <a:bodyPr/>
          <a:lstStyle/>
          <a:p>
            <a:endParaRPr lang="en-US" dirty="0" smtClean="0"/>
          </a:p>
          <a:p>
            <a:endParaRPr lang="en-US" dirty="0"/>
          </a:p>
          <a:p>
            <a:endParaRPr lang="en-US" dirty="0" smtClean="0"/>
          </a:p>
        </p:txBody>
      </p:sp>
      <p:sp>
        <p:nvSpPr>
          <p:cNvPr id="4" name="Footer Placeholder 3"/>
          <p:cNvSpPr>
            <a:spLocks noGrp="1"/>
          </p:cNvSpPr>
          <p:nvPr>
            <p:ph type="ftr" sz="quarter" idx="11"/>
          </p:nvPr>
        </p:nvSpPr>
        <p:spPr/>
        <p:txBody>
          <a:bodyPr/>
          <a:lstStyle/>
          <a:p>
            <a:r>
              <a:rPr lang="en-US" dirty="0" smtClean="0"/>
              <a:t>Startup &amp; Tax Advisory</a:t>
            </a:r>
          </a:p>
          <a:p>
            <a:endParaRPr lang="en-US" dirty="0"/>
          </a:p>
        </p:txBody>
      </p:sp>
      <p:sp>
        <p:nvSpPr>
          <p:cNvPr id="7" name="Rectangle 6"/>
          <p:cNvSpPr/>
          <p:nvPr/>
        </p:nvSpPr>
        <p:spPr>
          <a:xfrm>
            <a:off x="2438400" y="2057400"/>
            <a:ext cx="4343400" cy="258532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 you</a:t>
            </a:r>
          </a:p>
          <a:p>
            <a:pPr algn="ct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8536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a:p>
        </p:txBody>
      </p:sp>
      <p:sp>
        <p:nvSpPr>
          <p:cNvPr id="3" name="Rectangle 2"/>
          <p:cNvSpPr/>
          <p:nvPr/>
        </p:nvSpPr>
        <p:spPr>
          <a:xfrm>
            <a:off x="1828800" y="1482436"/>
            <a:ext cx="6096000" cy="46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just"/>
            <a:r>
              <a:rPr lang="en-US" dirty="0" smtClean="0"/>
              <a:t>All the Existing taxpayers registered under the Central Excise, Service Tax, State Sales Tax or Value Added Tax, Entry Tax, Luxury Tax, Entertainment Tax are required to provide their details at the GST Common Portal managed by the Goods &amp; Services Tax Network(GSTN) for the purpose of migrating themselves to the GST regime.</a:t>
            </a:r>
          </a:p>
          <a:p>
            <a:pPr algn="ctr"/>
            <a:endParaRPr lang="en-US" dirty="0"/>
          </a:p>
          <a:p>
            <a:pPr algn="just"/>
            <a:r>
              <a:rPr lang="en-US" dirty="0" smtClean="0"/>
              <a:t>To begin with the taxpayers registered under the State VAT Department need to provide their details. All the other taxpayers will be intimated a later date to provide their details</a:t>
            </a:r>
          </a:p>
          <a:p>
            <a:pPr algn="ctr"/>
            <a:endParaRPr lang="en-US" dirty="0" smtClean="0"/>
          </a:p>
          <a:p>
            <a:pPr algn="just"/>
            <a:r>
              <a:rPr lang="en-US" dirty="0" smtClean="0"/>
              <a:t>Once the taxpayers provide their details, there will ne NO Need for them to register again with state or Centre once GST Act is implemented </a:t>
            </a:r>
          </a:p>
          <a:p>
            <a:pPr algn="ctr"/>
            <a:endParaRPr lang="en-US" dirty="0" smtClean="0"/>
          </a:p>
          <a:p>
            <a:pPr algn="ctr"/>
            <a:endParaRPr lang="en-US" dirty="0"/>
          </a:p>
          <a:p>
            <a:pPr algn="ctr"/>
            <a:endParaRPr lang="en-US" dirty="0" smtClean="0"/>
          </a:p>
          <a:p>
            <a:pPr algn="ctr"/>
            <a:endParaRPr lang="en-US" dirty="0"/>
          </a:p>
        </p:txBody>
      </p:sp>
      <p:sp>
        <p:nvSpPr>
          <p:cNvPr id="4" name="Oval 3"/>
          <p:cNvSpPr/>
          <p:nvPr/>
        </p:nvSpPr>
        <p:spPr>
          <a:xfrm>
            <a:off x="2438400" y="228600"/>
            <a:ext cx="47244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 short Brief about System of GST</a:t>
            </a:r>
            <a:endParaRPr lang="en-US" dirty="0"/>
          </a:p>
        </p:txBody>
      </p:sp>
    </p:spTree>
    <p:extLst>
      <p:ext uri="{BB962C8B-B14F-4D97-AF65-F5344CB8AC3E}">
        <p14:creationId xmlns:p14="http://schemas.microsoft.com/office/powerpoint/2010/main" val="303011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dirty="0"/>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838200" y="1622286"/>
            <a:ext cx="7467600" cy="4854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just"/>
            <a:r>
              <a:rPr lang="en-US" sz="3200" dirty="0" smtClean="0"/>
              <a:t>The State VAT Department has communicated the provisional ID to every registered Taxpayer</a:t>
            </a:r>
            <a:endParaRPr lang="en-US" sz="3200" dirty="0"/>
          </a:p>
          <a:p>
            <a:pPr algn="just"/>
            <a:endParaRPr lang="en-US" dirty="0" smtClean="0"/>
          </a:p>
          <a:p>
            <a:pPr algn="just"/>
            <a:r>
              <a:rPr lang="en-US" dirty="0" smtClean="0"/>
              <a:t>* In case you are a registered taxpayer with State VAT Department and you have not received your provisional ID or password then contact your state VAT Department</a:t>
            </a:r>
            <a:endParaRPr lang="en-US" dirty="0"/>
          </a:p>
          <a:p>
            <a:pPr algn="ctr"/>
            <a:endParaRPr lang="en-US" dirty="0"/>
          </a:p>
        </p:txBody>
      </p:sp>
      <p:sp>
        <p:nvSpPr>
          <p:cNvPr id="7" name="Rectangle 6"/>
          <p:cNvSpPr/>
          <p:nvPr/>
        </p:nvSpPr>
        <p:spPr>
          <a:xfrm>
            <a:off x="3202876" y="1905000"/>
            <a:ext cx="3197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Step:-1 </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Down Arrow 8"/>
          <p:cNvSpPr/>
          <p:nvPr/>
        </p:nvSpPr>
        <p:spPr>
          <a:xfrm>
            <a:off x="4418981" y="2819400"/>
            <a:ext cx="306038"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79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2"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1"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80">
                                          <p:stCondLst>
                                            <p:cond delay="0"/>
                                          </p:stCondLst>
                                        </p:cTn>
                                        <p:tgtEl>
                                          <p:spTgt spid="7"/>
                                        </p:tgtEl>
                                      </p:cBhvr>
                                    </p:animEffect>
                                    <p:anim calcmode="lin" valueType="num">
                                      <p:cBhvr>
                                        <p:cTn id="2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8" dur="26">
                                          <p:stCondLst>
                                            <p:cond delay="650"/>
                                          </p:stCondLst>
                                        </p:cTn>
                                        <p:tgtEl>
                                          <p:spTgt spid="7"/>
                                        </p:tgtEl>
                                      </p:cBhvr>
                                      <p:to x="100000" y="60000"/>
                                    </p:animScale>
                                    <p:animScale>
                                      <p:cBhvr>
                                        <p:cTn id="29" dur="166" decel="50000">
                                          <p:stCondLst>
                                            <p:cond delay="676"/>
                                          </p:stCondLst>
                                        </p:cTn>
                                        <p:tgtEl>
                                          <p:spTgt spid="7"/>
                                        </p:tgtEl>
                                      </p:cBhvr>
                                      <p:to x="100000" y="100000"/>
                                    </p:animScale>
                                    <p:animScale>
                                      <p:cBhvr>
                                        <p:cTn id="30" dur="26">
                                          <p:stCondLst>
                                            <p:cond delay="1312"/>
                                          </p:stCondLst>
                                        </p:cTn>
                                        <p:tgtEl>
                                          <p:spTgt spid="7"/>
                                        </p:tgtEl>
                                      </p:cBhvr>
                                      <p:to x="100000" y="80000"/>
                                    </p:animScale>
                                    <p:animScale>
                                      <p:cBhvr>
                                        <p:cTn id="31" dur="166" decel="50000">
                                          <p:stCondLst>
                                            <p:cond delay="1338"/>
                                          </p:stCondLst>
                                        </p:cTn>
                                        <p:tgtEl>
                                          <p:spTgt spid="7"/>
                                        </p:tgtEl>
                                      </p:cBhvr>
                                      <p:to x="100000" y="100000"/>
                                    </p:animScale>
                                    <p:animScale>
                                      <p:cBhvr>
                                        <p:cTn id="32" dur="26">
                                          <p:stCondLst>
                                            <p:cond delay="1642"/>
                                          </p:stCondLst>
                                        </p:cTn>
                                        <p:tgtEl>
                                          <p:spTgt spid="7"/>
                                        </p:tgtEl>
                                      </p:cBhvr>
                                      <p:to x="100000" y="90000"/>
                                    </p:animScale>
                                    <p:animScale>
                                      <p:cBhvr>
                                        <p:cTn id="33" dur="166" decel="50000">
                                          <p:stCondLst>
                                            <p:cond delay="1668"/>
                                          </p:stCondLst>
                                        </p:cTn>
                                        <p:tgtEl>
                                          <p:spTgt spid="7"/>
                                        </p:tgtEl>
                                      </p:cBhvr>
                                      <p:to x="100000" y="100000"/>
                                    </p:animScale>
                                    <p:animScale>
                                      <p:cBhvr>
                                        <p:cTn id="34" dur="26">
                                          <p:stCondLst>
                                            <p:cond delay="1808"/>
                                          </p:stCondLst>
                                        </p:cTn>
                                        <p:tgtEl>
                                          <p:spTgt spid="7"/>
                                        </p:tgtEl>
                                      </p:cBhvr>
                                      <p:to x="100000" y="95000"/>
                                    </p:animScale>
                                    <p:animScale>
                                      <p:cBhvr>
                                        <p:cTn id="3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2"/>
      <p:bldP spid="7" grpId="0"/>
      <p:bldP spid="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dirty="0"/>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smtClean="0"/>
          </a:p>
          <a:p>
            <a:pPr algn="just"/>
            <a:r>
              <a:rPr lang="en-US" sz="3200" dirty="0" smtClean="0"/>
              <a:t>Now, If you are a registered person with state VAT Department then you need to access GST common portal(</a:t>
            </a:r>
            <a:r>
              <a:rPr lang="en-US" sz="3200" dirty="0" smtClean="0">
                <a:hlinkClick r:id="rId2"/>
              </a:rPr>
              <a:t>www.gst.gov.in</a:t>
            </a:r>
            <a:r>
              <a:rPr lang="en-US" sz="3200" dirty="0" smtClean="0"/>
              <a:t>) and create your new user ID &amp; Password by using the provisional Id &amp; Password communicated to you </a:t>
            </a:r>
            <a:endParaRPr lang="en-US" sz="3200"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3202876" y="2057400"/>
            <a:ext cx="3578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Step:-2 </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476131" y="2790230"/>
            <a:ext cx="344138"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842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dirty="0"/>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ctr"/>
            <a:endParaRPr lang="en-US" dirty="0" smtClean="0"/>
          </a:p>
          <a:p>
            <a:pPr algn="just"/>
            <a:endParaRPr lang="en-US" sz="3200" dirty="0"/>
          </a:p>
          <a:p>
            <a:pPr algn="just"/>
            <a:endParaRPr lang="en-US" sz="3200" dirty="0" smtClean="0"/>
          </a:p>
          <a:p>
            <a:pPr algn="just"/>
            <a:r>
              <a:rPr lang="en-US" sz="3200" dirty="0" smtClean="0"/>
              <a:t>After Successfully generation of new user id &amp; password please login again </a:t>
            </a:r>
            <a:r>
              <a:rPr lang="en-US" sz="3200" dirty="0" smtClean="0">
                <a:hlinkClick r:id="rId2"/>
              </a:rPr>
              <a:t>www.gst.gov.in</a:t>
            </a:r>
            <a:r>
              <a:rPr lang="en-US" sz="3200" dirty="0" smtClean="0"/>
              <a:t> by using the new user id &amp; new password for filing the application form for registration under “GST”</a:t>
            </a:r>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3202876" y="2057400"/>
            <a:ext cx="3578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Step:-3 </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800600" y="2819400"/>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848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dirty="0"/>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ctr"/>
            <a:endParaRPr lang="en-US" dirty="0" smtClean="0"/>
          </a:p>
          <a:p>
            <a:pPr algn="just"/>
            <a:endParaRPr lang="en-US" sz="3200" dirty="0" smtClean="0"/>
          </a:p>
          <a:p>
            <a:pPr algn="just"/>
            <a:endParaRPr lang="en-US" sz="3200" dirty="0"/>
          </a:p>
          <a:p>
            <a:pPr algn="just"/>
            <a:endParaRPr lang="en-US" sz="3200" dirty="0" smtClean="0"/>
          </a:p>
          <a:p>
            <a:pPr algn="just"/>
            <a:endParaRPr lang="en-US" sz="3200" dirty="0"/>
          </a:p>
          <a:p>
            <a:pPr algn="just"/>
            <a:endParaRPr lang="en-US" sz="3200" dirty="0"/>
          </a:p>
          <a:p>
            <a:pPr algn="just"/>
            <a:r>
              <a:rPr lang="en-US" sz="3200" dirty="0" smtClean="0"/>
              <a:t>The Enrolment application has multiply tabs that you need to fill following tabs such as :-</a:t>
            </a:r>
          </a:p>
          <a:p>
            <a:pPr algn="just"/>
            <a:r>
              <a:rPr lang="en-US" sz="3200" dirty="0" smtClean="0"/>
              <a:t>Business Details,</a:t>
            </a:r>
          </a:p>
          <a:p>
            <a:pPr algn="just"/>
            <a:r>
              <a:rPr lang="en-US" sz="3200" dirty="0" smtClean="0"/>
              <a:t>Promoter/Partners,</a:t>
            </a:r>
          </a:p>
          <a:p>
            <a:pPr algn="just"/>
            <a:r>
              <a:rPr lang="en-US" sz="3200" dirty="0" smtClean="0"/>
              <a:t>Authorized Signatory, Principal Place of Business, Additional Place of </a:t>
            </a:r>
            <a:r>
              <a:rPr lang="en-US" sz="3200" dirty="0" err="1" smtClean="0"/>
              <a:t>Busi</a:t>
            </a:r>
            <a:r>
              <a:rPr lang="en-US" sz="3200" dirty="0" smtClean="0"/>
              <a:t>.</a:t>
            </a:r>
          </a:p>
          <a:p>
            <a:pPr algn="just"/>
            <a:endParaRPr lang="en-US" sz="3200" dirty="0" smtClean="0"/>
          </a:p>
          <a:p>
            <a:pPr algn="just"/>
            <a:endParaRPr lang="en-US" sz="3200" dirty="0"/>
          </a:p>
          <a:p>
            <a:pPr algn="just"/>
            <a:endParaRPr lang="en-US" sz="3200" dirty="0" smtClean="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2971800" y="1828800"/>
            <a:ext cx="3810000"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Step:-4</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495800" y="2632364"/>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36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80">
                                          <p:stCondLst>
                                            <p:cond delay="0"/>
                                          </p:stCondLst>
                                        </p:cTn>
                                        <p:tgtEl>
                                          <p:spTgt spid="7"/>
                                        </p:tgtEl>
                                      </p:cBhvr>
                                    </p:animEffect>
                                    <p:anim calcmode="lin" valueType="num">
                                      <p:cBhvr>
                                        <p:cTn id="1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9" dur="26">
                                          <p:stCondLst>
                                            <p:cond delay="650"/>
                                          </p:stCondLst>
                                        </p:cTn>
                                        <p:tgtEl>
                                          <p:spTgt spid="7"/>
                                        </p:tgtEl>
                                      </p:cBhvr>
                                      <p:to x="100000" y="60000"/>
                                    </p:animScale>
                                    <p:animScale>
                                      <p:cBhvr>
                                        <p:cTn id="20" dur="166" decel="50000">
                                          <p:stCondLst>
                                            <p:cond delay="676"/>
                                          </p:stCondLst>
                                        </p:cTn>
                                        <p:tgtEl>
                                          <p:spTgt spid="7"/>
                                        </p:tgtEl>
                                      </p:cBhvr>
                                      <p:to x="100000" y="100000"/>
                                    </p:animScale>
                                    <p:animScale>
                                      <p:cBhvr>
                                        <p:cTn id="21" dur="26">
                                          <p:stCondLst>
                                            <p:cond delay="1312"/>
                                          </p:stCondLst>
                                        </p:cTn>
                                        <p:tgtEl>
                                          <p:spTgt spid="7"/>
                                        </p:tgtEl>
                                      </p:cBhvr>
                                      <p:to x="100000" y="80000"/>
                                    </p:animScale>
                                    <p:animScale>
                                      <p:cBhvr>
                                        <p:cTn id="22" dur="166" decel="50000">
                                          <p:stCondLst>
                                            <p:cond delay="1338"/>
                                          </p:stCondLst>
                                        </p:cTn>
                                        <p:tgtEl>
                                          <p:spTgt spid="7"/>
                                        </p:tgtEl>
                                      </p:cBhvr>
                                      <p:to x="100000" y="100000"/>
                                    </p:animScale>
                                    <p:animScale>
                                      <p:cBhvr>
                                        <p:cTn id="23" dur="26">
                                          <p:stCondLst>
                                            <p:cond delay="1642"/>
                                          </p:stCondLst>
                                        </p:cTn>
                                        <p:tgtEl>
                                          <p:spTgt spid="7"/>
                                        </p:tgtEl>
                                      </p:cBhvr>
                                      <p:to x="100000" y="90000"/>
                                    </p:animScale>
                                    <p:animScale>
                                      <p:cBhvr>
                                        <p:cTn id="24" dur="166" decel="50000">
                                          <p:stCondLst>
                                            <p:cond delay="1668"/>
                                          </p:stCondLst>
                                        </p:cTn>
                                        <p:tgtEl>
                                          <p:spTgt spid="7"/>
                                        </p:tgtEl>
                                      </p:cBhvr>
                                      <p:to x="100000" y="100000"/>
                                    </p:animScale>
                                    <p:animScale>
                                      <p:cBhvr>
                                        <p:cTn id="25" dur="26">
                                          <p:stCondLst>
                                            <p:cond delay="1808"/>
                                          </p:stCondLst>
                                        </p:cTn>
                                        <p:tgtEl>
                                          <p:spTgt spid="7"/>
                                        </p:tgtEl>
                                      </p:cBhvr>
                                      <p:to x="100000" y="95000"/>
                                    </p:animScale>
                                    <p:animScale>
                                      <p:cBhvr>
                                        <p:cTn id="2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ctr"/>
            <a:endParaRPr lang="en-US" dirty="0" smtClean="0"/>
          </a:p>
          <a:p>
            <a:pPr algn="just"/>
            <a:endParaRPr lang="en-US" sz="3200" dirty="0"/>
          </a:p>
          <a:p>
            <a:pPr algn="just"/>
            <a:endParaRPr lang="en-US" sz="3200" dirty="0" smtClean="0"/>
          </a:p>
          <a:p>
            <a:pPr algn="just"/>
            <a:r>
              <a:rPr lang="en-US" sz="3200" dirty="0" smtClean="0"/>
              <a:t>Goods </a:t>
            </a:r>
            <a:r>
              <a:rPr lang="en-US" sz="3200" dirty="0"/>
              <a:t>&amp; Services, Bank details maximum 10, &amp; Last Verification</a:t>
            </a:r>
          </a:p>
          <a:p>
            <a:pPr algn="just"/>
            <a:endParaRPr lang="en-US" sz="3200" dirty="0" smtClean="0"/>
          </a:p>
          <a:p>
            <a:pPr algn="just"/>
            <a:endParaRPr lang="en-US" sz="3200" dirty="0"/>
          </a:p>
          <a:p>
            <a:pPr algn="just"/>
            <a:endParaRPr lang="en-US" sz="3200" dirty="0" smtClean="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2362200" y="2057400"/>
            <a:ext cx="5105400"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Step:4..conti</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09327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just"/>
            <a:endParaRPr lang="en-US" sz="3200" dirty="0" smtClean="0"/>
          </a:p>
          <a:p>
            <a:pPr algn="just"/>
            <a:endParaRPr lang="en-US" sz="3200" dirty="0" smtClean="0"/>
          </a:p>
          <a:p>
            <a:pPr algn="just"/>
            <a:endParaRPr lang="en-US" sz="3200" dirty="0" smtClean="0"/>
          </a:p>
          <a:p>
            <a:pPr algn="just"/>
            <a:endParaRPr lang="en-US" sz="3200" dirty="0"/>
          </a:p>
          <a:p>
            <a:pPr algn="just"/>
            <a:endParaRPr lang="en-US" sz="3200" dirty="0" smtClean="0"/>
          </a:p>
          <a:p>
            <a:pPr algn="just"/>
            <a:endParaRPr lang="en-US" sz="3200" dirty="0"/>
          </a:p>
          <a:p>
            <a:pPr algn="just"/>
            <a:endParaRPr lang="en-US" sz="3200" dirty="0" smtClean="0"/>
          </a:p>
          <a:p>
            <a:pPr marL="514350" indent="-514350" algn="just">
              <a:buFont typeface="+mj-lt"/>
              <a:buAutoNum type="arabicPeriod"/>
            </a:pPr>
            <a:r>
              <a:rPr lang="en-US" sz="3200" dirty="0" smtClean="0"/>
              <a:t>Attach the mandatory documents (refer documents list for different constitution) these are required during the filing the form</a:t>
            </a:r>
          </a:p>
          <a:p>
            <a:pPr marL="514350" indent="-514350" algn="just">
              <a:buFont typeface="+mj-lt"/>
              <a:buAutoNum type="arabicPeriod"/>
            </a:pPr>
            <a:r>
              <a:rPr lang="en-US" sz="3200" dirty="0"/>
              <a:t>Register your DSC with GST Common </a:t>
            </a:r>
            <a:r>
              <a:rPr lang="en-US" sz="3200" dirty="0" smtClean="0"/>
              <a:t>Portal</a:t>
            </a:r>
            <a:endParaRPr lang="en-US" sz="3200" dirty="0"/>
          </a:p>
          <a:p>
            <a:pPr algn="just"/>
            <a:endParaRPr lang="en-US" sz="3200" dirty="0" smtClean="0"/>
          </a:p>
          <a:p>
            <a:pPr algn="just"/>
            <a:endParaRPr lang="en-US" sz="3200" dirty="0" smtClean="0"/>
          </a:p>
          <a:p>
            <a:pPr algn="just"/>
            <a:endParaRPr lang="en-US" sz="3200" dirty="0"/>
          </a:p>
          <a:p>
            <a:pPr algn="just"/>
            <a:endParaRPr lang="en-US" sz="3200" dirty="0" smtClean="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3202876" y="2057400"/>
            <a:ext cx="3578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Step:-5</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648200" y="2980730"/>
            <a:ext cx="344138" cy="2958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24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1622286"/>
            <a:ext cx="7543801" cy="3892882"/>
          </a:xfrm>
        </p:spPr>
        <p:txBody>
          <a:bodyPr/>
          <a:lstStyle/>
          <a:p>
            <a:r>
              <a:rPr lang="en-US" dirty="0" smtClean="0"/>
              <a:t/>
            </a:r>
            <a:br>
              <a:rPr lang="en-US" dirty="0" smtClean="0"/>
            </a:br>
            <a:endParaRPr lang="en-US" dirty="0"/>
          </a:p>
        </p:txBody>
      </p:sp>
      <p:sp>
        <p:nvSpPr>
          <p:cNvPr id="3" name="Content Placeholder 2"/>
          <p:cNvSpPr>
            <a:spLocks noGrp="1"/>
          </p:cNvSpPr>
          <p:nvPr>
            <p:ph idx="1"/>
          </p:nvPr>
        </p:nvSpPr>
        <p:spPr>
          <a:xfrm>
            <a:off x="609600" y="62345"/>
            <a:ext cx="7620000" cy="1600200"/>
          </a:xfrm>
        </p:spPr>
        <p:txBody>
          <a:bodyPr>
            <a:noAutofit/>
          </a:bodyPr>
          <a:lstStyle/>
          <a:p>
            <a:pPr marL="2103120" lvl="7" indent="0">
              <a:buNone/>
            </a:pPr>
            <a:endParaRPr lang="en-US" sz="3200" dirty="0" smtClean="0"/>
          </a:p>
          <a:p>
            <a:endParaRPr lang="en-US" sz="4000" dirty="0"/>
          </a:p>
        </p:txBody>
      </p:sp>
      <p:sp>
        <p:nvSpPr>
          <p:cNvPr id="4" name="Footer Placeholder 3"/>
          <p:cNvSpPr>
            <a:spLocks noGrp="1"/>
          </p:cNvSpPr>
          <p:nvPr>
            <p:ph type="ftr" sz="quarter" idx="11"/>
          </p:nvPr>
        </p:nvSpPr>
        <p:spPr/>
        <p:txBody>
          <a:bodyPr/>
          <a:lstStyle/>
          <a:p>
            <a:endParaRPr lang="en-US"/>
          </a:p>
        </p:txBody>
      </p:sp>
      <p:sp>
        <p:nvSpPr>
          <p:cNvPr id="5" name="Rectangle 4"/>
          <p:cNvSpPr/>
          <p:nvPr/>
        </p:nvSpPr>
        <p:spPr>
          <a:xfrm>
            <a:off x="304800" y="914400"/>
            <a:ext cx="8686800" cy="707886"/>
          </a:xfrm>
          <a:prstGeom prst="rect">
            <a:avLst/>
          </a:prstGeom>
          <a:noFill/>
        </p:spPr>
        <p:txBody>
          <a:bodyPr wrap="squar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PROCESS OF REGISTRATION</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Rectangle 5"/>
          <p:cNvSpPr/>
          <p:nvPr/>
        </p:nvSpPr>
        <p:spPr>
          <a:xfrm>
            <a:off x="990600" y="1828800"/>
            <a:ext cx="7162800" cy="464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a:p>
            <a:pPr algn="ctr"/>
            <a:endParaRPr lang="en-US" dirty="0" smtClean="0"/>
          </a:p>
          <a:p>
            <a:pPr algn="ctr"/>
            <a:endParaRPr lang="en-US" dirty="0"/>
          </a:p>
          <a:p>
            <a:pPr algn="just"/>
            <a:endParaRPr lang="en-US" sz="3200" dirty="0" smtClean="0"/>
          </a:p>
          <a:p>
            <a:pPr algn="just"/>
            <a:endParaRPr lang="en-US" sz="3200" dirty="0" smtClean="0"/>
          </a:p>
          <a:p>
            <a:pPr algn="just"/>
            <a:endParaRPr lang="en-US" sz="3200" dirty="0" smtClean="0"/>
          </a:p>
          <a:p>
            <a:pPr algn="just"/>
            <a:endParaRPr lang="en-US" sz="3200" dirty="0"/>
          </a:p>
          <a:p>
            <a:pPr algn="just"/>
            <a:endParaRPr lang="en-US" sz="3200" dirty="0" smtClean="0"/>
          </a:p>
          <a:p>
            <a:pPr algn="just"/>
            <a:endParaRPr lang="en-US" sz="3200" dirty="0"/>
          </a:p>
          <a:p>
            <a:pPr algn="just"/>
            <a:endParaRPr lang="en-US" sz="3200" dirty="0" smtClean="0"/>
          </a:p>
          <a:p>
            <a:pPr algn="just"/>
            <a:endParaRPr lang="en-US" sz="3200" dirty="0"/>
          </a:p>
          <a:p>
            <a:pPr algn="just"/>
            <a:endParaRPr lang="en-US" sz="3200" dirty="0"/>
          </a:p>
          <a:p>
            <a:pPr algn="just"/>
            <a:r>
              <a:rPr lang="en-US" sz="3200" dirty="0" smtClean="0"/>
              <a:t>You have to sign form electronically in case of LLP &amp; Company by DSC</a:t>
            </a:r>
            <a:endParaRPr lang="en-US" sz="3200" dirty="0"/>
          </a:p>
          <a:p>
            <a:pPr algn="just"/>
            <a:r>
              <a:rPr lang="en-US" sz="3200" dirty="0" smtClean="0"/>
              <a:t>However, Incase of other than above then you can use e-sign only if you have  </a:t>
            </a:r>
            <a:r>
              <a:rPr lang="en-US" sz="3200" dirty="0" err="1" smtClean="0"/>
              <a:t>Aadhar</a:t>
            </a:r>
            <a:r>
              <a:rPr lang="en-US" sz="3200" dirty="0" smtClean="0"/>
              <a:t> details </a:t>
            </a:r>
          </a:p>
          <a:p>
            <a:pPr algn="just"/>
            <a:r>
              <a:rPr lang="en-US" sz="3200" dirty="0" smtClean="0"/>
              <a:t>Submit application form</a:t>
            </a:r>
            <a:endParaRPr lang="en-US" sz="3200" dirty="0"/>
          </a:p>
          <a:p>
            <a:pPr algn="just"/>
            <a:endParaRPr lang="en-US" sz="3200" dirty="0" smtClean="0"/>
          </a:p>
          <a:p>
            <a:pPr algn="just"/>
            <a:endParaRPr lang="en-US" sz="3200" dirty="0"/>
          </a:p>
          <a:p>
            <a:pPr algn="just"/>
            <a:endParaRPr lang="en-US" sz="3200" dirty="0" smtClean="0"/>
          </a:p>
          <a:p>
            <a:pPr algn="just"/>
            <a:endParaRPr lang="en-US" sz="3200" dirty="0" smtClean="0"/>
          </a:p>
          <a:p>
            <a:pPr algn="just"/>
            <a:endParaRPr lang="en-US" sz="3200" dirty="0"/>
          </a:p>
          <a:p>
            <a:pPr algn="just"/>
            <a:endParaRPr lang="en-US" sz="3200" dirty="0" smtClean="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7" name="Rectangle 6"/>
          <p:cNvSpPr/>
          <p:nvPr/>
        </p:nvSpPr>
        <p:spPr>
          <a:xfrm>
            <a:off x="3202876" y="2057400"/>
            <a:ext cx="3578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Step:-6</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Down Arrow 7"/>
          <p:cNvSpPr/>
          <p:nvPr/>
        </p:nvSpPr>
        <p:spPr>
          <a:xfrm>
            <a:off x="4572000" y="2980730"/>
            <a:ext cx="420338" cy="2958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739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227</TotalTime>
  <Words>300</Words>
  <Application>Microsoft Office PowerPoint</Application>
  <PresentationFormat>On-screen Show (4:3)</PresentationFormat>
  <Paragraphs>253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Angles</vt:lpstr>
      <vt:lpstr> ----Getting Started with GST----   REGISTRATION OF EXISTING DVAT DEALERS UNDER “GST” with effect from 16-12-2016 </vt:lpstr>
      <vt:lpstr>PowerPoint Presentation</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UNDER “GST”</dc:title>
  <dc:creator>703171447</dc:creator>
  <cp:lastModifiedBy>703171447</cp:lastModifiedBy>
  <cp:revision>21</cp:revision>
  <dcterms:created xsi:type="dcterms:W3CDTF">2006-08-16T00:00:00Z</dcterms:created>
  <dcterms:modified xsi:type="dcterms:W3CDTF">2016-12-16T00:00:17Z</dcterms:modified>
</cp:coreProperties>
</file>