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81" r:id="rId21"/>
    <p:sldId id="274" r:id="rId22"/>
    <p:sldId id="282" r:id="rId23"/>
    <p:sldId id="275" r:id="rId24"/>
    <p:sldId id="276" r:id="rId25"/>
    <p:sldId id="283" r:id="rId26"/>
    <p:sldId id="277" r:id="rId27"/>
    <p:sldId id="284" r:id="rId28"/>
    <p:sldId id="279" r:id="rId29"/>
    <p:sldId id="280" r:id="rId30"/>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41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4/11/2017</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4/11/2017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4/11/2017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4/11/2017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4/11/2017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4/11/2017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4/11/2017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4/11/2017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4/11/2017</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4/11/2017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4/11/2017</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4/11/2017</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3200" dirty="0" smtClean="0">
                <a:solidFill>
                  <a:schemeClr val="accent1">
                    <a:lumMod val="50000"/>
                  </a:schemeClr>
                </a:solidFill>
                <a:latin typeface="Algerian" pitchFamily="82" charset="0"/>
              </a:rPr>
              <a:t>THE CENTRAL GOODS AND SERVICES TAX BILL, 2017</a:t>
            </a:r>
            <a:endParaRPr lang="en-IN" sz="3200" dirty="0">
              <a:solidFill>
                <a:schemeClr val="accent1">
                  <a:lumMod val="50000"/>
                </a:schemeClr>
              </a:solidFill>
              <a:latin typeface="Algerian" pitchFamily="82" charset="0"/>
            </a:endParaRPr>
          </a:p>
        </p:txBody>
      </p:sp>
    </p:spTree>
  </p:cSld>
  <p:clrMapOvr>
    <a:masterClrMapping/>
  </p:clrMapOvr>
  <p:transition spd="slow">
    <p:spli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IN" b="1" dirty="0" smtClean="0">
                <a:solidFill>
                  <a:srgbClr val="FF0000"/>
                </a:solidFill>
                <a:latin typeface="Algerian" pitchFamily="82" charset="0"/>
              </a:rPr>
              <a:t>Section:- </a:t>
            </a:r>
          </a:p>
          <a:p>
            <a:pPr>
              <a:buNone/>
            </a:pPr>
            <a:r>
              <a:rPr lang="en-IN" sz="2800" dirty="0" smtClean="0">
                <a:latin typeface="Aldhabi" pitchFamily="2" charset="-78"/>
                <a:cs typeface="Aldhabi" pitchFamily="2" charset="-78"/>
              </a:rPr>
              <a:t>37. Furnishing details of outward supplies.</a:t>
            </a:r>
          </a:p>
          <a:p>
            <a:pPr>
              <a:buNone/>
            </a:pPr>
            <a:r>
              <a:rPr lang="en-IN" sz="2800" dirty="0" smtClean="0">
                <a:latin typeface="Aldhabi" pitchFamily="2" charset="-78"/>
                <a:cs typeface="Aldhabi" pitchFamily="2" charset="-78"/>
              </a:rPr>
              <a:t>38. Furnishing details of inward supplies.</a:t>
            </a:r>
          </a:p>
          <a:p>
            <a:pPr>
              <a:buNone/>
            </a:pPr>
            <a:r>
              <a:rPr lang="en-IN" sz="2800" dirty="0" smtClean="0">
                <a:latin typeface="Aldhabi" pitchFamily="2" charset="-78"/>
                <a:cs typeface="Aldhabi" pitchFamily="2" charset="-78"/>
              </a:rPr>
              <a:t>39. Furnishing of returns.</a:t>
            </a:r>
          </a:p>
          <a:p>
            <a:pPr>
              <a:buNone/>
            </a:pPr>
            <a:r>
              <a:rPr lang="en-IN" sz="2800" dirty="0" smtClean="0">
                <a:latin typeface="Aldhabi" pitchFamily="2" charset="-78"/>
                <a:cs typeface="Aldhabi" pitchFamily="2" charset="-78"/>
              </a:rPr>
              <a:t>40. First return.</a:t>
            </a:r>
          </a:p>
          <a:p>
            <a:pPr>
              <a:buNone/>
            </a:pPr>
            <a:r>
              <a:rPr lang="en-IN" sz="2800" dirty="0" smtClean="0">
                <a:latin typeface="Aldhabi" pitchFamily="2" charset="-78"/>
                <a:cs typeface="Aldhabi" pitchFamily="2" charset="-78"/>
              </a:rPr>
              <a:t>41. Claim of input tax credit and provisional acceptance thereof.</a:t>
            </a:r>
          </a:p>
          <a:p>
            <a:pPr>
              <a:buNone/>
            </a:pPr>
            <a:r>
              <a:rPr lang="en-IN" sz="2800" dirty="0" smtClean="0">
                <a:latin typeface="Aldhabi" pitchFamily="2" charset="-78"/>
                <a:cs typeface="Aldhabi" pitchFamily="2" charset="-78"/>
              </a:rPr>
              <a:t>42. Matching, reversal and reclaim of input tax credit.</a:t>
            </a:r>
          </a:p>
          <a:p>
            <a:pPr>
              <a:buNone/>
            </a:pPr>
            <a:r>
              <a:rPr lang="en-IN" sz="2800" dirty="0" smtClean="0">
                <a:latin typeface="Aldhabi" pitchFamily="2" charset="-78"/>
                <a:cs typeface="Aldhabi" pitchFamily="2" charset="-78"/>
              </a:rPr>
              <a:t>43. Matching, reversal and reclaim of reduction in output tax liability.</a:t>
            </a:r>
          </a:p>
          <a:p>
            <a:pPr>
              <a:buNone/>
            </a:pPr>
            <a:r>
              <a:rPr lang="en-IN" sz="2800" dirty="0" smtClean="0">
                <a:latin typeface="Aldhabi" pitchFamily="2" charset="-78"/>
                <a:cs typeface="Aldhabi" pitchFamily="2" charset="-78"/>
              </a:rPr>
              <a:t>44. Annual return.</a:t>
            </a:r>
          </a:p>
          <a:p>
            <a:pPr>
              <a:buNone/>
            </a:pPr>
            <a:r>
              <a:rPr lang="en-IN" sz="2800" dirty="0" smtClean="0">
                <a:latin typeface="Aldhabi" pitchFamily="2" charset="-78"/>
                <a:cs typeface="Aldhabi" pitchFamily="2" charset="-78"/>
              </a:rPr>
              <a:t>45. Final return.</a:t>
            </a:r>
          </a:p>
          <a:p>
            <a:pPr>
              <a:buNone/>
            </a:pPr>
            <a:r>
              <a:rPr lang="en-IN" sz="2800" dirty="0" smtClean="0">
                <a:latin typeface="Aldhabi" pitchFamily="2" charset="-78"/>
                <a:cs typeface="Aldhabi" pitchFamily="2" charset="-78"/>
              </a:rPr>
              <a:t>46. Notice to return defaulters.</a:t>
            </a:r>
          </a:p>
          <a:p>
            <a:pPr>
              <a:buNone/>
            </a:pPr>
            <a:r>
              <a:rPr lang="en-IN" sz="2800" dirty="0" smtClean="0">
                <a:latin typeface="Aldhabi" pitchFamily="2" charset="-78"/>
                <a:cs typeface="Aldhabi" pitchFamily="2" charset="-78"/>
              </a:rPr>
              <a:t>47. Levy of late fee.</a:t>
            </a:r>
          </a:p>
          <a:p>
            <a:pPr>
              <a:buNone/>
            </a:pPr>
            <a:r>
              <a:rPr lang="en-IN" sz="2800" dirty="0" smtClean="0">
                <a:latin typeface="Aldhabi" pitchFamily="2" charset="-78"/>
                <a:cs typeface="Aldhabi" pitchFamily="2" charset="-78"/>
              </a:rPr>
              <a:t>48. Goods and services tax practitioners.</a:t>
            </a:r>
            <a:endParaRPr lang="en-IN" sz="2800" dirty="0">
              <a:latin typeface="Aldhabi" pitchFamily="2" charset="-78"/>
              <a:cs typeface="Aldhabi" pitchFamily="2" charset="-78"/>
            </a:endParaRPr>
          </a:p>
        </p:txBody>
      </p:sp>
      <p:sp>
        <p:nvSpPr>
          <p:cNvPr id="2" name="Titl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normAutofit fontScale="90000"/>
          </a:bodyPr>
          <a:lstStyle/>
          <a:p>
            <a:r>
              <a:rPr lang="en-IN" dirty="0" smtClean="0">
                <a:latin typeface="Algerian" pitchFamily="82" charset="0"/>
              </a:rPr>
              <a:t>CHAPTER IX</a:t>
            </a:r>
            <a:br>
              <a:rPr lang="en-IN" dirty="0" smtClean="0">
                <a:latin typeface="Algerian" pitchFamily="82" charset="0"/>
              </a:rPr>
            </a:br>
            <a:r>
              <a:rPr lang="en-IN" dirty="0" smtClean="0">
                <a:latin typeface="Algerian" pitchFamily="82" charset="0"/>
              </a:rPr>
              <a:t>RETURNS</a:t>
            </a:r>
            <a:endParaRPr lang="en-IN" dirty="0">
              <a:latin typeface="Algerian" pitchFamily="82" charset="0"/>
            </a:endParaRPr>
          </a:p>
        </p:txBody>
      </p:sp>
    </p:spTree>
  </p:cSld>
  <p:clrMapOvr>
    <a:masterClrMapping/>
  </p:clrMapOvr>
  <p:transition spd="med">
    <p:strips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smtClean="0">
                <a:solidFill>
                  <a:srgbClr val="FF0000"/>
                </a:solidFill>
                <a:latin typeface="Algerian" pitchFamily="82" charset="0"/>
              </a:rPr>
              <a:t>Section:- </a:t>
            </a:r>
          </a:p>
          <a:p>
            <a:pPr>
              <a:buNone/>
            </a:pPr>
            <a:r>
              <a:rPr lang="en-IN" sz="3600" dirty="0" smtClean="0">
                <a:latin typeface="Aldhabi" pitchFamily="2" charset="-78"/>
                <a:cs typeface="Aldhabi" pitchFamily="2" charset="-78"/>
              </a:rPr>
              <a:t>49. Payment of tax, interest, penalty and other amounts.</a:t>
            </a:r>
          </a:p>
          <a:p>
            <a:pPr>
              <a:buNone/>
            </a:pPr>
            <a:r>
              <a:rPr lang="en-IN" sz="3600" dirty="0" smtClean="0">
                <a:latin typeface="Aldhabi" pitchFamily="2" charset="-78"/>
                <a:cs typeface="Aldhabi" pitchFamily="2" charset="-78"/>
              </a:rPr>
              <a:t>50. Interest on delayed payment of tax.</a:t>
            </a:r>
          </a:p>
          <a:p>
            <a:pPr>
              <a:buNone/>
            </a:pPr>
            <a:r>
              <a:rPr lang="en-IN" sz="3600" dirty="0" smtClean="0">
                <a:latin typeface="Aldhabi" pitchFamily="2" charset="-78"/>
                <a:cs typeface="Aldhabi" pitchFamily="2" charset="-78"/>
              </a:rPr>
              <a:t>51. Tax deduction at source.</a:t>
            </a:r>
          </a:p>
          <a:p>
            <a:pPr>
              <a:buNone/>
            </a:pPr>
            <a:r>
              <a:rPr lang="en-IN" sz="3600" dirty="0" smtClean="0">
                <a:latin typeface="Aldhabi" pitchFamily="2" charset="-78"/>
                <a:cs typeface="Aldhabi" pitchFamily="2" charset="-78"/>
              </a:rPr>
              <a:t>52. Collection of tax at source.</a:t>
            </a:r>
          </a:p>
          <a:p>
            <a:pPr>
              <a:buNone/>
            </a:pPr>
            <a:r>
              <a:rPr lang="en-IN" sz="3600" dirty="0" smtClean="0">
                <a:latin typeface="Aldhabi" pitchFamily="2" charset="-78"/>
                <a:cs typeface="Aldhabi" pitchFamily="2" charset="-78"/>
              </a:rPr>
              <a:t>53. Transfer of input tax credit.</a:t>
            </a:r>
            <a:endParaRPr lang="en-IN" sz="3600" dirty="0">
              <a:latin typeface="Aldhabi" pitchFamily="2" charset="-78"/>
              <a:cs typeface="Aldhabi" pitchFamily="2" charset="-78"/>
            </a:endParaRPr>
          </a:p>
        </p:txBody>
      </p:sp>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IN" dirty="0" smtClean="0">
                <a:latin typeface="Algerian" pitchFamily="82" charset="0"/>
              </a:rPr>
              <a:t>CHAPTER X</a:t>
            </a:r>
            <a:br>
              <a:rPr lang="en-IN" dirty="0" smtClean="0">
                <a:latin typeface="Algerian" pitchFamily="82" charset="0"/>
              </a:rPr>
            </a:br>
            <a:r>
              <a:rPr lang="en-IN" dirty="0" smtClean="0">
                <a:latin typeface="Algerian" pitchFamily="82" charset="0"/>
              </a:rPr>
              <a:t>PAYMENT OF TAX</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smtClean="0">
                <a:solidFill>
                  <a:srgbClr val="FF0000"/>
                </a:solidFill>
                <a:latin typeface="Algerian" pitchFamily="82" charset="0"/>
              </a:rPr>
              <a:t>Section:- </a:t>
            </a:r>
          </a:p>
          <a:p>
            <a:pPr>
              <a:buNone/>
            </a:pPr>
            <a:r>
              <a:rPr lang="en-IN" sz="3600" dirty="0" smtClean="0">
                <a:latin typeface="Aldhabi" pitchFamily="2" charset="-78"/>
                <a:cs typeface="Aldhabi" pitchFamily="2" charset="-78"/>
              </a:rPr>
              <a:t>54. Refund of tax.</a:t>
            </a:r>
          </a:p>
          <a:p>
            <a:pPr>
              <a:buNone/>
            </a:pPr>
            <a:r>
              <a:rPr lang="en-IN" sz="3600" dirty="0" smtClean="0">
                <a:latin typeface="Aldhabi" pitchFamily="2" charset="-78"/>
                <a:cs typeface="Aldhabi" pitchFamily="2" charset="-78"/>
              </a:rPr>
              <a:t>55. Refund in certain cases.</a:t>
            </a:r>
          </a:p>
          <a:p>
            <a:pPr>
              <a:buNone/>
            </a:pPr>
            <a:r>
              <a:rPr lang="en-IN" sz="3600" dirty="0" smtClean="0">
                <a:latin typeface="Aldhabi" pitchFamily="2" charset="-78"/>
                <a:cs typeface="Aldhabi" pitchFamily="2" charset="-78"/>
              </a:rPr>
              <a:t>56. Interest on delayed refunds.</a:t>
            </a:r>
          </a:p>
          <a:p>
            <a:pPr>
              <a:buNone/>
            </a:pPr>
            <a:r>
              <a:rPr lang="en-IN" sz="3600" dirty="0" smtClean="0">
                <a:latin typeface="Aldhabi" pitchFamily="2" charset="-78"/>
                <a:cs typeface="Aldhabi" pitchFamily="2" charset="-78"/>
              </a:rPr>
              <a:t>57. Consumer Welfare Fund.</a:t>
            </a:r>
          </a:p>
          <a:p>
            <a:pPr>
              <a:buNone/>
            </a:pPr>
            <a:r>
              <a:rPr lang="en-IN" sz="3600" dirty="0" smtClean="0">
                <a:latin typeface="Aldhabi" pitchFamily="2" charset="-78"/>
                <a:cs typeface="Aldhabi" pitchFamily="2" charset="-78"/>
              </a:rPr>
              <a:t>58. Utilisation of Fund.</a:t>
            </a:r>
            <a:endParaRPr lang="en-IN" sz="3600" dirty="0">
              <a:latin typeface="Aldhabi" pitchFamily="2" charset="-78"/>
              <a:cs typeface="Aldhabi" pitchFamily="2" charset="-78"/>
            </a:endParaRPr>
          </a:p>
        </p:txBody>
      </p:sp>
      <p:sp>
        <p:nvSpPr>
          <p:cNvPr id="2" name="Titl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normAutofit fontScale="90000"/>
          </a:bodyPr>
          <a:lstStyle/>
          <a:p>
            <a:r>
              <a:rPr lang="en-IN" dirty="0" smtClean="0">
                <a:latin typeface="Algerian" pitchFamily="82" charset="0"/>
              </a:rPr>
              <a:t>CHAPTER XI</a:t>
            </a:r>
            <a:br>
              <a:rPr lang="en-IN" dirty="0" smtClean="0">
                <a:latin typeface="Algerian" pitchFamily="82" charset="0"/>
              </a:rPr>
            </a:br>
            <a:r>
              <a:rPr lang="en-IN" dirty="0" smtClean="0">
                <a:latin typeface="Algerian" pitchFamily="82" charset="0"/>
              </a:rPr>
              <a:t>REFUNDS</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dirty="0" smtClean="0"/>
          </a:p>
          <a:p>
            <a:r>
              <a:rPr lang="en-IN" b="1" dirty="0" smtClean="0">
                <a:solidFill>
                  <a:srgbClr val="FF0000"/>
                </a:solidFill>
                <a:latin typeface="Algerian" pitchFamily="82" charset="0"/>
              </a:rPr>
              <a:t>Section:-</a:t>
            </a:r>
            <a:endParaRPr lang="en-IN" dirty="0" smtClean="0"/>
          </a:p>
          <a:p>
            <a:pPr>
              <a:buNone/>
            </a:pPr>
            <a:r>
              <a:rPr lang="en-IN" sz="3200" dirty="0" smtClean="0">
                <a:latin typeface="Aldhabi" pitchFamily="2" charset="-78"/>
                <a:cs typeface="Aldhabi" pitchFamily="2" charset="-78"/>
              </a:rPr>
              <a:t>59. Self-assessment.</a:t>
            </a:r>
          </a:p>
          <a:p>
            <a:pPr>
              <a:buNone/>
            </a:pPr>
            <a:r>
              <a:rPr lang="en-IN" sz="3200" dirty="0" smtClean="0">
                <a:latin typeface="Aldhabi" pitchFamily="2" charset="-78"/>
                <a:cs typeface="Aldhabi" pitchFamily="2" charset="-78"/>
              </a:rPr>
              <a:t>60. Provisional assessment.</a:t>
            </a:r>
          </a:p>
          <a:p>
            <a:pPr>
              <a:buNone/>
            </a:pPr>
            <a:r>
              <a:rPr lang="en-IN" sz="3200" dirty="0" smtClean="0">
                <a:latin typeface="Aldhabi" pitchFamily="2" charset="-78"/>
                <a:cs typeface="Aldhabi" pitchFamily="2" charset="-78"/>
              </a:rPr>
              <a:t>61. Scrutiny of returns.</a:t>
            </a:r>
          </a:p>
          <a:p>
            <a:pPr>
              <a:buNone/>
            </a:pPr>
            <a:r>
              <a:rPr lang="en-IN" sz="3200" dirty="0" smtClean="0">
                <a:latin typeface="Aldhabi" pitchFamily="2" charset="-78"/>
                <a:cs typeface="Aldhabi" pitchFamily="2" charset="-78"/>
              </a:rPr>
              <a:t>62. Assessment of non-filers of returns.</a:t>
            </a:r>
          </a:p>
          <a:p>
            <a:pPr>
              <a:buNone/>
            </a:pPr>
            <a:r>
              <a:rPr lang="en-IN" sz="3200" dirty="0" smtClean="0">
                <a:latin typeface="Aldhabi" pitchFamily="2" charset="-78"/>
                <a:cs typeface="Aldhabi" pitchFamily="2" charset="-78"/>
              </a:rPr>
              <a:t>63. Assessment of unregistered persons.</a:t>
            </a:r>
          </a:p>
          <a:p>
            <a:pPr>
              <a:buNone/>
            </a:pPr>
            <a:r>
              <a:rPr lang="en-IN" sz="3200" dirty="0" smtClean="0">
                <a:latin typeface="Aldhabi" pitchFamily="2" charset="-78"/>
                <a:cs typeface="Aldhabi" pitchFamily="2" charset="-78"/>
              </a:rPr>
              <a:t>64. Summary assessment in certain special cases.</a:t>
            </a:r>
            <a:endParaRPr lang="en-IN" sz="3200" dirty="0">
              <a:latin typeface="Aldhabi" pitchFamily="2" charset="-78"/>
              <a:cs typeface="Aldhabi" pitchFamily="2" charset="-78"/>
            </a:endParaRPr>
          </a:p>
        </p:txBody>
      </p:sp>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rmAutofit fontScale="90000"/>
          </a:bodyPr>
          <a:lstStyle/>
          <a:p>
            <a:r>
              <a:rPr lang="en-IN" dirty="0" smtClean="0">
                <a:latin typeface="Algerian" pitchFamily="82" charset="0"/>
              </a:rPr>
              <a:t>CHAPTER XII</a:t>
            </a:r>
            <a:br>
              <a:rPr lang="en-IN" dirty="0" smtClean="0">
                <a:latin typeface="Algerian" pitchFamily="82" charset="0"/>
              </a:rPr>
            </a:br>
            <a:r>
              <a:rPr lang="en-IN" dirty="0" smtClean="0">
                <a:latin typeface="Algerian" pitchFamily="82" charset="0"/>
              </a:rPr>
              <a:t>ASSESSMENT</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smtClean="0">
                <a:solidFill>
                  <a:srgbClr val="FF0000"/>
                </a:solidFill>
                <a:latin typeface="Algerian" pitchFamily="82" charset="0"/>
              </a:rPr>
              <a:t>Section:- </a:t>
            </a:r>
          </a:p>
          <a:p>
            <a:endParaRPr lang="en-IN" b="1" dirty="0" smtClean="0">
              <a:solidFill>
                <a:srgbClr val="FF0000"/>
              </a:solidFill>
              <a:latin typeface="Algerian" pitchFamily="82" charset="0"/>
            </a:endParaRPr>
          </a:p>
          <a:p>
            <a:pPr>
              <a:buNone/>
            </a:pPr>
            <a:r>
              <a:rPr lang="en-IN" sz="4400" dirty="0" smtClean="0">
                <a:latin typeface="Aldhabi" pitchFamily="2" charset="-78"/>
                <a:cs typeface="Aldhabi" pitchFamily="2" charset="-78"/>
              </a:rPr>
              <a:t>65. Audit by tax authorities.</a:t>
            </a:r>
          </a:p>
          <a:p>
            <a:pPr>
              <a:buNone/>
            </a:pPr>
            <a:r>
              <a:rPr lang="en-IN" sz="4400" dirty="0" smtClean="0">
                <a:latin typeface="Aldhabi" pitchFamily="2" charset="-78"/>
                <a:cs typeface="Aldhabi" pitchFamily="2" charset="-78"/>
              </a:rPr>
              <a:t>66. Special audit.</a:t>
            </a:r>
            <a:endParaRPr lang="en-IN" sz="4400" dirty="0">
              <a:latin typeface="Aldhabi" pitchFamily="2" charset="-78"/>
              <a:cs typeface="Aldhabi" pitchFamily="2" charset="-78"/>
            </a:endParaRPr>
          </a:p>
        </p:txBody>
      </p:sp>
      <p:sp>
        <p:nvSpPr>
          <p:cNvPr id="2" name="Titl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normAutofit fontScale="90000"/>
          </a:bodyPr>
          <a:lstStyle/>
          <a:p>
            <a:r>
              <a:rPr lang="en-IN" dirty="0" smtClean="0">
                <a:latin typeface="Algerian" pitchFamily="82" charset="0"/>
              </a:rPr>
              <a:t>CHAPTER XIII</a:t>
            </a:r>
            <a:br>
              <a:rPr lang="en-IN" dirty="0" smtClean="0">
                <a:latin typeface="Algerian" pitchFamily="82" charset="0"/>
              </a:rPr>
            </a:br>
            <a:r>
              <a:rPr lang="en-IN" dirty="0" smtClean="0">
                <a:latin typeface="Algerian" pitchFamily="82" charset="0"/>
              </a:rPr>
              <a:t>AUDIT</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b="1" dirty="0" smtClean="0">
                <a:solidFill>
                  <a:srgbClr val="FF0000"/>
                </a:solidFill>
                <a:latin typeface="Algerian" pitchFamily="82" charset="0"/>
              </a:rPr>
              <a:t>Section:- </a:t>
            </a:r>
          </a:p>
          <a:p>
            <a:pPr>
              <a:buNone/>
            </a:pPr>
            <a:r>
              <a:rPr lang="en-IN" sz="3200" dirty="0" smtClean="0">
                <a:latin typeface="Aldhabi" pitchFamily="2" charset="-78"/>
                <a:cs typeface="Aldhabi" pitchFamily="2" charset="-78"/>
              </a:rPr>
              <a:t>67. Power of inspection, search and seizure.</a:t>
            </a:r>
          </a:p>
          <a:p>
            <a:pPr>
              <a:buNone/>
            </a:pPr>
            <a:r>
              <a:rPr lang="en-IN" sz="3200" dirty="0" smtClean="0">
                <a:latin typeface="Aldhabi" pitchFamily="2" charset="-78"/>
                <a:cs typeface="Aldhabi" pitchFamily="2" charset="-78"/>
              </a:rPr>
              <a:t>68. Inspection of goods in movement.</a:t>
            </a:r>
          </a:p>
          <a:p>
            <a:pPr>
              <a:buNone/>
            </a:pPr>
            <a:r>
              <a:rPr lang="en-IN" sz="3200" dirty="0" smtClean="0">
                <a:latin typeface="Aldhabi" pitchFamily="2" charset="-78"/>
                <a:cs typeface="Aldhabi" pitchFamily="2" charset="-78"/>
              </a:rPr>
              <a:t>69. Power to arrest.</a:t>
            </a:r>
          </a:p>
          <a:p>
            <a:pPr>
              <a:buNone/>
            </a:pPr>
            <a:r>
              <a:rPr lang="en-IN" sz="3200" dirty="0" smtClean="0">
                <a:latin typeface="Aldhabi" pitchFamily="2" charset="-78"/>
                <a:cs typeface="Aldhabi" pitchFamily="2" charset="-78"/>
              </a:rPr>
              <a:t>70. Power to summon persons to give evidence and produce documents.</a:t>
            </a:r>
          </a:p>
          <a:p>
            <a:pPr>
              <a:buNone/>
            </a:pPr>
            <a:r>
              <a:rPr lang="en-IN" sz="3200" dirty="0" smtClean="0">
                <a:latin typeface="Aldhabi" pitchFamily="2" charset="-78"/>
                <a:cs typeface="Aldhabi" pitchFamily="2" charset="-78"/>
              </a:rPr>
              <a:t>71. Access to business premises.</a:t>
            </a:r>
          </a:p>
          <a:p>
            <a:pPr>
              <a:buNone/>
            </a:pPr>
            <a:r>
              <a:rPr lang="en-IN" sz="3200" dirty="0" smtClean="0">
                <a:latin typeface="Aldhabi" pitchFamily="2" charset="-78"/>
                <a:cs typeface="Aldhabi" pitchFamily="2" charset="-78"/>
              </a:rPr>
              <a:t>72. Officers to assist proper officers.</a:t>
            </a:r>
            <a:endParaRPr lang="en-IN" sz="3200" dirty="0">
              <a:latin typeface="Aldhabi" pitchFamily="2" charset="-78"/>
              <a:cs typeface="Aldhabi" pitchFamily="2" charset="-78"/>
            </a:endParaRPr>
          </a:p>
        </p:txBody>
      </p:sp>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Autofit/>
          </a:bodyPr>
          <a:lstStyle/>
          <a:p>
            <a:r>
              <a:rPr lang="en-IN" sz="2800" dirty="0" smtClean="0">
                <a:latin typeface="Algerian" pitchFamily="82" charset="0"/>
              </a:rPr>
              <a:t>CHAPTER XIV</a:t>
            </a:r>
            <a:br>
              <a:rPr lang="en-IN" sz="2800" dirty="0" smtClean="0">
                <a:latin typeface="Algerian" pitchFamily="82" charset="0"/>
              </a:rPr>
            </a:br>
            <a:r>
              <a:rPr lang="en-IN" sz="2800" dirty="0" smtClean="0">
                <a:latin typeface="Algerian" pitchFamily="82" charset="0"/>
              </a:rPr>
              <a:t>INSPECTION, SEARCH, SEIZURE AND ARREST</a:t>
            </a:r>
            <a:endParaRPr lang="en-IN" sz="2800" dirty="0">
              <a:latin typeface="Algerian" pitchFamily="82"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32500" lnSpcReduction="20000"/>
          </a:bodyPr>
          <a:lstStyle/>
          <a:p>
            <a:r>
              <a:rPr lang="en-IN" sz="5000" b="1" dirty="0" smtClean="0">
                <a:solidFill>
                  <a:srgbClr val="FF0000"/>
                </a:solidFill>
                <a:latin typeface="Algerian" pitchFamily="82" charset="0"/>
              </a:rPr>
              <a:t>Section:-</a:t>
            </a:r>
            <a:endParaRPr lang="en-IN" sz="1400" dirty="0" smtClean="0"/>
          </a:p>
          <a:p>
            <a:pPr>
              <a:buNone/>
            </a:pPr>
            <a:r>
              <a:rPr lang="en-IN" sz="6000" dirty="0" smtClean="0">
                <a:latin typeface="Aldhabi" pitchFamily="2" charset="-78"/>
                <a:cs typeface="Aldhabi" pitchFamily="2" charset="-78"/>
              </a:rPr>
              <a:t>73. Determination of tax not paid or short paid or erroneously refunded or input tax credit wrongly availed or utilised for any reason other than fraud or any wilful  misstatement or suppression of facts.</a:t>
            </a:r>
          </a:p>
          <a:p>
            <a:pPr>
              <a:buNone/>
            </a:pPr>
            <a:r>
              <a:rPr lang="en-IN" sz="6000" dirty="0" smtClean="0">
                <a:latin typeface="Aldhabi" pitchFamily="2" charset="-78"/>
                <a:cs typeface="Aldhabi" pitchFamily="2" charset="-78"/>
              </a:rPr>
              <a:t>74. Determination of tax not paid or short paid or erroneously refunded or input tax  credit wrongly availed or utilised by reason of fraud or any wilful misstatement or suppression of facts.</a:t>
            </a:r>
          </a:p>
          <a:p>
            <a:pPr>
              <a:buNone/>
            </a:pPr>
            <a:r>
              <a:rPr lang="en-IN" sz="6000" dirty="0" smtClean="0">
                <a:latin typeface="Aldhabi" pitchFamily="2" charset="-78"/>
                <a:cs typeface="Aldhabi" pitchFamily="2" charset="-78"/>
              </a:rPr>
              <a:t>75. General provisions relating to determination of tax.</a:t>
            </a:r>
          </a:p>
          <a:p>
            <a:pPr>
              <a:buNone/>
            </a:pPr>
            <a:r>
              <a:rPr lang="en-IN" sz="6000" dirty="0" smtClean="0">
                <a:latin typeface="Aldhabi" pitchFamily="2" charset="-78"/>
                <a:cs typeface="Aldhabi" pitchFamily="2" charset="-78"/>
              </a:rPr>
              <a:t>76. Tax collected but not paid to Government.</a:t>
            </a:r>
          </a:p>
          <a:p>
            <a:pPr>
              <a:buNone/>
            </a:pPr>
            <a:r>
              <a:rPr lang="en-IN" sz="6000" dirty="0" smtClean="0">
                <a:latin typeface="Aldhabi" pitchFamily="2" charset="-78"/>
                <a:cs typeface="Aldhabi" pitchFamily="2" charset="-78"/>
              </a:rPr>
              <a:t>77. Tax wrongfully collected and paid to Central Government or State Government.</a:t>
            </a:r>
          </a:p>
          <a:p>
            <a:pPr>
              <a:buNone/>
            </a:pPr>
            <a:r>
              <a:rPr lang="en-IN" sz="6000" dirty="0" smtClean="0">
                <a:latin typeface="Aldhabi" pitchFamily="2" charset="-78"/>
                <a:cs typeface="Aldhabi" pitchFamily="2" charset="-78"/>
              </a:rPr>
              <a:t>78. Initiation of recovery proceedings.</a:t>
            </a:r>
          </a:p>
          <a:p>
            <a:pPr>
              <a:buNone/>
            </a:pPr>
            <a:r>
              <a:rPr lang="en-IN" sz="6000" dirty="0" smtClean="0">
                <a:latin typeface="Aldhabi" pitchFamily="2" charset="-78"/>
                <a:cs typeface="Aldhabi" pitchFamily="2" charset="-78"/>
              </a:rPr>
              <a:t>79. Recovery of tax.</a:t>
            </a:r>
          </a:p>
          <a:p>
            <a:pPr>
              <a:buNone/>
            </a:pPr>
            <a:r>
              <a:rPr lang="en-IN" sz="6000" dirty="0" smtClean="0">
                <a:latin typeface="Aldhabi" pitchFamily="2" charset="-78"/>
                <a:cs typeface="Aldhabi" pitchFamily="2" charset="-78"/>
              </a:rPr>
              <a:t>80. Payment of tax and other amount in instalments.</a:t>
            </a:r>
          </a:p>
          <a:p>
            <a:pPr>
              <a:buNone/>
            </a:pPr>
            <a:r>
              <a:rPr lang="en-IN" sz="6000" dirty="0" smtClean="0">
                <a:latin typeface="Aldhabi" pitchFamily="2" charset="-78"/>
                <a:cs typeface="Aldhabi" pitchFamily="2" charset="-78"/>
              </a:rPr>
              <a:t>81. Transfer of property to be void in certain cases.</a:t>
            </a:r>
          </a:p>
          <a:p>
            <a:pPr>
              <a:buNone/>
            </a:pPr>
            <a:r>
              <a:rPr lang="en-IN" sz="6000" dirty="0" smtClean="0">
                <a:latin typeface="Aldhabi" pitchFamily="2" charset="-78"/>
                <a:cs typeface="Aldhabi" pitchFamily="2" charset="-78"/>
              </a:rPr>
              <a:t>82. Tax to be first charge on property.</a:t>
            </a:r>
          </a:p>
          <a:p>
            <a:pPr>
              <a:buNone/>
            </a:pPr>
            <a:r>
              <a:rPr lang="en-IN" sz="6000" dirty="0" smtClean="0">
                <a:latin typeface="Aldhabi" pitchFamily="2" charset="-78"/>
                <a:cs typeface="Aldhabi" pitchFamily="2" charset="-78"/>
              </a:rPr>
              <a:t>83. Provisional attachment to protect revenue in certain cases.</a:t>
            </a:r>
          </a:p>
          <a:p>
            <a:pPr>
              <a:buNone/>
            </a:pPr>
            <a:r>
              <a:rPr lang="en-IN" sz="6000" dirty="0" smtClean="0">
                <a:latin typeface="Aldhabi" pitchFamily="2" charset="-78"/>
                <a:cs typeface="Aldhabi" pitchFamily="2" charset="-78"/>
              </a:rPr>
              <a:t>84. Continuation and validation of certain recovery proceedings.</a:t>
            </a:r>
            <a:endParaRPr lang="en-IN" sz="6000" dirty="0">
              <a:latin typeface="Aldhabi" pitchFamily="2" charset="-78"/>
              <a:cs typeface="Aldhabi" pitchFamily="2" charset="-78"/>
            </a:endParaRPr>
          </a:p>
        </p:txBody>
      </p:sp>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IN" dirty="0" smtClean="0">
                <a:latin typeface="Algerian" pitchFamily="82" charset="0"/>
              </a:rPr>
              <a:t>CHAPTER XV</a:t>
            </a:r>
            <a:br>
              <a:rPr lang="en-IN" dirty="0" smtClean="0">
                <a:latin typeface="Algerian" pitchFamily="82" charset="0"/>
              </a:rPr>
            </a:br>
            <a:r>
              <a:rPr lang="en-IN" dirty="0" smtClean="0">
                <a:latin typeface="Algerian" pitchFamily="82" charset="0"/>
              </a:rPr>
              <a:t>DEMANDS AND RECOVERY</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IN" b="1" dirty="0" smtClean="0">
                <a:solidFill>
                  <a:srgbClr val="FF0000"/>
                </a:solidFill>
                <a:latin typeface="Algerian" pitchFamily="82" charset="0"/>
              </a:rPr>
              <a:t>Section:- </a:t>
            </a:r>
          </a:p>
          <a:p>
            <a:pPr>
              <a:buNone/>
            </a:pPr>
            <a:r>
              <a:rPr lang="en-IN" dirty="0" smtClean="0">
                <a:latin typeface="Aldhabi" pitchFamily="2" charset="-78"/>
                <a:cs typeface="Aldhabi" pitchFamily="2" charset="-78"/>
              </a:rPr>
              <a:t>85. Liability in case of transfer of business.</a:t>
            </a:r>
          </a:p>
          <a:p>
            <a:pPr>
              <a:buNone/>
            </a:pPr>
            <a:r>
              <a:rPr lang="en-IN" dirty="0" smtClean="0">
                <a:latin typeface="Aldhabi" pitchFamily="2" charset="-78"/>
                <a:cs typeface="Aldhabi" pitchFamily="2" charset="-78"/>
              </a:rPr>
              <a:t>86. Liability of agent and principal.</a:t>
            </a:r>
          </a:p>
          <a:p>
            <a:pPr>
              <a:buNone/>
            </a:pPr>
            <a:r>
              <a:rPr lang="en-IN" dirty="0" smtClean="0">
                <a:latin typeface="Aldhabi" pitchFamily="2" charset="-78"/>
                <a:cs typeface="Aldhabi" pitchFamily="2" charset="-78"/>
              </a:rPr>
              <a:t>87. Liability in case of amalgamation or merger of companies.</a:t>
            </a:r>
          </a:p>
          <a:p>
            <a:pPr>
              <a:buNone/>
            </a:pPr>
            <a:r>
              <a:rPr lang="en-IN" dirty="0" smtClean="0">
                <a:latin typeface="Aldhabi" pitchFamily="2" charset="-78"/>
                <a:cs typeface="Aldhabi" pitchFamily="2" charset="-78"/>
              </a:rPr>
              <a:t>88. Liability in case of company in liquidation.</a:t>
            </a:r>
          </a:p>
          <a:p>
            <a:pPr>
              <a:buNone/>
            </a:pPr>
            <a:r>
              <a:rPr lang="en-IN" dirty="0" smtClean="0">
                <a:latin typeface="Aldhabi" pitchFamily="2" charset="-78"/>
                <a:cs typeface="Aldhabi" pitchFamily="2" charset="-78"/>
              </a:rPr>
              <a:t>89. Liability of directors of private company.</a:t>
            </a:r>
          </a:p>
          <a:p>
            <a:pPr>
              <a:buNone/>
            </a:pPr>
            <a:r>
              <a:rPr lang="en-IN" dirty="0" smtClean="0">
                <a:latin typeface="Aldhabi" pitchFamily="2" charset="-78"/>
                <a:cs typeface="Aldhabi" pitchFamily="2" charset="-78"/>
              </a:rPr>
              <a:t>90. Liability of partners of firm to pay tax.</a:t>
            </a:r>
          </a:p>
          <a:p>
            <a:pPr>
              <a:buNone/>
            </a:pPr>
            <a:r>
              <a:rPr lang="en-IN" dirty="0" smtClean="0">
                <a:latin typeface="Aldhabi" pitchFamily="2" charset="-78"/>
                <a:cs typeface="Aldhabi" pitchFamily="2" charset="-78"/>
              </a:rPr>
              <a:t>91. Liability of guardians, trustees, etc.</a:t>
            </a:r>
          </a:p>
          <a:p>
            <a:pPr>
              <a:buNone/>
            </a:pPr>
            <a:r>
              <a:rPr lang="en-IN" dirty="0" smtClean="0">
                <a:latin typeface="Aldhabi" pitchFamily="2" charset="-78"/>
                <a:cs typeface="Aldhabi" pitchFamily="2" charset="-78"/>
              </a:rPr>
              <a:t>92. Liability of Court of Wards, etc.</a:t>
            </a:r>
          </a:p>
          <a:p>
            <a:pPr>
              <a:buNone/>
            </a:pPr>
            <a:r>
              <a:rPr lang="en-IN" dirty="0" smtClean="0">
                <a:latin typeface="Aldhabi" pitchFamily="2" charset="-78"/>
                <a:cs typeface="Aldhabi" pitchFamily="2" charset="-78"/>
              </a:rPr>
              <a:t>93. Special provisions regarding liability to pay tax, interest or penalty in certain cases.</a:t>
            </a:r>
          </a:p>
          <a:p>
            <a:pPr>
              <a:buNone/>
            </a:pPr>
            <a:r>
              <a:rPr lang="en-IN" dirty="0" smtClean="0">
                <a:latin typeface="Aldhabi" pitchFamily="2" charset="-78"/>
                <a:cs typeface="Aldhabi" pitchFamily="2" charset="-78"/>
              </a:rPr>
              <a:t>94. Liability in other cases.</a:t>
            </a:r>
            <a:endParaRPr lang="en-IN" dirty="0">
              <a:latin typeface="Aldhabi" pitchFamily="2" charset="-78"/>
              <a:cs typeface="Aldhabi" pitchFamily="2" charset="-78"/>
            </a:endParaRPr>
          </a:p>
        </p:txBody>
      </p:sp>
      <p:sp>
        <p:nvSpPr>
          <p:cNvPr id="2" name="Titl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noAutofit/>
          </a:bodyPr>
          <a:lstStyle/>
          <a:p>
            <a:r>
              <a:rPr lang="en-IN" sz="3200" dirty="0" smtClean="0">
                <a:latin typeface="Algerian" pitchFamily="82" charset="0"/>
              </a:rPr>
              <a:t>CHAPTER XVI</a:t>
            </a:r>
            <a:br>
              <a:rPr lang="en-IN" sz="3200" dirty="0" smtClean="0">
                <a:latin typeface="Algerian" pitchFamily="82" charset="0"/>
              </a:rPr>
            </a:br>
            <a:r>
              <a:rPr lang="en-IN" sz="3200" dirty="0" smtClean="0">
                <a:latin typeface="Algerian" pitchFamily="82" charset="0"/>
              </a:rPr>
              <a:t>LIABILITY TO PAY IN CERTAIN CASES</a:t>
            </a:r>
            <a:endParaRPr lang="en-IN" sz="3200" dirty="0">
              <a:latin typeface="Algerian" pitchFamily="82"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IN" b="1" dirty="0" smtClean="0">
                <a:solidFill>
                  <a:srgbClr val="FF0000"/>
                </a:solidFill>
                <a:latin typeface="Algerian" pitchFamily="82" charset="0"/>
              </a:rPr>
              <a:t>Section:- </a:t>
            </a:r>
          </a:p>
          <a:p>
            <a:pPr>
              <a:buNone/>
            </a:pPr>
            <a:r>
              <a:rPr lang="en-IN" sz="2800" dirty="0" smtClean="0">
                <a:latin typeface="Aldhabi" pitchFamily="2" charset="-78"/>
                <a:cs typeface="Aldhabi" pitchFamily="2" charset="-78"/>
              </a:rPr>
              <a:t>95. Definitions.</a:t>
            </a:r>
          </a:p>
          <a:p>
            <a:pPr>
              <a:buNone/>
            </a:pPr>
            <a:r>
              <a:rPr lang="en-IN" sz="2800" dirty="0" smtClean="0">
                <a:latin typeface="Aldhabi" pitchFamily="2" charset="-78"/>
                <a:cs typeface="Aldhabi" pitchFamily="2" charset="-78"/>
              </a:rPr>
              <a:t>96. Authority for advance Ruling.</a:t>
            </a:r>
          </a:p>
          <a:p>
            <a:pPr>
              <a:buNone/>
            </a:pPr>
            <a:r>
              <a:rPr lang="en-IN" sz="2800" dirty="0" smtClean="0">
                <a:latin typeface="Aldhabi" pitchFamily="2" charset="-78"/>
                <a:cs typeface="Aldhabi" pitchFamily="2" charset="-78"/>
              </a:rPr>
              <a:t>97. Application for advance ruling.</a:t>
            </a:r>
          </a:p>
          <a:p>
            <a:pPr>
              <a:buNone/>
            </a:pPr>
            <a:r>
              <a:rPr lang="en-IN" sz="2800" dirty="0" smtClean="0">
                <a:latin typeface="Aldhabi" pitchFamily="2" charset="-78"/>
                <a:cs typeface="Aldhabi" pitchFamily="2" charset="-78"/>
              </a:rPr>
              <a:t>98. Procedure on receipt of application.</a:t>
            </a:r>
          </a:p>
          <a:p>
            <a:pPr>
              <a:buNone/>
            </a:pPr>
            <a:r>
              <a:rPr lang="en-IN" sz="2800" dirty="0" smtClean="0">
                <a:latin typeface="Aldhabi" pitchFamily="2" charset="-78"/>
                <a:cs typeface="Aldhabi" pitchFamily="2" charset="-78"/>
              </a:rPr>
              <a:t>99. Appellate Authority for Advance Ruling.</a:t>
            </a:r>
          </a:p>
          <a:p>
            <a:pPr>
              <a:buNone/>
            </a:pPr>
            <a:r>
              <a:rPr lang="en-IN" sz="2800" dirty="0" smtClean="0">
                <a:latin typeface="Aldhabi" pitchFamily="2" charset="-78"/>
                <a:cs typeface="Aldhabi" pitchFamily="2" charset="-78"/>
              </a:rPr>
              <a:t>100. Appeal to Appellate Authority.</a:t>
            </a:r>
          </a:p>
          <a:p>
            <a:pPr>
              <a:buNone/>
            </a:pPr>
            <a:r>
              <a:rPr lang="en-IN" sz="2800" dirty="0" smtClean="0">
                <a:latin typeface="Aldhabi" pitchFamily="2" charset="-78"/>
                <a:cs typeface="Aldhabi" pitchFamily="2" charset="-78"/>
              </a:rPr>
              <a:t>101. Orders of Appellate Authority.</a:t>
            </a:r>
          </a:p>
          <a:p>
            <a:pPr>
              <a:buNone/>
            </a:pPr>
            <a:r>
              <a:rPr lang="en-IN" sz="2800" dirty="0" smtClean="0">
                <a:latin typeface="Aldhabi" pitchFamily="2" charset="-78"/>
                <a:cs typeface="Aldhabi" pitchFamily="2" charset="-78"/>
              </a:rPr>
              <a:t>102. Rectification of advance ruling.</a:t>
            </a:r>
          </a:p>
          <a:p>
            <a:pPr>
              <a:buNone/>
            </a:pPr>
            <a:r>
              <a:rPr lang="en-IN" sz="2800" dirty="0" smtClean="0">
                <a:latin typeface="Aldhabi" pitchFamily="2" charset="-78"/>
                <a:cs typeface="Aldhabi" pitchFamily="2" charset="-78"/>
              </a:rPr>
              <a:t>103. Applicability of advance ruling.</a:t>
            </a:r>
          </a:p>
          <a:p>
            <a:pPr>
              <a:buNone/>
            </a:pPr>
            <a:r>
              <a:rPr lang="en-IN" sz="2800" dirty="0" smtClean="0">
                <a:latin typeface="Aldhabi" pitchFamily="2" charset="-78"/>
                <a:cs typeface="Aldhabi" pitchFamily="2" charset="-78"/>
              </a:rPr>
              <a:t>104. Advance ruling to be void in certain circumstances.</a:t>
            </a:r>
          </a:p>
          <a:p>
            <a:pPr>
              <a:buNone/>
            </a:pPr>
            <a:r>
              <a:rPr lang="en-IN" sz="2800" dirty="0" smtClean="0">
                <a:latin typeface="Aldhabi" pitchFamily="2" charset="-78"/>
                <a:cs typeface="Aldhabi" pitchFamily="2" charset="-78"/>
              </a:rPr>
              <a:t>105. Powers of Authority and Appellate Authority.</a:t>
            </a:r>
          </a:p>
          <a:p>
            <a:pPr>
              <a:buNone/>
            </a:pPr>
            <a:r>
              <a:rPr lang="en-IN" sz="2800" dirty="0" smtClean="0">
                <a:latin typeface="Aldhabi" pitchFamily="2" charset="-78"/>
                <a:cs typeface="Aldhabi" pitchFamily="2" charset="-78"/>
              </a:rPr>
              <a:t>106. Procedure of Authority and Appellate Authority.</a:t>
            </a:r>
            <a:endParaRPr lang="en-IN" sz="2800" dirty="0">
              <a:latin typeface="Aldhabi" pitchFamily="2" charset="-78"/>
              <a:cs typeface="Aldhabi" pitchFamily="2" charset="-78"/>
            </a:endParaRPr>
          </a:p>
        </p:txBody>
      </p:sp>
      <p:sp>
        <p:nvSpPr>
          <p:cNvPr id="2" name="Title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IN" dirty="0" smtClean="0">
                <a:latin typeface="Algerian" pitchFamily="82" charset="0"/>
              </a:rPr>
              <a:t>CHAPTER XVII</a:t>
            </a:r>
            <a:br>
              <a:rPr lang="en-IN" dirty="0" smtClean="0">
                <a:latin typeface="Algerian" pitchFamily="82" charset="0"/>
              </a:rPr>
            </a:br>
            <a:r>
              <a:rPr lang="en-IN" dirty="0" smtClean="0">
                <a:latin typeface="Algerian" pitchFamily="82" charset="0"/>
              </a:rPr>
              <a:t>ADVANCE RULING</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IN" b="1" dirty="0" smtClean="0">
                <a:solidFill>
                  <a:srgbClr val="FF0000"/>
                </a:solidFill>
                <a:latin typeface="Algerian" pitchFamily="82" charset="0"/>
              </a:rPr>
              <a:t>Section:- </a:t>
            </a:r>
          </a:p>
          <a:p>
            <a:pPr>
              <a:buNone/>
            </a:pPr>
            <a:r>
              <a:rPr lang="en-IN" sz="4500" dirty="0" smtClean="0">
                <a:latin typeface="Aldhabi" pitchFamily="2" charset="-78"/>
                <a:cs typeface="Aldhabi" pitchFamily="2" charset="-78"/>
              </a:rPr>
              <a:t>107. Appeals to Appellate Authority.</a:t>
            </a:r>
          </a:p>
          <a:p>
            <a:pPr>
              <a:buNone/>
            </a:pPr>
            <a:r>
              <a:rPr lang="en-IN" sz="4500" dirty="0" smtClean="0">
                <a:latin typeface="Aldhabi" pitchFamily="2" charset="-78"/>
                <a:cs typeface="Aldhabi" pitchFamily="2" charset="-78"/>
              </a:rPr>
              <a:t>108. Powers of </a:t>
            </a:r>
            <a:r>
              <a:rPr lang="en-IN" sz="4500" dirty="0" err="1" smtClean="0">
                <a:latin typeface="Aldhabi" pitchFamily="2" charset="-78"/>
                <a:cs typeface="Aldhabi" pitchFamily="2" charset="-78"/>
              </a:rPr>
              <a:t>Revisional</a:t>
            </a:r>
            <a:r>
              <a:rPr lang="en-IN" sz="4500" dirty="0" smtClean="0">
                <a:latin typeface="Aldhabi" pitchFamily="2" charset="-78"/>
                <a:cs typeface="Aldhabi" pitchFamily="2" charset="-78"/>
              </a:rPr>
              <a:t> Authority.</a:t>
            </a:r>
          </a:p>
          <a:p>
            <a:pPr>
              <a:buNone/>
            </a:pPr>
            <a:r>
              <a:rPr lang="en-IN" sz="4500" dirty="0" smtClean="0">
                <a:latin typeface="Aldhabi" pitchFamily="2" charset="-78"/>
                <a:cs typeface="Aldhabi" pitchFamily="2" charset="-78"/>
              </a:rPr>
              <a:t>109. Constitution of Appellate Tribunal and Benches thereof.</a:t>
            </a:r>
          </a:p>
          <a:p>
            <a:pPr>
              <a:buNone/>
            </a:pPr>
            <a:r>
              <a:rPr lang="en-IN" sz="4500" dirty="0" smtClean="0">
                <a:latin typeface="Aldhabi" pitchFamily="2" charset="-78"/>
                <a:cs typeface="Aldhabi" pitchFamily="2" charset="-78"/>
              </a:rPr>
              <a:t>110. President and Members of Appellate Tribunal, their qualification, </a:t>
            </a:r>
            <a:r>
              <a:rPr lang="en-IN" sz="4500" dirty="0" err="1" smtClean="0">
                <a:latin typeface="Aldhabi" pitchFamily="2" charset="-78"/>
                <a:cs typeface="Aldhabi" pitchFamily="2" charset="-78"/>
              </a:rPr>
              <a:t>appointment,conditions</a:t>
            </a:r>
            <a:r>
              <a:rPr lang="en-IN" sz="4500" dirty="0" smtClean="0">
                <a:latin typeface="Aldhabi" pitchFamily="2" charset="-78"/>
                <a:cs typeface="Aldhabi" pitchFamily="2" charset="-78"/>
              </a:rPr>
              <a:t> of service, etc.</a:t>
            </a:r>
          </a:p>
          <a:p>
            <a:pPr>
              <a:buNone/>
            </a:pPr>
            <a:r>
              <a:rPr lang="it-IT" sz="4500" dirty="0" smtClean="0">
                <a:latin typeface="Aldhabi" pitchFamily="2" charset="-78"/>
                <a:cs typeface="Aldhabi" pitchFamily="2" charset="-78"/>
              </a:rPr>
              <a:t>111. Procedure before Appellate Tribunal.</a:t>
            </a:r>
          </a:p>
          <a:p>
            <a:pPr>
              <a:buNone/>
            </a:pPr>
            <a:r>
              <a:rPr lang="en-IN" sz="4500" dirty="0" smtClean="0">
                <a:latin typeface="Aldhabi" pitchFamily="2" charset="-78"/>
                <a:cs typeface="Aldhabi" pitchFamily="2" charset="-78"/>
              </a:rPr>
              <a:t>112. Appeals to Appellate Tribunal.</a:t>
            </a:r>
          </a:p>
          <a:p>
            <a:pPr>
              <a:buNone/>
            </a:pPr>
            <a:r>
              <a:rPr lang="en-IN" sz="4500" dirty="0" smtClean="0">
                <a:latin typeface="Aldhabi" pitchFamily="2" charset="-78"/>
                <a:cs typeface="Aldhabi" pitchFamily="2" charset="-78"/>
              </a:rPr>
              <a:t>113. Orders of Appellate Tribunal.</a:t>
            </a:r>
          </a:p>
          <a:p>
            <a:pPr>
              <a:buNone/>
            </a:pPr>
            <a:r>
              <a:rPr lang="en-IN" sz="4500" dirty="0" smtClean="0">
                <a:latin typeface="Aldhabi" pitchFamily="2" charset="-78"/>
                <a:cs typeface="Aldhabi" pitchFamily="2" charset="-78"/>
              </a:rPr>
              <a:t>114. Financial and administrative powers of President.</a:t>
            </a:r>
          </a:p>
        </p:txBody>
      </p:sp>
      <p:sp>
        <p:nvSpPr>
          <p:cNvPr id="2" name="Title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IN" dirty="0" smtClean="0">
                <a:latin typeface="Algerian" pitchFamily="82" charset="0"/>
              </a:rPr>
              <a:t>CHAPTER XVIII</a:t>
            </a:r>
            <a:br>
              <a:rPr lang="en-IN" dirty="0" smtClean="0">
                <a:latin typeface="Algerian" pitchFamily="82" charset="0"/>
              </a:rPr>
            </a:br>
            <a:r>
              <a:rPr lang="en-IN" dirty="0" smtClean="0">
                <a:latin typeface="Algerian" pitchFamily="82" charset="0"/>
              </a:rPr>
              <a:t>APPEALS AND REVISION-</a:t>
            </a:r>
            <a:r>
              <a:rPr lang="en-IN" dirty="0" err="1" smtClean="0">
                <a:latin typeface="Algerian" pitchFamily="82" charset="0"/>
              </a:rPr>
              <a:t>i</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IN" dirty="0" smtClean="0">
              <a:latin typeface="Algerian" pitchFamily="82" charset="0"/>
            </a:endParaRPr>
          </a:p>
          <a:p>
            <a:r>
              <a:rPr lang="en-IN" b="1" dirty="0" smtClean="0">
                <a:solidFill>
                  <a:srgbClr val="FF0000"/>
                </a:solidFill>
                <a:latin typeface="Algerian" pitchFamily="82" charset="0"/>
              </a:rPr>
              <a:t>Section:-</a:t>
            </a:r>
          </a:p>
          <a:p>
            <a:pPr>
              <a:buNone/>
            </a:pPr>
            <a:r>
              <a:rPr lang="en-IN" dirty="0" smtClean="0">
                <a:latin typeface="Algerian" pitchFamily="82" charset="0"/>
              </a:rPr>
              <a:t>1. Short title, extent and commencement.</a:t>
            </a:r>
          </a:p>
          <a:p>
            <a:pPr>
              <a:buNone/>
            </a:pPr>
            <a:r>
              <a:rPr lang="en-IN" dirty="0" smtClean="0">
                <a:latin typeface="Algerian" pitchFamily="82" charset="0"/>
              </a:rPr>
              <a:t>2. Definitions</a:t>
            </a:r>
            <a:endParaRPr lang="en-IN" dirty="0">
              <a:latin typeface="Algerian" pitchFamily="82" charset="0"/>
            </a:endParaRPr>
          </a:p>
        </p:txBody>
      </p:sp>
      <p:sp>
        <p:nvSpPr>
          <p:cNvPr id="4" name="Subtitle 2"/>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lstStyle/>
          <a:p>
            <a:r>
              <a:rPr lang="en-IN" dirty="0" smtClean="0">
                <a:latin typeface="Algerian" pitchFamily="82" charset="0"/>
              </a:rPr>
              <a:t>CHAPTER I</a:t>
            </a:r>
            <a:endParaRPr lang="en-IN" dirty="0">
              <a:latin typeface="Algerian" pitchFamily="82" charset="0"/>
            </a:endParaRPr>
          </a:p>
        </p:txBody>
      </p:sp>
    </p:spTree>
  </p:cSld>
  <p:clrMapOvr>
    <a:masterClrMapping/>
  </p:clrMapOvr>
  <p:transition>
    <p:strips/>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b="1" dirty="0" smtClean="0">
                <a:solidFill>
                  <a:srgbClr val="FF0000"/>
                </a:solidFill>
                <a:latin typeface="Algerian" pitchFamily="82" charset="0"/>
              </a:rPr>
              <a:t>Section:- </a:t>
            </a:r>
          </a:p>
          <a:p>
            <a:pPr>
              <a:buNone/>
            </a:pPr>
            <a:r>
              <a:rPr lang="en-IN" sz="2800" dirty="0" smtClean="0">
                <a:latin typeface="Aldhabi" pitchFamily="2" charset="-78"/>
                <a:cs typeface="Aldhabi" pitchFamily="2" charset="-78"/>
              </a:rPr>
              <a:t>115. Interest on refund of amount paid for admission of appeal.</a:t>
            </a:r>
          </a:p>
          <a:p>
            <a:pPr>
              <a:buNone/>
            </a:pPr>
            <a:r>
              <a:rPr lang="en-IN" sz="2800" dirty="0" smtClean="0">
                <a:latin typeface="Aldhabi" pitchFamily="2" charset="-78"/>
                <a:cs typeface="Aldhabi" pitchFamily="2" charset="-78"/>
              </a:rPr>
              <a:t>116. Appearance by authorised representative.</a:t>
            </a:r>
          </a:p>
          <a:p>
            <a:pPr>
              <a:buNone/>
            </a:pPr>
            <a:r>
              <a:rPr lang="en-IN" sz="2800" dirty="0" smtClean="0">
                <a:latin typeface="Aldhabi" pitchFamily="2" charset="-78"/>
                <a:cs typeface="Aldhabi" pitchFamily="2" charset="-78"/>
              </a:rPr>
              <a:t>117. Appeal to High Court.</a:t>
            </a:r>
          </a:p>
          <a:p>
            <a:pPr>
              <a:buNone/>
            </a:pPr>
            <a:r>
              <a:rPr lang="en-IN" sz="2800" dirty="0" smtClean="0">
                <a:latin typeface="Aldhabi" pitchFamily="2" charset="-78"/>
                <a:cs typeface="Aldhabi" pitchFamily="2" charset="-78"/>
              </a:rPr>
              <a:t>118. Appeal to Supreme Court.</a:t>
            </a:r>
          </a:p>
          <a:p>
            <a:pPr>
              <a:buNone/>
            </a:pPr>
            <a:r>
              <a:rPr lang="en-IN" sz="2800" dirty="0" smtClean="0">
                <a:latin typeface="Aldhabi" pitchFamily="2" charset="-78"/>
                <a:cs typeface="Aldhabi" pitchFamily="2" charset="-78"/>
              </a:rPr>
              <a:t>119. Sums due to be paid notwithstanding appeal, etc.</a:t>
            </a:r>
          </a:p>
          <a:p>
            <a:pPr>
              <a:buNone/>
            </a:pPr>
            <a:r>
              <a:rPr lang="en-IN" sz="2800" dirty="0" smtClean="0">
                <a:latin typeface="Aldhabi" pitchFamily="2" charset="-78"/>
                <a:cs typeface="Aldhabi" pitchFamily="2" charset="-78"/>
              </a:rPr>
              <a:t>120. Appeal not to be filed in certain cases.</a:t>
            </a:r>
          </a:p>
          <a:p>
            <a:pPr>
              <a:buNone/>
            </a:pPr>
            <a:r>
              <a:rPr lang="en-IN" sz="2800" dirty="0" smtClean="0">
                <a:latin typeface="Aldhabi" pitchFamily="2" charset="-78"/>
                <a:cs typeface="Aldhabi" pitchFamily="2" charset="-78"/>
              </a:rPr>
              <a:t>121. Non appealable decisions and orders.</a:t>
            </a:r>
          </a:p>
          <a:p>
            <a:endParaRPr lang="en-IN" dirty="0"/>
          </a:p>
        </p:txBody>
      </p:sp>
      <p:sp>
        <p:nvSpPr>
          <p:cNvPr id="3" name="Title 2"/>
          <p:cNvSpPr>
            <a:spLocks noGrp="1"/>
          </p:cNvSpPr>
          <p:nvPr>
            <p:ph type="title"/>
          </p:nvPr>
        </p:nvSpPr>
        <p:spPr>
          <a:ln/>
        </p:spPr>
        <p:style>
          <a:lnRef idx="0">
            <a:schemeClr val="accent1"/>
          </a:lnRef>
          <a:fillRef idx="3">
            <a:schemeClr val="accent1"/>
          </a:fillRef>
          <a:effectRef idx="3">
            <a:schemeClr val="accent1"/>
          </a:effectRef>
          <a:fontRef idx="minor">
            <a:schemeClr val="lt1"/>
          </a:fontRef>
        </p:style>
        <p:txBody>
          <a:bodyPr>
            <a:normAutofit fontScale="90000"/>
            <a:scene3d>
              <a:camera prst="orthographicFront"/>
              <a:lightRig rig="soft" dir="t"/>
            </a:scene3d>
            <a:sp3d prstMaterial="softEdge">
              <a:bevelT w="25400" h="25400"/>
            </a:sp3d>
          </a:bodyPr>
          <a:lstStyle/>
          <a:p>
            <a:r>
              <a:rPr lang="en-IN" dirty="0" smtClean="0">
                <a:latin typeface="Algerian" pitchFamily="82" charset="0"/>
              </a:rPr>
              <a:t>CHAPTER XVIII</a:t>
            </a:r>
            <a:br>
              <a:rPr lang="en-IN" dirty="0" smtClean="0">
                <a:latin typeface="Algerian" pitchFamily="82" charset="0"/>
              </a:rPr>
            </a:br>
            <a:r>
              <a:rPr lang="en-IN" dirty="0" smtClean="0">
                <a:latin typeface="Algerian" pitchFamily="82" charset="0"/>
              </a:rPr>
              <a:t>APPEALS AND REVISION-Ii</a:t>
            </a:r>
            <a:endParaRPr lang="en-IN"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N" b="1" dirty="0" smtClean="0">
                <a:solidFill>
                  <a:srgbClr val="FF0000"/>
                </a:solidFill>
                <a:latin typeface="Algerian" pitchFamily="82" charset="0"/>
              </a:rPr>
              <a:t>Section:- </a:t>
            </a:r>
          </a:p>
          <a:p>
            <a:pPr>
              <a:buNone/>
            </a:pPr>
            <a:r>
              <a:rPr lang="en-IN" dirty="0" smtClean="0">
                <a:latin typeface="Aldhabi" pitchFamily="2" charset="-78"/>
                <a:cs typeface="Aldhabi" pitchFamily="2" charset="-78"/>
              </a:rPr>
              <a:t>122. Penalty for certain offences.</a:t>
            </a:r>
          </a:p>
          <a:p>
            <a:pPr>
              <a:buNone/>
            </a:pPr>
            <a:r>
              <a:rPr lang="en-IN" dirty="0" smtClean="0">
                <a:latin typeface="Aldhabi" pitchFamily="2" charset="-78"/>
                <a:cs typeface="Aldhabi" pitchFamily="2" charset="-78"/>
              </a:rPr>
              <a:t>123. Penalty for failure to furnish information return.</a:t>
            </a:r>
          </a:p>
          <a:p>
            <a:pPr>
              <a:buNone/>
            </a:pPr>
            <a:r>
              <a:rPr lang="en-IN" dirty="0" smtClean="0">
                <a:latin typeface="Aldhabi" pitchFamily="2" charset="-78"/>
                <a:cs typeface="Aldhabi" pitchFamily="2" charset="-78"/>
              </a:rPr>
              <a:t>124. Fine for failure to furnish statistics.</a:t>
            </a:r>
          </a:p>
          <a:p>
            <a:pPr>
              <a:buNone/>
            </a:pPr>
            <a:r>
              <a:rPr lang="en-IN" dirty="0" smtClean="0">
                <a:latin typeface="Aldhabi" pitchFamily="2" charset="-78"/>
                <a:cs typeface="Aldhabi" pitchFamily="2" charset="-78"/>
              </a:rPr>
              <a:t>125. General penalty.</a:t>
            </a:r>
          </a:p>
          <a:p>
            <a:pPr>
              <a:buNone/>
            </a:pPr>
            <a:r>
              <a:rPr lang="en-IN" dirty="0" smtClean="0">
                <a:latin typeface="Aldhabi" pitchFamily="2" charset="-78"/>
                <a:cs typeface="Aldhabi" pitchFamily="2" charset="-78"/>
              </a:rPr>
              <a:t>126. General disciplines related to penalty.</a:t>
            </a:r>
          </a:p>
          <a:p>
            <a:pPr>
              <a:buNone/>
            </a:pPr>
            <a:r>
              <a:rPr lang="en-IN" dirty="0" smtClean="0">
                <a:latin typeface="Aldhabi" pitchFamily="2" charset="-78"/>
                <a:cs typeface="Aldhabi" pitchFamily="2" charset="-78"/>
              </a:rPr>
              <a:t>127. Power to impose penalty in certain cases.</a:t>
            </a:r>
          </a:p>
          <a:p>
            <a:pPr>
              <a:buNone/>
            </a:pPr>
            <a:r>
              <a:rPr lang="en-IN" dirty="0" smtClean="0">
                <a:latin typeface="Aldhabi" pitchFamily="2" charset="-78"/>
                <a:cs typeface="Aldhabi" pitchFamily="2" charset="-78"/>
              </a:rPr>
              <a:t>128. Power to waive penalty or fee or both.</a:t>
            </a:r>
          </a:p>
          <a:p>
            <a:pPr>
              <a:buNone/>
            </a:pPr>
            <a:r>
              <a:rPr lang="en-IN" dirty="0" smtClean="0">
                <a:latin typeface="Aldhabi" pitchFamily="2" charset="-78"/>
                <a:cs typeface="Aldhabi" pitchFamily="2" charset="-78"/>
              </a:rPr>
              <a:t>129. Detention, seizure and release of goods and conveyances in transit.</a:t>
            </a:r>
          </a:p>
          <a:p>
            <a:pPr>
              <a:buNone/>
            </a:pPr>
            <a:r>
              <a:rPr lang="en-IN" dirty="0" smtClean="0">
                <a:latin typeface="Aldhabi" pitchFamily="2" charset="-78"/>
                <a:cs typeface="Aldhabi" pitchFamily="2" charset="-78"/>
              </a:rPr>
              <a:t>130. Confiscation of goods or conveyances and levy of penalty.</a:t>
            </a:r>
          </a:p>
        </p:txBody>
      </p:sp>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fontScale="90000"/>
          </a:bodyPr>
          <a:lstStyle/>
          <a:p>
            <a:r>
              <a:rPr lang="en-IN" dirty="0" smtClean="0">
                <a:latin typeface="Algerian" pitchFamily="82" charset="0"/>
              </a:rPr>
              <a:t>CHAPTER XIX</a:t>
            </a:r>
            <a:br>
              <a:rPr lang="en-IN" dirty="0" smtClean="0">
                <a:latin typeface="Algerian" pitchFamily="82" charset="0"/>
              </a:rPr>
            </a:br>
            <a:r>
              <a:rPr lang="en-IN" dirty="0" smtClean="0">
                <a:latin typeface="Algerian" pitchFamily="82" charset="0"/>
              </a:rPr>
              <a:t>OFFENCES AND PENALTIES-</a:t>
            </a:r>
            <a:r>
              <a:rPr lang="en-IN" dirty="0" err="1" smtClean="0">
                <a:latin typeface="Algerian" pitchFamily="82" charset="0"/>
              </a:rPr>
              <a:t>i</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IN" b="1" dirty="0" smtClean="0">
                <a:solidFill>
                  <a:srgbClr val="FF0000"/>
                </a:solidFill>
                <a:latin typeface="Algerian" pitchFamily="82" charset="0"/>
              </a:rPr>
              <a:t>Section:- </a:t>
            </a:r>
          </a:p>
          <a:p>
            <a:endParaRPr lang="en-IN" dirty="0" smtClean="0"/>
          </a:p>
          <a:p>
            <a:pPr>
              <a:buNone/>
            </a:pPr>
            <a:r>
              <a:rPr lang="en-IN" sz="2800" dirty="0" smtClean="0">
                <a:latin typeface="Aldhabi" pitchFamily="2" charset="-78"/>
                <a:cs typeface="Aldhabi" pitchFamily="2" charset="-78"/>
              </a:rPr>
              <a:t>131. Confiscation or penalty not to interfere with other punishments.</a:t>
            </a:r>
          </a:p>
          <a:p>
            <a:pPr>
              <a:buNone/>
            </a:pPr>
            <a:r>
              <a:rPr lang="en-IN" sz="2800" dirty="0" smtClean="0">
                <a:latin typeface="Aldhabi" pitchFamily="2" charset="-78"/>
                <a:cs typeface="Aldhabi" pitchFamily="2" charset="-78"/>
              </a:rPr>
              <a:t>132. Punishment for certain offences.</a:t>
            </a:r>
          </a:p>
          <a:p>
            <a:pPr>
              <a:buNone/>
            </a:pPr>
            <a:r>
              <a:rPr lang="en-IN" sz="2800" dirty="0" smtClean="0">
                <a:latin typeface="Aldhabi" pitchFamily="2" charset="-78"/>
                <a:cs typeface="Aldhabi" pitchFamily="2" charset="-78"/>
              </a:rPr>
              <a:t>133. Liability of officers and certain other persons.</a:t>
            </a:r>
          </a:p>
          <a:p>
            <a:pPr>
              <a:buNone/>
            </a:pPr>
            <a:r>
              <a:rPr lang="en-IN" sz="2800" dirty="0" smtClean="0">
                <a:latin typeface="Aldhabi" pitchFamily="2" charset="-78"/>
                <a:cs typeface="Aldhabi" pitchFamily="2" charset="-78"/>
              </a:rPr>
              <a:t>134. Cognizance of offences.</a:t>
            </a:r>
          </a:p>
          <a:p>
            <a:pPr>
              <a:buNone/>
            </a:pPr>
            <a:r>
              <a:rPr lang="en-IN" sz="2800" dirty="0" smtClean="0">
                <a:latin typeface="Aldhabi" pitchFamily="2" charset="-78"/>
                <a:cs typeface="Aldhabi" pitchFamily="2" charset="-78"/>
              </a:rPr>
              <a:t>135. Presumption of culpable mental state.</a:t>
            </a:r>
          </a:p>
          <a:p>
            <a:pPr>
              <a:buNone/>
            </a:pPr>
            <a:r>
              <a:rPr lang="en-IN" sz="2800" dirty="0" smtClean="0">
                <a:latin typeface="Aldhabi" pitchFamily="2" charset="-78"/>
                <a:cs typeface="Aldhabi" pitchFamily="2" charset="-78"/>
              </a:rPr>
              <a:t>136. Relevancy of statements under certain circumstances.</a:t>
            </a:r>
          </a:p>
          <a:p>
            <a:pPr>
              <a:buNone/>
            </a:pPr>
            <a:r>
              <a:rPr lang="en-IN" sz="2800" dirty="0" smtClean="0">
                <a:latin typeface="Aldhabi" pitchFamily="2" charset="-78"/>
                <a:cs typeface="Aldhabi" pitchFamily="2" charset="-78"/>
              </a:rPr>
              <a:t>137. Offences by companies.</a:t>
            </a:r>
          </a:p>
          <a:p>
            <a:pPr>
              <a:buNone/>
            </a:pPr>
            <a:r>
              <a:rPr lang="en-IN" sz="2800" dirty="0" smtClean="0">
                <a:latin typeface="Aldhabi" pitchFamily="2" charset="-78"/>
                <a:cs typeface="Aldhabi" pitchFamily="2" charset="-78"/>
              </a:rPr>
              <a:t>138. Compounding of offences.</a:t>
            </a:r>
          </a:p>
          <a:p>
            <a:endParaRPr lang="en-IN" dirty="0"/>
          </a:p>
        </p:txBody>
      </p:sp>
      <p:sp>
        <p:nvSpPr>
          <p:cNvPr id="3" name="Title 2"/>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IN" dirty="0" smtClean="0">
                <a:latin typeface="Algerian" pitchFamily="82" charset="0"/>
              </a:rPr>
              <a:t>CHAPTER XIX</a:t>
            </a:r>
            <a:br>
              <a:rPr lang="en-IN" dirty="0" smtClean="0">
                <a:latin typeface="Algerian" pitchFamily="82" charset="0"/>
              </a:rPr>
            </a:br>
            <a:r>
              <a:rPr lang="en-IN" dirty="0" smtClean="0">
                <a:latin typeface="Algerian" pitchFamily="82" charset="0"/>
              </a:rPr>
              <a:t>OFFENCES AND PENALTIES_II</a:t>
            </a:r>
            <a:endParaRPr lang="en-IN"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smtClean="0">
                <a:solidFill>
                  <a:srgbClr val="FF0000"/>
                </a:solidFill>
                <a:latin typeface="Algerian" pitchFamily="82" charset="0"/>
              </a:rPr>
              <a:t>Section:- </a:t>
            </a:r>
          </a:p>
          <a:p>
            <a:pPr>
              <a:buNone/>
            </a:pPr>
            <a:r>
              <a:rPr lang="en-IN" sz="4400" dirty="0" smtClean="0">
                <a:latin typeface="Aldhabi" pitchFamily="2" charset="-78"/>
                <a:cs typeface="Aldhabi" pitchFamily="2" charset="-78"/>
              </a:rPr>
              <a:t>139. Migration of existing taxpayers.</a:t>
            </a:r>
          </a:p>
          <a:p>
            <a:pPr>
              <a:buNone/>
            </a:pPr>
            <a:r>
              <a:rPr lang="en-IN" sz="4400" dirty="0" smtClean="0">
                <a:latin typeface="Aldhabi" pitchFamily="2" charset="-78"/>
                <a:cs typeface="Aldhabi" pitchFamily="2" charset="-78"/>
              </a:rPr>
              <a:t>140. Transitional arrangements for input tax credit.</a:t>
            </a:r>
          </a:p>
          <a:p>
            <a:pPr>
              <a:buNone/>
            </a:pPr>
            <a:r>
              <a:rPr lang="en-IN" sz="4400" dirty="0" smtClean="0">
                <a:latin typeface="Aldhabi" pitchFamily="2" charset="-78"/>
                <a:cs typeface="Aldhabi" pitchFamily="2" charset="-78"/>
              </a:rPr>
              <a:t>141. Transitional provisions relating to job work.</a:t>
            </a:r>
          </a:p>
          <a:p>
            <a:pPr>
              <a:buNone/>
            </a:pPr>
            <a:r>
              <a:rPr lang="en-IN" sz="4400" dirty="0" smtClean="0">
                <a:latin typeface="Aldhabi" pitchFamily="2" charset="-78"/>
                <a:cs typeface="Aldhabi" pitchFamily="2" charset="-78"/>
              </a:rPr>
              <a:t>142. Miscellaneous transitional provisions.</a:t>
            </a:r>
            <a:endParaRPr lang="en-IN" sz="4400" dirty="0">
              <a:latin typeface="Aldhabi" pitchFamily="2" charset="-78"/>
              <a:cs typeface="Aldhabi" pitchFamily="2" charset="-78"/>
            </a:endParaRPr>
          </a:p>
        </p:txBody>
      </p:sp>
      <p:sp>
        <p:nvSpPr>
          <p:cNvPr id="2" name="Title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IN" dirty="0" smtClean="0">
                <a:latin typeface="Algerian" pitchFamily="82" charset="0"/>
              </a:rPr>
              <a:t>CHAPTER XX</a:t>
            </a:r>
            <a:br>
              <a:rPr lang="en-IN" dirty="0" smtClean="0">
                <a:latin typeface="Algerian" pitchFamily="82" charset="0"/>
              </a:rPr>
            </a:br>
            <a:r>
              <a:rPr lang="en-IN" dirty="0" smtClean="0">
                <a:latin typeface="Algerian" pitchFamily="82" charset="0"/>
              </a:rPr>
              <a:t>TRANSITIONAL PROVISIONS</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b="1" dirty="0" smtClean="0">
                <a:solidFill>
                  <a:srgbClr val="FF0000"/>
                </a:solidFill>
                <a:latin typeface="Algerian" pitchFamily="82" charset="0"/>
              </a:rPr>
              <a:t>Section:- </a:t>
            </a:r>
          </a:p>
          <a:p>
            <a:pPr>
              <a:buNone/>
            </a:pPr>
            <a:r>
              <a:rPr lang="en-IN" sz="2800" dirty="0" smtClean="0">
                <a:latin typeface="Aldhabi" pitchFamily="2" charset="-78"/>
                <a:cs typeface="Aldhabi" pitchFamily="2" charset="-78"/>
              </a:rPr>
              <a:t>143. Job work procedure.</a:t>
            </a:r>
          </a:p>
          <a:p>
            <a:pPr>
              <a:buNone/>
            </a:pPr>
            <a:r>
              <a:rPr lang="en-IN" sz="2800" dirty="0" smtClean="0">
                <a:latin typeface="Aldhabi" pitchFamily="2" charset="-78"/>
                <a:cs typeface="Aldhabi" pitchFamily="2" charset="-78"/>
              </a:rPr>
              <a:t>144. Presumption as to documents in certain cases.</a:t>
            </a:r>
          </a:p>
          <a:p>
            <a:pPr>
              <a:buNone/>
            </a:pPr>
            <a:r>
              <a:rPr lang="en-IN" sz="2800" dirty="0" smtClean="0">
                <a:latin typeface="Aldhabi" pitchFamily="2" charset="-78"/>
                <a:cs typeface="Aldhabi" pitchFamily="2" charset="-78"/>
              </a:rPr>
              <a:t>145. Admissibility of micro films, facsimile copies of documents and computer printouts as documents and as evidence.</a:t>
            </a:r>
          </a:p>
          <a:p>
            <a:pPr>
              <a:buNone/>
            </a:pPr>
            <a:r>
              <a:rPr lang="en-IN" sz="2800" dirty="0" smtClean="0">
                <a:latin typeface="Aldhabi" pitchFamily="2" charset="-78"/>
                <a:cs typeface="Aldhabi" pitchFamily="2" charset="-78"/>
              </a:rPr>
              <a:t>146. Common Portal.</a:t>
            </a:r>
          </a:p>
          <a:p>
            <a:pPr>
              <a:buNone/>
            </a:pPr>
            <a:r>
              <a:rPr lang="en-IN" sz="2800" dirty="0" smtClean="0">
                <a:latin typeface="Aldhabi" pitchFamily="2" charset="-78"/>
                <a:cs typeface="Aldhabi" pitchFamily="2" charset="-78"/>
              </a:rPr>
              <a:t>147. Deemed exports.</a:t>
            </a:r>
          </a:p>
          <a:p>
            <a:pPr>
              <a:buNone/>
            </a:pPr>
            <a:r>
              <a:rPr lang="en-IN" sz="2800" dirty="0" smtClean="0">
                <a:latin typeface="Aldhabi" pitchFamily="2" charset="-78"/>
                <a:cs typeface="Aldhabi" pitchFamily="2" charset="-78"/>
              </a:rPr>
              <a:t>148. Special procedure for certain processes.</a:t>
            </a:r>
          </a:p>
        </p:txBody>
      </p:sp>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IN" dirty="0" smtClean="0">
                <a:latin typeface="Algerian" pitchFamily="82" charset="0"/>
              </a:rPr>
              <a:t>CHAPTER XXI</a:t>
            </a:r>
            <a:br>
              <a:rPr lang="en-IN" dirty="0" smtClean="0">
                <a:latin typeface="Algerian" pitchFamily="82" charset="0"/>
              </a:rPr>
            </a:br>
            <a:r>
              <a:rPr lang="en-IN" dirty="0" smtClean="0">
                <a:latin typeface="Algerian" pitchFamily="82" charset="0"/>
              </a:rPr>
              <a:t>MISCELLANEOUS-I</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IN" b="1" dirty="0" smtClean="0">
                <a:solidFill>
                  <a:srgbClr val="FF0000"/>
                </a:solidFill>
                <a:latin typeface="Algerian" pitchFamily="82" charset="0"/>
              </a:rPr>
              <a:t>Section:- </a:t>
            </a:r>
          </a:p>
          <a:p>
            <a:endParaRPr lang="en-IN" dirty="0" smtClean="0"/>
          </a:p>
          <a:p>
            <a:pPr>
              <a:buNone/>
            </a:pPr>
            <a:r>
              <a:rPr lang="en-IN" sz="3200" dirty="0" smtClean="0">
                <a:latin typeface="Aldhabi" pitchFamily="2" charset="-78"/>
                <a:cs typeface="Aldhabi" pitchFamily="2" charset="-78"/>
              </a:rPr>
              <a:t>149. Goods and services tax compliance rating.</a:t>
            </a:r>
          </a:p>
          <a:p>
            <a:pPr>
              <a:buNone/>
            </a:pPr>
            <a:r>
              <a:rPr lang="en-IN" sz="3200" dirty="0" smtClean="0">
                <a:latin typeface="Aldhabi" pitchFamily="2" charset="-78"/>
                <a:cs typeface="Aldhabi" pitchFamily="2" charset="-78"/>
              </a:rPr>
              <a:t>150. Obligation to furnish information return.</a:t>
            </a:r>
          </a:p>
          <a:p>
            <a:pPr>
              <a:buNone/>
            </a:pPr>
            <a:r>
              <a:rPr lang="en-IN" sz="3200" dirty="0" smtClean="0">
                <a:latin typeface="Aldhabi" pitchFamily="2" charset="-78"/>
                <a:cs typeface="Aldhabi" pitchFamily="2" charset="-78"/>
              </a:rPr>
              <a:t>151. Power to collect statistics.</a:t>
            </a:r>
          </a:p>
          <a:p>
            <a:pPr>
              <a:buNone/>
            </a:pPr>
            <a:r>
              <a:rPr lang="en-IN" sz="3200" dirty="0" smtClean="0">
                <a:latin typeface="Aldhabi" pitchFamily="2" charset="-78"/>
                <a:cs typeface="Aldhabi" pitchFamily="2" charset="-78"/>
              </a:rPr>
              <a:t>152. Bar on disclosure of information.</a:t>
            </a:r>
          </a:p>
          <a:p>
            <a:pPr>
              <a:buNone/>
            </a:pPr>
            <a:r>
              <a:rPr lang="en-IN" sz="3200" dirty="0" smtClean="0">
                <a:latin typeface="Aldhabi" pitchFamily="2" charset="-78"/>
                <a:cs typeface="Aldhabi" pitchFamily="2" charset="-78"/>
              </a:rPr>
              <a:t>153. Taking assistance from an expert.</a:t>
            </a:r>
          </a:p>
          <a:p>
            <a:pPr>
              <a:buNone/>
            </a:pPr>
            <a:r>
              <a:rPr lang="en-IN" sz="3200" dirty="0" smtClean="0">
                <a:latin typeface="Aldhabi" pitchFamily="2" charset="-78"/>
                <a:cs typeface="Aldhabi" pitchFamily="2" charset="-78"/>
              </a:rPr>
              <a:t>154. Power to take samples.</a:t>
            </a:r>
          </a:p>
          <a:p>
            <a:pPr>
              <a:buNone/>
            </a:pPr>
            <a:r>
              <a:rPr lang="en-IN" sz="3200" dirty="0" smtClean="0">
                <a:latin typeface="Aldhabi" pitchFamily="2" charset="-78"/>
                <a:cs typeface="Aldhabi" pitchFamily="2" charset="-78"/>
              </a:rPr>
              <a:t>155. Burden of proof.</a:t>
            </a:r>
          </a:p>
          <a:p>
            <a:pPr>
              <a:buNone/>
            </a:pPr>
            <a:r>
              <a:rPr lang="en-IN" sz="3200" dirty="0" smtClean="0">
                <a:latin typeface="Aldhabi" pitchFamily="2" charset="-78"/>
                <a:cs typeface="Aldhabi" pitchFamily="2" charset="-78"/>
              </a:rPr>
              <a:t>156. Persons deemed to be public servants.</a:t>
            </a:r>
          </a:p>
          <a:p>
            <a:endParaRPr lang="en-IN" dirty="0"/>
          </a:p>
        </p:txBody>
      </p:sp>
      <p:sp>
        <p:nvSpPr>
          <p:cNvPr id="3" name="Title 2"/>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normAutofit fontScale="90000"/>
          </a:bodyPr>
          <a:lstStyle/>
          <a:p>
            <a:r>
              <a:rPr lang="en-IN" dirty="0" smtClean="0">
                <a:latin typeface="Algerian" pitchFamily="82" charset="0"/>
              </a:rPr>
              <a:t>CHAPTER XXI</a:t>
            </a:r>
            <a:br>
              <a:rPr lang="en-IN" dirty="0" smtClean="0">
                <a:latin typeface="Algerian" pitchFamily="82" charset="0"/>
              </a:rPr>
            </a:br>
            <a:r>
              <a:rPr lang="en-IN" dirty="0" smtClean="0">
                <a:latin typeface="Algerian" pitchFamily="82" charset="0"/>
              </a:rPr>
              <a:t>MISCELLANEOUS-II</a:t>
            </a:r>
            <a:endParaRPr lang="en-IN"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N" b="1" dirty="0" smtClean="0">
                <a:solidFill>
                  <a:srgbClr val="FF0000"/>
                </a:solidFill>
                <a:latin typeface="Algerian" pitchFamily="82" charset="0"/>
              </a:rPr>
              <a:t>Section:- </a:t>
            </a:r>
          </a:p>
          <a:p>
            <a:pPr>
              <a:buNone/>
            </a:pPr>
            <a:r>
              <a:rPr lang="en-IN" sz="2800" dirty="0" smtClean="0">
                <a:latin typeface="Aldhabi" pitchFamily="2" charset="-78"/>
                <a:cs typeface="Aldhabi" pitchFamily="2" charset="-78"/>
              </a:rPr>
              <a:t>157. Protection of action taken under this Act.</a:t>
            </a:r>
          </a:p>
          <a:p>
            <a:pPr>
              <a:buNone/>
            </a:pPr>
            <a:r>
              <a:rPr lang="en-IN" sz="2800" dirty="0" smtClean="0">
                <a:latin typeface="Aldhabi" pitchFamily="2" charset="-78"/>
                <a:cs typeface="Aldhabi" pitchFamily="2" charset="-78"/>
              </a:rPr>
              <a:t>158. Disclosure of information by a public servant.</a:t>
            </a:r>
          </a:p>
          <a:p>
            <a:pPr>
              <a:buNone/>
            </a:pPr>
            <a:r>
              <a:rPr lang="en-IN" sz="2800" dirty="0" smtClean="0">
                <a:latin typeface="Aldhabi" pitchFamily="2" charset="-78"/>
                <a:cs typeface="Aldhabi" pitchFamily="2" charset="-78"/>
              </a:rPr>
              <a:t>159. Publication of information in respect of persons in certain cases.</a:t>
            </a:r>
          </a:p>
          <a:p>
            <a:pPr>
              <a:buNone/>
            </a:pPr>
            <a:r>
              <a:rPr lang="en-IN" sz="2800" dirty="0" smtClean="0">
                <a:latin typeface="Aldhabi" pitchFamily="2" charset="-78"/>
                <a:cs typeface="Aldhabi" pitchFamily="2" charset="-78"/>
              </a:rPr>
              <a:t>160. Assessment proceedings, etc., not to be invalid on certain grounds.</a:t>
            </a:r>
          </a:p>
          <a:p>
            <a:pPr>
              <a:buNone/>
            </a:pPr>
            <a:r>
              <a:rPr lang="en-IN" sz="2800" dirty="0" smtClean="0">
                <a:latin typeface="Aldhabi" pitchFamily="2" charset="-78"/>
                <a:cs typeface="Aldhabi" pitchFamily="2" charset="-78"/>
              </a:rPr>
              <a:t>161. Rectification of errors apparent on the face of record.</a:t>
            </a:r>
          </a:p>
          <a:p>
            <a:pPr>
              <a:buNone/>
            </a:pPr>
            <a:r>
              <a:rPr lang="en-IN" sz="2800" dirty="0" smtClean="0">
                <a:latin typeface="Aldhabi" pitchFamily="2" charset="-78"/>
                <a:cs typeface="Aldhabi" pitchFamily="2" charset="-78"/>
              </a:rPr>
              <a:t>162. Bar on jurisdiction of civil courts.</a:t>
            </a:r>
          </a:p>
          <a:p>
            <a:pPr>
              <a:buNone/>
            </a:pPr>
            <a:r>
              <a:rPr lang="en-IN" sz="2800" dirty="0" smtClean="0">
                <a:latin typeface="Aldhabi" pitchFamily="2" charset="-78"/>
                <a:cs typeface="Aldhabi" pitchFamily="2" charset="-78"/>
              </a:rPr>
              <a:t>163. Levy of fee.</a:t>
            </a:r>
          </a:p>
          <a:p>
            <a:pPr>
              <a:buNone/>
            </a:pPr>
            <a:r>
              <a:rPr lang="en-IN" sz="2800" dirty="0" smtClean="0">
                <a:latin typeface="Aldhabi" pitchFamily="2" charset="-78"/>
                <a:cs typeface="Aldhabi" pitchFamily="2" charset="-78"/>
              </a:rPr>
              <a:t>164. Power of Government to make rules.</a:t>
            </a:r>
          </a:p>
          <a:p>
            <a:pPr>
              <a:buNone/>
            </a:pPr>
            <a:r>
              <a:rPr lang="en-IN" sz="2800" dirty="0" smtClean="0">
                <a:latin typeface="Aldhabi" pitchFamily="2" charset="-78"/>
                <a:cs typeface="Aldhabi" pitchFamily="2" charset="-78"/>
              </a:rPr>
              <a:t>165. Power to make regulations.</a:t>
            </a:r>
          </a:p>
          <a:p>
            <a:endParaRPr lang="en-IN" dirty="0" smtClean="0"/>
          </a:p>
          <a:p>
            <a:endParaRPr lang="en-IN" dirty="0"/>
          </a:p>
        </p:txBody>
      </p:sp>
      <p:sp>
        <p:nvSpPr>
          <p:cNvPr id="2" name="Titl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normAutofit fontScale="90000"/>
          </a:bodyPr>
          <a:lstStyle/>
          <a:p>
            <a:r>
              <a:rPr lang="en-IN" dirty="0" smtClean="0">
                <a:latin typeface="Algerian" pitchFamily="82" charset="0"/>
              </a:rPr>
              <a:t>CHAPTER XXI</a:t>
            </a:r>
            <a:br>
              <a:rPr lang="en-IN" dirty="0" smtClean="0">
                <a:latin typeface="Algerian" pitchFamily="82" charset="0"/>
              </a:rPr>
            </a:br>
            <a:r>
              <a:rPr lang="en-IN" dirty="0" smtClean="0">
                <a:latin typeface="Algerian" pitchFamily="82" charset="0"/>
              </a:rPr>
              <a:t>MISCELLANEOUS-</a:t>
            </a:r>
            <a:r>
              <a:rPr lang="en-IN" dirty="0" err="1" smtClean="0">
                <a:latin typeface="Algerian" pitchFamily="82" charset="0"/>
              </a:rPr>
              <a:t>IIi</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IN" b="1" dirty="0" smtClean="0">
                <a:solidFill>
                  <a:srgbClr val="FF0000"/>
                </a:solidFill>
                <a:latin typeface="Algerian" pitchFamily="82" charset="0"/>
              </a:rPr>
              <a:t>Section:-</a:t>
            </a:r>
          </a:p>
          <a:p>
            <a:pPr>
              <a:buNone/>
            </a:pPr>
            <a:r>
              <a:rPr lang="en-IN" sz="2800" dirty="0" smtClean="0">
                <a:latin typeface="Aldhabi" pitchFamily="2" charset="-78"/>
                <a:cs typeface="Aldhabi" pitchFamily="2" charset="-78"/>
              </a:rPr>
              <a:t>166. Laying of rules, regulations and notifications.</a:t>
            </a:r>
          </a:p>
          <a:p>
            <a:pPr>
              <a:buNone/>
            </a:pPr>
            <a:r>
              <a:rPr lang="en-IN" sz="2800" dirty="0" smtClean="0">
                <a:latin typeface="Aldhabi" pitchFamily="2" charset="-78"/>
                <a:cs typeface="Aldhabi" pitchFamily="2" charset="-78"/>
              </a:rPr>
              <a:t>167. Delegation of powers.</a:t>
            </a:r>
          </a:p>
          <a:p>
            <a:pPr>
              <a:buNone/>
            </a:pPr>
            <a:r>
              <a:rPr lang="en-IN" sz="2800" dirty="0" smtClean="0">
                <a:latin typeface="Aldhabi" pitchFamily="2" charset="-78"/>
                <a:cs typeface="Aldhabi" pitchFamily="2" charset="-78"/>
              </a:rPr>
              <a:t>168. Power to issue instructions or directions.</a:t>
            </a:r>
          </a:p>
          <a:p>
            <a:pPr>
              <a:buNone/>
            </a:pPr>
            <a:r>
              <a:rPr lang="en-IN" sz="2800" dirty="0" smtClean="0">
                <a:latin typeface="Aldhabi" pitchFamily="2" charset="-78"/>
                <a:cs typeface="Aldhabi" pitchFamily="2" charset="-78"/>
              </a:rPr>
              <a:t>169. Service of notice in certain circumstances.</a:t>
            </a:r>
          </a:p>
          <a:p>
            <a:pPr>
              <a:buNone/>
            </a:pPr>
            <a:r>
              <a:rPr lang="en-IN" sz="2800" dirty="0" smtClean="0">
                <a:latin typeface="Aldhabi" pitchFamily="2" charset="-78"/>
                <a:cs typeface="Aldhabi" pitchFamily="2" charset="-78"/>
              </a:rPr>
              <a:t>170. Rounding off of tax, etc.</a:t>
            </a:r>
          </a:p>
          <a:p>
            <a:pPr>
              <a:buNone/>
            </a:pPr>
            <a:r>
              <a:rPr lang="en-IN" sz="2800" dirty="0" smtClean="0">
                <a:latin typeface="Aldhabi" pitchFamily="2" charset="-78"/>
                <a:cs typeface="Aldhabi" pitchFamily="2" charset="-78"/>
              </a:rPr>
              <a:t>171. Anti-profiteering measure.</a:t>
            </a:r>
          </a:p>
          <a:p>
            <a:pPr>
              <a:buNone/>
            </a:pPr>
            <a:r>
              <a:rPr lang="en-IN" sz="2800" dirty="0" smtClean="0">
                <a:latin typeface="Aldhabi" pitchFamily="2" charset="-78"/>
                <a:cs typeface="Aldhabi" pitchFamily="2" charset="-78"/>
              </a:rPr>
              <a:t>172. Removal of difficulties.</a:t>
            </a:r>
          </a:p>
          <a:p>
            <a:pPr>
              <a:buNone/>
            </a:pPr>
            <a:r>
              <a:rPr lang="en-IN" sz="2800" dirty="0" smtClean="0">
                <a:latin typeface="Aldhabi" pitchFamily="2" charset="-78"/>
                <a:cs typeface="Aldhabi" pitchFamily="2" charset="-78"/>
              </a:rPr>
              <a:t>173. Amendment of Act 32 of 1994.</a:t>
            </a:r>
          </a:p>
          <a:p>
            <a:pPr>
              <a:buNone/>
            </a:pPr>
            <a:r>
              <a:rPr lang="en-IN" sz="2800" dirty="0" smtClean="0">
                <a:latin typeface="Aldhabi" pitchFamily="2" charset="-78"/>
                <a:cs typeface="Aldhabi" pitchFamily="2" charset="-78"/>
              </a:rPr>
              <a:t>174. Repeal and saving.</a:t>
            </a:r>
          </a:p>
          <a:p>
            <a:endParaRPr lang="en-IN" sz="2800" dirty="0">
              <a:latin typeface="Aldhabi" pitchFamily="2" charset="-78"/>
              <a:cs typeface="Aldhabi" pitchFamily="2" charset="-78"/>
            </a:endParaRPr>
          </a:p>
        </p:txBody>
      </p:sp>
      <p:sp>
        <p:nvSpPr>
          <p:cNvPr id="3" name="Title 2"/>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IN" dirty="0" smtClean="0">
                <a:latin typeface="Algerian" pitchFamily="82" charset="0"/>
              </a:rPr>
              <a:t>CHAPTER XXI</a:t>
            </a:r>
            <a:br>
              <a:rPr lang="en-IN" dirty="0" smtClean="0">
                <a:latin typeface="Algerian" pitchFamily="82" charset="0"/>
              </a:rPr>
            </a:br>
            <a:r>
              <a:rPr lang="en-IN" dirty="0" smtClean="0">
                <a:latin typeface="Algerian" pitchFamily="82" charset="0"/>
              </a:rPr>
              <a:t>MISCELLANEOUS-IV</a:t>
            </a:r>
            <a:endParaRPr lang="en-IN"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IN" dirty="0" smtClean="0"/>
          </a:p>
          <a:p>
            <a:r>
              <a:rPr lang="en-IN" dirty="0" smtClean="0"/>
              <a:t>SCHEDULE I.</a:t>
            </a:r>
          </a:p>
          <a:p>
            <a:endParaRPr lang="en-IN" dirty="0" smtClean="0"/>
          </a:p>
          <a:p>
            <a:r>
              <a:rPr lang="en-IN" dirty="0" smtClean="0"/>
              <a:t>SCHEDULE II.</a:t>
            </a:r>
          </a:p>
          <a:p>
            <a:endParaRPr lang="en-IN" dirty="0" smtClean="0"/>
          </a:p>
          <a:p>
            <a:r>
              <a:rPr lang="en-IN" dirty="0" smtClean="0"/>
              <a:t>SCHEDULE II.</a:t>
            </a:r>
            <a:endParaRPr lang="en-IN" dirty="0"/>
          </a:p>
        </p:txBody>
      </p:sp>
      <p:sp>
        <p:nvSpPr>
          <p:cNvPr id="3" name="Title 2"/>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en-IN" dirty="0" smtClean="0">
                <a:latin typeface="Algerian" pitchFamily="82" charset="0"/>
              </a:rPr>
              <a:t>SCHEDULE </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95600" y="2895600"/>
            <a:ext cx="3708067"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IN"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Thank you</a:t>
            </a:r>
            <a:endParaRPr lang="en-IN"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plus(in)">
                                      <p:cBhvr>
                                        <p:cTn id="12"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sz="2400" dirty="0" smtClean="0">
                <a:solidFill>
                  <a:srgbClr val="FF0000"/>
                </a:solidFill>
                <a:latin typeface="Algerian" pitchFamily="82" charset="0"/>
              </a:rPr>
              <a:t>Section:-</a:t>
            </a:r>
          </a:p>
          <a:p>
            <a:endParaRPr lang="en-IN" sz="2400" dirty="0" smtClean="0">
              <a:solidFill>
                <a:srgbClr val="FF0000"/>
              </a:solidFill>
              <a:latin typeface="Algerian" pitchFamily="82" charset="0"/>
            </a:endParaRPr>
          </a:p>
          <a:p>
            <a:pPr>
              <a:buNone/>
            </a:pPr>
            <a:r>
              <a:rPr lang="en-IN" sz="1800" dirty="0" smtClean="0">
                <a:latin typeface="Andalus" pitchFamily="18" charset="-78"/>
                <a:cs typeface="Andalus" pitchFamily="18" charset="-78"/>
              </a:rPr>
              <a:t>3. Officers under this Act.</a:t>
            </a:r>
          </a:p>
          <a:p>
            <a:pPr>
              <a:buNone/>
            </a:pPr>
            <a:r>
              <a:rPr lang="en-IN" sz="1800" dirty="0" smtClean="0">
                <a:latin typeface="Andalus" pitchFamily="18" charset="-78"/>
                <a:cs typeface="Andalus" pitchFamily="18" charset="-78"/>
              </a:rPr>
              <a:t>4. Appointment of officers.</a:t>
            </a:r>
          </a:p>
          <a:p>
            <a:pPr>
              <a:buNone/>
            </a:pPr>
            <a:r>
              <a:rPr lang="en-IN" sz="1800" dirty="0" smtClean="0">
                <a:latin typeface="Andalus" pitchFamily="18" charset="-78"/>
                <a:cs typeface="Andalus" pitchFamily="18" charset="-78"/>
              </a:rPr>
              <a:t>5. Powers of officers.</a:t>
            </a:r>
          </a:p>
          <a:p>
            <a:pPr>
              <a:buNone/>
            </a:pPr>
            <a:r>
              <a:rPr lang="en-IN" sz="1800" dirty="0" smtClean="0">
                <a:latin typeface="Andalus" pitchFamily="18" charset="-78"/>
                <a:cs typeface="Andalus" pitchFamily="18" charset="-78"/>
              </a:rPr>
              <a:t>6. Authorisation of officers of State tax or Union territory tax as proper officer in certain circumstances.</a:t>
            </a:r>
            <a:endParaRPr lang="en-IN" sz="1800" dirty="0">
              <a:latin typeface="Andalus" pitchFamily="18" charset="-78"/>
              <a:cs typeface="Andalus" pitchFamily="18" charset="-78"/>
            </a:endParaRPr>
          </a:p>
        </p:txBody>
      </p:sp>
      <p:sp>
        <p:nvSpPr>
          <p:cNvPr id="2" name="Titl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noAutofit/>
          </a:bodyPr>
          <a:lstStyle/>
          <a:p>
            <a:r>
              <a:rPr lang="en-IN" sz="2000" dirty="0" smtClean="0">
                <a:latin typeface="Algerian" pitchFamily="82" charset="0"/>
              </a:rPr>
              <a:t/>
            </a:r>
            <a:br>
              <a:rPr lang="en-IN" sz="2000" dirty="0" smtClean="0">
                <a:latin typeface="Algerian" pitchFamily="82" charset="0"/>
              </a:rPr>
            </a:br>
            <a:r>
              <a:rPr lang="en-IN" sz="2000" dirty="0" smtClean="0">
                <a:latin typeface="Algerian" pitchFamily="82" charset="0"/>
              </a:rPr>
              <a:t>CHAPTER II</a:t>
            </a:r>
            <a:br>
              <a:rPr lang="en-IN" sz="2000" dirty="0" smtClean="0">
                <a:latin typeface="Algerian" pitchFamily="82" charset="0"/>
              </a:rPr>
            </a:br>
            <a:r>
              <a:rPr lang="en-IN" sz="2000" dirty="0" smtClean="0">
                <a:latin typeface="Algerian" pitchFamily="82" charset="0"/>
              </a:rPr>
              <a:t/>
            </a:r>
            <a:br>
              <a:rPr lang="en-IN" sz="2000" dirty="0" smtClean="0">
                <a:latin typeface="Algerian" pitchFamily="82" charset="0"/>
              </a:rPr>
            </a:br>
            <a:r>
              <a:rPr lang="en-IN" sz="2000" dirty="0" smtClean="0">
                <a:latin typeface="Algerian" pitchFamily="82" charset="0"/>
              </a:rPr>
              <a:t>ADMINISTRATION</a:t>
            </a:r>
            <a:br>
              <a:rPr lang="en-IN" sz="2000" dirty="0" smtClean="0">
                <a:latin typeface="Algerian" pitchFamily="82" charset="0"/>
              </a:rPr>
            </a:br>
            <a:endParaRPr lang="en-IN" sz="2000" dirty="0">
              <a:latin typeface="Algerian" pitchFamily="82"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IN" b="1" dirty="0" smtClean="0">
                <a:solidFill>
                  <a:srgbClr val="FF0000"/>
                </a:solidFill>
                <a:latin typeface="Algerian" pitchFamily="82" charset="0"/>
              </a:rPr>
              <a:t>Section:- </a:t>
            </a:r>
          </a:p>
          <a:p>
            <a:endParaRPr lang="en-IN" b="1" dirty="0" smtClean="0">
              <a:solidFill>
                <a:srgbClr val="FF0000"/>
              </a:solidFill>
              <a:latin typeface="Algerian" pitchFamily="82" charset="0"/>
            </a:endParaRPr>
          </a:p>
          <a:p>
            <a:pPr>
              <a:buNone/>
            </a:pPr>
            <a:r>
              <a:rPr lang="en-IN" sz="3200" dirty="0" smtClean="0">
                <a:latin typeface="Aldhabi" pitchFamily="2" charset="-78"/>
                <a:cs typeface="Aldhabi" pitchFamily="2" charset="-78"/>
              </a:rPr>
              <a:t>7. Scope of supply.</a:t>
            </a:r>
          </a:p>
          <a:p>
            <a:pPr>
              <a:buNone/>
            </a:pPr>
            <a:r>
              <a:rPr lang="en-IN" sz="3200" dirty="0" smtClean="0">
                <a:latin typeface="Aldhabi" pitchFamily="2" charset="-78"/>
                <a:cs typeface="Aldhabi" pitchFamily="2" charset="-78"/>
              </a:rPr>
              <a:t>8. Tax liability on composite and mixed supplies.</a:t>
            </a:r>
          </a:p>
          <a:p>
            <a:pPr>
              <a:buNone/>
            </a:pPr>
            <a:r>
              <a:rPr lang="en-IN" sz="3200" dirty="0" smtClean="0">
                <a:latin typeface="Aldhabi" pitchFamily="2" charset="-78"/>
                <a:cs typeface="Aldhabi" pitchFamily="2" charset="-78"/>
              </a:rPr>
              <a:t>9. Levy and collection.</a:t>
            </a:r>
          </a:p>
          <a:p>
            <a:pPr>
              <a:buNone/>
            </a:pPr>
            <a:r>
              <a:rPr lang="en-IN" sz="3200" dirty="0" smtClean="0">
                <a:latin typeface="Aldhabi" pitchFamily="2" charset="-78"/>
                <a:cs typeface="Aldhabi" pitchFamily="2" charset="-78"/>
              </a:rPr>
              <a:t>10. Composition levy.</a:t>
            </a:r>
          </a:p>
          <a:p>
            <a:pPr>
              <a:buNone/>
            </a:pPr>
            <a:r>
              <a:rPr lang="en-IN" sz="3200" dirty="0" smtClean="0">
                <a:latin typeface="Aldhabi" pitchFamily="2" charset="-78"/>
                <a:cs typeface="Aldhabi" pitchFamily="2" charset="-78"/>
              </a:rPr>
              <a:t>11. Power to grant exemption from tax.</a:t>
            </a:r>
            <a:endParaRPr lang="en-IN" sz="3200" dirty="0">
              <a:latin typeface="Aldhabi" pitchFamily="2" charset="-78"/>
              <a:cs typeface="Aldhabi" pitchFamily="2" charset="-78"/>
            </a:endParaRPr>
          </a:p>
        </p:txBody>
      </p:sp>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IN" b="0" dirty="0" smtClean="0">
                <a:latin typeface="Algerian" pitchFamily="82" charset="0"/>
              </a:rPr>
              <a:t>CHAPTER III</a:t>
            </a:r>
            <a:br>
              <a:rPr lang="en-IN" b="0" dirty="0" smtClean="0">
                <a:latin typeface="Algerian" pitchFamily="82" charset="0"/>
              </a:rPr>
            </a:br>
            <a:r>
              <a:rPr lang="en-IN" b="0" dirty="0" smtClean="0">
                <a:latin typeface="Algerian" pitchFamily="82" charset="0"/>
              </a:rPr>
              <a:t>LEVY AND COLLECTION OF TAX</a:t>
            </a:r>
            <a:endParaRPr lang="en-IN" b="0" dirty="0">
              <a:latin typeface="Algerian" pitchFamily="82" charset="0"/>
            </a:endParaRPr>
          </a:p>
        </p:txBody>
      </p:sp>
    </p:spTree>
  </p:cSld>
  <p:clrMapOvr>
    <a:masterClrMapping/>
  </p:clrMapOvr>
  <p:transition>
    <p:split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smtClean="0">
                <a:solidFill>
                  <a:srgbClr val="FF0000"/>
                </a:solidFill>
                <a:latin typeface="Algerian" pitchFamily="82" charset="0"/>
              </a:rPr>
              <a:t>Section:- </a:t>
            </a:r>
          </a:p>
          <a:p>
            <a:pPr>
              <a:buNone/>
            </a:pPr>
            <a:r>
              <a:rPr lang="en-IN" sz="3600" dirty="0" smtClean="0">
                <a:latin typeface="Aldhabi" pitchFamily="2" charset="-78"/>
                <a:cs typeface="Aldhabi" pitchFamily="2" charset="-78"/>
              </a:rPr>
              <a:t>12. Time of supply of goods.</a:t>
            </a:r>
          </a:p>
          <a:p>
            <a:pPr>
              <a:buNone/>
            </a:pPr>
            <a:r>
              <a:rPr lang="en-IN" sz="3600" dirty="0" smtClean="0">
                <a:latin typeface="Aldhabi" pitchFamily="2" charset="-78"/>
                <a:cs typeface="Aldhabi" pitchFamily="2" charset="-78"/>
              </a:rPr>
              <a:t>13. Time of supply of services.</a:t>
            </a:r>
          </a:p>
          <a:p>
            <a:pPr>
              <a:buNone/>
            </a:pPr>
            <a:r>
              <a:rPr lang="en-IN" sz="3600" dirty="0" smtClean="0">
                <a:latin typeface="Aldhabi" pitchFamily="2" charset="-78"/>
                <a:cs typeface="Aldhabi" pitchFamily="2" charset="-78"/>
              </a:rPr>
              <a:t>14. Change in rate of tax in respect of supply of goods or services.</a:t>
            </a:r>
          </a:p>
          <a:p>
            <a:pPr>
              <a:buNone/>
            </a:pPr>
            <a:r>
              <a:rPr lang="en-IN" sz="3600" dirty="0" smtClean="0">
                <a:latin typeface="Aldhabi" pitchFamily="2" charset="-78"/>
                <a:cs typeface="Aldhabi" pitchFamily="2" charset="-78"/>
              </a:rPr>
              <a:t>15. Value of taxable supply.</a:t>
            </a:r>
            <a:endParaRPr lang="en-IN" sz="3600" dirty="0">
              <a:latin typeface="Aldhabi" pitchFamily="2" charset="-78"/>
              <a:cs typeface="Aldhabi" pitchFamily="2" charset="-78"/>
            </a:endParaRPr>
          </a:p>
        </p:txBody>
      </p:sp>
      <p:sp>
        <p:nvSpPr>
          <p:cNvPr id="2" name="Title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IN" dirty="0" smtClean="0">
                <a:latin typeface="Algerian" pitchFamily="82" charset="0"/>
              </a:rPr>
              <a:t>CHAPTER IV</a:t>
            </a:r>
            <a:br>
              <a:rPr lang="en-IN" dirty="0" smtClean="0">
                <a:latin typeface="Algerian" pitchFamily="82" charset="0"/>
              </a:rPr>
            </a:br>
            <a:r>
              <a:rPr lang="en-IN" dirty="0" smtClean="0">
                <a:latin typeface="Algerian" pitchFamily="82" charset="0"/>
              </a:rPr>
              <a:t>TIME AND VALUE OF SUPPLY</a:t>
            </a:r>
            <a:endParaRPr lang="en-IN" dirty="0">
              <a:latin typeface="Algerian" pitchFamily="82" charset="0"/>
            </a:endParaRPr>
          </a:p>
        </p:txBody>
      </p:sp>
    </p:spTree>
  </p:cSld>
  <p:clrMapOvr>
    <a:masterClrMapping/>
  </p:clrMapOvr>
  <p:transition>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sz="1800" b="1" dirty="0" smtClean="0">
                <a:solidFill>
                  <a:srgbClr val="FF0000"/>
                </a:solidFill>
                <a:latin typeface="Algerian" pitchFamily="82" charset="0"/>
              </a:rPr>
              <a:t>Section:- </a:t>
            </a:r>
          </a:p>
          <a:p>
            <a:endParaRPr lang="en-IN" sz="1800" b="1" dirty="0" smtClean="0">
              <a:solidFill>
                <a:srgbClr val="FF0000"/>
              </a:solidFill>
              <a:latin typeface="Algerian" pitchFamily="82" charset="0"/>
            </a:endParaRPr>
          </a:p>
          <a:p>
            <a:pPr>
              <a:buNone/>
            </a:pPr>
            <a:r>
              <a:rPr lang="en-IN" sz="2800" dirty="0" smtClean="0">
                <a:latin typeface="Aldhabi" pitchFamily="2" charset="-78"/>
                <a:cs typeface="Aldhabi" pitchFamily="2" charset="-78"/>
              </a:rPr>
              <a:t>16. Eligibility and conditions for taking input tax credit.</a:t>
            </a:r>
          </a:p>
          <a:p>
            <a:pPr>
              <a:buNone/>
            </a:pPr>
            <a:r>
              <a:rPr lang="en-IN" sz="2800" dirty="0" smtClean="0">
                <a:latin typeface="Aldhabi" pitchFamily="2" charset="-78"/>
                <a:cs typeface="Aldhabi" pitchFamily="2" charset="-78"/>
              </a:rPr>
              <a:t>17. Apportionment of credit and blocked credits.</a:t>
            </a:r>
          </a:p>
          <a:p>
            <a:pPr>
              <a:buNone/>
            </a:pPr>
            <a:r>
              <a:rPr lang="en-IN" sz="2800" dirty="0" smtClean="0">
                <a:latin typeface="Aldhabi" pitchFamily="2" charset="-78"/>
                <a:cs typeface="Aldhabi" pitchFamily="2" charset="-78"/>
              </a:rPr>
              <a:t>18. Availability of credit in special circumstances.</a:t>
            </a:r>
          </a:p>
          <a:p>
            <a:pPr>
              <a:buNone/>
            </a:pPr>
            <a:r>
              <a:rPr lang="en-IN" sz="2800" dirty="0" smtClean="0">
                <a:latin typeface="Aldhabi" pitchFamily="2" charset="-78"/>
                <a:cs typeface="Aldhabi" pitchFamily="2" charset="-78"/>
              </a:rPr>
              <a:t>19. Taking input tax credit in respect of inputs and capital goods sent for job-work.</a:t>
            </a:r>
          </a:p>
          <a:p>
            <a:pPr>
              <a:buNone/>
            </a:pPr>
            <a:r>
              <a:rPr lang="en-IN" sz="2800" dirty="0" smtClean="0">
                <a:latin typeface="Aldhabi" pitchFamily="2" charset="-78"/>
                <a:cs typeface="Aldhabi" pitchFamily="2" charset="-78"/>
              </a:rPr>
              <a:t>20. Manner of distribution of credit by Input Service Distributor.</a:t>
            </a:r>
          </a:p>
          <a:p>
            <a:pPr>
              <a:buNone/>
            </a:pPr>
            <a:r>
              <a:rPr lang="en-IN" sz="2800" dirty="0" smtClean="0">
                <a:latin typeface="Aldhabi" pitchFamily="2" charset="-78"/>
                <a:cs typeface="Aldhabi" pitchFamily="2" charset="-78"/>
              </a:rPr>
              <a:t>21. Manner of recovery of credit distributed in excess.</a:t>
            </a:r>
            <a:endParaRPr lang="en-IN" sz="2800" dirty="0">
              <a:latin typeface="Aldhabi" pitchFamily="2" charset="-78"/>
              <a:cs typeface="Aldhabi" pitchFamily="2" charset="-78"/>
            </a:endParaRPr>
          </a:p>
        </p:txBody>
      </p:sp>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rmAutofit fontScale="90000"/>
          </a:bodyPr>
          <a:lstStyle/>
          <a:p>
            <a:r>
              <a:rPr lang="en-IN" dirty="0" smtClean="0">
                <a:latin typeface="Algerian" pitchFamily="82" charset="0"/>
              </a:rPr>
              <a:t>CHAPTER V</a:t>
            </a:r>
            <a:br>
              <a:rPr lang="en-IN" dirty="0" smtClean="0">
                <a:latin typeface="Algerian" pitchFamily="82" charset="0"/>
              </a:rPr>
            </a:br>
            <a:r>
              <a:rPr lang="en-IN" dirty="0" smtClean="0">
                <a:latin typeface="Algerian" pitchFamily="82" charset="0"/>
              </a:rPr>
              <a:t>INPUT TAX CREDIT</a:t>
            </a:r>
            <a:endParaRPr lang="en-IN" dirty="0">
              <a:latin typeface="Algerian" pitchFamily="82" charset="0"/>
            </a:endParaRPr>
          </a:p>
        </p:txBody>
      </p:sp>
    </p:spTree>
  </p:cSld>
  <p:clrMapOvr>
    <a:masterClrMapping/>
  </p:clrMapOvr>
  <p:transition>
    <p:strip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IN" sz="1600" b="1" dirty="0" smtClean="0">
                <a:solidFill>
                  <a:srgbClr val="FF0000"/>
                </a:solidFill>
                <a:latin typeface="Algerian" pitchFamily="82" charset="0"/>
              </a:rPr>
              <a:t>Section:- </a:t>
            </a:r>
          </a:p>
          <a:p>
            <a:pPr>
              <a:buNone/>
            </a:pPr>
            <a:r>
              <a:rPr lang="en-IN" sz="2400" dirty="0" smtClean="0">
                <a:latin typeface="Aldhabi" pitchFamily="2" charset="-78"/>
                <a:cs typeface="Aldhabi" pitchFamily="2" charset="-78"/>
              </a:rPr>
              <a:t>22. Persons liable for registration.</a:t>
            </a:r>
          </a:p>
          <a:p>
            <a:pPr>
              <a:buNone/>
            </a:pPr>
            <a:r>
              <a:rPr lang="en-IN" sz="2400" dirty="0" smtClean="0">
                <a:latin typeface="Aldhabi" pitchFamily="2" charset="-78"/>
                <a:cs typeface="Aldhabi" pitchFamily="2" charset="-78"/>
              </a:rPr>
              <a:t>23. Persons not liable for registration.</a:t>
            </a:r>
          </a:p>
          <a:p>
            <a:pPr>
              <a:buNone/>
            </a:pPr>
            <a:r>
              <a:rPr lang="en-IN" sz="2400" dirty="0" smtClean="0">
                <a:latin typeface="Aldhabi" pitchFamily="2" charset="-78"/>
                <a:cs typeface="Aldhabi" pitchFamily="2" charset="-78"/>
              </a:rPr>
              <a:t>24. Compulsory registration in certain cases.</a:t>
            </a:r>
          </a:p>
          <a:p>
            <a:pPr>
              <a:buNone/>
            </a:pPr>
            <a:r>
              <a:rPr lang="en-IN" sz="2400" dirty="0" smtClean="0">
                <a:latin typeface="Aldhabi" pitchFamily="2" charset="-78"/>
                <a:cs typeface="Aldhabi" pitchFamily="2" charset="-78"/>
              </a:rPr>
              <a:t>25. Procedure for registration.</a:t>
            </a:r>
          </a:p>
          <a:p>
            <a:pPr>
              <a:buNone/>
            </a:pPr>
            <a:r>
              <a:rPr lang="en-IN" sz="2400" dirty="0" smtClean="0">
                <a:latin typeface="Aldhabi" pitchFamily="2" charset="-78"/>
                <a:cs typeface="Aldhabi" pitchFamily="2" charset="-78"/>
              </a:rPr>
              <a:t>26. Deemed registration.</a:t>
            </a:r>
          </a:p>
          <a:p>
            <a:pPr>
              <a:buNone/>
            </a:pPr>
            <a:r>
              <a:rPr lang="en-IN" sz="2400" dirty="0" smtClean="0">
                <a:latin typeface="Aldhabi" pitchFamily="2" charset="-78"/>
                <a:cs typeface="Aldhabi" pitchFamily="2" charset="-78"/>
              </a:rPr>
              <a:t>27. Special provisions relating to casual taxable person and non-resident taxable person.</a:t>
            </a:r>
          </a:p>
          <a:p>
            <a:pPr>
              <a:buNone/>
            </a:pPr>
            <a:r>
              <a:rPr lang="en-IN" sz="2400" dirty="0" smtClean="0">
                <a:latin typeface="Aldhabi" pitchFamily="2" charset="-78"/>
                <a:cs typeface="Aldhabi" pitchFamily="2" charset="-78"/>
              </a:rPr>
              <a:t>28. Amendment of registration.</a:t>
            </a:r>
          </a:p>
          <a:p>
            <a:pPr>
              <a:buNone/>
            </a:pPr>
            <a:r>
              <a:rPr lang="en-IN" sz="2400" dirty="0" smtClean="0">
                <a:latin typeface="Aldhabi" pitchFamily="2" charset="-78"/>
                <a:cs typeface="Aldhabi" pitchFamily="2" charset="-78"/>
              </a:rPr>
              <a:t>29. Cancellation of registration.</a:t>
            </a:r>
          </a:p>
          <a:p>
            <a:pPr>
              <a:buNone/>
            </a:pPr>
            <a:r>
              <a:rPr lang="en-IN" sz="2400" dirty="0" smtClean="0">
                <a:latin typeface="Aldhabi" pitchFamily="2" charset="-78"/>
                <a:cs typeface="Aldhabi" pitchFamily="2" charset="-78"/>
              </a:rPr>
              <a:t>30. Revocation of cancellation of registration.</a:t>
            </a:r>
            <a:endParaRPr lang="en-IN" sz="2400" dirty="0">
              <a:latin typeface="Aldhabi" pitchFamily="2" charset="-78"/>
              <a:cs typeface="Aldhabi" pitchFamily="2" charset="-78"/>
            </a:endParaRPr>
          </a:p>
        </p:txBody>
      </p:sp>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fontScale="90000"/>
          </a:bodyPr>
          <a:lstStyle/>
          <a:p>
            <a:r>
              <a:rPr lang="en-IN" dirty="0" smtClean="0">
                <a:latin typeface="Algerian" pitchFamily="82" charset="0"/>
              </a:rPr>
              <a:t>CHAPTER VI</a:t>
            </a:r>
            <a:br>
              <a:rPr lang="en-IN" dirty="0" smtClean="0">
                <a:latin typeface="Algerian" pitchFamily="82" charset="0"/>
              </a:rPr>
            </a:br>
            <a:r>
              <a:rPr lang="en-IN" dirty="0" smtClean="0">
                <a:latin typeface="Algerian" pitchFamily="82" charset="0"/>
              </a:rPr>
              <a:t>REGISTRATION</a:t>
            </a:r>
            <a:endParaRPr lang="en-IN" dirty="0">
              <a:latin typeface="Algerian" pitchFamily="82"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smtClean="0">
                <a:solidFill>
                  <a:srgbClr val="FF0000"/>
                </a:solidFill>
                <a:latin typeface="Algerian" pitchFamily="82" charset="0"/>
              </a:rPr>
              <a:t>Section:- </a:t>
            </a:r>
          </a:p>
          <a:p>
            <a:pPr>
              <a:buNone/>
            </a:pPr>
            <a:r>
              <a:rPr lang="en-IN" sz="3200" dirty="0" smtClean="0">
                <a:latin typeface="Aldhabi" pitchFamily="2" charset="-78"/>
                <a:cs typeface="Aldhabi" pitchFamily="2" charset="-78"/>
              </a:rPr>
              <a:t>31. Tax invoice.</a:t>
            </a:r>
          </a:p>
          <a:p>
            <a:pPr>
              <a:buNone/>
            </a:pPr>
            <a:r>
              <a:rPr lang="en-IN" sz="3200" dirty="0" smtClean="0">
                <a:latin typeface="Aldhabi" pitchFamily="2" charset="-78"/>
                <a:cs typeface="Aldhabi" pitchFamily="2" charset="-78"/>
              </a:rPr>
              <a:t>32. Prohibition of unauthorised collection of tax.</a:t>
            </a:r>
          </a:p>
          <a:p>
            <a:pPr>
              <a:buNone/>
            </a:pPr>
            <a:r>
              <a:rPr lang="en-IN" sz="3200" dirty="0" smtClean="0">
                <a:latin typeface="Aldhabi" pitchFamily="2" charset="-78"/>
                <a:cs typeface="Aldhabi" pitchFamily="2" charset="-78"/>
              </a:rPr>
              <a:t>33. Amount of tax to be indicated in tax invoice and other documents.</a:t>
            </a:r>
          </a:p>
          <a:p>
            <a:pPr>
              <a:buNone/>
            </a:pPr>
            <a:r>
              <a:rPr lang="en-IN" sz="3200" dirty="0" smtClean="0">
                <a:latin typeface="Aldhabi" pitchFamily="2" charset="-78"/>
                <a:cs typeface="Aldhabi" pitchFamily="2" charset="-78"/>
              </a:rPr>
              <a:t>34. Credit and debit notes.</a:t>
            </a:r>
            <a:endParaRPr lang="en-IN" sz="3200" dirty="0">
              <a:latin typeface="Aldhabi" pitchFamily="2" charset="-78"/>
              <a:cs typeface="Aldhabi" pitchFamily="2" charset="-78"/>
            </a:endParaRPr>
          </a:p>
        </p:txBody>
      </p:sp>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Autofit/>
          </a:bodyPr>
          <a:lstStyle/>
          <a:p>
            <a:r>
              <a:rPr lang="en-IN" sz="2800" dirty="0" smtClean="0">
                <a:latin typeface="Algerian" pitchFamily="82" charset="0"/>
              </a:rPr>
              <a:t>CHAPTER VII</a:t>
            </a:r>
            <a:br>
              <a:rPr lang="en-IN" sz="2800" dirty="0" smtClean="0">
                <a:latin typeface="Algerian" pitchFamily="82" charset="0"/>
              </a:rPr>
            </a:br>
            <a:r>
              <a:rPr lang="en-IN" sz="2800" dirty="0" smtClean="0">
                <a:latin typeface="Algerian" pitchFamily="82" charset="0"/>
              </a:rPr>
              <a:t>TAX INVOICE, CREDIT AND DEBIT NOTES</a:t>
            </a:r>
            <a:endParaRPr lang="en-IN" sz="2800" dirty="0">
              <a:latin typeface="Algerian" pitchFamily="82" charset="0"/>
            </a:endParaRPr>
          </a:p>
        </p:txBody>
      </p:sp>
    </p:spTree>
  </p:cSld>
  <p:clrMapOvr>
    <a:masterClrMapping/>
  </p:clrMapOvr>
  <p:transition>
    <p:split orient="ver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smtClean="0">
                <a:solidFill>
                  <a:srgbClr val="FF0000"/>
                </a:solidFill>
                <a:latin typeface="Algerian" pitchFamily="82" charset="0"/>
              </a:rPr>
              <a:t>Section:- </a:t>
            </a:r>
          </a:p>
          <a:p>
            <a:pPr>
              <a:buNone/>
            </a:pPr>
            <a:r>
              <a:rPr lang="en-IN" sz="4000" dirty="0" smtClean="0">
                <a:latin typeface="Aldhabi" pitchFamily="2" charset="-78"/>
                <a:cs typeface="Aldhabi" pitchFamily="2" charset="-78"/>
              </a:rPr>
              <a:t>35. Accounts and other records.</a:t>
            </a:r>
          </a:p>
          <a:p>
            <a:pPr>
              <a:buNone/>
            </a:pPr>
            <a:r>
              <a:rPr lang="en-IN" sz="4000" dirty="0" smtClean="0">
                <a:latin typeface="Aldhabi" pitchFamily="2" charset="-78"/>
                <a:cs typeface="Aldhabi" pitchFamily="2" charset="-78"/>
              </a:rPr>
              <a:t>36. Period of retention of accounts.</a:t>
            </a:r>
            <a:endParaRPr lang="en-IN" sz="4000" dirty="0">
              <a:latin typeface="Aldhabi" pitchFamily="2" charset="-78"/>
              <a:cs typeface="Aldhabi" pitchFamily="2" charset="-78"/>
            </a:endParaRPr>
          </a:p>
        </p:txBody>
      </p:sp>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rmAutofit fontScale="90000"/>
          </a:bodyPr>
          <a:lstStyle/>
          <a:p>
            <a:r>
              <a:rPr lang="en-IN" dirty="0" smtClean="0">
                <a:latin typeface="Algerian" pitchFamily="82" charset="0"/>
              </a:rPr>
              <a:t>CHAPTER VIII</a:t>
            </a:r>
            <a:br>
              <a:rPr lang="en-IN" dirty="0" smtClean="0">
                <a:latin typeface="Algerian" pitchFamily="82" charset="0"/>
              </a:rPr>
            </a:br>
            <a:r>
              <a:rPr lang="en-IN" dirty="0" smtClean="0">
                <a:latin typeface="Algerian" pitchFamily="82" charset="0"/>
              </a:rPr>
              <a:t>ACCOUNTS AND RECORDS</a:t>
            </a:r>
            <a:endParaRPr lang="en-IN" dirty="0">
              <a:latin typeface="Algerian" pitchFamily="82" charset="0"/>
            </a:endParaRPr>
          </a:p>
        </p:txBody>
      </p:sp>
    </p:spTree>
  </p:cSld>
  <p:clrMapOvr>
    <a:masterClrMapping/>
  </p:clrMapOvr>
  <p:transition>
    <p:pull dir="l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71</TotalTime>
  <Words>1673</Words>
  <Application>Microsoft Office PowerPoint</Application>
  <PresentationFormat>On-screen Show (4:3)</PresentationFormat>
  <Paragraphs>243</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Concourse</vt:lpstr>
      <vt:lpstr>THE CENTRAL GOODS AND SERVICES TAX BILL, 2017</vt:lpstr>
      <vt:lpstr>CHAPTER I</vt:lpstr>
      <vt:lpstr> CHAPTER II  ADMINISTRATION </vt:lpstr>
      <vt:lpstr>CHAPTER III LEVY AND COLLECTION OF TAX</vt:lpstr>
      <vt:lpstr>CHAPTER IV TIME AND VALUE OF SUPPLY</vt:lpstr>
      <vt:lpstr>CHAPTER V INPUT TAX CREDIT</vt:lpstr>
      <vt:lpstr>CHAPTER VI REGISTRATION</vt:lpstr>
      <vt:lpstr>CHAPTER VII TAX INVOICE, CREDIT AND DEBIT NOTES</vt:lpstr>
      <vt:lpstr>CHAPTER VIII ACCOUNTS AND RECORDS</vt:lpstr>
      <vt:lpstr>CHAPTER IX RETURNS</vt:lpstr>
      <vt:lpstr>CHAPTER X PAYMENT OF TAX</vt:lpstr>
      <vt:lpstr>CHAPTER XI REFUNDS</vt:lpstr>
      <vt:lpstr>CHAPTER XII ASSESSMENT</vt:lpstr>
      <vt:lpstr>CHAPTER XIII AUDIT</vt:lpstr>
      <vt:lpstr>CHAPTER XIV INSPECTION, SEARCH, SEIZURE AND ARREST</vt:lpstr>
      <vt:lpstr>CHAPTER XV DEMANDS AND RECOVERY</vt:lpstr>
      <vt:lpstr>CHAPTER XVI LIABILITY TO PAY IN CERTAIN CASES</vt:lpstr>
      <vt:lpstr>CHAPTER XVII ADVANCE RULING</vt:lpstr>
      <vt:lpstr>CHAPTER XVIII APPEALS AND REVISION-i</vt:lpstr>
      <vt:lpstr>CHAPTER XVIII APPEALS AND REVISION-Ii</vt:lpstr>
      <vt:lpstr>CHAPTER XIX OFFENCES AND PENALTIES-i</vt:lpstr>
      <vt:lpstr>CHAPTER XIX OFFENCES AND PENALTIES_II</vt:lpstr>
      <vt:lpstr>CHAPTER XX TRANSITIONAL PROVISIONS</vt:lpstr>
      <vt:lpstr>CHAPTER XXI MISCELLANEOUS-I</vt:lpstr>
      <vt:lpstr>CHAPTER XXI MISCELLANEOUS-II</vt:lpstr>
      <vt:lpstr>CHAPTER XXI MISCELLANEOUS-IIi</vt:lpstr>
      <vt:lpstr>CHAPTER XXI MISCELLANEOUS-IV</vt:lpstr>
      <vt:lpstr>SCHEDULE </vt:lpstr>
      <vt:lpstr>Slide 29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CENTRAL GOODS AND SERVICES TAX BILL, 2017</dc:title>
  <dc:creator>OFFICE</dc:creator>
  <cp:lastModifiedBy>OFFICE</cp:lastModifiedBy>
  <cp:revision>40</cp:revision>
  <dcterms:created xsi:type="dcterms:W3CDTF">2006-08-16T00:00:00Z</dcterms:created>
  <dcterms:modified xsi:type="dcterms:W3CDTF">2017-04-11T14:05:09Z</dcterms:modified>
</cp:coreProperties>
</file>