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notesMasterIdLst>
    <p:notesMasterId r:id="rId9"/>
  </p:notesMasterIdLst>
  <p:sldIdLst>
    <p:sldId id="317" r:id="rId2"/>
    <p:sldId id="314" r:id="rId3"/>
    <p:sldId id="320" r:id="rId4"/>
    <p:sldId id="315" r:id="rId5"/>
    <p:sldId id="316" r:id="rId6"/>
    <p:sldId id="318" r:id="rId7"/>
    <p:sldId id="319"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4755" autoAdjust="0"/>
  </p:normalViewPr>
  <p:slideViewPr>
    <p:cSldViewPr>
      <p:cViewPr varScale="1">
        <p:scale>
          <a:sx n="71" d="100"/>
          <a:sy n="71" d="100"/>
        </p:scale>
        <p:origin x="-1344" y="-96"/>
      </p:cViewPr>
      <p:guideLst>
        <p:guide orient="horz" pos="2160"/>
        <p:guide pos="2880"/>
      </p:guideLst>
    </p:cSldViewPr>
  </p:slideViewPr>
  <p:outlineViewPr>
    <p:cViewPr>
      <p:scale>
        <a:sx n="33" d="100"/>
        <a:sy n="33" d="100"/>
      </p:scale>
      <p:origin x="0" y="469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45C8FE-9638-4F72-B434-B77DC774414E}" type="datetimeFigureOut">
              <a:rPr lang="en-US" smtClean="0"/>
              <a:pPr/>
              <a:t>1/24/2016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FAEC2C-8F3E-4D71-92C5-4BB62DBDB971}" type="slidenum">
              <a:rPr lang="en-US" smtClean="0"/>
              <a:pPr/>
              <a:t>‹#›</a:t>
            </a:fld>
            <a:endParaRPr lang="en-US"/>
          </a:p>
        </p:txBody>
      </p:sp>
    </p:spTree>
    <p:extLst>
      <p:ext uri="{BB962C8B-B14F-4D97-AF65-F5344CB8AC3E}">
        <p14:creationId xmlns:p14="http://schemas.microsoft.com/office/powerpoint/2010/main" val="1167932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0C65527C-9655-412F-B827-13415CB6A74E}" type="datetime1">
              <a:rPr lang="en-US" smtClean="0"/>
              <a:pPr/>
              <a:t>1/24/2016</a:t>
            </a:fld>
            <a:endParaRPr lang="en-US"/>
          </a:p>
        </p:txBody>
      </p:sp>
      <p:sp>
        <p:nvSpPr>
          <p:cNvPr id="17" name="Slide Number Placeholder 16"/>
          <p:cNvSpPr>
            <a:spLocks noGrp="1"/>
          </p:cNvSpPr>
          <p:nvPr>
            <p:ph type="sldNum" sz="quarter" idx="11"/>
          </p:nvPr>
        </p:nvSpPr>
        <p:spPr/>
        <p:txBody>
          <a:bodyPr/>
          <a:lstStyle/>
          <a:p>
            <a:fld id="{B6F15528-21DE-4FAA-801E-634DDDAF4B2B}" type="slidenum">
              <a:rPr lang="en-US" smtClean="0"/>
              <a:pPr/>
              <a:t>‹#›</a:t>
            </a:fld>
            <a:endParaRPr lang="en-US"/>
          </a:p>
        </p:txBody>
      </p:sp>
      <p:sp>
        <p:nvSpPr>
          <p:cNvPr id="19" name="Footer Placeholder 18"/>
          <p:cNvSpPr>
            <a:spLocks noGrp="1"/>
          </p:cNvSpPr>
          <p:nvPr>
            <p:ph type="ftr" sz="quarter" idx="12"/>
          </p:nvPr>
        </p:nvSpPr>
        <p:spPr/>
        <p:txBody>
          <a:bodyPr/>
          <a:lstStyle/>
          <a:p>
            <a:r>
              <a:rPr lang="en-US" smtClean="0"/>
              <a:t>Slide 1 of 7</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C42249-0502-4D64-8F42-BD6AB4FBAF76}" type="datetime1">
              <a:rPr lang="en-US" smtClean="0"/>
              <a:pPr/>
              <a:t>1/24/2016</a:t>
            </a:fld>
            <a:endParaRPr lang="en-US"/>
          </a:p>
        </p:txBody>
      </p:sp>
      <p:sp>
        <p:nvSpPr>
          <p:cNvPr id="5" name="Footer Placeholder 4"/>
          <p:cNvSpPr>
            <a:spLocks noGrp="1"/>
          </p:cNvSpPr>
          <p:nvPr>
            <p:ph type="ftr" sz="quarter" idx="11"/>
          </p:nvPr>
        </p:nvSpPr>
        <p:spPr/>
        <p:txBody>
          <a:bodyPr/>
          <a:lstStyle/>
          <a:p>
            <a:r>
              <a:rPr lang="en-US" smtClean="0"/>
              <a:t>Slide 1 of 7</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64019D-B979-41FB-814E-D3F58EF7AEF6}" type="datetime1">
              <a:rPr lang="en-US" smtClean="0"/>
              <a:pPr/>
              <a:t>1/24/2016</a:t>
            </a:fld>
            <a:endParaRPr lang="en-US"/>
          </a:p>
        </p:txBody>
      </p:sp>
      <p:sp>
        <p:nvSpPr>
          <p:cNvPr id="5" name="Footer Placeholder 4"/>
          <p:cNvSpPr>
            <a:spLocks noGrp="1"/>
          </p:cNvSpPr>
          <p:nvPr>
            <p:ph type="ftr" sz="quarter" idx="11"/>
          </p:nvPr>
        </p:nvSpPr>
        <p:spPr/>
        <p:txBody>
          <a:bodyPr/>
          <a:lstStyle/>
          <a:p>
            <a:r>
              <a:rPr lang="en-US" smtClean="0"/>
              <a:t>Slide 1 of 7</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87B4B473-6117-4D5D-A148-2E77B05B9796}" type="datetime1">
              <a:rPr lang="en-US" smtClean="0"/>
              <a:pPr/>
              <a:t>1/24/2016</a:t>
            </a:fld>
            <a:endParaRPr lang="en-US"/>
          </a:p>
        </p:txBody>
      </p:sp>
      <p:sp>
        <p:nvSpPr>
          <p:cNvPr id="12" name="Slide Number Placeholder 11"/>
          <p:cNvSpPr>
            <a:spLocks noGrp="1"/>
          </p:cNvSpPr>
          <p:nvPr>
            <p:ph type="sldNum" sz="quarter" idx="15"/>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6"/>
          </p:nvPr>
        </p:nvSpPr>
        <p:spPr/>
        <p:txBody>
          <a:bodyPr/>
          <a:lstStyle/>
          <a:p>
            <a:r>
              <a:rPr lang="en-US" smtClean="0"/>
              <a:t>Slide 1 of 7</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F371B44B-9415-4CE7-B100-C5D77492D9FA}" type="datetime1">
              <a:rPr lang="en-US" smtClean="0"/>
              <a:pPr/>
              <a:t>1/24/2016</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r>
              <a:rPr lang="en-US" smtClean="0"/>
              <a:t>Slide 1 of 7</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ACB29FCD-AB72-4ED4-85C1-EE5565693CB5}" type="datetime1">
              <a:rPr lang="en-US" smtClean="0"/>
              <a:pPr/>
              <a:t>1/24/2016</a:t>
            </a:fld>
            <a:endParaRPr lang="en-US"/>
          </a:p>
        </p:txBody>
      </p:sp>
      <p:sp>
        <p:nvSpPr>
          <p:cNvPr id="12" name="Slide Number Placeholder 11"/>
          <p:cNvSpPr>
            <a:spLocks noGrp="1"/>
          </p:cNvSpPr>
          <p:nvPr>
            <p:ph type="sldNum" sz="quarter" idx="16"/>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7"/>
          </p:nvPr>
        </p:nvSpPr>
        <p:spPr/>
        <p:txBody>
          <a:bodyPr/>
          <a:lstStyle/>
          <a:p>
            <a:r>
              <a:rPr lang="en-US" smtClean="0"/>
              <a:t>Slide 1 of 7</a:t>
            </a:r>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FA58056D-AC7B-41AC-9B14-99698B914E17}" type="datetime1">
              <a:rPr lang="en-US" smtClean="0"/>
              <a:pPr/>
              <a:t>1/24/2016</a:t>
            </a:fld>
            <a:endParaRPr lang="en-US"/>
          </a:p>
        </p:txBody>
      </p:sp>
      <p:sp>
        <p:nvSpPr>
          <p:cNvPr id="12" name="Slide Number Placeholder 11"/>
          <p:cNvSpPr>
            <a:spLocks noGrp="1"/>
          </p:cNvSpPr>
          <p:nvPr>
            <p:ph type="sldNum" sz="quarter" idx="17"/>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8"/>
          </p:nvPr>
        </p:nvSpPr>
        <p:spPr/>
        <p:txBody>
          <a:bodyPr/>
          <a:lstStyle/>
          <a:p>
            <a:r>
              <a:rPr lang="en-US" smtClean="0"/>
              <a:t>Slide 1 of 7</a:t>
            </a:r>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FA90A21E-DC9C-46B0-8566-1DFC60D22F8F}" type="datetime1">
              <a:rPr lang="en-US" smtClean="0"/>
              <a:pPr/>
              <a:t>1/24/2016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r>
              <a:rPr lang="en-US" smtClean="0"/>
              <a:t>Slide 1 of 7</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6A8109D-52D6-423F-A70E-A861272EA106}" type="datetime1">
              <a:rPr lang="en-US" smtClean="0"/>
              <a:pPr/>
              <a:t>1/24/2016</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r>
              <a:rPr lang="en-US" smtClean="0"/>
              <a:t>Slide 1 of 7</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EBC915DA-BA44-4A9E-994A-EB1BDFA60F16}" type="datetime1">
              <a:rPr lang="en-US" smtClean="0"/>
              <a:pPr/>
              <a:t>1/24/2016</a:t>
            </a:fld>
            <a:endParaRPr lang="en-US"/>
          </a:p>
        </p:txBody>
      </p:sp>
      <p:sp>
        <p:nvSpPr>
          <p:cNvPr id="19" name="Slide Number Placeholder 18"/>
          <p:cNvSpPr>
            <a:spLocks noGrp="1"/>
          </p:cNvSpPr>
          <p:nvPr>
            <p:ph type="sldNum" sz="quarter" idx="16"/>
          </p:nvPr>
        </p:nvSpPr>
        <p:spPr/>
        <p:txBody>
          <a:bodyPr/>
          <a:lstStyle/>
          <a:p>
            <a:fld id="{B6F15528-21DE-4FAA-801E-634DDDAF4B2B}" type="slidenum">
              <a:rPr lang="en-US" smtClean="0"/>
              <a:pPr/>
              <a:t>‹#›</a:t>
            </a:fld>
            <a:endParaRPr lang="en-US"/>
          </a:p>
        </p:txBody>
      </p:sp>
      <p:sp>
        <p:nvSpPr>
          <p:cNvPr id="23" name="Footer Placeholder 22"/>
          <p:cNvSpPr>
            <a:spLocks noGrp="1"/>
          </p:cNvSpPr>
          <p:nvPr>
            <p:ph type="ftr" sz="quarter" idx="17"/>
          </p:nvPr>
        </p:nvSpPr>
        <p:spPr/>
        <p:txBody>
          <a:bodyPr/>
          <a:lstStyle/>
          <a:p>
            <a:r>
              <a:rPr lang="en-US" smtClean="0"/>
              <a:t>Slide 1 of 7</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58AB8776-8AD1-4AA7-B17B-7020D41B8E9F}" type="datetime1">
              <a:rPr lang="en-US" smtClean="0"/>
              <a:pPr/>
              <a:t>1/24/2016</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r>
              <a:rPr lang="en-US" smtClean="0"/>
              <a:t>Slide 1 of 7</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0C6D4A85-4616-407C-B074-2A1928107F4C}" type="datetime1">
              <a:rPr lang="en-US" smtClean="0"/>
              <a:pPr/>
              <a:t>1/24/2016</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r>
              <a:rPr lang="en-US" smtClean="0"/>
              <a:t>Slide 1 of 7</a:t>
            </a:r>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6F15528-21DE-4FAA-801E-634DDDAF4B2B}" type="slidenum">
              <a:rPr lang="en-US" smtClean="0"/>
              <a:pPr/>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sldNum="0" hdr="0" dt="0"/>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hyperlink" Target="mailto:parasjain2807@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descr="New Picture (18).bmp"/>
          <p:cNvPicPr>
            <a:picLocks noGrp="1" noChangeAspect="1"/>
          </p:cNvPicPr>
          <p:nvPr>
            <p:ph sz="quarter" idx="13"/>
          </p:nvPr>
        </p:nvPicPr>
        <p:blipFill>
          <a:blip r:embed="rId2"/>
          <a:stretch>
            <a:fillRect/>
          </a:stretch>
        </p:blipFill>
        <p:spPr>
          <a:xfrm>
            <a:off x="457200" y="1828800"/>
            <a:ext cx="4343399" cy="41910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Title 7"/>
          <p:cNvSpPr>
            <a:spLocks noGrp="1"/>
          </p:cNvSpPr>
          <p:nvPr>
            <p:ph type="title"/>
          </p:nvPr>
        </p:nvSpPr>
        <p:spPr>
          <a:xfrm>
            <a:off x="457200" y="457200"/>
            <a:ext cx="8229600" cy="701040"/>
          </a:xfrm>
          <a:blipFill>
            <a:blip r:embed="rId3"/>
            <a:tile tx="0" ty="0" sx="100000" sy="100000" flip="none" algn="tl"/>
          </a:blipFill>
        </p:spPr>
        <p:txBody>
          <a:bodyPr>
            <a:noAutofit/>
          </a:bodyPr>
          <a:lstStyle/>
          <a:p>
            <a:r>
              <a:rPr lang="en-US" sz="2800" dirty="0" smtClean="0">
                <a:latin typeface="Times New Roman" pitchFamily="18" charset="0"/>
                <a:cs typeface="Times New Roman" pitchFamily="18" charset="0"/>
              </a:rPr>
              <a:t>INDIAN ACCOUNTING STANDARDs (I</a:t>
            </a:r>
            <a:r>
              <a:rPr lang="en-US" sz="2800" cap="none" dirty="0" smtClean="0">
                <a:latin typeface="Times New Roman" pitchFamily="18" charset="0"/>
                <a:cs typeface="Times New Roman" pitchFamily="18" charset="0"/>
              </a:rPr>
              <a:t>nd</a:t>
            </a:r>
            <a:r>
              <a:rPr lang="en-US" sz="2800" dirty="0" smtClean="0">
                <a:latin typeface="Times New Roman" pitchFamily="18" charset="0"/>
                <a:cs typeface="Times New Roman" pitchFamily="18" charset="0"/>
              </a:rPr>
              <a:t> as)</a:t>
            </a:r>
            <a:endParaRPr lang="en-US" sz="2800" dirty="0">
              <a:latin typeface="Times New Roman" pitchFamily="18" charset="0"/>
              <a:cs typeface="Times New Roman" pitchFamily="18" charset="0"/>
            </a:endParaRPr>
          </a:p>
        </p:txBody>
      </p:sp>
      <p:sp>
        <p:nvSpPr>
          <p:cNvPr id="7" name="Rectangle 6"/>
          <p:cNvSpPr/>
          <p:nvPr/>
        </p:nvSpPr>
        <p:spPr>
          <a:xfrm>
            <a:off x="4800600" y="4376273"/>
            <a:ext cx="4343400" cy="1643527"/>
          </a:xfrm>
          <a:prstGeom prst="rect">
            <a:avLst/>
          </a:prstGeom>
        </p:spPr>
        <p:txBody>
          <a:bodyPr wrap="square">
            <a:spAutoFit/>
          </a:bodyPr>
          <a:lstStyle/>
          <a:p>
            <a:pPr marL="268288" indent="-93663">
              <a:lnSpc>
                <a:spcPct val="120000"/>
              </a:lnSpc>
              <a:spcBef>
                <a:spcPts val="0"/>
              </a:spcBef>
              <a:buNone/>
            </a:pPr>
            <a:r>
              <a:rPr lang="en-GB" sz="2800" b="1" dirty="0" smtClean="0">
                <a:latin typeface="Times New Roman" pitchFamily="18" charset="0"/>
                <a:cs typeface="Times New Roman" pitchFamily="18" charset="0"/>
              </a:rPr>
              <a:t>CA PARAS JAIN</a:t>
            </a:r>
          </a:p>
          <a:p>
            <a:pPr marL="268288" indent="-93663">
              <a:lnSpc>
                <a:spcPct val="120000"/>
              </a:lnSpc>
              <a:spcBef>
                <a:spcPts val="0"/>
              </a:spcBef>
              <a:buNone/>
            </a:pPr>
            <a:r>
              <a:rPr lang="en-US" sz="2800" dirty="0" smtClean="0">
                <a:latin typeface="Times New Roman" pitchFamily="18" charset="0"/>
                <a:cs typeface="Times New Roman" pitchFamily="18" charset="0"/>
                <a:hlinkClick r:id="rId4"/>
              </a:rPr>
              <a:t>parasjain2807@gmail.com</a:t>
            </a:r>
            <a:endParaRPr lang="en-US" sz="2800" dirty="0" smtClean="0">
              <a:latin typeface="Times New Roman" pitchFamily="18" charset="0"/>
              <a:cs typeface="Times New Roman" pitchFamily="18" charset="0"/>
            </a:endParaRPr>
          </a:p>
          <a:p>
            <a:pPr marL="268288" indent="-93663">
              <a:lnSpc>
                <a:spcPct val="120000"/>
              </a:lnSpc>
              <a:spcBef>
                <a:spcPts val="0"/>
              </a:spcBef>
              <a:buNone/>
            </a:pPr>
            <a:r>
              <a:rPr lang="en-US" sz="2800" dirty="0" smtClean="0">
                <a:latin typeface="Times New Roman" pitchFamily="18" charset="0"/>
                <a:cs typeface="Times New Roman" pitchFamily="18" charset="0"/>
              </a:rPr>
              <a:t>+91 9819815706</a:t>
            </a:r>
            <a:endParaRPr lang="en-US" sz="2800" dirty="0">
              <a:latin typeface="Times New Roman" pitchFamily="18" charset="0"/>
              <a:cs typeface="Times New Roman" pitchFamily="18" charset="0"/>
            </a:endParaRPr>
          </a:p>
        </p:txBody>
      </p:sp>
      <p:sp>
        <p:nvSpPr>
          <p:cNvPr id="5" name="Footer Placeholder 4"/>
          <p:cNvSpPr>
            <a:spLocks noGrp="1"/>
          </p:cNvSpPr>
          <p:nvPr>
            <p:ph type="ftr" sz="quarter" idx="17"/>
          </p:nvPr>
        </p:nvSpPr>
        <p:spPr/>
        <p:txBody>
          <a:bodyPr/>
          <a:lstStyle/>
          <a:p>
            <a:r>
              <a:rPr lang="en-US" dirty="0" smtClean="0">
                <a:latin typeface="Times New Roman" pitchFamily="18" charset="0"/>
                <a:cs typeface="Times New Roman" pitchFamily="18" charset="0"/>
              </a:rPr>
              <a:t>Slide 1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266700" y="1981200"/>
            <a:ext cx="1371600" cy="1271588"/>
          </a:xfrm>
          <a:prstGeom prst="roundRect">
            <a:avLst/>
          </a:prstGeom>
          <a:solidFill>
            <a:srgbClr val="0BCB7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latin typeface="Times New Roman" pitchFamily="18" charset="0"/>
                <a:cs typeface="Times New Roman" pitchFamily="18" charset="0"/>
              </a:rPr>
              <a:t>NW - </a:t>
            </a:r>
            <a:r>
              <a:rPr lang="en-US" b="1" dirty="0" err="1">
                <a:solidFill>
                  <a:schemeClr val="tx1"/>
                </a:solidFill>
                <a:latin typeface="Times New Roman" pitchFamily="18" charset="0"/>
                <a:cs typeface="Times New Roman" pitchFamily="18" charset="0"/>
              </a:rPr>
              <a:t>Rs</a:t>
            </a:r>
            <a:r>
              <a:rPr lang="en-US" b="1" dirty="0">
                <a:solidFill>
                  <a:schemeClr val="tx1"/>
                </a:solidFill>
                <a:latin typeface="Times New Roman" pitchFamily="18" charset="0"/>
                <a:cs typeface="Times New Roman" pitchFamily="18" charset="0"/>
              </a:rPr>
              <a:t>. 500  </a:t>
            </a:r>
            <a:r>
              <a:rPr lang="en-US" b="1" dirty="0" smtClean="0">
                <a:solidFill>
                  <a:schemeClr val="tx1"/>
                </a:solidFill>
                <a:latin typeface="Times New Roman" pitchFamily="18" charset="0"/>
                <a:cs typeface="Times New Roman" pitchFamily="18" charset="0"/>
              </a:rPr>
              <a:t>Crore </a:t>
            </a:r>
            <a:r>
              <a:rPr lang="en-US" b="1" dirty="0">
                <a:solidFill>
                  <a:schemeClr val="tx1"/>
                </a:solidFill>
                <a:latin typeface="Times New Roman" pitchFamily="18" charset="0"/>
                <a:cs typeface="Times New Roman" pitchFamily="18" charset="0"/>
              </a:rPr>
              <a:t>or more</a:t>
            </a:r>
          </a:p>
        </p:txBody>
      </p:sp>
      <p:sp>
        <p:nvSpPr>
          <p:cNvPr id="5" name="Rounded Rectangle 4"/>
          <p:cNvSpPr/>
          <p:nvPr/>
        </p:nvSpPr>
        <p:spPr>
          <a:xfrm>
            <a:off x="7808913" y="1905000"/>
            <a:ext cx="1298575" cy="1277938"/>
          </a:xfrm>
          <a:prstGeom prst="roundRect">
            <a:avLst/>
          </a:prstGeom>
          <a:solidFill>
            <a:srgbClr val="0BCB7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latin typeface="Times New Roman" pitchFamily="18" charset="0"/>
                <a:cs typeface="Times New Roman" pitchFamily="18" charset="0"/>
              </a:rPr>
              <a:t>NW - Less than </a:t>
            </a:r>
            <a:r>
              <a:rPr lang="en-US" b="1" dirty="0" err="1">
                <a:solidFill>
                  <a:schemeClr val="tx1"/>
                </a:solidFill>
                <a:latin typeface="Times New Roman" pitchFamily="18" charset="0"/>
                <a:cs typeface="Times New Roman" pitchFamily="18" charset="0"/>
              </a:rPr>
              <a:t>Rs</a:t>
            </a:r>
            <a:r>
              <a:rPr lang="en-US" b="1" dirty="0">
                <a:solidFill>
                  <a:schemeClr val="tx1"/>
                </a:solidFill>
                <a:latin typeface="Times New Roman" pitchFamily="18" charset="0"/>
                <a:cs typeface="Times New Roman" pitchFamily="18" charset="0"/>
              </a:rPr>
              <a:t>. 250 </a:t>
            </a:r>
            <a:r>
              <a:rPr lang="en-US" b="1" dirty="0" smtClean="0">
                <a:solidFill>
                  <a:schemeClr val="tx1"/>
                </a:solidFill>
                <a:latin typeface="Times New Roman" pitchFamily="18" charset="0"/>
                <a:cs typeface="Times New Roman" pitchFamily="18" charset="0"/>
              </a:rPr>
              <a:t>Crore</a:t>
            </a:r>
            <a:endParaRPr lang="en-US" b="1" dirty="0">
              <a:solidFill>
                <a:schemeClr val="tx1"/>
              </a:solidFill>
              <a:latin typeface="Times New Roman" pitchFamily="18" charset="0"/>
              <a:cs typeface="Times New Roman" pitchFamily="18" charset="0"/>
            </a:endParaRPr>
          </a:p>
        </p:txBody>
      </p:sp>
      <p:sp>
        <p:nvSpPr>
          <p:cNvPr id="6" name="Rounded Rectangle 5"/>
          <p:cNvSpPr/>
          <p:nvPr/>
        </p:nvSpPr>
        <p:spPr>
          <a:xfrm>
            <a:off x="5741988" y="1905000"/>
            <a:ext cx="1878012" cy="1271588"/>
          </a:xfrm>
          <a:prstGeom prst="roundRect">
            <a:avLst/>
          </a:prstGeom>
          <a:solidFill>
            <a:srgbClr val="0BCB7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latin typeface="Times New Roman" pitchFamily="18" charset="0"/>
                <a:cs typeface="Times New Roman" pitchFamily="18" charset="0"/>
              </a:rPr>
              <a:t>NW - </a:t>
            </a:r>
            <a:r>
              <a:rPr lang="en-US" b="1" dirty="0" err="1">
                <a:solidFill>
                  <a:schemeClr val="tx1"/>
                </a:solidFill>
                <a:latin typeface="Times New Roman" pitchFamily="18" charset="0"/>
                <a:cs typeface="Times New Roman" pitchFamily="18" charset="0"/>
              </a:rPr>
              <a:t>Rs</a:t>
            </a:r>
            <a:r>
              <a:rPr lang="en-US" b="1" dirty="0">
                <a:solidFill>
                  <a:schemeClr val="tx1"/>
                </a:solidFill>
                <a:latin typeface="Times New Roman" pitchFamily="18" charset="0"/>
                <a:cs typeface="Times New Roman" pitchFamily="18" charset="0"/>
              </a:rPr>
              <a:t>. 250 </a:t>
            </a:r>
            <a:r>
              <a:rPr lang="en-US" b="1" dirty="0" smtClean="0">
                <a:solidFill>
                  <a:schemeClr val="tx1"/>
                </a:solidFill>
                <a:latin typeface="Times New Roman" pitchFamily="18" charset="0"/>
                <a:cs typeface="Times New Roman" pitchFamily="18" charset="0"/>
              </a:rPr>
              <a:t>Crore </a:t>
            </a:r>
            <a:r>
              <a:rPr lang="en-US" b="1" dirty="0">
                <a:solidFill>
                  <a:schemeClr val="tx1"/>
                </a:solidFill>
                <a:latin typeface="Times New Roman" pitchFamily="18" charset="0"/>
                <a:cs typeface="Times New Roman" pitchFamily="18" charset="0"/>
              </a:rPr>
              <a:t>or more but less than     Rs. 500 </a:t>
            </a:r>
            <a:r>
              <a:rPr lang="en-US" b="1" dirty="0" smtClean="0">
                <a:solidFill>
                  <a:schemeClr val="tx1"/>
                </a:solidFill>
                <a:latin typeface="Times New Roman" pitchFamily="18" charset="0"/>
                <a:cs typeface="Times New Roman" pitchFamily="18" charset="0"/>
              </a:rPr>
              <a:t>Crore</a:t>
            </a:r>
            <a:endParaRPr lang="en-US" b="1" dirty="0">
              <a:solidFill>
                <a:schemeClr val="tx1"/>
              </a:solidFill>
              <a:latin typeface="Times New Roman" pitchFamily="18" charset="0"/>
              <a:cs typeface="Times New Roman" pitchFamily="18" charset="0"/>
            </a:endParaRPr>
          </a:p>
        </p:txBody>
      </p:sp>
      <p:sp>
        <p:nvSpPr>
          <p:cNvPr id="7" name="Oval 6"/>
          <p:cNvSpPr/>
          <p:nvPr/>
        </p:nvSpPr>
        <p:spPr>
          <a:xfrm>
            <a:off x="228600" y="3581400"/>
            <a:ext cx="1447800" cy="803275"/>
          </a:xfrm>
          <a:prstGeom prst="ellipse">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latin typeface="Times New Roman" pitchFamily="18" charset="0"/>
                <a:cs typeface="Times New Roman" pitchFamily="18" charset="0"/>
              </a:rPr>
              <a:t>1</a:t>
            </a:r>
            <a:r>
              <a:rPr lang="en-US" b="1" baseline="30000" dirty="0">
                <a:latin typeface="Times New Roman" pitchFamily="18" charset="0"/>
                <a:cs typeface="Times New Roman" pitchFamily="18" charset="0"/>
              </a:rPr>
              <a:t>st</a:t>
            </a:r>
            <a:r>
              <a:rPr lang="en-US" b="1" dirty="0">
                <a:latin typeface="Times New Roman" pitchFamily="18" charset="0"/>
                <a:cs typeface="Times New Roman" pitchFamily="18" charset="0"/>
              </a:rPr>
              <a:t> April 2016</a:t>
            </a:r>
          </a:p>
        </p:txBody>
      </p:sp>
      <p:sp>
        <p:nvSpPr>
          <p:cNvPr id="8" name="Oval 7"/>
          <p:cNvSpPr/>
          <p:nvPr/>
        </p:nvSpPr>
        <p:spPr>
          <a:xfrm>
            <a:off x="7808913" y="3505200"/>
            <a:ext cx="1295400" cy="820737"/>
          </a:xfrm>
          <a:prstGeom prst="ellipse">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latin typeface="Times New Roman" pitchFamily="18" charset="0"/>
                <a:cs typeface="Times New Roman" pitchFamily="18" charset="0"/>
              </a:rPr>
              <a:t>NA</a:t>
            </a:r>
          </a:p>
        </p:txBody>
      </p:sp>
      <p:sp>
        <p:nvSpPr>
          <p:cNvPr id="9" name="Oval 8"/>
          <p:cNvSpPr/>
          <p:nvPr/>
        </p:nvSpPr>
        <p:spPr>
          <a:xfrm>
            <a:off x="5970588" y="3505200"/>
            <a:ext cx="1497012" cy="820737"/>
          </a:xfrm>
          <a:prstGeom prst="ellipse">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latin typeface="Times New Roman" pitchFamily="18" charset="0"/>
                <a:cs typeface="Times New Roman" pitchFamily="18" charset="0"/>
              </a:rPr>
              <a:t>1</a:t>
            </a:r>
            <a:r>
              <a:rPr lang="en-US" b="1" baseline="30000" dirty="0">
                <a:latin typeface="Times New Roman" pitchFamily="18" charset="0"/>
                <a:cs typeface="Times New Roman" pitchFamily="18" charset="0"/>
              </a:rPr>
              <a:t>st</a:t>
            </a:r>
            <a:r>
              <a:rPr lang="en-US" b="1" dirty="0">
                <a:latin typeface="Times New Roman" pitchFamily="18" charset="0"/>
                <a:cs typeface="Times New Roman" pitchFamily="18" charset="0"/>
              </a:rPr>
              <a:t> April 2017</a:t>
            </a:r>
          </a:p>
        </p:txBody>
      </p:sp>
      <p:sp>
        <p:nvSpPr>
          <p:cNvPr id="11" name="Rectangle 10"/>
          <p:cNvSpPr/>
          <p:nvPr/>
        </p:nvSpPr>
        <p:spPr>
          <a:xfrm>
            <a:off x="266700" y="1143000"/>
            <a:ext cx="3100388" cy="533400"/>
          </a:xfrm>
          <a:prstGeom prst="rect">
            <a:avLst/>
          </a:prstGeom>
          <a:blipFill>
            <a:blip r:embed="rId2"/>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latin typeface="Times New Roman" pitchFamily="18" charset="0"/>
                <a:cs typeface="Times New Roman" pitchFamily="18" charset="0"/>
              </a:rPr>
              <a:t>LISTED COMPANY</a:t>
            </a:r>
            <a:endParaRPr lang="en-US" b="1" dirty="0">
              <a:latin typeface="Times New Roman" pitchFamily="18" charset="0"/>
              <a:cs typeface="Times New Roman" pitchFamily="18" charset="0"/>
            </a:endParaRPr>
          </a:p>
        </p:txBody>
      </p:sp>
      <p:sp>
        <p:nvSpPr>
          <p:cNvPr id="12" name="Rounded Rectangle 11"/>
          <p:cNvSpPr/>
          <p:nvPr/>
        </p:nvSpPr>
        <p:spPr>
          <a:xfrm>
            <a:off x="1995488" y="1905000"/>
            <a:ext cx="1371600" cy="1271588"/>
          </a:xfrm>
          <a:prstGeom prst="roundRect">
            <a:avLst/>
          </a:prstGeom>
          <a:solidFill>
            <a:srgbClr val="0BCB7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latin typeface="Times New Roman" pitchFamily="18" charset="0"/>
                <a:cs typeface="Times New Roman" pitchFamily="18" charset="0"/>
              </a:rPr>
              <a:t>NW – Less than </a:t>
            </a:r>
            <a:r>
              <a:rPr lang="en-US" b="1" dirty="0" err="1">
                <a:solidFill>
                  <a:schemeClr val="tx1"/>
                </a:solidFill>
                <a:latin typeface="Times New Roman" pitchFamily="18" charset="0"/>
                <a:cs typeface="Times New Roman" pitchFamily="18" charset="0"/>
              </a:rPr>
              <a:t>Rs</a:t>
            </a:r>
            <a:r>
              <a:rPr lang="en-US" b="1" dirty="0">
                <a:solidFill>
                  <a:schemeClr val="tx1"/>
                </a:solidFill>
                <a:latin typeface="Times New Roman" pitchFamily="18" charset="0"/>
                <a:cs typeface="Times New Roman" pitchFamily="18" charset="0"/>
              </a:rPr>
              <a:t>. 500  </a:t>
            </a:r>
            <a:r>
              <a:rPr lang="en-US" b="1" dirty="0" smtClean="0">
                <a:solidFill>
                  <a:schemeClr val="tx1"/>
                </a:solidFill>
                <a:latin typeface="Times New Roman" pitchFamily="18" charset="0"/>
                <a:cs typeface="Times New Roman" pitchFamily="18" charset="0"/>
              </a:rPr>
              <a:t>Crore</a:t>
            </a:r>
            <a:endParaRPr lang="en-US" b="1" dirty="0">
              <a:solidFill>
                <a:schemeClr val="tx1"/>
              </a:solidFill>
              <a:latin typeface="Times New Roman" pitchFamily="18" charset="0"/>
              <a:cs typeface="Times New Roman" pitchFamily="18" charset="0"/>
            </a:endParaRPr>
          </a:p>
        </p:txBody>
      </p:sp>
      <p:sp>
        <p:nvSpPr>
          <p:cNvPr id="13" name="Oval 12"/>
          <p:cNvSpPr/>
          <p:nvPr/>
        </p:nvSpPr>
        <p:spPr>
          <a:xfrm>
            <a:off x="1995488" y="3505200"/>
            <a:ext cx="1433512" cy="820737"/>
          </a:xfrm>
          <a:prstGeom prst="ellipse">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latin typeface="Times New Roman" pitchFamily="18" charset="0"/>
                <a:cs typeface="Times New Roman" pitchFamily="18" charset="0"/>
              </a:rPr>
              <a:t>1</a:t>
            </a:r>
            <a:r>
              <a:rPr lang="en-US" b="1" baseline="30000" dirty="0">
                <a:latin typeface="Times New Roman" pitchFamily="18" charset="0"/>
                <a:cs typeface="Times New Roman" pitchFamily="18" charset="0"/>
              </a:rPr>
              <a:t>st</a:t>
            </a:r>
            <a:r>
              <a:rPr lang="en-US" b="1" dirty="0">
                <a:latin typeface="Times New Roman" pitchFamily="18" charset="0"/>
                <a:cs typeface="Times New Roman" pitchFamily="18" charset="0"/>
              </a:rPr>
              <a:t> April 2017</a:t>
            </a:r>
          </a:p>
        </p:txBody>
      </p:sp>
      <p:sp>
        <p:nvSpPr>
          <p:cNvPr id="14" name="Rectangle 13"/>
          <p:cNvSpPr/>
          <p:nvPr/>
        </p:nvSpPr>
        <p:spPr>
          <a:xfrm>
            <a:off x="4079875" y="1143000"/>
            <a:ext cx="5024438" cy="533400"/>
          </a:xfrm>
          <a:prstGeom prst="rect">
            <a:avLst/>
          </a:prstGeom>
          <a:blipFill>
            <a:blip r:embed="rId2"/>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latin typeface="Times New Roman" pitchFamily="18" charset="0"/>
                <a:cs typeface="Times New Roman" pitchFamily="18" charset="0"/>
              </a:rPr>
              <a:t>UNLISTED COMPANY</a:t>
            </a:r>
          </a:p>
        </p:txBody>
      </p:sp>
      <p:sp>
        <p:nvSpPr>
          <p:cNvPr id="15" name="Rounded Rectangle 14"/>
          <p:cNvSpPr/>
          <p:nvPr/>
        </p:nvSpPr>
        <p:spPr>
          <a:xfrm>
            <a:off x="4079875" y="1905000"/>
            <a:ext cx="1371600" cy="1271588"/>
          </a:xfrm>
          <a:prstGeom prst="roundRect">
            <a:avLst/>
          </a:prstGeom>
          <a:solidFill>
            <a:srgbClr val="0BCB7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latin typeface="Times New Roman" pitchFamily="18" charset="0"/>
                <a:cs typeface="Times New Roman" pitchFamily="18" charset="0"/>
              </a:rPr>
              <a:t>NW - </a:t>
            </a:r>
            <a:r>
              <a:rPr lang="en-US" b="1" dirty="0" err="1">
                <a:solidFill>
                  <a:schemeClr val="tx1"/>
                </a:solidFill>
                <a:latin typeface="Times New Roman" pitchFamily="18" charset="0"/>
                <a:cs typeface="Times New Roman" pitchFamily="18" charset="0"/>
              </a:rPr>
              <a:t>Rs</a:t>
            </a:r>
            <a:r>
              <a:rPr lang="en-US" b="1" dirty="0">
                <a:solidFill>
                  <a:schemeClr val="tx1"/>
                </a:solidFill>
                <a:latin typeface="Times New Roman" pitchFamily="18" charset="0"/>
                <a:cs typeface="Times New Roman" pitchFamily="18" charset="0"/>
              </a:rPr>
              <a:t>. 500  </a:t>
            </a:r>
            <a:r>
              <a:rPr lang="en-US" b="1" dirty="0" smtClean="0">
                <a:solidFill>
                  <a:schemeClr val="tx1"/>
                </a:solidFill>
                <a:latin typeface="Times New Roman" pitchFamily="18" charset="0"/>
                <a:cs typeface="Times New Roman" pitchFamily="18" charset="0"/>
              </a:rPr>
              <a:t>Crore </a:t>
            </a:r>
            <a:r>
              <a:rPr lang="en-US" b="1" dirty="0">
                <a:solidFill>
                  <a:schemeClr val="tx1"/>
                </a:solidFill>
                <a:latin typeface="Times New Roman" pitchFamily="18" charset="0"/>
                <a:cs typeface="Times New Roman" pitchFamily="18" charset="0"/>
              </a:rPr>
              <a:t>or more</a:t>
            </a:r>
          </a:p>
        </p:txBody>
      </p:sp>
      <p:sp>
        <p:nvSpPr>
          <p:cNvPr id="16" name="Oval 15"/>
          <p:cNvSpPr/>
          <p:nvPr/>
        </p:nvSpPr>
        <p:spPr>
          <a:xfrm>
            <a:off x="4079874" y="3505200"/>
            <a:ext cx="1406525" cy="820737"/>
          </a:xfrm>
          <a:prstGeom prst="ellipse">
            <a:avLst/>
          </a:prstGeom>
          <a:ln>
            <a:no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latin typeface="Times New Roman" pitchFamily="18" charset="0"/>
                <a:cs typeface="Times New Roman" pitchFamily="18" charset="0"/>
              </a:rPr>
              <a:t>1</a:t>
            </a:r>
            <a:r>
              <a:rPr lang="en-US" b="1" baseline="30000" dirty="0">
                <a:latin typeface="Times New Roman" pitchFamily="18" charset="0"/>
                <a:cs typeface="Times New Roman" pitchFamily="18" charset="0"/>
              </a:rPr>
              <a:t>st</a:t>
            </a:r>
            <a:r>
              <a:rPr lang="en-US" b="1" dirty="0">
                <a:latin typeface="Times New Roman" pitchFamily="18" charset="0"/>
                <a:cs typeface="Times New Roman" pitchFamily="18" charset="0"/>
              </a:rPr>
              <a:t> April 2016</a:t>
            </a:r>
          </a:p>
        </p:txBody>
      </p:sp>
      <p:sp>
        <p:nvSpPr>
          <p:cNvPr id="17" name="Rounded Rectangle 16"/>
          <p:cNvSpPr/>
          <p:nvPr/>
        </p:nvSpPr>
        <p:spPr>
          <a:xfrm>
            <a:off x="266700" y="228600"/>
            <a:ext cx="8724900" cy="609600"/>
          </a:xfrm>
          <a:prstGeom prst="roundRect">
            <a:avLst>
              <a:gd name="adj"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bg1"/>
                </a:solidFill>
                <a:latin typeface="Times New Roman" pitchFamily="18" charset="0"/>
                <a:cs typeface="Times New Roman" pitchFamily="18" charset="0"/>
              </a:rPr>
              <a:t>Applicability of </a:t>
            </a:r>
            <a:r>
              <a:rPr lang="en-US" sz="3200" b="1" dirty="0" smtClean="0">
                <a:solidFill>
                  <a:schemeClr val="bg1"/>
                </a:solidFill>
                <a:latin typeface="Times New Roman" pitchFamily="18" charset="0"/>
                <a:cs typeface="Times New Roman" pitchFamily="18" charset="0"/>
              </a:rPr>
              <a:t>Ind-AS </a:t>
            </a:r>
            <a:r>
              <a:rPr lang="en-US" sz="3200" b="1" dirty="0">
                <a:solidFill>
                  <a:schemeClr val="bg1"/>
                </a:solidFill>
                <a:latin typeface="Times New Roman" pitchFamily="18" charset="0"/>
                <a:cs typeface="Times New Roman" pitchFamily="18" charset="0"/>
              </a:rPr>
              <a:t>to Companies</a:t>
            </a:r>
            <a:endParaRPr lang="en-IN" sz="3200" dirty="0">
              <a:latin typeface="Times New Roman" pitchFamily="18" charset="0"/>
              <a:cs typeface="Times New Roman" pitchFamily="18" charset="0"/>
            </a:endParaRPr>
          </a:p>
        </p:txBody>
      </p:sp>
      <p:sp>
        <p:nvSpPr>
          <p:cNvPr id="18" name="Down Arrow 17"/>
          <p:cNvSpPr/>
          <p:nvPr/>
        </p:nvSpPr>
        <p:spPr>
          <a:xfrm>
            <a:off x="876300" y="3276600"/>
            <a:ext cx="190500" cy="3222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latin typeface="Times New Roman" pitchFamily="18" charset="0"/>
              <a:cs typeface="Times New Roman" pitchFamily="18" charset="0"/>
            </a:endParaRPr>
          </a:p>
        </p:txBody>
      </p:sp>
      <p:sp>
        <p:nvSpPr>
          <p:cNvPr id="19" name="Down Arrow 18"/>
          <p:cNvSpPr/>
          <p:nvPr/>
        </p:nvSpPr>
        <p:spPr>
          <a:xfrm>
            <a:off x="2628900" y="3200400"/>
            <a:ext cx="190500" cy="322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latin typeface="Times New Roman" pitchFamily="18" charset="0"/>
              <a:cs typeface="Times New Roman" pitchFamily="18" charset="0"/>
            </a:endParaRPr>
          </a:p>
        </p:txBody>
      </p:sp>
      <p:sp>
        <p:nvSpPr>
          <p:cNvPr id="20" name="Down Arrow 19"/>
          <p:cNvSpPr/>
          <p:nvPr/>
        </p:nvSpPr>
        <p:spPr>
          <a:xfrm>
            <a:off x="8343900" y="3200400"/>
            <a:ext cx="190500" cy="322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latin typeface="Times New Roman" pitchFamily="18" charset="0"/>
              <a:cs typeface="Times New Roman" pitchFamily="18" charset="0"/>
            </a:endParaRPr>
          </a:p>
        </p:txBody>
      </p:sp>
      <p:sp>
        <p:nvSpPr>
          <p:cNvPr id="21" name="Down Arrow 20"/>
          <p:cNvSpPr/>
          <p:nvPr/>
        </p:nvSpPr>
        <p:spPr>
          <a:xfrm>
            <a:off x="6629400" y="3200400"/>
            <a:ext cx="190500" cy="322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latin typeface="Times New Roman" pitchFamily="18" charset="0"/>
              <a:cs typeface="Times New Roman" pitchFamily="18" charset="0"/>
            </a:endParaRPr>
          </a:p>
        </p:txBody>
      </p:sp>
      <p:sp>
        <p:nvSpPr>
          <p:cNvPr id="22" name="Down Arrow 21"/>
          <p:cNvSpPr/>
          <p:nvPr/>
        </p:nvSpPr>
        <p:spPr>
          <a:xfrm>
            <a:off x="4648200" y="3200400"/>
            <a:ext cx="190500" cy="322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latin typeface="Times New Roman" pitchFamily="18" charset="0"/>
              <a:cs typeface="Times New Roman" pitchFamily="18" charset="0"/>
            </a:endParaRPr>
          </a:p>
        </p:txBody>
      </p:sp>
      <p:sp>
        <p:nvSpPr>
          <p:cNvPr id="23" name="TextBox 22"/>
          <p:cNvSpPr txBox="1"/>
          <p:nvPr/>
        </p:nvSpPr>
        <p:spPr>
          <a:xfrm>
            <a:off x="381000" y="4648200"/>
            <a:ext cx="8534400" cy="1938992"/>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buFont typeface="Wingdings" pitchFamily="2" charset="2"/>
              <a:buChar char="v"/>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Listed comapany </a:t>
            </a:r>
            <a:r>
              <a:rPr lang="en-US" sz="2400" dirty="0" smtClean="0">
                <a:latin typeface="Times New Roman" pitchFamily="18" charset="0"/>
                <a:cs typeface="Times New Roman" pitchFamily="18" charset="0"/>
              </a:rPr>
              <a:t>means company whose equity and /or debt  securities are listed or are in the process of  listing on any stock exchange in or outside India.</a:t>
            </a:r>
          </a:p>
          <a:p>
            <a:pPr>
              <a:buFont typeface="Wingdings" pitchFamily="2" charset="2"/>
              <a:buChar char="v"/>
            </a:pPr>
            <a:endParaRPr lang="en-US" sz="2400" dirty="0" smtClean="0"/>
          </a:p>
          <a:p>
            <a:pPr>
              <a:buFont typeface="Wingdings" pitchFamily="2" charset="2"/>
              <a:buChar char="v"/>
            </a:pPr>
            <a:r>
              <a:rPr lang="en-US" sz="2400" dirty="0" smtClean="0"/>
              <a:t> </a:t>
            </a:r>
            <a:r>
              <a:rPr lang="en-US" sz="2400" b="1" dirty="0" smtClean="0">
                <a:latin typeface="Times New Roman" pitchFamily="18" charset="0"/>
                <a:cs typeface="Times New Roman" pitchFamily="18" charset="0"/>
              </a:rPr>
              <a:t>NW</a:t>
            </a:r>
            <a:r>
              <a:rPr lang="en-US" sz="2400" dirty="0" smtClean="0">
                <a:latin typeface="Times New Roman" pitchFamily="18" charset="0"/>
                <a:cs typeface="Times New Roman" pitchFamily="18" charset="0"/>
              </a:rPr>
              <a:t> stands here for Net Worth</a:t>
            </a:r>
            <a:endParaRPr lang="en-US" sz="2400" dirty="0">
              <a:latin typeface="Times New Roman" pitchFamily="18" charset="0"/>
              <a:cs typeface="Times New Roman" pitchFamily="18" charset="0"/>
            </a:endParaRPr>
          </a:p>
        </p:txBody>
      </p:sp>
      <p:sp>
        <p:nvSpPr>
          <p:cNvPr id="24" name="Footer Placeholder 23"/>
          <p:cNvSpPr>
            <a:spLocks noGrp="1"/>
          </p:cNvSpPr>
          <p:nvPr>
            <p:ph type="ftr" sz="quarter" idx="12"/>
          </p:nvPr>
        </p:nvSpPr>
        <p:spPr>
          <a:xfrm>
            <a:off x="1447800" y="6565900"/>
            <a:ext cx="6248400" cy="292100"/>
          </a:xfrm>
        </p:spPr>
        <p:txBody>
          <a:bodyPr/>
          <a:lstStyle/>
          <a:p>
            <a:r>
              <a:rPr lang="en-US" dirty="0" smtClean="0">
                <a:latin typeface="Times New Roman" pitchFamily="18" charset="0"/>
                <a:cs typeface="Times New Roman" pitchFamily="18" charset="0"/>
              </a:rPr>
              <a:t>Slide 2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304800"/>
            <a:ext cx="8534400" cy="6001643"/>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wrap="square">
            <a:spAutoFit/>
          </a:bodyPr>
          <a:lstStyle/>
          <a:p>
            <a:pPr marL="285750" indent="-285750" fontAlgn="auto">
              <a:spcBef>
                <a:spcPts val="0"/>
              </a:spcBef>
              <a:spcAft>
                <a:spcPts val="0"/>
              </a:spcAft>
              <a:buFont typeface="Wingdings" pitchFamily="2" charset="2"/>
              <a:buChar char="v"/>
              <a:defRPr/>
            </a:pPr>
            <a:r>
              <a:rPr lang="en-US" sz="2400" dirty="0">
                <a:solidFill>
                  <a:schemeClr val="tx1"/>
                </a:solidFill>
                <a:latin typeface="Times New Roman" pitchFamily="18" charset="0"/>
                <a:cs typeface="Times New Roman" pitchFamily="18" charset="0"/>
              </a:rPr>
              <a:t>All Companies can </a:t>
            </a:r>
            <a:r>
              <a:rPr lang="en-US" sz="2400" b="1" dirty="0">
                <a:solidFill>
                  <a:schemeClr val="tx1"/>
                </a:solidFill>
                <a:latin typeface="Times New Roman" pitchFamily="18" charset="0"/>
                <a:cs typeface="Times New Roman" pitchFamily="18" charset="0"/>
              </a:rPr>
              <a:t>voluntarily</a:t>
            </a:r>
            <a:r>
              <a:rPr lang="en-US" sz="2400" dirty="0">
                <a:solidFill>
                  <a:schemeClr val="tx1"/>
                </a:solidFill>
                <a:latin typeface="Times New Roman" pitchFamily="18" charset="0"/>
                <a:cs typeface="Times New Roman" pitchFamily="18" charset="0"/>
              </a:rPr>
              <a:t> adopt </a:t>
            </a:r>
            <a:r>
              <a:rPr lang="en-US" sz="2400" dirty="0" smtClean="0">
                <a:solidFill>
                  <a:schemeClr val="tx1"/>
                </a:solidFill>
                <a:latin typeface="Times New Roman" pitchFamily="18" charset="0"/>
                <a:cs typeface="Times New Roman" pitchFamily="18" charset="0"/>
              </a:rPr>
              <a:t>Ind AS </a:t>
            </a:r>
            <a:r>
              <a:rPr lang="en-US" sz="2400" dirty="0">
                <a:solidFill>
                  <a:schemeClr val="tx1"/>
                </a:solidFill>
                <a:latin typeface="Times New Roman" pitchFamily="18" charset="0"/>
                <a:cs typeface="Times New Roman" pitchFamily="18" charset="0"/>
              </a:rPr>
              <a:t>from 1</a:t>
            </a:r>
            <a:r>
              <a:rPr lang="en-US" sz="2400" baseline="30000" dirty="0">
                <a:solidFill>
                  <a:schemeClr val="tx1"/>
                </a:solidFill>
                <a:latin typeface="Times New Roman" pitchFamily="18" charset="0"/>
                <a:cs typeface="Times New Roman" pitchFamily="18" charset="0"/>
              </a:rPr>
              <a:t>st</a:t>
            </a:r>
            <a:r>
              <a:rPr lang="en-US" sz="2400" dirty="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April </a:t>
            </a:r>
            <a:r>
              <a:rPr lang="en-US" sz="2400" dirty="0">
                <a:solidFill>
                  <a:schemeClr val="tx1"/>
                </a:solidFill>
                <a:latin typeface="Times New Roman" pitchFamily="18" charset="0"/>
                <a:cs typeface="Times New Roman" pitchFamily="18" charset="0"/>
              </a:rPr>
              <a:t>2015</a:t>
            </a:r>
            <a:r>
              <a:rPr lang="en-US" sz="2400" dirty="0" smtClean="0">
                <a:solidFill>
                  <a:schemeClr val="tx1"/>
                </a:solidFill>
                <a:latin typeface="Times New Roman" pitchFamily="18" charset="0"/>
                <a:cs typeface="Times New Roman" pitchFamily="18" charset="0"/>
              </a:rPr>
              <a:t>.</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Ind AS is applicable</a:t>
            </a:r>
            <a:r>
              <a:rPr lang="en-US" sz="2400" b="1" dirty="0" smtClean="0">
                <a:solidFill>
                  <a:schemeClr val="tx1"/>
                </a:solidFill>
                <a:latin typeface="Times New Roman" pitchFamily="18" charset="0"/>
                <a:cs typeface="Times New Roman" pitchFamily="18" charset="0"/>
              </a:rPr>
              <a:t> </a:t>
            </a:r>
            <a:r>
              <a:rPr lang="en-US" sz="2400" dirty="0" smtClean="0">
                <a:solidFill>
                  <a:schemeClr val="tx1"/>
                </a:solidFill>
                <a:latin typeface="Times New Roman" pitchFamily="18" charset="0"/>
                <a:cs typeface="Times New Roman" pitchFamily="18" charset="0"/>
              </a:rPr>
              <a:t>to Banks, NBFCs and Insurance Companies from </a:t>
            </a:r>
            <a:r>
              <a:rPr lang="en-US" sz="2400" b="1" dirty="0" smtClean="0">
                <a:solidFill>
                  <a:schemeClr val="tx1"/>
                </a:solidFill>
                <a:latin typeface="Times New Roman" pitchFamily="18" charset="0"/>
                <a:cs typeface="Times New Roman" pitchFamily="18" charset="0"/>
              </a:rPr>
              <a:t>1</a:t>
            </a:r>
            <a:r>
              <a:rPr lang="en-US" sz="2400" b="1" baseline="30000" dirty="0" smtClean="0">
                <a:solidFill>
                  <a:schemeClr val="tx1"/>
                </a:solidFill>
                <a:latin typeface="Times New Roman" pitchFamily="18" charset="0"/>
                <a:cs typeface="Times New Roman" pitchFamily="18" charset="0"/>
              </a:rPr>
              <a:t>st</a:t>
            </a:r>
            <a:r>
              <a:rPr lang="en-US" sz="2400" b="1" dirty="0" smtClean="0">
                <a:solidFill>
                  <a:schemeClr val="tx1"/>
                </a:solidFill>
                <a:latin typeface="Times New Roman" pitchFamily="18" charset="0"/>
                <a:cs typeface="Times New Roman" pitchFamily="18" charset="0"/>
              </a:rPr>
              <a:t> April, 2018.</a:t>
            </a:r>
            <a:endParaRPr lang="en-US" sz="2400" b="1" dirty="0">
              <a:solidFill>
                <a:schemeClr val="tx1"/>
              </a:solidFill>
              <a:latin typeface="Times New Roman" pitchFamily="18" charset="0"/>
              <a:cs typeface="Times New Roman" pitchFamily="18" charset="0"/>
            </a:endParaRP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Ind AS is </a:t>
            </a:r>
            <a:r>
              <a:rPr lang="en-US" sz="2400" b="1" dirty="0" smtClean="0">
                <a:solidFill>
                  <a:schemeClr val="tx1"/>
                </a:solidFill>
                <a:latin typeface="Times New Roman" pitchFamily="18" charset="0"/>
                <a:cs typeface="Times New Roman" pitchFamily="18" charset="0"/>
              </a:rPr>
              <a:t>not </a:t>
            </a:r>
            <a:r>
              <a:rPr lang="en-US" sz="2400" b="1" dirty="0">
                <a:solidFill>
                  <a:schemeClr val="tx1"/>
                </a:solidFill>
                <a:latin typeface="Times New Roman" pitchFamily="18" charset="0"/>
                <a:cs typeface="Times New Roman" pitchFamily="18" charset="0"/>
              </a:rPr>
              <a:t>applicable </a:t>
            </a:r>
            <a:r>
              <a:rPr lang="en-US" sz="2400" dirty="0">
                <a:solidFill>
                  <a:schemeClr val="tx1"/>
                </a:solidFill>
                <a:latin typeface="Times New Roman" pitchFamily="18" charset="0"/>
                <a:cs typeface="Times New Roman" pitchFamily="18" charset="0"/>
              </a:rPr>
              <a:t>to </a:t>
            </a:r>
            <a:r>
              <a:rPr lang="en-US" sz="2400" dirty="0" smtClean="0">
                <a:solidFill>
                  <a:schemeClr val="tx1"/>
                </a:solidFill>
                <a:latin typeface="Times New Roman" pitchFamily="18" charset="0"/>
                <a:cs typeface="Times New Roman" pitchFamily="18" charset="0"/>
              </a:rPr>
              <a:t>Unlisted companies with net worth of less than Rs. 250 Crore </a:t>
            </a:r>
            <a:r>
              <a:rPr lang="en-US" sz="2400" dirty="0">
                <a:solidFill>
                  <a:schemeClr val="tx1"/>
                </a:solidFill>
                <a:latin typeface="Times New Roman" pitchFamily="18" charset="0"/>
                <a:cs typeface="Times New Roman" pitchFamily="18" charset="0"/>
              </a:rPr>
              <a:t>and Companies listed on SME exchange</a:t>
            </a:r>
            <a:r>
              <a:rPr lang="en-US" sz="2400" dirty="0" smtClean="0">
                <a:solidFill>
                  <a:schemeClr val="tx1"/>
                </a:solidFill>
                <a:latin typeface="Times New Roman" pitchFamily="18" charset="0"/>
                <a:cs typeface="Times New Roman" pitchFamily="18" charset="0"/>
              </a:rPr>
              <a:t>. They are required to comply with </a:t>
            </a:r>
            <a:r>
              <a:rPr lang="en-US" sz="2400" b="1" dirty="0" smtClean="0">
                <a:solidFill>
                  <a:schemeClr val="tx1"/>
                </a:solidFill>
                <a:latin typeface="Times New Roman" pitchFamily="18" charset="0"/>
                <a:cs typeface="Times New Roman" pitchFamily="18" charset="0"/>
              </a:rPr>
              <a:t>existing Accounting Standards</a:t>
            </a:r>
            <a:r>
              <a:rPr lang="en-US" sz="2400" dirty="0" smtClean="0">
                <a:solidFill>
                  <a:schemeClr val="tx1"/>
                </a:solidFill>
                <a:latin typeface="Times New Roman" pitchFamily="18" charset="0"/>
                <a:cs typeface="Times New Roman" pitchFamily="18" charset="0"/>
              </a:rPr>
              <a:t>.</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Holding</a:t>
            </a:r>
            <a:r>
              <a:rPr lang="en-US" sz="2400" dirty="0">
                <a:solidFill>
                  <a:schemeClr val="tx1"/>
                </a:solidFill>
                <a:latin typeface="Times New Roman" pitchFamily="18" charset="0"/>
                <a:cs typeface="Times New Roman" pitchFamily="18" charset="0"/>
              </a:rPr>
              <a:t>, Subsidiary, Associate and Joint Venture of above are </a:t>
            </a:r>
            <a:r>
              <a:rPr lang="en-US" sz="2400" dirty="0" smtClean="0">
                <a:solidFill>
                  <a:schemeClr val="tx1"/>
                </a:solidFill>
                <a:latin typeface="Times New Roman" pitchFamily="18" charset="0"/>
                <a:cs typeface="Times New Roman" pitchFamily="18" charset="0"/>
              </a:rPr>
              <a:t>also required </a:t>
            </a:r>
            <a:r>
              <a:rPr lang="en-US" sz="2400" dirty="0">
                <a:solidFill>
                  <a:schemeClr val="tx1"/>
                </a:solidFill>
                <a:latin typeface="Times New Roman" pitchFamily="18" charset="0"/>
                <a:cs typeface="Times New Roman" pitchFamily="18" charset="0"/>
              </a:rPr>
              <a:t>to follow Ind-AS from respective date</a:t>
            </a:r>
            <a:r>
              <a:rPr lang="en-US" sz="2400" dirty="0" smtClean="0">
                <a:solidFill>
                  <a:schemeClr val="tx1"/>
                </a:solidFill>
                <a:latin typeface="Times New Roman" pitchFamily="18" charset="0"/>
                <a:cs typeface="Times New Roman" pitchFamily="18" charset="0"/>
              </a:rPr>
              <a:t>.</a:t>
            </a:r>
          </a:p>
          <a:p>
            <a:pPr marL="285750" indent="-285750">
              <a:buFont typeface="Wingdings" pitchFamily="2" charset="2"/>
              <a:buChar char="v"/>
              <a:defRPr/>
            </a:pPr>
            <a:r>
              <a:rPr lang="en-US" sz="2400" dirty="0" smtClean="0">
                <a:solidFill>
                  <a:schemeClr val="tx1"/>
                </a:solidFill>
                <a:latin typeface="Times New Roman" pitchFamily="18" charset="0"/>
                <a:cs typeface="Times New Roman" pitchFamily="18" charset="0"/>
              </a:rPr>
              <a:t>Apply to both consolidated and stand-alone financial statements.</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Comparatives of previous year are also required to be Ind AS compliant.</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Ind ASs are notified by MCA on </a:t>
            </a:r>
            <a:r>
              <a:rPr lang="en-US" sz="2400" b="1" dirty="0" smtClean="0">
                <a:solidFill>
                  <a:schemeClr val="tx1"/>
                </a:solidFill>
                <a:latin typeface="Times New Roman" pitchFamily="18" charset="0"/>
                <a:cs typeface="Times New Roman" pitchFamily="18" charset="0"/>
              </a:rPr>
              <a:t>16</a:t>
            </a:r>
            <a:r>
              <a:rPr lang="en-US" sz="2400" b="1" baseline="30000" dirty="0" smtClean="0">
                <a:solidFill>
                  <a:schemeClr val="tx1"/>
                </a:solidFill>
                <a:latin typeface="Times New Roman" pitchFamily="18" charset="0"/>
                <a:cs typeface="Times New Roman" pitchFamily="18" charset="0"/>
              </a:rPr>
              <a:t>th</a:t>
            </a:r>
            <a:r>
              <a:rPr lang="en-US" sz="2400" b="1" dirty="0" smtClean="0">
                <a:solidFill>
                  <a:schemeClr val="tx1"/>
                </a:solidFill>
                <a:latin typeface="Times New Roman" pitchFamily="18" charset="0"/>
                <a:cs typeface="Times New Roman" pitchFamily="18" charset="0"/>
              </a:rPr>
              <a:t> February, 2015</a:t>
            </a:r>
            <a:r>
              <a:rPr lang="en-US" sz="2400" dirty="0" smtClean="0">
                <a:solidFill>
                  <a:schemeClr val="tx1"/>
                </a:solidFill>
                <a:latin typeface="Times New Roman" pitchFamily="18" charset="0"/>
                <a:cs typeface="Times New Roman" pitchFamily="18" charset="0"/>
              </a:rPr>
              <a:t>.</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Once opt to follow Ind AS, cannot switch back.</a:t>
            </a:r>
          </a:p>
          <a:p>
            <a:pPr marL="285750" indent="-285750" fontAlgn="auto">
              <a:spcBef>
                <a:spcPts val="0"/>
              </a:spcBef>
              <a:spcAft>
                <a:spcPts val="0"/>
              </a:spcAft>
              <a:buFont typeface="Wingdings" pitchFamily="2" charset="2"/>
              <a:buChar char="v"/>
              <a:defRPr/>
            </a:pPr>
            <a:r>
              <a:rPr lang="en-US" sz="2400" dirty="0" smtClean="0">
                <a:solidFill>
                  <a:schemeClr val="tx1"/>
                </a:solidFill>
                <a:latin typeface="Times New Roman" pitchFamily="18" charset="0"/>
                <a:cs typeface="Times New Roman" pitchFamily="18" charset="0"/>
              </a:rPr>
              <a:t>In case of conflict between Ind AS and law, the provisions of law shall prevail.</a:t>
            </a:r>
          </a:p>
        </p:txBody>
      </p:sp>
      <p:sp>
        <p:nvSpPr>
          <p:cNvPr id="4" name="Footer Placeholder 3"/>
          <p:cNvSpPr>
            <a:spLocks noGrp="1"/>
          </p:cNvSpPr>
          <p:nvPr>
            <p:ph type="ftr" sz="quarter" idx="12"/>
          </p:nvPr>
        </p:nvSpPr>
        <p:spPr/>
        <p:txBody>
          <a:bodyPr/>
          <a:lstStyle/>
          <a:p>
            <a:r>
              <a:rPr lang="en-US" dirty="0" smtClean="0">
                <a:latin typeface="Times New Roman" pitchFamily="18" charset="0"/>
                <a:cs typeface="Times New Roman" pitchFamily="18" charset="0"/>
              </a:rPr>
              <a:t>Slide 3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457200" y="1230154"/>
            <a:ext cx="8305800" cy="5170646"/>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fontAlgn="auto">
              <a:spcBef>
                <a:spcPts val="0"/>
              </a:spcBef>
              <a:spcAft>
                <a:spcPts val="0"/>
              </a:spcAft>
              <a:buFont typeface="Wingdings" pitchFamily="2" charset="2"/>
              <a:buChar char="Ø"/>
              <a:defRPr/>
            </a:pPr>
            <a:r>
              <a:rPr lang="en-US" sz="2200" dirty="0" smtClean="0">
                <a:latin typeface="Times New Roman" pitchFamily="18" charset="0"/>
                <a:cs typeface="Times New Roman" pitchFamily="18" charset="0"/>
              </a:rPr>
              <a:t> Companies </a:t>
            </a:r>
            <a:r>
              <a:rPr lang="en-US" sz="2200" dirty="0">
                <a:latin typeface="Times New Roman" pitchFamily="18" charset="0"/>
                <a:cs typeface="Times New Roman" pitchFamily="18" charset="0"/>
              </a:rPr>
              <a:t>having paid up share capital of Rs. 25 </a:t>
            </a:r>
            <a:r>
              <a:rPr lang="en-US" sz="2200" dirty="0" smtClean="0">
                <a:latin typeface="Times New Roman" pitchFamily="18" charset="0"/>
                <a:cs typeface="Times New Roman" pitchFamily="18" charset="0"/>
              </a:rPr>
              <a:t>Crore </a:t>
            </a:r>
            <a:r>
              <a:rPr lang="en-US" sz="2200" dirty="0">
                <a:latin typeface="Times New Roman" pitchFamily="18" charset="0"/>
                <a:cs typeface="Times New Roman" pitchFamily="18" charset="0"/>
              </a:rPr>
              <a:t>or less are listed on Small and Medium Enterprises (SME) exchange</a:t>
            </a:r>
            <a:r>
              <a:rPr lang="en-US" sz="2200" dirty="0" smtClean="0">
                <a:latin typeface="Times New Roman" pitchFamily="18" charset="0"/>
                <a:cs typeface="Times New Roman" pitchFamily="18" charset="0"/>
              </a:rPr>
              <a:t>.</a:t>
            </a:r>
          </a:p>
          <a:p>
            <a:pPr fontAlgn="auto">
              <a:spcBef>
                <a:spcPts val="0"/>
              </a:spcBef>
              <a:spcAft>
                <a:spcPts val="0"/>
              </a:spcAft>
              <a:defRPr/>
            </a:pPr>
            <a:endParaRPr lang="en-US" sz="2200" dirty="0" smtClean="0">
              <a:latin typeface="Times New Roman" pitchFamily="18" charset="0"/>
              <a:cs typeface="Times New Roman" pitchFamily="18" charset="0"/>
            </a:endParaRPr>
          </a:p>
          <a:p>
            <a:pPr fontAlgn="auto">
              <a:spcBef>
                <a:spcPts val="0"/>
              </a:spcBef>
              <a:spcAft>
                <a:spcPts val="0"/>
              </a:spcAft>
              <a:buFont typeface="Wingdings" pitchFamily="2" charset="2"/>
              <a:buChar char="Ø"/>
              <a:defRPr/>
            </a:pPr>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What is net worth and how to calculate? When to calculate?</a:t>
            </a:r>
          </a:p>
          <a:p>
            <a:pPr fontAlgn="auto">
              <a:spcBef>
                <a:spcPts val="0"/>
              </a:spcBef>
              <a:spcAft>
                <a:spcPts val="0"/>
              </a:spcAft>
              <a:defRPr/>
            </a:pPr>
            <a:endParaRPr lang="en-US" sz="2200" dirty="0" smtClean="0">
              <a:latin typeface="Times New Roman" pitchFamily="18" charset="0"/>
              <a:cs typeface="Times New Roman" pitchFamily="18" charset="0"/>
            </a:endParaRPr>
          </a:p>
          <a:p>
            <a:pPr fontAlgn="auto">
              <a:spcBef>
                <a:spcPts val="0"/>
              </a:spcBef>
              <a:spcAft>
                <a:spcPts val="0"/>
              </a:spcAft>
              <a:buFont typeface="Wingdings" pitchFamily="2" charset="2"/>
              <a:buChar char="Ø"/>
              <a:defRPr/>
            </a:pPr>
            <a:r>
              <a:rPr lang="en-US" sz="2200" dirty="0" smtClean="0">
                <a:latin typeface="Times New Roman" pitchFamily="18" charset="0"/>
                <a:cs typeface="Times New Roman" pitchFamily="18" charset="0"/>
              </a:rPr>
              <a:t> Net worth is the agreegate value of the paid up share capital and all reserves created out of the profits and securities premium account, after deducting the aggregate value of the accumulated losses, deferred expenditure and miscellanous expenditure not written off, as per the audited balance sheet, but does not include reserves created out of revaluation of assets, write-back of depreciation and amalgamation.</a:t>
            </a:r>
          </a:p>
          <a:p>
            <a:pPr fontAlgn="auto">
              <a:spcBef>
                <a:spcPts val="0"/>
              </a:spcBef>
              <a:spcAft>
                <a:spcPts val="0"/>
              </a:spcAft>
              <a:defRPr/>
            </a:pPr>
            <a:endParaRPr lang="en-US" sz="2200" dirty="0" smtClean="0">
              <a:latin typeface="Times New Roman" pitchFamily="18" charset="0"/>
              <a:cs typeface="Times New Roman" pitchFamily="18" charset="0"/>
            </a:endParaRPr>
          </a:p>
          <a:p>
            <a:pPr fontAlgn="auto">
              <a:spcBef>
                <a:spcPts val="0"/>
              </a:spcBef>
              <a:spcAft>
                <a:spcPts val="0"/>
              </a:spcAft>
              <a:buFont typeface="Wingdings" pitchFamily="2" charset="2"/>
              <a:buChar char="Ø"/>
              <a:defRPr/>
            </a:pPr>
            <a:r>
              <a:rPr lang="en-US" sz="2200" dirty="0" smtClean="0">
                <a:latin typeface="Times New Roman" pitchFamily="18" charset="0"/>
                <a:cs typeface="Times New Roman" pitchFamily="18" charset="0"/>
              </a:rPr>
              <a:t> Net worth will be determined based on the </a:t>
            </a:r>
            <a:r>
              <a:rPr lang="en-US" sz="2200" b="1" dirty="0" smtClean="0">
                <a:latin typeface="Times New Roman" pitchFamily="18" charset="0"/>
                <a:cs typeface="Times New Roman" pitchFamily="18" charset="0"/>
              </a:rPr>
              <a:t>standalone</a:t>
            </a:r>
            <a:r>
              <a:rPr lang="en-US" sz="2200" dirty="0" smtClean="0">
                <a:latin typeface="Times New Roman" pitchFamily="18" charset="0"/>
                <a:cs typeface="Times New Roman" pitchFamily="18" charset="0"/>
              </a:rPr>
              <a:t> accounts of the company as on </a:t>
            </a:r>
            <a:r>
              <a:rPr lang="en-US" sz="2200" b="1" dirty="0" smtClean="0">
                <a:latin typeface="Times New Roman" pitchFamily="18" charset="0"/>
                <a:cs typeface="Times New Roman" pitchFamily="18" charset="0"/>
              </a:rPr>
              <a:t>31</a:t>
            </a:r>
            <a:r>
              <a:rPr lang="en-US" sz="2200" b="1" baseline="30000" dirty="0" smtClean="0">
                <a:latin typeface="Times New Roman" pitchFamily="18" charset="0"/>
                <a:cs typeface="Times New Roman" pitchFamily="18" charset="0"/>
              </a:rPr>
              <a:t>st</a:t>
            </a:r>
            <a:r>
              <a:rPr lang="en-US" sz="2200" b="1" dirty="0" smtClean="0">
                <a:latin typeface="Times New Roman" pitchFamily="18" charset="0"/>
                <a:cs typeface="Times New Roman" pitchFamily="18" charset="0"/>
              </a:rPr>
              <a:t> March, 2014 </a:t>
            </a:r>
            <a:r>
              <a:rPr lang="en-US" sz="2200" dirty="0" smtClean="0">
                <a:latin typeface="Times New Roman" pitchFamily="18" charset="0"/>
                <a:cs typeface="Times New Roman" pitchFamily="18" charset="0"/>
              </a:rPr>
              <a:t>or the first audited period ending after that date.</a:t>
            </a:r>
            <a:endParaRPr lang="en-US" sz="2200" dirty="0">
              <a:solidFill>
                <a:srgbClr val="FF0000"/>
              </a:solidFill>
              <a:latin typeface="Times New Roman" pitchFamily="18" charset="0"/>
              <a:cs typeface="Times New Roman" pitchFamily="18" charset="0"/>
            </a:endParaRPr>
          </a:p>
        </p:txBody>
      </p:sp>
      <p:sp>
        <p:nvSpPr>
          <p:cNvPr id="4" name="Rounded Rectangle 3"/>
          <p:cNvSpPr/>
          <p:nvPr/>
        </p:nvSpPr>
        <p:spPr>
          <a:xfrm>
            <a:off x="457200" y="304800"/>
            <a:ext cx="83058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Times New Roman" pitchFamily="18" charset="0"/>
                <a:cs typeface="Times New Roman" pitchFamily="18" charset="0"/>
              </a:rPr>
              <a:t>Companies listed on SME Exchange &amp; Net Worth</a:t>
            </a:r>
            <a:endParaRPr lang="en-US" sz="2800" dirty="0">
              <a:latin typeface="Times New Roman" pitchFamily="18" charset="0"/>
              <a:cs typeface="Times New Roman" pitchFamily="18" charset="0"/>
            </a:endParaRPr>
          </a:p>
        </p:txBody>
      </p:sp>
      <p:sp>
        <p:nvSpPr>
          <p:cNvPr id="5" name="Footer Placeholder 4"/>
          <p:cNvSpPr>
            <a:spLocks noGrp="1"/>
          </p:cNvSpPr>
          <p:nvPr>
            <p:ph type="ftr" sz="quarter" idx="12"/>
          </p:nvPr>
        </p:nvSpPr>
        <p:spPr/>
        <p:txBody>
          <a:bodyPr/>
          <a:lstStyle/>
          <a:p>
            <a:r>
              <a:rPr lang="en-US" dirty="0" smtClean="0">
                <a:latin typeface="Times New Roman" pitchFamily="18" charset="0"/>
                <a:cs typeface="Times New Roman" pitchFamily="18" charset="0"/>
              </a:rPr>
              <a:t>Slide 4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4"/>
          <p:cNvSpPr>
            <a:spLocks noChangeArrowheads="1"/>
          </p:cNvSpPr>
          <p:nvPr/>
        </p:nvSpPr>
        <p:spPr bwMode="auto">
          <a:xfrm>
            <a:off x="457200" y="1447800"/>
            <a:ext cx="8229600" cy="3539430"/>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marL="457200" indent="-457200">
              <a:buFont typeface="Wingdings" pitchFamily="2" charset="2"/>
              <a:buChar char="v"/>
              <a:defRPr/>
            </a:pPr>
            <a:r>
              <a:rPr lang="en-IN" sz="2800" b="1" dirty="0">
                <a:latin typeface="Times New Roman" pitchFamily="18" charset="0"/>
                <a:cs typeface="Times New Roman" pitchFamily="18" charset="0"/>
              </a:rPr>
              <a:t>Principle-based </a:t>
            </a:r>
            <a:r>
              <a:rPr lang="en-IN" sz="2800" b="1" dirty="0" smtClean="0">
                <a:latin typeface="Times New Roman" pitchFamily="18" charset="0"/>
                <a:cs typeface="Times New Roman" pitchFamily="18" charset="0"/>
              </a:rPr>
              <a:t>Standards.</a:t>
            </a:r>
            <a:endParaRPr lang="en-IN" sz="2800" b="1" dirty="0">
              <a:latin typeface="Times New Roman" pitchFamily="18" charset="0"/>
              <a:cs typeface="Times New Roman" pitchFamily="18" charset="0"/>
            </a:endParaRPr>
          </a:p>
          <a:p>
            <a:pPr marL="457200" indent="-457200">
              <a:buFont typeface="Wingdings" pitchFamily="2" charset="2"/>
              <a:buChar char="v"/>
              <a:defRPr/>
            </a:pPr>
            <a:r>
              <a:rPr lang="en-IN" sz="2800" dirty="0" smtClean="0">
                <a:latin typeface="Times New Roman" pitchFamily="18" charset="0"/>
                <a:cs typeface="Times New Roman" pitchFamily="18" charset="0"/>
              </a:rPr>
              <a:t>Give </a:t>
            </a:r>
            <a:r>
              <a:rPr lang="en-IN" sz="2800" dirty="0">
                <a:latin typeface="Times New Roman" pitchFamily="18" charset="0"/>
                <a:cs typeface="Times New Roman" pitchFamily="18" charset="0"/>
              </a:rPr>
              <a:t>more importance to concept of </a:t>
            </a:r>
            <a:r>
              <a:rPr lang="en-IN" sz="2800" b="1" i="1" dirty="0">
                <a:latin typeface="Times New Roman" pitchFamily="18" charset="0"/>
                <a:cs typeface="Times New Roman" pitchFamily="18" charset="0"/>
              </a:rPr>
              <a:t>substance over form</a:t>
            </a:r>
            <a:r>
              <a:rPr lang="en-IN" sz="2800" dirty="0">
                <a:latin typeface="Times New Roman" pitchFamily="18" charset="0"/>
                <a:cs typeface="Times New Roman" pitchFamily="18" charset="0"/>
              </a:rPr>
              <a:t> i.e. economic reality of a transaction.</a:t>
            </a:r>
          </a:p>
          <a:p>
            <a:pPr marL="457200" indent="-457200">
              <a:buFont typeface="Wingdings" pitchFamily="2" charset="2"/>
              <a:buChar char="v"/>
              <a:defRPr/>
            </a:pPr>
            <a:r>
              <a:rPr lang="en-IN" sz="2800" dirty="0">
                <a:latin typeface="Times New Roman" pitchFamily="18" charset="0"/>
                <a:cs typeface="Times New Roman" pitchFamily="18" charset="0"/>
              </a:rPr>
              <a:t>Rely more on </a:t>
            </a:r>
            <a:r>
              <a:rPr lang="en-IN" sz="2800" b="1" i="1" dirty="0">
                <a:latin typeface="Times New Roman" pitchFamily="18" charset="0"/>
                <a:cs typeface="Times New Roman" pitchFamily="18" charset="0"/>
              </a:rPr>
              <a:t>fair valuation approach</a:t>
            </a:r>
            <a:r>
              <a:rPr lang="en-IN" sz="2800" dirty="0">
                <a:latin typeface="Times New Roman" pitchFamily="18" charset="0"/>
                <a:cs typeface="Times New Roman" pitchFamily="18" charset="0"/>
              </a:rPr>
              <a:t> and measurements </a:t>
            </a:r>
            <a:r>
              <a:rPr lang="en-IN" sz="2800" b="1" i="1" dirty="0">
                <a:latin typeface="Times New Roman" pitchFamily="18" charset="0"/>
                <a:cs typeface="Times New Roman" pitchFamily="18" charset="0"/>
              </a:rPr>
              <a:t>based on time value</a:t>
            </a:r>
            <a:r>
              <a:rPr lang="en-IN" sz="2800" dirty="0">
                <a:latin typeface="Times New Roman" pitchFamily="18" charset="0"/>
                <a:cs typeface="Times New Roman" pitchFamily="18" charset="0"/>
              </a:rPr>
              <a:t> </a:t>
            </a:r>
            <a:r>
              <a:rPr lang="en-IN" sz="2800" b="1" i="1" dirty="0">
                <a:latin typeface="Times New Roman" pitchFamily="18" charset="0"/>
                <a:cs typeface="Times New Roman" pitchFamily="18" charset="0"/>
              </a:rPr>
              <a:t>of money</a:t>
            </a:r>
            <a:r>
              <a:rPr lang="en-IN" sz="2800" dirty="0">
                <a:latin typeface="Times New Roman" pitchFamily="18" charset="0"/>
                <a:cs typeface="Times New Roman" pitchFamily="18" charset="0"/>
              </a:rPr>
              <a:t>.</a:t>
            </a:r>
          </a:p>
          <a:p>
            <a:pPr marL="457200" indent="-457200">
              <a:buFont typeface="Wingdings" pitchFamily="2" charset="2"/>
              <a:buChar char="v"/>
              <a:defRPr/>
            </a:pPr>
            <a:r>
              <a:rPr lang="en-IN" sz="2800" dirty="0">
                <a:latin typeface="Times New Roman" pitchFamily="18" charset="0"/>
                <a:cs typeface="Times New Roman" pitchFamily="18" charset="0"/>
              </a:rPr>
              <a:t>Require more disclosures of all the relevant information and assumptions used.</a:t>
            </a:r>
          </a:p>
          <a:p>
            <a:pPr marL="457200" indent="-457200">
              <a:buFont typeface="Wingdings" pitchFamily="2" charset="2"/>
              <a:buChar char="v"/>
              <a:defRPr/>
            </a:pPr>
            <a:r>
              <a:rPr lang="en-IN" sz="2800" dirty="0">
                <a:latin typeface="Times New Roman" pitchFamily="18" charset="0"/>
                <a:cs typeface="Times New Roman" pitchFamily="18" charset="0"/>
              </a:rPr>
              <a:t>Require higher degree of judgment and estimates.</a:t>
            </a:r>
          </a:p>
        </p:txBody>
      </p:sp>
      <p:sp>
        <p:nvSpPr>
          <p:cNvPr id="4" name="Rounded Rectangle 3"/>
          <p:cNvSpPr/>
          <p:nvPr/>
        </p:nvSpPr>
        <p:spPr>
          <a:xfrm>
            <a:off x="457200" y="381000"/>
            <a:ext cx="83058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Times New Roman" pitchFamily="18" charset="0"/>
                <a:cs typeface="Times New Roman" pitchFamily="18" charset="0"/>
              </a:rPr>
              <a:t>Salient Features of IFRS converged Ind AS </a:t>
            </a:r>
            <a:endParaRPr lang="en-US" sz="2800" dirty="0">
              <a:latin typeface="Times New Roman" pitchFamily="18" charset="0"/>
              <a:cs typeface="Times New Roman" pitchFamily="18" charset="0"/>
            </a:endParaRPr>
          </a:p>
        </p:txBody>
      </p:sp>
      <p:sp>
        <p:nvSpPr>
          <p:cNvPr id="5" name="Footer Placeholder 4"/>
          <p:cNvSpPr>
            <a:spLocks noGrp="1"/>
          </p:cNvSpPr>
          <p:nvPr>
            <p:ph type="ftr" sz="quarter" idx="12"/>
          </p:nvPr>
        </p:nvSpPr>
        <p:spPr/>
        <p:txBody>
          <a:bodyPr/>
          <a:lstStyle/>
          <a:p>
            <a:r>
              <a:rPr lang="en-US" dirty="0" smtClean="0">
                <a:latin typeface="Times New Roman" pitchFamily="18" charset="0"/>
                <a:cs typeface="Times New Roman" pitchFamily="18" charset="0"/>
              </a:rPr>
              <a:t>Slide 5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914" y="609600"/>
            <a:ext cx="8424286" cy="5715000"/>
          </a:xfrm>
          <a:prstGeom prst="rect">
            <a:avLst/>
          </a:prstGeom>
        </p:spPr>
      </p:pic>
      <p:sp>
        <p:nvSpPr>
          <p:cNvPr id="3" name="Footer Placeholder 2"/>
          <p:cNvSpPr>
            <a:spLocks noGrp="1"/>
          </p:cNvSpPr>
          <p:nvPr>
            <p:ph type="ftr" sz="quarter" idx="12"/>
          </p:nvPr>
        </p:nvSpPr>
        <p:spPr/>
        <p:txBody>
          <a:bodyPr/>
          <a:lstStyle/>
          <a:p>
            <a:r>
              <a:rPr lang="en-US" dirty="0" smtClean="0">
                <a:latin typeface="Times New Roman" pitchFamily="18" charset="0"/>
                <a:cs typeface="Times New Roman" pitchFamily="18" charset="0"/>
              </a:rPr>
              <a:t>Slide 6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2057400"/>
            <a:ext cx="7129901" cy="1862048"/>
          </a:xfrm>
          <a:prstGeom prst="rect">
            <a:avLst/>
          </a:prstGeom>
          <a:noFill/>
          <a:ln>
            <a:noFill/>
          </a:ln>
          <a:effectLst>
            <a:glow rad="228600">
              <a:schemeClr val="accent4">
                <a:satMod val="175000"/>
                <a:alpha val="40000"/>
              </a:schemeClr>
            </a:glow>
          </a:effectLst>
        </p:spPr>
        <p:txBody>
          <a:bodyPr wrap="none" lIns="91440" tIns="45720" rIns="91440" bIns="45720">
            <a:spAutoFit/>
          </a:bodyPr>
          <a:lstStyle/>
          <a:p>
            <a:pPr algn="ctr"/>
            <a:r>
              <a:rPr lang="en-US" sz="11500" b="1" u="sng"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a:t>
            </a:r>
            <a:endParaRPr lang="en-US" sz="11500" b="1" u="sng"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Footer Placeholder 2"/>
          <p:cNvSpPr>
            <a:spLocks noGrp="1"/>
          </p:cNvSpPr>
          <p:nvPr>
            <p:ph type="ftr" sz="quarter" idx="12"/>
          </p:nvPr>
        </p:nvSpPr>
        <p:spPr/>
        <p:txBody>
          <a:bodyPr/>
          <a:lstStyle/>
          <a:p>
            <a:r>
              <a:rPr lang="en-US" smtClean="0">
                <a:latin typeface="Times New Roman" pitchFamily="18" charset="0"/>
                <a:cs typeface="Times New Roman" pitchFamily="18" charset="0"/>
              </a:rPr>
              <a:t>Slide 7 of 7</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1222</TotalTime>
  <Words>506</Words>
  <Application>Microsoft Office PowerPoint</Application>
  <PresentationFormat>On-screen Show (4:3)</PresentationFormat>
  <Paragraphs>51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BlackTie</vt:lpstr>
      <vt:lpstr>INDIAN ACCOUNTING STANDARDs (Ind as)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user</cp:lastModifiedBy>
  <cp:revision>136</cp:revision>
  <dcterms:created xsi:type="dcterms:W3CDTF">2006-08-16T00:00:00Z</dcterms:created>
  <dcterms:modified xsi:type="dcterms:W3CDTF">2016-01-24T06:38:31Z</dcterms:modified>
  <cp:contentStatus/>
</cp:coreProperties>
</file>