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0" r:id="rId19"/>
    <p:sldId id="281" r:id="rId20"/>
    <p:sldId id="282" r:id="rId21"/>
    <p:sldId id="283" r:id="rId22"/>
    <p:sldId id="273" r:id="rId23"/>
    <p:sldId id="274" r:id="rId24"/>
    <p:sldId id="275" r:id="rId25"/>
    <p:sldId id="276" r:id="rId26"/>
    <p:sldId id="277" r:id="rId27"/>
    <p:sldId id="278" r:id="rId28"/>
    <p:sldId id="279"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1" d="100"/>
          <a:sy n="71" d="100"/>
        </p:scale>
        <p:origin x="-1338" y="-5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67325E-AB95-4427-B3F6-88228EB7C193}" type="datetimeFigureOut">
              <a:rPr lang="en-US" smtClean="0"/>
              <a:pPr/>
              <a:t>05-Oct-13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9DE75F-579D-42A0-81EA-0E4482E7905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DE75F-579D-42A0-81EA-0E4482E79050}" type="slidenum">
              <a:rPr lang="en-US" smtClean="0"/>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DE75F-579D-42A0-81EA-0E4482E79050}" type="slidenum">
              <a:rPr lang="en-US" smtClean="0"/>
              <a:pPr/>
              <a:t>28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DE75F-579D-42A0-81EA-0E4482E79050}" type="slidenum">
              <a:rPr lang="en-US" smtClean="0"/>
              <a:pPr/>
              <a:t>29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DE75F-579D-42A0-81EA-0E4482E79050}" type="slidenum">
              <a:rPr lang="en-US" smtClean="0"/>
              <a:pPr/>
              <a:t>30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DE75F-579D-42A0-81EA-0E4482E79050}" type="slidenum">
              <a:rPr lang="en-US" smtClean="0"/>
              <a:pPr/>
              <a:t>31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9DE75F-579D-42A0-81EA-0E4482E79050}" type="slidenum">
              <a:rPr lang="en-US" smtClean="0"/>
              <a:pPr/>
              <a:t>32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05-Oct-13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05-Oct-13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05-Oct-13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05-Oct-13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05-Oct-13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05-Oct-13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05-Oct-13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05-Oct-13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8"/>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en-US" sz="3600" b="1" dirty="0" smtClean="0">
                <a:solidFill>
                  <a:schemeClr val="accent2">
                    <a:lumMod val="50000"/>
                  </a:schemeClr>
                </a:solidFill>
                <a:latin typeface="Verdana" pitchFamily="34" charset="0"/>
                <a:ea typeface="Verdana" pitchFamily="34" charset="0"/>
                <a:cs typeface="Verdana" pitchFamily="34" charset="0"/>
              </a:rPr>
              <a:t>C P M   &amp;   P E R T</a:t>
            </a:r>
            <a:endParaRPr lang="en-US" sz="3600" b="1" dirty="0">
              <a:solidFill>
                <a:schemeClr val="accent2">
                  <a:lumMod val="50000"/>
                </a:schemeClr>
              </a:solidFill>
              <a:latin typeface="Verdana" pitchFamily="34" charset="0"/>
              <a:ea typeface="Verdana" pitchFamily="34" charset="0"/>
              <a:cs typeface="Verdana" pitchFamily="34" charset="0"/>
            </a:endParaRPr>
          </a:p>
        </p:txBody>
      </p:sp>
      <p:sp>
        <p:nvSpPr>
          <p:cNvPr id="5" name="Content Placeholder 4"/>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buNone/>
            </a:pPr>
            <a:endParaRPr lang="en-US" sz="2400" dirty="0" smtClean="0">
              <a:latin typeface="Verdana" pitchFamily="34" charset="0"/>
              <a:ea typeface="Verdana" pitchFamily="34" charset="0"/>
              <a:cs typeface="Verdana" pitchFamily="34" charset="0"/>
            </a:endParaRPr>
          </a:p>
          <a:p>
            <a:pPr algn="ctr">
              <a:buNone/>
            </a:pPr>
            <a:r>
              <a:rPr lang="en-US" sz="2400" b="1" dirty="0" smtClean="0">
                <a:solidFill>
                  <a:srgbClr val="002060"/>
                </a:solidFill>
                <a:latin typeface="Verdana" pitchFamily="34" charset="0"/>
                <a:ea typeface="Verdana" pitchFamily="34" charset="0"/>
                <a:cs typeface="Verdana" pitchFamily="34" charset="0"/>
              </a:rPr>
              <a:t>P V Ram, B. Sc., ACA, ACMA</a:t>
            </a:r>
          </a:p>
          <a:p>
            <a:pPr algn="ctr">
              <a:buNone/>
            </a:pPr>
            <a:r>
              <a:rPr lang="en-US" sz="2400" b="1" dirty="0" smtClean="0">
                <a:solidFill>
                  <a:srgbClr val="002060"/>
                </a:solidFill>
                <a:latin typeface="Verdana" pitchFamily="34" charset="0"/>
                <a:ea typeface="Verdana" pitchFamily="34" charset="0"/>
                <a:cs typeface="Verdana" pitchFamily="34" charset="0"/>
              </a:rPr>
              <a:t>Hyderabad . . </a:t>
            </a:r>
            <a:r>
              <a:rPr lang="en-US" sz="2400" b="1" smtClean="0">
                <a:solidFill>
                  <a:srgbClr val="002060"/>
                </a:solidFill>
                <a:latin typeface="Verdana" pitchFamily="34" charset="0"/>
                <a:ea typeface="Verdana" pitchFamily="34" charset="0"/>
                <a:cs typeface="Verdana" pitchFamily="34" charset="0"/>
              </a:rPr>
              <a:t>.98481 </a:t>
            </a:r>
            <a:r>
              <a:rPr lang="en-US" sz="2400" b="1" dirty="0" smtClean="0">
                <a:solidFill>
                  <a:srgbClr val="002060"/>
                </a:solidFill>
                <a:latin typeface="Verdana" pitchFamily="34" charset="0"/>
                <a:ea typeface="Verdana" pitchFamily="34" charset="0"/>
                <a:cs typeface="Verdana" pitchFamily="34" charset="0"/>
              </a:rPr>
              <a:t>85073</a:t>
            </a:r>
            <a:endParaRPr lang="en-US" sz="2400" b="1" dirty="0">
              <a:solidFill>
                <a:srgbClr val="002060"/>
              </a:solidFill>
              <a:latin typeface="Verdana" pitchFamily="34" charset="0"/>
              <a:ea typeface="Verdana" pitchFamily="34" charset="0"/>
              <a:cs typeface="Verdana" pitchFamily="34" charset="0"/>
            </a:endParaRPr>
          </a:p>
        </p:txBody>
      </p:sp>
      <p:pic>
        <p:nvPicPr>
          <p:cNvPr id="1028" name="Picture 4" descr="http://support.sas.com/documentation/cdl/en/orpmug/63976/HTML/default/images/cpm21_.png"/>
          <p:cNvPicPr>
            <a:picLocks noChangeAspect="1" noChangeArrowheads="1"/>
          </p:cNvPicPr>
          <p:nvPr/>
        </p:nvPicPr>
        <p:blipFill>
          <a:blip r:embed="rId2" cstate="print"/>
          <a:srcRect/>
          <a:stretch>
            <a:fillRect/>
          </a:stretch>
        </p:blipFill>
        <p:spPr bwMode="auto">
          <a:xfrm>
            <a:off x="4572000" y="1752600"/>
            <a:ext cx="3962400" cy="3200400"/>
          </a:xfrm>
          <a:prstGeom prst="rect">
            <a:avLst/>
          </a:prstGeom>
          <a:noFill/>
        </p:spPr>
      </p:pic>
      <p:pic>
        <p:nvPicPr>
          <p:cNvPr id="1030" name="Picture 6" descr="http://t3.gstatic.com/images?q=tbn:ANd9GcTqn6-AREDsWIcqDj_SkMsP9vKrjfed5kjHzDtzvmx6aFLtfoAa"/>
          <p:cNvPicPr>
            <a:picLocks noChangeAspect="1" noChangeArrowheads="1"/>
          </p:cNvPicPr>
          <p:nvPr/>
        </p:nvPicPr>
        <p:blipFill>
          <a:blip r:embed="rId3" cstate="print"/>
          <a:srcRect/>
          <a:stretch>
            <a:fillRect/>
          </a:stretch>
        </p:blipFill>
        <p:spPr bwMode="auto">
          <a:xfrm>
            <a:off x="609600" y="2286000"/>
            <a:ext cx="3581400" cy="2438400"/>
          </a:xfrm>
          <a:prstGeom prst="rect">
            <a:avLst/>
          </a:prstGeom>
          <a:noFill/>
        </p:spPr>
      </p:pic>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pPr algn="ctr">
              <a:buNone/>
            </a:pPr>
            <a:r>
              <a:rPr lang="en-IN" sz="2000" b="1" dirty="0" smtClean="0">
                <a:solidFill>
                  <a:srgbClr val="002060"/>
                </a:solidFill>
                <a:latin typeface="Verdana" pitchFamily="34" charset="0"/>
                <a:ea typeface="Verdana" pitchFamily="34" charset="0"/>
                <a:cs typeface="Verdana" pitchFamily="34" charset="0"/>
              </a:rPr>
              <a:t>Critical Path</a:t>
            </a:r>
          </a:p>
          <a:p>
            <a:pPr algn="ctr">
              <a:buNone/>
            </a:pP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r>
              <a:rPr lang="en-IN" sz="2000" dirty="0" smtClean="0"/>
              <a:t>	</a:t>
            </a:r>
            <a:r>
              <a:rPr lang="en-IN" sz="2000" dirty="0" smtClean="0">
                <a:solidFill>
                  <a:srgbClr val="002060"/>
                </a:solidFill>
                <a:latin typeface="Verdana" pitchFamily="34" charset="0"/>
                <a:ea typeface="Verdana" pitchFamily="34" charset="0"/>
                <a:cs typeface="Verdana" pitchFamily="34" charset="0"/>
              </a:rPr>
              <a:t>Critical </a:t>
            </a:r>
            <a:r>
              <a:rPr lang="en-IN" sz="2000" dirty="0">
                <a:solidFill>
                  <a:srgbClr val="002060"/>
                </a:solidFill>
                <a:latin typeface="Verdana" pitchFamily="34" charset="0"/>
                <a:ea typeface="Verdana" pitchFamily="34" charset="0"/>
                <a:cs typeface="Verdana" pitchFamily="34" charset="0"/>
              </a:rPr>
              <a:t>Path is a chain of activities that </a:t>
            </a:r>
            <a:r>
              <a:rPr lang="en-IN" sz="2000" b="1" dirty="0">
                <a:solidFill>
                  <a:srgbClr val="002060"/>
                </a:solidFill>
                <a:latin typeface="Verdana" pitchFamily="34" charset="0"/>
                <a:ea typeface="Verdana" pitchFamily="34" charset="0"/>
                <a:cs typeface="Verdana" pitchFamily="34" charset="0"/>
              </a:rPr>
              <a:t>begin with the starting event and ends with ending event</a:t>
            </a:r>
            <a:r>
              <a:rPr lang="en-IN" sz="2000" dirty="0">
                <a:solidFill>
                  <a:srgbClr val="002060"/>
                </a:solidFill>
                <a:latin typeface="Verdana" pitchFamily="34" charset="0"/>
                <a:ea typeface="Verdana" pitchFamily="34" charset="0"/>
                <a:cs typeface="Verdana" pitchFamily="34" charset="0"/>
              </a:rPr>
              <a:t> of a particular project. It is that path that runs through a network with the maximum length of </a:t>
            </a:r>
            <a:r>
              <a:rPr lang="en-IN" sz="2000" dirty="0" smtClean="0">
                <a:solidFill>
                  <a:srgbClr val="002060"/>
                </a:solidFill>
                <a:latin typeface="Verdana" pitchFamily="34" charset="0"/>
                <a:ea typeface="Verdana" pitchFamily="34" charset="0"/>
                <a:cs typeface="Verdana" pitchFamily="34" charset="0"/>
              </a:rPr>
              <a:t>time. </a:t>
            </a:r>
            <a:r>
              <a:rPr lang="en-IN" sz="2000" b="1" dirty="0">
                <a:solidFill>
                  <a:srgbClr val="002060"/>
                </a:solidFill>
                <a:latin typeface="Verdana" pitchFamily="34" charset="0"/>
                <a:ea typeface="Verdana" pitchFamily="34" charset="0"/>
                <a:cs typeface="Verdana" pitchFamily="34" charset="0"/>
              </a:rPr>
              <a:t>Critical path indicates the minimum time that will be required to complete a project.</a:t>
            </a:r>
            <a:r>
              <a:rPr lang="en-IN" sz="2000" dirty="0">
                <a:solidFill>
                  <a:srgbClr val="002060"/>
                </a:solidFill>
                <a:latin typeface="Verdana" pitchFamily="34" charset="0"/>
                <a:ea typeface="Verdana" pitchFamily="34" charset="0"/>
                <a:cs typeface="Verdana" pitchFamily="34" charset="0"/>
              </a:rPr>
              <a:t> </a:t>
            </a:r>
            <a:r>
              <a:rPr lang="en-IN" sz="2000" dirty="0" smtClean="0">
                <a:solidFill>
                  <a:srgbClr val="002060"/>
                </a:solidFill>
                <a:latin typeface="Verdana" pitchFamily="34" charset="0"/>
                <a:ea typeface="Verdana" pitchFamily="34" charset="0"/>
                <a:cs typeface="Verdana" pitchFamily="34" charset="0"/>
              </a:rPr>
              <a:t> Events on critical path are called critical </a:t>
            </a:r>
            <a:r>
              <a:rPr lang="en-IN" sz="2000" dirty="0">
                <a:solidFill>
                  <a:srgbClr val="002060"/>
                </a:solidFill>
                <a:latin typeface="Verdana" pitchFamily="34" charset="0"/>
                <a:ea typeface="Verdana" pitchFamily="34" charset="0"/>
                <a:cs typeface="Verdana" pitchFamily="34" charset="0"/>
              </a:rPr>
              <a:t>events.  Any delay in activities on critical path lead to increase in project completion time.  Further, in a network there can be more than one critical path also.  The activities on critical path have zero floats</a:t>
            </a:r>
            <a:r>
              <a:rPr lang="en-IN" sz="2000" dirty="0"/>
              <a:t>.</a:t>
            </a:r>
            <a:endParaRPr lang="en-US" sz="2000" dirty="0"/>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en-IN" sz="2000" b="1" dirty="0" smtClean="0">
                <a:solidFill>
                  <a:srgbClr val="002060"/>
                </a:solidFill>
                <a:latin typeface="Verdana" pitchFamily="34" charset="0"/>
                <a:ea typeface="Verdana" pitchFamily="34" charset="0"/>
                <a:cs typeface="Verdana" pitchFamily="34" charset="0"/>
              </a:rPr>
              <a:t>Dummy Activity</a:t>
            </a:r>
          </a:p>
          <a:p>
            <a:pPr algn="ctr">
              <a:buNone/>
            </a:pPr>
            <a:endParaRPr lang="en-US" sz="2000" dirty="0">
              <a:solidFill>
                <a:srgbClr val="002060"/>
              </a:solidFill>
              <a:latin typeface="Verdana" pitchFamily="34" charset="0"/>
              <a:ea typeface="Verdana" pitchFamily="34" charset="0"/>
              <a:cs typeface="Verdana" pitchFamily="34" charset="0"/>
            </a:endParaRPr>
          </a:p>
          <a:p>
            <a:pPr algn="just">
              <a:buNone/>
            </a:pPr>
            <a:r>
              <a:rPr lang="en-IN" sz="2000" dirty="0"/>
              <a:t>	</a:t>
            </a:r>
            <a:r>
              <a:rPr lang="en-IN" sz="2000" dirty="0" smtClean="0">
                <a:solidFill>
                  <a:srgbClr val="002060"/>
                </a:solidFill>
                <a:latin typeface="Verdana" pitchFamily="34" charset="0"/>
                <a:ea typeface="Verdana" pitchFamily="34" charset="0"/>
                <a:cs typeface="Verdana" pitchFamily="34" charset="0"/>
              </a:rPr>
              <a:t>Dummy </a:t>
            </a:r>
            <a:r>
              <a:rPr lang="en-IN" sz="2000" dirty="0">
                <a:solidFill>
                  <a:srgbClr val="002060"/>
                </a:solidFill>
                <a:latin typeface="Verdana" pitchFamily="34" charset="0"/>
                <a:ea typeface="Verdana" pitchFamily="34" charset="0"/>
                <a:cs typeface="Verdana" pitchFamily="34" charset="0"/>
              </a:rPr>
              <a:t>activity is a hypothetical activity which consumes no resource or time. It is represented by dotted lines and is inserted in the network to clarify an activity pattern under the following situations</a:t>
            </a:r>
            <a:r>
              <a:rPr lang="en-IN" sz="2000" dirty="0" smtClean="0">
                <a:solidFill>
                  <a:srgbClr val="002060"/>
                </a:solidFill>
                <a:latin typeface="Verdana" pitchFamily="34" charset="0"/>
                <a:ea typeface="Verdana" pitchFamily="34" charset="0"/>
                <a:cs typeface="Verdana" pitchFamily="34" charset="0"/>
              </a:rPr>
              <a:t>.</a:t>
            </a:r>
          </a:p>
          <a:p>
            <a:pPr algn="just">
              <a:buNone/>
            </a:pPr>
            <a:endParaRPr lang="en-US" sz="2400" dirty="0">
              <a:solidFill>
                <a:srgbClr val="002060"/>
              </a:solidFill>
              <a:latin typeface="Verdana" pitchFamily="34" charset="0"/>
              <a:ea typeface="Verdana" pitchFamily="34" charset="0"/>
              <a:cs typeface="Verdana" pitchFamily="34" charset="0"/>
            </a:endParaRPr>
          </a:p>
          <a:p>
            <a:pPr marL="914400" lvl="1"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To make activities with common starting and finishing events distinguishable.</a:t>
            </a:r>
            <a:endParaRPr lang="en-US" sz="2000" dirty="0">
              <a:solidFill>
                <a:srgbClr val="002060"/>
              </a:solidFill>
              <a:latin typeface="Verdana" pitchFamily="34" charset="0"/>
              <a:ea typeface="Verdana" pitchFamily="34" charset="0"/>
              <a:cs typeface="Verdana" pitchFamily="34" charset="0"/>
            </a:endParaRPr>
          </a:p>
          <a:p>
            <a:pPr marL="914400" lvl="1"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To identify and maintain the proper precedence relationship between activities that are not connected by events.</a:t>
            </a:r>
            <a:endParaRPr lang="en-US" sz="2000" dirty="0">
              <a:solidFill>
                <a:srgbClr val="002060"/>
              </a:solidFill>
              <a:latin typeface="Verdana" pitchFamily="34" charset="0"/>
              <a:ea typeface="Verdana" pitchFamily="34" charset="0"/>
              <a:cs typeface="Verdana" pitchFamily="34" charset="0"/>
            </a:endParaRPr>
          </a:p>
          <a:p>
            <a:pPr marL="914400" lvl="1"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To bring all “loose ends” to a single initial and single terminal event.</a:t>
            </a: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 calcmode="lin" valueType="num">
                                      <p:cBhvr additive="base">
                                        <p:cTn id="2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 calcmode="lin" valueType="num">
                                      <p:cBhvr additive="base">
                                        <p:cTn id="2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 calcmode="lin" valueType="num">
                                      <p:cBhvr additive="base">
                                        <p:cTn id="3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lnSpc>
                <a:spcPct val="150000"/>
              </a:lnSpc>
              <a:buNone/>
            </a:pPr>
            <a:r>
              <a:rPr lang="en-IN" sz="2000" b="1" dirty="0" smtClean="0">
                <a:solidFill>
                  <a:srgbClr val="002060"/>
                </a:solidFill>
              </a:rPr>
              <a:t>	</a:t>
            </a:r>
          </a:p>
          <a:p>
            <a:pPr algn="just">
              <a:lnSpc>
                <a:spcPct val="150000"/>
              </a:lnSpc>
              <a:buNone/>
            </a:pPr>
            <a:r>
              <a:rPr lang="en-IN" sz="2000" b="1" dirty="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Forward pass calculations</a:t>
            </a:r>
            <a:r>
              <a:rPr lang="en-IN" sz="2000" dirty="0" smtClean="0">
                <a:solidFill>
                  <a:srgbClr val="002060"/>
                </a:solidFill>
                <a:latin typeface="Verdana" pitchFamily="34" charset="0"/>
                <a:ea typeface="Verdana" pitchFamily="34" charset="0"/>
                <a:cs typeface="Verdana" pitchFamily="34" charset="0"/>
              </a:rPr>
              <a:t> mean addition of activity durations from Start point to the End point in the network.  Conventionally, the Start event will start at zero and further activity durations in the paths of network are added till the end.  In case two or more activities end at any particular event, then the cumulative duration of the longest path is taken as the beginning point of next activity.  The cumulative durations arrived at each events beginning are called Earliest Start Time of respective activities</a:t>
            </a:r>
            <a:r>
              <a:rPr lang="en-IN" sz="2000" dirty="0">
                <a:solidFill>
                  <a:srgbClr val="002060"/>
                </a:solidFill>
                <a:latin typeface="Verdana" pitchFamily="34" charset="0"/>
                <a:ea typeface="Verdana" pitchFamily="34" charset="0"/>
                <a:cs typeface="Verdana" pitchFamily="34" charset="0"/>
              </a:rPr>
              <a:t>.</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a:t>
            </a:r>
          </a:p>
          <a:p>
            <a:pPr algn="just">
              <a:lnSpc>
                <a:spcPct val="150000"/>
              </a:lnSpc>
              <a:buNone/>
            </a:pPr>
            <a:r>
              <a:rPr lang="en-IN" sz="2000" b="1" dirty="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Backward </a:t>
            </a:r>
            <a:r>
              <a:rPr lang="en-IN" sz="2000" b="1" dirty="0">
                <a:solidFill>
                  <a:srgbClr val="002060"/>
                </a:solidFill>
                <a:latin typeface="Verdana" pitchFamily="34" charset="0"/>
                <a:ea typeface="Verdana" pitchFamily="34" charset="0"/>
                <a:cs typeface="Verdana" pitchFamily="34" charset="0"/>
              </a:rPr>
              <a:t>Pass Calculations</a:t>
            </a:r>
            <a:r>
              <a:rPr lang="en-IN" sz="2000" dirty="0">
                <a:solidFill>
                  <a:srgbClr val="002060"/>
                </a:solidFill>
                <a:latin typeface="Verdana" pitchFamily="34" charset="0"/>
                <a:ea typeface="Verdana" pitchFamily="34" charset="0"/>
                <a:cs typeface="Verdana" pitchFamily="34" charset="0"/>
              </a:rPr>
              <a:t> mean working from End point to the Start point and at each stage, respective activity durations are deducted from the estimated project completion time.  In this case if two or more activities start at an event, then the path giving the cumulative minimum value is considered for workings to go to the preceding activity leading to the Start.  The times arrived at respective nodes by deducting the cumulative activity  durations from the project completion times are called latest Start Times of respective activities.</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000" b="1" dirty="0" smtClean="0">
                <a:solidFill>
                  <a:srgbClr val="002060"/>
                </a:solidFill>
                <a:latin typeface="Verdana" pitchFamily="34" charset="0"/>
                <a:ea typeface="Verdana" pitchFamily="34" charset="0"/>
                <a:cs typeface="Verdana" pitchFamily="34" charset="0"/>
              </a:rPr>
              <a:t>	Earliest </a:t>
            </a:r>
            <a:r>
              <a:rPr lang="en-IN" sz="2000" b="1" dirty="0">
                <a:solidFill>
                  <a:srgbClr val="002060"/>
                </a:solidFill>
                <a:latin typeface="Verdana" pitchFamily="34" charset="0"/>
                <a:ea typeface="Verdana" pitchFamily="34" charset="0"/>
                <a:cs typeface="Verdana" pitchFamily="34" charset="0"/>
              </a:rPr>
              <a:t>Start Time</a:t>
            </a:r>
            <a:r>
              <a:rPr lang="en-IN" sz="2000" dirty="0">
                <a:solidFill>
                  <a:srgbClr val="002060"/>
                </a:solidFill>
                <a:latin typeface="Verdana" pitchFamily="34" charset="0"/>
                <a:ea typeface="Verdana" pitchFamily="34" charset="0"/>
                <a:cs typeface="Verdana" pitchFamily="34" charset="0"/>
              </a:rPr>
              <a:t> of an activity is the earliest allowable occurrence time of the tail event of the activity</a:t>
            </a:r>
            <a:r>
              <a:rPr lang="en-IN" sz="2000" dirty="0" smtClean="0">
                <a:solidFill>
                  <a:srgbClr val="002060"/>
                </a:solidFill>
                <a:latin typeface="Verdana" pitchFamily="34" charset="0"/>
                <a:ea typeface="Verdana" pitchFamily="34" charset="0"/>
                <a:cs typeface="Verdana" pitchFamily="34" charset="0"/>
              </a:rPr>
              <a:t>.</a:t>
            </a:r>
          </a:p>
          <a:p>
            <a:pPr algn="just">
              <a:buNone/>
            </a:pPr>
            <a:endParaRPr lang="en-US" sz="2000" dirty="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Earliest </a:t>
            </a:r>
            <a:r>
              <a:rPr lang="en-IN" sz="2000" b="1" dirty="0">
                <a:solidFill>
                  <a:srgbClr val="002060"/>
                </a:solidFill>
                <a:latin typeface="Verdana" pitchFamily="34" charset="0"/>
                <a:ea typeface="Verdana" pitchFamily="34" charset="0"/>
                <a:cs typeface="Verdana" pitchFamily="34" charset="0"/>
              </a:rPr>
              <a:t>Finish Time</a:t>
            </a:r>
            <a:r>
              <a:rPr lang="en-IN" sz="2000" dirty="0">
                <a:solidFill>
                  <a:srgbClr val="002060"/>
                </a:solidFill>
                <a:latin typeface="Verdana" pitchFamily="34" charset="0"/>
                <a:ea typeface="Verdana" pitchFamily="34" charset="0"/>
                <a:cs typeface="Verdana" pitchFamily="34" charset="0"/>
              </a:rPr>
              <a:t> of an activity is sum of the earliest start time of the activity and the duration of the activity</a:t>
            </a:r>
            <a:r>
              <a:rPr lang="en-IN" sz="2000" dirty="0" smtClean="0">
                <a:solidFill>
                  <a:srgbClr val="002060"/>
                </a:solidFill>
                <a:latin typeface="Verdana" pitchFamily="34" charset="0"/>
                <a:ea typeface="Verdana" pitchFamily="34" charset="0"/>
                <a:cs typeface="Verdana" pitchFamily="34" charset="0"/>
              </a:rPr>
              <a:t>.</a:t>
            </a:r>
          </a:p>
          <a:p>
            <a:pPr algn="just">
              <a:buNone/>
            </a:pPr>
            <a:endParaRPr lang="en-US" sz="2000" dirty="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Latest </a:t>
            </a:r>
            <a:r>
              <a:rPr lang="en-IN" sz="2000" b="1" dirty="0">
                <a:solidFill>
                  <a:srgbClr val="002060"/>
                </a:solidFill>
                <a:latin typeface="Verdana" pitchFamily="34" charset="0"/>
                <a:ea typeface="Verdana" pitchFamily="34" charset="0"/>
                <a:cs typeface="Verdana" pitchFamily="34" charset="0"/>
              </a:rPr>
              <a:t>Finish Time</a:t>
            </a:r>
            <a:r>
              <a:rPr lang="en-IN" sz="2000" dirty="0">
                <a:solidFill>
                  <a:srgbClr val="002060"/>
                </a:solidFill>
                <a:latin typeface="Verdana" pitchFamily="34" charset="0"/>
                <a:ea typeface="Verdana" pitchFamily="34" charset="0"/>
                <a:cs typeface="Verdana" pitchFamily="34" charset="0"/>
              </a:rPr>
              <a:t> of an activity is the latest allowable occurrence time of the head event of that activity.  This is the maximum allowable time in which an activity has to be completed without affecting the project completion</a:t>
            </a:r>
            <a:r>
              <a:rPr lang="en-IN" sz="2000" dirty="0" smtClean="0">
                <a:solidFill>
                  <a:srgbClr val="002060"/>
                </a:solidFill>
                <a:latin typeface="Verdana" pitchFamily="34" charset="0"/>
                <a:ea typeface="Verdana" pitchFamily="34" charset="0"/>
                <a:cs typeface="Verdana" pitchFamily="34" charset="0"/>
              </a:rPr>
              <a:t>.</a:t>
            </a:r>
          </a:p>
          <a:p>
            <a:pPr algn="just">
              <a:buNone/>
            </a:pPr>
            <a:endParaRPr lang="en-US" sz="2000" dirty="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Latest </a:t>
            </a:r>
            <a:r>
              <a:rPr lang="en-IN" sz="2000" b="1" dirty="0">
                <a:solidFill>
                  <a:srgbClr val="002060"/>
                </a:solidFill>
                <a:latin typeface="Verdana" pitchFamily="34" charset="0"/>
                <a:ea typeface="Verdana" pitchFamily="34" charset="0"/>
                <a:cs typeface="Verdana" pitchFamily="34" charset="0"/>
              </a:rPr>
              <a:t>Start Time</a:t>
            </a:r>
            <a:r>
              <a:rPr lang="en-IN" sz="2000" dirty="0">
                <a:solidFill>
                  <a:srgbClr val="002060"/>
                </a:solidFill>
                <a:latin typeface="Verdana" pitchFamily="34" charset="0"/>
                <a:ea typeface="Verdana" pitchFamily="34" charset="0"/>
                <a:cs typeface="Verdana" pitchFamily="34" charset="0"/>
              </a:rPr>
              <a:t> of an activity is the time obtained by deducting the activity duration from its Latest Finish Time.</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 calcmode="lin" valueType="num">
                                      <p:cBhvr additive="base">
                                        <p:cTn id="3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Total </a:t>
            </a:r>
            <a:r>
              <a:rPr lang="en-IN" sz="2000" b="1" dirty="0">
                <a:solidFill>
                  <a:srgbClr val="002060"/>
                </a:solidFill>
                <a:latin typeface="Verdana" pitchFamily="34" charset="0"/>
                <a:ea typeface="Verdana" pitchFamily="34" charset="0"/>
                <a:cs typeface="Verdana" pitchFamily="34" charset="0"/>
              </a:rPr>
              <a:t>Float</a:t>
            </a:r>
            <a:r>
              <a:rPr lang="en-IN" sz="2000" dirty="0">
                <a:solidFill>
                  <a:srgbClr val="002060"/>
                </a:solidFill>
                <a:latin typeface="Verdana" pitchFamily="34" charset="0"/>
                <a:ea typeface="Verdana" pitchFamily="34" charset="0"/>
                <a:cs typeface="Verdana" pitchFamily="34" charset="0"/>
              </a:rPr>
              <a:t> of an activity is the difference between the earliest finish time and earliest start time.  This will be same as the difference between latest finish time and latest start time.  This represents the free time allowance that is available for an activity for completion without affecting project completion time.</a:t>
            </a: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Slack </a:t>
            </a:r>
            <a:r>
              <a:rPr lang="en-IN" sz="2000" dirty="0">
                <a:solidFill>
                  <a:srgbClr val="002060"/>
                </a:solidFill>
                <a:latin typeface="Verdana" pitchFamily="34" charset="0"/>
                <a:ea typeface="Verdana" pitchFamily="34" charset="0"/>
                <a:cs typeface="Verdana" pitchFamily="34" charset="0"/>
              </a:rPr>
              <a:t>time for an event is the difference between the latest event time and earliest event time.  The word slack is used for flexibility in time of events and float is used for flexibility in time of the activities.  Very often these words are used synonymously in practice.</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Free </a:t>
            </a:r>
            <a:r>
              <a:rPr lang="en-IN" sz="2000" b="1" dirty="0">
                <a:solidFill>
                  <a:srgbClr val="002060"/>
                </a:solidFill>
                <a:latin typeface="Verdana" pitchFamily="34" charset="0"/>
                <a:ea typeface="Verdana" pitchFamily="34" charset="0"/>
                <a:cs typeface="Verdana" pitchFamily="34" charset="0"/>
              </a:rPr>
              <a:t>Float</a:t>
            </a:r>
            <a:r>
              <a:rPr lang="en-IN" sz="2000" dirty="0">
                <a:solidFill>
                  <a:srgbClr val="002060"/>
                </a:solidFill>
                <a:latin typeface="Verdana" pitchFamily="34" charset="0"/>
                <a:ea typeface="Verdana" pitchFamily="34" charset="0"/>
                <a:cs typeface="Verdana" pitchFamily="34" charset="0"/>
              </a:rPr>
              <a:t> of an activity is the difference between total float and head event slack.  This is the float within which an activity can be manipulated without affecting the floats of succeeding activities.  This is the time with which an activity can be delayed without affecting the earliest start time of the following activities.</a:t>
            </a: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Independent </a:t>
            </a:r>
            <a:r>
              <a:rPr lang="en-IN" sz="2000" b="1" dirty="0">
                <a:solidFill>
                  <a:srgbClr val="002060"/>
                </a:solidFill>
                <a:latin typeface="Verdana" pitchFamily="34" charset="0"/>
                <a:ea typeface="Verdana" pitchFamily="34" charset="0"/>
                <a:cs typeface="Verdana" pitchFamily="34" charset="0"/>
              </a:rPr>
              <a:t>Float</a:t>
            </a:r>
            <a:r>
              <a:rPr lang="en-IN" sz="2000" dirty="0">
                <a:solidFill>
                  <a:srgbClr val="002060"/>
                </a:solidFill>
                <a:latin typeface="Verdana" pitchFamily="34" charset="0"/>
                <a:ea typeface="Verdana" pitchFamily="34" charset="0"/>
                <a:cs typeface="Verdana" pitchFamily="34" charset="0"/>
              </a:rPr>
              <a:t> of an activity is the difference between Free Float and the slack of tail event.  This is that portion of the total float of an activity by which the activity can be delayed for start without affecting the floats of the preceding activities.  Value of this float will be always +</a:t>
            </a:r>
            <a:r>
              <a:rPr lang="en-IN" sz="2000" dirty="0" err="1">
                <a:solidFill>
                  <a:srgbClr val="002060"/>
                </a:solidFill>
                <a:latin typeface="Verdana" pitchFamily="34" charset="0"/>
                <a:ea typeface="Verdana" pitchFamily="34" charset="0"/>
                <a:cs typeface="Verdana" pitchFamily="34" charset="0"/>
              </a:rPr>
              <a:t>ve</a:t>
            </a:r>
            <a:r>
              <a:rPr lang="en-IN" sz="2000" dirty="0">
                <a:solidFill>
                  <a:srgbClr val="002060"/>
                </a:solidFill>
                <a:latin typeface="Verdana" pitchFamily="34" charset="0"/>
                <a:ea typeface="Verdana" pitchFamily="34" charset="0"/>
                <a:cs typeface="Verdana" pitchFamily="34" charset="0"/>
              </a:rPr>
              <a:t> or zero but never –</a:t>
            </a:r>
            <a:r>
              <a:rPr lang="en-IN" sz="2000" dirty="0" err="1">
                <a:solidFill>
                  <a:srgbClr val="002060"/>
                </a:solidFill>
                <a:latin typeface="Verdana" pitchFamily="34" charset="0"/>
                <a:ea typeface="Verdana" pitchFamily="34" charset="0"/>
                <a:cs typeface="Verdana" pitchFamily="34" charset="0"/>
              </a:rPr>
              <a:t>ve</a:t>
            </a:r>
            <a:r>
              <a:rPr lang="en-IN" sz="2000" dirty="0">
                <a:solidFill>
                  <a:srgbClr val="002060"/>
                </a:solidFill>
                <a:latin typeface="Verdana" pitchFamily="34" charset="0"/>
                <a:ea typeface="Verdana" pitchFamily="34" charset="0"/>
                <a:cs typeface="Verdana" pitchFamily="34" charset="0"/>
              </a:rPr>
              <a:t>.  If the calculated value is –</a:t>
            </a:r>
            <a:r>
              <a:rPr lang="en-IN" sz="2000" dirty="0" err="1">
                <a:solidFill>
                  <a:srgbClr val="002060"/>
                </a:solidFill>
                <a:latin typeface="Verdana" pitchFamily="34" charset="0"/>
                <a:ea typeface="Verdana" pitchFamily="34" charset="0"/>
                <a:cs typeface="Verdana" pitchFamily="34" charset="0"/>
              </a:rPr>
              <a:t>ve</a:t>
            </a:r>
            <a:r>
              <a:rPr lang="en-IN" sz="2000" dirty="0">
                <a:solidFill>
                  <a:srgbClr val="002060"/>
                </a:solidFill>
                <a:latin typeface="Verdana" pitchFamily="34" charset="0"/>
                <a:ea typeface="Verdana" pitchFamily="34" charset="0"/>
                <a:cs typeface="Verdana" pitchFamily="34" charset="0"/>
              </a:rPr>
              <a:t>, it is taken as zero.</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lnSpc>
                <a:spcPct val="150000"/>
              </a:lnSpc>
              <a:buNone/>
            </a:pPr>
            <a:r>
              <a:rPr lang="en-IN" sz="2000" b="1" dirty="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Interfering </a:t>
            </a:r>
            <a:r>
              <a:rPr lang="en-IN" sz="2000" b="1" dirty="0">
                <a:solidFill>
                  <a:srgbClr val="002060"/>
                </a:solidFill>
                <a:latin typeface="Verdana" pitchFamily="34" charset="0"/>
                <a:ea typeface="Verdana" pitchFamily="34" charset="0"/>
                <a:cs typeface="Verdana" pitchFamily="34" charset="0"/>
              </a:rPr>
              <a:t>Float</a:t>
            </a:r>
            <a:r>
              <a:rPr lang="en-IN" sz="2000" dirty="0">
                <a:solidFill>
                  <a:srgbClr val="002060"/>
                </a:solidFill>
                <a:latin typeface="Verdana" pitchFamily="34" charset="0"/>
                <a:ea typeface="Verdana" pitchFamily="34" charset="0"/>
                <a:cs typeface="Verdana" pitchFamily="34" charset="0"/>
              </a:rPr>
              <a:t> of an activity is the difference between the latest finish time of an activity and the earliest start time of the following activity.  This figure represents the usage of float times of the following activities by the current activity i.e. following activities float will get reduced because of delay in execution of the current activity</a:t>
            </a:r>
            <a:r>
              <a:rPr lang="en-IN" sz="2000" dirty="0" smtClean="0">
                <a:solidFill>
                  <a:srgbClr val="002060"/>
                </a:solidFill>
                <a:latin typeface="Verdana" pitchFamily="34" charset="0"/>
                <a:ea typeface="Verdana" pitchFamily="34" charset="0"/>
                <a:cs typeface="Verdana" pitchFamily="34" charset="0"/>
              </a:rPr>
              <a:t>.</a:t>
            </a:r>
          </a:p>
          <a:p>
            <a:pPr algn="just">
              <a:lnSpc>
                <a:spcPct val="150000"/>
              </a:lnSpc>
              <a:buNone/>
            </a:pPr>
            <a:endParaRPr lang="en-IN" sz="2000" dirty="0" smtClean="0">
              <a:solidFill>
                <a:srgbClr val="002060"/>
              </a:solidFill>
              <a:latin typeface="Verdana" pitchFamily="34" charset="0"/>
              <a:ea typeface="Verdana" pitchFamily="34" charset="0"/>
              <a:cs typeface="Verdana" pitchFamily="34" charset="0"/>
            </a:endParaRPr>
          </a:p>
          <a:p>
            <a:pPr algn="just">
              <a:lnSpc>
                <a:spcPct val="150000"/>
              </a:lnSpc>
              <a:buNone/>
            </a:pPr>
            <a:r>
              <a:rPr lang="en-IN" sz="2000" dirty="0" smtClean="0"/>
              <a:t>	</a:t>
            </a:r>
            <a:r>
              <a:rPr lang="en-IN" sz="2000" dirty="0" smtClean="0">
                <a:solidFill>
                  <a:srgbClr val="002060"/>
                </a:solidFill>
                <a:latin typeface="Verdana" pitchFamily="34" charset="0"/>
                <a:ea typeface="Verdana" pitchFamily="34" charset="0"/>
                <a:cs typeface="Verdana" pitchFamily="34" charset="0"/>
              </a:rPr>
              <a:t>For </a:t>
            </a:r>
            <a:r>
              <a:rPr lang="en-IN" sz="2000" dirty="0">
                <a:solidFill>
                  <a:srgbClr val="002060"/>
                </a:solidFill>
                <a:latin typeface="Verdana" pitchFamily="34" charset="0"/>
                <a:ea typeface="Verdana" pitchFamily="34" charset="0"/>
                <a:cs typeface="Verdana" pitchFamily="34" charset="0"/>
              </a:rPr>
              <a:t>all activities of critical path, the earliest start time and latest start time will be same. Similarly earliest finish time and latest finish time will also be same.  This implies that there will be no float for all activities on critical path.</a:t>
            </a: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algn="just">
              <a:buNone/>
            </a:pPr>
            <a:r>
              <a:rPr lang="en-IN" sz="2000" b="1" dirty="0" smtClean="0">
                <a:solidFill>
                  <a:srgbClr val="002060"/>
                </a:solidFill>
                <a:latin typeface="Verdana" pitchFamily="34" charset="0"/>
                <a:ea typeface="Verdana" pitchFamily="34" charset="0"/>
                <a:cs typeface="Verdana" pitchFamily="34" charset="0"/>
              </a:rPr>
              <a:t>	</a:t>
            </a:r>
          </a:p>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a:t>
            </a:r>
            <a:r>
              <a:rPr lang="en-IN" sz="2200" b="1" dirty="0" smtClean="0">
                <a:solidFill>
                  <a:srgbClr val="002060"/>
                </a:solidFill>
                <a:latin typeface="Verdana" pitchFamily="34" charset="0"/>
                <a:ea typeface="Verdana" pitchFamily="34" charset="0"/>
                <a:cs typeface="Verdana" pitchFamily="34" charset="0"/>
              </a:rPr>
              <a:t>Project crashing </a:t>
            </a:r>
            <a:r>
              <a:rPr lang="en-IN" sz="2200" dirty="0" smtClean="0">
                <a:solidFill>
                  <a:srgbClr val="002060"/>
                </a:solidFill>
                <a:latin typeface="Verdana" pitchFamily="34" charset="0"/>
                <a:ea typeface="Verdana" pitchFamily="34" charset="0"/>
                <a:cs typeface="Verdana" pitchFamily="34" charset="0"/>
              </a:rPr>
              <a:t>implies carrying activities of the project at their minimum or reduced times than the ideal times.  As this involves some additional expenditure and savings in certain other expenses, depending on the objective of the management a trade off is made.  Thus minimum execution crash time may not be the optimal execution time.  While crashing, activities on the critical path are to be crashed as crashing elsewhere in other activities will not result in reduction of project time.  Activities on critical path are prioritised for crashing depending on respective cost slopes and needs.</a:t>
            </a:r>
            <a:endParaRPr lang="en-US" sz="22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000" dirty="0" smtClean="0">
                <a:solidFill>
                  <a:srgbClr val="002060"/>
                </a:solidFill>
                <a:latin typeface="Verdana" pitchFamily="34" charset="0"/>
                <a:ea typeface="Verdana" pitchFamily="34" charset="0"/>
                <a:cs typeface="Verdana" pitchFamily="34" charset="0"/>
              </a:rPr>
              <a:t>	</a:t>
            </a:r>
          </a:p>
          <a:p>
            <a:pPr algn="just">
              <a:buNone/>
            </a:pPr>
            <a:r>
              <a:rPr lang="en-IN" sz="2000" dirty="0" smtClean="0">
                <a:solidFill>
                  <a:srgbClr val="002060"/>
                </a:solidFill>
                <a:latin typeface="Verdana" pitchFamily="34" charset="0"/>
                <a:ea typeface="Verdana" pitchFamily="34" charset="0"/>
                <a:cs typeface="Verdana" pitchFamily="34" charset="0"/>
              </a:rPr>
              <a:t>	Activity cost slope is the figure that is obtained by dividing the difference of costs (between crash cost and normal cost) with difference of times (between crash time and normal time) i.e.</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Activity Cost Slope = (Crash Cost – Normal Cost) / 				(Normal time – Crash Time)</a:t>
            </a: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a:t>
            </a:r>
          </a:p>
          <a:p>
            <a:pPr algn="just">
              <a:buNone/>
            </a:pPr>
            <a:r>
              <a:rPr lang="en-IN" sz="2000" dirty="0" smtClean="0">
                <a:solidFill>
                  <a:srgbClr val="002060"/>
                </a:solidFill>
                <a:latin typeface="Verdana" pitchFamily="34" charset="0"/>
                <a:ea typeface="Verdana" pitchFamily="34" charset="0"/>
                <a:cs typeface="Verdana" pitchFamily="34" charset="0"/>
              </a:rPr>
              <a:t>	It will be beneficial to crash activities with lesser slope in priority to activities with higher slopes.</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 calcmode="lin" valueType="num">
                                      <p:cBhvr additive="base">
                                        <p:cTn id="3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lstStyle/>
          <a:p>
            <a:pPr algn="just">
              <a:buNone/>
            </a:pPr>
            <a:r>
              <a:rPr lang="en-IN" dirty="0" smtClean="0"/>
              <a:t>	</a:t>
            </a:r>
          </a:p>
          <a:p>
            <a:pPr algn="just">
              <a:buNone/>
            </a:pPr>
            <a:r>
              <a:rPr lang="en-IN" sz="2400" dirty="0" smtClean="0">
                <a:latin typeface="Verdana" pitchFamily="34" charset="0"/>
                <a:ea typeface="Verdana" pitchFamily="34" charset="0"/>
                <a:cs typeface="Verdana" pitchFamily="34" charset="0"/>
              </a:rPr>
              <a:t>	</a:t>
            </a:r>
            <a:r>
              <a:rPr lang="en-IN" sz="2400" dirty="0" smtClean="0">
                <a:solidFill>
                  <a:srgbClr val="002060"/>
                </a:solidFill>
                <a:latin typeface="Verdana" pitchFamily="34" charset="0"/>
                <a:ea typeface="Verdana" pitchFamily="34" charset="0"/>
                <a:cs typeface="Verdana" pitchFamily="34" charset="0"/>
              </a:rPr>
              <a:t>The PERT and CPM models are extremely useful for the purpose of planning, scheduling and controlling the progress and completion of large and complex projects.</a:t>
            </a:r>
          </a:p>
          <a:p>
            <a:pPr algn="just">
              <a:buNone/>
            </a:pPr>
            <a:endParaRPr lang="en-US" sz="2400" dirty="0" smtClean="0">
              <a:solidFill>
                <a:srgbClr val="002060"/>
              </a:solidFill>
              <a:latin typeface="Verdana" pitchFamily="34" charset="0"/>
              <a:ea typeface="Verdana" pitchFamily="34" charset="0"/>
              <a:cs typeface="Verdana" pitchFamily="34" charset="0"/>
            </a:endParaRPr>
          </a:p>
          <a:p>
            <a:pPr algn="just">
              <a:buNone/>
            </a:pPr>
            <a:endParaRPr lang="en-US" sz="2400" dirty="0" smtClean="0">
              <a:solidFill>
                <a:srgbClr val="002060"/>
              </a:solidFill>
              <a:latin typeface="Verdana" pitchFamily="34" charset="0"/>
              <a:ea typeface="Verdana" pitchFamily="34" charset="0"/>
              <a:cs typeface="Verdana" pitchFamily="34" charset="0"/>
            </a:endParaRPr>
          </a:p>
          <a:p>
            <a:pPr algn="just">
              <a:buNone/>
            </a:pPr>
            <a:r>
              <a:rPr lang="en-IN" sz="2400" b="1" dirty="0" smtClean="0">
                <a:solidFill>
                  <a:srgbClr val="002060"/>
                </a:solidFill>
                <a:latin typeface="Verdana" pitchFamily="34" charset="0"/>
                <a:ea typeface="Verdana" pitchFamily="34" charset="0"/>
                <a:cs typeface="Verdana" pitchFamily="34" charset="0"/>
              </a:rPr>
              <a:t>	Network</a:t>
            </a:r>
            <a:r>
              <a:rPr lang="en-IN" sz="2400" dirty="0" smtClean="0">
                <a:solidFill>
                  <a:srgbClr val="002060"/>
                </a:solidFill>
                <a:latin typeface="Verdana" pitchFamily="34" charset="0"/>
                <a:ea typeface="Verdana" pitchFamily="34" charset="0"/>
                <a:cs typeface="Verdana" pitchFamily="34" charset="0"/>
              </a:rPr>
              <a:t> is a graphical representation of a project, depicting the flow as well as the sequence of well-defined activities and events.  </a:t>
            </a:r>
            <a:endParaRPr lang="en-US" sz="2400" dirty="0" smtClean="0">
              <a:solidFill>
                <a:srgbClr val="002060"/>
              </a:solidFill>
              <a:latin typeface="Verdana" pitchFamily="34" charset="0"/>
              <a:ea typeface="Verdana" pitchFamily="34" charset="0"/>
              <a:cs typeface="Verdana" pitchFamily="34" charset="0"/>
            </a:endParaRPr>
          </a:p>
          <a:p>
            <a:endParaRPr lang="en-US" dirty="0">
              <a:solidFill>
                <a:srgbClr val="002060"/>
              </a:solidFill>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a:t>
            </a:r>
          </a:p>
          <a:p>
            <a:pPr algn="just">
              <a:lnSpc>
                <a:spcPct val="200000"/>
              </a:lnSpc>
              <a:buNone/>
            </a:pPr>
            <a:r>
              <a:rPr lang="en-IN" sz="2000" b="1" dirty="0" smtClean="0">
                <a:solidFill>
                  <a:srgbClr val="002060"/>
                </a:solidFill>
                <a:latin typeface="Verdana" pitchFamily="34" charset="0"/>
                <a:ea typeface="Verdana" pitchFamily="34" charset="0"/>
                <a:cs typeface="Verdana" pitchFamily="34" charset="0"/>
              </a:rPr>
              <a:t>	Updating the network</a:t>
            </a:r>
            <a:r>
              <a:rPr lang="en-IN" sz="2000" dirty="0" smtClean="0">
                <a:solidFill>
                  <a:srgbClr val="002060"/>
                </a:solidFill>
                <a:latin typeface="Verdana" pitchFamily="34" charset="0"/>
                <a:ea typeface="Verdana" pitchFamily="34" charset="0"/>
                <a:cs typeface="Verdana" pitchFamily="34" charset="0"/>
              </a:rPr>
              <a:t> is an important job while preparing CPM / PERT charts, which need to be updated on periodical basis, taking into consideration progress and developments.  This is done by adding the days lapsed to the revised estimated duration of the activity and deducting from this figure the duration of the preceding activities, if any.</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algn="just">
              <a:lnSpc>
                <a:spcPct val="200000"/>
              </a:lnSpc>
              <a:buNone/>
            </a:pPr>
            <a:r>
              <a:rPr lang="en-IN" sz="2000" b="1" dirty="0" smtClean="0"/>
              <a:t>	</a:t>
            </a:r>
            <a:r>
              <a:rPr lang="en-IN" sz="2000" b="1" dirty="0" smtClean="0">
                <a:solidFill>
                  <a:srgbClr val="002060"/>
                </a:solidFill>
                <a:latin typeface="Verdana" pitchFamily="34" charset="0"/>
                <a:ea typeface="Verdana" pitchFamily="34" charset="0"/>
                <a:cs typeface="Verdana" pitchFamily="34" charset="0"/>
              </a:rPr>
              <a:t>Time scaled Diagrams:</a:t>
            </a:r>
            <a:r>
              <a:rPr lang="en-IN" sz="2000" dirty="0" smtClean="0">
                <a:solidFill>
                  <a:srgbClr val="002060"/>
                </a:solidFill>
                <a:latin typeface="Verdana" pitchFamily="34" charset="0"/>
                <a:ea typeface="Verdana" pitchFamily="34" charset="0"/>
                <a:cs typeface="Verdana" pitchFamily="34" charset="0"/>
              </a:rPr>
              <a:t>  CPM / PERT charts can be drawn on time scale sheets also.  First the critical path, being the longest duration path is drawn parallel to the time scale and then other paths are drawn above or below the critical path to scale.  Floats are drawn by dotted lines.  Dummies are represented by dotted vertical lines.  Events are entered at their earliest start times (Alternatively, Latest start times can also be used.)  This will be very useful for short projects with limited activities.</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nSpc>
                <a:spcPct val="150000"/>
              </a:lnSpc>
              <a:buNone/>
            </a:pPr>
            <a:r>
              <a:rPr lang="en-US" sz="2000" b="1" dirty="0" smtClean="0">
                <a:solidFill>
                  <a:srgbClr val="002060"/>
                </a:solidFill>
                <a:latin typeface="Verdana" pitchFamily="34" charset="0"/>
                <a:ea typeface="Verdana" pitchFamily="34" charset="0"/>
                <a:cs typeface="Verdana" pitchFamily="34" charset="0"/>
              </a:rPr>
              <a:t>Project Definition and the 4 characteristics of Projects.</a:t>
            </a: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r>
              <a:rPr lang="en-IN" sz="2000" dirty="0" smtClean="0"/>
              <a:t>	</a:t>
            </a:r>
            <a:r>
              <a:rPr lang="en-IN" sz="2000" dirty="0" smtClean="0">
                <a:solidFill>
                  <a:srgbClr val="002060"/>
                </a:solidFill>
                <a:latin typeface="Verdana" pitchFamily="34" charset="0"/>
                <a:ea typeface="Verdana" pitchFamily="34" charset="0"/>
                <a:cs typeface="Verdana" pitchFamily="34" charset="0"/>
              </a:rPr>
              <a:t>A </a:t>
            </a:r>
            <a:r>
              <a:rPr lang="en-IN" sz="2000" dirty="0">
                <a:solidFill>
                  <a:srgbClr val="002060"/>
                </a:solidFill>
                <a:latin typeface="Verdana" pitchFamily="34" charset="0"/>
                <a:ea typeface="Verdana" pitchFamily="34" charset="0"/>
                <a:cs typeface="Verdana" pitchFamily="34" charset="0"/>
              </a:rPr>
              <a:t>project can be defined as a set of activities or jobs that are performed in a certain sequence determined logically or technologically and it has to be completed within (</a:t>
            </a:r>
            <a:r>
              <a:rPr lang="en-IN" sz="2000" dirty="0" err="1">
                <a:solidFill>
                  <a:srgbClr val="002060"/>
                </a:solidFill>
                <a:latin typeface="Verdana" pitchFamily="34" charset="0"/>
                <a:ea typeface="Verdana" pitchFamily="34" charset="0"/>
                <a:cs typeface="Verdana" pitchFamily="34" charset="0"/>
              </a:rPr>
              <a:t>i</a:t>
            </a:r>
            <a:r>
              <a:rPr lang="en-IN" sz="2000" dirty="0">
                <a:solidFill>
                  <a:srgbClr val="002060"/>
                </a:solidFill>
                <a:latin typeface="Verdana" pitchFamily="34" charset="0"/>
                <a:ea typeface="Verdana" pitchFamily="34" charset="0"/>
                <a:cs typeface="Verdana" pitchFamily="34" charset="0"/>
              </a:rPr>
              <a:t>) a specified time, (ii) a specified cost and (iii) meeting the </a:t>
            </a:r>
            <a:r>
              <a:rPr lang="en-IN" sz="2000" dirty="0" smtClean="0">
                <a:solidFill>
                  <a:srgbClr val="002060"/>
                </a:solidFill>
                <a:latin typeface="Verdana" pitchFamily="34" charset="0"/>
                <a:ea typeface="Verdana" pitchFamily="34" charset="0"/>
                <a:cs typeface="Verdana" pitchFamily="34" charset="0"/>
              </a:rPr>
              <a:t>performance </a:t>
            </a:r>
            <a:r>
              <a:rPr lang="en-IN" sz="2000" dirty="0">
                <a:solidFill>
                  <a:srgbClr val="002060"/>
                </a:solidFill>
                <a:latin typeface="Verdana" pitchFamily="34" charset="0"/>
                <a:ea typeface="Verdana" pitchFamily="34" charset="0"/>
                <a:cs typeface="Verdana" pitchFamily="34" charset="0"/>
              </a:rPr>
              <a:t>standards</a:t>
            </a:r>
            <a:r>
              <a:rPr lang="en-IN" sz="2000" dirty="0" smtClean="0">
                <a:solidFill>
                  <a:srgbClr val="002060"/>
                </a:solidFill>
                <a:latin typeface="Verdana" pitchFamily="34" charset="0"/>
                <a:ea typeface="Verdana" pitchFamily="34" charset="0"/>
                <a:cs typeface="Verdana" pitchFamily="34" charset="0"/>
              </a:rPr>
              <a:t>.  Examples are:</a:t>
            </a:r>
          </a:p>
          <a:p>
            <a:pPr marL="457200" lvl="2" indent="-457200" algn="just">
              <a:lnSpc>
                <a:spcPct val="150000"/>
              </a:lnSpc>
              <a:buFont typeface="+mj-lt"/>
              <a:buAutoNum type="alphaLcPeriod"/>
            </a:pPr>
            <a:r>
              <a:rPr lang="en-IN" sz="2000" dirty="0" smtClean="0">
                <a:solidFill>
                  <a:srgbClr val="002060"/>
                </a:solidFill>
                <a:latin typeface="Verdana" pitchFamily="34" charset="0"/>
                <a:ea typeface="Verdana" pitchFamily="34" charset="0"/>
                <a:cs typeface="Verdana" pitchFamily="34" charset="0"/>
              </a:rPr>
              <a:t>Introducing </a:t>
            </a:r>
            <a:r>
              <a:rPr lang="en-IN" sz="2000" dirty="0">
                <a:solidFill>
                  <a:srgbClr val="002060"/>
                </a:solidFill>
                <a:latin typeface="Verdana" pitchFamily="34" charset="0"/>
                <a:ea typeface="Verdana" pitchFamily="34" charset="0"/>
                <a:cs typeface="Verdana" pitchFamily="34" charset="0"/>
              </a:rPr>
              <a:t>a new product in the market.</a:t>
            </a:r>
            <a:endParaRPr lang="en-US" sz="2000" dirty="0">
              <a:solidFill>
                <a:srgbClr val="002060"/>
              </a:solidFill>
              <a:latin typeface="Verdana" pitchFamily="34" charset="0"/>
              <a:ea typeface="Verdana" pitchFamily="34" charset="0"/>
              <a:cs typeface="Verdana" pitchFamily="34" charset="0"/>
            </a:endParaRPr>
          </a:p>
          <a:p>
            <a:pPr marL="457200" lvl="2" indent="-457200" algn="just">
              <a:lnSpc>
                <a:spcPct val="150000"/>
              </a:lnSpc>
              <a:buFont typeface="+mj-lt"/>
              <a:buAutoNum type="alphaLcPeriod"/>
            </a:pPr>
            <a:r>
              <a:rPr lang="en-IN" sz="2000" dirty="0" smtClean="0">
                <a:solidFill>
                  <a:srgbClr val="002060"/>
                </a:solidFill>
                <a:latin typeface="Verdana" pitchFamily="34" charset="0"/>
                <a:ea typeface="Verdana" pitchFamily="34" charset="0"/>
                <a:cs typeface="Verdana" pitchFamily="34" charset="0"/>
              </a:rPr>
              <a:t>Executing </a:t>
            </a:r>
            <a:r>
              <a:rPr lang="en-IN" sz="2000" dirty="0">
                <a:solidFill>
                  <a:srgbClr val="002060"/>
                </a:solidFill>
                <a:latin typeface="Verdana" pitchFamily="34" charset="0"/>
                <a:ea typeface="Verdana" pitchFamily="34" charset="0"/>
                <a:cs typeface="Verdana" pitchFamily="34" charset="0"/>
              </a:rPr>
              <a:t>a large and complex order on jobbing </a:t>
            </a:r>
            <a:r>
              <a:rPr lang="en-IN" sz="2000" dirty="0" smtClean="0">
                <a:solidFill>
                  <a:srgbClr val="002060"/>
                </a:solidFill>
                <a:latin typeface="Verdana" pitchFamily="34" charset="0"/>
                <a:ea typeface="Verdana" pitchFamily="34" charset="0"/>
                <a:cs typeface="Verdana" pitchFamily="34" charset="0"/>
              </a:rPr>
              <a:t>production</a:t>
            </a:r>
            <a:r>
              <a:rPr lang="en-IN" sz="2000" dirty="0">
                <a:solidFill>
                  <a:srgbClr val="002060"/>
                </a:solidFill>
                <a:latin typeface="Verdana" pitchFamily="34" charset="0"/>
                <a:ea typeface="Verdana" pitchFamily="34" charset="0"/>
                <a:cs typeface="Verdana" pitchFamily="34" charset="0"/>
              </a:rPr>
              <a:t>.</a:t>
            </a:r>
            <a:endParaRPr lang="en-US" sz="2000" dirty="0">
              <a:solidFill>
                <a:srgbClr val="002060"/>
              </a:solidFill>
              <a:latin typeface="Verdana" pitchFamily="34" charset="0"/>
              <a:ea typeface="Verdana" pitchFamily="34" charset="0"/>
              <a:cs typeface="Verdana" pitchFamily="34" charset="0"/>
            </a:endParaRPr>
          </a:p>
          <a:p>
            <a:pPr marL="457200" lvl="2" indent="-457200" algn="just">
              <a:lnSpc>
                <a:spcPct val="150000"/>
              </a:lnSpc>
              <a:buFont typeface="+mj-lt"/>
              <a:buAutoNum type="alphaLcPeriod"/>
            </a:pPr>
            <a:r>
              <a:rPr lang="en-IN" sz="2000" dirty="0" smtClean="0">
                <a:solidFill>
                  <a:srgbClr val="002060"/>
                </a:solidFill>
                <a:latin typeface="Verdana" pitchFamily="34" charset="0"/>
                <a:ea typeface="Verdana" pitchFamily="34" charset="0"/>
                <a:cs typeface="Verdana" pitchFamily="34" charset="0"/>
              </a:rPr>
              <a:t>Sending </a:t>
            </a:r>
            <a:r>
              <a:rPr lang="en-IN" sz="2000" dirty="0">
                <a:solidFill>
                  <a:srgbClr val="002060"/>
                </a:solidFill>
                <a:latin typeface="Verdana" pitchFamily="34" charset="0"/>
                <a:ea typeface="Verdana" pitchFamily="34" charset="0"/>
                <a:cs typeface="Verdana" pitchFamily="34" charset="0"/>
              </a:rPr>
              <a:t>a spacecraft to the </a:t>
            </a:r>
            <a:r>
              <a:rPr lang="en-IN" sz="2000" dirty="0" smtClean="0">
                <a:solidFill>
                  <a:srgbClr val="002060"/>
                </a:solidFill>
                <a:latin typeface="Verdana" pitchFamily="34" charset="0"/>
                <a:ea typeface="Verdana" pitchFamily="34" charset="0"/>
                <a:cs typeface="Verdana" pitchFamily="34" charset="0"/>
              </a:rPr>
              <a:t>mars etc.</a:t>
            </a: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b="1"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 calcmode="lin" valueType="num">
                                      <p:cBhvr additive="base">
                                        <p:cTn id="29"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 calcmode="lin" valueType="num">
                                      <p:cBhvr additive="base">
                                        <p:cTn id="3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lnSpc>
                <a:spcPct val="150000"/>
              </a:lnSpc>
              <a:buNone/>
            </a:pPr>
            <a:r>
              <a:rPr lang="en-IN" sz="2000" dirty="0">
                <a:solidFill>
                  <a:srgbClr val="002060"/>
                </a:solidFill>
                <a:latin typeface="Verdana" pitchFamily="34" charset="0"/>
                <a:ea typeface="Verdana" pitchFamily="34" charset="0"/>
                <a:cs typeface="Verdana" pitchFamily="34" charset="0"/>
              </a:rPr>
              <a:t>	</a:t>
            </a:r>
            <a:r>
              <a:rPr lang="en-US" sz="2000" dirty="0" smtClean="0">
                <a:solidFill>
                  <a:srgbClr val="002060"/>
                </a:solidFill>
                <a:latin typeface="Verdana" pitchFamily="34" charset="0"/>
                <a:ea typeface="Verdana" pitchFamily="34" charset="0"/>
                <a:cs typeface="Verdana" pitchFamily="34" charset="0"/>
              </a:rPr>
              <a:t>All the above projects are characterised by:</a:t>
            </a:r>
            <a:endParaRPr lang="en-US" sz="2000" dirty="0">
              <a:solidFill>
                <a:srgbClr val="002060"/>
              </a:solidFill>
              <a:latin typeface="Verdana" pitchFamily="34" charset="0"/>
              <a:ea typeface="Verdana" pitchFamily="34" charset="0"/>
              <a:cs typeface="Verdana" pitchFamily="34" charset="0"/>
            </a:endParaRPr>
          </a:p>
          <a:p>
            <a:pPr algn="just">
              <a:lnSpc>
                <a:spcPct val="150000"/>
              </a:lnSpc>
              <a:buNone/>
            </a:pPr>
            <a:r>
              <a:rPr lang="en-US" sz="2000" dirty="0" smtClean="0">
                <a:solidFill>
                  <a:srgbClr val="002060"/>
                </a:solidFill>
                <a:latin typeface="Verdana" pitchFamily="34" charset="0"/>
                <a:ea typeface="Verdana" pitchFamily="34" charset="0"/>
                <a:cs typeface="Verdana" pitchFamily="34" charset="0"/>
              </a:rPr>
              <a:t>	a. Large scale in nature</a:t>
            </a:r>
          </a:p>
          <a:p>
            <a:pPr algn="just">
              <a:lnSpc>
                <a:spcPct val="150000"/>
              </a:lnSpc>
              <a:buNone/>
            </a:pPr>
            <a:r>
              <a:rPr lang="en-US" sz="2000" dirty="0" smtClean="0">
                <a:solidFill>
                  <a:srgbClr val="002060"/>
                </a:solidFill>
                <a:latin typeface="Verdana" pitchFamily="34" charset="0"/>
                <a:ea typeface="Verdana" pitchFamily="34" charset="0"/>
                <a:cs typeface="Verdana" pitchFamily="34" charset="0"/>
              </a:rPr>
              <a:t>	b. Non recurring in nature</a:t>
            </a:r>
          </a:p>
          <a:p>
            <a:pPr algn="just">
              <a:lnSpc>
                <a:spcPct val="150000"/>
              </a:lnSpc>
              <a:buNone/>
            </a:pPr>
            <a:r>
              <a:rPr lang="en-US" sz="2000" dirty="0">
                <a:solidFill>
                  <a:srgbClr val="002060"/>
                </a:solidFill>
                <a:latin typeface="Verdana" pitchFamily="34" charset="0"/>
                <a:ea typeface="Verdana" pitchFamily="34" charset="0"/>
                <a:cs typeface="Verdana" pitchFamily="34" charset="0"/>
              </a:rPr>
              <a:t>	</a:t>
            </a:r>
            <a:r>
              <a:rPr lang="en-US" sz="2000" dirty="0" smtClean="0">
                <a:solidFill>
                  <a:srgbClr val="002060"/>
                </a:solidFill>
                <a:latin typeface="Verdana" pitchFamily="34" charset="0"/>
                <a:ea typeface="Verdana" pitchFamily="34" charset="0"/>
                <a:cs typeface="Verdana" pitchFamily="34" charset="0"/>
              </a:rPr>
              <a:t>c.  Uncertain and critical dates</a:t>
            </a:r>
          </a:p>
          <a:p>
            <a:pPr algn="just">
              <a:lnSpc>
                <a:spcPct val="150000"/>
              </a:lnSpc>
              <a:buNone/>
            </a:pPr>
            <a:r>
              <a:rPr lang="en-US" sz="2000" dirty="0">
                <a:solidFill>
                  <a:srgbClr val="002060"/>
                </a:solidFill>
                <a:latin typeface="Verdana" pitchFamily="34" charset="0"/>
                <a:ea typeface="Verdana" pitchFamily="34" charset="0"/>
                <a:cs typeface="Verdana" pitchFamily="34" charset="0"/>
              </a:rPr>
              <a:t>	</a:t>
            </a:r>
            <a:r>
              <a:rPr lang="en-US" sz="2000" dirty="0" smtClean="0">
                <a:solidFill>
                  <a:srgbClr val="002060"/>
                </a:solidFill>
                <a:latin typeface="Verdana" pitchFamily="34" charset="0"/>
                <a:ea typeface="Verdana" pitchFamily="34" charset="0"/>
                <a:cs typeface="Verdana" pitchFamily="34" charset="0"/>
              </a:rPr>
              <a:t>d. Completion dead line.</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additive="base">
                                        <p:cTn id="3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000" dirty="0">
                <a:solidFill>
                  <a:srgbClr val="002060"/>
                </a:solidFill>
                <a:latin typeface="Verdana" pitchFamily="34" charset="0"/>
                <a:ea typeface="Verdana" pitchFamily="34" charset="0"/>
                <a:cs typeface="Verdana" pitchFamily="34" charset="0"/>
              </a:rPr>
              <a:t>	</a:t>
            </a:r>
            <a:endParaRPr lang="en-IN"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Program Evaluation and Review Technique (PERT) is used for projects which have very high uncertain activity durations.  The uncertain activity durations are classified into three kinds of estimates. Viz. </a:t>
            </a:r>
          </a:p>
          <a:p>
            <a:pPr algn="just">
              <a:buNone/>
            </a:pPr>
            <a:endParaRPr lang="en-IN" sz="2000" dirty="0" smtClean="0">
              <a:solidFill>
                <a:srgbClr val="002060"/>
              </a:solidFill>
              <a:latin typeface="Verdana" pitchFamily="34" charset="0"/>
              <a:ea typeface="Verdana" pitchFamily="34" charset="0"/>
              <a:cs typeface="Verdana" pitchFamily="34" charset="0"/>
            </a:endParaRPr>
          </a:p>
          <a:p>
            <a:pPr lvl="0" algn="just">
              <a:buNone/>
            </a:pPr>
            <a:r>
              <a:rPr lang="en-IN" sz="2000" dirty="0" smtClean="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Optimistic Time Estimate (to): </a:t>
            </a:r>
            <a:r>
              <a:rPr lang="en-IN" sz="2000" dirty="0" smtClean="0">
                <a:solidFill>
                  <a:srgbClr val="002060"/>
                </a:solidFill>
                <a:latin typeface="Verdana" pitchFamily="34" charset="0"/>
                <a:ea typeface="Verdana" pitchFamily="34" charset="0"/>
                <a:cs typeface="Verdana" pitchFamily="34" charset="0"/>
              </a:rPr>
              <a:t>This is the shortest possible time in which an activity can be completed in ideal conditions.</a:t>
            </a:r>
          </a:p>
          <a:p>
            <a:pPr lvl="0" algn="just">
              <a:buNone/>
            </a:pPr>
            <a:endParaRPr lang="en-US" sz="2000" dirty="0" smtClean="0">
              <a:solidFill>
                <a:srgbClr val="002060"/>
              </a:solidFill>
              <a:latin typeface="Verdana" pitchFamily="34" charset="0"/>
              <a:ea typeface="Verdana" pitchFamily="34" charset="0"/>
              <a:cs typeface="Verdana" pitchFamily="34" charset="0"/>
            </a:endParaRPr>
          </a:p>
          <a:p>
            <a:pPr lvl="0" algn="just">
              <a:buNone/>
            </a:pPr>
            <a:r>
              <a:rPr lang="en-IN" sz="2000" dirty="0" smtClean="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Pessimistic Time Estimate (</a:t>
            </a:r>
            <a:r>
              <a:rPr lang="en-IN" sz="2000" b="1" dirty="0" err="1" smtClean="0">
                <a:solidFill>
                  <a:srgbClr val="002060"/>
                </a:solidFill>
                <a:latin typeface="Verdana" pitchFamily="34" charset="0"/>
                <a:ea typeface="Verdana" pitchFamily="34" charset="0"/>
                <a:cs typeface="Verdana" pitchFamily="34" charset="0"/>
              </a:rPr>
              <a:t>tp</a:t>
            </a:r>
            <a:r>
              <a:rPr lang="en-IN" sz="2000" b="1" dirty="0" smtClean="0">
                <a:solidFill>
                  <a:srgbClr val="002060"/>
                </a:solidFill>
                <a:latin typeface="Verdana" pitchFamily="34" charset="0"/>
                <a:ea typeface="Verdana" pitchFamily="34" charset="0"/>
                <a:cs typeface="Verdana" pitchFamily="34" charset="0"/>
              </a:rPr>
              <a:t>): </a:t>
            </a:r>
            <a:r>
              <a:rPr lang="en-IN" sz="2000" dirty="0" smtClean="0">
                <a:solidFill>
                  <a:srgbClr val="002060"/>
                </a:solidFill>
                <a:latin typeface="Verdana" pitchFamily="34" charset="0"/>
                <a:ea typeface="Verdana" pitchFamily="34" charset="0"/>
                <a:cs typeface="Verdana" pitchFamily="34" charset="0"/>
              </a:rPr>
              <a:t>This is the maximum possible time which an activity could take to accomplish the job. If everything went wrong and abnormal situations prevailed, this would be the time estimate.</a:t>
            </a:r>
            <a:endParaRPr lang="en-US" sz="2000" dirty="0" smtClean="0">
              <a:solidFill>
                <a:srgbClr val="002060"/>
              </a:solidFill>
              <a:latin typeface="Verdana" pitchFamily="34" charset="0"/>
              <a:ea typeface="Verdana" pitchFamily="34" charset="0"/>
              <a:cs typeface="Verdana" pitchFamily="34" charset="0"/>
            </a:endParaRPr>
          </a:p>
          <a:p>
            <a:pPr lvl="0" algn="just">
              <a:buNone/>
            </a:pPr>
            <a:r>
              <a:rPr lang="en-IN" sz="2000" dirty="0" smtClean="0">
                <a:solidFill>
                  <a:srgbClr val="002060"/>
                </a:solidFill>
                <a:latin typeface="Verdana" pitchFamily="34" charset="0"/>
                <a:ea typeface="Verdana" pitchFamily="34" charset="0"/>
                <a:cs typeface="Verdana" pitchFamily="34" charset="0"/>
              </a:rPr>
              <a:t>	</a:t>
            </a:r>
            <a:endParaRPr lang="en-US" sz="2000" dirty="0" smtClean="0">
              <a:solidFill>
                <a:srgbClr val="002060"/>
              </a:solidFill>
              <a:latin typeface="Verdana" pitchFamily="34" charset="0"/>
              <a:ea typeface="Verdana" pitchFamily="34" charset="0"/>
              <a:cs typeface="Verdana" pitchFamily="34" charset="0"/>
            </a:endParaRPr>
          </a:p>
          <a:p>
            <a:pPr algn="just">
              <a:buNone/>
            </a:pPr>
            <a:endParaRPr lang="en-US" sz="2000" dirty="0">
              <a:solidFill>
                <a:srgbClr val="002060"/>
              </a:solidFill>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 calcmode="lin" valueType="num">
                                      <p:cBhvr additive="base">
                                        <p:cTn id="37"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fontScale="85000" lnSpcReduction="10000"/>
          </a:bodyPr>
          <a:lstStyle/>
          <a:p>
            <a:pPr algn="just">
              <a:buNone/>
            </a:pPr>
            <a:r>
              <a:rPr lang="en-IN" sz="2000" b="1" dirty="0" smtClean="0">
                <a:solidFill>
                  <a:srgbClr val="002060"/>
                </a:solidFill>
                <a:latin typeface="Verdana" pitchFamily="34" charset="0"/>
                <a:ea typeface="Verdana" pitchFamily="34" charset="0"/>
                <a:cs typeface="Verdana" pitchFamily="34" charset="0"/>
              </a:rPr>
              <a:t>	</a:t>
            </a:r>
          </a:p>
          <a:p>
            <a:pPr algn="just">
              <a:buNone/>
            </a:pPr>
            <a:r>
              <a:rPr lang="en-IN" sz="2000" b="1" dirty="0" smtClean="0">
                <a:solidFill>
                  <a:srgbClr val="002060"/>
                </a:solidFill>
                <a:latin typeface="Verdana" pitchFamily="34" charset="0"/>
                <a:ea typeface="Verdana" pitchFamily="34" charset="0"/>
                <a:cs typeface="Verdana" pitchFamily="34" charset="0"/>
              </a:rPr>
              <a:t>	The Most Likely Time Estimate (tm): </a:t>
            </a:r>
            <a:r>
              <a:rPr lang="en-IN" sz="2000" dirty="0" smtClean="0">
                <a:solidFill>
                  <a:srgbClr val="002060"/>
                </a:solidFill>
                <a:latin typeface="Verdana" pitchFamily="34" charset="0"/>
                <a:ea typeface="Verdana" pitchFamily="34" charset="0"/>
                <a:cs typeface="Verdana" pitchFamily="34" charset="0"/>
              </a:rPr>
              <a:t>This is a time estimate of an activity which lies between the optimistic and the pessimistic time estimates. It assumes that things go in a normal way with few setbacks. 	</a:t>
            </a:r>
          </a:p>
          <a:p>
            <a:pPr algn="just">
              <a:buNone/>
            </a:pPr>
            <a:endParaRPr lang="en-IN"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Based on the above time estimates, expected time is arrived by the formula:</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ctr">
              <a:buNone/>
            </a:pPr>
            <a:r>
              <a:rPr lang="en-IN" sz="2000" dirty="0" smtClean="0">
                <a:solidFill>
                  <a:srgbClr val="002060"/>
                </a:solidFill>
                <a:latin typeface="Verdana" pitchFamily="34" charset="0"/>
                <a:ea typeface="Verdana" pitchFamily="34" charset="0"/>
                <a:cs typeface="Verdana" pitchFamily="34" charset="0"/>
              </a:rPr>
              <a:t> </a:t>
            </a:r>
            <a:r>
              <a:rPr lang="en-IN" sz="2000" b="1" dirty="0" err="1" smtClean="0">
                <a:solidFill>
                  <a:srgbClr val="002060"/>
                </a:solidFill>
                <a:latin typeface="Verdana" pitchFamily="34" charset="0"/>
                <a:ea typeface="Verdana" pitchFamily="34" charset="0"/>
                <a:cs typeface="Verdana" pitchFamily="34" charset="0"/>
              </a:rPr>
              <a:t>t</a:t>
            </a:r>
            <a:r>
              <a:rPr lang="en-IN" sz="2000" b="1" baseline="-25000" dirty="0" err="1" smtClean="0">
                <a:solidFill>
                  <a:srgbClr val="002060"/>
                </a:solidFill>
                <a:latin typeface="Verdana" pitchFamily="34" charset="0"/>
                <a:ea typeface="Verdana" pitchFamily="34" charset="0"/>
                <a:cs typeface="Verdana" pitchFamily="34" charset="0"/>
              </a:rPr>
              <a:t>e</a:t>
            </a:r>
            <a:r>
              <a:rPr lang="en-IN" sz="2000" b="1" dirty="0" smtClean="0">
                <a:solidFill>
                  <a:srgbClr val="002060"/>
                </a:solidFill>
                <a:latin typeface="Verdana" pitchFamily="34" charset="0"/>
                <a:ea typeface="Verdana" pitchFamily="34" charset="0"/>
                <a:cs typeface="Verdana" pitchFamily="34" charset="0"/>
              </a:rPr>
              <a:t> = (t</a:t>
            </a:r>
            <a:r>
              <a:rPr lang="en-IN" sz="2000" b="1" baseline="-25000" dirty="0" smtClean="0">
                <a:solidFill>
                  <a:srgbClr val="002060"/>
                </a:solidFill>
                <a:latin typeface="Verdana" pitchFamily="34" charset="0"/>
                <a:ea typeface="Verdana" pitchFamily="34" charset="0"/>
                <a:cs typeface="Verdana" pitchFamily="34" charset="0"/>
              </a:rPr>
              <a:t>o</a:t>
            </a:r>
            <a:r>
              <a:rPr lang="en-IN" sz="2000" b="1" dirty="0" smtClean="0">
                <a:solidFill>
                  <a:srgbClr val="002060"/>
                </a:solidFill>
                <a:latin typeface="Verdana" pitchFamily="34" charset="0"/>
                <a:ea typeface="Verdana" pitchFamily="34" charset="0"/>
                <a:cs typeface="Verdana" pitchFamily="34" charset="0"/>
              </a:rPr>
              <a:t> + 4t</a:t>
            </a:r>
            <a:r>
              <a:rPr lang="en-IN" sz="2000" b="1" baseline="-25000" dirty="0" smtClean="0">
                <a:solidFill>
                  <a:srgbClr val="002060"/>
                </a:solidFill>
                <a:latin typeface="Verdana" pitchFamily="34" charset="0"/>
                <a:ea typeface="Verdana" pitchFamily="34" charset="0"/>
                <a:cs typeface="Verdana" pitchFamily="34" charset="0"/>
              </a:rPr>
              <a:t>m</a:t>
            </a:r>
            <a:r>
              <a:rPr lang="en-IN" sz="2000" b="1" dirty="0" smtClean="0">
                <a:solidFill>
                  <a:srgbClr val="002060"/>
                </a:solidFill>
                <a:latin typeface="Verdana" pitchFamily="34" charset="0"/>
                <a:ea typeface="Verdana" pitchFamily="34" charset="0"/>
                <a:cs typeface="Verdana" pitchFamily="34" charset="0"/>
              </a:rPr>
              <a:t> + </a:t>
            </a:r>
            <a:r>
              <a:rPr lang="en-IN" sz="2000" b="1" dirty="0" err="1" smtClean="0">
                <a:solidFill>
                  <a:srgbClr val="002060"/>
                </a:solidFill>
                <a:latin typeface="Verdana" pitchFamily="34" charset="0"/>
                <a:ea typeface="Verdana" pitchFamily="34" charset="0"/>
                <a:cs typeface="Verdana" pitchFamily="34" charset="0"/>
              </a:rPr>
              <a:t>t</a:t>
            </a:r>
            <a:r>
              <a:rPr lang="en-IN" sz="2000" b="1" baseline="-25000" dirty="0" err="1" smtClean="0">
                <a:solidFill>
                  <a:srgbClr val="002060"/>
                </a:solidFill>
                <a:latin typeface="Verdana" pitchFamily="34" charset="0"/>
                <a:ea typeface="Verdana" pitchFamily="34" charset="0"/>
                <a:cs typeface="Verdana" pitchFamily="34" charset="0"/>
              </a:rPr>
              <a:t>p</a:t>
            </a:r>
            <a:r>
              <a:rPr lang="en-IN" sz="2000" b="1" dirty="0" smtClean="0">
                <a:solidFill>
                  <a:srgbClr val="002060"/>
                </a:solidFill>
                <a:latin typeface="Verdana" pitchFamily="34" charset="0"/>
                <a:ea typeface="Verdana" pitchFamily="34" charset="0"/>
                <a:cs typeface="Verdana" pitchFamily="34" charset="0"/>
              </a:rPr>
              <a:t>) / 6 </a:t>
            </a:r>
          </a:p>
          <a:p>
            <a:pPr algn="ctr">
              <a:buNone/>
            </a:pP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Standard Deviation of these time estimates for an activity is calculated by dividing the range of time estimates of respective activities with 6. i.e. </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ctr">
              <a:buNone/>
            </a:pPr>
            <a:r>
              <a:rPr lang="en-IN" sz="2000" dirty="0" smtClean="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S D = (</a:t>
            </a:r>
            <a:r>
              <a:rPr lang="en-IN" sz="2000" b="1" dirty="0" err="1" smtClean="0">
                <a:solidFill>
                  <a:srgbClr val="002060"/>
                </a:solidFill>
                <a:latin typeface="Verdana" pitchFamily="34" charset="0"/>
                <a:ea typeface="Verdana" pitchFamily="34" charset="0"/>
                <a:cs typeface="Verdana" pitchFamily="34" charset="0"/>
              </a:rPr>
              <a:t>t</a:t>
            </a:r>
            <a:r>
              <a:rPr lang="en-IN" sz="2000" b="1" baseline="-25000" dirty="0" err="1" smtClean="0">
                <a:solidFill>
                  <a:srgbClr val="002060"/>
                </a:solidFill>
                <a:latin typeface="Verdana" pitchFamily="34" charset="0"/>
                <a:ea typeface="Verdana" pitchFamily="34" charset="0"/>
                <a:cs typeface="Verdana" pitchFamily="34" charset="0"/>
              </a:rPr>
              <a:t>p</a:t>
            </a:r>
            <a:r>
              <a:rPr lang="en-IN" sz="2000" b="1" dirty="0" smtClean="0">
                <a:solidFill>
                  <a:srgbClr val="002060"/>
                </a:solidFill>
                <a:latin typeface="Verdana" pitchFamily="34" charset="0"/>
                <a:ea typeface="Verdana" pitchFamily="34" charset="0"/>
                <a:cs typeface="Verdana" pitchFamily="34" charset="0"/>
              </a:rPr>
              <a:t> – t</a:t>
            </a:r>
            <a:r>
              <a:rPr lang="en-IN" sz="2000" b="1" baseline="-25000" dirty="0" smtClean="0">
                <a:solidFill>
                  <a:srgbClr val="002060"/>
                </a:solidFill>
                <a:latin typeface="Verdana" pitchFamily="34" charset="0"/>
                <a:ea typeface="Verdana" pitchFamily="34" charset="0"/>
                <a:cs typeface="Verdana" pitchFamily="34" charset="0"/>
              </a:rPr>
              <a:t>o</a:t>
            </a:r>
            <a:r>
              <a:rPr lang="en-IN" sz="2000" b="1" dirty="0" smtClean="0">
                <a:solidFill>
                  <a:srgbClr val="002060"/>
                </a:solidFill>
                <a:latin typeface="Verdana" pitchFamily="34" charset="0"/>
                <a:ea typeface="Verdana" pitchFamily="34" charset="0"/>
                <a:cs typeface="Verdana" pitchFamily="34" charset="0"/>
              </a:rPr>
              <a:t>) / 6</a:t>
            </a:r>
          </a:p>
          <a:p>
            <a:pPr algn="ctr">
              <a:buNone/>
            </a:pP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Therefore, 	      </a:t>
            </a:r>
            <a:r>
              <a:rPr lang="en-IN" sz="2000" b="1" dirty="0" smtClean="0">
                <a:solidFill>
                  <a:srgbClr val="002060"/>
                </a:solidFill>
                <a:latin typeface="Verdana" pitchFamily="34" charset="0"/>
                <a:ea typeface="Verdana" pitchFamily="34" charset="0"/>
                <a:cs typeface="Verdana" pitchFamily="34" charset="0"/>
              </a:rPr>
              <a:t>Variance = [(</a:t>
            </a:r>
            <a:r>
              <a:rPr lang="en-IN" sz="2000" b="1" dirty="0" err="1" smtClean="0">
                <a:solidFill>
                  <a:srgbClr val="002060"/>
                </a:solidFill>
                <a:latin typeface="Verdana" pitchFamily="34" charset="0"/>
                <a:ea typeface="Verdana" pitchFamily="34" charset="0"/>
                <a:cs typeface="Verdana" pitchFamily="34" charset="0"/>
              </a:rPr>
              <a:t>t</a:t>
            </a:r>
            <a:r>
              <a:rPr lang="en-IN" sz="2000" b="1" baseline="-25000" dirty="0" err="1" smtClean="0">
                <a:solidFill>
                  <a:srgbClr val="002060"/>
                </a:solidFill>
                <a:latin typeface="Verdana" pitchFamily="34" charset="0"/>
                <a:ea typeface="Verdana" pitchFamily="34" charset="0"/>
                <a:cs typeface="Verdana" pitchFamily="34" charset="0"/>
              </a:rPr>
              <a:t>p</a:t>
            </a:r>
            <a:r>
              <a:rPr lang="en-IN" sz="2000" b="1" dirty="0" smtClean="0">
                <a:solidFill>
                  <a:srgbClr val="002060"/>
                </a:solidFill>
                <a:latin typeface="Verdana" pitchFamily="34" charset="0"/>
                <a:ea typeface="Verdana" pitchFamily="34" charset="0"/>
                <a:cs typeface="Verdana" pitchFamily="34" charset="0"/>
              </a:rPr>
              <a:t> – t</a:t>
            </a:r>
            <a:r>
              <a:rPr lang="en-IN" sz="2000" b="1" baseline="-25000" dirty="0" smtClean="0">
                <a:solidFill>
                  <a:srgbClr val="002060"/>
                </a:solidFill>
                <a:latin typeface="Verdana" pitchFamily="34" charset="0"/>
                <a:ea typeface="Verdana" pitchFamily="34" charset="0"/>
                <a:cs typeface="Verdana" pitchFamily="34" charset="0"/>
              </a:rPr>
              <a:t>o</a:t>
            </a:r>
            <a:r>
              <a:rPr lang="en-IN" sz="2000" b="1" dirty="0" smtClean="0">
                <a:solidFill>
                  <a:srgbClr val="002060"/>
                </a:solidFill>
                <a:latin typeface="Verdana" pitchFamily="34" charset="0"/>
                <a:ea typeface="Verdana" pitchFamily="34" charset="0"/>
                <a:cs typeface="Verdana" pitchFamily="34" charset="0"/>
              </a:rPr>
              <a:t>) / 6]</a:t>
            </a:r>
            <a:r>
              <a:rPr lang="en-IN" sz="2000" b="1" baseline="30000" dirty="0" smtClean="0">
                <a:solidFill>
                  <a:srgbClr val="002060"/>
                </a:solidFill>
                <a:latin typeface="Verdana" pitchFamily="34" charset="0"/>
                <a:ea typeface="Verdana" pitchFamily="34" charset="0"/>
                <a:cs typeface="Verdana" pitchFamily="34" charset="0"/>
              </a:rPr>
              <a:t>2</a:t>
            </a:r>
          </a:p>
          <a:p>
            <a:pPr algn="just">
              <a:buNone/>
            </a:pPr>
            <a:endParaRPr lang="en-IN" sz="2000" b="1" baseline="30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a:t>
            </a:r>
            <a:endParaRPr lang="en-US" sz="2000" dirty="0" smtClean="0">
              <a:solidFill>
                <a:srgbClr val="002060"/>
              </a:solidFill>
              <a:latin typeface="Verdana" pitchFamily="34" charset="0"/>
              <a:ea typeface="Verdana" pitchFamily="34" charset="0"/>
              <a:cs typeface="Verdana" pitchFamily="34" charset="0"/>
            </a:endParaRPr>
          </a:p>
          <a:p>
            <a:pPr algn="just">
              <a:buNone/>
            </a:pP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 calcmode="lin" valueType="num">
                                      <p:cBhvr additive="base">
                                        <p:cTn id="3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anim calcmode="lin" valueType="num">
                                      <p:cBhvr additive="base">
                                        <p:cTn id="43"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xEl>
                                              <p:pRg st="11" end="11"/>
                                            </p:txEl>
                                          </p:spTgt>
                                        </p:tgtEl>
                                        <p:attrNameLst>
                                          <p:attrName>style.visibility</p:attrName>
                                        </p:attrNameLst>
                                      </p:cBhvr>
                                      <p:to>
                                        <p:strVal val="visible"/>
                                      </p:to>
                                    </p:set>
                                    <p:anim calcmode="lin" valueType="num">
                                      <p:cBhvr additive="base">
                                        <p:cTn id="49" dur="500" fill="hold"/>
                                        <p:tgtEl>
                                          <p:spTgt spid="7">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
                                            <p:txEl>
                                              <p:pRg st="13" end="13"/>
                                            </p:txEl>
                                          </p:spTgt>
                                        </p:tgtEl>
                                        <p:attrNameLst>
                                          <p:attrName>style.visibility</p:attrName>
                                        </p:attrNameLst>
                                      </p:cBhvr>
                                      <p:to>
                                        <p:strVal val="visible"/>
                                      </p:to>
                                    </p:set>
                                    <p:anim calcmode="lin" valueType="num">
                                      <p:cBhvr additive="base">
                                        <p:cTn id="55" dur="500" fill="hold"/>
                                        <p:tgtEl>
                                          <p:spTgt spid="7">
                                            <p:txEl>
                                              <p:pRg st="13" end="13"/>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buNone/>
            </a:pPr>
            <a:r>
              <a:rPr lang="en-IN" sz="2000" b="1" dirty="0" smtClean="0">
                <a:solidFill>
                  <a:srgbClr val="002060"/>
                </a:solidFill>
                <a:latin typeface="Verdana" pitchFamily="34" charset="0"/>
                <a:ea typeface="Verdana" pitchFamily="34" charset="0"/>
                <a:cs typeface="Verdana" pitchFamily="34" charset="0"/>
              </a:rPr>
              <a:t>	</a:t>
            </a:r>
          </a:p>
          <a:p>
            <a:pPr algn="just">
              <a:buNone/>
            </a:pPr>
            <a:r>
              <a:rPr lang="en-IN" sz="2000" b="1" dirty="0" smtClean="0">
                <a:solidFill>
                  <a:srgbClr val="002060"/>
                </a:solidFill>
                <a:latin typeface="Verdana" pitchFamily="34" charset="0"/>
                <a:ea typeface="Verdana" pitchFamily="34" charset="0"/>
                <a:cs typeface="Verdana" pitchFamily="34" charset="0"/>
              </a:rPr>
              <a:t>	</a:t>
            </a:r>
            <a:r>
              <a:rPr lang="en-IN" sz="2000" dirty="0" smtClean="0">
                <a:solidFill>
                  <a:srgbClr val="002060"/>
                </a:solidFill>
                <a:latin typeface="Verdana" pitchFamily="34" charset="0"/>
                <a:ea typeface="Verdana" pitchFamily="34" charset="0"/>
                <a:cs typeface="Verdana" pitchFamily="34" charset="0"/>
              </a:rPr>
              <a:t>Further, </a:t>
            </a:r>
            <a:r>
              <a:rPr lang="en-IN" sz="2000" b="1" dirty="0" smtClean="0">
                <a:solidFill>
                  <a:srgbClr val="002060"/>
                </a:solidFill>
                <a:latin typeface="Verdana" pitchFamily="34" charset="0"/>
                <a:ea typeface="Verdana" pitchFamily="34" charset="0"/>
                <a:cs typeface="Verdana" pitchFamily="34" charset="0"/>
              </a:rPr>
              <a:t>Variance of the project</a:t>
            </a:r>
            <a:r>
              <a:rPr lang="en-IN" sz="2000" dirty="0" smtClean="0">
                <a:solidFill>
                  <a:srgbClr val="002060"/>
                </a:solidFill>
                <a:latin typeface="Verdana" pitchFamily="34" charset="0"/>
                <a:ea typeface="Verdana" pitchFamily="34" charset="0"/>
                <a:cs typeface="Verdana" pitchFamily="34" charset="0"/>
              </a:rPr>
              <a:t> is the sum of all the activity variances on the critical path.  In case there happen to be two or more critical paths (longest Paths for event variances) then the path having highest variance is treated as the variance of the project.</a:t>
            </a:r>
          </a:p>
          <a:p>
            <a:pPr algn="just">
              <a:buNone/>
            </a:pPr>
            <a:endParaRPr lang="en-IN" sz="2000" b="1" dirty="0" smtClean="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Tail Event Variance </a:t>
            </a:r>
            <a:r>
              <a:rPr lang="en-IN" sz="2000" dirty="0" smtClean="0">
                <a:solidFill>
                  <a:srgbClr val="002060"/>
                </a:solidFill>
                <a:latin typeface="Verdana" pitchFamily="34" charset="0"/>
                <a:ea typeface="Verdana" pitchFamily="34" charset="0"/>
                <a:cs typeface="Verdana" pitchFamily="34" charset="0"/>
              </a:rPr>
              <a:t>is calculated by summing all the activity variances in the longest path to that event from the Start point (i.e. Forward pass is adopted.)  </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Head Event Variance</a:t>
            </a:r>
            <a:r>
              <a:rPr lang="en-IN" sz="2000" dirty="0" smtClean="0">
                <a:solidFill>
                  <a:srgbClr val="002060"/>
                </a:solidFill>
                <a:latin typeface="Verdana" pitchFamily="34" charset="0"/>
                <a:ea typeface="Verdana" pitchFamily="34" charset="0"/>
                <a:cs typeface="Verdana" pitchFamily="34" charset="0"/>
              </a:rPr>
              <a:t> is calculated by summing all the activity variances in the longest path to that event from the End point (i.e. Backward pass is adopted</a:t>
            </a:r>
            <a:r>
              <a:rPr lang="en-IN" sz="2000" b="1" dirty="0" smtClean="0">
                <a:solidFill>
                  <a:srgbClr val="002060"/>
                </a:solidFill>
                <a:latin typeface="Verdana" pitchFamily="34" charset="0"/>
                <a:ea typeface="Verdana" pitchFamily="34" charset="0"/>
                <a:cs typeface="Verdana" pitchFamily="34" charset="0"/>
              </a:rPr>
              <a:t>.)</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b="1" dirty="0" smtClean="0">
                <a:solidFill>
                  <a:srgbClr val="002060"/>
                </a:solidFill>
                <a:latin typeface="Verdana" pitchFamily="34" charset="0"/>
                <a:ea typeface="Verdana" pitchFamily="34" charset="0"/>
                <a:cs typeface="Verdana" pitchFamily="34" charset="0"/>
              </a:rPr>
              <a:t>	</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 calcmode="lin" valueType="num">
                                      <p:cBhvr additive="base">
                                        <p:cTn id="3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000" b="1" dirty="0" smtClean="0">
                <a:solidFill>
                  <a:srgbClr val="002060"/>
                </a:solidFill>
                <a:latin typeface="Verdana" pitchFamily="34" charset="0"/>
                <a:ea typeface="Verdana" pitchFamily="34" charset="0"/>
                <a:cs typeface="Verdana" pitchFamily="34" charset="0"/>
              </a:rPr>
              <a:t>	</a:t>
            </a:r>
          </a:p>
          <a:p>
            <a:pPr algn="just">
              <a:buNone/>
            </a:pPr>
            <a:r>
              <a:rPr lang="en-IN" sz="2000" b="1" dirty="0" smtClean="0">
                <a:solidFill>
                  <a:srgbClr val="002060"/>
                </a:solidFill>
                <a:latin typeface="Verdana" pitchFamily="34" charset="0"/>
                <a:ea typeface="Verdana" pitchFamily="34" charset="0"/>
                <a:cs typeface="Verdana" pitchFamily="34" charset="0"/>
              </a:rPr>
              <a:t>	Probability of Completion of the Project (i.e. Scheduled time, T</a:t>
            </a:r>
            <a:r>
              <a:rPr lang="en-IN" sz="2000" b="1" baseline="-25000" dirty="0" smtClean="0">
                <a:solidFill>
                  <a:srgbClr val="002060"/>
                </a:solidFill>
                <a:latin typeface="Verdana" pitchFamily="34" charset="0"/>
                <a:ea typeface="Verdana" pitchFamily="34" charset="0"/>
                <a:cs typeface="Verdana" pitchFamily="34" charset="0"/>
              </a:rPr>
              <a:t>s</a:t>
            </a:r>
            <a:r>
              <a:rPr lang="en-IN" sz="2000" b="1" dirty="0" smtClean="0">
                <a:solidFill>
                  <a:srgbClr val="002060"/>
                </a:solidFill>
                <a:latin typeface="Verdana" pitchFamily="34" charset="0"/>
                <a:ea typeface="Verdana" pitchFamily="34" charset="0"/>
                <a:cs typeface="Verdana" pitchFamily="34" charset="0"/>
              </a:rPr>
              <a:t>):</a:t>
            </a:r>
            <a:r>
              <a:rPr lang="en-IN" sz="2000" dirty="0" smtClean="0">
                <a:solidFill>
                  <a:srgbClr val="002060"/>
                </a:solidFill>
                <a:latin typeface="Verdana" pitchFamily="34" charset="0"/>
                <a:ea typeface="Verdana" pitchFamily="34" charset="0"/>
                <a:cs typeface="Verdana" pitchFamily="34" charset="0"/>
              </a:rPr>
              <a:t>  This is found by calculating the </a:t>
            </a:r>
            <a:r>
              <a:rPr lang="en-IN" sz="2000" b="1" dirty="0" smtClean="0">
                <a:solidFill>
                  <a:srgbClr val="002060"/>
                </a:solidFill>
                <a:latin typeface="Verdana" pitchFamily="34" charset="0"/>
                <a:ea typeface="Verdana" pitchFamily="34" charset="0"/>
                <a:cs typeface="Verdana" pitchFamily="34" charset="0"/>
              </a:rPr>
              <a:t>Standard </a:t>
            </a:r>
            <a:r>
              <a:rPr lang="en-IN" sz="2000" b="1" dirty="0" err="1" smtClean="0">
                <a:solidFill>
                  <a:srgbClr val="002060"/>
                </a:solidFill>
                <a:latin typeface="Verdana" pitchFamily="34" charset="0"/>
                <a:ea typeface="Verdana" pitchFamily="34" charset="0"/>
                <a:cs typeface="Verdana" pitchFamily="34" charset="0"/>
              </a:rPr>
              <a:t>Variate</a:t>
            </a:r>
            <a:r>
              <a:rPr lang="en-IN" sz="2000" dirty="0" smtClean="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(Z) </a:t>
            </a:r>
            <a:r>
              <a:rPr lang="en-IN" sz="2000" dirty="0" smtClean="0">
                <a:solidFill>
                  <a:srgbClr val="002060"/>
                </a:solidFill>
                <a:latin typeface="Verdana" pitchFamily="34" charset="0"/>
                <a:ea typeface="Verdana" pitchFamily="34" charset="0"/>
                <a:cs typeface="Verdana" pitchFamily="34" charset="0"/>
              </a:rPr>
              <a:t>for the project by the formula:</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ctr">
              <a:buNone/>
            </a:pPr>
            <a:r>
              <a:rPr lang="en-IN" sz="2000" dirty="0" smtClean="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Z = (T</a:t>
            </a:r>
            <a:r>
              <a:rPr lang="en-IN" sz="2000" b="1" baseline="-25000" dirty="0" smtClean="0">
                <a:solidFill>
                  <a:srgbClr val="002060"/>
                </a:solidFill>
                <a:latin typeface="Verdana" pitchFamily="34" charset="0"/>
                <a:ea typeface="Verdana" pitchFamily="34" charset="0"/>
                <a:cs typeface="Verdana" pitchFamily="34" charset="0"/>
              </a:rPr>
              <a:t>s</a:t>
            </a:r>
            <a:r>
              <a:rPr lang="en-IN" sz="2000" b="1" dirty="0" smtClean="0">
                <a:solidFill>
                  <a:srgbClr val="002060"/>
                </a:solidFill>
                <a:latin typeface="Verdana" pitchFamily="34" charset="0"/>
                <a:ea typeface="Verdana" pitchFamily="34" charset="0"/>
                <a:cs typeface="Verdana" pitchFamily="34" charset="0"/>
              </a:rPr>
              <a:t> – </a:t>
            </a:r>
            <a:r>
              <a:rPr lang="en-IN" sz="2000" b="1" dirty="0" err="1" smtClean="0">
                <a:solidFill>
                  <a:srgbClr val="002060"/>
                </a:solidFill>
                <a:latin typeface="Verdana" pitchFamily="34" charset="0"/>
                <a:ea typeface="Verdana" pitchFamily="34" charset="0"/>
                <a:cs typeface="Verdana" pitchFamily="34" charset="0"/>
              </a:rPr>
              <a:t>T</a:t>
            </a:r>
            <a:r>
              <a:rPr lang="en-IN" sz="2000" b="1" baseline="-25000" dirty="0" err="1" smtClean="0">
                <a:solidFill>
                  <a:srgbClr val="002060"/>
                </a:solidFill>
                <a:latin typeface="Verdana" pitchFamily="34" charset="0"/>
                <a:ea typeface="Verdana" pitchFamily="34" charset="0"/>
                <a:cs typeface="Verdana" pitchFamily="34" charset="0"/>
              </a:rPr>
              <a:t>cp</a:t>
            </a:r>
            <a:r>
              <a:rPr lang="en-IN" sz="2000" b="1" dirty="0" smtClean="0">
                <a:solidFill>
                  <a:srgbClr val="002060"/>
                </a:solidFill>
                <a:latin typeface="Verdana" pitchFamily="34" charset="0"/>
                <a:ea typeface="Verdana" pitchFamily="34" charset="0"/>
                <a:cs typeface="Verdana" pitchFamily="34" charset="0"/>
              </a:rPr>
              <a:t>) / S D</a:t>
            </a:r>
          </a:p>
          <a:p>
            <a:pPr algn="ctr">
              <a:buNone/>
            </a:pPr>
            <a:endParaRPr lang="en-IN" sz="2000" b="1"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Where </a:t>
            </a:r>
            <a:r>
              <a:rPr lang="en-IN" sz="2000" b="1" dirty="0" smtClean="0">
                <a:solidFill>
                  <a:srgbClr val="002060"/>
                </a:solidFill>
                <a:latin typeface="Verdana" pitchFamily="34" charset="0"/>
                <a:ea typeface="Verdana" pitchFamily="34" charset="0"/>
                <a:cs typeface="Verdana" pitchFamily="34" charset="0"/>
              </a:rPr>
              <a:t>T</a:t>
            </a:r>
            <a:r>
              <a:rPr lang="en-IN" sz="2000" b="1" baseline="-25000" dirty="0" smtClean="0">
                <a:solidFill>
                  <a:srgbClr val="002060"/>
                </a:solidFill>
                <a:latin typeface="Verdana" pitchFamily="34" charset="0"/>
                <a:ea typeface="Verdana" pitchFamily="34" charset="0"/>
                <a:cs typeface="Verdana" pitchFamily="34" charset="0"/>
              </a:rPr>
              <a:t>s</a:t>
            </a:r>
            <a:r>
              <a:rPr lang="en-IN" sz="2000" dirty="0" smtClean="0">
                <a:solidFill>
                  <a:srgbClr val="002060"/>
                </a:solidFill>
                <a:latin typeface="Verdana" pitchFamily="34" charset="0"/>
                <a:ea typeface="Verdana" pitchFamily="34" charset="0"/>
                <a:cs typeface="Verdana" pitchFamily="34" charset="0"/>
              </a:rPr>
              <a:t> is scheduled time and </a:t>
            </a:r>
            <a:r>
              <a:rPr lang="en-IN" sz="2000" b="1" dirty="0" err="1" smtClean="0">
                <a:solidFill>
                  <a:srgbClr val="002060"/>
                </a:solidFill>
                <a:latin typeface="Verdana" pitchFamily="34" charset="0"/>
                <a:ea typeface="Verdana" pitchFamily="34" charset="0"/>
                <a:cs typeface="Verdana" pitchFamily="34" charset="0"/>
              </a:rPr>
              <a:t>T</a:t>
            </a:r>
            <a:r>
              <a:rPr lang="en-IN" sz="2000" b="1" baseline="-25000" dirty="0" err="1" smtClean="0">
                <a:solidFill>
                  <a:srgbClr val="002060"/>
                </a:solidFill>
                <a:latin typeface="Verdana" pitchFamily="34" charset="0"/>
                <a:ea typeface="Verdana" pitchFamily="34" charset="0"/>
                <a:cs typeface="Verdana" pitchFamily="34" charset="0"/>
              </a:rPr>
              <a:t>cp</a:t>
            </a:r>
            <a:r>
              <a:rPr lang="en-IN" sz="2000" dirty="0" smtClean="0">
                <a:solidFill>
                  <a:srgbClr val="002060"/>
                </a:solidFill>
                <a:latin typeface="Verdana" pitchFamily="34" charset="0"/>
                <a:ea typeface="Verdana" pitchFamily="34" charset="0"/>
                <a:cs typeface="Verdana" pitchFamily="34" charset="0"/>
              </a:rPr>
              <a:t> is critical path duration and </a:t>
            </a:r>
            <a:r>
              <a:rPr lang="en-IN" sz="2000" b="1" dirty="0" smtClean="0">
                <a:solidFill>
                  <a:srgbClr val="002060"/>
                </a:solidFill>
                <a:latin typeface="Verdana" pitchFamily="34" charset="0"/>
                <a:ea typeface="Verdana" pitchFamily="34" charset="0"/>
                <a:cs typeface="Verdana" pitchFamily="34" charset="0"/>
              </a:rPr>
              <a:t>S D</a:t>
            </a:r>
            <a:r>
              <a:rPr lang="en-IN" sz="2000" dirty="0" smtClean="0">
                <a:solidFill>
                  <a:srgbClr val="002060"/>
                </a:solidFill>
                <a:latin typeface="Verdana" pitchFamily="34" charset="0"/>
                <a:ea typeface="Verdana" pitchFamily="34" charset="0"/>
                <a:cs typeface="Verdana" pitchFamily="34" charset="0"/>
              </a:rPr>
              <a:t> is the Standard Deviation of the project.</a:t>
            </a:r>
            <a:endParaRPr lang="en-US" sz="2000" dirty="0" smtClean="0">
              <a:solidFill>
                <a:srgbClr val="002060"/>
              </a:solidFill>
              <a:latin typeface="Verdana" pitchFamily="34" charset="0"/>
              <a:ea typeface="Verdana" pitchFamily="34" charset="0"/>
              <a:cs typeface="Verdana" pitchFamily="34" charset="0"/>
            </a:endParaRPr>
          </a:p>
          <a:p>
            <a:endParaRPr lang="en-IN" sz="2000" dirty="0" smtClean="0"/>
          </a:p>
          <a:p>
            <a:pPr algn="just">
              <a:buNone/>
            </a:pPr>
            <a:r>
              <a:rPr lang="en-IN" sz="2000" dirty="0" smtClean="0">
                <a:solidFill>
                  <a:srgbClr val="002060"/>
                </a:solidFill>
                <a:latin typeface="Verdana" pitchFamily="34" charset="0"/>
                <a:ea typeface="Verdana" pitchFamily="34" charset="0"/>
                <a:cs typeface="Verdana" pitchFamily="34" charset="0"/>
              </a:rPr>
              <a:t>	The probability for the value of standard </a:t>
            </a:r>
            <a:r>
              <a:rPr lang="en-IN" sz="2000" dirty="0" err="1" smtClean="0">
                <a:solidFill>
                  <a:srgbClr val="002060"/>
                </a:solidFill>
                <a:latin typeface="Verdana" pitchFamily="34" charset="0"/>
                <a:ea typeface="Verdana" pitchFamily="34" charset="0"/>
                <a:cs typeface="Verdana" pitchFamily="34" charset="0"/>
              </a:rPr>
              <a:t>variate</a:t>
            </a:r>
            <a:r>
              <a:rPr lang="en-IN" sz="2000" dirty="0" smtClean="0">
                <a:solidFill>
                  <a:srgbClr val="002060"/>
                </a:solidFill>
                <a:latin typeface="Verdana" pitchFamily="34" charset="0"/>
                <a:ea typeface="Verdana" pitchFamily="34" charset="0"/>
                <a:cs typeface="Verdana" pitchFamily="34" charset="0"/>
              </a:rPr>
              <a:t> (as ascertained by the above formula) is found from the </a:t>
            </a:r>
            <a:r>
              <a:rPr lang="en-IN" sz="2000" b="1" dirty="0" smtClean="0">
                <a:solidFill>
                  <a:srgbClr val="002060"/>
                </a:solidFill>
                <a:latin typeface="Verdana" pitchFamily="34" charset="0"/>
                <a:ea typeface="Verdana" pitchFamily="34" charset="0"/>
                <a:cs typeface="Verdana" pitchFamily="34" charset="0"/>
              </a:rPr>
              <a:t>Standard Normal Distribution Table</a:t>
            </a:r>
            <a:r>
              <a:rPr lang="en-IN" sz="2000" dirty="0" smtClean="0">
                <a:solidFill>
                  <a:srgbClr val="002060"/>
                </a:solidFill>
                <a:latin typeface="Verdana" pitchFamily="34" charset="0"/>
                <a:ea typeface="Verdana" pitchFamily="34" charset="0"/>
                <a:cs typeface="Verdana" pitchFamily="34" charset="0"/>
              </a:rPr>
              <a:t>.</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 calcmode="lin" valueType="num">
                                      <p:cBhvr additive="base">
                                        <p:cTn id="3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US" sz="2000" dirty="0" smtClean="0">
                <a:solidFill>
                  <a:srgbClr val="002060"/>
                </a:solidFill>
                <a:latin typeface="Verdana" pitchFamily="34" charset="0"/>
                <a:ea typeface="Verdana" pitchFamily="34" charset="0"/>
                <a:cs typeface="Verdana" pitchFamily="34" charset="0"/>
              </a:rPr>
              <a:t>PERT Vs. CPM</a:t>
            </a:r>
            <a:r>
              <a:rPr lang="en-US" sz="2000" b="1" dirty="0" smtClean="0">
                <a:solidFill>
                  <a:srgbClr val="002060"/>
                </a:solidFill>
                <a:latin typeface="Verdana" pitchFamily="34" charset="0"/>
                <a:ea typeface="Verdana" pitchFamily="34" charset="0"/>
                <a:cs typeface="Verdana" pitchFamily="34" charset="0"/>
              </a:rPr>
              <a:t> [Memory: P E R T S</a:t>
            </a:r>
            <a:r>
              <a:rPr lang="en-US" sz="2000" dirty="0" smtClean="0">
                <a:solidFill>
                  <a:srgbClr val="002060"/>
                </a:solidFill>
                <a:latin typeface="Verdana" pitchFamily="34" charset="0"/>
                <a:ea typeface="Verdana" pitchFamily="34" charset="0"/>
                <a:cs typeface="Verdana" pitchFamily="34" charset="0"/>
              </a:rPr>
              <a:t>tatistical</a:t>
            </a:r>
            <a:r>
              <a:rPr lang="en-US" sz="2000" b="1" dirty="0" smtClean="0">
                <a:solidFill>
                  <a:srgbClr val="002060"/>
                </a:solidFill>
                <a:latin typeface="Verdana" pitchFamily="34" charset="0"/>
                <a:ea typeface="Verdana" pitchFamily="34" charset="0"/>
                <a:cs typeface="Verdana" pitchFamily="34" charset="0"/>
              </a:rPr>
              <a:t> C</a:t>
            </a:r>
            <a:r>
              <a:rPr lang="en-US" sz="2000" dirty="0" smtClean="0">
                <a:solidFill>
                  <a:srgbClr val="002060"/>
                </a:solidFill>
                <a:latin typeface="Verdana" pitchFamily="34" charset="0"/>
                <a:ea typeface="Verdana" pitchFamily="34" charset="0"/>
                <a:cs typeface="Verdana" pitchFamily="34" charset="0"/>
              </a:rPr>
              <a:t>ontrol</a:t>
            </a:r>
            <a:r>
              <a:rPr lang="en-US" sz="2000" b="1" dirty="0" smtClean="0">
                <a:solidFill>
                  <a:srgbClr val="002060"/>
                </a:solidFill>
                <a:latin typeface="Verdana" pitchFamily="34" charset="0"/>
                <a:ea typeface="Verdana" pitchFamily="34" charset="0"/>
                <a:cs typeface="Verdana" pitchFamily="34" charset="0"/>
              </a:rPr>
              <a:t>]</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just">
              <a:buNone/>
            </a:pP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graphicFrame>
        <p:nvGraphicFramePr>
          <p:cNvPr id="6" name="Table 5"/>
          <p:cNvGraphicFramePr>
            <a:graphicFrameLocks noGrp="1"/>
          </p:cNvGraphicFramePr>
          <p:nvPr/>
        </p:nvGraphicFramePr>
        <p:xfrm>
          <a:off x="723900" y="1600200"/>
          <a:ext cx="7696200" cy="4835224"/>
        </p:xfrm>
        <a:graphic>
          <a:graphicData uri="http://schemas.openxmlformats.org/drawingml/2006/table">
            <a:tbl>
              <a:tblPr firstRow="1" bandRow="1">
                <a:tableStyleId>{5C22544A-7EE6-4342-B048-85BDC9FD1C3A}</a:tableStyleId>
              </a:tblPr>
              <a:tblGrid>
                <a:gridCol w="609600"/>
                <a:gridCol w="3810000"/>
                <a:gridCol w="3276600"/>
              </a:tblGrid>
              <a:tr h="672608">
                <a:tc>
                  <a:txBody>
                    <a:bodyPr/>
                    <a:lstStyle/>
                    <a:p>
                      <a:pPr marL="0" marR="0" algn="ctr">
                        <a:lnSpc>
                          <a:spcPct val="115000"/>
                        </a:lnSpc>
                        <a:spcBef>
                          <a:spcPts val="600"/>
                        </a:spcBef>
                        <a:spcAft>
                          <a:spcPts val="600"/>
                        </a:spcAft>
                      </a:pPr>
                      <a:r>
                        <a:rPr lang="en-IN" sz="1600" b="1" dirty="0">
                          <a:latin typeface="Verdana"/>
                          <a:ea typeface="Times New Roman"/>
                          <a:cs typeface="Times New Roman"/>
                        </a:rPr>
                        <a:t>Sl. #</a:t>
                      </a:r>
                      <a:endParaRPr lang="en-US" sz="1800" dirty="0">
                        <a:latin typeface="Verdana"/>
                        <a:ea typeface="Times New Roman"/>
                        <a:cs typeface="Times New Roman"/>
                      </a:endParaRPr>
                    </a:p>
                  </a:txBody>
                  <a:tcPr marL="68580" marR="68580" marT="0" marB="0"/>
                </a:tc>
                <a:tc>
                  <a:txBody>
                    <a:bodyPr/>
                    <a:lstStyle/>
                    <a:p>
                      <a:pPr marL="0" marR="0" algn="ctr">
                        <a:lnSpc>
                          <a:spcPct val="115000"/>
                        </a:lnSpc>
                        <a:spcBef>
                          <a:spcPts val="600"/>
                        </a:spcBef>
                        <a:spcAft>
                          <a:spcPts val="600"/>
                        </a:spcAft>
                      </a:pPr>
                      <a:r>
                        <a:rPr lang="en-IN" sz="1600" b="1" dirty="0">
                          <a:latin typeface="Verdana"/>
                          <a:ea typeface="Times New Roman"/>
                          <a:cs typeface="Times New Roman"/>
                        </a:rPr>
                        <a:t>P E R T</a:t>
                      </a:r>
                      <a:endParaRPr lang="en-US" sz="1800" dirty="0">
                        <a:latin typeface="Verdana"/>
                        <a:ea typeface="Times New Roman"/>
                        <a:cs typeface="Times New Roman"/>
                      </a:endParaRPr>
                    </a:p>
                  </a:txBody>
                  <a:tcPr marL="68580" marR="68580" marT="0" marB="0" anchor="ctr"/>
                </a:tc>
                <a:tc>
                  <a:txBody>
                    <a:bodyPr/>
                    <a:lstStyle/>
                    <a:p>
                      <a:pPr marL="0" marR="0" algn="ctr">
                        <a:lnSpc>
                          <a:spcPct val="115000"/>
                        </a:lnSpc>
                        <a:spcBef>
                          <a:spcPts val="600"/>
                        </a:spcBef>
                        <a:spcAft>
                          <a:spcPts val="600"/>
                        </a:spcAft>
                      </a:pPr>
                      <a:r>
                        <a:rPr lang="en-IN" sz="1600" b="1" dirty="0">
                          <a:latin typeface="Verdana"/>
                          <a:ea typeface="Times New Roman"/>
                          <a:cs typeface="Times New Roman"/>
                        </a:rPr>
                        <a:t>C P M</a:t>
                      </a:r>
                      <a:endParaRPr lang="en-US" sz="1800" dirty="0">
                        <a:latin typeface="Verdana"/>
                        <a:ea typeface="Times New Roman"/>
                        <a:cs typeface="Times New Roman"/>
                      </a:endParaRPr>
                    </a:p>
                  </a:txBody>
                  <a:tcPr marL="68580" marR="68580" marT="0" marB="0" anchor="ctr"/>
                </a:tc>
              </a:tr>
              <a:tr h="680679">
                <a:tc>
                  <a:txBody>
                    <a:bodyPr/>
                    <a:lstStyle/>
                    <a:p>
                      <a:pPr marL="0" marR="0" algn="ctr">
                        <a:lnSpc>
                          <a:spcPct val="115000"/>
                        </a:lnSpc>
                        <a:spcBef>
                          <a:spcPts val="600"/>
                        </a:spcBef>
                        <a:spcAft>
                          <a:spcPts val="600"/>
                        </a:spcAft>
                      </a:pPr>
                      <a:r>
                        <a:rPr lang="en-IN" sz="2000" dirty="0">
                          <a:latin typeface="Verdana"/>
                          <a:ea typeface="Times New Roman"/>
                          <a:cs typeface="Times New Roman"/>
                        </a:rPr>
                        <a:t>1</a:t>
                      </a:r>
                      <a:endParaRPr lang="en-US" sz="2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smtClean="0">
                          <a:latin typeface="Verdana"/>
                          <a:ea typeface="Times New Roman"/>
                          <a:cs typeface="Times New Roman"/>
                        </a:rPr>
                        <a:t>PERT is a </a:t>
                      </a:r>
                      <a:r>
                        <a:rPr lang="en-IN" sz="1400" b="1" dirty="0" smtClean="0">
                          <a:latin typeface="Verdana"/>
                          <a:ea typeface="Times New Roman"/>
                          <a:cs typeface="Times New Roman"/>
                        </a:rPr>
                        <a:t>P</a:t>
                      </a:r>
                      <a:r>
                        <a:rPr lang="en-IN" sz="1400" dirty="0" smtClean="0">
                          <a:latin typeface="Verdana"/>
                          <a:ea typeface="Times New Roman"/>
                          <a:cs typeface="Times New Roman"/>
                        </a:rPr>
                        <a:t>robabilistic model. Takes into account optimistic, pessimistic and most likely time estimates.</a:t>
                      </a:r>
                      <a:endParaRPr lang="en-US" sz="1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smtClean="0">
                          <a:latin typeface="Verdana"/>
                          <a:ea typeface="Times New Roman"/>
                          <a:cs typeface="Times New Roman"/>
                        </a:rPr>
                        <a:t>CPM is a deterministic model.  Does not consider uncertainties.</a:t>
                      </a:r>
                      <a:endParaRPr lang="en-US" sz="1400" dirty="0">
                        <a:latin typeface="Verdana"/>
                        <a:ea typeface="Times New Roman"/>
                        <a:cs typeface="Times New Roman"/>
                      </a:endParaRPr>
                    </a:p>
                  </a:txBody>
                  <a:tcPr marL="68580" marR="68580" marT="0" marB="0" anchor="ctr"/>
                </a:tc>
              </a:tr>
              <a:tr h="672608">
                <a:tc>
                  <a:txBody>
                    <a:bodyPr/>
                    <a:lstStyle/>
                    <a:p>
                      <a:pPr marL="0" marR="0" algn="ctr">
                        <a:lnSpc>
                          <a:spcPct val="115000"/>
                        </a:lnSpc>
                        <a:spcBef>
                          <a:spcPts val="600"/>
                        </a:spcBef>
                        <a:spcAft>
                          <a:spcPts val="600"/>
                        </a:spcAft>
                      </a:pPr>
                      <a:r>
                        <a:rPr lang="en-IN" sz="2000" dirty="0">
                          <a:latin typeface="Verdana"/>
                          <a:ea typeface="Times New Roman"/>
                          <a:cs typeface="Times New Roman"/>
                        </a:rPr>
                        <a:t>2</a:t>
                      </a:r>
                      <a:endParaRPr lang="en-US" sz="2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PERT is </a:t>
                      </a:r>
                      <a:r>
                        <a:rPr lang="en-IN" sz="1400" b="1" dirty="0" smtClean="0">
                          <a:latin typeface="Verdana"/>
                          <a:ea typeface="Times New Roman"/>
                          <a:cs typeface="Times New Roman"/>
                        </a:rPr>
                        <a:t>E</a:t>
                      </a:r>
                      <a:r>
                        <a:rPr lang="en-IN" sz="1400" dirty="0" smtClean="0">
                          <a:latin typeface="Verdana"/>
                          <a:ea typeface="Times New Roman"/>
                          <a:cs typeface="Times New Roman"/>
                        </a:rPr>
                        <a:t>vent </a:t>
                      </a:r>
                      <a:r>
                        <a:rPr lang="en-IN" sz="1400" dirty="0">
                          <a:latin typeface="Verdana"/>
                          <a:ea typeface="Times New Roman"/>
                          <a:cs typeface="Times New Roman"/>
                        </a:rPr>
                        <a:t>oriented</a:t>
                      </a:r>
                      <a:endParaRPr lang="en-US" sz="1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CPM is activity oriented</a:t>
                      </a:r>
                      <a:endParaRPr lang="en-US" sz="1400" dirty="0">
                        <a:latin typeface="Verdana"/>
                        <a:ea typeface="Times New Roman"/>
                        <a:cs typeface="Times New Roman"/>
                      </a:endParaRPr>
                    </a:p>
                  </a:txBody>
                  <a:tcPr marL="68580" marR="68580" marT="0" marB="0" anchor="ctr"/>
                </a:tc>
              </a:tr>
              <a:tr h="680679">
                <a:tc>
                  <a:txBody>
                    <a:bodyPr/>
                    <a:lstStyle/>
                    <a:p>
                      <a:pPr marL="0" marR="0" algn="ctr">
                        <a:lnSpc>
                          <a:spcPct val="115000"/>
                        </a:lnSpc>
                        <a:spcBef>
                          <a:spcPts val="600"/>
                        </a:spcBef>
                        <a:spcAft>
                          <a:spcPts val="600"/>
                        </a:spcAft>
                      </a:pPr>
                      <a:r>
                        <a:rPr lang="en-IN" sz="2000" dirty="0">
                          <a:latin typeface="Verdana"/>
                          <a:ea typeface="Times New Roman"/>
                          <a:cs typeface="Times New Roman"/>
                        </a:rPr>
                        <a:t>3</a:t>
                      </a:r>
                      <a:endParaRPr lang="en-US" sz="2400" dirty="0">
                        <a:latin typeface="Verdana"/>
                        <a:ea typeface="Times New Roman"/>
                        <a:cs typeface="Times New Roman"/>
                      </a:endParaRPr>
                    </a:p>
                  </a:txBody>
                  <a:tcPr marL="68580" marR="68580" marT="0" marB="0" anchor="ctr"/>
                </a:tc>
                <a:tc>
                  <a:txBody>
                    <a:bodyPr/>
                    <a:lstStyle/>
                    <a:p>
                      <a:pPr marL="0" marR="0" indent="0" algn="just" defTabSz="914400" rtl="0" eaLnBrk="1" fontAlgn="auto" latinLnBrk="0" hangingPunct="1">
                        <a:lnSpc>
                          <a:spcPct val="115000"/>
                        </a:lnSpc>
                        <a:spcBef>
                          <a:spcPts val="600"/>
                        </a:spcBef>
                        <a:spcAft>
                          <a:spcPts val="600"/>
                        </a:spcAft>
                        <a:buClrTx/>
                        <a:buSzTx/>
                        <a:buFontTx/>
                        <a:buNone/>
                        <a:tabLst/>
                        <a:defRPr/>
                      </a:pPr>
                      <a:r>
                        <a:rPr lang="en-IN" sz="1400" dirty="0" smtClean="0">
                          <a:latin typeface="Verdana"/>
                          <a:ea typeface="Times New Roman"/>
                          <a:cs typeface="Times New Roman"/>
                        </a:rPr>
                        <a:t>PERT is used for non </a:t>
                      </a:r>
                      <a:r>
                        <a:rPr lang="en-IN" sz="1400" b="1" dirty="0" smtClean="0">
                          <a:latin typeface="Verdana"/>
                          <a:ea typeface="Times New Roman"/>
                          <a:cs typeface="Times New Roman"/>
                        </a:rPr>
                        <a:t>R</a:t>
                      </a:r>
                      <a:r>
                        <a:rPr lang="en-IN" sz="1400" dirty="0" smtClean="0">
                          <a:latin typeface="Verdana"/>
                          <a:ea typeface="Times New Roman"/>
                          <a:cs typeface="Times New Roman"/>
                        </a:rPr>
                        <a:t>epetitive jobs like planning the assembly of space station, R &amp; D Projects etc.</a:t>
                      </a:r>
                      <a:endParaRPr lang="en-US" sz="1400" dirty="0" smtClean="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smtClean="0">
                          <a:latin typeface="Verdana"/>
                          <a:ea typeface="Times New Roman"/>
                          <a:cs typeface="Times New Roman"/>
                        </a:rPr>
                        <a:t>CPM is used for repetitive jobs where prior experience of handling such jobs exists.</a:t>
                      </a:r>
                      <a:endParaRPr lang="en-US" sz="1400" dirty="0">
                        <a:latin typeface="Verdana"/>
                        <a:ea typeface="Times New Roman"/>
                        <a:cs typeface="Times New Roman"/>
                      </a:endParaRPr>
                    </a:p>
                  </a:txBody>
                  <a:tcPr marL="68580" marR="68580" marT="0" marB="0" anchor="ctr"/>
                </a:tc>
              </a:tr>
              <a:tr h="672608">
                <a:tc>
                  <a:txBody>
                    <a:bodyPr/>
                    <a:lstStyle/>
                    <a:p>
                      <a:pPr marL="0" marR="0" algn="ctr">
                        <a:lnSpc>
                          <a:spcPct val="115000"/>
                        </a:lnSpc>
                        <a:spcBef>
                          <a:spcPts val="600"/>
                        </a:spcBef>
                        <a:spcAft>
                          <a:spcPts val="600"/>
                        </a:spcAft>
                      </a:pPr>
                      <a:r>
                        <a:rPr lang="en-IN" sz="2000" dirty="0">
                          <a:latin typeface="Verdana"/>
                          <a:ea typeface="Times New Roman"/>
                          <a:cs typeface="Times New Roman"/>
                        </a:rPr>
                        <a:t>4</a:t>
                      </a:r>
                      <a:endParaRPr lang="en-US" sz="2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PERT emphasises </a:t>
                      </a:r>
                      <a:r>
                        <a:rPr lang="en-IN" sz="1400" b="1" dirty="0" smtClean="0">
                          <a:latin typeface="Verdana"/>
                          <a:ea typeface="Times New Roman"/>
                          <a:cs typeface="Times New Roman"/>
                        </a:rPr>
                        <a:t>T</a:t>
                      </a:r>
                      <a:r>
                        <a:rPr lang="en-IN" sz="1400" dirty="0" smtClean="0">
                          <a:latin typeface="Verdana"/>
                          <a:ea typeface="Times New Roman"/>
                          <a:cs typeface="Times New Roman"/>
                        </a:rPr>
                        <a:t>ime </a:t>
                      </a:r>
                      <a:r>
                        <a:rPr lang="en-IN" sz="1400" dirty="0">
                          <a:latin typeface="Verdana"/>
                          <a:ea typeface="Times New Roman"/>
                          <a:cs typeface="Times New Roman"/>
                        </a:rPr>
                        <a:t>only.</a:t>
                      </a:r>
                      <a:endParaRPr lang="en-US" sz="16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CPM emphasises on cost as well as time.</a:t>
                      </a:r>
                      <a:endParaRPr lang="en-US" sz="1600" dirty="0">
                        <a:latin typeface="Verdana"/>
                        <a:ea typeface="Times New Roman"/>
                        <a:cs typeface="Times New Roman"/>
                      </a:endParaRPr>
                    </a:p>
                  </a:txBody>
                  <a:tcPr marL="68580" marR="68580" marT="0" marB="0" anchor="ctr"/>
                </a:tc>
              </a:tr>
              <a:tr h="672608">
                <a:tc>
                  <a:txBody>
                    <a:bodyPr/>
                    <a:lstStyle/>
                    <a:p>
                      <a:pPr marL="0" marR="0" algn="ctr">
                        <a:lnSpc>
                          <a:spcPct val="115000"/>
                        </a:lnSpc>
                        <a:spcBef>
                          <a:spcPts val="600"/>
                        </a:spcBef>
                        <a:spcAft>
                          <a:spcPts val="600"/>
                        </a:spcAft>
                      </a:pPr>
                      <a:r>
                        <a:rPr lang="en-IN" sz="2000" dirty="0">
                          <a:latin typeface="Verdana"/>
                          <a:ea typeface="Times New Roman"/>
                          <a:cs typeface="Times New Roman"/>
                        </a:rPr>
                        <a:t>5</a:t>
                      </a:r>
                      <a:endParaRPr lang="en-US" sz="2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PERT incorporates </a:t>
                      </a:r>
                      <a:r>
                        <a:rPr lang="en-IN" sz="1400" b="1" dirty="0" smtClean="0">
                          <a:latin typeface="Verdana"/>
                          <a:ea typeface="Times New Roman"/>
                          <a:cs typeface="Times New Roman"/>
                        </a:rPr>
                        <a:t>Statistical</a:t>
                      </a:r>
                      <a:r>
                        <a:rPr lang="en-IN" sz="1400" dirty="0" smtClean="0">
                          <a:latin typeface="Verdana"/>
                          <a:ea typeface="Times New Roman"/>
                          <a:cs typeface="Times New Roman"/>
                        </a:rPr>
                        <a:t> </a:t>
                      </a:r>
                      <a:r>
                        <a:rPr lang="en-IN" sz="1400" dirty="0">
                          <a:latin typeface="Verdana"/>
                          <a:ea typeface="Times New Roman"/>
                          <a:cs typeface="Times New Roman"/>
                        </a:rPr>
                        <a:t>analysis</a:t>
                      </a:r>
                      <a:endParaRPr lang="en-US" sz="16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a:latin typeface="Verdana"/>
                          <a:ea typeface="Times New Roman"/>
                          <a:cs typeface="Times New Roman"/>
                        </a:rPr>
                        <a:t>CPM Does not consider statistical analysis</a:t>
                      </a:r>
                      <a:endParaRPr lang="en-US" sz="1600">
                        <a:latin typeface="Verdana"/>
                        <a:ea typeface="Times New Roman"/>
                        <a:cs typeface="Times New Roman"/>
                      </a:endParaRPr>
                    </a:p>
                  </a:txBody>
                  <a:tcPr marL="68580" marR="68580" marT="0" marB="0" anchor="ctr"/>
                </a:tc>
              </a:tr>
              <a:tr h="672608">
                <a:tc>
                  <a:txBody>
                    <a:bodyPr/>
                    <a:lstStyle/>
                    <a:p>
                      <a:pPr marL="0" marR="0" algn="ctr">
                        <a:lnSpc>
                          <a:spcPct val="115000"/>
                        </a:lnSpc>
                        <a:spcBef>
                          <a:spcPts val="600"/>
                        </a:spcBef>
                        <a:spcAft>
                          <a:spcPts val="600"/>
                        </a:spcAft>
                      </a:pPr>
                      <a:r>
                        <a:rPr lang="en-IN" sz="2000" dirty="0">
                          <a:latin typeface="Verdana"/>
                          <a:ea typeface="Times New Roman"/>
                          <a:cs typeface="Times New Roman"/>
                        </a:rPr>
                        <a:t>6</a:t>
                      </a:r>
                      <a:endParaRPr lang="en-US" sz="24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PERT serves as a </a:t>
                      </a:r>
                      <a:r>
                        <a:rPr lang="en-IN" sz="1400" b="1" dirty="0" smtClean="0">
                          <a:latin typeface="Verdana"/>
                          <a:ea typeface="Times New Roman"/>
                          <a:cs typeface="Times New Roman"/>
                        </a:rPr>
                        <a:t>Contro</a:t>
                      </a:r>
                      <a:r>
                        <a:rPr lang="en-IN" sz="1400" dirty="0" smtClean="0">
                          <a:latin typeface="Verdana"/>
                          <a:ea typeface="Times New Roman"/>
                          <a:cs typeface="Times New Roman"/>
                        </a:rPr>
                        <a:t>l </a:t>
                      </a:r>
                      <a:r>
                        <a:rPr lang="en-IN" sz="1400" dirty="0">
                          <a:latin typeface="Verdana"/>
                          <a:ea typeface="Times New Roman"/>
                          <a:cs typeface="Times New Roman"/>
                        </a:rPr>
                        <a:t>device</a:t>
                      </a:r>
                      <a:endParaRPr lang="en-US" sz="1600" dirty="0">
                        <a:latin typeface="Verdana"/>
                        <a:ea typeface="Times New Roman"/>
                        <a:cs typeface="Times New Roman"/>
                      </a:endParaRPr>
                    </a:p>
                  </a:txBody>
                  <a:tcPr marL="68580" marR="68580" marT="0" marB="0" anchor="ctr"/>
                </a:tc>
                <a:tc>
                  <a:txBody>
                    <a:bodyPr/>
                    <a:lstStyle/>
                    <a:p>
                      <a:pPr marL="0" marR="0" algn="just">
                        <a:lnSpc>
                          <a:spcPct val="115000"/>
                        </a:lnSpc>
                        <a:spcBef>
                          <a:spcPts val="600"/>
                        </a:spcBef>
                        <a:spcAft>
                          <a:spcPts val="600"/>
                        </a:spcAft>
                      </a:pPr>
                      <a:r>
                        <a:rPr lang="en-IN" sz="1400" dirty="0">
                          <a:latin typeface="Verdana"/>
                          <a:ea typeface="Times New Roman"/>
                          <a:cs typeface="Times New Roman"/>
                        </a:rPr>
                        <a:t>It is difficult to use CPM as a control device</a:t>
                      </a:r>
                      <a:endParaRPr lang="en-US" sz="1600" dirty="0">
                        <a:latin typeface="Verdana"/>
                        <a:ea typeface="Times New Roman"/>
                        <a:cs typeface="Times New Roman"/>
                      </a:endParaRPr>
                    </a:p>
                  </a:txBody>
                  <a:tcPr marL="68580" marR="68580" marT="0" marB="0" anchor="ctr"/>
                </a:tc>
              </a:tr>
            </a:tbl>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a:t>
            </a:r>
          </a:p>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Resource smoothing: </a:t>
            </a:r>
            <a:r>
              <a:rPr lang="en-IN" sz="2000" dirty="0" smtClean="0">
                <a:solidFill>
                  <a:srgbClr val="002060"/>
                </a:solidFill>
                <a:latin typeface="Verdana" pitchFamily="34" charset="0"/>
                <a:ea typeface="Verdana" pitchFamily="34" charset="0"/>
                <a:cs typeface="Verdana" pitchFamily="34" charset="0"/>
              </a:rPr>
              <a:t>Resources refer to materials, men, machinery, money, methods etc. used in the activities of the project. Different activities require different quantum of resources. The resource requirement on any day in a project may not be uniform; e.g. 20 men required on the first day, 7 men required on the fourth day.</a:t>
            </a: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a:t>
            </a:r>
          </a:p>
          <a:p>
            <a:pPr algn="just">
              <a:lnSpc>
                <a:spcPct val="150000"/>
              </a:lnSpc>
              <a:buNone/>
            </a:pPr>
            <a:r>
              <a:rPr lang="en-IN" sz="2000" b="1" dirty="0" smtClean="0">
                <a:solidFill>
                  <a:srgbClr val="002060"/>
                </a:solidFill>
                <a:latin typeface="Verdana" pitchFamily="34" charset="0"/>
                <a:ea typeface="Verdana" pitchFamily="34" charset="0"/>
                <a:cs typeface="Verdana" pitchFamily="34" charset="0"/>
              </a:rPr>
              <a:t>	Resource smoothing is a network technique used for smoothing peak resource requirement during different activities of the project network.</a:t>
            </a: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a:t>
            </a:r>
          </a:p>
          <a:p>
            <a:pPr algn="just">
              <a:buNone/>
            </a:pPr>
            <a:r>
              <a:rPr lang="en-IN" sz="2000" dirty="0" smtClean="0">
                <a:solidFill>
                  <a:srgbClr val="002060"/>
                </a:solidFill>
                <a:latin typeface="Verdana" pitchFamily="34" charset="0"/>
                <a:ea typeface="Verdana" pitchFamily="34" charset="0"/>
                <a:cs typeface="Verdana" pitchFamily="34" charset="0"/>
              </a:rPr>
              <a:t>	</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anim calcmode="lin" valueType="num">
                                      <p:cBhvr additive="base">
                                        <p:cTn id="2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anim calcmode="lin" valueType="num">
                                      <p:cBhvr additive="base">
                                        <p:cTn id="3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calcmode="lin" valueType="num">
                                      <p:cBhvr additive="base">
                                        <p:cTn id="3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xEl>
                                              <p:pRg st="5" end="5"/>
                                            </p:txEl>
                                          </p:spTgt>
                                        </p:tgtEl>
                                        <p:attrNameLst>
                                          <p:attrName>style.visibility</p:attrName>
                                        </p:attrNameLst>
                                      </p:cBhvr>
                                      <p:to>
                                        <p:strVal val="visible"/>
                                      </p:to>
                                    </p:set>
                                    <p:anim calcmode="lin" valueType="num">
                                      <p:cBhvr additive="base">
                                        <p:cTn id="4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200" b="1" dirty="0" smtClean="0"/>
              <a:t>	</a:t>
            </a:r>
            <a:r>
              <a:rPr lang="en-IN" sz="2200" b="1" dirty="0" smtClean="0">
                <a:solidFill>
                  <a:srgbClr val="002060"/>
                </a:solidFill>
                <a:latin typeface="Verdana" pitchFamily="34" charset="0"/>
                <a:ea typeface="Verdana" pitchFamily="34" charset="0"/>
                <a:cs typeface="Verdana" pitchFamily="34" charset="0"/>
              </a:rPr>
              <a:t>STEPS INVOLVED IN CRITICAL PATH  ANALYSIS</a:t>
            </a:r>
          </a:p>
          <a:p>
            <a:pPr algn="just">
              <a:buNone/>
            </a:pPr>
            <a:endParaRPr lang="en-IN" sz="2200" b="1"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Analyse and break down the project in terms of specific activities </a:t>
            </a:r>
            <a:r>
              <a:rPr lang="en-IN" sz="2000" dirty="0" smtClean="0">
                <a:solidFill>
                  <a:srgbClr val="002060"/>
                </a:solidFill>
                <a:latin typeface="Verdana" pitchFamily="34" charset="0"/>
                <a:ea typeface="Verdana" pitchFamily="34" charset="0"/>
                <a:cs typeface="Verdana" pitchFamily="34" charset="0"/>
              </a:rPr>
              <a:t>and / </a:t>
            </a:r>
            <a:r>
              <a:rPr lang="en-IN" sz="2000" dirty="0">
                <a:solidFill>
                  <a:srgbClr val="002060"/>
                </a:solidFill>
                <a:latin typeface="Verdana" pitchFamily="34" charset="0"/>
                <a:ea typeface="Verdana" pitchFamily="34" charset="0"/>
                <a:cs typeface="Verdana" pitchFamily="34" charset="0"/>
              </a:rPr>
              <a:t>or events</a:t>
            </a:r>
            <a:r>
              <a:rPr lang="en-IN" sz="2000" dirty="0" smtClean="0">
                <a:solidFill>
                  <a:srgbClr val="002060"/>
                </a:solidFill>
                <a:latin typeface="Verdana" pitchFamily="34" charset="0"/>
                <a:ea typeface="Verdana" pitchFamily="34" charset="0"/>
                <a:cs typeface="Verdana" pitchFamily="34" charset="0"/>
              </a:rPr>
              <a:t>.</a:t>
            </a: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Determine the interdependence and sequence of specific activities and prepare a net- work</a:t>
            </a:r>
            <a:r>
              <a:rPr lang="en-IN" sz="2000" dirty="0" smtClean="0">
                <a:solidFill>
                  <a:srgbClr val="002060"/>
                </a:solidFill>
                <a:latin typeface="Verdana" pitchFamily="34" charset="0"/>
                <a:ea typeface="Verdana" pitchFamily="34" charset="0"/>
                <a:cs typeface="Verdana" pitchFamily="34" charset="0"/>
              </a:rPr>
              <a:t>.</a:t>
            </a: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Assign estimates of time, cost or both to all the activities of the network</a:t>
            </a:r>
            <a:r>
              <a:rPr lang="en-IN" sz="2000" dirty="0" smtClean="0">
                <a:solidFill>
                  <a:srgbClr val="002060"/>
                </a:solidFill>
                <a:latin typeface="Verdana" pitchFamily="34" charset="0"/>
                <a:ea typeface="Verdana" pitchFamily="34" charset="0"/>
                <a:cs typeface="Verdana" pitchFamily="34" charset="0"/>
              </a:rPr>
              <a:t>.</a:t>
            </a: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Identify the longest or critical path through the network.</a:t>
            </a: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Monitor, evaluate and control the progress of the project by re-planning, rescheduling and reassignment of resources.</a:t>
            </a:r>
            <a:endParaRPr lang="en-US" sz="2000" dirty="0">
              <a:solidFill>
                <a:srgbClr val="002060"/>
              </a:solidFill>
              <a:latin typeface="Verdana" pitchFamily="34" charset="0"/>
              <a:ea typeface="Verdana" pitchFamily="34" charset="0"/>
              <a:cs typeface="Verdana" pitchFamily="34" charset="0"/>
            </a:endParaRPr>
          </a:p>
          <a:p>
            <a:pPr algn="just">
              <a:buNone/>
            </a:pPr>
            <a:endParaRPr lang="en-US" sz="2200" b="1"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down)">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down)">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down)">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down)">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wipe(down)">
                                      <p:cBhvr>
                                        <p:cTn id="37"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lnSpcReduction="10000"/>
          </a:bodyPr>
          <a:lstStyle/>
          <a:p>
            <a:pPr algn="just">
              <a:lnSpc>
                <a:spcPct val="150000"/>
              </a:lnSpc>
              <a:buNone/>
            </a:pPr>
            <a:r>
              <a:rPr lang="en-IN" sz="2000" dirty="0" smtClean="0">
                <a:solidFill>
                  <a:srgbClr val="002060"/>
                </a:solidFill>
                <a:latin typeface="Verdana" pitchFamily="34" charset="0"/>
                <a:ea typeface="Verdana" pitchFamily="34" charset="0"/>
                <a:cs typeface="Verdana" pitchFamily="34" charset="0"/>
              </a:rPr>
              <a:t>	The resources required for completing different activities of a project are smoothened (averaged) by utilising floats available on non-critical activities.</a:t>
            </a: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r>
              <a:rPr lang="en-IN" sz="2000" dirty="0" smtClean="0">
                <a:solidFill>
                  <a:srgbClr val="002060"/>
                </a:solidFill>
                <a:latin typeface="Verdana" pitchFamily="34" charset="0"/>
                <a:ea typeface="Verdana" pitchFamily="34" charset="0"/>
                <a:cs typeface="Verdana" pitchFamily="34" charset="0"/>
              </a:rPr>
              <a:t>	Non-critical path activities having floats are rescheduled or shifted so that a uniform demand on resources is achieved.  Resource smoothing operation will be on the project duration time.</a:t>
            </a: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IN" sz="2000" dirty="0" smtClean="0">
              <a:solidFill>
                <a:srgbClr val="002060"/>
              </a:solidFill>
              <a:latin typeface="Verdana" pitchFamily="34" charset="0"/>
              <a:ea typeface="Verdana" pitchFamily="34" charset="0"/>
              <a:cs typeface="Verdana" pitchFamily="34" charset="0"/>
            </a:endParaRPr>
          </a:p>
          <a:p>
            <a:pPr algn="just">
              <a:lnSpc>
                <a:spcPct val="150000"/>
              </a:lnSpc>
              <a:buNone/>
            </a:pPr>
            <a:r>
              <a:rPr lang="en-IN" sz="2000" dirty="0" smtClean="0">
                <a:solidFill>
                  <a:srgbClr val="002060"/>
                </a:solidFill>
                <a:latin typeface="Verdana" pitchFamily="34" charset="0"/>
                <a:ea typeface="Verdana" pitchFamily="34" charset="0"/>
                <a:cs typeface="Verdana" pitchFamily="34" charset="0"/>
              </a:rPr>
              <a:t>	The critical path activities are not rescheduled since Total Float is Zero for these activities.</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 calcmode="lin" valueType="num">
                                      <p:cBhvr additive="base">
                                        <p:cTn id="25"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P   E   R   T</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a:bodyPr>
          <a:lstStyle/>
          <a:p>
            <a:pPr algn="just">
              <a:lnSpc>
                <a:spcPct val="150000"/>
              </a:lnSpc>
              <a:buNone/>
            </a:pPr>
            <a:r>
              <a:rPr lang="en-IN" sz="2000" b="1" dirty="0" smtClean="0"/>
              <a:t>	</a:t>
            </a:r>
            <a:r>
              <a:rPr lang="en-IN" sz="2000" b="1" dirty="0" smtClean="0">
                <a:solidFill>
                  <a:srgbClr val="002060"/>
                </a:solidFill>
                <a:latin typeface="Verdana" pitchFamily="34" charset="0"/>
                <a:ea typeface="Verdana" pitchFamily="34" charset="0"/>
                <a:cs typeface="Verdana" pitchFamily="34" charset="0"/>
              </a:rPr>
              <a:t>RESOURCE LEVELLING </a:t>
            </a:r>
            <a:r>
              <a:rPr lang="en-IN" sz="2000" dirty="0" smtClean="0">
                <a:solidFill>
                  <a:srgbClr val="002060"/>
                </a:solidFill>
                <a:latin typeface="Verdana" pitchFamily="34" charset="0"/>
                <a:ea typeface="Verdana" pitchFamily="34" charset="0"/>
                <a:cs typeface="Verdana" pitchFamily="34" charset="0"/>
              </a:rPr>
              <a:t>is another network technique which is used for reducing the requirement of a particular resource due to its paucity. The process of resource levelling also utilises the large floats available on non-critical activities of the project and thus cuts down the demand on the resources. In resource levelling, the maximum demand of a resource should not exceed the available limit at any point of time. Sometimes, the use of resource levelling may lead to increasing the completion time of the project. In other words, in resource levelling, constraint is on the limit of the resource availability.</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 calcmode="lin" valueType="num">
                                      <p:cBhvr additive="base">
                                        <p:cTn id="1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5334000"/>
          </a:xfrm>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just">
              <a:lnSpc>
                <a:spcPct val="150000"/>
              </a:lnSpc>
              <a:buNone/>
            </a:pPr>
            <a:endParaRPr lang="en-US" sz="2000" dirty="0" smtClean="0">
              <a:solidFill>
                <a:srgbClr val="002060"/>
              </a:solidFill>
              <a:latin typeface="Verdana" pitchFamily="34" charset="0"/>
              <a:ea typeface="Verdana" pitchFamily="34" charset="0"/>
              <a:cs typeface="Verdana" pitchFamily="34" charset="0"/>
            </a:endParaRPr>
          </a:p>
          <a:p>
            <a:pPr algn="ctr">
              <a:lnSpc>
                <a:spcPct val="150000"/>
              </a:lnSpc>
              <a:buNone/>
            </a:pPr>
            <a:r>
              <a:rPr lang="en-US" sz="2000" b="1" dirty="0" smtClean="0">
                <a:solidFill>
                  <a:srgbClr val="002060"/>
                </a:solidFill>
                <a:latin typeface="Verdana" pitchFamily="34" charset="0"/>
                <a:ea typeface="Verdana" pitchFamily="34" charset="0"/>
                <a:cs typeface="Verdana" pitchFamily="34" charset="0"/>
              </a:rPr>
              <a:t>P V Ram, B. Sc., ACA, </a:t>
            </a:r>
            <a:r>
              <a:rPr lang="en-US" sz="2000" b="1" dirty="0" smtClean="0">
                <a:solidFill>
                  <a:srgbClr val="002060"/>
                </a:solidFill>
                <a:latin typeface="Verdana" pitchFamily="34" charset="0"/>
                <a:ea typeface="Verdana" pitchFamily="34" charset="0"/>
                <a:cs typeface="Verdana" pitchFamily="34" charset="0"/>
              </a:rPr>
              <a:t>ACMA  </a:t>
            </a:r>
          </a:p>
          <a:p>
            <a:pPr algn="ctr">
              <a:lnSpc>
                <a:spcPct val="150000"/>
              </a:lnSpc>
              <a:buNone/>
            </a:pPr>
            <a:r>
              <a:rPr lang="en-US" sz="2000" b="1" dirty="0" smtClean="0">
                <a:solidFill>
                  <a:srgbClr val="002060"/>
                </a:solidFill>
                <a:latin typeface="Verdana" pitchFamily="34" charset="0"/>
                <a:ea typeface="Verdana" pitchFamily="34" charset="0"/>
                <a:cs typeface="Verdana" pitchFamily="34" charset="0"/>
              </a:rPr>
              <a:t>Hyderabad</a:t>
            </a:r>
            <a:endParaRPr lang="en-US" sz="2000" b="1" dirty="0" smtClean="0">
              <a:solidFill>
                <a:srgbClr val="002060"/>
              </a:solidFill>
              <a:latin typeface="Verdana" pitchFamily="34" charset="0"/>
              <a:ea typeface="Verdana" pitchFamily="34" charset="0"/>
              <a:cs typeface="Verdana" pitchFamily="34" charset="0"/>
            </a:endParaRPr>
          </a:p>
          <a:p>
            <a:pPr algn="ctr">
              <a:lnSpc>
                <a:spcPct val="150000"/>
              </a:lnSpc>
              <a:buNone/>
            </a:pPr>
            <a:r>
              <a:rPr lang="en-US" sz="2000" b="1" dirty="0" smtClean="0">
                <a:solidFill>
                  <a:srgbClr val="002060"/>
                </a:solidFill>
                <a:latin typeface="Verdana" pitchFamily="34" charset="0"/>
                <a:ea typeface="Verdana" pitchFamily="34" charset="0"/>
                <a:cs typeface="Verdana" pitchFamily="34" charset="0"/>
              </a:rPr>
              <a:t>98481 85073</a:t>
            </a:r>
            <a:endParaRPr lang="en-US" sz="2000" b="1"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pic>
        <p:nvPicPr>
          <p:cNvPr id="2052" name="Picture 4" descr="http://t1.gstatic.com/images?q=tbn:ANd9GcTn0oID-geXkmrWdBbCcH9vj_Ew9Hv160Pm5KcR60jjQn9Sg_dY"/>
          <p:cNvPicPr>
            <a:picLocks noChangeAspect="1" noChangeArrowheads="1"/>
          </p:cNvPicPr>
          <p:nvPr/>
        </p:nvPicPr>
        <p:blipFill>
          <a:blip r:embed="rId3" cstate="print"/>
          <a:srcRect/>
          <a:stretch>
            <a:fillRect/>
          </a:stretch>
        </p:blipFill>
        <p:spPr bwMode="auto">
          <a:xfrm>
            <a:off x="1219200" y="1295400"/>
            <a:ext cx="6324600" cy="3276600"/>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8" end="8"/>
                                            </p:txEl>
                                          </p:spTgt>
                                        </p:tgtEl>
                                        <p:attrNameLst>
                                          <p:attrName>style.visibility</p:attrName>
                                        </p:attrNameLst>
                                      </p:cBhvr>
                                      <p:to>
                                        <p:strVal val="visible"/>
                                      </p:to>
                                    </p:set>
                                    <p:anim calcmode="lin" valueType="num">
                                      <p:cBhvr additive="base">
                                        <p:cTn id="13" dur="500" fill="hold"/>
                                        <p:tgtEl>
                                          <p:spTgt spid="7">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xEl>
                                              <p:pRg st="9" end="9"/>
                                            </p:txEl>
                                          </p:spTgt>
                                        </p:tgtEl>
                                        <p:attrNameLst>
                                          <p:attrName>style.visibility</p:attrName>
                                        </p:attrNameLst>
                                      </p:cBhvr>
                                      <p:to>
                                        <p:strVal val="visible"/>
                                      </p:to>
                                    </p:set>
                                    <p:anim calcmode="lin" valueType="num">
                                      <p:cBhvr additive="base">
                                        <p:cTn id="19"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xEl>
                                              <p:pRg st="10" end="10"/>
                                            </p:txEl>
                                          </p:spTgt>
                                        </p:tgtEl>
                                        <p:attrNameLst>
                                          <p:attrName>style.visibility</p:attrName>
                                        </p:attrNameLst>
                                      </p:cBhvr>
                                      <p:to>
                                        <p:strVal val="visible"/>
                                      </p:to>
                                    </p:set>
                                    <p:anim calcmode="lin" valueType="num">
                                      <p:cBhvr additive="base">
                                        <p:cTn id="25"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000" b="1" dirty="0" smtClean="0">
                <a:solidFill>
                  <a:srgbClr val="002060"/>
                </a:solidFill>
                <a:latin typeface="Verdana" pitchFamily="34" charset="0"/>
                <a:ea typeface="Verdana" pitchFamily="34" charset="0"/>
                <a:cs typeface="Verdana" pitchFamily="34" charset="0"/>
              </a:rPr>
              <a:t>	</a:t>
            </a:r>
            <a:r>
              <a:rPr lang="en-IN" sz="2000" b="1" dirty="0">
                <a:solidFill>
                  <a:srgbClr val="002060"/>
                </a:solidFill>
                <a:latin typeface="Verdana" pitchFamily="34" charset="0"/>
                <a:ea typeface="Verdana" pitchFamily="34" charset="0"/>
                <a:cs typeface="Verdana" pitchFamily="34" charset="0"/>
              </a:rPr>
              <a:t>Activity</a:t>
            </a:r>
            <a:r>
              <a:rPr lang="en-IN" sz="2000" dirty="0">
                <a:solidFill>
                  <a:srgbClr val="002060"/>
                </a:solidFill>
                <a:latin typeface="Verdana" pitchFamily="34" charset="0"/>
                <a:ea typeface="Verdana" pitchFamily="34" charset="0"/>
                <a:cs typeface="Verdana" pitchFamily="34" charset="0"/>
              </a:rPr>
              <a:t> is any portion of a project which consumes time or resources and has a definable beginning and ending</a:t>
            </a:r>
            <a:r>
              <a:rPr lang="en-IN" sz="2000" dirty="0" smtClean="0">
                <a:solidFill>
                  <a:srgbClr val="002060"/>
                </a:solidFill>
                <a:latin typeface="Verdana" pitchFamily="34" charset="0"/>
                <a:ea typeface="Verdana" pitchFamily="34" charset="0"/>
                <a:cs typeface="Verdana" pitchFamily="34" charset="0"/>
              </a:rPr>
              <a:t>.</a:t>
            </a:r>
          </a:p>
          <a:p>
            <a:pPr algn="just">
              <a:buNone/>
            </a:pPr>
            <a:r>
              <a:rPr lang="en-IN" sz="2000" dirty="0" smtClean="0">
                <a:solidFill>
                  <a:srgbClr val="002060"/>
                </a:solidFill>
                <a:latin typeface="Verdana" pitchFamily="34" charset="0"/>
                <a:ea typeface="Verdana" pitchFamily="34" charset="0"/>
                <a:cs typeface="Verdana" pitchFamily="34" charset="0"/>
              </a:rPr>
              <a:t>	</a:t>
            </a:r>
            <a:r>
              <a:rPr lang="en-IN" sz="2000" dirty="0" err="1" smtClean="0">
                <a:solidFill>
                  <a:srgbClr val="002060"/>
                </a:solidFill>
                <a:latin typeface="Verdana" pitchFamily="34" charset="0"/>
                <a:ea typeface="Verdana" pitchFamily="34" charset="0"/>
                <a:cs typeface="Verdana" pitchFamily="34" charset="0"/>
              </a:rPr>
              <a:t>eg</a:t>
            </a:r>
            <a:r>
              <a:rPr lang="en-IN" sz="2000" dirty="0" smtClean="0">
                <a:solidFill>
                  <a:srgbClr val="002060"/>
                </a:solidFill>
                <a:latin typeface="Verdana" pitchFamily="34" charset="0"/>
                <a:ea typeface="Verdana" pitchFamily="34" charset="0"/>
                <a:cs typeface="Verdana" pitchFamily="34" charset="0"/>
              </a:rPr>
              <a:t>. 	Installation </a:t>
            </a:r>
            <a:r>
              <a:rPr lang="en-IN" sz="2000" dirty="0">
                <a:solidFill>
                  <a:srgbClr val="002060"/>
                </a:solidFill>
                <a:latin typeface="Verdana" pitchFamily="34" charset="0"/>
                <a:ea typeface="Verdana" pitchFamily="34" charset="0"/>
                <a:cs typeface="Verdana" pitchFamily="34" charset="0"/>
              </a:rPr>
              <a:t>of a D G </a:t>
            </a:r>
            <a:r>
              <a:rPr lang="en-IN" sz="2000" dirty="0" smtClean="0">
                <a:solidFill>
                  <a:srgbClr val="002060"/>
                </a:solidFill>
                <a:latin typeface="Verdana" pitchFamily="34" charset="0"/>
                <a:ea typeface="Verdana" pitchFamily="34" charset="0"/>
                <a:cs typeface="Verdana" pitchFamily="34" charset="0"/>
              </a:rPr>
              <a:t>set</a:t>
            </a:r>
          </a:p>
          <a:p>
            <a:pPr algn="just">
              <a:buNone/>
            </a:pPr>
            <a:r>
              <a:rPr lang="en-IN" sz="2000" b="1" dirty="0">
                <a:solidFill>
                  <a:srgbClr val="002060"/>
                </a:solidFill>
                <a:latin typeface="Verdana" pitchFamily="34" charset="0"/>
                <a:ea typeface="Verdana" pitchFamily="34" charset="0"/>
                <a:cs typeface="Verdana" pitchFamily="34" charset="0"/>
              </a:rPr>
              <a:t>	</a:t>
            </a:r>
            <a:r>
              <a:rPr lang="en-IN" sz="2000" b="1" dirty="0" smtClean="0">
                <a:solidFill>
                  <a:srgbClr val="002060"/>
                </a:solidFill>
                <a:latin typeface="Verdana" pitchFamily="34" charset="0"/>
                <a:ea typeface="Verdana" pitchFamily="34" charset="0"/>
                <a:cs typeface="Verdana" pitchFamily="34" charset="0"/>
              </a:rPr>
              <a:t>	</a:t>
            </a:r>
            <a:r>
              <a:rPr lang="en-IN" sz="2000" dirty="0" smtClean="0">
                <a:solidFill>
                  <a:srgbClr val="002060"/>
                </a:solidFill>
                <a:latin typeface="Verdana" pitchFamily="34" charset="0"/>
                <a:ea typeface="Verdana" pitchFamily="34" charset="0"/>
                <a:cs typeface="Verdana" pitchFamily="34" charset="0"/>
              </a:rPr>
              <a:t>Setting the machine ready for production</a:t>
            </a:r>
          </a:p>
          <a:p>
            <a:pPr algn="just">
              <a:buNone/>
            </a:pPr>
            <a:endParaRPr lang="en-IN" sz="2000" b="1" dirty="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Alternative </a:t>
            </a:r>
            <a:r>
              <a:rPr lang="en-IN" sz="2000" dirty="0">
                <a:solidFill>
                  <a:srgbClr val="002060"/>
                </a:solidFill>
                <a:latin typeface="Verdana" pitchFamily="34" charset="0"/>
                <a:ea typeface="Verdana" pitchFamily="34" charset="0"/>
                <a:cs typeface="Verdana" pitchFamily="34" charset="0"/>
              </a:rPr>
              <a:t>terms for "activity" are "task" and "job</a:t>
            </a:r>
            <a:r>
              <a:rPr lang="en-IN" sz="2000" dirty="0" smtClean="0">
                <a:solidFill>
                  <a:srgbClr val="002060"/>
                </a:solidFill>
                <a:latin typeface="Verdana" pitchFamily="34" charset="0"/>
                <a:ea typeface="Verdana" pitchFamily="34" charset="0"/>
                <a:cs typeface="Verdana" pitchFamily="34" charset="0"/>
              </a:rPr>
              <a:t>".</a:t>
            </a:r>
          </a:p>
          <a:p>
            <a:pPr algn="just">
              <a:buNone/>
            </a:pPr>
            <a:endParaRPr lang="en-IN" sz="2000" b="1" dirty="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Activities </a:t>
            </a:r>
            <a:r>
              <a:rPr lang="en-IN" sz="2000" dirty="0">
                <a:solidFill>
                  <a:srgbClr val="002060"/>
                </a:solidFill>
                <a:latin typeface="Verdana" pitchFamily="34" charset="0"/>
                <a:ea typeface="Verdana" pitchFamily="34" charset="0"/>
                <a:cs typeface="Verdana" pitchFamily="34" charset="0"/>
              </a:rPr>
              <a:t>are graphically represented by arrows, usually with description and time estimates written along the arrows. The tail of the arrow portraying an activity represents the starting point of the activity and its head represents its completion. The arrow may be straight slanting, or bent but not broken </a:t>
            </a:r>
            <a:endParaRPr lang="en-US" sz="2000" b="1"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just">
              <a:buNone/>
            </a:pPr>
            <a:r>
              <a:rPr lang="en-IN" sz="2000" dirty="0" smtClean="0"/>
              <a:t>	</a:t>
            </a:r>
          </a:p>
          <a:p>
            <a:pPr algn="just">
              <a:buNone/>
            </a:pPr>
            <a:r>
              <a:rPr lang="en-IN" sz="2000" dirty="0">
                <a:solidFill>
                  <a:srgbClr val="002060"/>
                </a:solidFill>
                <a:latin typeface="Verdana" pitchFamily="34" charset="0"/>
                <a:ea typeface="Verdana" pitchFamily="34" charset="0"/>
                <a:cs typeface="Verdana" pitchFamily="34" charset="0"/>
              </a:rPr>
              <a:t>	</a:t>
            </a:r>
            <a:r>
              <a:rPr lang="en-IN" sz="2000" dirty="0" smtClean="0">
                <a:solidFill>
                  <a:srgbClr val="002060"/>
                </a:solidFill>
                <a:latin typeface="Verdana" pitchFamily="34" charset="0"/>
                <a:ea typeface="Verdana" pitchFamily="34" charset="0"/>
                <a:cs typeface="Verdana" pitchFamily="34" charset="0"/>
              </a:rPr>
              <a:t>The </a:t>
            </a:r>
            <a:r>
              <a:rPr lang="en-IN" sz="2000" dirty="0">
                <a:solidFill>
                  <a:srgbClr val="002060"/>
                </a:solidFill>
                <a:latin typeface="Verdana" pitchFamily="34" charset="0"/>
                <a:ea typeface="Verdana" pitchFamily="34" charset="0"/>
                <a:cs typeface="Verdana" pitchFamily="34" charset="0"/>
              </a:rPr>
              <a:t>beginning and ending points of an activity or a group of activities are called </a:t>
            </a:r>
            <a:r>
              <a:rPr lang="en-IN" sz="2000" b="1" dirty="0">
                <a:solidFill>
                  <a:srgbClr val="002060"/>
                </a:solidFill>
                <a:latin typeface="Verdana" pitchFamily="34" charset="0"/>
                <a:ea typeface="Verdana" pitchFamily="34" charset="0"/>
                <a:cs typeface="Verdana" pitchFamily="34" charset="0"/>
              </a:rPr>
              <a:t>Events</a:t>
            </a:r>
            <a:r>
              <a:rPr lang="en-IN" sz="2000" dirty="0">
                <a:solidFill>
                  <a:srgbClr val="002060"/>
                </a:solidFill>
                <a:latin typeface="Verdana" pitchFamily="34" charset="0"/>
                <a:ea typeface="Verdana" pitchFamily="34" charset="0"/>
                <a:cs typeface="Verdana" pitchFamily="34" charset="0"/>
              </a:rPr>
              <a:t>. </a:t>
            </a:r>
            <a:endParaRPr lang="en-IN" sz="2000" dirty="0" smtClean="0">
              <a:solidFill>
                <a:srgbClr val="002060"/>
              </a:solidFill>
              <a:latin typeface="Verdana" pitchFamily="34" charset="0"/>
              <a:ea typeface="Verdana" pitchFamily="34" charset="0"/>
              <a:cs typeface="Verdana" pitchFamily="34" charset="0"/>
            </a:endParaRPr>
          </a:p>
          <a:p>
            <a:pPr algn="just">
              <a:buNone/>
            </a:pPr>
            <a:endParaRPr lang="en-IN"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Events </a:t>
            </a:r>
            <a:r>
              <a:rPr lang="en-IN" sz="2000" dirty="0">
                <a:solidFill>
                  <a:srgbClr val="002060"/>
                </a:solidFill>
                <a:latin typeface="Verdana" pitchFamily="34" charset="0"/>
                <a:ea typeface="Verdana" pitchFamily="34" charset="0"/>
                <a:cs typeface="Verdana" pitchFamily="34" charset="0"/>
              </a:rPr>
              <a:t>are </a:t>
            </a:r>
            <a:r>
              <a:rPr lang="en-IN" sz="2000" dirty="0" smtClean="0">
                <a:solidFill>
                  <a:srgbClr val="002060"/>
                </a:solidFill>
                <a:latin typeface="Verdana" pitchFamily="34" charset="0"/>
                <a:ea typeface="Verdana" pitchFamily="34" charset="0"/>
                <a:cs typeface="Verdana" pitchFamily="34" charset="0"/>
              </a:rPr>
              <a:t>also known as "nodes" or "connectors“ </a:t>
            </a:r>
          </a:p>
          <a:p>
            <a:pPr algn="just">
              <a:buNone/>
            </a:pPr>
            <a:r>
              <a:rPr lang="en-IN" sz="2000" dirty="0" smtClean="0">
                <a:solidFill>
                  <a:srgbClr val="002060"/>
                </a:solidFill>
                <a:latin typeface="Verdana" pitchFamily="34" charset="0"/>
                <a:ea typeface="Verdana" pitchFamily="34" charset="0"/>
                <a:cs typeface="Verdana" pitchFamily="34" charset="0"/>
              </a:rPr>
              <a:t>	</a:t>
            </a:r>
            <a:r>
              <a:rPr lang="en-IN" sz="2000" dirty="0" err="1" smtClean="0">
                <a:solidFill>
                  <a:srgbClr val="002060"/>
                </a:solidFill>
                <a:latin typeface="Verdana" pitchFamily="34" charset="0"/>
                <a:ea typeface="Verdana" pitchFamily="34" charset="0"/>
                <a:cs typeface="Verdana" pitchFamily="34" charset="0"/>
              </a:rPr>
              <a:t>eg</a:t>
            </a:r>
            <a:r>
              <a:rPr lang="en-IN" sz="2000" dirty="0" smtClean="0">
                <a:solidFill>
                  <a:srgbClr val="002060"/>
                </a:solidFill>
                <a:latin typeface="Verdana" pitchFamily="34" charset="0"/>
                <a:ea typeface="Verdana" pitchFamily="34" charset="0"/>
                <a:cs typeface="Verdana" pitchFamily="34" charset="0"/>
              </a:rPr>
              <a:t>. 	D G Set installed</a:t>
            </a:r>
          </a:p>
          <a:p>
            <a:pPr algn="just">
              <a:buNone/>
            </a:pPr>
            <a:r>
              <a:rPr lang="en-IN" sz="2000" dirty="0" smtClean="0">
                <a:solidFill>
                  <a:srgbClr val="002060"/>
                </a:solidFill>
                <a:latin typeface="Verdana" pitchFamily="34" charset="0"/>
                <a:ea typeface="Verdana" pitchFamily="34" charset="0"/>
                <a:cs typeface="Verdana" pitchFamily="34" charset="0"/>
              </a:rPr>
              <a:t>		Design completed etc.</a:t>
            </a:r>
          </a:p>
          <a:p>
            <a:pPr algn="just">
              <a:buNone/>
            </a:pPr>
            <a:endParaRPr lang="en-US" sz="2000" dirty="0" smtClean="0">
              <a:solidFill>
                <a:srgbClr val="002060"/>
              </a:solidFill>
              <a:latin typeface="Verdana" pitchFamily="34" charset="0"/>
              <a:ea typeface="Verdana" pitchFamily="34" charset="0"/>
              <a:cs typeface="Verdana" pitchFamily="34" charset="0"/>
            </a:endParaRPr>
          </a:p>
          <a:p>
            <a:pPr algn="just">
              <a:buNone/>
            </a:pPr>
            <a:r>
              <a:rPr lang="en-IN" sz="2000" dirty="0" smtClean="0">
                <a:solidFill>
                  <a:srgbClr val="002060"/>
                </a:solidFill>
                <a:latin typeface="Verdana" pitchFamily="34" charset="0"/>
                <a:ea typeface="Verdana" pitchFamily="34" charset="0"/>
                <a:cs typeface="Verdana" pitchFamily="34" charset="0"/>
              </a:rPr>
              <a:t>	An </a:t>
            </a:r>
            <a:r>
              <a:rPr lang="en-IN" sz="2000" dirty="0">
                <a:solidFill>
                  <a:srgbClr val="002060"/>
                </a:solidFill>
                <a:latin typeface="Verdana" pitchFamily="34" charset="0"/>
                <a:ea typeface="Verdana" pitchFamily="34" charset="0"/>
                <a:cs typeface="Verdana" pitchFamily="34" charset="0"/>
              </a:rPr>
              <a:t>event is often represented graphically by a numbered circle, although any </a:t>
            </a:r>
            <a:r>
              <a:rPr lang="en-IN" sz="2000" dirty="0" smtClean="0">
                <a:solidFill>
                  <a:srgbClr val="002060"/>
                </a:solidFill>
                <a:latin typeface="Verdana" pitchFamily="34" charset="0"/>
                <a:ea typeface="Verdana" pitchFamily="34" charset="0"/>
                <a:cs typeface="Verdana" pitchFamily="34" charset="0"/>
              </a:rPr>
              <a:t>geometric </a:t>
            </a:r>
            <a:r>
              <a:rPr lang="en-IN" sz="2000" dirty="0">
                <a:solidFill>
                  <a:srgbClr val="002060"/>
                </a:solidFill>
                <a:latin typeface="Verdana" pitchFamily="34" charset="0"/>
                <a:ea typeface="Verdana" pitchFamily="34" charset="0"/>
                <a:cs typeface="Verdana" pitchFamily="34" charset="0"/>
              </a:rPr>
              <a:t>figure such as square, oval, rectangle etc. also may be used. </a:t>
            </a:r>
            <a:endParaRPr lang="en-IN" sz="2000" dirty="0" smtClean="0">
              <a:solidFill>
                <a:srgbClr val="002060"/>
              </a:solidFill>
              <a:latin typeface="Verdana" pitchFamily="34" charset="0"/>
              <a:ea typeface="Verdana" pitchFamily="34" charset="0"/>
              <a:cs typeface="Verdana" pitchFamily="34" charset="0"/>
            </a:endParaRPr>
          </a:p>
          <a:p>
            <a:pPr algn="just">
              <a:buNone/>
            </a:pPr>
            <a:endParaRPr lang="en-IN" sz="2000" dirty="0">
              <a:solidFill>
                <a:srgbClr val="002060"/>
              </a:solidFill>
              <a:latin typeface="Verdana" pitchFamily="34" charset="0"/>
              <a:ea typeface="Verdana" pitchFamily="34" charset="0"/>
              <a:cs typeface="Verdana" pitchFamily="34" charset="0"/>
            </a:endParaRPr>
          </a:p>
          <a:p>
            <a:pPr algn="just">
              <a:buNone/>
            </a:pPr>
            <a:endParaRPr lang="en-IN" sz="2000" dirty="0" smtClean="0">
              <a:solidFill>
                <a:srgbClr val="002060"/>
              </a:solidFill>
              <a:latin typeface="Verdana" pitchFamily="34" charset="0"/>
              <a:ea typeface="Verdana" pitchFamily="34" charset="0"/>
              <a:cs typeface="Verdana" pitchFamily="34" charset="0"/>
            </a:endParaRPr>
          </a:p>
          <a:p>
            <a:pPr algn="just">
              <a:buNone/>
            </a:pPr>
            <a:endParaRPr lang="en-IN" sz="2000" dirty="0" smtClean="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Autofit/>
          </a:bodyPr>
          <a:lstStyle/>
          <a:p>
            <a:pPr algn="just">
              <a:buNone/>
            </a:pPr>
            <a:r>
              <a:rPr lang="en-IN" sz="2000" b="1" dirty="0">
                <a:solidFill>
                  <a:srgbClr val="002060"/>
                </a:solidFill>
                <a:latin typeface="Verdana" pitchFamily="34" charset="0"/>
                <a:ea typeface="Verdana" pitchFamily="34" charset="0"/>
                <a:cs typeface="Verdana" pitchFamily="34" charset="0"/>
              </a:rPr>
              <a:t>Conventions </a:t>
            </a:r>
            <a:r>
              <a:rPr lang="en-IN" sz="2000" b="1" dirty="0" smtClean="0">
                <a:solidFill>
                  <a:srgbClr val="002060"/>
                </a:solidFill>
                <a:latin typeface="Verdana" pitchFamily="34" charset="0"/>
                <a:ea typeface="Verdana" pitchFamily="34" charset="0"/>
                <a:cs typeface="Verdana" pitchFamily="34" charset="0"/>
              </a:rPr>
              <a:t>adopted </a:t>
            </a:r>
            <a:r>
              <a:rPr lang="en-IN" sz="2000" b="1" dirty="0">
                <a:solidFill>
                  <a:srgbClr val="002060"/>
                </a:solidFill>
                <a:latin typeface="Verdana" pitchFamily="34" charset="0"/>
                <a:ea typeface="Verdana" pitchFamily="34" charset="0"/>
                <a:cs typeface="Verdana" pitchFamily="34" charset="0"/>
              </a:rPr>
              <a:t>in drawing </a:t>
            </a:r>
            <a:r>
              <a:rPr lang="en-IN" sz="2000" b="1" dirty="0" smtClean="0">
                <a:solidFill>
                  <a:srgbClr val="002060"/>
                </a:solidFill>
                <a:latin typeface="Verdana" pitchFamily="34" charset="0"/>
                <a:ea typeface="Verdana" pitchFamily="34" charset="0"/>
                <a:cs typeface="Verdana" pitchFamily="34" charset="0"/>
              </a:rPr>
              <a:t>networks</a:t>
            </a:r>
          </a:p>
          <a:p>
            <a:pPr algn="just">
              <a:buNone/>
            </a:pPr>
            <a:endParaRPr lang="en-IN" sz="2000" b="1"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Time flows from left to right</a:t>
            </a:r>
            <a:r>
              <a:rPr lang="en-IN" sz="2000" dirty="0" smtClean="0">
                <a:solidFill>
                  <a:srgbClr val="002060"/>
                </a:solidFill>
                <a:latin typeface="Verdana" pitchFamily="34" charset="0"/>
                <a:ea typeface="Verdana" pitchFamily="34" charset="0"/>
                <a:cs typeface="Verdana" pitchFamily="34" charset="0"/>
              </a:rPr>
              <a:t>.</a:t>
            </a:r>
          </a:p>
          <a:p>
            <a:pPr marL="457200" lvl="0" indent="-457200" algn="just">
              <a:buFont typeface="+mj-lt"/>
              <a:buAutoNum type="alphaLcPeriod"/>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Head events always have a number higher than that of the tail events</a:t>
            </a:r>
            <a:r>
              <a:rPr lang="en-IN" sz="2000" dirty="0" smtClean="0">
                <a:solidFill>
                  <a:srgbClr val="002060"/>
                </a:solidFill>
                <a:latin typeface="Verdana" pitchFamily="34" charset="0"/>
                <a:ea typeface="Verdana" pitchFamily="34" charset="0"/>
                <a:cs typeface="Verdana" pitchFamily="34" charset="0"/>
              </a:rPr>
              <a:t>.</a:t>
            </a:r>
          </a:p>
          <a:p>
            <a:pPr marL="457200" lvl="0" indent="-457200" algn="just">
              <a:buFont typeface="+mj-lt"/>
              <a:buAutoNum type="alphaLcPeriod"/>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The length and orientation of the arrows show the precedence and succession of activities.  Except this there is no other significance whatsoever (chosen only for the sake of convenience of drawing</a:t>
            </a:r>
            <a:r>
              <a:rPr lang="en-IN" sz="2000" dirty="0" smtClean="0">
                <a:solidFill>
                  <a:srgbClr val="002060"/>
                </a:solidFill>
                <a:latin typeface="Verdana" pitchFamily="34" charset="0"/>
                <a:ea typeface="Verdana" pitchFamily="34" charset="0"/>
                <a:cs typeface="Verdana" pitchFamily="34" charset="0"/>
              </a:rPr>
              <a:t>).</a:t>
            </a:r>
          </a:p>
          <a:p>
            <a:pPr marL="457200" lvl="0" indent="-457200" algn="just">
              <a:buFont typeface="+mj-lt"/>
              <a:buAutoNum type="alphaLcPeriod"/>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No activity may start until all previous activities in the same chain are completed</a:t>
            </a:r>
            <a:r>
              <a:rPr lang="en-IN" sz="2000" dirty="0" smtClean="0">
                <a:solidFill>
                  <a:srgbClr val="002060"/>
                </a:solidFill>
                <a:latin typeface="Verdana" pitchFamily="34" charset="0"/>
                <a:ea typeface="Verdana" pitchFamily="34" charset="0"/>
                <a:cs typeface="Verdana" pitchFamily="34" charset="0"/>
              </a:rPr>
              <a:t>.</a:t>
            </a: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down)">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down)">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wipe(down)">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wipe(down)">
                                      <p:cBhvr>
                                        <p:cTn id="3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lnSpcReduction="10000"/>
          </a:bodyPr>
          <a:lstStyle/>
          <a:p>
            <a:pPr marL="457200" lvl="0" indent="-457200" algn="just">
              <a:buFont typeface="+mj-lt"/>
              <a:buAutoNum type="alphaLcPeriod" startAt="5"/>
            </a:pPr>
            <a:r>
              <a:rPr lang="en-IN" sz="2000" dirty="0" smtClean="0">
                <a:solidFill>
                  <a:srgbClr val="002060"/>
                </a:solidFill>
                <a:latin typeface="Verdana" pitchFamily="34" charset="0"/>
                <a:ea typeface="Verdana" pitchFamily="34" charset="0"/>
                <a:cs typeface="Verdana" pitchFamily="34" charset="0"/>
              </a:rPr>
              <a:t>Each activity is represented by one and only one arrow in the network.</a:t>
            </a:r>
          </a:p>
          <a:p>
            <a:pPr marL="457200" lvl="0" indent="-457200" algn="just">
              <a:buFont typeface="+mj-lt"/>
              <a:buAutoNum type="alphaLcPeriod" startAt="5"/>
            </a:pPr>
            <a:endParaRPr lang="en-US" sz="2000" dirty="0" smtClean="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startAt="5"/>
            </a:pPr>
            <a:r>
              <a:rPr lang="en-IN" sz="2000" dirty="0" smtClean="0">
                <a:solidFill>
                  <a:srgbClr val="002060"/>
                </a:solidFill>
                <a:latin typeface="Verdana" pitchFamily="34" charset="0"/>
                <a:ea typeface="Verdana" pitchFamily="34" charset="0"/>
                <a:cs typeface="Verdana" pitchFamily="34" charset="0"/>
              </a:rPr>
              <a:t>Arrow direction generally indicates forward movement of time.</a:t>
            </a:r>
          </a:p>
          <a:p>
            <a:pPr marL="457200" lvl="0" indent="-457200" algn="just">
              <a:buFont typeface="+mj-lt"/>
              <a:buAutoNum type="alphaLcPeriod" startAt="5"/>
            </a:pPr>
            <a:endParaRPr lang="en-IN"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startAt="5"/>
            </a:pPr>
            <a:r>
              <a:rPr lang="en-IN" sz="2000" dirty="0" smtClean="0">
                <a:solidFill>
                  <a:srgbClr val="002060"/>
                </a:solidFill>
                <a:latin typeface="Verdana" pitchFamily="34" charset="0"/>
                <a:ea typeface="Verdana" pitchFamily="34" charset="0"/>
                <a:cs typeface="Verdana" pitchFamily="34" charset="0"/>
              </a:rPr>
              <a:t>Events are identified by numbers and numbered in a logical sequence like 10, 20, 30, . . . etc.  It is not necessary and also not desirable to number them serially.</a:t>
            </a:r>
          </a:p>
          <a:p>
            <a:pPr marL="457200" lvl="0" indent="-457200" algn="just">
              <a:buFont typeface="+mj-lt"/>
              <a:buAutoNum type="alphaLcPeriod" startAt="5"/>
            </a:pPr>
            <a:endParaRPr lang="en-US" sz="2000" dirty="0" smtClean="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startAt="5"/>
            </a:pPr>
            <a:r>
              <a:rPr lang="en-IN" sz="2000" dirty="0" smtClean="0">
                <a:solidFill>
                  <a:srgbClr val="002060"/>
                </a:solidFill>
                <a:latin typeface="Verdana" pitchFamily="34" charset="0"/>
                <a:ea typeface="Verdana" pitchFamily="34" charset="0"/>
                <a:cs typeface="Verdana" pitchFamily="34" charset="0"/>
              </a:rPr>
              <a:t>Activities are identified by starting event number and ending event number.</a:t>
            </a:r>
          </a:p>
          <a:p>
            <a:pPr marL="457200" lvl="0" indent="-457200" algn="just">
              <a:buFont typeface="+mj-lt"/>
              <a:buAutoNum type="alphaLcPeriod" startAt="5"/>
            </a:pPr>
            <a:endParaRPr lang="en-US" sz="2000" dirty="0" smtClean="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startAt="5"/>
            </a:pPr>
            <a:r>
              <a:rPr lang="en-IN" sz="2000" dirty="0" smtClean="0">
                <a:solidFill>
                  <a:srgbClr val="002060"/>
                </a:solidFill>
                <a:latin typeface="Verdana" pitchFamily="34" charset="0"/>
                <a:ea typeface="Verdana" pitchFamily="34" charset="0"/>
                <a:cs typeface="Verdana" pitchFamily="34" charset="0"/>
              </a:rPr>
              <a:t>An event which represents joint completion of more than one activity is called merge event and the event from which more than one activity start is called burst event.</a:t>
            </a:r>
            <a:endParaRPr lang="en-US" sz="2000" dirty="0" smtClean="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down)">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down)">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wipe(down)">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wipe(down)">
                                      <p:cBhvr>
                                        <p:cTn id="3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marL="457200" lvl="0" indent="-457200" algn="just">
              <a:buFont typeface="+mj-lt"/>
              <a:buAutoNum type="alphaLcPeriod" startAt="10"/>
            </a:pPr>
            <a:r>
              <a:rPr lang="en-IN" sz="2000" dirty="0" smtClean="0">
                <a:solidFill>
                  <a:srgbClr val="002060"/>
                </a:solidFill>
                <a:latin typeface="Verdana" pitchFamily="34" charset="0"/>
                <a:ea typeface="Verdana" pitchFamily="34" charset="0"/>
                <a:cs typeface="Verdana" pitchFamily="34" charset="0"/>
              </a:rPr>
              <a:t>A network should have one initial and one terminal node.</a:t>
            </a:r>
          </a:p>
          <a:p>
            <a:pPr marL="457200" lvl="0" indent="-457200" algn="just">
              <a:buFont typeface="+mj-lt"/>
              <a:buAutoNum type="alphaLcPeriod" startAt="10"/>
            </a:pPr>
            <a:endParaRPr lang="en-US" sz="2000" dirty="0" smtClean="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startAt="10"/>
            </a:pPr>
            <a:r>
              <a:rPr lang="en-IN" sz="2000" dirty="0" smtClean="0">
                <a:solidFill>
                  <a:srgbClr val="002060"/>
                </a:solidFill>
                <a:latin typeface="Verdana" pitchFamily="34" charset="0"/>
                <a:ea typeface="Verdana" pitchFamily="34" charset="0"/>
                <a:cs typeface="Verdana" pitchFamily="34" charset="0"/>
              </a:rPr>
              <a:t>All events except the first and last should have atleast one activity entering and one activity leaving them.</a:t>
            </a:r>
          </a:p>
          <a:p>
            <a:pPr marL="457200" lvl="0" indent="-457200" algn="just">
              <a:buFont typeface="+mj-lt"/>
              <a:buAutoNum type="alphaLcPeriod" startAt="10"/>
            </a:pPr>
            <a:endParaRPr lang="en-US" sz="2000" dirty="0" smtClean="0">
              <a:solidFill>
                <a:srgbClr val="002060"/>
              </a:solidFill>
              <a:latin typeface="Verdana" pitchFamily="34" charset="0"/>
              <a:ea typeface="Verdana" pitchFamily="34" charset="0"/>
              <a:cs typeface="Verdana" pitchFamily="34" charset="0"/>
            </a:endParaRPr>
          </a:p>
          <a:p>
            <a:pPr marL="457200" indent="-457200" algn="just">
              <a:buFont typeface="+mj-lt"/>
              <a:buAutoNum type="alphaLcPeriod" startAt="10"/>
            </a:pPr>
            <a:r>
              <a:rPr lang="en-IN" sz="2000" dirty="0" smtClean="0">
                <a:solidFill>
                  <a:srgbClr val="002060"/>
                </a:solidFill>
                <a:latin typeface="Verdana" pitchFamily="34" charset="0"/>
                <a:ea typeface="Verdana" pitchFamily="34" charset="0"/>
                <a:cs typeface="Verdana" pitchFamily="34" charset="0"/>
              </a:rPr>
              <a:t>All activities must start and end with an event.</a:t>
            </a:r>
          </a:p>
          <a:p>
            <a:pPr marL="457200" indent="-457200" algn="just">
              <a:buFont typeface="+mj-lt"/>
              <a:buAutoNum type="alphaLcPeriod" startAt="10"/>
            </a:pPr>
            <a:endParaRPr lang="en-IN" sz="2000" dirty="0">
              <a:solidFill>
                <a:srgbClr val="002060"/>
              </a:solidFill>
              <a:latin typeface="Verdana" pitchFamily="34" charset="0"/>
              <a:ea typeface="Verdana" pitchFamily="34" charset="0"/>
              <a:cs typeface="Verdana" pitchFamily="34" charset="0"/>
            </a:endParaRPr>
          </a:p>
          <a:p>
            <a:pPr algn="just">
              <a:buNone/>
            </a:pPr>
            <a:r>
              <a:rPr lang="en-IN" sz="2000" dirty="0" smtClean="0">
                <a:latin typeface="Verdana" pitchFamily="34" charset="0"/>
                <a:ea typeface="Verdana" pitchFamily="34" charset="0"/>
                <a:cs typeface="Verdana" pitchFamily="34" charset="0"/>
              </a:rPr>
              <a:t>	</a:t>
            </a:r>
            <a:r>
              <a:rPr lang="en-IN" sz="2000" dirty="0" smtClean="0">
                <a:solidFill>
                  <a:srgbClr val="002060"/>
                </a:solidFill>
                <a:latin typeface="Verdana" pitchFamily="34" charset="0"/>
                <a:ea typeface="Verdana" pitchFamily="34" charset="0"/>
                <a:cs typeface="Verdana" pitchFamily="34" charset="0"/>
              </a:rPr>
              <a:t>The </a:t>
            </a:r>
            <a:r>
              <a:rPr lang="en-IN" sz="2000" dirty="0">
                <a:solidFill>
                  <a:srgbClr val="002060"/>
                </a:solidFill>
                <a:latin typeface="Verdana" pitchFamily="34" charset="0"/>
                <a:ea typeface="Verdana" pitchFamily="34" charset="0"/>
                <a:cs typeface="Verdana" pitchFamily="34" charset="0"/>
              </a:rPr>
              <a:t>sequence for any activity is ascertained by answering three queries viz.:</a:t>
            </a:r>
            <a:endParaRPr lang="en-US" sz="2000" dirty="0">
              <a:solidFill>
                <a:srgbClr val="002060"/>
              </a:solidFill>
              <a:latin typeface="Verdana" pitchFamily="34" charset="0"/>
              <a:ea typeface="Verdana" pitchFamily="34" charset="0"/>
              <a:cs typeface="Verdana" pitchFamily="34" charset="0"/>
            </a:endParaRPr>
          </a:p>
          <a:p>
            <a:pPr lvl="1" algn="just"/>
            <a:r>
              <a:rPr lang="en-IN" sz="2000" dirty="0">
                <a:solidFill>
                  <a:srgbClr val="002060"/>
                </a:solidFill>
                <a:latin typeface="Verdana" pitchFamily="34" charset="0"/>
                <a:ea typeface="Verdana" pitchFamily="34" charset="0"/>
                <a:cs typeface="Verdana" pitchFamily="34" charset="0"/>
              </a:rPr>
              <a:t>Which activity or activities must be completed before the start of a particular activity?</a:t>
            </a:r>
            <a:endParaRPr lang="en-US" sz="2000" dirty="0">
              <a:solidFill>
                <a:srgbClr val="002060"/>
              </a:solidFill>
              <a:latin typeface="Verdana" pitchFamily="34" charset="0"/>
              <a:ea typeface="Verdana" pitchFamily="34" charset="0"/>
              <a:cs typeface="Verdana" pitchFamily="34" charset="0"/>
            </a:endParaRPr>
          </a:p>
          <a:p>
            <a:pPr lvl="1" algn="just"/>
            <a:r>
              <a:rPr lang="en-IN" sz="2000" dirty="0">
                <a:solidFill>
                  <a:srgbClr val="002060"/>
                </a:solidFill>
                <a:latin typeface="Verdana" pitchFamily="34" charset="0"/>
                <a:ea typeface="Verdana" pitchFamily="34" charset="0"/>
                <a:cs typeface="Verdana" pitchFamily="34" charset="0"/>
              </a:rPr>
              <a:t>Which activity or activities should follow this?</a:t>
            </a:r>
            <a:endParaRPr lang="en-US" sz="2000" dirty="0">
              <a:solidFill>
                <a:srgbClr val="002060"/>
              </a:solidFill>
              <a:latin typeface="Verdana" pitchFamily="34" charset="0"/>
              <a:ea typeface="Verdana" pitchFamily="34" charset="0"/>
              <a:cs typeface="Verdana" pitchFamily="34" charset="0"/>
            </a:endParaRPr>
          </a:p>
          <a:p>
            <a:pPr lvl="1" algn="just"/>
            <a:r>
              <a:rPr lang="en-IN" sz="2000" dirty="0">
                <a:solidFill>
                  <a:srgbClr val="002060"/>
                </a:solidFill>
                <a:latin typeface="Verdana" pitchFamily="34" charset="0"/>
                <a:ea typeface="Verdana" pitchFamily="34" charset="0"/>
                <a:cs typeface="Verdana" pitchFamily="34" charset="0"/>
              </a:rPr>
              <a:t>Which activities can be accomplished simultaneously?</a:t>
            </a:r>
            <a:endParaRPr lang="en-US" sz="2000" dirty="0">
              <a:solidFill>
                <a:srgbClr val="002060"/>
              </a:solidFill>
              <a:latin typeface="Verdana" pitchFamily="34" charset="0"/>
              <a:ea typeface="Verdana" pitchFamily="34" charset="0"/>
              <a:cs typeface="Verdana" pitchFamily="34" charset="0"/>
            </a:endParaRPr>
          </a:p>
          <a:p>
            <a:pPr marL="457200" indent="-457200" algn="just">
              <a:buFont typeface="+mj-lt"/>
              <a:buAutoNum type="alphaLcPeriod" startAt="10"/>
            </a:pPr>
            <a:endParaRPr lang="en-IN" sz="2800" dirty="0" smtClean="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down)">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down)">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wipe(down)">
                                      <p:cBhvr>
                                        <p:cTn id="27" dur="500"/>
                                        <p:tgtEl>
                                          <p:spTgt spid="7">
                                            <p:txEl>
                                              <p:pRg st="6" end="6"/>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7">
                                            <p:txEl>
                                              <p:pRg st="7" end="7"/>
                                            </p:txEl>
                                          </p:spTgt>
                                        </p:tgtEl>
                                        <p:attrNameLst>
                                          <p:attrName>style.visibility</p:attrName>
                                        </p:attrNameLst>
                                      </p:cBhvr>
                                      <p:to>
                                        <p:strVal val="visible"/>
                                      </p:to>
                                    </p:set>
                                    <p:animEffect transition="in" filter="wipe(down)">
                                      <p:cBhvr>
                                        <p:cTn id="30" dur="500"/>
                                        <p:tgtEl>
                                          <p:spTgt spid="7">
                                            <p:txEl>
                                              <p:pRg st="7" end="7"/>
                                            </p:tx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animEffect transition="in" filter="wipe(down)">
                                      <p:cBhvr>
                                        <p:cTn id="33" dur="500"/>
                                        <p:tgtEl>
                                          <p:spTgt spid="7">
                                            <p:txEl>
                                              <p:pRg st="8" end="8"/>
                                            </p:txEl>
                                          </p:spTgt>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7">
                                            <p:txEl>
                                              <p:pRg st="9" end="9"/>
                                            </p:txEl>
                                          </p:spTgt>
                                        </p:tgtEl>
                                        <p:attrNameLst>
                                          <p:attrName>style.visibility</p:attrName>
                                        </p:attrNameLst>
                                      </p:cBhvr>
                                      <p:to>
                                        <p:strVal val="visible"/>
                                      </p:to>
                                    </p:set>
                                    <p:animEffect transition="in" filter="wipe(down)">
                                      <p:cBhvr>
                                        <p:cTn id="36"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15962"/>
          </a:xfrm>
        </p:spPr>
        <p:txBody>
          <a:bodyPr>
            <a:normAutofit fontScale="90000"/>
          </a:bodyPr>
          <a:lstStyle/>
          <a:p>
            <a:r>
              <a:rPr lang="en-US" b="1" dirty="0" smtClean="0">
                <a:solidFill>
                  <a:schemeClr val="accent2">
                    <a:lumMod val="50000"/>
                  </a:schemeClr>
                </a:solidFill>
              </a:rPr>
              <a:t>C   P   M</a:t>
            </a:r>
            <a:endParaRPr lang="en-US" b="1" dirty="0">
              <a:solidFill>
                <a:schemeClr val="accent2">
                  <a:lumMod val="50000"/>
                </a:schemeClr>
              </a:solidFill>
            </a:endParaRPr>
          </a:p>
        </p:txBody>
      </p:sp>
      <p:sp>
        <p:nvSpPr>
          <p:cNvPr id="7" name="Content Placeholder 6"/>
          <p:cNvSpPr>
            <a:spLocks noGrp="1"/>
          </p:cNvSpPr>
          <p:nvPr>
            <p:ph idx="1"/>
          </p:nvPr>
        </p:nvSpPr>
        <p:spPr>
          <a:xfrm>
            <a:off x="457200" y="1143000"/>
            <a:ext cx="8229600" cy="4983163"/>
          </a:xfrm>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en-IN" sz="2000" b="1" dirty="0">
                <a:solidFill>
                  <a:srgbClr val="002060"/>
                </a:solidFill>
                <a:latin typeface="Verdana" pitchFamily="34" charset="0"/>
                <a:ea typeface="Verdana" pitchFamily="34" charset="0"/>
                <a:cs typeface="Verdana" pitchFamily="34" charset="0"/>
              </a:rPr>
              <a:t>Errors in logical </a:t>
            </a:r>
            <a:r>
              <a:rPr lang="en-IN" sz="2000" b="1" dirty="0" smtClean="0">
                <a:solidFill>
                  <a:srgbClr val="002060"/>
                </a:solidFill>
                <a:latin typeface="Verdana" pitchFamily="34" charset="0"/>
                <a:ea typeface="Verdana" pitchFamily="34" charset="0"/>
                <a:cs typeface="Verdana" pitchFamily="34" charset="0"/>
              </a:rPr>
              <a:t>sequencing</a:t>
            </a:r>
          </a:p>
          <a:p>
            <a:pPr algn="ctr">
              <a:buNone/>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smtClean="0">
                <a:solidFill>
                  <a:srgbClr val="002060"/>
                </a:solidFill>
                <a:latin typeface="Verdana" pitchFamily="34" charset="0"/>
                <a:ea typeface="Verdana" pitchFamily="34" charset="0"/>
                <a:cs typeface="Verdana" pitchFamily="34" charset="0"/>
              </a:rPr>
              <a:t>Looping</a:t>
            </a:r>
          </a:p>
          <a:p>
            <a:pPr marL="457200" lvl="0" indent="-457200" algn="just">
              <a:buFont typeface="+mj-lt"/>
              <a:buAutoNum type="alphaLcPeriod"/>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smtClean="0">
                <a:solidFill>
                  <a:srgbClr val="002060"/>
                </a:solidFill>
                <a:latin typeface="Verdana" pitchFamily="34" charset="0"/>
                <a:ea typeface="Verdana" pitchFamily="34" charset="0"/>
                <a:cs typeface="Verdana" pitchFamily="34" charset="0"/>
              </a:rPr>
              <a:t>Dangling</a:t>
            </a:r>
          </a:p>
          <a:p>
            <a:pPr marL="457200" lvl="0" indent="-457200" algn="just">
              <a:buFont typeface="+mj-lt"/>
              <a:buAutoNum type="alphaLcPeriod"/>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Duplicate activities (or Parallel activities): If there are separate events, these sorts of situations are avoided by adding dummy activities</a:t>
            </a:r>
            <a:r>
              <a:rPr lang="en-IN" sz="2000" dirty="0" smtClean="0">
                <a:solidFill>
                  <a:srgbClr val="002060"/>
                </a:solidFill>
                <a:latin typeface="Verdana" pitchFamily="34" charset="0"/>
                <a:ea typeface="Verdana" pitchFamily="34" charset="0"/>
                <a:cs typeface="Verdana" pitchFamily="34" charset="0"/>
              </a:rPr>
              <a:t>.</a:t>
            </a:r>
          </a:p>
          <a:p>
            <a:pPr marL="457200" lvl="0" indent="-457200" algn="just">
              <a:buFont typeface="+mj-lt"/>
              <a:buAutoNum type="alphaLcPeriod"/>
            </a:pPr>
            <a:endParaRPr lang="en-US" sz="2000" dirty="0">
              <a:solidFill>
                <a:srgbClr val="002060"/>
              </a:solidFill>
              <a:latin typeface="Verdana" pitchFamily="34" charset="0"/>
              <a:ea typeface="Verdana" pitchFamily="34" charset="0"/>
              <a:cs typeface="Verdana" pitchFamily="34" charset="0"/>
            </a:endParaRPr>
          </a:p>
          <a:p>
            <a:pPr marL="457200" lvl="0" indent="-457200" algn="just">
              <a:buFont typeface="+mj-lt"/>
              <a:buAutoNum type="alphaLcPeriod"/>
            </a:pPr>
            <a:r>
              <a:rPr lang="en-IN" sz="2000" dirty="0">
                <a:solidFill>
                  <a:srgbClr val="002060"/>
                </a:solidFill>
                <a:latin typeface="Verdana" pitchFamily="34" charset="0"/>
                <a:ea typeface="Verdana" pitchFamily="34" charset="0"/>
                <a:cs typeface="Verdana" pitchFamily="34" charset="0"/>
              </a:rPr>
              <a:t>Redundancy: Unnecessary dummy activities in a network are called redundant activities.</a:t>
            </a:r>
            <a:endParaRPr lang="en-US" sz="2000" dirty="0">
              <a:solidFill>
                <a:srgbClr val="002060"/>
              </a:solidFill>
              <a:latin typeface="Verdana" pitchFamily="34" charset="0"/>
              <a:ea typeface="Verdana" pitchFamily="34" charset="0"/>
              <a:cs typeface="Verdana" pitchFamily="34" charset="0"/>
            </a:endParaRPr>
          </a:p>
        </p:txBody>
      </p:sp>
      <p:sp>
        <p:nvSpPr>
          <p:cNvPr id="8" name="TextBox 7"/>
          <p:cNvSpPr txBox="1"/>
          <p:nvPr/>
        </p:nvSpPr>
        <p:spPr>
          <a:xfrm>
            <a:off x="-2057400" y="1143000"/>
            <a:ext cx="184731" cy="369332"/>
          </a:xfrm>
          <a:prstGeom prst="rect">
            <a:avLst/>
          </a:prstGeom>
          <a:noFill/>
        </p:spPr>
        <p:txBody>
          <a:bodyPr wrap="none" rtlCol="0">
            <a:spAutoFit/>
          </a:bodyPr>
          <a:lstStyle/>
          <a:p>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wipe(down)">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down)">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wipe(down)">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wipe(down)">
                                      <p:cBhvr>
                                        <p:cTn id="3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465</TotalTime>
  <Words>558</Words>
  <Application>Microsoft Office PowerPoint</Application>
  <PresentationFormat>On-screen Show (4:3)</PresentationFormat>
  <Paragraphs>244</Paragraphs>
  <Slides>32</Slides>
  <Notes>6</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C P M   &amp;   P E R T</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C   P   M</vt:lpstr>
      <vt:lpstr>P   E   R   T</vt:lpstr>
      <vt:lpstr>P   E   R   T</vt:lpstr>
      <vt:lpstr>P   E   R   T</vt:lpstr>
      <vt:lpstr>P   E   R   T</vt:lpstr>
      <vt:lpstr>P   E   R   T</vt:lpstr>
      <vt:lpstr>P   E   R   T</vt:lpstr>
      <vt:lpstr>P   E   R   T</vt:lpstr>
      <vt:lpstr>P   E   R   T</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 V Ram</dc:creator>
  <cp:lastModifiedBy>ADMIN</cp:lastModifiedBy>
  <cp:revision>56</cp:revision>
  <dcterms:created xsi:type="dcterms:W3CDTF">2006-08-16T00:00:00Z</dcterms:created>
  <dcterms:modified xsi:type="dcterms:W3CDTF">2013-10-05T11:06:55Z</dcterms:modified>
</cp:coreProperties>
</file>