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sldIdLst>
    <p:sldId id="267" r:id="rId2"/>
    <p:sldId id="260" r:id="rId3"/>
    <p:sldId id="295" r:id="rId4"/>
    <p:sldId id="288" r:id="rId5"/>
    <p:sldId id="289" r:id="rId6"/>
    <p:sldId id="298" r:id="rId7"/>
    <p:sldId id="290" r:id="rId8"/>
    <p:sldId id="291" r:id="rId9"/>
    <p:sldId id="292" r:id="rId10"/>
    <p:sldId id="296" r:id="rId11"/>
    <p:sldId id="293" r:id="rId12"/>
    <p:sldId id="29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Nuu1gx40l8xPsqLxlgba7w==" hashData="erSIbapA+jZJvFyhl8ry2wtKc2U="/>
  <p:extLst>
    <p:ext uri="{521415D9-36F7-43E2-AB2F-B90AF26B5E84}">
      <p14:sectionLst xmlns:p14="http://schemas.microsoft.com/office/powerpoint/2010/main">
        <p14:section name="Untitled Section" id="{F1CCF8FE-EDA0-41C2-9198-22F80A11973D}">
          <p14:sldIdLst>
            <p14:sldId id="267"/>
            <p14:sldId id="260"/>
            <p14:sldId id="295"/>
            <p14:sldId id="288"/>
            <p14:sldId id="289"/>
            <p14:sldId id="298"/>
            <p14:sldId id="290"/>
            <p14:sldId id="291"/>
            <p14:sldId id="292"/>
            <p14:sldId id="296"/>
            <p14:sldId id="293"/>
            <p14:sldId id="29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92" autoAdjust="0"/>
  </p:normalViewPr>
  <p:slideViewPr>
    <p:cSldViewPr>
      <p:cViewPr varScale="1">
        <p:scale>
          <a:sx n="101" d="100"/>
          <a:sy n="101" d="100"/>
        </p:scale>
        <p:origin x="-18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0" name="Rectangle 9"/>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 y="2667000"/>
            <a:ext cx="9144000" cy="273957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479143"/>
            <a:ext cx="9144000" cy="2358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28599" y="2819400"/>
            <a:ext cx="8686800" cy="1470025"/>
          </a:xfrm>
        </p:spPr>
        <p:txBody>
          <a:bodyPr anchor="b">
            <a:noAutofit/>
          </a:bodyPr>
          <a:lstStyle>
            <a:lvl1pPr>
              <a:defRPr sz="72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71499" y="4800600"/>
            <a:ext cx="8001000" cy="5334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5" name="Footer Placeholder 4"/>
          <p:cNvSpPr>
            <a:spLocks noGrp="1"/>
          </p:cNvSpPr>
          <p:nvPr>
            <p:ph type="ftr" sz="quarter" idx="11"/>
          </p:nvPr>
        </p:nvSpPr>
        <p:spPr>
          <a:xfrm>
            <a:off x="5791200" y="6356350"/>
            <a:ext cx="2895600" cy="365125"/>
          </a:xfrm>
        </p:spPr>
        <p:txBody>
          <a:bodyPr/>
          <a:lstStyle>
            <a:lvl1pPr algn="r">
              <a:defRPr/>
            </a:lvl1pPr>
          </a:lstStyle>
          <a:p>
            <a:endParaRPr lang="en-US" dirty="0"/>
          </a:p>
        </p:txBody>
      </p:sp>
      <p:sp>
        <p:nvSpPr>
          <p:cNvPr id="11" name="TextBox 10"/>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chemeClr val="accent1"/>
                </a:solidFill>
                <a:sym typeface="Wingdings"/>
              </a:rPr>
              <a:t></a:t>
            </a:r>
            <a:endParaRPr lang="en-US" sz="3200" spc="150" dirty="0">
              <a:solidFill>
                <a:schemeClr val="accent1"/>
              </a:solidFill>
            </a:endParaRPr>
          </a:p>
        </p:txBody>
      </p:sp>
      <p:sp>
        <p:nvSpPr>
          <p:cNvPr id="6" name="Slide Number Placeholder 5"/>
          <p:cNvSpPr>
            <a:spLocks noGrp="1"/>
          </p:cNvSpPr>
          <p:nvPr>
            <p:ph type="sldNum" sz="quarter" idx="12"/>
          </p:nvPr>
        </p:nvSpPr>
        <p:spPr>
          <a:xfrm>
            <a:off x="3962399" y="4392168"/>
            <a:ext cx="1219200" cy="365125"/>
          </a:xfrm>
        </p:spPr>
        <p:txBody>
          <a:bodyPr/>
          <a:lstStyle>
            <a:lvl1pPr algn="ctr">
              <a:defRPr sz="2400">
                <a:latin typeface="+mj-lt"/>
              </a:defRPr>
            </a:lvl1pPr>
          </a:lstStyle>
          <a:p>
            <a:fld id="{B6F15528-21DE-4FAA-801E-634DDDAF4B2B}" type="slidenum">
              <a:rPr lang="en-US" smtClean="0"/>
              <a:pPr/>
              <a:t>‹#›</a:t>
            </a:fld>
            <a:endParaRPr lang="en-US" dirty="0"/>
          </a:p>
        </p:txBody>
      </p:sp>
      <p:sp>
        <p:nvSpPr>
          <p:cNvPr id="15" name="TextBox 14"/>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chemeClr val="accent1"/>
                </a:solidFill>
                <a:sym typeface="Wingdings"/>
              </a:rPr>
              <a:t></a:t>
            </a:r>
            <a:endParaRPr lang="en-US" sz="3200" spc="150" dirty="0">
              <a:solidFill>
                <a:schemeClr val="accent1"/>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4591050" y="2409824"/>
            <a:ext cx="6858000" cy="2038351"/>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668203" y="2570797"/>
            <a:ext cx="6858000" cy="1716405"/>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315200" y="274638"/>
            <a:ext cx="1447800" cy="5851525"/>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199" y="274638"/>
            <a:ext cx="6353175"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096000" y="6356350"/>
            <a:ext cx="762000" cy="365125"/>
          </a:xfrm>
        </p:spPr>
        <p:txBody>
          <a:bodyPr/>
          <a:lstStyle/>
          <a:p>
            <a:fld id="{B6F15528-21DE-4FAA-801E-634DDDAF4B2B}" type="slidenum">
              <a:rPr lang="en-US" smtClean="0"/>
              <a:pPr/>
              <a:t>‹#›</a:t>
            </a:fld>
            <a:endParaRPr lang="en-US" dirty="0"/>
          </a:p>
        </p:txBody>
      </p:sp>
      <p:sp>
        <p:nvSpPr>
          <p:cNvPr id="9" name="Rectangle 8"/>
          <p:cNvSpPr/>
          <p:nvPr/>
        </p:nvSpPr>
        <p:spPr>
          <a:xfrm rot="5400000">
            <a:off x="3681476" y="3354324"/>
            <a:ext cx="6858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67000"/>
            <a:ext cx="9144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3"/>
            <a:ext cx="9144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599" y="2819400"/>
            <a:ext cx="8686800" cy="1463040"/>
          </a:xfrm>
        </p:spPr>
        <p:txBody>
          <a:bodyPr anchor="b" anchorCtr="0">
            <a:noAutofit/>
          </a:bodyPr>
          <a:lstStyle>
            <a:lvl1pPr algn="ctr">
              <a:defRPr sz="72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571499" y="4800600"/>
            <a:ext cx="8001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5" name="Footer Placeholder 4"/>
          <p:cNvSpPr>
            <a:spLocks noGrp="1"/>
          </p:cNvSpPr>
          <p:nvPr>
            <p:ph type="ftr" sz="quarter" idx="11"/>
          </p:nvPr>
        </p:nvSpPr>
        <p:spPr>
          <a:xfrm>
            <a:off x="5791200" y="6356350"/>
            <a:ext cx="2895600" cy="365125"/>
          </a:xfrm>
        </p:spPr>
        <p:txBody>
          <a:bodyPr/>
          <a:lstStyle/>
          <a:p>
            <a:endParaRPr lang="en-US" dirty="0"/>
          </a:p>
        </p:txBody>
      </p:sp>
      <p:sp>
        <p:nvSpPr>
          <p:cNvPr id="6" name="Slide Number Placeholder 5"/>
          <p:cNvSpPr>
            <a:spLocks noGrp="1"/>
          </p:cNvSpPr>
          <p:nvPr>
            <p:ph type="sldNum" sz="quarter" idx="12"/>
          </p:nvPr>
        </p:nvSpPr>
        <p:spPr>
          <a:xfrm>
            <a:off x="3959352" y="4389120"/>
            <a:ext cx="1216152" cy="365125"/>
          </a:xfrm>
        </p:spPr>
        <p:txBody>
          <a:bodyPr/>
          <a:lstStyle>
            <a:lvl1pPr algn="ctr">
              <a:defRPr sz="2400">
                <a:solidFill>
                  <a:srgbClr val="FFFFFF"/>
                </a:solidFill>
              </a:defRPr>
            </a:lvl1pPr>
          </a:lstStyle>
          <a:p>
            <a:fld id="{B6F15528-21DE-4FAA-801E-634DDDAF4B2B}" type="slidenum">
              <a:rPr lang="en-US" smtClean="0"/>
              <a:pPr/>
              <a:t>‹#›</a:t>
            </a:fld>
            <a:endParaRPr lang="en-US" dirty="0"/>
          </a:p>
        </p:txBody>
      </p:sp>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rgbClr val="FFFFFF"/>
                </a:solidFill>
                <a:sym typeface="Wingdings"/>
              </a:rPr>
              <a:t></a:t>
            </a:r>
            <a:endParaRPr lang="en-US" sz="3200" spc="150" dirty="0">
              <a:solidFill>
                <a:srgbClr val="FFFFFF"/>
              </a:solidFill>
            </a:endParaRPr>
          </a:p>
        </p:txBody>
      </p:sp>
      <p:sp>
        <p:nvSpPr>
          <p:cNvPr id="12" name="TextBox 11"/>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rgbClr val="FFFFFF"/>
                </a:solidFill>
                <a:sym typeface="Wingdings"/>
              </a:rPr>
              <a:t></a:t>
            </a:r>
            <a:endParaRPr lang="en-US" sz="3200" spc="15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5638800" cy="946150"/>
          </a:xfrm>
        </p:spPr>
        <p:txBody>
          <a:bodyPr anchor="ctr">
            <a:noAutofit/>
          </a:bodyPr>
          <a:lstStyle>
            <a:lvl1pPr algn="l">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438912" y="1719072"/>
            <a:ext cx="8247888" cy="4535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6248400" y="274320"/>
            <a:ext cx="2743200" cy="9448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6880" y="1717040"/>
            <a:ext cx="8249920" cy="4531360"/>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81000" y="228600"/>
            <a:ext cx="5638800" cy="1005840"/>
          </a:xfrm>
        </p:spPr>
        <p:txBody>
          <a:bodyPr anchor="ctr">
            <a:noAutofit/>
          </a:bodyPr>
          <a:lstStyle>
            <a:lvl1pPr algn="l">
              <a:defRPr sz="40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6248400" y="228600"/>
            <a:ext cx="2819400" cy="100584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9144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9144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182880"/>
            <a:ext cx="8229600" cy="111166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5/16/2014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dirty="0"/>
          </a:p>
        </p:txBody>
      </p:sp>
      <p:sp>
        <p:nvSpPr>
          <p:cNvPr id="9" name="Rectangle 8"/>
          <p:cNvSpPr/>
          <p:nvPr/>
        </p:nvSpPr>
        <p:spPr>
          <a:xfrm>
            <a:off x="0" y="1368552"/>
            <a:ext cx="9144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48000"/>
            <a:ext cx="7772400" cy="1947863"/>
          </a:xfrm>
        </p:spPr>
        <p:txBody>
          <a:bodyPr>
            <a:normAutofit fontScale="90000"/>
          </a:bodyPr>
          <a:lstStyle/>
          <a:p>
            <a:pPr algn="r"/>
            <a:r>
              <a:rPr lang="en-US" sz="2700" dirty="0" smtClean="0"/>
              <a:t/>
            </a:r>
            <a:br>
              <a:rPr lang="en-US" sz="2700" dirty="0" smtClean="0"/>
            </a:br>
            <a:r>
              <a:rPr lang="en-US" sz="2700" dirty="0"/>
              <a:t/>
            </a:r>
            <a:br>
              <a:rPr lang="en-US" sz="2700" dirty="0"/>
            </a:br>
            <a:r>
              <a:rPr lang="en-US" sz="2700" dirty="0" smtClean="0"/>
              <a:t/>
            </a:r>
            <a:br>
              <a:rPr lang="en-US" sz="2700" dirty="0" smtClean="0"/>
            </a:br>
            <a:r>
              <a:rPr lang="en-US" sz="2700" dirty="0"/>
              <a:t/>
            </a:r>
            <a:br>
              <a:rPr lang="en-US" sz="2700" dirty="0"/>
            </a:br>
            <a:r>
              <a:rPr lang="en-US" sz="2700" dirty="0" smtClean="0"/>
              <a:t/>
            </a:r>
            <a:br>
              <a:rPr lang="en-US" sz="2700" dirty="0" smtClean="0"/>
            </a:br>
            <a:r>
              <a:rPr lang="en-US" sz="2700" dirty="0" smtClean="0"/>
              <a:t/>
            </a:r>
            <a:br>
              <a:rPr lang="en-US" sz="2700" dirty="0" smtClean="0"/>
            </a:br>
            <a:r>
              <a:rPr lang="en-US" sz="2700" dirty="0"/>
              <a:t/>
            </a:r>
            <a:br>
              <a:rPr lang="en-US" sz="2700" dirty="0"/>
            </a:br>
            <a:r>
              <a:rPr lang="en-US" sz="2700" dirty="0" smtClean="0"/>
              <a:t/>
            </a:r>
            <a:br>
              <a:rPr lang="en-US" sz="2700" dirty="0" smtClean="0"/>
            </a:br>
            <a:r>
              <a:rPr lang="en-US" sz="2700" dirty="0" smtClean="0"/>
              <a:t>Dharmesh J Shah</a:t>
            </a:r>
            <a:r>
              <a:rPr lang="en-US" sz="2700" dirty="0"/>
              <a:t/>
            </a:r>
            <a:br>
              <a:rPr lang="en-US" sz="2700" dirty="0"/>
            </a:br>
            <a:r>
              <a:rPr lang="en-US" sz="2700" dirty="0" smtClean="0"/>
              <a:t>B.COM., L.L.B., A.C.S.</a:t>
            </a:r>
            <a:br>
              <a:rPr lang="en-US" sz="2700" dirty="0" smtClean="0"/>
            </a:br>
            <a:r>
              <a:rPr lang="en-US" sz="2700" dirty="0" smtClean="0"/>
              <a:t>+</a:t>
            </a:r>
            <a:r>
              <a:rPr lang="en-US" sz="2700" dirty="0"/>
              <a:t>91 - 94095 59159</a:t>
            </a:r>
            <a:br>
              <a:rPr lang="en-US" sz="2700" dirty="0"/>
            </a:br>
            <a:r>
              <a:rPr lang="en-US" sz="2700" dirty="0" smtClean="0"/>
              <a:t>csdharmesh@gmail.com</a:t>
            </a:r>
            <a:r>
              <a:rPr lang="en-US" sz="3100" dirty="0" smtClean="0"/>
              <a:t/>
            </a:r>
            <a:br>
              <a:rPr lang="en-US" sz="3100" dirty="0" smtClean="0"/>
            </a:br>
            <a:endParaRPr lang="en-US" sz="3100" dirty="0"/>
          </a:p>
        </p:txBody>
      </p:sp>
      <p:sp>
        <p:nvSpPr>
          <p:cNvPr id="3" name="Text Placeholder 2"/>
          <p:cNvSpPr>
            <a:spLocks noGrp="1"/>
          </p:cNvSpPr>
          <p:nvPr>
            <p:ph type="body" idx="1"/>
          </p:nvPr>
        </p:nvSpPr>
        <p:spPr>
          <a:xfrm>
            <a:off x="722313" y="1066801"/>
            <a:ext cx="7772400" cy="1295400"/>
          </a:xfrm>
        </p:spPr>
        <p:txBody>
          <a:bodyPr>
            <a:normAutofit/>
          </a:bodyPr>
          <a:lstStyle/>
          <a:p>
            <a:pPr algn="ctr"/>
            <a:r>
              <a:rPr lang="en-US" sz="4000" cap="all" dirty="0" smtClean="0">
                <a:solidFill>
                  <a:schemeClr val="tx1"/>
                </a:solidFill>
                <a:ea typeface="+mj-ea"/>
                <a:cs typeface="+mj-cs"/>
              </a:rPr>
              <a:t>CHARGES (</a:t>
            </a:r>
            <a:r>
              <a:rPr lang="en-US" sz="4000" cap="all" dirty="0">
                <a:solidFill>
                  <a:schemeClr val="tx1"/>
                </a:solidFill>
                <a:ea typeface="+mj-ea"/>
                <a:cs typeface="+mj-cs"/>
              </a:rPr>
              <a:t>Section </a:t>
            </a:r>
            <a:r>
              <a:rPr lang="en-US" sz="4000" cap="all" dirty="0" smtClean="0">
                <a:solidFill>
                  <a:schemeClr val="tx1"/>
                </a:solidFill>
                <a:ea typeface="+mj-ea"/>
                <a:cs typeface="+mj-cs"/>
              </a:rPr>
              <a:t>77 </a:t>
            </a:r>
            <a:r>
              <a:rPr lang="en-US" sz="4000" cap="all" dirty="0">
                <a:solidFill>
                  <a:schemeClr val="tx1"/>
                </a:solidFill>
                <a:ea typeface="+mj-ea"/>
                <a:cs typeface="+mj-cs"/>
              </a:rPr>
              <a:t>to </a:t>
            </a:r>
            <a:r>
              <a:rPr lang="en-US" sz="4000" cap="all" dirty="0" smtClean="0">
                <a:solidFill>
                  <a:schemeClr val="tx1"/>
                </a:solidFill>
                <a:ea typeface="+mj-ea"/>
                <a:cs typeface="+mj-cs"/>
              </a:rPr>
              <a:t>87)</a:t>
            </a:r>
            <a:endParaRPr lang="en-US" sz="4000" cap="all" dirty="0">
              <a:solidFill>
                <a:schemeClr val="tx1"/>
              </a:solidFill>
              <a:ea typeface="+mj-ea"/>
              <a:cs typeface="+mj-cs"/>
            </a:endParaRPr>
          </a:p>
        </p:txBody>
      </p:sp>
    </p:spTree>
    <p:extLst>
      <p:ext uri="{BB962C8B-B14F-4D97-AF65-F5344CB8AC3E}">
        <p14:creationId xmlns:p14="http://schemas.microsoft.com/office/powerpoint/2010/main" val="1686376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REGISTER OF CHARGES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By </a:t>
            </a:r>
            <a:r>
              <a:rPr lang="en-US" dirty="0"/>
              <a:t>Registrar</a:t>
            </a:r>
            <a:r>
              <a:rPr lang="en-US" dirty="0" smtClean="0"/>
              <a:t>:</a:t>
            </a:r>
          </a:p>
          <a:p>
            <a:pPr marL="0" indent="0">
              <a:buNone/>
            </a:pPr>
            <a:endParaRPr lang="en-US" dirty="0"/>
          </a:p>
          <a:p>
            <a:r>
              <a:rPr lang="en-US" sz="2800" dirty="0"/>
              <a:t>The particulars of charges maintained on the MCA portal shall be deemed to be the register of charges for the purposes of Sec 81. </a:t>
            </a:r>
            <a:endParaRPr lang="en-US" sz="2800" dirty="0" smtClean="0"/>
          </a:p>
          <a:p>
            <a:endParaRPr lang="en-US" sz="2800" dirty="0"/>
          </a:p>
          <a:p>
            <a:r>
              <a:rPr lang="en-US" sz="2800" dirty="0"/>
              <a:t>The register shall be open to inspection by any person on payment of fee. </a:t>
            </a:r>
          </a:p>
          <a:p>
            <a:endParaRPr lang="en-US" sz="2800" dirty="0" smtClean="0"/>
          </a:p>
          <a:p>
            <a:pPr marL="0" indent="0">
              <a:buNone/>
            </a:pPr>
            <a:endParaRPr lang="en-US" dirty="0"/>
          </a:p>
          <a:p>
            <a:pPr marL="0" indent="0">
              <a:buNone/>
            </a:pPr>
            <a:r>
              <a:rPr lang="en-US" dirty="0" smtClean="0"/>
              <a:t> </a:t>
            </a:r>
            <a:endParaRPr lang="en-US" dirty="0"/>
          </a:p>
          <a:p>
            <a:pPr marL="0" indent="0">
              <a:buNone/>
            </a:pP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198437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POWER OF CENTRAL GOVERNMENT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Central Govt. on being satisfied that:</a:t>
            </a:r>
          </a:p>
          <a:p>
            <a:pPr marL="0" indent="0">
              <a:buNone/>
            </a:pPr>
            <a:endParaRPr lang="en-US" dirty="0" smtClean="0"/>
          </a:p>
          <a:p>
            <a:pPr marL="0" indent="0">
              <a:buNone/>
            </a:pPr>
            <a:r>
              <a:rPr lang="en-US" dirty="0"/>
              <a:t> </a:t>
            </a:r>
            <a:r>
              <a:rPr lang="en-US" dirty="0" smtClean="0"/>
              <a:t>    a) Omission to file with Registrar creation or modification of </a:t>
            </a:r>
          </a:p>
          <a:p>
            <a:pPr marL="0" indent="0">
              <a:buNone/>
            </a:pPr>
            <a:r>
              <a:rPr lang="en-US" dirty="0"/>
              <a:t> </a:t>
            </a:r>
            <a:r>
              <a:rPr lang="en-US" dirty="0" smtClean="0"/>
              <a:t>    charge.</a:t>
            </a:r>
          </a:p>
          <a:p>
            <a:pPr marL="0" indent="0">
              <a:buNone/>
            </a:pPr>
            <a:r>
              <a:rPr lang="en-US" dirty="0"/>
              <a:t> </a:t>
            </a:r>
            <a:r>
              <a:rPr lang="en-US" dirty="0" smtClean="0"/>
              <a:t>    b) Omission to register the charge within prescribed time or </a:t>
            </a:r>
          </a:p>
          <a:p>
            <a:pPr marL="0" indent="0">
              <a:buNone/>
            </a:pPr>
            <a:r>
              <a:rPr lang="en-US" dirty="0"/>
              <a:t> </a:t>
            </a:r>
            <a:r>
              <a:rPr lang="en-US" dirty="0" smtClean="0"/>
              <a:t>    omission to give intimation </a:t>
            </a:r>
            <a:r>
              <a:rPr lang="en-US" dirty="0" smtClean="0"/>
              <a:t>of payment or </a:t>
            </a:r>
            <a:r>
              <a:rPr lang="en-US" dirty="0" smtClean="0"/>
              <a:t>satisfaction of charge </a:t>
            </a:r>
            <a:r>
              <a:rPr lang="en-US" dirty="0" smtClean="0"/>
              <a:t>  </a:t>
            </a:r>
          </a:p>
          <a:p>
            <a:pPr marL="0" indent="0">
              <a:buNone/>
            </a:pPr>
            <a:r>
              <a:rPr lang="en-US" dirty="0"/>
              <a:t> </a:t>
            </a:r>
            <a:r>
              <a:rPr lang="en-US" dirty="0" smtClean="0"/>
              <a:t>    </a:t>
            </a:r>
            <a:r>
              <a:rPr lang="en-US" dirty="0" smtClean="0"/>
              <a:t>withi</a:t>
            </a:r>
            <a:r>
              <a:rPr lang="en-US" dirty="0" smtClean="0"/>
              <a:t>n </a:t>
            </a:r>
            <a:r>
              <a:rPr lang="en-US" dirty="0" smtClean="0"/>
              <a:t>prescribed </a:t>
            </a:r>
            <a:r>
              <a:rPr lang="en-US" dirty="0" smtClean="0"/>
              <a:t>time.</a:t>
            </a:r>
          </a:p>
          <a:p>
            <a:pPr marL="0" indent="0">
              <a:buNone/>
            </a:pPr>
            <a:r>
              <a:rPr lang="en-US" dirty="0"/>
              <a:t> </a:t>
            </a:r>
            <a:r>
              <a:rPr lang="en-US" dirty="0" smtClean="0"/>
              <a:t>    c) Omission or mis-statement relating to any creation or </a:t>
            </a:r>
          </a:p>
          <a:p>
            <a:pPr marL="0" indent="0">
              <a:buNone/>
            </a:pPr>
            <a:r>
              <a:rPr lang="en-US" dirty="0"/>
              <a:t> </a:t>
            </a:r>
            <a:r>
              <a:rPr lang="en-US" dirty="0" smtClean="0"/>
              <a:t>    modification or satisfaction of charge.</a:t>
            </a:r>
          </a:p>
          <a:p>
            <a:pPr marL="0" indent="0">
              <a:buNone/>
            </a:pPr>
            <a:endParaRPr lang="en-US" dirty="0" smtClean="0"/>
          </a:p>
          <a:p>
            <a:pPr marL="0" indent="0">
              <a:buNone/>
            </a:pPr>
            <a:r>
              <a:rPr lang="en-US" dirty="0" smtClean="0"/>
              <a:t>     was accidental or due to inadvertence or some other sufficient </a:t>
            </a:r>
          </a:p>
          <a:p>
            <a:pPr marL="0" indent="0">
              <a:buNone/>
            </a:pPr>
            <a:r>
              <a:rPr lang="en-US" dirty="0"/>
              <a:t> </a:t>
            </a:r>
            <a:r>
              <a:rPr lang="en-US" dirty="0" smtClean="0"/>
              <a:t>    cause or not prejudicial to position of creditors or shareholders.</a:t>
            </a:r>
          </a:p>
          <a:p>
            <a:pPr marL="0" indent="0">
              <a:buNone/>
            </a:pPr>
            <a:endParaRPr lang="en-US" dirty="0"/>
          </a:p>
          <a:p>
            <a:pPr marL="0" indent="0">
              <a:buNone/>
            </a:pP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457010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POWER OF CENTRAL GOVERNMENT</a:t>
            </a:r>
            <a:endParaRPr lang="en-US" dirty="0"/>
          </a:p>
        </p:txBody>
      </p:sp>
      <p:sp>
        <p:nvSpPr>
          <p:cNvPr id="3" name="Content Placeholder 2"/>
          <p:cNvSpPr>
            <a:spLocks noGrp="1"/>
          </p:cNvSpPr>
          <p:nvPr>
            <p:ph idx="1"/>
          </p:nvPr>
        </p:nvSpPr>
        <p:spPr/>
        <p:txBody>
          <a:bodyPr>
            <a:normAutofit/>
          </a:bodyPr>
          <a:lstStyle/>
          <a:p>
            <a:r>
              <a:rPr lang="en-US" dirty="0" smtClean="0"/>
              <a:t>On </a:t>
            </a:r>
            <a:r>
              <a:rPr lang="en-US" dirty="0" smtClean="0"/>
              <a:t>any other </a:t>
            </a:r>
            <a:r>
              <a:rPr lang="en-US" dirty="0" smtClean="0"/>
              <a:t>grounds, it is just &amp; equitable to grant relief.</a:t>
            </a:r>
          </a:p>
          <a:p>
            <a:endParaRPr lang="en-US" dirty="0" smtClean="0"/>
          </a:p>
          <a:p>
            <a:pPr marL="0" indent="0">
              <a:buNone/>
            </a:pPr>
            <a:r>
              <a:rPr lang="en-US" dirty="0"/>
              <a:t> </a:t>
            </a:r>
            <a:r>
              <a:rPr lang="en-US" dirty="0" smtClean="0"/>
              <a:t>   on application of Company or interested person may grant </a:t>
            </a:r>
          </a:p>
          <a:p>
            <a:pPr marL="0" indent="0">
              <a:buNone/>
            </a:pPr>
            <a:r>
              <a:rPr lang="en-US" dirty="0"/>
              <a:t> </a:t>
            </a:r>
            <a:r>
              <a:rPr lang="en-US" dirty="0" smtClean="0"/>
              <a:t>   appropriate </a:t>
            </a:r>
            <a:r>
              <a:rPr lang="en-US" dirty="0" smtClean="0"/>
              <a:t>remedy so that such omission or mis-statement </a:t>
            </a:r>
          </a:p>
          <a:p>
            <a:pPr marL="0" indent="0">
              <a:buNone/>
            </a:pPr>
            <a:r>
              <a:rPr lang="en-US" dirty="0" smtClean="0"/>
              <a:t>    may be rectified.</a:t>
            </a:r>
            <a:endParaRPr lang="en-US" dirty="0" smtClean="0"/>
          </a:p>
          <a:p>
            <a:pPr marL="0" indent="0">
              <a:buNone/>
            </a:pPr>
            <a:endParaRPr lang="en-US" dirty="0"/>
          </a:p>
          <a:p>
            <a:pPr marL="0" indent="0">
              <a:buNone/>
            </a:pP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867534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OF CHARGE</a:t>
            </a:r>
            <a:endParaRPr lang="en-US" dirty="0"/>
          </a:p>
        </p:txBody>
      </p:sp>
      <p:sp>
        <p:nvSpPr>
          <p:cNvPr id="3" name="Content Placeholder 2"/>
          <p:cNvSpPr>
            <a:spLocks noGrp="1"/>
          </p:cNvSpPr>
          <p:nvPr>
            <p:ph idx="1"/>
          </p:nvPr>
        </p:nvSpPr>
        <p:spPr/>
        <p:txBody>
          <a:bodyPr>
            <a:noAutofit/>
          </a:bodyPr>
          <a:lstStyle/>
          <a:p>
            <a:r>
              <a:rPr lang="en-US" sz="1400" dirty="0" smtClean="0"/>
              <a:t>Every Company creating or modifying a </a:t>
            </a:r>
            <a:r>
              <a:rPr lang="en-US" sz="1400" dirty="0"/>
              <a:t>charge </a:t>
            </a:r>
            <a:r>
              <a:rPr lang="en-US" sz="1400" dirty="0" smtClean="0"/>
              <a:t>within </a:t>
            </a:r>
            <a:r>
              <a:rPr lang="en-US" sz="1400" dirty="0"/>
              <a:t>or outside India</a:t>
            </a:r>
            <a:r>
              <a:rPr lang="en-US" sz="1400" dirty="0" smtClean="0"/>
              <a:t>, on </a:t>
            </a:r>
            <a:r>
              <a:rPr lang="en-US" sz="1400" dirty="0"/>
              <a:t>its property or assets or any of its undertakings, whether tangible or otherwise, </a:t>
            </a:r>
            <a:r>
              <a:rPr lang="en-US" sz="1400" dirty="0" smtClean="0"/>
              <a:t>and situated </a:t>
            </a:r>
            <a:r>
              <a:rPr lang="en-US" sz="1400" dirty="0"/>
              <a:t>in or outside </a:t>
            </a:r>
            <a:r>
              <a:rPr lang="en-US" sz="1400" dirty="0" smtClean="0"/>
              <a:t>India has </a:t>
            </a:r>
            <a:r>
              <a:rPr lang="en-US" sz="1400" dirty="0" smtClean="0"/>
              <a:t>to register the </a:t>
            </a:r>
          </a:p>
          <a:p>
            <a:pPr marL="0" indent="0">
              <a:buNone/>
            </a:pPr>
            <a:r>
              <a:rPr lang="en-US" sz="1400" dirty="0" smtClean="0"/>
              <a:t>     </a:t>
            </a:r>
            <a:endParaRPr lang="en-US" sz="1400" dirty="0" smtClean="0"/>
          </a:p>
          <a:p>
            <a:pPr marL="0" indent="0">
              <a:buNone/>
            </a:pPr>
            <a:r>
              <a:rPr lang="en-US" sz="1400" dirty="0"/>
              <a:t> </a:t>
            </a:r>
            <a:r>
              <a:rPr lang="en-US" sz="1400" dirty="0" smtClean="0"/>
              <a:t>    (i) Charge signed by it &amp; charge holder and </a:t>
            </a:r>
          </a:p>
          <a:p>
            <a:pPr marL="0" indent="0">
              <a:buNone/>
            </a:pPr>
            <a:r>
              <a:rPr lang="en-US" sz="1400" dirty="0"/>
              <a:t> </a:t>
            </a:r>
            <a:r>
              <a:rPr lang="en-US" sz="1400" dirty="0" smtClean="0"/>
              <a:t>    (ii) instrument creating charge </a:t>
            </a:r>
            <a:endParaRPr lang="en-US" sz="1400" dirty="0" smtClean="0"/>
          </a:p>
          <a:p>
            <a:pPr marL="0" indent="0">
              <a:buNone/>
            </a:pPr>
            <a:endParaRPr lang="en-US" sz="1400" dirty="0" smtClean="0"/>
          </a:p>
          <a:p>
            <a:pPr marL="0" indent="0">
              <a:buNone/>
            </a:pPr>
            <a:r>
              <a:rPr lang="en-US" sz="1400" dirty="0"/>
              <a:t> </a:t>
            </a:r>
            <a:r>
              <a:rPr lang="en-US" sz="1400" dirty="0" smtClean="0"/>
              <a:t>    with Registrar </a:t>
            </a:r>
            <a:r>
              <a:rPr lang="en-US" sz="1400" dirty="0" smtClean="0"/>
              <a:t>in </a:t>
            </a:r>
            <a:r>
              <a:rPr lang="en-US" sz="1400" b="1" dirty="0" smtClean="0"/>
              <a:t>Form </a:t>
            </a:r>
            <a:r>
              <a:rPr lang="en-US" sz="1400" b="1" dirty="0"/>
              <a:t>No.CHG-1 </a:t>
            </a:r>
            <a:r>
              <a:rPr lang="en-US" sz="1400" dirty="0"/>
              <a:t>(for other than Debentures) or </a:t>
            </a:r>
            <a:r>
              <a:rPr lang="en-US" sz="1400" b="1" dirty="0"/>
              <a:t>Form No.CHG-9 </a:t>
            </a:r>
            <a:r>
              <a:rPr lang="en-US" sz="1400" dirty="0"/>
              <a:t>(for </a:t>
            </a:r>
            <a:r>
              <a:rPr lang="en-US" sz="1400" dirty="0" smtClean="0"/>
              <a:t>debentures  </a:t>
            </a:r>
          </a:p>
          <a:p>
            <a:pPr marL="0" indent="0">
              <a:buNone/>
            </a:pPr>
            <a:r>
              <a:rPr lang="en-US" sz="1400" dirty="0"/>
              <a:t> </a:t>
            </a:r>
            <a:r>
              <a:rPr lang="en-US" sz="1400" dirty="0" smtClean="0"/>
              <a:t>    including </a:t>
            </a:r>
            <a:r>
              <a:rPr lang="en-US" sz="1400" dirty="0"/>
              <a:t>rectification) </a:t>
            </a:r>
            <a:r>
              <a:rPr lang="en-US" sz="1400" dirty="0" smtClean="0"/>
              <a:t>within </a:t>
            </a:r>
            <a:r>
              <a:rPr lang="en-US" sz="1400" dirty="0" smtClean="0"/>
              <a:t>30 days of creation of charge.</a:t>
            </a:r>
          </a:p>
          <a:p>
            <a:pPr marL="0" indent="0">
              <a:buNone/>
            </a:pPr>
            <a:r>
              <a:rPr lang="en-US" sz="1400" dirty="0" smtClean="0"/>
              <a:t> </a:t>
            </a:r>
          </a:p>
          <a:p>
            <a:r>
              <a:rPr lang="en-US" sz="1400" dirty="0" smtClean="0"/>
              <a:t>Registrar on application may allow registration of charge within 300 days of creation of charge on payment of additional fees.</a:t>
            </a:r>
          </a:p>
          <a:p>
            <a:pPr marL="0" indent="0">
              <a:buNone/>
            </a:pPr>
            <a:endParaRPr lang="en-US" sz="1400" dirty="0" smtClean="0"/>
          </a:p>
          <a:p>
            <a:pPr marL="400050" lvl="1" indent="0">
              <a:buNone/>
            </a:pPr>
            <a:r>
              <a:rPr lang="en-US" sz="1400" dirty="0" smtClean="0"/>
              <a:t>However, </a:t>
            </a:r>
            <a:r>
              <a:rPr lang="en-US" sz="1400" dirty="0"/>
              <a:t>application for delay shall be made in </a:t>
            </a:r>
            <a:r>
              <a:rPr lang="en-US" sz="1400" b="1" dirty="0"/>
              <a:t>Form </a:t>
            </a:r>
            <a:r>
              <a:rPr lang="en-US" sz="1400" b="1" dirty="0" smtClean="0"/>
              <a:t>No.CHG-10 </a:t>
            </a:r>
            <a:r>
              <a:rPr lang="en-US" sz="1400" dirty="0" smtClean="0"/>
              <a:t>and </a:t>
            </a:r>
            <a:r>
              <a:rPr lang="en-US" sz="1400" dirty="0"/>
              <a:t>supported by a </a:t>
            </a:r>
            <a:r>
              <a:rPr lang="en-US" sz="1400" dirty="0" smtClean="0"/>
              <a:t>Declaration signed </a:t>
            </a:r>
            <a:r>
              <a:rPr lang="en-US" sz="1400" dirty="0"/>
              <a:t>by </a:t>
            </a:r>
            <a:r>
              <a:rPr lang="en-US" sz="1400" dirty="0" smtClean="0"/>
              <a:t>Company’s </a:t>
            </a:r>
            <a:r>
              <a:rPr lang="en-US" sz="1400" dirty="0"/>
              <a:t>secretary or director </a:t>
            </a:r>
            <a:r>
              <a:rPr lang="en-US" sz="1400" dirty="0" smtClean="0"/>
              <a:t>that </a:t>
            </a:r>
            <a:r>
              <a:rPr lang="en-US" sz="1400" dirty="0"/>
              <a:t>such belated filing shall not adversely affect rights of any </a:t>
            </a:r>
            <a:r>
              <a:rPr lang="en-US" sz="1400" dirty="0" smtClean="0"/>
              <a:t>other </a:t>
            </a:r>
            <a:r>
              <a:rPr lang="en-US" sz="1400" dirty="0"/>
              <a:t>intervening creditors of the </a:t>
            </a:r>
            <a:r>
              <a:rPr lang="en-US" sz="1400" dirty="0" smtClean="0"/>
              <a:t>company.</a:t>
            </a:r>
            <a:endParaRPr lang="en-US" sz="1400" dirty="0" smtClean="0"/>
          </a:p>
          <a:p>
            <a:pPr marL="0" indent="0">
              <a:buNone/>
            </a:pPr>
            <a:endParaRPr lang="en-US" sz="1400" dirty="0" smtClean="0"/>
          </a:p>
          <a:p>
            <a:r>
              <a:rPr lang="en-US" sz="1400" dirty="0" smtClean="0"/>
              <a:t>If the charge is not registered even within 300 days of creation of charge, then extension of time is to be obtained from Central Govt.</a:t>
            </a:r>
          </a:p>
          <a:p>
            <a:endParaRPr lang="en-US" sz="1400" dirty="0" smtClean="0"/>
          </a:p>
          <a:p>
            <a:r>
              <a:rPr lang="en-US" sz="1400" dirty="0" smtClean="0"/>
              <a:t>Sec 77 applicable to company </a:t>
            </a:r>
            <a:r>
              <a:rPr lang="en-US" sz="1400" dirty="0"/>
              <a:t>acquiring any property subject to a charge within the meaning </a:t>
            </a:r>
            <a:r>
              <a:rPr lang="en-US" sz="1400" dirty="0" smtClean="0"/>
              <a:t>of Section</a:t>
            </a:r>
            <a:endParaRPr lang="en-US" sz="1400" dirty="0"/>
          </a:p>
        </p:txBody>
      </p:sp>
    </p:spTree>
    <p:extLst>
      <p:ext uri="{BB962C8B-B14F-4D97-AF65-F5344CB8AC3E}">
        <p14:creationId xmlns:p14="http://schemas.microsoft.com/office/powerpoint/2010/main" val="212315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700" dirty="0" smtClean="0"/>
              <a:t/>
            </a:r>
            <a:br>
              <a:rPr lang="en-US" sz="4700" dirty="0" smtClean="0"/>
            </a:br>
            <a:r>
              <a:rPr lang="en-US" sz="4200" dirty="0" smtClean="0"/>
              <a:t>VERIFICATION OF INSTRUMENT </a:t>
            </a:r>
            <a:br>
              <a:rPr lang="en-US" sz="4200" dirty="0" smtClean="0"/>
            </a:br>
            <a:r>
              <a:rPr lang="en-US" sz="4200" dirty="0" smtClean="0"/>
              <a:t>(RELATING TO PROPERTY)</a:t>
            </a:r>
            <a:r>
              <a:rPr lang="en-US" sz="4700" dirty="0" smtClean="0"/>
              <a:t/>
            </a:r>
            <a:br>
              <a:rPr lang="en-US" sz="4700" dirty="0" smtClean="0"/>
            </a:br>
            <a:r>
              <a:rPr lang="en-US" sz="4800" dirty="0" smtClean="0"/>
              <a:t>	</a:t>
            </a:r>
            <a:endParaRPr lang="en-US" sz="4800" dirty="0"/>
          </a:p>
        </p:txBody>
      </p:sp>
      <p:sp>
        <p:nvSpPr>
          <p:cNvPr id="4" name="Text Placeholder 3"/>
          <p:cNvSpPr>
            <a:spLocks noGrp="1"/>
          </p:cNvSpPr>
          <p:nvPr>
            <p:ph type="body" idx="1"/>
          </p:nvPr>
        </p:nvSpPr>
        <p:spPr>
          <a:xfrm>
            <a:off x="457200" y="1535112"/>
            <a:ext cx="4040188" cy="750888"/>
          </a:xfrm>
        </p:spPr>
        <p:txBody>
          <a:bodyPr>
            <a:normAutofit/>
          </a:bodyPr>
          <a:lstStyle/>
          <a:p>
            <a:r>
              <a:rPr lang="en-US" dirty="0" smtClean="0"/>
              <a:t>Located </a:t>
            </a:r>
            <a:r>
              <a:rPr lang="en-US" dirty="0"/>
              <a:t>outside </a:t>
            </a:r>
            <a:r>
              <a:rPr lang="en-US" dirty="0" smtClean="0"/>
              <a:t>India</a:t>
            </a:r>
            <a:endParaRPr lang="en-US" dirty="0"/>
          </a:p>
        </p:txBody>
      </p:sp>
      <p:sp>
        <p:nvSpPr>
          <p:cNvPr id="3" name="Content Placeholder 2"/>
          <p:cNvSpPr>
            <a:spLocks noGrp="1"/>
          </p:cNvSpPr>
          <p:nvPr>
            <p:ph sz="half" idx="2"/>
          </p:nvPr>
        </p:nvSpPr>
        <p:spPr>
          <a:xfrm>
            <a:off x="457200" y="2362201"/>
            <a:ext cx="4040188" cy="3763962"/>
          </a:xfrm>
        </p:spPr>
        <p:txBody>
          <a:bodyPr>
            <a:normAutofit fontScale="85000" lnSpcReduction="10000"/>
          </a:bodyPr>
          <a:lstStyle/>
          <a:p>
            <a:r>
              <a:rPr lang="en-US" dirty="0" smtClean="0"/>
              <a:t>By certificate issued </a:t>
            </a:r>
            <a:r>
              <a:rPr lang="en-US" dirty="0"/>
              <a:t>either </a:t>
            </a:r>
            <a:endParaRPr lang="en-US" dirty="0" smtClean="0"/>
          </a:p>
          <a:p>
            <a:pPr marL="0" indent="0">
              <a:buNone/>
            </a:pPr>
            <a:r>
              <a:rPr lang="en-US" dirty="0"/>
              <a:t> </a:t>
            </a:r>
            <a:r>
              <a:rPr lang="en-US" dirty="0" smtClean="0"/>
              <a:t>     a) under </a:t>
            </a:r>
            <a:r>
              <a:rPr lang="en-US" dirty="0"/>
              <a:t>the seal of the </a:t>
            </a:r>
            <a:r>
              <a:rPr lang="en-US" dirty="0" smtClean="0"/>
              <a:t>   </a:t>
            </a:r>
          </a:p>
          <a:p>
            <a:pPr marL="0" indent="0">
              <a:buNone/>
            </a:pPr>
            <a:r>
              <a:rPr lang="en-US" dirty="0"/>
              <a:t> </a:t>
            </a:r>
            <a:r>
              <a:rPr lang="en-US" dirty="0" smtClean="0"/>
              <a:t>         company or </a:t>
            </a:r>
          </a:p>
          <a:p>
            <a:pPr marL="0" indent="0">
              <a:buNone/>
            </a:pPr>
            <a:r>
              <a:rPr lang="en-US" dirty="0" smtClean="0"/>
              <a:t>          under the hand of any </a:t>
            </a:r>
          </a:p>
          <a:p>
            <a:pPr marL="0" indent="0">
              <a:buNone/>
            </a:pPr>
            <a:r>
              <a:rPr lang="en-US" dirty="0"/>
              <a:t> </a:t>
            </a:r>
            <a:r>
              <a:rPr lang="en-US" dirty="0" smtClean="0"/>
              <a:t>     (b) director or </a:t>
            </a:r>
          </a:p>
          <a:p>
            <a:pPr marL="0" indent="0">
              <a:buNone/>
            </a:pPr>
            <a:r>
              <a:rPr lang="en-US" dirty="0"/>
              <a:t> </a:t>
            </a:r>
            <a:r>
              <a:rPr lang="en-US" dirty="0" smtClean="0"/>
              <a:t>     (c) company </a:t>
            </a:r>
            <a:r>
              <a:rPr lang="en-US" dirty="0"/>
              <a:t>secretary </a:t>
            </a:r>
            <a:r>
              <a:rPr lang="en-US" dirty="0" smtClean="0"/>
              <a:t>or </a:t>
            </a:r>
          </a:p>
          <a:p>
            <a:pPr marL="0" indent="0">
              <a:buNone/>
            </a:pPr>
            <a:r>
              <a:rPr lang="en-US" dirty="0"/>
              <a:t> </a:t>
            </a:r>
            <a:r>
              <a:rPr lang="en-US" dirty="0" smtClean="0"/>
              <a:t>     (</a:t>
            </a:r>
            <a:r>
              <a:rPr lang="en-US" dirty="0"/>
              <a:t>d</a:t>
            </a:r>
            <a:r>
              <a:rPr lang="en-US" dirty="0" smtClean="0"/>
              <a:t>) an authorized </a:t>
            </a:r>
            <a:r>
              <a:rPr lang="en-US" dirty="0"/>
              <a:t>officer of the </a:t>
            </a:r>
            <a:r>
              <a:rPr lang="en-US" dirty="0" smtClean="0"/>
              <a:t>         </a:t>
            </a:r>
          </a:p>
          <a:p>
            <a:pPr marL="0" indent="0">
              <a:buNone/>
            </a:pPr>
            <a:r>
              <a:rPr lang="en-US" dirty="0"/>
              <a:t> </a:t>
            </a:r>
            <a:r>
              <a:rPr lang="en-US" dirty="0" smtClean="0"/>
              <a:t>           charge holder </a:t>
            </a:r>
            <a:r>
              <a:rPr lang="en-US" dirty="0"/>
              <a:t>or </a:t>
            </a:r>
            <a:endParaRPr lang="en-US" dirty="0" smtClean="0"/>
          </a:p>
          <a:p>
            <a:pPr marL="0" indent="0">
              <a:buNone/>
            </a:pPr>
            <a:r>
              <a:rPr lang="en-US" dirty="0"/>
              <a:t> </a:t>
            </a:r>
            <a:r>
              <a:rPr lang="en-US" dirty="0" smtClean="0"/>
              <a:t>     (e) under </a:t>
            </a:r>
            <a:r>
              <a:rPr lang="en-US" dirty="0"/>
              <a:t>the hand of </a:t>
            </a:r>
            <a:r>
              <a:rPr lang="en-US" dirty="0" smtClean="0"/>
              <a:t>interested</a:t>
            </a:r>
          </a:p>
          <a:p>
            <a:pPr marL="0" indent="0">
              <a:buNone/>
            </a:pPr>
            <a:r>
              <a:rPr lang="en-US" dirty="0"/>
              <a:t> </a:t>
            </a:r>
            <a:r>
              <a:rPr lang="en-US" dirty="0" smtClean="0"/>
              <a:t>          person other </a:t>
            </a:r>
            <a:r>
              <a:rPr lang="en-US" dirty="0"/>
              <a:t>than the </a:t>
            </a:r>
            <a:r>
              <a:rPr lang="en-US" dirty="0" smtClean="0"/>
              <a:t>  </a:t>
            </a:r>
          </a:p>
          <a:p>
            <a:pPr marL="0" indent="0">
              <a:buNone/>
            </a:pPr>
            <a:r>
              <a:rPr lang="en-US" dirty="0"/>
              <a:t> </a:t>
            </a:r>
            <a:r>
              <a:rPr lang="en-US" dirty="0" smtClean="0"/>
              <a:t>          company.</a:t>
            </a:r>
          </a:p>
          <a:p>
            <a:pPr marL="0" indent="0">
              <a:buNone/>
            </a:pPr>
            <a:endParaRPr lang="en-US" dirty="0"/>
          </a:p>
          <a:p>
            <a:pPr marL="0" indent="0">
              <a:buNone/>
            </a:pPr>
            <a:endParaRPr lang="en-US" dirty="0" smtClean="0"/>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5025" y="1535112"/>
            <a:ext cx="4041775" cy="750888"/>
          </a:xfrm>
        </p:spPr>
        <p:txBody>
          <a:bodyPr>
            <a:normAutofit fontScale="25000" lnSpcReduction="20000"/>
          </a:bodyPr>
          <a:lstStyle/>
          <a:p>
            <a:endParaRPr lang="en-US" b="0" dirty="0"/>
          </a:p>
          <a:p>
            <a:endParaRPr lang="en-US" sz="8800" dirty="0" smtClean="0"/>
          </a:p>
          <a:p>
            <a:r>
              <a:rPr lang="en-US" sz="8800" dirty="0" smtClean="0"/>
              <a:t>Located </a:t>
            </a:r>
            <a:r>
              <a:rPr lang="en-US" sz="8800" dirty="0"/>
              <a:t>wholly or partly </a:t>
            </a:r>
          </a:p>
          <a:p>
            <a:r>
              <a:rPr lang="en-US" sz="8800" dirty="0" smtClean="0"/>
              <a:t>In India</a:t>
            </a:r>
            <a:endParaRPr lang="en-US" sz="8800" dirty="0"/>
          </a:p>
          <a:p>
            <a:endParaRPr lang="en-US" dirty="0"/>
          </a:p>
        </p:txBody>
      </p:sp>
      <p:sp>
        <p:nvSpPr>
          <p:cNvPr id="6" name="Content Placeholder 5"/>
          <p:cNvSpPr>
            <a:spLocks noGrp="1"/>
          </p:cNvSpPr>
          <p:nvPr>
            <p:ph sz="quarter" idx="4"/>
          </p:nvPr>
        </p:nvSpPr>
        <p:spPr>
          <a:xfrm>
            <a:off x="4648200" y="2362200"/>
            <a:ext cx="4041775" cy="4103688"/>
          </a:xfrm>
        </p:spPr>
        <p:txBody>
          <a:bodyPr>
            <a:normAutofit/>
          </a:bodyPr>
          <a:lstStyle/>
          <a:p>
            <a:r>
              <a:rPr lang="en-US" dirty="0"/>
              <a:t>By certificate issued either </a:t>
            </a:r>
          </a:p>
          <a:p>
            <a:pPr marL="0" indent="0">
              <a:buNone/>
            </a:pPr>
            <a:r>
              <a:rPr lang="en-US" dirty="0" smtClean="0"/>
              <a:t>     under </a:t>
            </a:r>
            <a:r>
              <a:rPr lang="en-US" dirty="0"/>
              <a:t>the hand of any </a:t>
            </a:r>
          </a:p>
          <a:p>
            <a:pPr marL="0" indent="0">
              <a:buNone/>
            </a:pPr>
            <a:r>
              <a:rPr lang="en-US" dirty="0"/>
              <a:t>      </a:t>
            </a:r>
            <a:r>
              <a:rPr lang="en-US" dirty="0" smtClean="0"/>
              <a:t>(a) </a:t>
            </a:r>
            <a:r>
              <a:rPr lang="en-US" dirty="0"/>
              <a:t>director or </a:t>
            </a:r>
          </a:p>
          <a:p>
            <a:pPr marL="0" indent="0">
              <a:buNone/>
            </a:pPr>
            <a:r>
              <a:rPr lang="en-US" dirty="0"/>
              <a:t>      </a:t>
            </a:r>
            <a:r>
              <a:rPr lang="en-US" dirty="0" smtClean="0"/>
              <a:t>(b) </a:t>
            </a:r>
            <a:r>
              <a:rPr lang="en-US" dirty="0"/>
              <a:t>company secretary or </a:t>
            </a:r>
          </a:p>
          <a:p>
            <a:pPr marL="0" indent="0">
              <a:buNone/>
            </a:pPr>
            <a:r>
              <a:rPr lang="en-US" dirty="0"/>
              <a:t>      </a:t>
            </a:r>
            <a:r>
              <a:rPr lang="en-US" dirty="0" smtClean="0"/>
              <a:t>(c) </a:t>
            </a:r>
            <a:r>
              <a:rPr lang="en-US" dirty="0"/>
              <a:t>an </a:t>
            </a:r>
            <a:r>
              <a:rPr lang="en-US" dirty="0" smtClean="0"/>
              <a:t>authorized </a:t>
            </a:r>
            <a:r>
              <a:rPr lang="en-US" dirty="0"/>
              <a:t>officer </a:t>
            </a:r>
            <a:endParaRPr lang="en-US" dirty="0" smtClean="0"/>
          </a:p>
          <a:p>
            <a:pPr marL="0" indent="0">
              <a:buNone/>
            </a:pPr>
            <a:r>
              <a:rPr lang="en-US" dirty="0"/>
              <a:t> </a:t>
            </a:r>
            <a:r>
              <a:rPr lang="en-US" dirty="0" smtClean="0"/>
              <a:t>      of the charge holder. </a:t>
            </a:r>
            <a:endParaRPr lang="en-US" dirty="0"/>
          </a:p>
          <a:p>
            <a:pPr marL="0" indent="0">
              <a:buNone/>
            </a:pPr>
            <a:r>
              <a:rPr lang="en-US" dirty="0"/>
              <a:t>      </a:t>
            </a:r>
          </a:p>
        </p:txBody>
      </p:sp>
    </p:spTree>
    <p:extLst>
      <p:ext uri="{BB962C8B-B14F-4D97-AF65-F5344CB8AC3E}">
        <p14:creationId xmlns:p14="http://schemas.microsoft.com/office/powerpoint/2010/main" val="3748060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600" dirty="0" smtClean="0"/>
              <a:t>FAILURE TO REGISTER </a:t>
            </a:r>
            <a:r>
              <a:rPr lang="en-US" sz="4600" dirty="0" smtClean="0"/>
              <a:t>THE CHARGE </a:t>
            </a:r>
            <a:r>
              <a:rPr lang="en-US" sz="4600" dirty="0" smtClean="0"/>
              <a:t>BY </a:t>
            </a:r>
            <a:r>
              <a:rPr lang="en-US" sz="4600" dirty="0" smtClean="0"/>
              <a:t>COMPANY – </a:t>
            </a:r>
            <a:r>
              <a:rPr lang="en-US" sz="4600" dirty="0" smtClean="0"/>
              <a:t>REMEDY </a:t>
            </a:r>
            <a:r>
              <a:rPr lang="en-US" sz="4600" dirty="0" smtClean="0"/>
              <a:t>TO CHARGE HOLDER</a:t>
            </a:r>
            <a:endParaRPr lang="en-US" sz="4600" dirty="0"/>
          </a:p>
        </p:txBody>
      </p:sp>
      <p:sp>
        <p:nvSpPr>
          <p:cNvPr id="3" name="Content Placeholder 2"/>
          <p:cNvSpPr>
            <a:spLocks noGrp="1"/>
          </p:cNvSpPr>
          <p:nvPr>
            <p:ph idx="1"/>
          </p:nvPr>
        </p:nvSpPr>
        <p:spPr/>
        <p:txBody>
          <a:bodyPr>
            <a:normAutofit/>
          </a:bodyPr>
          <a:lstStyle/>
          <a:p>
            <a:r>
              <a:rPr lang="en-US" dirty="0"/>
              <a:t>Where a Company fails to register the </a:t>
            </a:r>
            <a:r>
              <a:rPr lang="en-US" dirty="0" smtClean="0"/>
              <a:t>charge </a:t>
            </a:r>
            <a:r>
              <a:rPr lang="en-US" dirty="0" smtClean="0"/>
              <a:t>within </a:t>
            </a:r>
            <a:r>
              <a:rPr lang="en-US" dirty="0"/>
              <a:t>the period of </a:t>
            </a:r>
            <a:r>
              <a:rPr lang="en-US" dirty="0" smtClean="0"/>
              <a:t>30 days </a:t>
            </a:r>
            <a:r>
              <a:rPr lang="en-US" dirty="0"/>
              <a:t>of its creation or </a:t>
            </a:r>
            <a:r>
              <a:rPr lang="en-US" dirty="0" smtClean="0"/>
              <a:t>modification,</a:t>
            </a:r>
            <a:r>
              <a:rPr lang="en-US" dirty="0" smtClean="0"/>
              <a:t> </a:t>
            </a:r>
            <a:r>
              <a:rPr lang="en-US" dirty="0"/>
              <a:t>then the person/entity in whose favour the charge is created may register the charge on its </a:t>
            </a:r>
            <a:r>
              <a:rPr lang="en-US" dirty="0" smtClean="0"/>
              <a:t>own and recover the expenses towards the same from the Company.</a:t>
            </a:r>
          </a:p>
          <a:p>
            <a:pPr marL="0" indent="0">
              <a:buNone/>
            </a:pPr>
            <a:endParaRPr lang="en-US" dirty="0"/>
          </a:p>
          <a:p>
            <a:r>
              <a:rPr lang="en-US" dirty="0" smtClean="0"/>
              <a:t>In such case, Registrar shall issue a notice to the Company within 14 days of the application received from Charge holder to register the charge or provide sufficient reasons for not registering the charge.</a:t>
            </a:r>
          </a:p>
          <a:p>
            <a:endParaRPr lang="en-US" dirty="0" smtClean="0"/>
          </a:p>
          <a:p>
            <a:endParaRPr lang="en-US" dirty="0" smtClean="0"/>
          </a:p>
          <a:p>
            <a:endParaRPr lang="en-US" dirty="0"/>
          </a:p>
        </p:txBody>
      </p:sp>
    </p:spTree>
    <p:extLst>
      <p:ext uri="{BB962C8B-B14F-4D97-AF65-F5344CB8AC3E}">
        <p14:creationId xmlns:p14="http://schemas.microsoft.com/office/powerpoint/2010/main" val="3400028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CERTIFICATE OF REGISTRATION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Where </a:t>
            </a:r>
            <a:r>
              <a:rPr lang="en-US" dirty="0"/>
              <a:t>a charge is registered with the Registrar </a:t>
            </a:r>
            <a:r>
              <a:rPr lang="en-US" dirty="0" smtClean="0"/>
              <a:t>u/s 77(1) or 78, </a:t>
            </a:r>
            <a:r>
              <a:rPr lang="en-US" dirty="0"/>
              <a:t>he shall issue a certificate of registration of such </a:t>
            </a:r>
            <a:r>
              <a:rPr lang="en-US" dirty="0" smtClean="0"/>
              <a:t>charge </a:t>
            </a:r>
            <a:r>
              <a:rPr lang="en-US" dirty="0"/>
              <a:t>in Form No.</a:t>
            </a:r>
            <a:r>
              <a:rPr lang="en-US" b="1" dirty="0"/>
              <a:t>CHG-2 </a:t>
            </a:r>
            <a:r>
              <a:rPr lang="en-US" b="1" dirty="0" smtClean="0"/>
              <a:t>.</a:t>
            </a:r>
            <a:r>
              <a:rPr lang="en-US" dirty="0" smtClean="0"/>
              <a:t> </a:t>
            </a:r>
          </a:p>
          <a:p>
            <a:endParaRPr lang="en-US" dirty="0"/>
          </a:p>
          <a:p>
            <a:r>
              <a:rPr lang="en-US" dirty="0" smtClean="0"/>
              <a:t>Where </a:t>
            </a:r>
            <a:r>
              <a:rPr lang="en-US" dirty="0"/>
              <a:t>the particulars of modification of charge is registered </a:t>
            </a:r>
            <a:r>
              <a:rPr lang="en-US" dirty="0" smtClean="0"/>
              <a:t>u/s 79</a:t>
            </a:r>
            <a:r>
              <a:rPr lang="en-US" dirty="0"/>
              <a:t>, the Registrar shall issue a certificate of modification of charge in Form No. </a:t>
            </a:r>
            <a:r>
              <a:rPr lang="en-US" b="1" dirty="0" smtClean="0"/>
              <a:t>CHG-3. </a:t>
            </a:r>
          </a:p>
          <a:p>
            <a:endParaRPr lang="en-US" dirty="0"/>
          </a:p>
          <a:p>
            <a:r>
              <a:rPr lang="en-US" dirty="0" smtClean="0"/>
              <a:t>The </a:t>
            </a:r>
            <a:r>
              <a:rPr lang="en-US" dirty="0"/>
              <a:t>certificate issued by the </a:t>
            </a:r>
            <a:r>
              <a:rPr lang="en-US" dirty="0" smtClean="0"/>
              <a:t>Registrar </a:t>
            </a:r>
            <a:r>
              <a:rPr lang="en-US" dirty="0"/>
              <a:t>shall be conclusive evidence that the requirements of Chapter VI of the Act and the rules made thereunder as to registration of creation or modification of charge, as the case may be, have been complied with.</a:t>
            </a:r>
            <a:endParaRPr lang="en-US" dirty="0" smtClean="0"/>
          </a:p>
          <a:p>
            <a:endParaRPr lang="en-US" dirty="0" smtClean="0"/>
          </a:p>
          <a:p>
            <a:endParaRPr lang="en-US" dirty="0"/>
          </a:p>
        </p:txBody>
      </p:sp>
    </p:spTree>
    <p:extLst>
      <p:ext uri="{BB962C8B-B14F-4D97-AF65-F5344CB8AC3E}">
        <p14:creationId xmlns:p14="http://schemas.microsoft.com/office/powerpoint/2010/main" val="1178228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SATISFACTION OF </a:t>
            </a:r>
            <a:r>
              <a:rPr lang="en-US" dirty="0" smtClean="0"/>
              <a:t>CHARGE - COMPANY</a:t>
            </a:r>
            <a:endParaRPr lang="en-US" dirty="0"/>
          </a:p>
        </p:txBody>
      </p:sp>
      <p:sp>
        <p:nvSpPr>
          <p:cNvPr id="3" name="Content Placeholder 2"/>
          <p:cNvSpPr>
            <a:spLocks noGrp="1"/>
          </p:cNvSpPr>
          <p:nvPr>
            <p:ph idx="1"/>
          </p:nvPr>
        </p:nvSpPr>
        <p:spPr>
          <a:xfrm>
            <a:off x="457200" y="1600200"/>
            <a:ext cx="8229600" cy="4800600"/>
          </a:xfrm>
        </p:spPr>
        <p:txBody>
          <a:bodyPr>
            <a:normAutofit fontScale="25000" lnSpcReduction="20000"/>
          </a:bodyPr>
          <a:lstStyle/>
          <a:p>
            <a:r>
              <a:rPr lang="en-US" sz="7600" dirty="0" smtClean="0"/>
              <a:t>On payment or satisfaction in full of any charge registered under this Act, an intimation to Registrar </a:t>
            </a:r>
            <a:r>
              <a:rPr lang="en-US" sz="7600" dirty="0"/>
              <a:t>in Form No.</a:t>
            </a:r>
            <a:r>
              <a:rPr lang="en-US" sz="7600" b="1" dirty="0"/>
              <a:t>CHG-4 </a:t>
            </a:r>
            <a:r>
              <a:rPr lang="en-US" sz="7600" dirty="0" smtClean="0"/>
              <a:t>has </a:t>
            </a:r>
            <a:r>
              <a:rPr lang="en-US" sz="7600" dirty="0" smtClean="0"/>
              <a:t>to be given </a:t>
            </a:r>
            <a:r>
              <a:rPr lang="en-US" sz="7600" dirty="0" smtClean="0"/>
              <a:t>by the Company within </a:t>
            </a:r>
            <a:r>
              <a:rPr lang="en-US" sz="7600" dirty="0" smtClean="0"/>
              <a:t>30 days.</a:t>
            </a:r>
          </a:p>
          <a:p>
            <a:pPr marL="0" indent="0">
              <a:buNone/>
            </a:pPr>
            <a:endParaRPr lang="en-US" sz="7600" dirty="0" smtClean="0"/>
          </a:p>
          <a:p>
            <a:r>
              <a:rPr lang="en-US" sz="7600" dirty="0"/>
              <a:t>Registrar on application may allow </a:t>
            </a:r>
            <a:r>
              <a:rPr lang="en-US" sz="7600" dirty="0" smtClean="0"/>
              <a:t>satisfaction of </a:t>
            </a:r>
            <a:r>
              <a:rPr lang="en-US" sz="7600" dirty="0"/>
              <a:t>charge within 300 days of </a:t>
            </a:r>
            <a:r>
              <a:rPr lang="en-US" sz="7600" dirty="0" smtClean="0"/>
              <a:t>satisfaction of </a:t>
            </a:r>
            <a:r>
              <a:rPr lang="en-US" sz="7600" dirty="0"/>
              <a:t>charge on payment of additional fees</a:t>
            </a:r>
            <a:r>
              <a:rPr lang="en-US" sz="7600" dirty="0" smtClean="0"/>
              <a:t>.</a:t>
            </a:r>
          </a:p>
          <a:p>
            <a:pPr marL="0" indent="0">
              <a:buNone/>
            </a:pPr>
            <a:endParaRPr lang="en-US" sz="7600" dirty="0" smtClean="0"/>
          </a:p>
          <a:p>
            <a:r>
              <a:rPr lang="en-US" sz="7600" dirty="0" smtClean="0"/>
              <a:t>On receipt of such unsigned intimation (by charge holder), then the </a:t>
            </a:r>
            <a:r>
              <a:rPr lang="en-US" sz="7600" dirty="0" smtClean="0"/>
              <a:t>Registrar shall give notice to </a:t>
            </a:r>
            <a:r>
              <a:rPr lang="en-US" sz="7600" dirty="0" smtClean="0"/>
              <a:t>charge holder to show cause within </a:t>
            </a:r>
            <a:r>
              <a:rPr lang="en-US" sz="7600" dirty="0" smtClean="0"/>
              <a:t>maximum 14 days as to why payment or satisfaction in full should not be recorded</a:t>
            </a:r>
            <a:r>
              <a:rPr lang="en-US" sz="7600" dirty="0" smtClean="0"/>
              <a:t>.</a:t>
            </a:r>
          </a:p>
          <a:p>
            <a:endParaRPr lang="en-US" sz="7600" dirty="0" smtClean="0"/>
          </a:p>
          <a:p>
            <a:pPr marL="457200" indent="-457200">
              <a:buFont typeface="+mj-lt"/>
              <a:buAutoNum type="alphaLcParenR"/>
            </a:pPr>
            <a:r>
              <a:rPr lang="en-US" sz="7600" dirty="0" smtClean="0"/>
              <a:t>If no cause is shown by charge holder, then Registrar shall order </a:t>
            </a:r>
            <a:r>
              <a:rPr lang="en-US" sz="7600" dirty="0"/>
              <a:t>that a memorandum of satisfaction shall </a:t>
            </a:r>
            <a:r>
              <a:rPr lang="en-US" sz="7600" dirty="0" smtClean="0"/>
              <a:t>be entered </a:t>
            </a:r>
            <a:r>
              <a:rPr lang="en-US" sz="7600" dirty="0"/>
              <a:t>in the register of charges kept by him </a:t>
            </a:r>
            <a:r>
              <a:rPr lang="en-US" sz="7600" dirty="0" smtClean="0"/>
              <a:t>u/s 81 </a:t>
            </a:r>
            <a:r>
              <a:rPr lang="en-US" sz="7600" dirty="0"/>
              <a:t>and shall inform the </a:t>
            </a:r>
            <a:r>
              <a:rPr lang="en-US" sz="7600" dirty="0" smtClean="0"/>
              <a:t>company that </a:t>
            </a:r>
            <a:r>
              <a:rPr lang="en-US" sz="7600" dirty="0"/>
              <a:t>he has done so</a:t>
            </a:r>
            <a:endParaRPr lang="en-US" sz="7600" dirty="0" smtClean="0"/>
          </a:p>
          <a:p>
            <a:pPr marL="457200" indent="-457200">
              <a:buFont typeface="+mj-lt"/>
              <a:buAutoNum type="alphaLcParenR"/>
            </a:pPr>
            <a:endParaRPr lang="en-US" sz="7600" dirty="0" smtClean="0"/>
          </a:p>
          <a:p>
            <a:pPr marL="457200" indent="-457200">
              <a:buFont typeface="+mj-lt"/>
              <a:buAutoNum type="alphaLcParenR"/>
            </a:pPr>
            <a:r>
              <a:rPr lang="en-US" sz="7600" dirty="0" smtClean="0"/>
              <a:t>If any cause is shown by charge holder, then Registrar shall record such cause in Registrar of charges maintained by it &amp; inform the Company accordingly.</a:t>
            </a:r>
          </a:p>
          <a:p>
            <a:endParaRPr lang="en-US" dirty="0" smtClean="0"/>
          </a:p>
          <a:p>
            <a:endParaRPr lang="en-US" dirty="0" smtClean="0"/>
          </a:p>
          <a:p>
            <a:endParaRPr lang="en-US" dirty="0"/>
          </a:p>
        </p:txBody>
      </p:sp>
    </p:spTree>
    <p:extLst>
      <p:ext uri="{BB962C8B-B14F-4D97-AF65-F5344CB8AC3E}">
        <p14:creationId xmlns:p14="http://schemas.microsoft.com/office/powerpoint/2010/main" val="2235820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SATISFACTION OF </a:t>
            </a:r>
            <a:r>
              <a:rPr lang="en-US" dirty="0" smtClean="0"/>
              <a:t>CHARGE - REGISTRAR</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Registrar may, on evidence being given to his satisfaction with respect </a:t>
            </a:r>
            <a:r>
              <a:rPr lang="en-US" dirty="0" smtClean="0"/>
              <a:t>to any </a:t>
            </a:r>
            <a:r>
              <a:rPr lang="en-US" dirty="0"/>
              <a:t>registered </a:t>
            </a:r>
            <a:r>
              <a:rPr lang="en-US" dirty="0" smtClean="0"/>
              <a:t>charge —</a:t>
            </a:r>
          </a:p>
          <a:p>
            <a:endParaRPr lang="en-US" dirty="0"/>
          </a:p>
          <a:p>
            <a:pPr marL="457200" indent="-457200">
              <a:buFont typeface="+mj-lt"/>
              <a:buAutoNum type="alphaLcParenR"/>
            </a:pPr>
            <a:r>
              <a:rPr lang="en-US" dirty="0" smtClean="0"/>
              <a:t>that </a:t>
            </a:r>
            <a:r>
              <a:rPr lang="en-US" dirty="0"/>
              <a:t>the debt for which the charge was given has been paid or satisfied </a:t>
            </a:r>
            <a:r>
              <a:rPr lang="en-US" dirty="0" smtClean="0"/>
              <a:t>in whole </a:t>
            </a:r>
            <a:r>
              <a:rPr lang="en-US" dirty="0"/>
              <a:t>or in part; or</a:t>
            </a:r>
          </a:p>
          <a:p>
            <a:pPr marL="457200" indent="-457200">
              <a:buFont typeface="+mj-lt"/>
              <a:buAutoNum type="alphaLcParenR"/>
            </a:pPr>
            <a:r>
              <a:rPr lang="en-US" dirty="0" smtClean="0"/>
              <a:t>that </a:t>
            </a:r>
            <a:r>
              <a:rPr lang="en-US" dirty="0"/>
              <a:t>part of the property or undertaking charged has been released from </a:t>
            </a:r>
            <a:r>
              <a:rPr lang="en-US" dirty="0" smtClean="0"/>
              <a:t>the charge </a:t>
            </a:r>
            <a:r>
              <a:rPr lang="en-US" dirty="0"/>
              <a:t>or has ceased to form part of the company’s property or undertaking,</a:t>
            </a:r>
            <a:endParaRPr lang="en-US" dirty="0" smtClean="0"/>
          </a:p>
          <a:p>
            <a:pPr marL="0" indent="0">
              <a:buNone/>
            </a:pPr>
            <a:endParaRPr lang="en-US" dirty="0" smtClean="0"/>
          </a:p>
          <a:p>
            <a:pPr marL="0" indent="0">
              <a:buNone/>
            </a:pPr>
            <a:r>
              <a:rPr lang="en-US" dirty="0" smtClean="0"/>
              <a:t>enter </a:t>
            </a:r>
            <a:r>
              <a:rPr lang="en-US" dirty="0"/>
              <a:t>in the register of charges a memorandum of </a:t>
            </a:r>
            <a:r>
              <a:rPr lang="en-US" dirty="0" smtClean="0"/>
              <a:t>satisfaction in </a:t>
            </a:r>
            <a:r>
              <a:rPr lang="en-US" dirty="0"/>
              <a:t>whole or in </a:t>
            </a:r>
            <a:r>
              <a:rPr lang="en-US" dirty="0" smtClean="0"/>
              <a:t>part </a:t>
            </a:r>
            <a:r>
              <a:rPr lang="en-US" dirty="0"/>
              <a:t>notwithstanding </a:t>
            </a:r>
            <a:r>
              <a:rPr lang="en-US" dirty="0" smtClean="0"/>
              <a:t>the fact </a:t>
            </a:r>
            <a:r>
              <a:rPr lang="en-US" dirty="0"/>
              <a:t>that no intimation has been received by him from the company</a:t>
            </a:r>
            <a:r>
              <a:rPr lang="en-US" dirty="0" smtClean="0"/>
              <a:t>.</a:t>
            </a:r>
            <a:endParaRPr lang="en-US" dirty="0" smtClean="0"/>
          </a:p>
          <a:p>
            <a:pPr marL="0" indent="0">
              <a:buNone/>
            </a:pPr>
            <a:endParaRPr lang="en-US" dirty="0" smtClean="0"/>
          </a:p>
          <a:p>
            <a:r>
              <a:rPr lang="en-US" dirty="0" smtClean="0"/>
              <a:t>The registrar will within 30 days of making entries in his register inform the affected </a:t>
            </a:r>
            <a:r>
              <a:rPr lang="en-US" dirty="0" smtClean="0"/>
              <a:t>parties &amp; </a:t>
            </a:r>
            <a:r>
              <a:rPr lang="en-US" dirty="0"/>
              <a:t>issue a certificate of registration of satisfaction of charge in Form No.</a:t>
            </a:r>
            <a:r>
              <a:rPr lang="en-US" b="1" dirty="0"/>
              <a:t>CHG-5</a:t>
            </a:r>
            <a:r>
              <a:rPr lang="en-US" dirty="0"/>
              <a:t>. </a:t>
            </a: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297526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APPOINTMENT OF RECEIVER OR MANAGER</a:t>
            </a:r>
            <a:endParaRPr lang="en-US" dirty="0"/>
          </a:p>
        </p:txBody>
      </p:sp>
      <p:sp>
        <p:nvSpPr>
          <p:cNvPr id="3" name="Content Placeholder 2"/>
          <p:cNvSpPr>
            <a:spLocks noGrp="1"/>
          </p:cNvSpPr>
          <p:nvPr>
            <p:ph idx="1"/>
          </p:nvPr>
        </p:nvSpPr>
        <p:spPr/>
        <p:txBody>
          <a:bodyPr>
            <a:normAutofit/>
          </a:bodyPr>
          <a:lstStyle/>
          <a:p>
            <a:r>
              <a:rPr lang="en-US" dirty="0" smtClean="0"/>
              <a:t>If a person obtains an order for the appointment of receiver or manager for the charged property, then he shall within 30 days from date of order give notice </a:t>
            </a:r>
            <a:r>
              <a:rPr lang="en-US" dirty="0" smtClean="0"/>
              <a:t>of appointment &amp; </a:t>
            </a:r>
            <a:r>
              <a:rPr lang="en-US" dirty="0" smtClean="0"/>
              <a:t>copy of order to the Company &amp; </a:t>
            </a:r>
            <a:r>
              <a:rPr lang="en-US" dirty="0" smtClean="0"/>
              <a:t>Registrar </a:t>
            </a:r>
            <a:r>
              <a:rPr lang="en-US" dirty="0"/>
              <a:t>in Form No. </a:t>
            </a:r>
            <a:r>
              <a:rPr lang="en-US" b="1" dirty="0"/>
              <a:t>CHG.6 </a:t>
            </a:r>
            <a:r>
              <a:rPr lang="en-US" dirty="0" smtClean="0"/>
              <a:t>.</a:t>
            </a:r>
            <a:endParaRPr lang="en-US" dirty="0" smtClean="0"/>
          </a:p>
          <a:p>
            <a:pPr marL="0" indent="0">
              <a:buNone/>
            </a:pPr>
            <a:endParaRPr lang="en-US" dirty="0" smtClean="0"/>
          </a:p>
          <a:p>
            <a:r>
              <a:rPr lang="en-US" dirty="0" smtClean="0"/>
              <a:t>If </a:t>
            </a:r>
            <a:r>
              <a:rPr lang="en-US" dirty="0" smtClean="0"/>
              <a:t>the appointed person ceases to hold such appointment, he will give notice to the Company &amp; registrar </a:t>
            </a:r>
            <a:r>
              <a:rPr lang="en-US" dirty="0"/>
              <a:t>in Form No. </a:t>
            </a:r>
            <a:r>
              <a:rPr lang="en-US" b="1" dirty="0"/>
              <a:t>CHG.6 </a:t>
            </a:r>
            <a:r>
              <a:rPr lang="en-US" dirty="0" smtClean="0"/>
              <a:t>who </a:t>
            </a:r>
            <a:r>
              <a:rPr lang="en-US" dirty="0" smtClean="0"/>
              <a:t>shall note the same.</a:t>
            </a:r>
          </a:p>
          <a:p>
            <a:endParaRPr lang="en-US" dirty="0" smtClean="0"/>
          </a:p>
          <a:p>
            <a:endParaRPr lang="en-US" dirty="0" smtClean="0"/>
          </a:p>
          <a:p>
            <a:endParaRPr lang="en-US" dirty="0"/>
          </a:p>
        </p:txBody>
      </p:sp>
    </p:spTree>
    <p:extLst>
      <p:ext uri="{BB962C8B-B14F-4D97-AF65-F5344CB8AC3E}">
        <p14:creationId xmlns:p14="http://schemas.microsoft.com/office/powerpoint/2010/main" val="4165860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REGISTER OF CHARGES</a:t>
            </a:r>
            <a:endParaRPr lang="en-US" dirty="0"/>
          </a:p>
        </p:txBody>
      </p:sp>
      <p:sp>
        <p:nvSpPr>
          <p:cNvPr id="3" name="Content Placeholder 2"/>
          <p:cNvSpPr>
            <a:spLocks noGrp="1"/>
          </p:cNvSpPr>
          <p:nvPr>
            <p:ph idx="1"/>
          </p:nvPr>
        </p:nvSpPr>
        <p:spPr>
          <a:xfrm>
            <a:off x="457200" y="1600200"/>
            <a:ext cx="8229600" cy="5029200"/>
          </a:xfrm>
        </p:spPr>
        <p:txBody>
          <a:bodyPr>
            <a:normAutofit/>
          </a:bodyPr>
          <a:lstStyle/>
          <a:p>
            <a:pPr marL="0" indent="0">
              <a:buNone/>
            </a:pPr>
            <a:r>
              <a:rPr lang="en-US" sz="1600" dirty="0" smtClean="0"/>
              <a:t>By Company:</a:t>
            </a:r>
          </a:p>
          <a:p>
            <a:pPr>
              <a:buFont typeface="+mj-lt"/>
              <a:buAutoNum type="arabicParenR"/>
            </a:pPr>
            <a:r>
              <a:rPr lang="en-US" sz="1600" dirty="0" smtClean="0"/>
              <a:t>Every </a:t>
            </a:r>
            <a:r>
              <a:rPr lang="en-US" sz="1600" dirty="0" smtClean="0"/>
              <a:t>Company shall </a:t>
            </a:r>
            <a:r>
              <a:rPr lang="en-US" sz="1600" dirty="0" smtClean="0"/>
              <a:t>maintain at its registered office: </a:t>
            </a:r>
            <a:endParaRPr lang="en-US" sz="1600" dirty="0" smtClean="0"/>
          </a:p>
          <a:p>
            <a:pPr marL="0" indent="0">
              <a:buNone/>
            </a:pPr>
            <a:r>
              <a:rPr lang="en-US" sz="1600" dirty="0" smtClean="0"/>
              <a:t>     a) register of charges </a:t>
            </a:r>
            <a:r>
              <a:rPr lang="en-US" sz="1600" dirty="0"/>
              <a:t>in Form No. </a:t>
            </a:r>
            <a:r>
              <a:rPr lang="en-US" sz="1600" b="1" dirty="0"/>
              <a:t>CHG.7 </a:t>
            </a:r>
            <a:endParaRPr lang="en-US" sz="1600" dirty="0" smtClean="0"/>
          </a:p>
          <a:p>
            <a:pPr marL="0" indent="0">
              <a:buNone/>
            </a:pPr>
            <a:r>
              <a:rPr lang="en-US" sz="1600" dirty="0" smtClean="0"/>
              <a:t>     b) Copy of instrument creating charge at its registered </a:t>
            </a:r>
            <a:r>
              <a:rPr lang="en-US" sz="1600" dirty="0" smtClean="0"/>
              <a:t>office</a:t>
            </a:r>
            <a:r>
              <a:rPr lang="en-US" sz="1600" dirty="0" smtClean="0"/>
              <a:t>.</a:t>
            </a:r>
          </a:p>
          <a:p>
            <a:pPr marL="0" indent="0">
              <a:buNone/>
            </a:pPr>
            <a:endParaRPr lang="en-US" sz="1600" dirty="0" smtClean="0"/>
          </a:p>
          <a:p>
            <a:pPr>
              <a:buFont typeface="+mj-lt"/>
              <a:buAutoNum type="arabicParenR" startAt="2"/>
            </a:pPr>
            <a:r>
              <a:rPr lang="en-US" sz="1600" dirty="0" smtClean="0"/>
              <a:t>Register shall be open to inspection during business hours for:</a:t>
            </a:r>
          </a:p>
          <a:p>
            <a:pPr marL="0" indent="0">
              <a:buNone/>
            </a:pPr>
            <a:r>
              <a:rPr lang="en-US" sz="1600" dirty="0" smtClean="0"/>
              <a:t>     a) Member &amp; Creditor – No Fees</a:t>
            </a:r>
          </a:p>
          <a:p>
            <a:pPr marL="0" indent="0">
              <a:buNone/>
            </a:pPr>
            <a:r>
              <a:rPr lang="en-US" sz="1600" dirty="0"/>
              <a:t> </a:t>
            </a:r>
            <a:r>
              <a:rPr lang="en-US" sz="1600" dirty="0" smtClean="0"/>
              <a:t>    b) Other person – Prescribed Fees </a:t>
            </a:r>
          </a:p>
          <a:p>
            <a:pPr marL="0" indent="0">
              <a:buNone/>
            </a:pPr>
            <a:r>
              <a:rPr lang="en-US" sz="1600" dirty="0" smtClean="0"/>
              <a:t>     subject to restrictions of the articles of the Company</a:t>
            </a:r>
            <a:r>
              <a:rPr lang="en-US" sz="1600" dirty="0" smtClean="0"/>
              <a:t>.</a:t>
            </a:r>
          </a:p>
          <a:p>
            <a:pPr marL="0" indent="0">
              <a:buNone/>
            </a:pPr>
            <a:endParaRPr lang="en-US" sz="1600" dirty="0" smtClean="0"/>
          </a:p>
          <a:p>
            <a:pPr>
              <a:buFont typeface="+mj-lt"/>
              <a:buAutoNum type="arabicParenR" startAt="3"/>
            </a:pPr>
            <a:r>
              <a:rPr lang="en-US" sz="1600" dirty="0" smtClean="0"/>
              <a:t>Register </a:t>
            </a:r>
            <a:r>
              <a:rPr lang="en-US" sz="1600" dirty="0"/>
              <a:t>shall be authenticated by </a:t>
            </a:r>
            <a:endParaRPr lang="en-US" sz="1600" dirty="0" smtClean="0"/>
          </a:p>
          <a:p>
            <a:pPr marL="0" indent="339725">
              <a:buNone/>
            </a:pPr>
            <a:r>
              <a:rPr lang="en-US" sz="1600" dirty="0" smtClean="0"/>
              <a:t>a</a:t>
            </a:r>
            <a:r>
              <a:rPr lang="en-US" sz="1600" dirty="0"/>
              <a:t>) Director, </a:t>
            </a:r>
            <a:r>
              <a:rPr lang="en-US" sz="1600" dirty="0" smtClean="0"/>
              <a:t>or</a:t>
            </a:r>
          </a:p>
          <a:p>
            <a:pPr marL="0" indent="339725">
              <a:buNone/>
            </a:pPr>
            <a:r>
              <a:rPr lang="en-US" sz="1600" dirty="0" smtClean="0"/>
              <a:t>b) Company Secretary, or</a:t>
            </a:r>
          </a:p>
          <a:p>
            <a:pPr marL="0" indent="339725">
              <a:buNone/>
            </a:pPr>
            <a:r>
              <a:rPr lang="en-US" sz="1600" dirty="0" smtClean="0"/>
              <a:t>c</a:t>
            </a:r>
            <a:r>
              <a:rPr lang="en-US" sz="1600" dirty="0"/>
              <a:t>) Person authorized by Board.</a:t>
            </a:r>
          </a:p>
          <a:p>
            <a:pPr>
              <a:buFont typeface="+mj-lt"/>
              <a:buAutoNum type="arabicParenR"/>
            </a:pPr>
            <a:endParaRPr lang="en-US" sz="1600" dirty="0"/>
          </a:p>
          <a:p>
            <a:pPr>
              <a:buFont typeface="+mj-lt"/>
              <a:buAutoNum type="arabicParenR" startAt="4"/>
            </a:pPr>
            <a:r>
              <a:rPr lang="en-US" sz="1600" dirty="0"/>
              <a:t>Register shall be preserved permanently &amp; instrument creating or modifying charge for a period of 8 years from the date of satisfaction.</a:t>
            </a:r>
          </a:p>
          <a:p>
            <a:pPr marL="0" indent="0">
              <a:buNone/>
            </a:pPr>
            <a:endParaRPr lang="en-US" sz="1600" dirty="0" smtClean="0"/>
          </a:p>
          <a:p>
            <a:pPr marL="0" indent="0">
              <a:buNone/>
            </a:pPr>
            <a:endParaRPr lang="en-US" sz="1600" dirty="0" smtClean="0"/>
          </a:p>
          <a:p>
            <a:pPr marL="0" indent="0">
              <a:buNone/>
            </a:pPr>
            <a:endParaRPr lang="en-US" dirty="0"/>
          </a:p>
          <a:p>
            <a:pPr marL="0" indent="0">
              <a:buNone/>
            </a:pPr>
            <a:endParaRPr lang="en-US" dirty="0"/>
          </a:p>
          <a:p>
            <a:pPr marL="0" indent="0">
              <a:buNone/>
            </a:pP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541491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catur">
  <a:themeElements>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TC101790490[[fn=Decatur]]</Template>
  <TotalTime>852</TotalTime>
  <Words>1203</Words>
  <Application>Microsoft Office PowerPoint</Application>
  <PresentationFormat>On-screen Show (4:3)</PresentationFormat>
  <Paragraphs>141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Decatur</vt:lpstr>
      <vt:lpstr>        Dharmesh J Shah B.COM., L.L.B., A.C.S. +91 - 94095 59159 csdharmesh@gmail.com </vt:lpstr>
      <vt:lpstr>REGISTRATION OF CHARGE</vt:lpstr>
      <vt:lpstr> VERIFICATION OF INSTRUMENT  (RELATING TO PROPERTY)  </vt:lpstr>
      <vt:lpstr>FAILURE TO REGISTER THE CHARGE BY COMPANY – REMEDY TO CHARGE HOLDER</vt:lpstr>
      <vt:lpstr>CERTIFICATE OF REGISTRATION</vt:lpstr>
      <vt:lpstr>SATISFACTION OF CHARGE - COMPANY</vt:lpstr>
      <vt:lpstr>SATISFACTION OF CHARGE - REGISTRAR</vt:lpstr>
      <vt:lpstr>APPOINTMENT OF RECEIVER OR MANAGER</vt:lpstr>
      <vt:lpstr>REGISTER OF CHARGES</vt:lpstr>
      <vt:lpstr>REGISTER OF CHARGES</vt:lpstr>
      <vt:lpstr>POWER OF CENTRAL GOVERNMENT</vt:lpstr>
      <vt:lpstr>POWER OF CENTRAL GOVERNMENT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Deposits from members</dc:title>
  <dc:creator>Shah, Dharmesh</dc:creator>
  <cp:lastModifiedBy>Shah, Dharmesh</cp:lastModifiedBy>
  <cp:revision>289</cp:revision>
  <dcterms:created xsi:type="dcterms:W3CDTF">2006-08-16T00:00:00Z</dcterms:created>
  <dcterms:modified xsi:type="dcterms:W3CDTF">2014-05-16T12:56:48Z</dcterms:modified>
</cp:coreProperties>
</file>