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87" r:id="rId11"/>
    <p:sldId id="269" r:id="rId12"/>
    <p:sldId id="270" r:id="rId13"/>
    <p:sldId id="271" r:id="rId14"/>
    <p:sldId id="272" r:id="rId15"/>
    <p:sldId id="279" r:id="rId16"/>
    <p:sldId id="288" r:id="rId17"/>
    <p:sldId id="280" r:id="rId18"/>
    <p:sldId id="281" r:id="rId19"/>
    <p:sldId id="282" r:id="rId20"/>
    <p:sldId id="28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51" autoAdjust="0"/>
    <p:restoredTop sz="94707" autoAdjust="0"/>
  </p:normalViewPr>
  <p:slideViewPr>
    <p:cSldViewPr>
      <p:cViewPr varScale="1">
        <p:scale>
          <a:sx n="93" d="100"/>
          <a:sy n="93" d="100"/>
        </p:scale>
        <p:origin x="-14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4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4411B1-0BCF-4CD3-96C6-EB2A0507D53F}" type="doc">
      <dgm:prSet loTypeId="urn:microsoft.com/office/officeart/2005/8/layout/cycle7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EF717B-0BDC-4DD3-8AC3-F678CDB9C6B7}">
      <dgm:prSet phldrT="[Text]" custT="1"/>
      <dgm:spPr/>
      <dgm:t>
        <a:bodyPr/>
        <a:lstStyle/>
        <a:p>
          <a:r>
            <a:rPr lang="en-US" sz="2800" dirty="0" smtClean="0"/>
            <a:t>Corruption</a:t>
          </a:r>
          <a:r>
            <a:rPr lang="en-US" sz="3200" dirty="0" smtClean="0"/>
            <a:t> </a:t>
          </a:r>
          <a:endParaRPr lang="en-US" sz="3200" dirty="0"/>
        </a:p>
      </dgm:t>
    </dgm:pt>
    <dgm:pt modelId="{535309B0-C64F-48AE-9549-F9E0F4CE133C}" type="parTrans" cxnId="{7A71D5DF-16DE-4BBA-9D27-34F052E89FD2}">
      <dgm:prSet/>
      <dgm:spPr/>
      <dgm:t>
        <a:bodyPr/>
        <a:lstStyle/>
        <a:p>
          <a:endParaRPr lang="en-US"/>
        </a:p>
      </dgm:t>
    </dgm:pt>
    <dgm:pt modelId="{EDF17D22-E040-4B03-86BC-F7E5B93BDD39}" type="sibTrans" cxnId="{7A71D5DF-16DE-4BBA-9D27-34F052E89FD2}">
      <dgm:prSet/>
      <dgm:spPr/>
      <dgm:t>
        <a:bodyPr/>
        <a:lstStyle/>
        <a:p>
          <a:endParaRPr lang="en-US" dirty="0"/>
        </a:p>
      </dgm:t>
    </dgm:pt>
    <dgm:pt modelId="{894F1A9F-4AE0-47E1-9F0B-27AB86AE6EFA}">
      <dgm:prSet phldrT="[Text]"/>
      <dgm:spPr/>
      <dgm:t>
        <a:bodyPr/>
        <a:lstStyle/>
        <a:p>
          <a:r>
            <a:rPr lang="en-US" dirty="0" smtClean="0"/>
            <a:t>Assets -Misappropriation</a:t>
          </a:r>
          <a:endParaRPr lang="en-US" dirty="0"/>
        </a:p>
      </dgm:t>
    </dgm:pt>
    <dgm:pt modelId="{329A38B7-ABF6-44CB-9E38-97CDF552D9FB}" type="parTrans" cxnId="{A16D9E8A-FC01-4BB6-AF79-EBF451839E5A}">
      <dgm:prSet/>
      <dgm:spPr/>
      <dgm:t>
        <a:bodyPr/>
        <a:lstStyle/>
        <a:p>
          <a:endParaRPr lang="en-US"/>
        </a:p>
      </dgm:t>
    </dgm:pt>
    <dgm:pt modelId="{789F91B6-E89F-45CE-A96C-C0755F225EE1}" type="sibTrans" cxnId="{A16D9E8A-FC01-4BB6-AF79-EBF451839E5A}">
      <dgm:prSet/>
      <dgm:spPr/>
      <dgm:t>
        <a:bodyPr/>
        <a:lstStyle/>
        <a:p>
          <a:endParaRPr lang="en-US" dirty="0"/>
        </a:p>
      </dgm:t>
    </dgm:pt>
    <dgm:pt modelId="{C6BF94F2-19C6-486D-BD0E-9039680289FE}">
      <dgm:prSet phldrT="[Text]" custT="1"/>
      <dgm:spPr/>
      <dgm:t>
        <a:bodyPr/>
        <a:lstStyle/>
        <a:p>
          <a:endParaRPr lang="en-US" sz="2400" dirty="0" smtClean="0"/>
        </a:p>
        <a:p>
          <a:r>
            <a:rPr lang="en-US" sz="2000" dirty="0" smtClean="0"/>
            <a:t>Financial Statement Fraud</a:t>
          </a:r>
        </a:p>
        <a:p>
          <a:endParaRPr lang="en-US" sz="2000" dirty="0"/>
        </a:p>
      </dgm:t>
    </dgm:pt>
    <dgm:pt modelId="{CB4FFB5B-7869-46DE-835C-61319F6661F8}" type="parTrans" cxnId="{448E1BAB-9404-415F-9206-F58EF25826E0}">
      <dgm:prSet/>
      <dgm:spPr/>
      <dgm:t>
        <a:bodyPr/>
        <a:lstStyle/>
        <a:p>
          <a:endParaRPr lang="en-US"/>
        </a:p>
      </dgm:t>
    </dgm:pt>
    <dgm:pt modelId="{026835A4-D353-4346-B5D1-D9F3073B8412}" type="sibTrans" cxnId="{448E1BAB-9404-415F-9206-F58EF25826E0}">
      <dgm:prSet/>
      <dgm:spPr/>
      <dgm:t>
        <a:bodyPr/>
        <a:lstStyle/>
        <a:p>
          <a:endParaRPr lang="en-US" dirty="0"/>
        </a:p>
      </dgm:t>
    </dgm:pt>
    <dgm:pt modelId="{B036F9E3-C1CD-413B-9DD4-8D0F63B38EF2}" type="pres">
      <dgm:prSet presAssocID="{784411B1-0BCF-4CD3-96C6-EB2A0507D53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3336FB2-517D-4B2C-ABD5-79D5DC834D9C}" type="pres">
      <dgm:prSet presAssocID="{4CEF717B-0BDC-4DD3-8AC3-F678CDB9C6B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A9C1FA-B3DB-48F5-87E6-7DAFCC7D19DE}" type="pres">
      <dgm:prSet presAssocID="{EDF17D22-E040-4B03-86BC-F7E5B93BDD39}" presName="sibTrans" presStyleLbl="sibTrans2D1" presStyleIdx="0" presStyleCnt="3"/>
      <dgm:spPr/>
      <dgm:t>
        <a:bodyPr/>
        <a:lstStyle/>
        <a:p>
          <a:endParaRPr lang="en-US"/>
        </a:p>
      </dgm:t>
    </dgm:pt>
    <dgm:pt modelId="{E2291EF7-2F4E-45BD-98D6-DD11A9F7DE6E}" type="pres">
      <dgm:prSet presAssocID="{EDF17D22-E040-4B03-86BC-F7E5B93BDD39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A8A33209-9DFC-4E03-8C42-4BFA466F816A}" type="pres">
      <dgm:prSet presAssocID="{894F1A9F-4AE0-47E1-9F0B-27AB86AE6EF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C4600-4AB5-488D-A20F-6D0C64EAC2BD}" type="pres">
      <dgm:prSet presAssocID="{789F91B6-E89F-45CE-A96C-C0755F225EE1}" presName="sibTrans" presStyleLbl="sibTrans2D1" presStyleIdx="1" presStyleCnt="3"/>
      <dgm:spPr/>
      <dgm:t>
        <a:bodyPr/>
        <a:lstStyle/>
        <a:p>
          <a:endParaRPr lang="en-US"/>
        </a:p>
      </dgm:t>
    </dgm:pt>
    <dgm:pt modelId="{9D6EAEFE-C52D-42FA-90E7-163769B488BC}" type="pres">
      <dgm:prSet presAssocID="{789F91B6-E89F-45CE-A96C-C0755F225EE1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319E41A-5FE2-4FCC-8AB4-ED2A632E56F1}" type="pres">
      <dgm:prSet presAssocID="{C6BF94F2-19C6-486D-BD0E-9039680289FE}" presName="node" presStyleLbl="node1" presStyleIdx="2" presStyleCnt="3" custRadScaleRad="100686" custRadScaleInc="3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4275A2-CAF4-4314-97F1-87696D9EED56}" type="pres">
      <dgm:prSet presAssocID="{026835A4-D353-4346-B5D1-D9F3073B8412}" presName="sibTrans" presStyleLbl="sibTrans2D1" presStyleIdx="2" presStyleCnt="3"/>
      <dgm:spPr/>
      <dgm:t>
        <a:bodyPr/>
        <a:lstStyle/>
        <a:p>
          <a:endParaRPr lang="en-US"/>
        </a:p>
      </dgm:t>
    </dgm:pt>
    <dgm:pt modelId="{22B63EE1-A52D-4824-BE62-D47D51B70952}" type="pres">
      <dgm:prSet presAssocID="{026835A4-D353-4346-B5D1-D9F3073B8412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EA2B9D45-DDFE-46B1-9B02-3D4D91EB73F0}" type="presOf" srcId="{EDF17D22-E040-4B03-86BC-F7E5B93BDD39}" destId="{4FA9C1FA-B3DB-48F5-87E6-7DAFCC7D19DE}" srcOrd="0" destOrd="0" presId="urn:microsoft.com/office/officeart/2005/8/layout/cycle7"/>
    <dgm:cxn modelId="{93C63B1D-FB7C-4130-A6D3-55E2F298AB41}" type="presOf" srcId="{4CEF717B-0BDC-4DD3-8AC3-F678CDB9C6B7}" destId="{E3336FB2-517D-4B2C-ABD5-79D5DC834D9C}" srcOrd="0" destOrd="0" presId="urn:microsoft.com/office/officeart/2005/8/layout/cycle7"/>
    <dgm:cxn modelId="{A16D9E8A-FC01-4BB6-AF79-EBF451839E5A}" srcId="{784411B1-0BCF-4CD3-96C6-EB2A0507D53F}" destId="{894F1A9F-4AE0-47E1-9F0B-27AB86AE6EFA}" srcOrd="1" destOrd="0" parTransId="{329A38B7-ABF6-44CB-9E38-97CDF552D9FB}" sibTransId="{789F91B6-E89F-45CE-A96C-C0755F225EE1}"/>
    <dgm:cxn modelId="{448E1BAB-9404-415F-9206-F58EF25826E0}" srcId="{784411B1-0BCF-4CD3-96C6-EB2A0507D53F}" destId="{C6BF94F2-19C6-486D-BD0E-9039680289FE}" srcOrd="2" destOrd="0" parTransId="{CB4FFB5B-7869-46DE-835C-61319F6661F8}" sibTransId="{026835A4-D353-4346-B5D1-D9F3073B8412}"/>
    <dgm:cxn modelId="{6F0FC3CA-26E3-4306-A26C-AFFE6B656DBF}" type="presOf" srcId="{026835A4-D353-4346-B5D1-D9F3073B8412}" destId="{B84275A2-CAF4-4314-97F1-87696D9EED56}" srcOrd="0" destOrd="0" presId="urn:microsoft.com/office/officeart/2005/8/layout/cycle7"/>
    <dgm:cxn modelId="{FFBA99D6-4AF1-41D7-8907-0B5FEBFCE258}" type="presOf" srcId="{EDF17D22-E040-4B03-86BC-F7E5B93BDD39}" destId="{E2291EF7-2F4E-45BD-98D6-DD11A9F7DE6E}" srcOrd="1" destOrd="0" presId="urn:microsoft.com/office/officeart/2005/8/layout/cycle7"/>
    <dgm:cxn modelId="{4DB768A2-7399-43C0-9B1F-B46EC10983B9}" type="presOf" srcId="{894F1A9F-4AE0-47E1-9F0B-27AB86AE6EFA}" destId="{A8A33209-9DFC-4E03-8C42-4BFA466F816A}" srcOrd="0" destOrd="0" presId="urn:microsoft.com/office/officeart/2005/8/layout/cycle7"/>
    <dgm:cxn modelId="{53035361-CE11-48AD-BA2E-1B2406430485}" type="presOf" srcId="{784411B1-0BCF-4CD3-96C6-EB2A0507D53F}" destId="{B036F9E3-C1CD-413B-9DD4-8D0F63B38EF2}" srcOrd="0" destOrd="0" presId="urn:microsoft.com/office/officeart/2005/8/layout/cycle7"/>
    <dgm:cxn modelId="{B1FE3890-7D72-4C15-B870-B8778FD99A05}" type="presOf" srcId="{789F91B6-E89F-45CE-A96C-C0755F225EE1}" destId="{9D6EAEFE-C52D-42FA-90E7-163769B488BC}" srcOrd="1" destOrd="0" presId="urn:microsoft.com/office/officeart/2005/8/layout/cycle7"/>
    <dgm:cxn modelId="{83039CC3-3F4E-43F9-83ED-F68144514C27}" type="presOf" srcId="{026835A4-D353-4346-B5D1-D9F3073B8412}" destId="{22B63EE1-A52D-4824-BE62-D47D51B70952}" srcOrd="1" destOrd="0" presId="urn:microsoft.com/office/officeart/2005/8/layout/cycle7"/>
    <dgm:cxn modelId="{D18A30BD-B0A7-4769-9986-68CBB027ACB2}" type="presOf" srcId="{C6BF94F2-19C6-486D-BD0E-9039680289FE}" destId="{2319E41A-5FE2-4FCC-8AB4-ED2A632E56F1}" srcOrd="0" destOrd="0" presId="urn:microsoft.com/office/officeart/2005/8/layout/cycle7"/>
    <dgm:cxn modelId="{7F287D6F-595C-4BA5-820A-2704C38A1673}" type="presOf" srcId="{789F91B6-E89F-45CE-A96C-C0755F225EE1}" destId="{B06C4600-4AB5-488D-A20F-6D0C64EAC2BD}" srcOrd="0" destOrd="0" presId="urn:microsoft.com/office/officeart/2005/8/layout/cycle7"/>
    <dgm:cxn modelId="{7A71D5DF-16DE-4BBA-9D27-34F052E89FD2}" srcId="{784411B1-0BCF-4CD3-96C6-EB2A0507D53F}" destId="{4CEF717B-0BDC-4DD3-8AC3-F678CDB9C6B7}" srcOrd="0" destOrd="0" parTransId="{535309B0-C64F-48AE-9549-F9E0F4CE133C}" sibTransId="{EDF17D22-E040-4B03-86BC-F7E5B93BDD39}"/>
    <dgm:cxn modelId="{D450E3CF-74F4-40BE-A54D-E90A85FF76A6}" type="presParOf" srcId="{B036F9E3-C1CD-413B-9DD4-8D0F63B38EF2}" destId="{E3336FB2-517D-4B2C-ABD5-79D5DC834D9C}" srcOrd="0" destOrd="0" presId="urn:microsoft.com/office/officeart/2005/8/layout/cycle7"/>
    <dgm:cxn modelId="{3C3B4285-B89F-4850-BBAC-DB3FBB644940}" type="presParOf" srcId="{B036F9E3-C1CD-413B-9DD4-8D0F63B38EF2}" destId="{4FA9C1FA-B3DB-48F5-87E6-7DAFCC7D19DE}" srcOrd="1" destOrd="0" presId="urn:microsoft.com/office/officeart/2005/8/layout/cycle7"/>
    <dgm:cxn modelId="{7C2ECFEB-BCEB-43B9-B61B-E89798DAC44D}" type="presParOf" srcId="{4FA9C1FA-B3DB-48F5-87E6-7DAFCC7D19DE}" destId="{E2291EF7-2F4E-45BD-98D6-DD11A9F7DE6E}" srcOrd="0" destOrd="0" presId="urn:microsoft.com/office/officeart/2005/8/layout/cycle7"/>
    <dgm:cxn modelId="{95D89BBB-C30E-4C81-A20D-B089358DD092}" type="presParOf" srcId="{B036F9E3-C1CD-413B-9DD4-8D0F63B38EF2}" destId="{A8A33209-9DFC-4E03-8C42-4BFA466F816A}" srcOrd="2" destOrd="0" presId="urn:microsoft.com/office/officeart/2005/8/layout/cycle7"/>
    <dgm:cxn modelId="{0A9D7B59-46F8-4ACE-BBDA-BD0E9D0BC1AE}" type="presParOf" srcId="{B036F9E3-C1CD-413B-9DD4-8D0F63B38EF2}" destId="{B06C4600-4AB5-488D-A20F-6D0C64EAC2BD}" srcOrd="3" destOrd="0" presId="urn:microsoft.com/office/officeart/2005/8/layout/cycle7"/>
    <dgm:cxn modelId="{2BCC5A7E-3F89-4FC7-AC3B-712354617878}" type="presParOf" srcId="{B06C4600-4AB5-488D-A20F-6D0C64EAC2BD}" destId="{9D6EAEFE-C52D-42FA-90E7-163769B488BC}" srcOrd="0" destOrd="0" presId="urn:microsoft.com/office/officeart/2005/8/layout/cycle7"/>
    <dgm:cxn modelId="{9B129C51-EA8E-4BBE-AF16-7D324DBEAD37}" type="presParOf" srcId="{B036F9E3-C1CD-413B-9DD4-8D0F63B38EF2}" destId="{2319E41A-5FE2-4FCC-8AB4-ED2A632E56F1}" srcOrd="4" destOrd="0" presId="urn:microsoft.com/office/officeart/2005/8/layout/cycle7"/>
    <dgm:cxn modelId="{6F4A3997-8588-46F6-9D2C-DF7089370B16}" type="presParOf" srcId="{B036F9E3-C1CD-413B-9DD4-8D0F63B38EF2}" destId="{B84275A2-CAF4-4314-97F1-87696D9EED56}" srcOrd="5" destOrd="0" presId="urn:microsoft.com/office/officeart/2005/8/layout/cycle7"/>
    <dgm:cxn modelId="{199456C0-C0EF-4162-94A0-B728FB7E360F}" type="presParOf" srcId="{B84275A2-CAF4-4314-97F1-87696D9EED56}" destId="{22B63EE1-A52D-4824-BE62-D47D51B70952}" srcOrd="0" destOrd="0" presId="urn:microsoft.com/office/officeart/2005/8/layout/cycle7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BCF47B-5627-4700-B957-F4376D71B89D}" type="doc">
      <dgm:prSet loTypeId="urn:microsoft.com/office/officeart/2005/8/layout/radial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D48D49-BD5A-4644-98B8-C014770D6E13}">
      <dgm:prSet phldrT="[Text]"/>
      <dgm:spPr/>
      <dgm:t>
        <a:bodyPr/>
        <a:lstStyle/>
        <a:p>
          <a:r>
            <a:rPr lang="en-US" dirty="0" smtClean="0"/>
            <a:t>SOCIAL AUDIT PROCESS</a:t>
          </a:r>
          <a:endParaRPr lang="en-US" dirty="0"/>
        </a:p>
      </dgm:t>
    </dgm:pt>
    <dgm:pt modelId="{C246E009-DD3C-4501-AE28-CA6544F01B20}" type="parTrans" cxnId="{BD174EF5-55A8-4EDA-93C8-7EB310EA991F}">
      <dgm:prSet/>
      <dgm:spPr/>
      <dgm:t>
        <a:bodyPr/>
        <a:lstStyle/>
        <a:p>
          <a:endParaRPr lang="en-US"/>
        </a:p>
      </dgm:t>
    </dgm:pt>
    <dgm:pt modelId="{ECAFC04F-8ECB-4101-B4C6-DC0105C6C62A}" type="sibTrans" cxnId="{BD174EF5-55A8-4EDA-93C8-7EB310EA991F}">
      <dgm:prSet/>
      <dgm:spPr/>
      <dgm:t>
        <a:bodyPr/>
        <a:lstStyle/>
        <a:p>
          <a:endParaRPr lang="en-US"/>
        </a:p>
      </dgm:t>
    </dgm:pt>
    <dgm:pt modelId="{8C7080A7-07CD-4EF1-823D-20FC52CC0FC4}">
      <dgm:prSet phldrT="[Text]" custT="1"/>
      <dgm:spPr/>
      <dgm:t>
        <a:bodyPr/>
        <a:lstStyle/>
        <a:p>
          <a:r>
            <a:rPr lang="en-US" sz="1200" dirty="0" smtClean="0"/>
            <a:t>Governance Statement  </a:t>
          </a:r>
          <a:endParaRPr lang="en-US" sz="1200" dirty="0"/>
        </a:p>
      </dgm:t>
    </dgm:pt>
    <dgm:pt modelId="{59B91A1E-6ACB-4405-9E50-D5979FDECA90}" type="parTrans" cxnId="{60943D83-AEB2-463E-B9C6-BCFA90745AC2}">
      <dgm:prSet/>
      <dgm:spPr/>
      <dgm:t>
        <a:bodyPr/>
        <a:lstStyle/>
        <a:p>
          <a:endParaRPr lang="en-US" dirty="0"/>
        </a:p>
      </dgm:t>
    </dgm:pt>
    <dgm:pt modelId="{6BE51A16-1EA2-46FA-8FFA-B98550FF161D}" type="sibTrans" cxnId="{60943D83-AEB2-463E-B9C6-BCFA90745AC2}">
      <dgm:prSet/>
      <dgm:spPr/>
      <dgm:t>
        <a:bodyPr/>
        <a:lstStyle/>
        <a:p>
          <a:endParaRPr lang="en-US"/>
        </a:p>
      </dgm:t>
    </dgm:pt>
    <dgm:pt modelId="{506AFE6E-8E18-4159-AFBF-0C6062E5AB72}">
      <dgm:prSet phldrT="[Text]" custT="1"/>
      <dgm:spPr/>
      <dgm:t>
        <a:bodyPr/>
        <a:lstStyle/>
        <a:p>
          <a:r>
            <a:rPr lang="en-US" sz="1200" dirty="0" smtClean="0"/>
            <a:t>Social , Accounting and Verification </a:t>
          </a:r>
        </a:p>
        <a:p>
          <a:endParaRPr lang="en-US" sz="900" dirty="0"/>
        </a:p>
      </dgm:t>
    </dgm:pt>
    <dgm:pt modelId="{118F7DED-6CE6-4915-AFA0-C4FE05EF355E}" type="parTrans" cxnId="{2A9680B0-2BFA-4660-BBED-3ABAD36173A0}">
      <dgm:prSet/>
      <dgm:spPr/>
      <dgm:t>
        <a:bodyPr/>
        <a:lstStyle/>
        <a:p>
          <a:endParaRPr lang="en-US" dirty="0"/>
        </a:p>
      </dgm:t>
    </dgm:pt>
    <dgm:pt modelId="{0BD454E1-C717-4806-A1E4-60E170F0384F}" type="sibTrans" cxnId="{2A9680B0-2BFA-4660-BBED-3ABAD36173A0}">
      <dgm:prSet/>
      <dgm:spPr/>
      <dgm:t>
        <a:bodyPr/>
        <a:lstStyle/>
        <a:p>
          <a:endParaRPr lang="en-US"/>
        </a:p>
      </dgm:t>
    </dgm:pt>
    <dgm:pt modelId="{99C412DB-607C-4955-877E-EF9A435503A2}">
      <dgm:prSet phldrT="[Text]" custT="1"/>
      <dgm:spPr/>
      <dgm:t>
        <a:bodyPr/>
        <a:lstStyle/>
        <a:p>
          <a:r>
            <a:rPr lang="en-US" sz="1200" dirty="0" smtClean="0"/>
            <a:t>Internal View and Organization </a:t>
          </a:r>
          <a:endParaRPr lang="en-US" sz="1200" dirty="0"/>
        </a:p>
      </dgm:t>
    </dgm:pt>
    <dgm:pt modelId="{E0651ECA-58D9-4A98-B4ED-598F9BFE46B6}" type="parTrans" cxnId="{26978044-F36E-4688-B138-5DDDC2D801AE}">
      <dgm:prSet/>
      <dgm:spPr/>
      <dgm:t>
        <a:bodyPr/>
        <a:lstStyle/>
        <a:p>
          <a:endParaRPr lang="en-US" dirty="0"/>
        </a:p>
      </dgm:t>
    </dgm:pt>
    <dgm:pt modelId="{11F30FEF-8FF9-439E-A8DD-2A16FCBFC4B0}" type="sibTrans" cxnId="{26978044-F36E-4688-B138-5DDDC2D801AE}">
      <dgm:prSet/>
      <dgm:spPr/>
      <dgm:t>
        <a:bodyPr/>
        <a:lstStyle/>
        <a:p>
          <a:endParaRPr lang="en-US"/>
        </a:p>
      </dgm:t>
    </dgm:pt>
    <dgm:pt modelId="{5B77A858-027F-4641-A7B7-266367C9AB2C}">
      <dgm:prSet phldrT="[Text]" custT="1"/>
      <dgm:spPr/>
      <dgm:t>
        <a:bodyPr/>
        <a:lstStyle/>
        <a:p>
          <a:r>
            <a:rPr lang="en-US" sz="1200" dirty="0" smtClean="0"/>
            <a:t>External View And Organization </a:t>
          </a:r>
          <a:endParaRPr lang="en-US" sz="1200" dirty="0"/>
        </a:p>
      </dgm:t>
    </dgm:pt>
    <dgm:pt modelId="{8608B344-03BE-4DCF-B96A-FEC06B60BE36}" type="parTrans" cxnId="{D282AAA3-2768-4471-A578-39AFE9695371}">
      <dgm:prSet/>
      <dgm:spPr/>
      <dgm:t>
        <a:bodyPr/>
        <a:lstStyle/>
        <a:p>
          <a:endParaRPr lang="en-US" dirty="0"/>
        </a:p>
      </dgm:t>
    </dgm:pt>
    <dgm:pt modelId="{4E3780FD-615C-495F-B6BF-309F86AF9E60}" type="sibTrans" cxnId="{D282AAA3-2768-4471-A578-39AFE9695371}">
      <dgm:prSet/>
      <dgm:spPr/>
      <dgm:t>
        <a:bodyPr/>
        <a:lstStyle/>
        <a:p>
          <a:endParaRPr lang="en-US"/>
        </a:p>
      </dgm:t>
    </dgm:pt>
    <dgm:pt modelId="{73AE8833-3AE3-4D54-9D37-724918AF9248}" type="pres">
      <dgm:prSet presAssocID="{ECBCF47B-5627-4700-B957-F4376D71B89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3D42E3-4D96-4A64-A69D-C09A5505AF83}" type="pres">
      <dgm:prSet presAssocID="{C2D48D49-BD5A-4644-98B8-C014770D6E13}" presName="centerShape" presStyleLbl="node0" presStyleIdx="0" presStyleCnt="1"/>
      <dgm:spPr/>
      <dgm:t>
        <a:bodyPr/>
        <a:lstStyle/>
        <a:p>
          <a:endParaRPr lang="en-US"/>
        </a:p>
      </dgm:t>
    </dgm:pt>
    <dgm:pt modelId="{772441F0-8978-4813-887D-1484AAE17364}" type="pres">
      <dgm:prSet presAssocID="{59B91A1E-6ACB-4405-9E50-D5979FDECA90}" presName="Name9" presStyleLbl="parChTrans1D2" presStyleIdx="0" presStyleCnt="4"/>
      <dgm:spPr/>
      <dgm:t>
        <a:bodyPr/>
        <a:lstStyle/>
        <a:p>
          <a:endParaRPr lang="en-US"/>
        </a:p>
      </dgm:t>
    </dgm:pt>
    <dgm:pt modelId="{F5E89925-259D-48C6-B81F-2584225C094E}" type="pres">
      <dgm:prSet presAssocID="{59B91A1E-6ACB-4405-9E50-D5979FDECA90}" presName="connTx" presStyleLbl="parChTrans1D2" presStyleIdx="0" presStyleCnt="4"/>
      <dgm:spPr/>
      <dgm:t>
        <a:bodyPr/>
        <a:lstStyle/>
        <a:p>
          <a:endParaRPr lang="en-US"/>
        </a:p>
      </dgm:t>
    </dgm:pt>
    <dgm:pt modelId="{F6D8F83E-379D-4D06-9ACB-A01029A0A396}" type="pres">
      <dgm:prSet presAssocID="{8C7080A7-07CD-4EF1-823D-20FC52CC0FC4}" presName="node" presStyleLbl="node1" presStyleIdx="0" presStyleCnt="4" custScaleX="123435" custScaleY="680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0E4326-E1F1-46D2-ACC7-1831DECD615E}" type="pres">
      <dgm:prSet presAssocID="{118F7DED-6CE6-4915-AFA0-C4FE05EF355E}" presName="Name9" presStyleLbl="parChTrans1D2" presStyleIdx="1" presStyleCnt="4"/>
      <dgm:spPr/>
      <dgm:t>
        <a:bodyPr/>
        <a:lstStyle/>
        <a:p>
          <a:endParaRPr lang="en-US"/>
        </a:p>
      </dgm:t>
    </dgm:pt>
    <dgm:pt modelId="{31BF9FCC-B43D-4D7D-B7F8-4B92BFB711EC}" type="pres">
      <dgm:prSet presAssocID="{118F7DED-6CE6-4915-AFA0-C4FE05EF355E}" presName="connTx" presStyleLbl="parChTrans1D2" presStyleIdx="1" presStyleCnt="4"/>
      <dgm:spPr/>
      <dgm:t>
        <a:bodyPr/>
        <a:lstStyle/>
        <a:p>
          <a:endParaRPr lang="en-US"/>
        </a:p>
      </dgm:t>
    </dgm:pt>
    <dgm:pt modelId="{61600B8D-C1FE-446A-8F5C-23F374AD16BD}" type="pres">
      <dgm:prSet presAssocID="{506AFE6E-8E18-4159-AFBF-0C6062E5AB7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2F9E68-C0F5-45DC-A83B-A1428E9043B5}" type="pres">
      <dgm:prSet presAssocID="{E0651ECA-58D9-4A98-B4ED-598F9BFE46B6}" presName="Name9" presStyleLbl="parChTrans1D2" presStyleIdx="2" presStyleCnt="4"/>
      <dgm:spPr/>
      <dgm:t>
        <a:bodyPr/>
        <a:lstStyle/>
        <a:p>
          <a:endParaRPr lang="en-US"/>
        </a:p>
      </dgm:t>
    </dgm:pt>
    <dgm:pt modelId="{3B32FD67-2B75-41F1-BDB5-8BBF753FB344}" type="pres">
      <dgm:prSet presAssocID="{E0651ECA-58D9-4A98-B4ED-598F9BFE46B6}" presName="connTx" presStyleLbl="parChTrans1D2" presStyleIdx="2" presStyleCnt="4"/>
      <dgm:spPr/>
      <dgm:t>
        <a:bodyPr/>
        <a:lstStyle/>
        <a:p>
          <a:endParaRPr lang="en-US"/>
        </a:p>
      </dgm:t>
    </dgm:pt>
    <dgm:pt modelId="{BD0D612C-D455-40F9-9A90-E1E124061032}" type="pres">
      <dgm:prSet presAssocID="{99C412DB-607C-4955-877E-EF9A435503A2}" presName="node" presStyleLbl="node1" presStyleIdx="2" presStyleCnt="4" custScaleX="120174" custRadScaleRad="98877" custRadScaleInc="-10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C76999-C446-45A8-BF3C-CF7D0EAD5C76}" type="pres">
      <dgm:prSet presAssocID="{8608B344-03BE-4DCF-B96A-FEC06B60BE36}" presName="Name9" presStyleLbl="parChTrans1D2" presStyleIdx="3" presStyleCnt="4"/>
      <dgm:spPr/>
      <dgm:t>
        <a:bodyPr/>
        <a:lstStyle/>
        <a:p>
          <a:endParaRPr lang="en-US"/>
        </a:p>
      </dgm:t>
    </dgm:pt>
    <dgm:pt modelId="{281CF08E-FA46-414C-9BED-A3C5AE06AD0C}" type="pres">
      <dgm:prSet presAssocID="{8608B344-03BE-4DCF-B96A-FEC06B60BE36}" presName="connTx" presStyleLbl="parChTrans1D2" presStyleIdx="3" presStyleCnt="4"/>
      <dgm:spPr/>
      <dgm:t>
        <a:bodyPr/>
        <a:lstStyle/>
        <a:p>
          <a:endParaRPr lang="en-US"/>
        </a:p>
      </dgm:t>
    </dgm:pt>
    <dgm:pt modelId="{B3132680-8CF5-4D89-9B5E-BAA86F639275}" type="pres">
      <dgm:prSet presAssocID="{5B77A858-027F-4641-A7B7-266367C9AB2C}" presName="node" presStyleLbl="node1" presStyleIdx="3" presStyleCnt="4" custScaleX="122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72B4F1-EDF1-454D-A2D9-984288DEE832}" type="presOf" srcId="{59B91A1E-6ACB-4405-9E50-D5979FDECA90}" destId="{F5E89925-259D-48C6-B81F-2584225C094E}" srcOrd="1" destOrd="0" presId="urn:microsoft.com/office/officeart/2005/8/layout/radial1"/>
    <dgm:cxn modelId="{26978044-F36E-4688-B138-5DDDC2D801AE}" srcId="{C2D48D49-BD5A-4644-98B8-C014770D6E13}" destId="{99C412DB-607C-4955-877E-EF9A435503A2}" srcOrd="2" destOrd="0" parTransId="{E0651ECA-58D9-4A98-B4ED-598F9BFE46B6}" sibTransId="{11F30FEF-8FF9-439E-A8DD-2A16FCBFC4B0}"/>
    <dgm:cxn modelId="{09F4A1D2-29C6-45FA-9E2B-E82596031CF9}" type="presOf" srcId="{8C7080A7-07CD-4EF1-823D-20FC52CC0FC4}" destId="{F6D8F83E-379D-4D06-9ACB-A01029A0A396}" srcOrd="0" destOrd="0" presId="urn:microsoft.com/office/officeart/2005/8/layout/radial1"/>
    <dgm:cxn modelId="{BA06E33E-E63D-44BF-9DA0-C2B9DED932C1}" type="presOf" srcId="{8608B344-03BE-4DCF-B96A-FEC06B60BE36}" destId="{281CF08E-FA46-414C-9BED-A3C5AE06AD0C}" srcOrd="1" destOrd="0" presId="urn:microsoft.com/office/officeart/2005/8/layout/radial1"/>
    <dgm:cxn modelId="{4AA89180-84E4-48C9-A2D9-63BD3369CD95}" type="presOf" srcId="{C2D48D49-BD5A-4644-98B8-C014770D6E13}" destId="{443D42E3-4D96-4A64-A69D-C09A5505AF83}" srcOrd="0" destOrd="0" presId="urn:microsoft.com/office/officeart/2005/8/layout/radial1"/>
    <dgm:cxn modelId="{9207A21B-CB99-4E25-B785-182DDAF51E83}" type="presOf" srcId="{99C412DB-607C-4955-877E-EF9A435503A2}" destId="{BD0D612C-D455-40F9-9A90-E1E124061032}" srcOrd="0" destOrd="0" presId="urn:microsoft.com/office/officeart/2005/8/layout/radial1"/>
    <dgm:cxn modelId="{2C7D6449-0A80-419D-BB2A-B0BD4A26D0AD}" type="presOf" srcId="{E0651ECA-58D9-4A98-B4ED-598F9BFE46B6}" destId="{3B32FD67-2B75-41F1-BDB5-8BBF753FB344}" srcOrd="1" destOrd="0" presId="urn:microsoft.com/office/officeart/2005/8/layout/radial1"/>
    <dgm:cxn modelId="{53F06403-25B1-4D06-8C7F-7B659187D520}" type="presOf" srcId="{118F7DED-6CE6-4915-AFA0-C4FE05EF355E}" destId="{E90E4326-E1F1-46D2-ACC7-1831DECD615E}" srcOrd="0" destOrd="0" presId="urn:microsoft.com/office/officeart/2005/8/layout/radial1"/>
    <dgm:cxn modelId="{ACA7AB5A-7CF7-4DD6-942C-68E72B609173}" type="presOf" srcId="{8608B344-03BE-4DCF-B96A-FEC06B60BE36}" destId="{DBC76999-C446-45A8-BF3C-CF7D0EAD5C76}" srcOrd="0" destOrd="0" presId="urn:microsoft.com/office/officeart/2005/8/layout/radial1"/>
    <dgm:cxn modelId="{D282AAA3-2768-4471-A578-39AFE9695371}" srcId="{C2D48D49-BD5A-4644-98B8-C014770D6E13}" destId="{5B77A858-027F-4641-A7B7-266367C9AB2C}" srcOrd="3" destOrd="0" parTransId="{8608B344-03BE-4DCF-B96A-FEC06B60BE36}" sibTransId="{4E3780FD-615C-495F-B6BF-309F86AF9E60}"/>
    <dgm:cxn modelId="{CC15F3DC-93E2-4058-AC87-25D229D31933}" type="presOf" srcId="{59B91A1E-6ACB-4405-9E50-D5979FDECA90}" destId="{772441F0-8978-4813-887D-1484AAE17364}" srcOrd="0" destOrd="0" presId="urn:microsoft.com/office/officeart/2005/8/layout/radial1"/>
    <dgm:cxn modelId="{60943D83-AEB2-463E-B9C6-BCFA90745AC2}" srcId="{C2D48D49-BD5A-4644-98B8-C014770D6E13}" destId="{8C7080A7-07CD-4EF1-823D-20FC52CC0FC4}" srcOrd="0" destOrd="0" parTransId="{59B91A1E-6ACB-4405-9E50-D5979FDECA90}" sibTransId="{6BE51A16-1EA2-46FA-8FFA-B98550FF161D}"/>
    <dgm:cxn modelId="{75DC8A19-97E6-4A73-A725-03193DB6B956}" type="presOf" srcId="{5B77A858-027F-4641-A7B7-266367C9AB2C}" destId="{B3132680-8CF5-4D89-9B5E-BAA86F639275}" srcOrd="0" destOrd="0" presId="urn:microsoft.com/office/officeart/2005/8/layout/radial1"/>
    <dgm:cxn modelId="{58C17716-69D0-4345-895B-651CB6538E81}" type="presOf" srcId="{E0651ECA-58D9-4A98-B4ED-598F9BFE46B6}" destId="{702F9E68-C0F5-45DC-A83B-A1428E9043B5}" srcOrd="0" destOrd="0" presId="urn:microsoft.com/office/officeart/2005/8/layout/radial1"/>
    <dgm:cxn modelId="{2A9680B0-2BFA-4660-BBED-3ABAD36173A0}" srcId="{C2D48D49-BD5A-4644-98B8-C014770D6E13}" destId="{506AFE6E-8E18-4159-AFBF-0C6062E5AB72}" srcOrd="1" destOrd="0" parTransId="{118F7DED-6CE6-4915-AFA0-C4FE05EF355E}" sibTransId="{0BD454E1-C717-4806-A1E4-60E170F0384F}"/>
    <dgm:cxn modelId="{E1DAF65E-6F74-4109-B5BF-F98FF44C286E}" type="presOf" srcId="{ECBCF47B-5627-4700-B957-F4376D71B89D}" destId="{73AE8833-3AE3-4D54-9D37-724918AF9248}" srcOrd="0" destOrd="0" presId="urn:microsoft.com/office/officeart/2005/8/layout/radial1"/>
    <dgm:cxn modelId="{BD174EF5-55A8-4EDA-93C8-7EB310EA991F}" srcId="{ECBCF47B-5627-4700-B957-F4376D71B89D}" destId="{C2D48D49-BD5A-4644-98B8-C014770D6E13}" srcOrd="0" destOrd="0" parTransId="{C246E009-DD3C-4501-AE28-CA6544F01B20}" sibTransId="{ECAFC04F-8ECB-4101-B4C6-DC0105C6C62A}"/>
    <dgm:cxn modelId="{B346D15E-1FF3-408B-9527-CC3EECCA368B}" type="presOf" srcId="{506AFE6E-8E18-4159-AFBF-0C6062E5AB72}" destId="{61600B8D-C1FE-446A-8F5C-23F374AD16BD}" srcOrd="0" destOrd="0" presId="urn:microsoft.com/office/officeart/2005/8/layout/radial1"/>
    <dgm:cxn modelId="{F8D9F7E5-291D-4CBE-8C28-2C9388F2031A}" type="presOf" srcId="{118F7DED-6CE6-4915-AFA0-C4FE05EF355E}" destId="{31BF9FCC-B43D-4D7D-B7F8-4B92BFB711EC}" srcOrd="1" destOrd="0" presId="urn:microsoft.com/office/officeart/2005/8/layout/radial1"/>
    <dgm:cxn modelId="{8E62A195-D6EC-42A0-9BEC-C2491BB0EFF8}" type="presParOf" srcId="{73AE8833-3AE3-4D54-9D37-724918AF9248}" destId="{443D42E3-4D96-4A64-A69D-C09A5505AF83}" srcOrd="0" destOrd="0" presId="urn:microsoft.com/office/officeart/2005/8/layout/radial1"/>
    <dgm:cxn modelId="{95F22E77-DE7E-43E3-BBA6-875FC14E2113}" type="presParOf" srcId="{73AE8833-3AE3-4D54-9D37-724918AF9248}" destId="{772441F0-8978-4813-887D-1484AAE17364}" srcOrd="1" destOrd="0" presId="urn:microsoft.com/office/officeart/2005/8/layout/radial1"/>
    <dgm:cxn modelId="{87C8DEBB-155A-45EF-A6B3-45A1B53058F4}" type="presParOf" srcId="{772441F0-8978-4813-887D-1484AAE17364}" destId="{F5E89925-259D-48C6-B81F-2584225C094E}" srcOrd="0" destOrd="0" presId="urn:microsoft.com/office/officeart/2005/8/layout/radial1"/>
    <dgm:cxn modelId="{4E592057-CC8B-4278-9526-6FF8B367E512}" type="presParOf" srcId="{73AE8833-3AE3-4D54-9D37-724918AF9248}" destId="{F6D8F83E-379D-4D06-9ACB-A01029A0A396}" srcOrd="2" destOrd="0" presId="urn:microsoft.com/office/officeart/2005/8/layout/radial1"/>
    <dgm:cxn modelId="{8C0885F4-5B60-47EF-8FF6-39F7E1FCDEB3}" type="presParOf" srcId="{73AE8833-3AE3-4D54-9D37-724918AF9248}" destId="{E90E4326-E1F1-46D2-ACC7-1831DECD615E}" srcOrd="3" destOrd="0" presId="urn:microsoft.com/office/officeart/2005/8/layout/radial1"/>
    <dgm:cxn modelId="{66F4FF90-8FAE-4AF1-BA2A-21AD31112F88}" type="presParOf" srcId="{E90E4326-E1F1-46D2-ACC7-1831DECD615E}" destId="{31BF9FCC-B43D-4D7D-B7F8-4B92BFB711EC}" srcOrd="0" destOrd="0" presId="urn:microsoft.com/office/officeart/2005/8/layout/radial1"/>
    <dgm:cxn modelId="{07BA959C-1B68-45E8-8975-3648880B2A71}" type="presParOf" srcId="{73AE8833-3AE3-4D54-9D37-724918AF9248}" destId="{61600B8D-C1FE-446A-8F5C-23F374AD16BD}" srcOrd="4" destOrd="0" presId="urn:microsoft.com/office/officeart/2005/8/layout/radial1"/>
    <dgm:cxn modelId="{BEB80D2B-CA25-4FFF-A078-12B7272EF818}" type="presParOf" srcId="{73AE8833-3AE3-4D54-9D37-724918AF9248}" destId="{702F9E68-C0F5-45DC-A83B-A1428E9043B5}" srcOrd="5" destOrd="0" presId="urn:microsoft.com/office/officeart/2005/8/layout/radial1"/>
    <dgm:cxn modelId="{AB1C2DE2-B292-4EF0-915D-6F6B9EEDC2FE}" type="presParOf" srcId="{702F9E68-C0F5-45DC-A83B-A1428E9043B5}" destId="{3B32FD67-2B75-41F1-BDB5-8BBF753FB344}" srcOrd="0" destOrd="0" presId="urn:microsoft.com/office/officeart/2005/8/layout/radial1"/>
    <dgm:cxn modelId="{5D34CD5F-650B-4056-ACF4-6798F06D85F4}" type="presParOf" srcId="{73AE8833-3AE3-4D54-9D37-724918AF9248}" destId="{BD0D612C-D455-40F9-9A90-E1E124061032}" srcOrd="6" destOrd="0" presId="urn:microsoft.com/office/officeart/2005/8/layout/radial1"/>
    <dgm:cxn modelId="{296F723C-FDA0-4C8C-B689-A377DC80E43F}" type="presParOf" srcId="{73AE8833-3AE3-4D54-9D37-724918AF9248}" destId="{DBC76999-C446-45A8-BF3C-CF7D0EAD5C76}" srcOrd="7" destOrd="0" presId="urn:microsoft.com/office/officeart/2005/8/layout/radial1"/>
    <dgm:cxn modelId="{50B22941-2888-46FD-AE46-D82F85868193}" type="presParOf" srcId="{DBC76999-C446-45A8-BF3C-CF7D0EAD5C76}" destId="{281CF08E-FA46-414C-9BED-A3C5AE06AD0C}" srcOrd="0" destOrd="0" presId="urn:microsoft.com/office/officeart/2005/8/layout/radial1"/>
    <dgm:cxn modelId="{F04D28A5-D9A8-46FB-B049-D7FBC68E3BEC}" type="presParOf" srcId="{73AE8833-3AE3-4D54-9D37-724918AF9248}" destId="{B3132680-8CF5-4D89-9B5E-BAA86F639275}" srcOrd="8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D6432-202C-4903-A4E3-B598CB35AE8C}" type="datetimeFigureOut">
              <a:rPr lang="en-US" smtClean="0"/>
              <a:pPr/>
              <a:t>2/1/2012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98DA1-2ADF-47EA-9059-2657E70F47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8889F-219D-4BFF-A745-9968B1690D94}" type="datetimeFigureOut">
              <a:rPr lang="en-US" smtClean="0"/>
              <a:pPr/>
              <a:t>2/1/2012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559341-F9BB-4C10-90B7-99EECFD4FAB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BE2F28-609A-47EB-8263-D386270E2791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901546-5A1C-4CFB-8AC9-F0E07186B092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24F46D-2A3E-47DC-9184-A56703E58543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CA696EE-B5F4-4A03-B7F8-13986DAED637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37AF07-C247-4494-A648-D5C637C59D67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33DDEB-9FC9-42FC-AF29-7A264745C994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29CF9CA-D99E-4BE6-8317-2E9D2B8E28B4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ED2E6B-1165-4FBE-A6B7-F62A0350BC1E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BC3D7C-6DA2-4119-BA8A-F45F9CCEF05D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EE66334-E852-47AC-9E52-52CA5BCEC10F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8A82B2-161F-4921-9795-7F2FC3EE5E90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2000"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F3AC9DE-8F53-424C-84FA-1AFB9A78C458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dirty="0" smtClean="0"/>
              <a:t>ICAI-VASAI Branch. JAN'12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2791169-C796-49B7-A6A7-9DF25883A4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2000">
    <p:dissolve/>
  </p:transition>
  <p:timing>
    <p:tnLst>
      <p:par>
        <p:cTn id="1" dur="indefinite" restart="never" nodeType="tmRoot"/>
      </p:par>
    </p:tnLst>
  </p:timing>
  <p:hf sldNum="0" hdr="0" ft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914400"/>
          </a:xfrm>
        </p:spPr>
        <p:txBody>
          <a:bodyPr/>
          <a:lstStyle/>
          <a:p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Presentation Topic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7086600" cy="2819400"/>
          </a:xfrm>
        </p:spPr>
        <p:txBody>
          <a:bodyPr>
            <a:normAutofit/>
          </a:bodyPr>
          <a:lstStyle/>
          <a:p>
            <a:r>
              <a:rPr lang="en-US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entury" pitchFamily="18" charset="0"/>
              </a:rPr>
              <a:t>Forensic and Social Audit</a:t>
            </a:r>
          </a:p>
          <a:p>
            <a:r>
              <a:rPr lang="en-US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entury" pitchFamily="18" charset="0"/>
              </a:rPr>
              <a:t> </a:t>
            </a:r>
            <a:endParaRPr lang="en-US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entury" pitchFamily="18" charset="0"/>
            </a:endParaRPr>
          </a:p>
        </p:txBody>
      </p:sp>
      <p:pic>
        <p:nvPicPr>
          <p:cNvPr id="7170" name="Picture 2" descr="C:\Documents and Settings\durgesh\Local Settings\Temporary Internet Files\Content.IE5\PNGRQFUM\MC900285418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7386" y="3048000"/>
            <a:ext cx="1589227" cy="17526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71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7764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dirty="0" smtClean="0">
                <a:latin typeface="Book Antiqua" pitchFamily="18" charset="0"/>
              </a:rPr>
              <a:t>Required </a:t>
            </a:r>
            <a:r>
              <a:rPr lang="en-US" dirty="0">
                <a:latin typeface="Book Antiqua" pitchFamily="18" charset="0"/>
              </a:rPr>
              <a:t>skilled and experienced team</a:t>
            </a:r>
            <a:r>
              <a:rPr lang="en-US" dirty="0" smtClean="0">
                <a:latin typeface="Book Antiqua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Book Antiqua" pitchFamily="18" charset="0"/>
            </a:endParaRPr>
          </a:p>
          <a:p>
            <a:r>
              <a:rPr lang="en-US" dirty="0" smtClean="0">
                <a:latin typeface="Book Antiqua" pitchFamily="18" charset="0"/>
              </a:rPr>
              <a:t>FA </a:t>
            </a:r>
            <a:r>
              <a:rPr lang="en-US" dirty="0">
                <a:latin typeface="Book Antiqua" pitchFamily="18" charset="0"/>
              </a:rPr>
              <a:t>is a specialist type of engagement: Auditor cum Investigator.</a:t>
            </a:r>
          </a:p>
          <a:p>
            <a:pPr lvl="0">
              <a:buNone/>
            </a:pPr>
            <a:endParaRPr lang="en-US" dirty="0" smtClean="0">
              <a:latin typeface="Book Antiqua" pitchFamily="18" charset="0"/>
            </a:endParaRPr>
          </a:p>
          <a:p>
            <a:pPr lvl="0"/>
            <a:r>
              <a:rPr lang="en-US" dirty="0" smtClean="0">
                <a:latin typeface="Book Antiqua" pitchFamily="18" charset="0"/>
              </a:rPr>
              <a:t>Team </a:t>
            </a:r>
            <a:r>
              <a:rPr lang="en-US" dirty="0">
                <a:latin typeface="Book Antiqua" pitchFamily="18" charset="0"/>
              </a:rPr>
              <a:t>should be comfortable with appearing in court proceedings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8629A-43EC-4B48-81DD-AEF81572B56D}" type="datetime2">
              <a:rPr lang="en-US" b="1" smtClean="0"/>
              <a:t>Wednesday, February 01, 2012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en-US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</a:t>
            </a: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Conclusion </a:t>
            </a:r>
            <a: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481329"/>
            <a:ext cx="7848600" cy="42336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Book Antiqua" pitchFamily="18" charset="0"/>
              </a:rPr>
              <a:t>It Can Say that “The Social Audit Has No </a:t>
            </a:r>
          </a:p>
          <a:p>
            <a:pPr>
              <a:buNone/>
            </a:pPr>
            <a:r>
              <a:rPr lang="en-US" dirty="0" smtClean="0">
                <a:latin typeface="Book Antiqua" pitchFamily="18" charset="0"/>
              </a:rPr>
              <a:t>   Owners, Just Beneficiaries."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5B22-D7F0-4B72-A999-B73EDEEE1D84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Introduction To Social Audit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148" name="Picture 4" descr="C:\Documents and Settings\durgesh\Local Settings\Temporary Internet Files\Content.IE5\HN1P2C7I\MP900442390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124199"/>
            <a:ext cx="6781800" cy="198120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3098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2400" dirty="0" smtClean="0">
                <a:latin typeface="Book Antiqua" pitchFamily="18" charset="0"/>
              </a:rPr>
              <a:t>An examination of how well a company behaves towards its employees, society and the environment.</a:t>
            </a:r>
          </a:p>
          <a:p>
            <a:pPr>
              <a:buNone/>
            </a:pPr>
            <a:endParaRPr lang="en-US" sz="2400" dirty="0" smtClean="0">
              <a:latin typeface="Book Antiqua" pitchFamily="18" charset="0"/>
            </a:endParaRPr>
          </a:p>
          <a:p>
            <a:r>
              <a:rPr lang="en-US" sz="2400" dirty="0" smtClean="0">
                <a:latin typeface="Book Antiqua" pitchFamily="18" charset="0"/>
              </a:rPr>
              <a:t>Many multinationals are willing to submit themselves to social audits.</a:t>
            </a:r>
          </a:p>
          <a:p>
            <a:pPr>
              <a:buNone/>
            </a:pPr>
            <a:endParaRPr lang="en-US" sz="2400" dirty="0" smtClean="0">
              <a:latin typeface="Book Antiqua" pitchFamily="18" charset="0"/>
            </a:endParaRPr>
          </a:p>
          <a:p>
            <a:r>
              <a:rPr lang="en-US" sz="2400" dirty="0" smtClean="0">
                <a:latin typeface="Book Antiqua" pitchFamily="18" charset="0"/>
              </a:rPr>
              <a:t>Because it's an instrument of evaluation. Market analysts, investors and financing.</a:t>
            </a:r>
          </a:p>
          <a:p>
            <a:endParaRPr lang="en-US" sz="2400" dirty="0" smtClean="0">
              <a:latin typeface="Book Antiqua" pitchFamily="18" charset="0"/>
            </a:endParaRPr>
          </a:p>
          <a:p>
            <a:r>
              <a:rPr lang="en-US" sz="2400" dirty="0" smtClean="0">
                <a:latin typeface="Book Antiqua" pitchFamily="18" charset="0"/>
              </a:rPr>
              <a:t>Agencies now include the social audit in the list of documents required assessing a company's risks and projections.</a:t>
            </a:r>
          </a:p>
          <a:p>
            <a:pPr>
              <a:buNone/>
            </a:pPr>
            <a:endParaRPr lang="en-US" sz="2400" dirty="0">
              <a:latin typeface="Book Antiqua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46760-1555-4CD0-8A74-F13D8C7FB20E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Social Auditing ???</a:t>
            </a:r>
            <a:endParaRPr lang="en-US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153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F29E-2796-4345-B8CB-06E6C611CC3B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Brief Social Audit Process: </a:t>
            </a:r>
            <a:b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</a:br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1574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r>
              <a:rPr lang="en-US" sz="8000" dirty="0" smtClean="0">
                <a:latin typeface="Book Antiqua" pitchFamily="18" charset="0"/>
              </a:rPr>
              <a:t>In reality, the concept of social audit was formed much earlier in the 1940’s</a:t>
            </a:r>
          </a:p>
          <a:p>
            <a:endParaRPr lang="en-US" sz="4800" dirty="0" smtClean="0">
              <a:latin typeface="Book Antiqua" pitchFamily="18" charset="0"/>
            </a:endParaRPr>
          </a:p>
          <a:p>
            <a:r>
              <a:rPr lang="en-US" sz="8000" dirty="0" smtClean="0">
                <a:latin typeface="Book Antiqua" pitchFamily="18" charset="0"/>
              </a:rPr>
              <a:t>The concept of Social Audit evolved among</a:t>
            </a:r>
          </a:p>
          <a:p>
            <a:pPr>
              <a:buNone/>
            </a:pPr>
            <a:r>
              <a:rPr lang="en-US" sz="8000" dirty="0" smtClean="0">
                <a:latin typeface="Book Antiqua" pitchFamily="18" charset="0"/>
              </a:rPr>
              <a:t>     corporate groups as a tool for reporting their  </a:t>
            </a:r>
          </a:p>
          <a:p>
            <a:pPr>
              <a:buNone/>
            </a:pPr>
            <a:r>
              <a:rPr lang="en-US" sz="8000" dirty="0" smtClean="0">
                <a:latin typeface="Book Antiqua" pitchFamily="18" charset="0"/>
              </a:rPr>
              <a:t>     contribution to society. </a:t>
            </a:r>
          </a:p>
          <a:p>
            <a:pPr>
              <a:buNone/>
            </a:pPr>
            <a:r>
              <a:rPr lang="en-US" sz="4800" dirty="0" smtClean="0">
                <a:latin typeface="Book Antiqua" pitchFamily="18" charset="0"/>
              </a:rPr>
              <a:t>    </a:t>
            </a:r>
          </a:p>
          <a:p>
            <a:r>
              <a:rPr lang="en-US" sz="8000" dirty="0" smtClean="0">
                <a:latin typeface="Book Antiqua" pitchFamily="18" charset="0"/>
              </a:rPr>
              <a:t>Social Audit has also been carried out by some NGOs</a:t>
            </a:r>
            <a:r>
              <a:rPr lang="en-US" sz="4800" dirty="0" smtClean="0">
                <a:latin typeface="Book Antiqua" pitchFamily="18" charset="0"/>
              </a:rPr>
              <a:t>.</a:t>
            </a:r>
          </a:p>
          <a:p>
            <a:pPr>
              <a:buNone/>
            </a:pPr>
            <a:endParaRPr lang="en-US" sz="4800" dirty="0" smtClean="0">
              <a:latin typeface="Book Antiqua" pitchFamily="18" charset="0"/>
            </a:endParaRPr>
          </a:p>
          <a:p>
            <a:r>
              <a:rPr lang="en-US" sz="8000" dirty="0" smtClean="0">
                <a:latin typeface="Book Antiqua" pitchFamily="18" charset="0"/>
              </a:rPr>
              <a:t>1970: In mid 1970s the two countries UK and Europe has came with the concept of Social Audit.</a:t>
            </a:r>
          </a:p>
          <a:p>
            <a:pPr lvl="0"/>
            <a:endParaRPr lang="en-US" sz="4800" dirty="0" smtClean="0"/>
          </a:p>
          <a:p>
            <a:pPr lvl="0"/>
            <a:r>
              <a:rPr lang="en-US" sz="8000" dirty="0" smtClean="0"/>
              <a:t>Late 90s :  During the late 90s many of the organization continued to develop and practice social audit.</a:t>
            </a:r>
          </a:p>
          <a:p>
            <a:endParaRPr lang="en-US" sz="4800" dirty="0" smtClean="0">
              <a:latin typeface="Book Antiqua" pitchFamily="18" charset="0"/>
            </a:endParaRPr>
          </a:p>
          <a:p>
            <a:endParaRPr lang="en-US" sz="4800" dirty="0" smtClean="0">
              <a:latin typeface="Book Antiqua" pitchFamily="18" charset="0"/>
            </a:endParaRPr>
          </a:p>
          <a:p>
            <a:pPr>
              <a:buNone/>
            </a:pPr>
            <a:endParaRPr lang="en-US" sz="4800" dirty="0" smtClean="0">
              <a:latin typeface="Book Antiqua" pitchFamily="18" charset="0"/>
            </a:endParaRPr>
          </a:p>
          <a:p>
            <a:pPr>
              <a:buNone/>
            </a:pPr>
            <a:endParaRPr lang="en-US" sz="2000" dirty="0" smtClean="0">
              <a:latin typeface="Book Antiqua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Book Antiqua" pitchFamily="18" charset="0"/>
              </a:rPr>
              <a:t>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</a:t>
            </a:r>
            <a:endParaRPr lang="en-US" sz="2000" dirty="0" smtClean="0">
              <a:latin typeface="Book Antiqua" pitchFamily="18" charset="0"/>
            </a:endParaRPr>
          </a:p>
          <a:p>
            <a:pPr>
              <a:buNone/>
            </a:pPr>
            <a:endParaRPr lang="en-US" sz="2000" dirty="0">
              <a:latin typeface="Book Antiqua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C046-70F8-489B-863F-B57D99B3A941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/>
          <a:lstStyle/>
          <a:p>
            <a:r>
              <a:rPr lang="en-US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History of Social Audit:</a:t>
            </a:r>
            <a:endParaRPr lang="en-US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 Antiqua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00" y="2057400"/>
            <a:ext cx="2433638" cy="1143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447801"/>
            <a:ext cx="8001000" cy="4343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sz="3400" dirty="0" smtClean="0">
                <a:latin typeface="Book Antiqua" pitchFamily="18" charset="0"/>
              </a:rPr>
              <a:t>To monitor social and ethical impact,</a:t>
            </a:r>
          </a:p>
          <a:p>
            <a:pPr lvl="0">
              <a:buNone/>
            </a:pPr>
            <a:endParaRPr lang="en-US" sz="3400" dirty="0" smtClean="0">
              <a:latin typeface="Book Antiqua" pitchFamily="18" charset="0"/>
            </a:endParaRPr>
          </a:p>
          <a:p>
            <a:pPr lvl="0"/>
            <a:r>
              <a:rPr lang="en-US" sz="3400" dirty="0" smtClean="0">
                <a:latin typeface="Book Antiqua" pitchFamily="18" charset="0"/>
              </a:rPr>
              <a:t>To facilitate organizational learning on how to improve social performance;</a:t>
            </a:r>
          </a:p>
          <a:p>
            <a:pPr lvl="0"/>
            <a:endParaRPr lang="en-US" sz="3400" dirty="0" smtClean="0">
              <a:latin typeface="Book Antiqua" pitchFamily="18" charset="0"/>
            </a:endParaRPr>
          </a:p>
          <a:p>
            <a:pPr lvl="0"/>
            <a:r>
              <a:rPr lang="en-US" sz="3400" dirty="0" smtClean="0">
                <a:latin typeface="Book Antiqua" pitchFamily="18" charset="0"/>
              </a:rPr>
              <a:t>To inform the community, public, other organizations and institutions about the allocation of their resources (time and money).</a:t>
            </a:r>
          </a:p>
          <a:p>
            <a:pPr>
              <a:buNone/>
            </a:pPr>
            <a:r>
              <a:rPr lang="en-US" sz="3400" dirty="0" smtClean="0"/>
              <a:t> 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E537-6D2B-4D9C-A105-01975B25B6AE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1143000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Uses and Functions of Social Audit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8" name="Picture 7" descr="C:\Documents and Settings\durgesh\Local Settings\Temporary Internet Files\Content.IE5\KJ6VALQH\MP900406588[1]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524000"/>
            <a:ext cx="3352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486218"/>
          <a:ext cx="8534400" cy="4000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3429000"/>
                <a:gridCol w="2971800"/>
              </a:tblGrid>
              <a:tr h="390262">
                <a:tc>
                  <a:txBody>
                    <a:bodyPr/>
                    <a:lstStyle/>
                    <a:p>
                      <a:r>
                        <a:rPr lang="en-US" dirty="0" smtClean="0"/>
                        <a:t>Financial Audit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Operational Audit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Social</a:t>
                      </a:r>
                      <a:r>
                        <a:rPr lang="en-US" baseline="0" dirty="0" smtClean="0"/>
                        <a:t> Audit</a:t>
                      </a:r>
                      <a:endParaRPr lang="en-US" dirty="0"/>
                    </a:p>
                  </a:txBody>
                  <a:tcPr/>
                </a:tc>
              </a:tr>
              <a:tr h="3609920"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Directed towards recording, processing, summarizing and reporting of financial data.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Establishing standards of operation, measuring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performance against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standards, examining and analyzing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deviations, taking corrective actions and reappraising standards based on experience are the main focus </a:t>
                      </a:r>
                      <a:r>
                        <a:rPr kumimoji="0"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 Audit provides an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assessment of the impact of a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department’s non-financial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objectives through systematic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 regular monitoring on the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basis of the views of its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Stakeholders.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CAD1F-3CCA-4DE0-BBAF-6F6AA265AD82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Social Audit Vs Other Audits</a:t>
            </a:r>
            <a:endParaRPr lang="en-US" dirty="0">
              <a:latin typeface="Book Antiqua" pitchFamily="18" charset="0"/>
            </a:endParaRPr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9623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/>
            <a:r>
              <a:rPr lang="en-US" sz="3200" dirty="0" smtClean="0">
                <a:latin typeface="Book Antiqua" pitchFamily="18" charset="0"/>
              </a:rPr>
              <a:t>Know what is happening.</a:t>
            </a:r>
          </a:p>
          <a:p>
            <a:pPr lvl="0"/>
            <a:endParaRPr lang="en-US" sz="3200" dirty="0" smtClean="0">
              <a:latin typeface="Book Antiqua" pitchFamily="18" charset="0"/>
            </a:endParaRPr>
          </a:p>
          <a:p>
            <a:pPr lvl="0"/>
            <a:r>
              <a:rPr lang="en-US" sz="3200" dirty="0" smtClean="0">
                <a:latin typeface="Book Antiqua" pitchFamily="18" charset="0"/>
              </a:rPr>
              <a:t>Tell People what you are achieving.</a:t>
            </a:r>
          </a:p>
          <a:p>
            <a:pPr lvl="0"/>
            <a:endParaRPr lang="en-US" sz="3200" dirty="0" smtClean="0">
              <a:latin typeface="Book Antiqua" pitchFamily="18" charset="0"/>
            </a:endParaRPr>
          </a:p>
          <a:p>
            <a:pPr lvl="0"/>
            <a:r>
              <a:rPr lang="en-US" sz="3200" dirty="0" smtClean="0">
                <a:latin typeface="Book Antiqua" pitchFamily="18" charset="0"/>
              </a:rPr>
              <a:t>Loyalty and Commitment.</a:t>
            </a:r>
          </a:p>
          <a:p>
            <a:pPr lvl="0"/>
            <a:endParaRPr lang="en-US" sz="3200" dirty="0" smtClean="0">
              <a:latin typeface="Book Antiqua" pitchFamily="18" charset="0"/>
            </a:endParaRPr>
          </a:p>
          <a:p>
            <a:pPr lvl="0"/>
            <a:r>
              <a:rPr lang="en-US" sz="3200" dirty="0" smtClean="0">
                <a:latin typeface="Book Antiqua" pitchFamily="18" charset="0"/>
              </a:rPr>
              <a:t>Enhance Decision Making.</a:t>
            </a:r>
          </a:p>
          <a:p>
            <a:pPr lvl="0"/>
            <a:endParaRPr lang="en-US" sz="3200" dirty="0" smtClean="0">
              <a:latin typeface="Book Antiqua" pitchFamily="18" charset="0"/>
            </a:endParaRPr>
          </a:p>
          <a:p>
            <a:pPr lvl="0"/>
            <a:r>
              <a:rPr lang="en-US" sz="3200" dirty="0" smtClean="0">
                <a:latin typeface="Book Antiqua" pitchFamily="18" charset="0"/>
              </a:rPr>
              <a:t>Improve Overall Performance.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A9AFE-34AE-4573-9184-C156E6881CC7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r>
              <a:rPr lang="en-US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Reason to conduct SA</a:t>
            </a:r>
            <a:endParaRPr lang="en-US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2336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dirty="0" smtClean="0">
                <a:latin typeface="Book Antiqua" pitchFamily="18" charset="0"/>
              </a:rPr>
              <a:t>The social audit benefits all groups involved with the company’s activities.</a:t>
            </a:r>
          </a:p>
          <a:p>
            <a:pPr lvl="0"/>
            <a:r>
              <a:rPr lang="en-US" dirty="0" smtClean="0">
                <a:latin typeface="Book Antiqua" pitchFamily="18" charset="0"/>
              </a:rPr>
              <a:t>It provides useful information for directors to make decisions regarding the social programs.</a:t>
            </a:r>
          </a:p>
          <a:p>
            <a:pPr lvl="0"/>
            <a:r>
              <a:rPr lang="en-US" dirty="0" smtClean="0">
                <a:latin typeface="Book Antiqua" pitchFamily="18" charset="0"/>
              </a:rPr>
              <a:t>Suppliers and investors learn how the company faces its responsibilities with regard to human resources and the environment.</a:t>
            </a:r>
          </a:p>
          <a:p>
            <a:pPr lvl="0"/>
            <a:r>
              <a:rPr lang="en-US" dirty="0" smtClean="0">
                <a:latin typeface="Book Antiqua" pitchFamily="18" charset="0"/>
              </a:rPr>
              <a:t>The State also benefits through the identification and formulation of social policies.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5AB90-6912-48A0-A0C3-B0CF0415FB5E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smtClean="0"/>
              <a:t>  </a:t>
            </a:r>
            <a:r>
              <a:rPr lang="en-US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Benefits of Social Auditing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0812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lvl="0"/>
            <a:r>
              <a:rPr lang="en-US" dirty="0" smtClean="0">
                <a:latin typeface="Book Antiqua" pitchFamily="18" charset="0"/>
              </a:rPr>
              <a:t>Quality Management.</a:t>
            </a:r>
          </a:p>
          <a:p>
            <a:pPr lvl="0"/>
            <a:endParaRPr lang="en-US" dirty="0" smtClean="0">
              <a:latin typeface="Book Antiqua" pitchFamily="18" charset="0"/>
            </a:endParaRPr>
          </a:p>
          <a:p>
            <a:pPr lvl="0"/>
            <a:r>
              <a:rPr lang="en-US" dirty="0" smtClean="0">
                <a:latin typeface="Book Antiqua" pitchFamily="18" charset="0"/>
              </a:rPr>
              <a:t>Recruitment and Retention of Employees.</a:t>
            </a:r>
          </a:p>
          <a:p>
            <a:pPr lvl="0"/>
            <a:endParaRPr lang="en-US" dirty="0" smtClean="0">
              <a:latin typeface="Book Antiqua" pitchFamily="18" charset="0"/>
            </a:endParaRPr>
          </a:p>
          <a:p>
            <a:pPr lvl="0"/>
            <a:r>
              <a:rPr lang="en-US" dirty="0" smtClean="0">
                <a:latin typeface="Book Antiqua" pitchFamily="18" charset="0"/>
              </a:rPr>
              <a:t>Risk Management. </a:t>
            </a:r>
          </a:p>
          <a:p>
            <a:pPr lvl="0"/>
            <a:endParaRPr lang="en-US" dirty="0" smtClean="0">
              <a:latin typeface="Book Antiqua" pitchFamily="18" charset="0"/>
            </a:endParaRPr>
          </a:p>
          <a:p>
            <a:pPr lvl="0"/>
            <a:r>
              <a:rPr lang="en-US" dirty="0" smtClean="0">
                <a:latin typeface="Book Antiqua" pitchFamily="18" charset="0"/>
              </a:rPr>
              <a:t>Better Governance.</a:t>
            </a:r>
          </a:p>
          <a:p>
            <a:pPr lvl="0"/>
            <a:endParaRPr lang="en-US" dirty="0" smtClean="0">
              <a:latin typeface="Book Antiqua" pitchFamily="18" charset="0"/>
            </a:endParaRPr>
          </a:p>
          <a:p>
            <a:pPr lvl="0"/>
            <a:r>
              <a:rPr lang="en-US" dirty="0" smtClean="0">
                <a:latin typeface="Book Antiqua" pitchFamily="18" charset="0"/>
              </a:rPr>
              <a:t>Improved Accountability.</a:t>
            </a:r>
          </a:p>
          <a:p>
            <a:pPr lvl="0"/>
            <a:endParaRPr lang="en-US" dirty="0" smtClean="0">
              <a:latin typeface="Book Antiqua" pitchFamily="18" charset="0"/>
            </a:endParaRPr>
          </a:p>
          <a:p>
            <a:pPr lvl="0"/>
            <a:r>
              <a:rPr lang="en-US" dirty="0" smtClean="0">
                <a:latin typeface="Book Antiqua" pitchFamily="18" charset="0"/>
              </a:rPr>
              <a:t>Member / Stakeholder Engagement.</a:t>
            </a:r>
          </a:p>
          <a:p>
            <a:pPr lvl="0"/>
            <a:endParaRPr lang="en-US" dirty="0" smtClean="0">
              <a:latin typeface="Book Antiqua" pitchFamily="18" charset="0"/>
            </a:endParaRPr>
          </a:p>
          <a:p>
            <a:pPr lvl="0"/>
            <a:r>
              <a:rPr lang="en-US" dirty="0" smtClean="0">
                <a:latin typeface="Book Antiqua" pitchFamily="18" charset="0"/>
              </a:rPr>
              <a:t>Increased Investor Trust. 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72200-EFC1-4267-ABB9-21D5597B211F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r>
              <a:rPr lang="en-US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Review of Benefits:</a:t>
            </a:r>
            <a:endParaRPr lang="en-US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3860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2400" dirty="0">
                <a:solidFill>
                  <a:schemeClr val="tx1"/>
                </a:solidFill>
                <a:latin typeface="Book Antiqua" pitchFamily="18" charset="0"/>
              </a:rPr>
              <a:t>What Is Forensic </a:t>
            </a:r>
            <a:r>
              <a:rPr lang="en-US" sz="2400" dirty="0" smtClean="0">
                <a:solidFill>
                  <a:schemeClr val="tx1"/>
                </a:solidFill>
                <a:latin typeface="Book Antiqua" pitchFamily="18" charset="0"/>
              </a:rPr>
              <a:t>Audit ???</a:t>
            </a:r>
          </a:p>
          <a:p>
            <a:pPr>
              <a:buNone/>
            </a:pPr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>
              <a:buNone/>
            </a:pP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endParaRPr lang="en-US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  <a:latin typeface="Book Antiqua" pitchFamily="18" charset="0"/>
              </a:rPr>
              <a:t>Forensic Auditing aims at legal determination of whether “ </a:t>
            </a:r>
            <a:r>
              <a:rPr lang="en-US" sz="2000" u="sng" dirty="0" smtClean="0">
                <a:solidFill>
                  <a:schemeClr val="tx1"/>
                </a:solidFill>
                <a:latin typeface="Book Antiqua" pitchFamily="18" charset="0"/>
              </a:rPr>
              <a:t>FRAUD</a:t>
            </a:r>
            <a:r>
              <a:rPr lang="en-US" sz="2000" dirty="0" smtClean="0">
                <a:solidFill>
                  <a:schemeClr val="tx1"/>
                </a:solidFill>
                <a:latin typeface="Book Antiqua" pitchFamily="18" charset="0"/>
              </a:rPr>
              <a:t> “ has actually occurred. In the Process , it also aims at </a:t>
            </a:r>
            <a:r>
              <a:rPr lang="en-US" sz="2000" u="sng" dirty="0" smtClean="0">
                <a:solidFill>
                  <a:schemeClr val="tx1"/>
                </a:solidFill>
                <a:latin typeface="Book Antiqua" pitchFamily="18" charset="0"/>
              </a:rPr>
              <a:t>naming</a:t>
            </a:r>
            <a:r>
              <a:rPr lang="en-US" sz="2000" dirty="0" smtClean="0">
                <a:solidFill>
                  <a:schemeClr val="tx1"/>
                </a:solidFill>
                <a:latin typeface="Book Antiqua" pitchFamily="18" charset="0"/>
              </a:rPr>
              <a:t> the person(s) Involved. { With View to taken legal action }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Book Antiqua" pitchFamily="18" charset="0"/>
              </a:rPr>
              <a:t>Forensic Auditing Offers a toolset that company managers can use to help detect and investigate various forms of white – collar financial impropriety and inappropriate  or inefficient use of resource.</a:t>
            </a:r>
          </a:p>
          <a:p>
            <a:pPr>
              <a:buNone/>
            </a:pPr>
            <a:endParaRPr lang="en-US" sz="20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AF40F-5A82-4AFD-A509-0C6DD5A5C457}" type="datetime2">
              <a:rPr lang="en-US" b="1" smtClean="0"/>
              <a:t>Wednesday, February 01, 2012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 </a:t>
            </a:r>
            <a: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Introduction </a:t>
            </a:r>
            <a:r>
              <a:rPr lang="en-US" sz="3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to Forensic </a:t>
            </a:r>
            <a: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Audit</a:t>
            </a:r>
            <a:r>
              <a:rPr lang="en-US" sz="3600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dirty="0"/>
          </a:p>
        </p:txBody>
      </p:sp>
      <p:pic>
        <p:nvPicPr>
          <p:cNvPr id="1028" name="Picture 4" descr="C:\Documents and Settings\durgesh\Local Settings\Temporary Internet Files\Content.IE5\PNGRQFUM\MC900383528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1981201"/>
            <a:ext cx="2895600" cy="1143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3AF6A-E034-4DF4-AC30-FA5E99E0E3AF}" type="datetime2">
              <a:rPr lang="en-US" smtClean="0"/>
              <a:t>Wednesday, February 01, 2012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</a:t>
            </a: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END</a:t>
            </a:r>
            <a:endParaRPr lang="en-US" dirty="0"/>
          </a:p>
        </p:txBody>
      </p:sp>
      <p:pic>
        <p:nvPicPr>
          <p:cNvPr id="5122" name="Picture 2" descr="C:\Documents and Settings\durgesh\Local Settings\Temporary Internet Files\Content.IE5\9Y5M8VNE\MC900105220[1].wm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600200"/>
            <a:ext cx="5029200" cy="411479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4419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endParaRPr lang="en-US" sz="2400" dirty="0" smtClean="0">
              <a:latin typeface="Book Antiqua" pitchFamily="18" charset="0"/>
            </a:endParaRPr>
          </a:p>
          <a:p>
            <a:r>
              <a:rPr lang="en-US" sz="2400" dirty="0" smtClean="0">
                <a:latin typeface="Book Antiqua" pitchFamily="18" charset="0"/>
              </a:rPr>
              <a:t>CARO, Requires Auditors </a:t>
            </a:r>
            <a:r>
              <a:rPr lang="en-US" sz="2400" dirty="0">
                <a:latin typeface="Book Antiqua" pitchFamily="18" charset="0"/>
              </a:rPr>
              <a:t>to report, amongst others, “whether any fraud on or by the company has been noticed or reported during the year</a:t>
            </a:r>
            <a:r>
              <a:rPr lang="en-US" sz="2400" dirty="0" smtClean="0">
                <a:latin typeface="Book Antiqua" pitchFamily="18" charset="0"/>
              </a:rPr>
              <a:t>. </a:t>
            </a:r>
          </a:p>
          <a:p>
            <a:endParaRPr lang="en-US" sz="2400" dirty="0" smtClean="0">
              <a:latin typeface="Book Antiqua" pitchFamily="18" charset="0"/>
            </a:endParaRPr>
          </a:p>
          <a:p>
            <a:r>
              <a:rPr lang="en-US" sz="2400" dirty="0" smtClean="0">
                <a:latin typeface="Book Antiqua" pitchFamily="18" charset="0"/>
              </a:rPr>
              <a:t>If </a:t>
            </a:r>
            <a:r>
              <a:rPr lang="en-US" sz="2400" dirty="0">
                <a:latin typeface="Book Antiqua" pitchFamily="18" charset="0"/>
              </a:rPr>
              <a:t>yes, the nature and the amount involved are to be indicated</a:t>
            </a:r>
            <a:r>
              <a:rPr lang="en-US" sz="2400" dirty="0" smtClean="0">
                <a:latin typeface="Book Antiqua" pitchFamily="18" charset="0"/>
              </a:rPr>
              <a:t>”.</a:t>
            </a:r>
          </a:p>
          <a:p>
            <a:endParaRPr lang="en-US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F3CAC-8410-44E7-A276-2D0BD72481F0}" type="datetime2">
              <a:rPr lang="en-US" b="1" smtClean="0"/>
              <a:t>Wednesday, February 01, 2012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Companies (Auditor’s Report) Order, 2003 </a:t>
            </a:r>
            <a:endParaRPr lang="en-US" sz="32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2" name="Picture 4" descr="C:\Documents and Settings\durgesh\Local Settings\Temporary Internet Files\Content.IE5\PNGRQFUM\MP900422411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524000"/>
            <a:ext cx="4574232" cy="14478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2336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  <a:p>
            <a:r>
              <a:rPr lang="en-US" dirty="0" smtClean="0">
                <a:latin typeface="Book Antiqua" pitchFamily="18" charset="0"/>
              </a:rPr>
              <a:t>KPMG </a:t>
            </a:r>
            <a:r>
              <a:rPr lang="en-US" dirty="0">
                <a:latin typeface="Book Antiqua" pitchFamily="18" charset="0"/>
              </a:rPr>
              <a:t>Forensic conducted survey of </a:t>
            </a:r>
            <a:r>
              <a:rPr lang="en-US" b="1" dirty="0">
                <a:latin typeface="Book Antiqua" pitchFamily="18" charset="0"/>
              </a:rPr>
              <a:t>directors of Canada’s 75 biggest companies</a:t>
            </a:r>
            <a:r>
              <a:rPr lang="en-US" dirty="0">
                <a:latin typeface="Book Antiqua" pitchFamily="18" charset="0"/>
              </a:rPr>
              <a:t> which revealed that more cases of financial accounting manipulation would emerge in the coming year.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365125"/>
          </a:xfrm>
        </p:spPr>
        <p:txBody>
          <a:bodyPr/>
          <a:lstStyle/>
          <a:p>
            <a:fld id="{3F9CFA57-9D2E-4766-BC53-6B365BC54CDB}" type="datetime2">
              <a:rPr lang="en-US" b="1" smtClean="0"/>
              <a:t>Wednesday, February 01, 2012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As Per Survey Report 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en-US" dirty="0"/>
          </a:p>
        </p:txBody>
      </p:sp>
      <p:pic>
        <p:nvPicPr>
          <p:cNvPr id="3074" name="Picture 2" descr="C:\Documents and Settings\durgesh\Local Settings\Temporary Internet Files\Content.IE5\HN1P2C7I\MC900030044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600200"/>
            <a:ext cx="2209800" cy="152400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447801"/>
          <a:ext cx="82296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947A4-9706-4B6D-BC2E-81AC0894C31B}" type="datetime2">
              <a:rPr lang="en-US" b="1" smtClean="0"/>
              <a:t>Wednesday, February 01, 2012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smtClean="0"/>
              <a:t> </a:t>
            </a:r>
            <a: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Three </a:t>
            </a:r>
            <a:r>
              <a:rPr lang="en-US" sz="3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Broad Categories of Fraud: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Major </a:t>
            </a:r>
            <a:r>
              <a:rPr lang="en-US" sz="3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Distinction </a:t>
            </a:r>
            <a: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Between </a:t>
            </a:r>
            <a:r>
              <a:rPr lang="en-US" sz="3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Statutory and Forensic Audit: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914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Statutory 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Audit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5027" y="1447800"/>
            <a:ext cx="3965574" cy="914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 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Forensic 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entury" pitchFamily="18" charset="0"/>
              </a:rPr>
              <a:t>Audit</a:t>
            </a:r>
            <a:endParaRPr lang="en-US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entury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2438400"/>
            <a:ext cx="4040188" cy="3886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000" u="sng" dirty="0" smtClean="0">
                <a:latin typeface="Book Antiqua" pitchFamily="18" charset="0"/>
              </a:rPr>
              <a:t>OBJECTIVE</a:t>
            </a:r>
            <a:r>
              <a:rPr lang="en-US" sz="2000" dirty="0" smtClean="0">
                <a:latin typeface="Book Antiqua" pitchFamily="18" charset="0"/>
              </a:rPr>
              <a:t> :</a:t>
            </a:r>
            <a:endParaRPr lang="en-US" sz="2000" dirty="0">
              <a:latin typeface="Book Antiqua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Book Antiqua" pitchFamily="18" charset="0"/>
              </a:rPr>
              <a:t>Express </a:t>
            </a:r>
            <a:r>
              <a:rPr lang="en-US" sz="1800" dirty="0">
                <a:latin typeface="Book Antiqua" pitchFamily="18" charset="0"/>
              </a:rPr>
              <a:t>opinion as to ‘true &amp; </a:t>
            </a:r>
            <a:r>
              <a:rPr lang="en-US" sz="1800" dirty="0" smtClean="0">
                <a:latin typeface="Book Antiqua" pitchFamily="18" charset="0"/>
              </a:rPr>
              <a:t>    fair presentation.</a:t>
            </a:r>
          </a:p>
          <a:p>
            <a:pPr>
              <a:buNone/>
            </a:pPr>
            <a:r>
              <a:rPr lang="en-US" sz="1800" dirty="0" smtClean="0">
                <a:latin typeface="Book Antiqua" pitchFamily="18" charset="0"/>
              </a:rPr>
              <a:t>      </a:t>
            </a:r>
          </a:p>
          <a:p>
            <a:pPr>
              <a:buNone/>
            </a:pPr>
            <a:r>
              <a:rPr lang="en-US" sz="1800" u="sng" dirty="0" smtClean="0">
                <a:latin typeface="Book Antiqua" pitchFamily="18" charset="0"/>
              </a:rPr>
              <a:t>TECHNIQUES</a:t>
            </a:r>
            <a:r>
              <a:rPr lang="en-US" sz="1800" dirty="0" smtClean="0">
                <a:latin typeface="Book Antiqua" pitchFamily="18" charset="0"/>
              </a:rPr>
              <a:t> :</a:t>
            </a:r>
          </a:p>
          <a:p>
            <a:pPr>
              <a:buNone/>
            </a:pPr>
            <a:r>
              <a:rPr lang="en-US" sz="1800" dirty="0" smtClean="0">
                <a:latin typeface="Book Antiqua" pitchFamily="18" charset="0"/>
              </a:rPr>
              <a:t>‘</a:t>
            </a:r>
            <a:r>
              <a:rPr lang="en-US" sz="1800" dirty="0">
                <a:latin typeface="Book Antiqua" pitchFamily="18" charset="0"/>
              </a:rPr>
              <a:t>Substantive’ and ‘</a:t>
            </a:r>
            <a:r>
              <a:rPr lang="en-US" sz="1800" dirty="0" smtClean="0">
                <a:latin typeface="Book Antiqua" pitchFamily="18" charset="0"/>
              </a:rPr>
              <a:t>compliance Procedure</a:t>
            </a:r>
            <a:r>
              <a:rPr lang="en-US" sz="1800" dirty="0">
                <a:latin typeface="Book Antiqua" pitchFamily="18" charset="0"/>
              </a:rPr>
              <a:t>.</a:t>
            </a:r>
            <a:r>
              <a:rPr lang="en-US" sz="1800" u="sng" dirty="0" smtClean="0">
                <a:latin typeface="Book Antiqua" pitchFamily="18" charset="0"/>
              </a:rPr>
              <a:t> </a:t>
            </a:r>
          </a:p>
          <a:p>
            <a:pPr>
              <a:buNone/>
            </a:pPr>
            <a:r>
              <a:rPr lang="en-US" sz="1800" dirty="0" smtClean="0">
                <a:latin typeface="Book Antiqua" pitchFamily="18" charset="0"/>
              </a:rPr>
              <a:t>	</a:t>
            </a:r>
          </a:p>
          <a:p>
            <a:pPr>
              <a:buNone/>
            </a:pPr>
            <a:r>
              <a:rPr lang="en-US" sz="1800" u="sng" dirty="0" smtClean="0">
                <a:latin typeface="Book Antiqua" pitchFamily="18" charset="0"/>
              </a:rPr>
              <a:t>PERIOD</a:t>
            </a:r>
            <a:r>
              <a:rPr lang="en-US" sz="1800" dirty="0" smtClean="0">
                <a:latin typeface="Book Antiqua" pitchFamily="18" charset="0"/>
              </a:rPr>
              <a:t> :</a:t>
            </a:r>
          </a:p>
          <a:p>
            <a:pPr>
              <a:buNone/>
            </a:pPr>
            <a:r>
              <a:rPr lang="en-US" sz="1800" dirty="0" smtClean="0">
                <a:latin typeface="Book Antiqua" pitchFamily="18" charset="0"/>
              </a:rPr>
              <a:t>Particular </a:t>
            </a:r>
            <a:r>
              <a:rPr lang="en-US" sz="1800" dirty="0">
                <a:latin typeface="Book Antiqua" pitchFamily="18" charset="0"/>
              </a:rPr>
              <a:t>accounting period.</a:t>
            </a:r>
            <a:endParaRPr lang="en-US" sz="1800" u="sng" dirty="0">
              <a:latin typeface="Book Antiqua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438400"/>
            <a:ext cx="3965575" cy="3886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sz="2000" u="sng" dirty="0" smtClean="0">
                <a:latin typeface="Book Antiqua" pitchFamily="18" charset="0"/>
              </a:rPr>
              <a:t>OBJECTIVE</a:t>
            </a:r>
            <a:r>
              <a:rPr lang="en-US" sz="2000" dirty="0" smtClean="0">
                <a:latin typeface="Book Antiqua" pitchFamily="18" charset="0"/>
              </a:rPr>
              <a:t> :</a:t>
            </a:r>
          </a:p>
          <a:p>
            <a:pPr>
              <a:buNone/>
            </a:pPr>
            <a:r>
              <a:rPr lang="en-US" dirty="0" smtClean="0">
                <a:latin typeface="Book Antiqua" pitchFamily="18" charset="0"/>
              </a:rPr>
              <a:t>   </a:t>
            </a:r>
            <a:r>
              <a:rPr lang="en-US" sz="1800" dirty="0" smtClean="0">
                <a:latin typeface="Book Antiqua" pitchFamily="18" charset="0"/>
              </a:rPr>
              <a:t>Determine </a:t>
            </a:r>
            <a:r>
              <a:rPr lang="en-US" sz="1800" dirty="0">
                <a:latin typeface="Book Antiqua" pitchFamily="18" charset="0"/>
              </a:rPr>
              <a:t>correctness of the accounts or whether any fraud has a</a:t>
            </a:r>
            <a:r>
              <a:rPr lang="en-US" sz="1800" dirty="0" smtClean="0">
                <a:latin typeface="Book Antiqua" pitchFamily="18" charset="0"/>
              </a:rPr>
              <a:t>ctually taken place.</a:t>
            </a:r>
          </a:p>
          <a:p>
            <a:pPr>
              <a:buNone/>
            </a:pPr>
            <a:r>
              <a:rPr lang="en-US" sz="1800" dirty="0">
                <a:latin typeface="Book Antiqua" pitchFamily="18" charset="0"/>
              </a:rPr>
              <a:t> </a:t>
            </a:r>
            <a:r>
              <a:rPr lang="en-US" sz="1800" dirty="0" smtClean="0">
                <a:latin typeface="Book Antiqua" pitchFamily="18" charset="0"/>
              </a:rPr>
              <a:t>      </a:t>
            </a:r>
          </a:p>
          <a:p>
            <a:pPr>
              <a:buNone/>
            </a:pPr>
            <a:r>
              <a:rPr lang="en-US" sz="1800" dirty="0">
                <a:latin typeface="Book Antiqua" pitchFamily="18" charset="0"/>
              </a:rPr>
              <a:t> </a:t>
            </a:r>
            <a:r>
              <a:rPr lang="en-US" sz="1800" dirty="0" smtClean="0">
                <a:latin typeface="Book Antiqua" pitchFamily="18" charset="0"/>
              </a:rPr>
              <a:t>   </a:t>
            </a:r>
            <a:r>
              <a:rPr lang="en-US" sz="1800" u="sng" dirty="0" smtClean="0">
                <a:latin typeface="Book Antiqua" pitchFamily="18" charset="0"/>
              </a:rPr>
              <a:t>TECHNIQUES:</a:t>
            </a:r>
            <a:endParaRPr lang="en-US" sz="1800" dirty="0" smtClean="0">
              <a:latin typeface="Book Antiqua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Book Antiqua" pitchFamily="18" charset="0"/>
              </a:rPr>
              <a:t>    Analysis </a:t>
            </a:r>
            <a:r>
              <a:rPr lang="en-US" sz="1800" dirty="0">
                <a:latin typeface="Book Antiqua" pitchFamily="18" charset="0"/>
              </a:rPr>
              <a:t>of past trend or ‘in depth’ checking of </a:t>
            </a:r>
            <a:r>
              <a:rPr lang="en-US" sz="1800" dirty="0" smtClean="0">
                <a:latin typeface="Book Antiqua" pitchFamily="18" charset="0"/>
              </a:rPr>
              <a:t>selected transactions.</a:t>
            </a:r>
          </a:p>
          <a:p>
            <a:pPr>
              <a:buNone/>
            </a:pPr>
            <a:r>
              <a:rPr lang="en-US" sz="1800" dirty="0">
                <a:latin typeface="Book Antiqua" pitchFamily="18" charset="0"/>
              </a:rPr>
              <a:t> </a:t>
            </a:r>
            <a:r>
              <a:rPr lang="en-US" sz="1800" dirty="0" smtClean="0">
                <a:latin typeface="Book Antiqua" pitchFamily="18" charset="0"/>
              </a:rPr>
              <a:t>      </a:t>
            </a:r>
          </a:p>
          <a:p>
            <a:pPr>
              <a:buNone/>
            </a:pPr>
            <a:r>
              <a:rPr lang="en-US" sz="1800" dirty="0">
                <a:latin typeface="Book Antiqua" pitchFamily="18" charset="0"/>
              </a:rPr>
              <a:t> </a:t>
            </a:r>
            <a:r>
              <a:rPr lang="en-US" sz="1800" dirty="0" smtClean="0">
                <a:latin typeface="Book Antiqua" pitchFamily="18" charset="0"/>
              </a:rPr>
              <a:t>   </a:t>
            </a:r>
            <a:r>
              <a:rPr lang="en-US" sz="1800" u="sng" dirty="0" smtClean="0">
                <a:latin typeface="Book Antiqua" pitchFamily="18" charset="0"/>
              </a:rPr>
              <a:t>PERIOD</a:t>
            </a:r>
            <a:r>
              <a:rPr lang="en-US" sz="1800" dirty="0" smtClean="0">
                <a:latin typeface="Book Antiqua" pitchFamily="18" charset="0"/>
              </a:rPr>
              <a:t> :</a:t>
            </a:r>
          </a:p>
          <a:p>
            <a:pPr>
              <a:buNone/>
            </a:pPr>
            <a:r>
              <a:rPr lang="en-US" sz="1800" dirty="0" smtClean="0">
                <a:latin typeface="Book Antiqua" pitchFamily="18" charset="0"/>
              </a:rPr>
              <a:t>    No </a:t>
            </a:r>
            <a:r>
              <a:rPr lang="en-US" sz="1800" dirty="0">
                <a:latin typeface="Book Antiqua" pitchFamily="18" charset="0"/>
              </a:rPr>
              <a:t>such limitations. Accounts may be examined in detail from the beginning</a:t>
            </a:r>
            <a:endParaRPr lang="en-US" sz="1800" u="sng" dirty="0">
              <a:latin typeface="Book Antiqua" pitchFamily="18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668D4-9517-47E2-AF86-4869FA966A65}" type="datetime2">
              <a:rPr lang="en-US" b="1" smtClean="0"/>
              <a:t>Wednesday, February 01, 2012</a:t>
            </a:fld>
            <a:endParaRPr lang="en-US" b="1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3860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24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Critical Point Auditing</a:t>
            </a: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: </a:t>
            </a:r>
            <a:r>
              <a:rPr lang="en-US" sz="2400" dirty="0">
                <a:latin typeface="Book Antiqua" pitchFamily="18" charset="0"/>
              </a:rPr>
              <a:t>its aims at filtering out the symptoms of fraud from regular and normal transactions in which they are </a:t>
            </a:r>
            <a:r>
              <a:rPr lang="en-US" sz="2400" dirty="0" smtClean="0">
                <a:latin typeface="Book Antiqua" pitchFamily="18" charset="0"/>
              </a:rPr>
              <a:t>mixed or </a:t>
            </a:r>
            <a:r>
              <a:rPr lang="en-US" sz="2400" dirty="0">
                <a:latin typeface="Book Antiqua" pitchFamily="18" charset="0"/>
              </a:rPr>
              <a:t>concealed.</a:t>
            </a:r>
            <a:endParaRPr lang="en-US" sz="2400" dirty="0" smtClean="0">
              <a:latin typeface="Book Antiqua" pitchFamily="18" charset="0"/>
            </a:endParaRPr>
          </a:p>
          <a:p>
            <a:pPr lvl="0"/>
            <a:r>
              <a:rPr lang="en-US" sz="2400" dirty="0">
                <a:latin typeface="Book Antiqua" pitchFamily="18" charset="0"/>
              </a:rPr>
              <a:t>For this purpose, financial statements, books, records, etc. are analyzed mainly.</a:t>
            </a:r>
          </a:p>
          <a:p>
            <a:pPr>
              <a:buNone/>
            </a:pPr>
            <a:endParaRPr lang="en-US" sz="2400" b="1" u="sng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 Antiqua" pitchFamily="18" charset="0"/>
            </a:endParaRPr>
          </a:p>
          <a:p>
            <a:r>
              <a:rPr lang="en-US" sz="24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 Antiqua" pitchFamily="18" charset="0"/>
              </a:rPr>
              <a:t>Propriety Audit :</a:t>
            </a:r>
            <a:endParaRPr lang="en-US" sz="2400" dirty="0" smtClean="0">
              <a:latin typeface="Book Antiqua" pitchFamily="18" charset="0"/>
            </a:endParaRPr>
          </a:p>
          <a:p>
            <a:pPr lvl="0"/>
            <a:r>
              <a:rPr lang="en-US" sz="2400" dirty="0" smtClean="0">
                <a:latin typeface="Book Antiqua" pitchFamily="18" charset="0"/>
              </a:rPr>
              <a:t>Propriety </a:t>
            </a:r>
            <a:r>
              <a:rPr lang="en-US" sz="2400" dirty="0">
                <a:latin typeface="Book Antiqua" pitchFamily="18" charset="0"/>
              </a:rPr>
              <a:t>audit is conducted by Supreme Audit Institutions (SAI) to report on whether Government accounts</a:t>
            </a:r>
            <a:r>
              <a:rPr lang="en-US" sz="2400" dirty="0" smtClean="0">
                <a:latin typeface="Book Antiqua" pitchFamily="18" charset="0"/>
              </a:rPr>
              <a:t>. </a:t>
            </a:r>
            <a:r>
              <a:rPr lang="en-US" sz="2400" dirty="0">
                <a:latin typeface="Book Antiqua" pitchFamily="18" charset="0"/>
              </a:rPr>
              <a:t>{All expenditure sanctioned and incurred are need-based and all revenues due to Government have been realized in time and credited to the government account.</a:t>
            </a:r>
          </a:p>
          <a:p>
            <a:endParaRPr lang="en-US" sz="2400" u="sn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1DF6F-3A38-4F3D-B5E3-311947C96C9D}" type="datetime2">
              <a:rPr lang="en-US" b="1" smtClean="0"/>
              <a:t>Wednesday, February 01, 2012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  </a:t>
            </a:r>
            <a:r>
              <a:rPr lang="en-US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Two Major Detection Techniques</a:t>
            </a:r>
            <a:endParaRPr lang="en-US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101" name="Picture 5" descr="C:\Documents and Settings\durgesh\Local Settings\Temporary Internet Files\Content.IE5\PNGRQFUM\MC900215019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819401"/>
            <a:ext cx="3810000" cy="99059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3098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/>
            <a:r>
              <a:rPr 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7,561 Fake </a:t>
            </a:r>
            <a:r>
              <a:rPr lang="en-US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Invoices</a:t>
            </a:r>
            <a:r>
              <a:rPr 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.</a:t>
            </a:r>
          </a:p>
          <a:p>
            <a:pPr lvl="0">
              <a:buNone/>
            </a:pPr>
            <a:endParaRPr lang="en-US" sz="3000" dirty="0" smtClean="0">
              <a:latin typeface="Book Antiqua" pitchFamily="18" charset="0"/>
            </a:endParaRPr>
          </a:p>
          <a:p>
            <a:pPr lvl="0"/>
            <a:r>
              <a:rPr lang="en-US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Inflated </a:t>
            </a:r>
            <a:r>
              <a:rPr 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Receivable</a:t>
            </a:r>
            <a:r>
              <a:rPr lang="en-US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. </a:t>
            </a:r>
            <a:endParaRPr lang="en-US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 Antiqua" pitchFamily="18" charset="0"/>
            </a:endParaRPr>
          </a:p>
          <a:p>
            <a:pPr lvl="0">
              <a:buNone/>
            </a:pPr>
            <a:endParaRPr lang="en-US" sz="3000" dirty="0" smtClean="0">
              <a:latin typeface="Book Antiqua" pitchFamily="18" charset="0"/>
            </a:endParaRPr>
          </a:p>
          <a:p>
            <a:pPr lvl="0"/>
            <a:r>
              <a:rPr lang="en-US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Fake </a:t>
            </a:r>
            <a:r>
              <a:rPr 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Fixed Deposit Receipt.</a:t>
            </a:r>
          </a:p>
          <a:p>
            <a:pPr lvl="0"/>
            <a:endParaRPr lang="en-US" sz="3000" dirty="0" smtClean="0">
              <a:latin typeface="Book Antiqua" pitchFamily="18" charset="0"/>
            </a:endParaRPr>
          </a:p>
          <a:p>
            <a:pPr lvl="0"/>
            <a:r>
              <a:rPr lang="en-US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Bank </a:t>
            </a:r>
            <a:r>
              <a:rPr 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Guarantee </a:t>
            </a:r>
            <a:r>
              <a:rPr lang="en-US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Was Manipulated</a:t>
            </a:r>
            <a:r>
              <a:rPr 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.</a:t>
            </a:r>
          </a:p>
          <a:p>
            <a:pPr lvl="0"/>
            <a:endParaRPr lang="en-US" sz="3000" dirty="0" smtClean="0">
              <a:latin typeface="Book Antiqua" pitchFamily="18" charset="0"/>
            </a:endParaRPr>
          </a:p>
          <a:p>
            <a:pPr lvl="0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Fake 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Bank Balance Statement</a:t>
            </a:r>
            <a:r>
              <a:rPr lang="en-US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.</a:t>
            </a:r>
            <a:r>
              <a:rPr lang="en-US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365125"/>
          </a:xfrm>
        </p:spPr>
        <p:txBody>
          <a:bodyPr/>
          <a:lstStyle/>
          <a:p>
            <a:fld id="{AF8D6281-27A8-4378-8333-A11DC2D02297}" type="datetime2">
              <a:rPr lang="en-US" b="1" smtClean="0"/>
              <a:t>Wednesday, February 01, 2012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 </a:t>
            </a:r>
            <a:r>
              <a:rPr lang="en-US" sz="2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SATYAM SCAM “- biggest scam in corporate history </a:t>
            </a:r>
            <a:r>
              <a:rPr lang="en-US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	</a:t>
            </a:r>
            <a:endParaRPr lang="en-US" sz="3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Picture 6" descr="15satyam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00201"/>
            <a:ext cx="2514600" cy="1524000"/>
          </a:xfrm>
          <a:prstGeom prst="rect">
            <a:avLst/>
          </a:prstGeom>
        </p:spPr>
      </p:pic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92249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114800"/>
                <a:gridCol w="4114800"/>
              </a:tblGrid>
              <a:tr h="955409">
                <a:tc>
                  <a:txBody>
                    <a:bodyPr/>
                    <a:lstStyle/>
                    <a:p>
                      <a:endParaRPr lang="en-US" sz="1800" b="0" kern="1200" dirty="0" smtClean="0"/>
                    </a:p>
                    <a:p>
                      <a:endParaRPr lang="en-US" sz="1800" b="0" kern="1200" dirty="0" smtClean="0"/>
                    </a:p>
                    <a:p>
                      <a:r>
                        <a:rPr lang="en-US" sz="1800" b="0" kern="1200" dirty="0" smtClean="0"/>
                        <a:t>Unremitted Currency 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0" kern="1200" dirty="0" smtClean="0"/>
                    </a:p>
                    <a:p>
                      <a:endParaRPr lang="en-US" sz="1800" b="0" kern="1200" dirty="0" smtClean="0"/>
                    </a:p>
                    <a:p>
                      <a:r>
                        <a:rPr lang="en-US" sz="1800" b="0" kern="1200" dirty="0" smtClean="0"/>
                        <a:t>Rs. 1,940 Crores.</a:t>
                      </a:r>
                      <a:endParaRPr lang="en-US" b="0" dirty="0"/>
                    </a:p>
                  </a:txBody>
                  <a:tcPr/>
                </a:tc>
              </a:tr>
              <a:tr h="955409">
                <a:tc>
                  <a:txBody>
                    <a:bodyPr/>
                    <a:lstStyle/>
                    <a:p>
                      <a:endParaRPr lang="en-US" sz="1800" kern="1200" dirty="0" smtClean="0"/>
                    </a:p>
                    <a:p>
                      <a:r>
                        <a:rPr lang="en-US" sz="1800" kern="1200" dirty="0" smtClean="0"/>
                        <a:t>Books  Inflated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1800" kern="1200" dirty="0" smtClean="0"/>
                        <a:t>Rs. 27,167 Crores.</a:t>
                      </a:r>
                      <a:endParaRPr lang="en-US" dirty="0"/>
                    </a:p>
                  </a:txBody>
                  <a:tcPr/>
                </a:tc>
              </a:tr>
              <a:tr h="1789644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1800" kern="1200" dirty="0" smtClean="0"/>
                        <a:t>Fake F.D Int. ( Actual Rs. 7.42 Lakh)</a:t>
                      </a:r>
                    </a:p>
                    <a:p>
                      <a:endParaRPr lang="en-US" sz="1800" kern="1200" dirty="0" smtClean="0"/>
                    </a:p>
                    <a:p>
                      <a:r>
                        <a:rPr lang="en-US" sz="1800" kern="1200" dirty="0" smtClean="0"/>
                        <a:t>Liability - </a:t>
                      </a:r>
                      <a:r>
                        <a:rPr kumimoji="0" lang="en-US" sz="1800" kern="1200" dirty="0" smtClean="0"/>
                        <a:t>Un</a:t>
                      </a:r>
                      <a:r>
                        <a:rPr kumimoji="0" lang="en-US" kern="1200" dirty="0" smtClean="0"/>
                        <a:t>derstated</a:t>
                      </a:r>
                      <a:endParaRPr lang="en-US" sz="1800" kern="1200" dirty="0" smtClean="0"/>
                    </a:p>
                    <a:p>
                      <a:endParaRPr lang="en-US" sz="1800" kern="1200" dirty="0" smtClean="0"/>
                    </a:p>
                    <a:p>
                      <a:r>
                        <a:rPr lang="en-US" sz="1800" kern="1200" dirty="0" smtClean="0"/>
                        <a:t>Export inflated ( Fake invoice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sz="1800" kern="1200" dirty="0" smtClean="0"/>
                        <a:t>Rs. 375 Crores.</a:t>
                      </a:r>
                    </a:p>
                    <a:p>
                      <a:endParaRPr lang="en-US" sz="1800" kern="1200" dirty="0" smtClean="0"/>
                    </a:p>
                    <a:p>
                      <a:endParaRPr lang="en-US" sz="1800" kern="1200" dirty="0" smtClean="0"/>
                    </a:p>
                    <a:p>
                      <a:r>
                        <a:rPr lang="en-US" sz="1800" kern="1200" dirty="0" smtClean="0"/>
                        <a:t>Rs. 1,230 Crores.</a:t>
                      </a:r>
                    </a:p>
                    <a:p>
                      <a:endParaRPr lang="en-US" sz="1800" kern="1200" dirty="0" smtClean="0"/>
                    </a:p>
                    <a:p>
                      <a:r>
                        <a:rPr lang="en-US" sz="1800" kern="1200" dirty="0" smtClean="0"/>
                        <a:t>Rs. 4,500 Crores.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4CE5-24FD-41F9-B64E-C47B8C697889}" type="datetime2">
              <a:rPr lang="en-US" b="1" smtClean="0"/>
              <a:t>Wednesday, February 01, 2012</a:t>
            </a:fld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SATYAM - Facts </a:t>
            </a:r>
            <a: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and Figures</a:t>
            </a:r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:</a:t>
            </a:r>
            <a:b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en-US" dirty="0"/>
          </a:p>
        </p:txBody>
      </p:sp>
    </p:spTree>
  </p:cSld>
  <p:clrMapOvr>
    <a:masterClrMapping/>
  </p:clrMapOvr>
  <p:transition spd="med" advClick="0" advTm="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520</TotalTime>
  <Words>896</Words>
  <Application>Microsoft Office PowerPoint</Application>
  <PresentationFormat>On-screen Show (4:3)</PresentationFormat>
  <Paragraphs>204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Concourse</vt:lpstr>
      <vt:lpstr>Presentation Topic </vt:lpstr>
      <vt:lpstr>   Introduction to Forensic Audit  </vt:lpstr>
      <vt:lpstr>Companies (Auditor’s Report) Order, 2003 </vt:lpstr>
      <vt:lpstr>   As Per Survey Report  </vt:lpstr>
      <vt:lpstr>  Three Broad Categories of Fraud:  </vt:lpstr>
      <vt:lpstr> Major Distinction Between Statutory and Forensic Audit:  </vt:lpstr>
      <vt:lpstr>    Two Major Detection Techniques</vt:lpstr>
      <vt:lpstr> “ SATYAM SCAM “- biggest scam in corporate history  </vt:lpstr>
      <vt:lpstr> SATYAM - Facts and Figures: </vt:lpstr>
      <vt:lpstr>   Conclusion  </vt:lpstr>
      <vt:lpstr>  Introduction To Social Audit </vt:lpstr>
      <vt:lpstr> Social Auditing ???</vt:lpstr>
      <vt:lpstr> Brief Social Audit Process:  </vt:lpstr>
      <vt:lpstr>History of Social Audit:</vt:lpstr>
      <vt:lpstr> Uses and Functions of Social Audit </vt:lpstr>
      <vt:lpstr>Social Audit Vs Other Audits</vt:lpstr>
      <vt:lpstr>   Reason to conduct SA</vt:lpstr>
      <vt:lpstr>    Benefits of Social Auditing    </vt:lpstr>
      <vt:lpstr>   Review of Benefits:</vt:lpstr>
      <vt:lpstr>                  THE END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kishor</dc:creator>
  <cp:lastModifiedBy>kishor</cp:lastModifiedBy>
  <cp:revision>294</cp:revision>
  <dcterms:created xsi:type="dcterms:W3CDTF">2012-01-15T10:13:33Z</dcterms:created>
  <dcterms:modified xsi:type="dcterms:W3CDTF">2012-02-01T07:55:49Z</dcterms:modified>
</cp:coreProperties>
</file>