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56"/>
  </p:notesMasterIdLst>
  <p:sldIdLst>
    <p:sldId id="256" r:id="rId2"/>
    <p:sldId id="257" r:id="rId3"/>
    <p:sldId id="259" r:id="rId4"/>
    <p:sldId id="271" r:id="rId5"/>
    <p:sldId id="274" r:id="rId6"/>
    <p:sldId id="280" r:id="rId7"/>
    <p:sldId id="260" r:id="rId8"/>
    <p:sldId id="303" r:id="rId9"/>
    <p:sldId id="304" r:id="rId10"/>
    <p:sldId id="306" r:id="rId11"/>
    <p:sldId id="307" r:id="rId12"/>
    <p:sldId id="261" r:id="rId13"/>
    <p:sldId id="281" r:id="rId14"/>
    <p:sldId id="282" r:id="rId15"/>
    <p:sldId id="283" r:id="rId16"/>
    <p:sldId id="284" r:id="rId17"/>
    <p:sldId id="286" r:id="rId18"/>
    <p:sldId id="288" r:id="rId19"/>
    <p:sldId id="412" r:id="rId20"/>
    <p:sldId id="295" r:id="rId21"/>
    <p:sldId id="296" r:id="rId22"/>
    <p:sldId id="297" r:id="rId23"/>
    <p:sldId id="298" r:id="rId24"/>
    <p:sldId id="299" r:id="rId25"/>
    <p:sldId id="300" r:id="rId26"/>
    <p:sldId id="301" r:id="rId27"/>
    <p:sldId id="302" r:id="rId28"/>
    <p:sldId id="262" r:id="rId29"/>
    <p:sldId id="309" r:id="rId30"/>
    <p:sldId id="310" r:id="rId31"/>
    <p:sldId id="316" r:id="rId32"/>
    <p:sldId id="317" r:id="rId33"/>
    <p:sldId id="318" r:id="rId34"/>
    <p:sldId id="265" r:id="rId35"/>
    <p:sldId id="362" r:id="rId36"/>
    <p:sldId id="363" r:id="rId37"/>
    <p:sldId id="415" r:id="rId38"/>
    <p:sldId id="268" r:id="rId39"/>
    <p:sldId id="384" r:id="rId40"/>
    <p:sldId id="385" r:id="rId41"/>
    <p:sldId id="416" r:id="rId42"/>
    <p:sldId id="386" r:id="rId43"/>
    <p:sldId id="387" r:id="rId44"/>
    <p:sldId id="388" r:id="rId45"/>
    <p:sldId id="389" r:id="rId46"/>
    <p:sldId id="390" r:id="rId47"/>
    <p:sldId id="391" r:id="rId48"/>
    <p:sldId id="392" r:id="rId49"/>
    <p:sldId id="393" r:id="rId50"/>
    <p:sldId id="394" r:id="rId51"/>
    <p:sldId id="417" r:id="rId52"/>
    <p:sldId id="414" r:id="rId53"/>
    <p:sldId id="420" r:id="rId54"/>
    <p:sldId id="419" r:id="rId5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89"/>
    <a:srgbClr val="009242"/>
    <a:srgbClr val="3972AC"/>
    <a:srgbClr val="CCECFF"/>
    <a:srgbClr val="37CBFF"/>
    <a:srgbClr val="98BEE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24" autoAdjust="0"/>
  </p:normalViewPr>
  <p:slideViewPr>
    <p:cSldViewPr>
      <p:cViewPr>
        <p:scale>
          <a:sx n="50" d="100"/>
          <a:sy n="50" d="100"/>
        </p:scale>
        <p:origin x="-1860" y="-420"/>
      </p:cViewPr>
      <p:guideLst>
        <p:guide orient="horz" pos="2160"/>
        <p:guide pos="2880"/>
      </p:guideLst>
    </p:cSldViewPr>
  </p:slideViewPr>
  <p:outlineViewPr>
    <p:cViewPr>
      <p:scale>
        <a:sx n="33" d="100"/>
        <a:sy n="33" d="100"/>
      </p:scale>
      <p:origin x="0" y="3353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2639D880-6E52-4368-8515-89492A282151}" type="datetimeFigureOut">
              <a:rPr lang="en-US"/>
              <a:pPr>
                <a:defRPr/>
              </a:pPr>
              <a:t>8/25/2015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2D53C620-5081-447A-9FAD-9CE9E50FE49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2D53C620-5081-447A-9FAD-9CE9E50FE499}" type="slidenum">
              <a:rPr lang="en-US" smtClean="0"/>
              <a:pPr>
                <a:defRPr/>
              </a:pPr>
              <a:t>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2D53C620-5081-447A-9FAD-9CE9E50FE499}"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a:defRPr/>
            </a:pPr>
            <a:fld id="{2D53C620-5081-447A-9FAD-9CE9E50FE499}" type="slidenum">
              <a:rPr lang="en-US" smtClean="0"/>
              <a:pPr>
                <a:defRPr/>
              </a:pPr>
              <a:t>50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3662363"/>
          </a:xfrm>
          <a:prstGeom prst="rect">
            <a:avLst/>
          </a:prstGeom>
          <a:solidFill>
            <a:schemeClr val="accent1"/>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
        <p:nvSpPr>
          <p:cNvPr id="5" name="Rectangle 4"/>
          <p:cNvSpPr>
            <a:spLocks noChangeArrowheads="1"/>
          </p:cNvSpPr>
          <p:nvPr/>
        </p:nvSpPr>
        <p:spPr bwMode="auto">
          <a:xfrm>
            <a:off x="0" y="6605588"/>
            <a:ext cx="9139238" cy="2778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
        <p:nvSpPr>
          <p:cNvPr id="6" name="Rectangle 5"/>
          <p:cNvSpPr>
            <a:spLocks noChangeArrowheads="1"/>
          </p:cNvSpPr>
          <p:nvPr/>
        </p:nvSpPr>
        <p:spPr bwMode="auto">
          <a:xfrm>
            <a:off x="0" y="3617913"/>
            <a:ext cx="9147175" cy="215900"/>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pic>
        <p:nvPicPr>
          <p:cNvPr id="7" name="Picture 15" descr="Chalkboard3"/>
          <p:cNvPicPr>
            <a:picLocks noChangeAspect="1" noChangeArrowheads="1"/>
          </p:cNvPicPr>
          <p:nvPr/>
        </p:nvPicPr>
        <p:blipFill>
          <a:blip r:embed="rId2" cstate="print"/>
          <a:srcRect t="2168"/>
          <a:stretch>
            <a:fillRect/>
          </a:stretch>
        </p:blipFill>
        <p:spPr bwMode="auto">
          <a:xfrm>
            <a:off x="1943100" y="0"/>
            <a:ext cx="5200650" cy="6953250"/>
          </a:xfrm>
          <a:prstGeom prst="rect">
            <a:avLst/>
          </a:prstGeom>
          <a:noFill/>
          <a:ln w="9525">
            <a:noFill/>
            <a:miter lim="800000"/>
            <a:headEnd/>
            <a:tailEnd/>
          </a:ln>
        </p:spPr>
      </p:pic>
      <p:pic>
        <p:nvPicPr>
          <p:cNvPr id="8" name="Picture 16" descr="CHALKS"/>
          <p:cNvPicPr>
            <a:picLocks noChangeAspect="1" noChangeArrowheads="1"/>
          </p:cNvPicPr>
          <p:nvPr/>
        </p:nvPicPr>
        <p:blipFill>
          <a:blip r:embed="rId3" cstate="print"/>
          <a:srcRect/>
          <a:stretch>
            <a:fillRect/>
          </a:stretch>
        </p:blipFill>
        <p:spPr bwMode="auto">
          <a:xfrm>
            <a:off x="2987675" y="4221163"/>
            <a:ext cx="3024188" cy="1935162"/>
          </a:xfrm>
          <a:prstGeom prst="rect">
            <a:avLst/>
          </a:prstGeom>
          <a:noFill/>
          <a:ln w="9525">
            <a:noFill/>
            <a:miter lim="800000"/>
            <a:headEnd/>
            <a:tailEnd/>
          </a:ln>
        </p:spPr>
      </p:pic>
      <p:sp>
        <p:nvSpPr>
          <p:cNvPr id="4103" name="Rectangle 7"/>
          <p:cNvSpPr>
            <a:spLocks noGrp="1" noChangeArrowheads="1"/>
          </p:cNvSpPr>
          <p:nvPr>
            <p:ph type="subTitle" idx="1"/>
          </p:nvPr>
        </p:nvSpPr>
        <p:spPr>
          <a:xfrm>
            <a:off x="2771775" y="3105151"/>
            <a:ext cx="3455988" cy="1152525"/>
          </a:xfrm>
        </p:spPr>
        <p:txBody>
          <a:bodyPr/>
          <a:lstStyle>
            <a:lvl1pPr marL="0" indent="0">
              <a:buFontTx/>
              <a:buNone/>
              <a:defRPr sz="2800"/>
            </a:lvl1pPr>
          </a:lstStyle>
          <a:p>
            <a:r>
              <a:rPr lang="en-US" smtClean="0"/>
              <a:t>Click to edit Master subtitle style</a:t>
            </a:r>
            <a:endParaRPr lang="en-GB"/>
          </a:p>
        </p:txBody>
      </p:sp>
      <p:sp>
        <p:nvSpPr>
          <p:cNvPr id="4102" name="Rectangle 6"/>
          <p:cNvSpPr>
            <a:spLocks noGrp="1" noChangeArrowheads="1"/>
          </p:cNvSpPr>
          <p:nvPr>
            <p:ph type="ctrTitle"/>
          </p:nvPr>
        </p:nvSpPr>
        <p:spPr>
          <a:xfrm>
            <a:off x="2808289" y="620714"/>
            <a:ext cx="3384551" cy="2484437"/>
          </a:xfrm>
        </p:spPr>
        <p:txBody>
          <a:bodyPr/>
          <a:lstStyle>
            <a:lvl1pPr>
              <a:defRPr/>
            </a:lvl1pPr>
          </a:lstStyle>
          <a:p>
            <a:r>
              <a:rPr lang="en-US" smtClean="0"/>
              <a:t>Click to edit Master title style</a:t>
            </a:r>
            <a:endParaRPr lang="en-GB"/>
          </a:p>
        </p:txBody>
      </p:sp>
      <p:sp>
        <p:nvSpPr>
          <p:cNvPr id="9" name="Rectangle 8"/>
          <p:cNvSpPr>
            <a:spLocks noGrp="1" noChangeArrowheads="1"/>
          </p:cNvSpPr>
          <p:nvPr>
            <p:ph type="sldNum" sz="quarter" idx="10"/>
          </p:nvPr>
        </p:nvSpPr>
        <p:spPr>
          <a:xfrm>
            <a:off x="6553200" y="6605588"/>
            <a:ext cx="2133600" cy="279400"/>
          </a:xfrm>
        </p:spPr>
        <p:txBody>
          <a:bodyPr/>
          <a:lstStyle>
            <a:lvl1pPr>
              <a:defRPr/>
            </a:lvl1pPr>
          </a:lstStyle>
          <a:p>
            <a:pPr>
              <a:defRPr/>
            </a:pPr>
            <a:fld id="{428669ED-20A0-41BD-A194-2F51A80FCBA3}" type="slidenum">
              <a:rPr lang="en-US"/>
              <a:pPr>
                <a:defRPr/>
              </a:pPr>
              <a:t>‹#›</a:t>
            </a:fld>
            <a:endParaRPr lang="en-US"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6"/>
          <p:cNvSpPr>
            <a:spLocks noGrp="1" noChangeArrowheads="1"/>
          </p:cNvSpPr>
          <p:nvPr>
            <p:ph type="sldNum" sz="quarter" idx="10"/>
          </p:nvPr>
        </p:nvSpPr>
        <p:spPr>
          <a:ln/>
        </p:spPr>
        <p:txBody>
          <a:bodyPr/>
          <a:lstStyle>
            <a:lvl1pPr>
              <a:defRPr/>
            </a:lvl1pPr>
          </a:lstStyle>
          <a:p>
            <a:pPr>
              <a:defRPr/>
            </a:pPr>
            <a:fld id="{FC2549ED-108E-462F-9EAE-ED80E5DF4CB8}" type="slidenum">
              <a:rPr lang="en-US"/>
              <a:pPr>
                <a:defRPr/>
              </a:pPr>
              <a:t>‹#›</a:t>
            </a:fld>
            <a:endParaRPr lang="en-US"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260351"/>
            <a:ext cx="2071688" cy="583247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1" y="260351"/>
            <a:ext cx="6067425"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6"/>
          <p:cNvSpPr>
            <a:spLocks noGrp="1" noChangeArrowheads="1"/>
          </p:cNvSpPr>
          <p:nvPr>
            <p:ph type="sldNum" sz="quarter" idx="10"/>
          </p:nvPr>
        </p:nvSpPr>
        <p:spPr>
          <a:ln/>
        </p:spPr>
        <p:txBody>
          <a:bodyPr/>
          <a:lstStyle>
            <a:lvl1pPr>
              <a:defRPr/>
            </a:lvl1pPr>
          </a:lstStyle>
          <a:p>
            <a:pPr>
              <a:defRPr/>
            </a:pPr>
            <a:fld id="{DF545C74-6614-4749-8AF8-545B18F1E245}" type="slidenum">
              <a:rPr lang="en-US"/>
              <a:pPr>
                <a:defRPr/>
              </a:pPr>
              <a:t>‹#›</a:t>
            </a:fld>
            <a:endParaRPr lang="en-US" dirty="0"/>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1" y="260351"/>
            <a:ext cx="8291513" cy="720725"/>
          </a:xfrm>
        </p:spPr>
        <p:txBody>
          <a:bodyPr/>
          <a:lstStyle/>
          <a:p>
            <a:r>
              <a:rPr lang="en-US" smtClean="0"/>
              <a:t>Click to edit Master title style</a:t>
            </a:r>
            <a:endParaRPr lang="en-IN"/>
          </a:p>
        </p:txBody>
      </p:sp>
      <p:sp>
        <p:nvSpPr>
          <p:cNvPr id="3" name="Table Placeholder 2"/>
          <p:cNvSpPr>
            <a:spLocks noGrp="1"/>
          </p:cNvSpPr>
          <p:nvPr>
            <p:ph type="tbl" idx="1"/>
          </p:nvPr>
        </p:nvSpPr>
        <p:spPr>
          <a:xfrm>
            <a:off x="457201" y="1484314"/>
            <a:ext cx="8291513" cy="4608512"/>
          </a:xfrm>
        </p:spPr>
        <p:txBody>
          <a:bodyPr/>
          <a:lstStyle/>
          <a:p>
            <a:pPr lvl="0"/>
            <a:r>
              <a:rPr lang="en-US" noProof="0" dirty="0" smtClean="0"/>
              <a:t>Click icon to add table</a:t>
            </a:r>
            <a:endParaRPr lang="en-IN" noProof="0" dirty="0" smtClean="0"/>
          </a:p>
        </p:txBody>
      </p:sp>
      <p:sp>
        <p:nvSpPr>
          <p:cNvPr id="4" name="Rectangle 6"/>
          <p:cNvSpPr>
            <a:spLocks noGrp="1" noChangeArrowheads="1"/>
          </p:cNvSpPr>
          <p:nvPr>
            <p:ph type="sldNum" sz="quarter" idx="10"/>
          </p:nvPr>
        </p:nvSpPr>
        <p:spPr>
          <a:ln/>
        </p:spPr>
        <p:txBody>
          <a:bodyPr/>
          <a:lstStyle>
            <a:lvl1pPr>
              <a:defRPr/>
            </a:lvl1pPr>
          </a:lstStyle>
          <a:p>
            <a:pPr>
              <a:defRPr/>
            </a:pPr>
            <a:fld id="{40401C4C-3F3B-4806-9E3A-038020E8B54B}" type="slidenum">
              <a:rPr lang="en-US"/>
              <a:pPr>
                <a:defRPr/>
              </a:pPr>
              <a:t>‹#›</a:t>
            </a:fld>
            <a:endParaRPr lang="en-US" dirty="0"/>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1" y="260351"/>
            <a:ext cx="8291513" cy="720725"/>
          </a:xfrm>
        </p:spPr>
        <p:txBody>
          <a:bodyPr/>
          <a:lstStyle/>
          <a:p>
            <a:r>
              <a:rPr lang="en-US" smtClean="0"/>
              <a:t>Click to edit Master title style</a:t>
            </a:r>
            <a:endParaRPr lang="en-IN"/>
          </a:p>
        </p:txBody>
      </p:sp>
      <p:sp>
        <p:nvSpPr>
          <p:cNvPr id="3" name="Chart Placeholder 2"/>
          <p:cNvSpPr>
            <a:spLocks noGrp="1"/>
          </p:cNvSpPr>
          <p:nvPr>
            <p:ph type="chart" idx="1"/>
          </p:nvPr>
        </p:nvSpPr>
        <p:spPr>
          <a:xfrm>
            <a:off x="457201" y="1484314"/>
            <a:ext cx="8291513" cy="4608512"/>
          </a:xfrm>
        </p:spPr>
        <p:txBody>
          <a:bodyPr/>
          <a:lstStyle/>
          <a:p>
            <a:pPr lvl="0"/>
            <a:r>
              <a:rPr lang="en-US" noProof="0" dirty="0" smtClean="0"/>
              <a:t>Click icon to add chart</a:t>
            </a:r>
            <a:endParaRPr lang="en-IN" noProof="0" dirty="0" smtClean="0"/>
          </a:p>
        </p:txBody>
      </p:sp>
      <p:sp>
        <p:nvSpPr>
          <p:cNvPr id="4" name="Rectangle 6"/>
          <p:cNvSpPr>
            <a:spLocks noGrp="1" noChangeArrowheads="1"/>
          </p:cNvSpPr>
          <p:nvPr>
            <p:ph type="sldNum" sz="quarter" idx="10"/>
          </p:nvPr>
        </p:nvSpPr>
        <p:spPr>
          <a:ln/>
        </p:spPr>
        <p:txBody>
          <a:bodyPr/>
          <a:lstStyle>
            <a:lvl1pPr>
              <a:defRPr/>
            </a:lvl1pPr>
          </a:lstStyle>
          <a:p>
            <a:pPr>
              <a:defRPr/>
            </a:pPr>
            <a:fld id="{1AB9672E-8C72-45DB-B4CA-990AE364E116}" type="slidenum">
              <a:rPr lang="en-US"/>
              <a:pPr>
                <a:defRPr/>
              </a:pPr>
              <a:t>‹#›</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6"/>
          <p:cNvSpPr>
            <a:spLocks noGrp="1" noChangeArrowheads="1"/>
          </p:cNvSpPr>
          <p:nvPr>
            <p:ph type="sldNum" sz="quarter" idx="10"/>
          </p:nvPr>
        </p:nvSpPr>
        <p:spPr>
          <a:ln/>
        </p:spPr>
        <p:txBody>
          <a:bodyPr/>
          <a:lstStyle>
            <a:lvl1pPr>
              <a:defRPr/>
            </a:lvl1pPr>
          </a:lstStyle>
          <a:p>
            <a:pPr>
              <a:defRPr/>
            </a:pPr>
            <a:fld id="{283BBC51-1260-4735-9BB9-616DD4F65860}" type="slidenum">
              <a:rPr lang="en-US"/>
              <a:pPr>
                <a:defRPr/>
              </a:pPr>
              <a:t>‹#›</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1B1167C-AC6D-41F8-84B5-DF12338D61D4}" type="slidenum">
              <a:rPr lang="en-US"/>
              <a:pPr>
                <a:defRPr/>
              </a:pPr>
              <a:t>‹#›</a:t>
            </a:fld>
            <a:endParaRPr lang="en-US"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1" y="1484314"/>
            <a:ext cx="4068763"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78363" y="1484314"/>
            <a:ext cx="4070351"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6"/>
          <p:cNvSpPr>
            <a:spLocks noGrp="1" noChangeArrowheads="1"/>
          </p:cNvSpPr>
          <p:nvPr>
            <p:ph type="sldNum" sz="quarter" idx="10"/>
          </p:nvPr>
        </p:nvSpPr>
        <p:spPr>
          <a:ln/>
        </p:spPr>
        <p:txBody>
          <a:bodyPr/>
          <a:lstStyle>
            <a:lvl1pPr>
              <a:defRPr/>
            </a:lvl1pPr>
          </a:lstStyle>
          <a:p>
            <a:pPr>
              <a:defRPr/>
            </a:pPr>
            <a:fld id="{A8746FB5-AD94-4F5B-B3D3-530FC55168AE}" type="slidenum">
              <a:rPr lang="en-US"/>
              <a:pPr>
                <a:defRPr/>
              </a:pPr>
              <a:t>‹#›</a:t>
            </a:fld>
            <a:endParaRPr lang="en-US"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6"/>
          <p:cNvSpPr>
            <a:spLocks noGrp="1" noChangeArrowheads="1"/>
          </p:cNvSpPr>
          <p:nvPr>
            <p:ph type="sldNum" sz="quarter" idx="10"/>
          </p:nvPr>
        </p:nvSpPr>
        <p:spPr>
          <a:ln/>
        </p:spPr>
        <p:txBody>
          <a:bodyPr/>
          <a:lstStyle>
            <a:lvl1pPr>
              <a:defRPr/>
            </a:lvl1pPr>
          </a:lstStyle>
          <a:p>
            <a:pPr>
              <a:defRPr/>
            </a:pPr>
            <a:fld id="{0A7CEF84-302F-40C4-BB8F-CCABA6EDBBEB}" type="slidenum">
              <a:rPr lang="en-US"/>
              <a:pPr>
                <a:defRPr/>
              </a:pPr>
              <a:t>‹#›</a:t>
            </a:fld>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6"/>
          <p:cNvSpPr>
            <a:spLocks noGrp="1" noChangeArrowheads="1"/>
          </p:cNvSpPr>
          <p:nvPr>
            <p:ph type="sldNum" sz="quarter" idx="10"/>
          </p:nvPr>
        </p:nvSpPr>
        <p:spPr>
          <a:ln/>
        </p:spPr>
        <p:txBody>
          <a:bodyPr/>
          <a:lstStyle>
            <a:lvl1pPr>
              <a:defRPr/>
            </a:lvl1pPr>
          </a:lstStyle>
          <a:p>
            <a:pPr>
              <a:defRPr/>
            </a:pPr>
            <a:fld id="{4783EA3E-E915-48E1-8B8D-D80FD49C8DA9}" type="slidenum">
              <a:rPr lang="en-US"/>
              <a:pPr>
                <a:defRPr/>
              </a:pPr>
              <a:t>‹#›</a:t>
            </a:fld>
            <a:endParaRPr lang="en-US"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2E38EC7-2C60-47E1-A684-2FDB3AB3524F}" type="slidenum">
              <a:rPr lang="en-US"/>
              <a:pPr>
                <a:defRPr/>
              </a:pPr>
              <a:t>‹#›</a:t>
            </a:fld>
            <a:endParaRPr lang="en-US"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A5D0DC-B291-4E44-ADFF-5B9B8E3DCFA8}" type="slidenum">
              <a:rPr lang="en-US"/>
              <a:pPr>
                <a:defRPr/>
              </a:pPr>
              <a:t>‹#›</a:t>
            </a:fld>
            <a:endParaRPr lang="en-US" dirty="0"/>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IN"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3DEE17E-FF4A-4E34-BAE9-063996CF31E3}" type="slidenum">
              <a:rPr lang="en-US"/>
              <a:pPr>
                <a:defRPr/>
              </a:pPr>
              <a:t>‹#›</a:t>
            </a:fld>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3175" y="0"/>
            <a:ext cx="9144000" cy="1196975"/>
          </a:xfrm>
          <a:prstGeom prst="rect">
            <a:avLst/>
          </a:prstGeom>
          <a:solidFill>
            <a:schemeClr val="accent1"/>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
        <p:nvSpPr>
          <p:cNvPr id="1033" name="Rectangle 9"/>
          <p:cNvSpPr>
            <a:spLocks noChangeArrowheads="1"/>
          </p:cNvSpPr>
          <p:nvPr/>
        </p:nvSpPr>
        <p:spPr bwMode="auto">
          <a:xfrm>
            <a:off x="0" y="6308725"/>
            <a:ext cx="9139238" cy="277813"/>
          </a:xfrm>
          <a:prstGeom prst="rect">
            <a:avLst/>
          </a:prstGeom>
          <a:solidFill>
            <a:schemeClr val="bg1"/>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
        <p:nvSpPr>
          <p:cNvPr id="1034" name="Rectangle 10"/>
          <p:cNvSpPr>
            <a:spLocks noChangeArrowheads="1"/>
          </p:cNvSpPr>
          <p:nvPr/>
        </p:nvSpPr>
        <p:spPr bwMode="auto">
          <a:xfrm>
            <a:off x="-3175" y="1089025"/>
            <a:ext cx="9147175" cy="215900"/>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
        <p:nvSpPr>
          <p:cNvPr id="1029" name="Rectangle 2"/>
          <p:cNvSpPr>
            <a:spLocks noGrp="1" noChangeArrowheads="1"/>
          </p:cNvSpPr>
          <p:nvPr>
            <p:ph type="title"/>
          </p:nvPr>
        </p:nvSpPr>
        <p:spPr bwMode="auto">
          <a:xfrm>
            <a:off x="457200" y="260350"/>
            <a:ext cx="8291513"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30" name="Rectangle 3"/>
          <p:cNvSpPr>
            <a:spLocks noGrp="1" noChangeArrowheads="1"/>
          </p:cNvSpPr>
          <p:nvPr>
            <p:ph type="body" idx="1"/>
          </p:nvPr>
        </p:nvSpPr>
        <p:spPr bwMode="auto">
          <a:xfrm>
            <a:off x="457200" y="1484313"/>
            <a:ext cx="8291513" cy="46085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 name="Rectangle 6"/>
          <p:cNvSpPr>
            <a:spLocks noGrp="1" noChangeArrowheads="1"/>
          </p:cNvSpPr>
          <p:nvPr>
            <p:ph type="sldNum" sz="quarter" idx="4"/>
          </p:nvPr>
        </p:nvSpPr>
        <p:spPr bwMode="auto">
          <a:xfrm>
            <a:off x="6553200" y="6308725"/>
            <a:ext cx="21336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mn-lt"/>
                <a:cs typeface="+mn-cs"/>
              </a:defRPr>
            </a:lvl1pPr>
          </a:lstStyle>
          <a:p>
            <a:pPr>
              <a:defRPr/>
            </a:pPr>
            <a:fld id="{C7EB53C0-D650-4BA6-B0F5-BB5EE94F6AC5}" type="slidenum">
              <a:rPr lang="en-US"/>
              <a:pPr>
                <a:defRPr/>
              </a:pPr>
              <a:t>‹#›</a:t>
            </a:fld>
            <a:endParaRPr lang="en-US" dirty="0"/>
          </a:p>
        </p:txBody>
      </p:sp>
      <p:sp>
        <p:nvSpPr>
          <p:cNvPr id="1035" name="Rectangle 11"/>
          <p:cNvSpPr>
            <a:spLocks noChangeArrowheads="1"/>
          </p:cNvSpPr>
          <p:nvPr/>
        </p:nvSpPr>
        <p:spPr bwMode="auto">
          <a:xfrm>
            <a:off x="0" y="6605588"/>
            <a:ext cx="9139238" cy="2778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en-IN" dirty="0">
              <a:latin typeface="+mn-lt"/>
              <a:cs typeface="+mn-cs"/>
            </a:endParaRPr>
          </a:p>
        </p:txBody>
      </p:sp>
    </p:spTree>
  </p:cSld>
  <p:clrMap bg1="dk2" tx1="lt1" bg2="dk1" tx2="lt2" accent1="accent1" accent2="accent2" accent3="accent3" accent4="accent4" accent5="accent5" accent6="accent6" hlink="hlink" folHlink="folHlink"/>
  <p:sldLayoutIdLst>
    <p:sldLayoutId id="2147484079"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 id="2147484078" r:id="rId13"/>
  </p:sldLayoutIdLst>
  <p:transition spd="slow">
    <p:fade/>
  </p:transition>
  <p:hf hdr="0" ftr="0"/>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cs typeface="Arial" charset="0"/>
        </a:defRPr>
      </a:lvl2pPr>
      <a:lvl3pPr algn="l" rtl="0" eaLnBrk="0" fontAlgn="base" hangingPunct="0">
        <a:spcBef>
          <a:spcPct val="0"/>
        </a:spcBef>
        <a:spcAft>
          <a:spcPct val="0"/>
        </a:spcAft>
        <a:defRPr sz="4400">
          <a:solidFill>
            <a:schemeClr val="tx1"/>
          </a:solidFill>
          <a:latin typeface="Arial" charset="0"/>
          <a:cs typeface="Arial" charset="0"/>
        </a:defRPr>
      </a:lvl3pPr>
      <a:lvl4pPr algn="l" rtl="0" eaLnBrk="0" fontAlgn="base" hangingPunct="0">
        <a:spcBef>
          <a:spcPct val="0"/>
        </a:spcBef>
        <a:spcAft>
          <a:spcPct val="0"/>
        </a:spcAft>
        <a:defRPr sz="4400">
          <a:solidFill>
            <a:schemeClr val="tx1"/>
          </a:solidFill>
          <a:latin typeface="Arial" charset="0"/>
          <a:cs typeface="Arial" charset="0"/>
        </a:defRPr>
      </a:lvl4pPr>
      <a:lvl5pPr algn="l" rtl="0" eaLnBrk="0" fontAlgn="base" hangingPunct="0">
        <a:spcBef>
          <a:spcPct val="0"/>
        </a:spcBef>
        <a:spcAft>
          <a:spcPct val="0"/>
        </a:spcAft>
        <a:defRPr sz="4400">
          <a:solidFill>
            <a:schemeClr val="tx1"/>
          </a:solidFill>
          <a:latin typeface="Arial" charset="0"/>
          <a:cs typeface="Arial" charset="0"/>
        </a:defRPr>
      </a:lvl5pPr>
      <a:lvl6pPr marL="457200" algn="l" rtl="0" eaLnBrk="1" fontAlgn="base" hangingPunct="1">
        <a:spcBef>
          <a:spcPct val="0"/>
        </a:spcBef>
        <a:spcAft>
          <a:spcPct val="0"/>
        </a:spcAft>
        <a:defRPr sz="4400">
          <a:solidFill>
            <a:schemeClr val="tx1"/>
          </a:solidFill>
          <a:latin typeface="Arial" charset="0"/>
          <a:cs typeface="Arial" charset="0"/>
        </a:defRPr>
      </a:lvl6pPr>
      <a:lvl7pPr marL="914400" algn="l" rtl="0" eaLnBrk="1" fontAlgn="base" hangingPunct="1">
        <a:spcBef>
          <a:spcPct val="0"/>
        </a:spcBef>
        <a:spcAft>
          <a:spcPct val="0"/>
        </a:spcAft>
        <a:defRPr sz="4400">
          <a:solidFill>
            <a:schemeClr val="tx1"/>
          </a:solidFill>
          <a:latin typeface="Arial" charset="0"/>
          <a:cs typeface="Arial" charset="0"/>
        </a:defRPr>
      </a:lvl7pPr>
      <a:lvl8pPr marL="1371600" algn="l" rtl="0" eaLnBrk="1" fontAlgn="base" hangingPunct="1">
        <a:spcBef>
          <a:spcPct val="0"/>
        </a:spcBef>
        <a:spcAft>
          <a:spcPct val="0"/>
        </a:spcAft>
        <a:defRPr sz="4400">
          <a:solidFill>
            <a:schemeClr val="tx1"/>
          </a:solidFill>
          <a:latin typeface="Arial" charset="0"/>
          <a:cs typeface="Arial" charset="0"/>
        </a:defRPr>
      </a:lvl8pPr>
      <a:lvl9pPr marL="1828800" algn="l"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slide" Target="slide6.xml"/><Relationship Id="rId7" Type="http://schemas.openxmlformats.org/officeDocument/2006/relationships/slide" Target="slide34.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12.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a:spLocks noGrp="1"/>
          </p:cNvSpPr>
          <p:nvPr>
            <p:ph type="subTitle" idx="1"/>
          </p:nvPr>
        </p:nvSpPr>
        <p:spPr>
          <a:xfrm>
            <a:off x="2743200" y="1371600"/>
            <a:ext cx="3455988" cy="2447925"/>
          </a:xfrm>
        </p:spPr>
        <p:txBody>
          <a:bodyPr/>
          <a:lstStyle/>
          <a:p>
            <a:pPr algn="ctr" eaLnBrk="1" hangingPunct="1"/>
            <a:r>
              <a:rPr lang="en-US" sz="4800" dirty="0" smtClean="0">
                <a:solidFill>
                  <a:srgbClr val="00B0F0"/>
                </a:solidFill>
                <a:latin typeface="Comic Sans MS" pitchFamily="66" charset="0"/>
              </a:rPr>
              <a:t>Income Tax</a:t>
            </a:r>
          </a:p>
          <a:p>
            <a:pPr algn="ctr" eaLnBrk="1" hangingPunct="1"/>
            <a:r>
              <a:rPr lang="en-US" sz="2400" dirty="0" smtClean="0">
                <a:solidFill>
                  <a:srgbClr val="00B0F0"/>
                </a:solidFill>
                <a:latin typeface="Comic Sans MS" pitchFamily="66" charset="0"/>
              </a:rPr>
              <a:t>(A.Y. 2015-16</a:t>
            </a:r>
          </a:p>
          <a:p>
            <a:pPr algn="ctr" eaLnBrk="1" hangingPunct="1"/>
            <a:r>
              <a:rPr lang="en-US" sz="2400" dirty="0" smtClean="0">
                <a:solidFill>
                  <a:srgbClr val="00B0F0"/>
                </a:solidFill>
                <a:latin typeface="Comic Sans MS" pitchFamily="66" charset="0"/>
              </a:rPr>
              <a:t>P.Y.2014-15)</a:t>
            </a:r>
          </a:p>
        </p:txBody>
      </p:sp>
      <p:sp>
        <p:nvSpPr>
          <p:cNvPr id="3" name="TextBox 2"/>
          <p:cNvSpPr txBox="1"/>
          <p:nvPr/>
        </p:nvSpPr>
        <p:spPr>
          <a:xfrm>
            <a:off x="2057400" y="6324600"/>
            <a:ext cx="4953000" cy="400110"/>
          </a:xfrm>
          <a:prstGeom prst="rect">
            <a:avLst/>
          </a:prstGeom>
          <a:noFill/>
        </p:spPr>
        <p:txBody>
          <a:bodyPr wrap="square" rtlCol="0">
            <a:spAutoFit/>
          </a:bodyPr>
          <a:lstStyle/>
          <a:p>
            <a:pPr algn="ctr"/>
            <a:r>
              <a:rPr lang="en-IN" sz="2000" b="1" dirty="0" smtClean="0">
                <a:solidFill>
                  <a:schemeClr val="tx2"/>
                </a:solidFill>
              </a:rPr>
              <a:t>Cont. By CA. Archit Nevatia</a:t>
            </a:r>
            <a:endParaRPr lang="en-IN" sz="2000" b="1" dirty="0">
              <a:solidFill>
                <a:schemeClr val="tx2"/>
              </a:solidFil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4000" dirty="0" err="1" smtClean="0"/>
              <a:t>Contd</a:t>
            </a:r>
            <a:r>
              <a:rPr lang="en-US" sz="4000" dirty="0" smtClean="0"/>
              <a:t>…</a:t>
            </a:r>
          </a:p>
        </p:txBody>
      </p:sp>
      <p:sp>
        <p:nvSpPr>
          <p:cNvPr id="13315" name="Content Placeholder 2"/>
          <p:cNvSpPr>
            <a:spLocks noGrp="1"/>
          </p:cNvSpPr>
          <p:nvPr>
            <p:ph idx="1"/>
          </p:nvPr>
        </p:nvSpPr>
        <p:spPr>
          <a:xfrm>
            <a:off x="457200" y="1447800"/>
            <a:ext cx="8291513" cy="4608513"/>
          </a:xfrm>
        </p:spPr>
        <p:txBody>
          <a:bodyPr/>
          <a:lstStyle/>
          <a:p>
            <a:pPr marL="514350" indent="-514350">
              <a:buFont typeface="+mj-lt"/>
              <a:buAutoNum type="arabicPeriod" startAt="2"/>
            </a:pPr>
            <a:r>
              <a:rPr lang="en-US" sz="1800" dirty="0" smtClean="0">
                <a:solidFill>
                  <a:srgbClr val="000000"/>
                </a:solidFill>
              </a:rPr>
              <a:t>In </a:t>
            </a:r>
            <a:r>
              <a:rPr lang="en-US" sz="1800" dirty="0" smtClean="0">
                <a:solidFill>
                  <a:srgbClr val="000000"/>
                </a:solidFill>
              </a:rPr>
              <a:t>case of resident senior citizen i.e. age above 60 years but below 80 </a:t>
            </a:r>
            <a:r>
              <a:rPr lang="en-US" sz="1800" dirty="0" smtClean="0">
                <a:solidFill>
                  <a:srgbClr val="000000"/>
                </a:solidFill>
              </a:rPr>
              <a:t>years</a:t>
            </a:r>
            <a:endParaRPr lang="en-US" sz="2800" dirty="0" smtClean="0">
              <a:solidFill>
                <a:srgbClr val="000000"/>
              </a:solidFill>
            </a:endParaRPr>
          </a:p>
          <a:p>
            <a:pPr marL="514350" indent="-514350">
              <a:buFontTx/>
              <a:buAutoNum type="arabicPeriod" startAt="3"/>
            </a:pPr>
            <a:endParaRPr lang="en-US" sz="2800" dirty="0" smtClean="0">
              <a:solidFill>
                <a:srgbClr val="000000"/>
              </a:solidFill>
            </a:endParaRPr>
          </a:p>
          <a:p>
            <a:pPr marL="514350" indent="-514350">
              <a:buFontTx/>
              <a:buAutoNum type="arabicPeriod" startAt="3"/>
            </a:pPr>
            <a:endParaRPr lang="en-US" sz="2800" dirty="0" smtClean="0">
              <a:solidFill>
                <a:srgbClr val="000000"/>
              </a:solidFill>
            </a:endParaRPr>
          </a:p>
          <a:p>
            <a:pPr marL="514350" indent="-514350">
              <a:buFontTx/>
              <a:buAutoNum type="arabicPeriod" startAt="3"/>
            </a:pPr>
            <a:endParaRPr lang="en-US" sz="2800" dirty="0" smtClean="0">
              <a:solidFill>
                <a:srgbClr val="000000"/>
              </a:solidFill>
            </a:endParaRPr>
          </a:p>
          <a:p>
            <a:pPr marL="514350" indent="-514350">
              <a:buFontTx/>
              <a:buNone/>
            </a:pPr>
            <a:endParaRPr lang="en-US" sz="2800" dirty="0" smtClean="0">
              <a:solidFill>
                <a:srgbClr val="000000"/>
              </a:solidFill>
            </a:endParaRPr>
          </a:p>
        </p:txBody>
      </p:sp>
      <p:graphicFrame>
        <p:nvGraphicFramePr>
          <p:cNvPr id="6" name="Table 5"/>
          <p:cNvGraphicFramePr>
            <a:graphicFrameLocks noGrp="1"/>
          </p:cNvGraphicFramePr>
          <p:nvPr/>
        </p:nvGraphicFramePr>
        <p:xfrm>
          <a:off x="685800" y="2209800"/>
          <a:ext cx="7772400" cy="3459355"/>
        </p:xfrm>
        <a:graphic>
          <a:graphicData uri="http://schemas.openxmlformats.org/drawingml/2006/table">
            <a:tbl>
              <a:tblPr firstRow="1" bandRow="1">
                <a:tableStyleId>{5C22544A-7EE6-4342-B048-85BDC9FD1C3A}</a:tableStyleId>
              </a:tblPr>
              <a:tblGrid>
                <a:gridCol w="2590800"/>
                <a:gridCol w="2590800"/>
                <a:gridCol w="2590800"/>
              </a:tblGrid>
              <a:tr h="533400">
                <a:tc>
                  <a:txBody>
                    <a:bodyPr/>
                    <a:lstStyle/>
                    <a:p>
                      <a:pPr algn="ctr"/>
                      <a:r>
                        <a:rPr lang="en-US" sz="1400" dirty="0" smtClean="0">
                          <a:solidFill>
                            <a:srgbClr val="FFFF00"/>
                          </a:solidFill>
                          <a:effectLst>
                            <a:outerShdw blurRad="38100" dist="38100" dir="2700000" algn="tl">
                              <a:srgbClr val="000000">
                                <a:alpha val="43137"/>
                              </a:srgbClr>
                            </a:outerShdw>
                          </a:effectLst>
                        </a:rPr>
                        <a:t>S.No</a:t>
                      </a:r>
                      <a:endParaRPr lang="en-US" sz="1400" dirty="0">
                        <a:solidFill>
                          <a:srgbClr val="FFFF00"/>
                        </a:solidFill>
                        <a:effectLst>
                          <a:outerShdw blurRad="38100" dist="38100" dir="2700000" algn="tl">
                            <a:srgbClr val="000000">
                              <a:alpha val="43137"/>
                            </a:srgbClr>
                          </a:outerShdw>
                        </a:effectLst>
                      </a:endParaRPr>
                    </a:p>
                  </a:txBody>
                  <a:tcPr marT="45728" marB="45728">
                    <a:solidFill>
                      <a:srgbClr val="00B050"/>
                    </a:solidFill>
                  </a:tcPr>
                </a:tc>
                <a:tc>
                  <a:txBody>
                    <a:bodyPr/>
                    <a:lstStyle/>
                    <a:p>
                      <a:pPr algn="ctr"/>
                      <a:r>
                        <a:rPr lang="en-US" sz="1400" dirty="0" smtClean="0">
                          <a:solidFill>
                            <a:srgbClr val="FFFF00"/>
                          </a:solidFill>
                          <a:effectLst>
                            <a:outerShdw blurRad="38100" dist="38100" dir="2700000" algn="tl">
                              <a:srgbClr val="000000">
                                <a:alpha val="43137"/>
                              </a:srgbClr>
                            </a:outerShdw>
                          </a:effectLst>
                        </a:rPr>
                        <a:t>INCOME </a:t>
                      </a:r>
                    </a:p>
                  </a:txBody>
                  <a:tcPr marT="45728" marB="45728">
                    <a:solidFill>
                      <a:srgbClr val="00B050"/>
                    </a:solidFill>
                  </a:tcPr>
                </a:tc>
                <a:tc>
                  <a:txBody>
                    <a:bodyPr/>
                    <a:lstStyle/>
                    <a:p>
                      <a:pPr algn="ctr"/>
                      <a:r>
                        <a:rPr lang="en-US" sz="1400" dirty="0" smtClean="0">
                          <a:solidFill>
                            <a:srgbClr val="FFFF00"/>
                          </a:solidFill>
                          <a:effectLst>
                            <a:outerShdw blurRad="38100" dist="38100" dir="2700000" algn="tl">
                              <a:srgbClr val="000000">
                                <a:alpha val="43137"/>
                              </a:srgbClr>
                            </a:outerShdw>
                          </a:effectLst>
                        </a:rPr>
                        <a:t>TAX RATE</a:t>
                      </a:r>
                      <a:endParaRPr lang="en-US" sz="1400" dirty="0">
                        <a:solidFill>
                          <a:srgbClr val="FFFF00"/>
                        </a:solidFill>
                        <a:effectLst>
                          <a:outerShdw blurRad="38100" dist="38100" dir="2700000" algn="tl">
                            <a:srgbClr val="000000">
                              <a:alpha val="43137"/>
                            </a:srgbClr>
                          </a:outerShdw>
                        </a:effectLst>
                      </a:endParaRPr>
                    </a:p>
                  </a:txBody>
                  <a:tcPr marT="45728" marB="45728">
                    <a:solidFill>
                      <a:srgbClr val="00B050"/>
                    </a:solidFill>
                  </a:tcPr>
                </a:tc>
              </a:tr>
              <a:tr h="705381">
                <a:tc>
                  <a:txBody>
                    <a:bodyPr/>
                    <a:lstStyle/>
                    <a:p>
                      <a:pPr algn="ctr"/>
                      <a:r>
                        <a:rPr lang="en-US" sz="1400" b="1" dirty="0" smtClean="0">
                          <a:solidFill>
                            <a:schemeClr val="tx1"/>
                          </a:solidFill>
                        </a:rPr>
                        <a:t>1</a:t>
                      </a:r>
                    </a:p>
                  </a:txBody>
                  <a:tcPr marT="45728" marB="45728">
                    <a:solidFill>
                      <a:srgbClr val="3972AC"/>
                    </a:solidFill>
                  </a:tcPr>
                </a:tc>
                <a:tc>
                  <a:txBody>
                    <a:bodyPr/>
                    <a:lstStyle/>
                    <a:p>
                      <a:pPr algn="ctr"/>
                      <a:r>
                        <a:rPr lang="en-US" sz="1400" b="1" dirty="0" smtClean="0">
                          <a:solidFill>
                            <a:schemeClr val="tx1"/>
                          </a:solidFill>
                        </a:rPr>
                        <a:t>Up to 300000</a:t>
                      </a:r>
                    </a:p>
                  </a:txBody>
                  <a:tcPr marT="45728" marB="45728">
                    <a:solidFill>
                      <a:srgbClr val="3972AC"/>
                    </a:solidFill>
                  </a:tcPr>
                </a:tc>
                <a:tc>
                  <a:txBody>
                    <a:bodyPr/>
                    <a:lstStyle/>
                    <a:p>
                      <a:pPr algn="ctr"/>
                      <a:r>
                        <a:rPr lang="en-US" sz="1400" b="1" dirty="0" smtClean="0">
                          <a:solidFill>
                            <a:schemeClr val="tx1"/>
                          </a:solidFill>
                        </a:rPr>
                        <a:t>NIL</a:t>
                      </a:r>
                      <a:endParaRPr lang="en-US" sz="1400" b="1" dirty="0">
                        <a:solidFill>
                          <a:schemeClr val="tx1"/>
                        </a:solidFill>
                      </a:endParaRPr>
                    </a:p>
                  </a:txBody>
                  <a:tcPr marT="45728" marB="45728">
                    <a:solidFill>
                      <a:srgbClr val="3972AC"/>
                    </a:solidFill>
                  </a:tcPr>
                </a:tc>
              </a:tr>
              <a:tr h="685788">
                <a:tc>
                  <a:txBody>
                    <a:bodyPr/>
                    <a:lstStyle/>
                    <a:p>
                      <a:pPr algn="ctr"/>
                      <a:r>
                        <a:rPr lang="en-US" sz="1400" b="1" dirty="0" smtClean="0">
                          <a:solidFill>
                            <a:schemeClr val="tx1"/>
                          </a:solidFill>
                        </a:rPr>
                        <a:t>2</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300000-500000</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10%</a:t>
                      </a:r>
                      <a:endParaRPr lang="en-US" sz="1400" b="1" dirty="0">
                        <a:solidFill>
                          <a:schemeClr val="tx1"/>
                        </a:solidFill>
                      </a:endParaRPr>
                    </a:p>
                  </a:txBody>
                  <a:tcPr marT="45728" marB="45728">
                    <a:solidFill>
                      <a:srgbClr val="3972AC"/>
                    </a:solidFill>
                  </a:tcPr>
                </a:tc>
              </a:tr>
              <a:tr h="747487">
                <a:tc>
                  <a:txBody>
                    <a:bodyPr/>
                    <a:lstStyle/>
                    <a:p>
                      <a:pPr algn="ctr"/>
                      <a:r>
                        <a:rPr lang="en-US" sz="1400" b="1" dirty="0" smtClean="0">
                          <a:solidFill>
                            <a:schemeClr val="tx1"/>
                          </a:solidFill>
                        </a:rPr>
                        <a:t>3</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500000-1000000</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20%</a:t>
                      </a:r>
                      <a:endParaRPr lang="en-US" sz="1400" b="1" dirty="0">
                        <a:solidFill>
                          <a:schemeClr val="tx1"/>
                        </a:solidFill>
                      </a:endParaRPr>
                    </a:p>
                  </a:txBody>
                  <a:tcPr marT="45728" marB="45728">
                    <a:solidFill>
                      <a:srgbClr val="3972AC"/>
                    </a:solidFill>
                  </a:tcPr>
                </a:tc>
              </a:tr>
              <a:tr h="787299">
                <a:tc>
                  <a:txBody>
                    <a:bodyPr/>
                    <a:lstStyle/>
                    <a:p>
                      <a:pPr algn="ctr"/>
                      <a:r>
                        <a:rPr lang="en-US" sz="1400" b="1" dirty="0" smtClean="0">
                          <a:solidFill>
                            <a:schemeClr val="tx1"/>
                          </a:solidFill>
                        </a:rPr>
                        <a:t>4</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Above</a:t>
                      </a:r>
                      <a:r>
                        <a:rPr lang="en-US" sz="1400" b="1" baseline="0" dirty="0" smtClean="0">
                          <a:solidFill>
                            <a:schemeClr val="tx1"/>
                          </a:solidFill>
                        </a:rPr>
                        <a:t> 1000000</a:t>
                      </a:r>
                      <a:endParaRPr lang="en-US" sz="1400" b="1" dirty="0">
                        <a:solidFill>
                          <a:schemeClr val="tx1"/>
                        </a:solidFill>
                      </a:endParaRPr>
                    </a:p>
                  </a:txBody>
                  <a:tcPr marT="45728" marB="45728">
                    <a:solidFill>
                      <a:srgbClr val="3972AC"/>
                    </a:solidFill>
                  </a:tcPr>
                </a:tc>
                <a:tc>
                  <a:txBody>
                    <a:bodyPr/>
                    <a:lstStyle/>
                    <a:p>
                      <a:pPr algn="ctr"/>
                      <a:r>
                        <a:rPr lang="en-US" sz="1400" b="1" dirty="0" smtClean="0">
                          <a:solidFill>
                            <a:schemeClr val="tx1"/>
                          </a:solidFill>
                        </a:rPr>
                        <a:t>30%</a:t>
                      </a:r>
                      <a:endParaRPr lang="en-US" sz="1400" b="1" dirty="0">
                        <a:solidFill>
                          <a:schemeClr val="tx1"/>
                        </a:solidFill>
                      </a:endParaRPr>
                    </a:p>
                  </a:txBody>
                  <a:tcPr marT="45728" marB="45728">
                    <a:solidFill>
                      <a:srgbClr val="3972AC"/>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4000" dirty="0" err="1" smtClean="0"/>
              <a:t>Contd</a:t>
            </a:r>
            <a:r>
              <a:rPr lang="en-US" sz="4000" dirty="0" smtClean="0"/>
              <a:t>…</a:t>
            </a:r>
            <a:endParaRPr lang="en-US" dirty="0" smtClean="0"/>
          </a:p>
        </p:txBody>
      </p:sp>
      <p:sp>
        <p:nvSpPr>
          <p:cNvPr id="14341" name="Content Placeholder 7"/>
          <p:cNvSpPr>
            <a:spLocks noGrp="1"/>
          </p:cNvSpPr>
          <p:nvPr>
            <p:ph idx="1"/>
          </p:nvPr>
        </p:nvSpPr>
        <p:spPr/>
        <p:txBody>
          <a:bodyPr/>
          <a:lstStyle/>
          <a:p>
            <a:endParaRPr lang="en-IN" dirty="0" smtClean="0"/>
          </a:p>
          <a:p>
            <a:endParaRPr lang="en-IN" dirty="0" smtClean="0"/>
          </a:p>
          <a:p>
            <a:r>
              <a:rPr lang="en-IN" dirty="0" smtClean="0"/>
              <a:t>Note: In case of residents individual if their income doesn't increase more than Rs.500,000, U/s 87A there is Tax Credit Relief of 10% of Taxable Income upto maximum if Rs.2000.</a:t>
            </a:r>
          </a:p>
        </p:txBody>
      </p:sp>
      <p:sp>
        <p:nvSpPr>
          <p:cNvPr id="6"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667000"/>
            <a:ext cx="9144000" cy="1323439"/>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Income from Salary</a:t>
            </a:r>
          </a:p>
        </p:txBody>
      </p:sp>
      <p:sp>
        <p:nvSpPr>
          <p:cNvPr id="5"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dirty="0" smtClean="0"/>
              <a:t>Meaning</a:t>
            </a:r>
          </a:p>
        </p:txBody>
      </p:sp>
      <p:sp>
        <p:nvSpPr>
          <p:cNvPr id="16387" name="Content Placeholder 2"/>
          <p:cNvSpPr>
            <a:spLocks noGrp="1"/>
          </p:cNvSpPr>
          <p:nvPr>
            <p:ph idx="1"/>
          </p:nvPr>
        </p:nvSpPr>
        <p:spPr>
          <a:xfrm>
            <a:off x="304800" y="1295400"/>
            <a:ext cx="8610600" cy="4608513"/>
          </a:xfrm>
        </p:spPr>
        <p:txBody>
          <a:bodyPr/>
          <a:lstStyle/>
          <a:p>
            <a:pPr algn="just">
              <a:buFontTx/>
              <a:buNone/>
            </a:pPr>
            <a:r>
              <a:rPr lang="en-US" sz="2400" dirty="0" smtClean="0">
                <a:solidFill>
                  <a:srgbClr val="000000"/>
                </a:solidFill>
              </a:rPr>
              <a:t>Salary includes [section17(1)] :-</a:t>
            </a:r>
          </a:p>
          <a:p>
            <a:pPr algn="just">
              <a:buFontTx/>
              <a:buAutoNum type="romanLcPeriod"/>
            </a:pPr>
            <a:r>
              <a:rPr lang="en-US" sz="2400" dirty="0" smtClean="0">
                <a:solidFill>
                  <a:srgbClr val="000000"/>
                </a:solidFill>
              </a:rPr>
              <a:t>Wages</a:t>
            </a:r>
          </a:p>
          <a:p>
            <a:pPr algn="just">
              <a:buFontTx/>
              <a:buAutoNum type="romanLcPeriod"/>
            </a:pPr>
            <a:r>
              <a:rPr lang="en-US" sz="2400" dirty="0" smtClean="0">
                <a:solidFill>
                  <a:srgbClr val="000000"/>
                </a:solidFill>
              </a:rPr>
              <a:t>Any annuity on pension</a:t>
            </a:r>
          </a:p>
          <a:p>
            <a:pPr algn="just">
              <a:buFontTx/>
              <a:buAutoNum type="romanLcPeriod"/>
            </a:pPr>
            <a:r>
              <a:rPr lang="en-US" sz="2400" dirty="0" smtClean="0">
                <a:solidFill>
                  <a:srgbClr val="000000"/>
                </a:solidFill>
              </a:rPr>
              <a:t>Any gratuity</a:t>
            </a:r>
          </a:p>
          <a:p>
            <a:pPr algn="just">
              <a:buFontTx/>
              <a:buAutoNum type="romanLcPeriod"/>
            </a:pPr>
            <a:r>
              <a:rPr lang="en-US" sz="2400" dirty="0" smtClean="0">
                <a:solidFill>
                  <a:srgbClr val="000000"/>
                </a:solidFill>
              </a:rPr>
              <a:t>Any fees, commission, bonus, perquisite on profits in lieu of or in addition to any salary on wages </a:t>
            </a:r>
          </a:p>
          <a:p>
            <a:pPr algn="just">
              <a:buFontTx/>
              <a:buAutoNum type="romanLcPeriod"/>
            </a:pPr>
            <a:r>
              <a:rPr lang="en-US" sz="2400" dirty="0" smtClean="0">
                <a:solidFill>
                  <a:srgbClr val="000000"/>
                </a:solidFill>
              </a:rPr>
              <a:t>Any advance of salary </a:t>
            </a:r>
          </a:p>
          <a:p>
            <a:pPr algn="just">
              <a:buFontTx/>
              <a:buAutoNum type="romanLcPeriod"/>
            </a:pPr>
            <a:r>
              <a:rPr lang="en-US" sz="2400" dirty="0" smtClean="0">
                <a:solidFill>
                  <a:srgbClr val="000000"/>
                </a:solidFill>
              </a:rPr>
              <a:t>Any earned leave</a:t>
            </a:r>
          </a:p>
          <a:p>
            <a:pPr algn="just">
              <a:buFontTx/>
              <a:buAutoNum type="romanLcPeriod"/>
            </a:pPr>
            <a:r>
              <a:rPr lang="en-US" sz="2400" dirty="0" smtClean="0">
                <a:solidFill>
                  <a:srgbClr val="000000"/>
                </a:solidFill>
              </a:rPr>
              <a:t>Employers contribution (taxable) towards recognized provident fund.</a:t>
            </a:r>
          </a:p>
          <a:p>
            <a:pPr algn="just">
              <a:buFontTx/>
              <a:buNone/>
            </a:pPr>
            <a:endParaRPr lang="en-US" sz="24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a:r>
              <a:rPr lang="en-US" sz="4000" dirty="0" smtClean="0"/>
              <a:t>BASIS OF CHARGE</a:t>
            </a:r>
          </a:p>
        </p:txBody>
      </p:sp>
      <p:sp>
        <p:nvSpPr>
          <p:cNvPr id="17411" name="Content Placeholder 2"/>
          <p:cNvSpPr>
            <a:spLocks noGrp="1"/>
          </p:cNvSpPr>
          <p:nvPr>
            <p:ph idx="1"/>
          </p:nvPr>
        </p:nvSpPr>
        <p:spPr>
          <a:xfrm>
            <a:off x="457200" y="1295400"/>
            <a:ext cx="8291513" cy="4608513"/>
          </a:xfrm>
        </p:spPr>
        <p:txBody>
          <a:bodyPr/>
          <a:lstStyle/>
          <a:p>
            <a:pPr marL="0" indent="0" algn="just">
              <a:buFontTx/>
              <a:buNone/>
            </a:pPr>
            <a:r>
              <a:rPr lang="en-US" sz="2000" dirty="0" smtClean="0">
                <a:solidFill>
                  <a:srgbClr val="000000"/>
                </a:solidFill>
              </a:rPr>
              <a:t>Income is taxable under head “Salaries”, only if there exists </a:t>
            </a:r>
            <a:r>
              <a:rPr lang="en-US" sz="2000" i="1" dirty="0" smtClean="0">
                <a:solidFill>
                  <a:srgbClr val="FFFF00"/>
                </a:solidFill>
              </a:rPr>
              <a:t>Employer - Employee Relationship</a:t>
            </a:r>
            <a:r>
              <a:rPr lang="en-US" sz="2000" i="1" dirty="0" smtClean="0">
                <a:solidFill>
                  <a:srgbClr val="000000"/>
                </a:solidFill>
              </a:rPr>
              <a:t> </a:t>
            </a:r>
            <a:r>
              <a:rPr lang="en-US" sz="2000" dirty="0" smtClean="0">
                <a:solidFill>
                  <a:srgbClr val="000000"/>
                </a:solidFill>
              </a:rPr>
              <a:t>between the payer and the payee. The following </a:t>
            </a:r>
            <a:r>
              <a:rPr lang="en-US" sz="2800" dirty="0" smtClean="0">
                <a:solidFill>
                  <a:srgbClr val="000000"/>
                </a:solidFill>
              </a:rPr>
              <a:t>incomes</a:t>
            </a:r>
            <a:r>
              <a:rPr lang="en-US" sz="2000" dirty="0" smtClean="0">
                <a:solidFill>
                  <a:srgbClr val="000000"/>
                </a:solidFill>
              </a:rPr>
              <a:t> shall be chargeable to income-tax under the head “Salaries”:-</a:t>
            </a:r>
          </a:p>
          <a:p>
            <a:pPr marL="0" indent="0" algn="just">
              <a:buFontTx/>
              <a:buAutoNum type="arabicPeriod"/>
            </a:pPr>
            <a:r>
              <a:rPr lang="en-US" sz="2000" dirty="0" smtClean="0">
                <a:solidFill>
                  <a:srgbClr val="000000"/>
                </a:solidFill>
              </a:rPr>
              <a:t>Salary Due</a:t>
            </a:r>
          </a:p>
          <a:p>
            <a:pPr marL="0" indent="0" algn="just">
              <a:buFontTx/>
              <a:buAutoNum type="arabicPeriod"/>
            </a:pPr>
            <a:r>
              <a:rPr lang="en-US" sz="2000" dirty="0" smtClean="0">
                <a:solidFill>
                  <a:srgbClr val="000000"/>
                </a:solidFill>
              </a:rPr>
              <a:t>Advance Salary [u/s 17(1)(v)]</a:t>
            </a:r>
          </a:p>
          <a:p>
            <a:pPr marL="0" indent="0" algn="just">
              <a:buFontTx/>
              <a:buAutoNum type="arabicPeriod"/>
            </a:pPr>
            <a:r>
              <a:rPr lang="en-US" sz="2000" dirty="0" smtClean="0">
                <a:solidFill>
                  <a:srgbClr val="000000"/>
                </a:solidFill>
              </a:rPr>
              <a:t>Arrears of Salary</a:t>
            </a:r>
          </a:p>
          <a:p>
            <a:pPr marL="0" indent="0" algn="just">
              <a:buFontTx/>
              <a:buNone/>
            </a:pPr>
            <a:r>
              <a:rPr lang="en-US" sz="2000" dirty="0" smtClean="0">
                <a:solidFill>
                  <a:srgbClr val="000000"/>
                </a:solidFill>
              </a:rPr>
              <a:t>			Note:</a:t>
            </a:r>
          </a:p>
          <a:p>
            <a:pPr marL="0" indent="0" algn="just">
              <a:buFontTx/>
              <a:buNone/>
            </a:pPr>
            <a:r>
              <a:rPr lang="en-US" sz="2000" dirty="0" smtClean="0">
                <a:solidFill>
                  <a:srgbClr val="000000"/>
                </a:solidFill>
              </a:rPr>
              <a:t>			(</a:t>
            </a:r>
            <a:r>
              <a:rPr lang="en-US" sz="2000" dirty="0" err="1" smtClean="0">
                <a:solidFill>
                  <a:srgbClr val="000000"/>
                </a:solidFill>
              </a:rPr>
              <a:t>i</a:t>
            </a:r>
            <a:r>
              <a:rPr lang="en-US" sz="2000" dirty="0" smtClean="0">
                <a:solidFill>
                  <a:srgbClr val="000000"/>
                </a:solidFill>
              </a:rPr>
              <a:t>)Salary is chargeable on due basis or receipt 			basis, whichever is earlier.</a:t>
            </a:r>
          </a:p>
          <a:p>
            <a:pPr marL="0" indent="0" algn="just">
              <a:buFontTx/>
              <a:buNone/>
            </a:pPr>
            <a:r>
              <a:rPr lang="en-US" sz="2000" dirty="0" smtClean="0">
                <a:solidFill>
                  <a:srgbClr val="000000"/>
                </a:solidFill>
              </a:rPr>
              <a:t>			(ii)Advance salary and Arrears of salary are 			chargeable to tax on receipt basis only.</a:t>
            </a:r>
          </a:p>
          <a:p>
            <a:pPr marL="0" indent="0" algn="just">
              <a:buFontTx/>
              <a:buNone/>
            </a:pPr>
            <a:endParaRPr lang="en-US" sz="2600" dirty="0" smtClean="0">
              <a:solidFill>
                <a:srgbClr val="000000"/>
              </a:solidFill>
            </a:endParaRPr>
          </a:p>
          <a:p>
            <a:pPr marL="0" indent="0" algn="just">
              <a:buFontTx/>
              <a:buNone/>
            </a:pPr>
            <a:endParaRPr lang="en-US" sz="26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a:r>
              <a:rPr lang="en-US" sz="4000" dirty="0" smtClean="0"/>
              <a:t>Allowances</a:t>
            </a:r>
          </a:p>
        </p:txBody>
      </p:sp>
      <p:sp>
        <p:nvSpPr>
          <p:cNvPr id="18435" name="Content Placeholder 2"/>
          <p:cNvSpPr>
            <a:spLocks noGrp="1"/>
          </p:cNvSpPr>
          <p:nvPr>
            <p:ph idx="1"/>
          </p:nvPr>
        </p:nvSpPr>
        <p:spPr>
          <a:xfrm>
            <a:off x="457200" y="1371600"/>
            <a:ext cx="8291513" cy="4608513"/>
          </a:xfrm>
        </p:spPr>
        <p:txBody>
          <a:bodyPr/>
          <a:lstStyle/>
          <a:p>
            <a:pPr marL="0" indent="0" algn="just">
              <a:buFontTx/>
              <a:buNone/>
            </a:pPr>
            <a:r>
              <a:rPr lang="en-US" sz="2600" dirty="0" smtClean="0">
                <a:solidFill>
                  <a:srgbClr val="000000"/>
                </a:solidFill>
              </a:rPr>
              <a:t>Allowance is generally defined as a fixed quantity of </a:t>
            </a:r>
            <a:r>
              <a:rPr lang="en-US" sz="2800" dirty="0" smtClean="0">
                <a:solidFill>
                  <a:srgbClr val="000000"/>
                </a:solidFill>
              </a:rPr>
              <a:t>money</a:t>
            </a:r>
            <a:r>
              <a:rPr lang="en-US" sz="2600" dirty="0" smtClean="0">
                <a:solidFill>
                  <a:srgbClr val="000000"/>
                </a:solidFill>
              </a:rPr>
              <a:t> or other substance given regularly in addition to salary for the purpose of meeting some particular requirement connected with the services rendered by the employee or as compensation for unusual conditions of that service.</a:t>
            </a:r>
          </a:p>
          <a:p>
            <a:pPr marL="0" indent="0" algn="just">
              <a:buFontTx/>
              <a:buAutoNum type="arabicPeriod"/>
            </a:pPr>
            <a:r>
              <a:rPr lang="en-US" sz="2600" i="1" u="sng" dirty="0" smtClean="0">
                <a:solidFill>
                  <a:srgbClr val="000000"/>
                </a:solidFill>
              </a:rPr>
              <a:t>Dearness Allowance </a:t>
            </a:r>
            <a:r>
              <a:rPr lang="en-US" sz="2600" dirty="0" smtClean="0">
                <a:solidFill>
                  <a:srgbClr val="000000"/>
                </a:solidFill>
              </a:rPr>
              <a:t>- It is Always </a:t>
            </a:r>
            <a:r>
              <a:rPr lang="en-US" sz="2600" i="1" dirty="0" smtClean="0">
                <a:solidFill>
                  <a:srgbClr val="FFFF00"/>
                </a:solidFill>
              </a:rPr>
              <a:t>Taxable</a:t>
            </a:r>
            <a:r>
              <a:rPr lang="en-US" sz="2600" dirty="0" smtClean="0">
                <a:solidFill>
                  <a:srgbClr val="000000"/>
                </a:solidFill>
              </a:rPr>
              <a:t>.</a:t>
            </a:r>
          </a:p>
          <a:p>
            <a:pPr marL="0" indent="0" algn="just">
              <a:buFontTx/>
              <a:buAutoNum type="arabicPeriod"/>
            </a:pPr>
            <a:r>
              <a:rPr lang="en-US" sz="2600" i="1" u="sng" dirty="0" smtClean="0">
                <a:solidFill>
                  <a:srgbClr val="000000"/>
                </a:solidFill>
              </a:rPr>
              <a:t>City Compensatory Allowance </a:t>
            </a:r>
            <a:r>
              <a:rPr lang="en-US" sz="2600" dirty="0" smtClean="0">
                <a:solidFill>
                  <a:srgbClr val="000000"/>
                </a:solidFill>
              </a:rPr>
              <a:t>- It is Always </a:t>
            </a:r>
            <a:r>
              <a:rPr lang="en-US" sz="2600" i="1" dirty="0" smtClean="0">
                <a:solidFill>
                  <a:srgbClr val="FFFF00"/>
                </a:solidFill>
              </a:rPr>
              <a:t>Taxable</a:t>
            </a:r>
            <a:r>
              <a:rPr lang="en-US" sz="2600" dirty="0" smtClean="0">
                <a:solidFill>
                  <a:srgbClr val="000000"/>
                </a:solidFill>
              </a:rPr>
              <a:t>.</a:t>
            </a:r>
          </a:p>
          <a:p>
            <a:pPr marL="0" indent="0" algn="just">
              <a:buFontTx/>
              <a:buNone/>
            </a:pPr>
            <a:endParaRPr lang="en-US" sz="26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z="4000" dirty="0" err="1" smtClean="0"/>
              <a:t>Contd</a:t>
            </a:r>
            <a:r>
              <a:rPr lang="en-US" sz="4000" dirty="0" smtClean="0"/>
              <a:t>…</a:t>
            </a:r>
          </a:p>
        </p:txBody>
      </p:sp>
      <p:sp>
        <p:nvSpPr>
          <p:cNvPr id="19459" name="Content Placeholder 2"/>
          <p:cNvSpPr>
            <a:spLocks noGrp="1"/>
          </p:cNvSpPr>
          <p:nvPr>
            <p:ph idx="1"/>
          </p:nvPr>
        </p:nvSpPr>
        <p:spPr>
          <a:xfrm>
            <a:off x="457200" y="1371600"/>
            <a:ext cx="8291513" cy="4608513"/>
          </a:xfrm>
        </p:spPr>
        <p:txBody>
          <a:bodyPr/>
          <a:lstStyle/>
          <a:p>
            <a:pPr marL="514350" indent="-514350" algn="just">
              <a:buFontTx/>
              <a:buAutoNum type="arabicPeriod" startAt="3"/>
            </a:pPr>
            <a:r>
              <a:rPr lang="en-US" sz="2400" i="1" u="sng" dirty="0" smtClean="0">
                <a:solidFill>
                  <a:srgbClr val="000000"/>
                </a:solidFill>
              </a:rPr>
              <a:t> House Rent Allowance </a:t>
            </a:r>
          </a:p>
          <a:p>
            <a:pPr marL="514350" indent="-514350" algn="just">
              <a:buFontTx/>
              <a:buNone/>
            </a:pPr>
            <a:r>
              <a:rPr lang="en-US" sz="2600" dirty="0" smtClean="0">
                <a:solidFill>
                  <a:srgbClr val="000000"/>
                </a:solidFill>
              </a:rPr>
              <a:t>	</a:t>
            </a:r>
            <a:r>
              <a:rPr lang="en-US" sz="2000" dirty="0" smtClean="0">
                <a:solidFill>
                  <a:srgbClr val="000000"/>
                </a:solidFill>
              </a:rPr>
              <a:t>Exemption In Respect Of House Rent allowance is regulated by rule 2A. The least of the three given below is Exempt from Tax.</a:t>
            </a:r>
          </a:p>
          <a:p>
            <a:pPr marL="514350" indent="-514350" algn="just">
              <a:buFontTx/>
              <a:buAutoNum type="arabicPeriod" startAt="3"/>
            </a:pPr>
            <a:endParaRPr lang="en-US" sz="2600" dirty="0" smtClean="0">
              <a:solidFill>
                <a:srgbClr val="000000"/>
              </a:solidFill>
            </a:endParaRPr>
          </a:p>
        </p:txBody>
      </p:sp>
      <p:graphicFrame>
        <p:nvGraphicFramePr>
          <p:cNvPr id="6" name="Table 5"/>
          <p:cNvGraphicFramePr>
            <a:graphicFrameLocks noGrp="1"/>
          </p:cNvGraphicFramePr>
          <p:nvPr/>
        </p:nvGraphicFramePr>
        <p:xfrm>
          <a:off x="533400" y="2819400"/>
          <a:ext cx="8382000" cy="3276600"/>
        </p:xfrm>
        <a:graphic>
          <a:graphicData uri="http://schemas.openxmlformats.org/drawingml/2006/table">
            <a:tbl>
              <a:tblPr firstRow="1" bandRow="1">
                <a:tableStyleId>{5C22544A-7EE6-4342-B048-85BDC9FD1C3A}</a:tableStyleId>
              </a:tblPr>
              <a:tblGrid>
                <a:gridCol w="609600"/>
                <a:gridCol w="7772400"/>
              </a:tblGrid>
              <a:tr h="1371599">
                <a:tc>
                  <a:txBody>
                    <a:bodyPr/>
                    <a:lstStyle/>
                    <a:p>
                      <a:pPr algn="ctr"/>
                      <a:r>
                        <a:rPr lang="en-US" sz="1400" b="1" dirty="0" smtClean="0">
                          <a:solidFill>
                            <a:srgbClr val="FFFF00"/>
                          </a:solidFill>
                        </a:rPr>
                        <a:t>1</a:t>
                      </a:r>
                      <a:endParaRPr lang="en-US" sz="1400" b="1" dirty="0">
                        <a:solidFill>
                          <a:srgbClr val="FFFF00"/>
                        </a:solidFill>
                      </a:endParaRPr>
                    </a:p>
                  </a:txBody>
                  <a:tcPr anchor="ctr">
                    <a:solidFill>
                      <a:srgbClr val="00B050"/>
                    </a:solidFill>
                  </a:tcPr>
                </a:tc>
                <a:tc>
                  <a:txBody>
                    <a:bodyPr/>
                    <a:lstStyle/>
                    <a:p>
                      <a:pPr indent="-11430" algn="just"/>
                      <a:r>
                        <a:rPr lang="en-US" sz="1400" b="1" dirty="0">
                          <a:solidFill>
                            <a:srgbClr val="FFFF00"/>
                          </a:solidFill>
                          <a:latin typeface="Arial"/>
                          <a:cs typeface="Times New Roman"/>
                        </a:rPr>
                        <a:t>An Amount Equal </a:t>
                      </a:r>
                      <a:r>
                        <a:rPr lang="en-US" sz="1400" b="1" dirty="0" smtClean="0">
                          <a:solidFill>
                            <a:srgbClr val="FFFF00"/>
                          </a:solidFill>
                          <a:latin typeface="Arial"/>
                          <a:cs typeface="Times New Roman"/>
                        </a:rPr>
                        <a:t>to </a:t>
                      </a:r>
                      <a:r>
                        <a:rPr lang="en-US" sz="1400" b="1" dirty="0">
                          <a:solidFill>
                            <a:srgbClr val="FFFF00"/>
                          </a:solidFill>
                          <a:latin typeface="Arial"/>
                          <a:cs typeface="Times New Roman"/>
                        </a:rPr>
                        <a:t>50 </a:t>
                      </a:r>
                      <a:r>
                        <a:rPr lang="en-US" sz="1400" b="1" dirty="0" smtClean="0">
                          <a:solidFill>
                            <a:srgbClr val="FFFF00"/>
                          </a:solidFill>
                          <a:latin typeface="Arial"/>
                          <a:cs typeface="Times New Roman"/>
                        </a:rPr>
                        <a:t>% of Salary</a:t>
                      </a:r>
                      <a:r>
                        <a:rPr lang="en-US" sz="1400" b="1" dirty="0">
                          <a:solidFill>
                            <a:srgbClr val="FFFF00"/>
                          </a:solidFill>
                          <a:latin typeface="Arial"/>
                          <a:cs typeface="Times New Roman"/>
                        </a:rPr>
                        <a:t>. Where Residential House </a:t>
                      </a:r>
                      <a:r>
                        <a:rPr lang="en-US" sz="1400" b="1" dirty="0" smtClean="0">
                          <a:solidFill>
                            <a:srgbClr val="FFFF00"/>
                          </a:solidFill>
                          <a:latin typeface="Arial"/>
                          <a:cs typeface="Times New Roman"/>
                        </a:rPr>
                        <a:t>in situated at Bombay</a:t>
                      </a:r>
                      <a:r>
                        <a:rPr lang="en-US" sz="1400" b="1" dirty="0">
                          <a:solidFill>
                            <a:srgbClr val="FFFF00"/>
                          </a:solidFill>
                          <a:latin typeface="Arial"/>
                          <a:cs typeface="Times New Roman"/>
                        </a:rPr>
                        <a:t>, Calcutta, Delhi </a:t>
                      </a:r>
                      <a:r>
                        <a:rPr lang="en-US" sz="1400" b="1" dirty="0" smtClean="0">
                          <a:solidFill>
                            <a:srgbClr val="FFFF00"/>
                          </a:solidFill>
                          <a:latin typeface="Arial"/>
                          <a:cs typeface="Times New Roman"/>
                        </a:rPr>
                        <a:t>or </a:t>
                      </a:r>
                      <a:r>
                        <a:rPr lang="en-US" sz="1400" b="1" dirty="0">
                          <a:solidFill>
                            <a:srgbClr val="FFFF00"/>
                          </a:solidFill>
                          <a:latin typeface="Arial"/>
                          <a:cs typeface="Times New Roman"/>
                        </a:rPr>
                        <a:t>Madras </a:t>
                      </a:r>
                      <a:r>
                        <a:rPr lang="en-US" sz="1400" b="1" dirty="0" smtClean="0">
                          <a:solidFill>
                            <a:srgbClr val="FFFF00"/>
                          </a:solidFill>
                          <a:latin typeface="Arial"/>
                          <a:cs typeface="Times New Roman"/>
                        </a:rPr>
                        <a:t>and </a:t>
                      </a:r>
                      <a:r>
                        <a:rPr lang="en-US" sz="1400" b="1" dirty="0">
                          <a:solidFill>
                            <a:srgbClr val="FFFF00"/>
                          </a:solidFill>
                          <a:latin typeface="Arial"/>
                          <a:cs typeface="Times New Roman"/>
                        </a:rPr>
                        <a:t>An Amount Equal </a:t>
                      </a:r>
                      <a:r>
                        <a:rPr lang="en-US" sz="1400" b="1" dirty="0" smtClean="0">
                          <a:solidFill>
                            <a:srgbClr val="FFFF00"/>
                          </a:solidFill>
                          <a:latin typeface="Arial"/>
                          <a:cs typeface="Times New Roman"/>
                        </a:rPr>
                        <a:t>to 40 %</a:t>
                      </a:r>
                      <a:r>
                        <a:rPr lang="en-US" sz="1400" b="1" baseline="0" dirty="0" smtClean="0">
                          <a:solidFill>
                            <a:srgbClr val="FFFF00"/>
                          </a:solidFill>
                          <a:latin typeface="Arial"/>
                          <a:cs typeface="Times New Roman"/>
                        </a:rPr>
                        <a:t> </a:t>
                      </a:r>
                      <a:r>
                        <a:rPr lang="en-US" sz="1400" b="1" dirty="0" smtClean="0">
                          <a:solidFill>
                            <a:srgbClr val="FFFF00"/>
                          </a:solidFill>
                          <a:latin typeface="Arial"/>
                          <a:cs typeface="Times New Roman"/>
                        </a:rPr>
                        <a:t>of </a:t>
                      </a:r>
                      <a:r>
                        <a:rPr lang="en-US" sz="1400" b="1" dirty="0">
                          <a:solidFill>
                            <a:srgbClr val="FFFF00"/>
                          </a:solidFill>
                          <a:latin typeface="Arial"/>
                          <a:cs typeface="Times New Roman"/>
                        </a:rPr>
                        <a:t>Salary </a:t>
                      </a:r>
                      <a:r>
                        <a:rPr lang="en-US" sz="1400" b="1" dirty="0" smtClean="0">
                          <a:solidFill>
                            <a:srgbClr val="FFFF00"/>
                          </a:solidFill>
                          <a:latin typeface="Arial"/>
                          <a:cs typeface="Times New Roman"/>
                        </a:rPr>
                        <a:t>where </a:t>
                      </a:r>
                      <a:r>
                        <a:rPr lang="en-US" sz="1400" b="1" dirty="0">
                          <a:solidFill>
                            <a:srgbClr val="FFFF00"/>
                          </a:solidFill>
                          <a:latin typeface="Arial"/>
                          <a:cs typeface="Times New Roman"/>
                        </a:rPr>
                        <a:t>Residential House </a:t>
                      </a:r>
                      <a:r>
                        <a:rPr lang="en-US" sz="1400" b="1" dirty="0" smtClean="0">
                          <a:solidFill>
                            <a:srgbClr val="FFFF00"/>
                          </a:solidFill>
                          <a:latin typeface="Arial"/>
                          <a:cs typeface="Times New Roman"/>
                        </a:rPr>
                        <a:t>is situated at any Other </a:t>
                      </a:r>
                      <a:r>
                        <a:rPr lang="en-US" sz="1400" b="1" dirty="0">
                          <a:solidFill>
                            <a:srgbClr val="FFFF00"/>
                          </a:solidFill>
                          <a:latin typeface="Arial"/>
                          <a:cs typeface="Times New Roman"/>
                        </a:rPr>
                        <a:t>Place.</a:t>
                      </a:r>
                    </a:p>
                  </a:txBody>
                  <a:tcPr marL="68580" marR="68580" marT="0" marB="0" anchor="ctr">
                    <a:solidFill>
                      <a:srgbClr val="00B050"/>
                    </a:solidFill>
                  </a:tcPr>
                </a:tc>
              </a:tr>
              <a:tr h="1143000">
                <a:tc>
                  <a:txBody>
                    <a:bodyPr/>
                    <a:lstStyle/>
                    <a:p>
                      <a:pPr algn="ctr"/>
                      <a:r>
                        <a:rPr lang="en-US" sz="1400" b="1" dirty="0" smtClean="0">
                          <a:solidFill>
                            <a:schemeClr val="tx1"/>
                          </a:solidFill>
                        </a:rPr>
                        <a:t>2</a:t>
                      </a:r>
                      <a:endParaRPr lang="en-US" sz="1400" b="1" dirty="0">
                        <a:solidFill>
                          <a:schemeClr val="tx1"/>
                        </a:solidFill>
                      </a:endParaRPr>
                    </a:p>
                  </a:txBody>
                  <a:tcPr anchor="ctr">
                    <a:solidFill>
                      <a:srgbClr val="3972AC"/>
                    </a:solidFill>
                  </a:tcPr>
                </a:tc>
                <a:tc>
                  <a:txBody>
                    <a:bodyPr/>
                    <a:lstStyle/>
                    <a:p>
                      <a:pPr algn="just"/>
                      <a:r>
                        <a:rPr lang="en-US" sz="1400" b="1" dirty="0">
                          <a:solidFill>
                            <a:schemeClr val="tx1"/>
                          </a:solidFill>
                          <a:latin typeface="Arial"/>
                          <a:cs typeface="Times New Roman"/>
                        </a:rPr>
                        <a:t>House Rent Allowance Received </a:t>
                      </a:r>
                      <a:r>
                        <a:rPr lang="en-US" sz="1400" b="1" dirty="0" smtClean="0">
                          <a:solidFill>
                            <a:schemeClr val="tx1"/>
                          </a:solidFill>
                          <a:latin typeface="Arial"/>
                          <a:cs typeface="Times New Roman"/>
                        </a:rPr>
                        <a:t>by </a:t>
                      </a:r>
                      <a:r>
                        <a:rPr lang="en-US" sz="1400" b="1" dirty="0">
                          <a:solidFill>
                            <a:schemeClr val="tx1"/>
                          </a:solidFill>
                          <a:latin typeface="Arial"/>
                          <a:cs typeface="Times New Roman"/>
                        </a:rPr>
                        <a:t>The Employee </a:t>
                      </a:r>
                      <a:r>
                        <a:rPr lang="en-US" sz="1400" b="1" dirty="0" smtClean="0">
                          <a:solidFill>
                            <a:schemeClr val="tx1"/>
                          </a:solidFill>
                          <a:latin typeface="Arial"/>
                          <a:cs typeface="Times New Roman"/>
                        </a:rPr>
                        <a:t>in </a:t>
                      </a:r>
                      <a:r>
                        <a:rPr lang="en-US" sz="1400" b="1" dirty="0">
                          <a:solidFill>
                            <a:schemeClr val="tx1"/>
                          </a:solidFill>
                          <a:latin typeface="Arial"/>
                          <a:cs typeface="Times New Roman"/>
                        </a:rPr>
                        <a:t>Respect </a:t>
                      </a:r>
                      <a:r>
                        <a:rPr lang="en-US" sz="1400" b="1" dirty="0" smtClean="0">
                          <a:solidFill>
                            <a:schemeClr val="tx1"/>
                          </a:solidFill>
                          <a:latin typeface="Arial"/>
                          <a:cs typeface="Times New Roman"/>
                        </a:rPr>
                        <a:t>of </a:t>
                      </a:r>
                      <a:r>
                        <a:rPr lang="en-US" sz="1400" b="1" dirty="0">
                          <a:solidFill>
                            <a:schemeClr val="tx1"/>
                          </a:solidFill>
                          <a:latin typeface="Arial"/>
                          <a:cs typeface="Times New Roman"/>
                        </a:rPr>
                        <a:t>The Period </a:t>
                      </a:r>
                      <a:r>
                        <a:rPr lang="en-US" sz="1400" b="1" dirty="0" smtClean="0">
                          <a:solidFill>
                            <a:schemeClr val="tx1"/>
                          </a:solidFill>
                          <a:latin typeface="Arial"/>
                          <a:cs typeface="Times New Roman"/>
                        </a:rPr>
                        <a:t>during which Rental </a:t>
                      </a:r>
                      <a:r>
                        <a:rPr lang="en-US" sz="1400" b="1" dirty="0">
                          <a:solidFill>
                            <a:schemeClr val="tx1"/>
                          </a:solidFill>
                          <a:latin typeface="Arial"/>
                          <a:cs typeface="Times New Roman"/>
                        </a:rPr>
                        <a:t>Accommodation </a:t>
                      </a:r>
                      <a:r>
                        <a:rPr lang="en-US" sz="1400" b="1" dirty="0" smtClean="0">
                          <a:solidFill>
                            <a:schemeClr val="tx1"/>
                          </a:solidFill>
                          <a:latin typeface="Arial"/>
                          <a:cs typeface="Times New Roman"/>
                        </a:rPr>
                        <a:t>is </a:t>
                      </a:r>
                      <a:r>
                        <a:rPr lang="en-US" sz="1400" b="1" dirty="0">
                          <a:solidFill>
                            <a:schemeClr val="tx1"/>
                          </a:solidFill>
                          <a:latin typeface="Arial"/>
                          <a:cs typeface="Times New Roman"/>
                        </a:rPr>
                        <a:t>Occupied </a:t>
                      </a:r>
                      <a:r>
                        <a:rPr lang="en-US" sz="1400" b="1" dirty="0" smtClean="0">
                          <a:solidFill>
                            <a:schemeClr val="tx1"/>
                          </a:solidFill>
                          <a:latin typeface="Arial"/>
                          <a:cs typeface="Times New Roman"/>
                        </a:rPr>
                        <a:t>by the Employee during the Previous </a:t>
                      </a:r>
                      <a:r>
                        <a:rPr lang="en-US" sz="1400" b="1" dirty="0">
                          <a:solidFill>
                            <a:schemeClr val="tx1"/>
                          </a:solidFill>
                          <a:latin typeface="Arial"/>
                          <a:cs typeface="Times New Roman"/>
                        </a:rPr>
                        <a:t>Year.</a:t>
                      </a:r>
                    </a:p>
                  </a:txBody>
                  <a:tcPr marL="68580" marR="68580" marT="0" marB="0" anchor="ctr">
                    <a:solidFill>
                      <a:srgbClr val="3972AC"/>
                    </a:solidFill>
                  </a:tcPr>
                </a:tc>
              </a:tr>
              <a:tr h="762001">
                <a:tc>
                  <a:txBody>
                    <a:bodyPr/>
                    <a:lstStyle/>
                    <a:p>
                      <a:pPr algn="ctr"/>
                      <a:r>
                        <a:rPr lang="en-US" sz="1400" b="1" dirty="0" smtClean="0">
                          <a:solidFill>
                            <a:srgbClr val="FFFF00"/>
                          </a:solidFill>
                        </a:rPr>
                        <a:t>3</a:t>
                      </a:r>
                      <a:endParaRPr lang="en-US" sz="1400" b="1" dirty="0">
                        <a:solidFill>
                          <a:srgbClr val="FFFF00"/>
                        </a:solidFill>
                      </a:endParaRPr>
                    </a:p>
                  </a:txBody>
                  <a:tcPr anchor="ctr">
                    <a:solidFill>
                      <a:srgbClr val="00B050"/>
                    </a:solidFill>
                  </a:tcPr>
                </a:tc>
                <a:tc>
                  <a:txBody>
                    <a:bodyPr/>
                    <a:lstStyle/>
                    <a:p>
                      <a:pPr algn="just"/>
                      <a:r>
                        <a:rPr lang="en-US" sz="1400" b="1" dirty="0">
                          <a:solidFill>
                            <a:srgbClr val="FFFF00"/>
                          </a:solidFill>
                          <a:latin typeface="Arial"/>
                          <a:cs typeface="Times New Roman"/>
                        </a:rPr>
                        <a:t>The Excess </a:t>
                      </a:r>
                      <a:r>
                        <a:rPr lang="en-US" sz="1400" b="1" dirty="0" smtClean="0">
                          <a:solidFill>
                            <a:srgbClr val="FFFF00"/>
                          </a:solidFill>
                          <a:latin typeface="Arial"/>
                          <a:cs typeface="Times New Roman"/>
                        </a:rPr>
                        <a:t>of </a:t>
                      </a:r>
                      <a:r>
                        <a:rPr lang="en-US" sz="1400" b="1" dirty="0">
                          <a:solidFill>
                            <a:srgbClr val="FFFF00"/>
                          </a:solidFill>
                          <a:latin typeface="Arial"/>
                          <a:cs typeface="Times New Roman"/>
                        </a:rPr>
                        <a:t>Rent Paid </a:t>
                      </a:r>
                      <a:r>
                        <a:rPr lang="en-US" sz="1400" b="1" dirty="0" smtClean="0">
                          <a:solidFill>
                            <a:srgbClr val="FFFF00"/>
                          </a:solidFill>
                          <a:latin typeface="Arial"/>
                          <a:cs typeface="Times New Roman"/>
                        </a:rPr>
                        <a:t>over </a:t>
                      </a:r>
                      <a:r>
                        <a:rPr lang="en-US" sz="1400" b="1" dirty="0">
                          <a:solidFill>
                            <a:srgbClr val="FFFF00"/>
                          </a:solidFill>
                          <a:latin typeface="Arial"/>
                          <a:cs typeface="Times New Roman"/>
                        </a:rPr>
                        <a:t>10 </a:t>
                      </a:r>
                      <a:r>
                        <a:rPr lang="en-US" sz="1400" b="1" dirty="0" smtClean="0">
                          <a:solidFill>
                            <a:srgbClr val="FFFF00"/>
                          </a:solidFill>
                          <a:latin typeface="Arial"/>
                          <a:cs typeface="Times New Roman"/>
                        </a:rPr>
                        <a:t>% of </a:t>
                      </a:r>
                      <a:r>
                        <a:rPr lang="en-US" sz="1400" b="1" dirty="0">
                          <a:solidFill>
                            <a:srgbClr val="FFFF00"/>
                          </a:solidFill>
                          <a:latin typeface="Arial"/>
                          <a:cs typeface="Times New Roman"/>
                        </a:rPr>
                        <a:t>Salary.</a:t>
                      </a:r>
                    </a:p>
                  </a:txBody>
                  <a:tcPr marL="68580" marR="68580" marT="0" marB="0" anchor="ctr">
                    <a:solidFill>
                      <a:srgbClr val="00B050"/>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4000" dirty="0" err="1" smtClean="0"/>
              <a:t>Contd</a:t>
            </a:r>
            <a:r>
              <a:rPr lang="en-US" sz="4000" dirty="0" smtClean="0"/>
              <a:t>…</a:t>
            </a:r>
          </a:p>
        </p:txBody>
      </p:sp>
      <p:sp>
        <p:nvSpPr>
          <p:cNvPr id="30723" name="Content Placeholder 2"/>
          <p:cNvSpPr>
            <a:spLocks noGrp="1"/>
          </p:cNvSpPr>
          <p:nvPr>
            <p:ph idx="1"/>
          </p:nvPr>
        </p:nvSpPr>
        <p:spPr/>
        <p:txBody>
          <a:bodyPr/>
          <a:lstStyle/>
          <a:p>
            <a:pPr marL="514350" indent="-514350" algn="just">
              <a:buFontTx/>
              <a:buAutoNum type="arabicPeriod" startAt="5"/>
            </a:pPr>
            <a:r>
              <a:rPr lang="en-US" sz="2800" i="1" u="sng" dirty="0" smtClean="0">
                <a:solidFill>
                  <a:srgbClr val="000000"/>
                </a:solidFill>
              </a:rPr>
              <a:t>Special allowances prescribed as exempt under section 10(14)</a:t>
            </a:r>
            <a:r>
              <a:rPr lang="en-US" sz="2800" i="1" dirty="0" smtClean="0">
                <a:solidFill>
                  <a:srgbClr val="000000"/>
                </a:solidFill>
              </a:rPr>
              <a:t> </a:t>
            </a:r>
            <a:r>
              <a:rPr lang="en-US" sz="2800" dirty="0" smtClean="0">
                <a:solidFill>
                  <a:srgbClr val="000000"/>
                </a:solidFill>
              </a:rPr>
              <a:t>– In the cases given below the amount of exemption under section 10(14) is :–</a:t>
            </a:r>
          </a:p>
          <a:p>
            <a:pPr marL="971550" lvl="1" indent="-571500" algn="just">
              <a:buFontTx/>
              <a:buAutoNum type="romanLcPeriod"/>
            </a:pPr>
            <a:r>
              <a:rPr lang="en-US" sz="2600" dirty="0" smtClean="0">
                <a:solidFill>
                  <a:srgbClr val="000000"/>
                </a:solidFill>
              </a:rPr>
              <a:t>The amount of the allowance ; or </a:t>
            </a:r>
          </a:p>
          <a:p>
            <a:pPr marL="971550" lvl="1" indent="-571500" algn="just">
              <a:buFontTx/>
              <a:buAutoNum type="romanLcPeriod"/>
            </a:pPr>
            <a:r>
              <a:rPr lang="en-US" sz="2600" dirty="0" smtClean="0">
                <a:solidFill>
                  <a:srgbClr val="000000"/>
                </a:solidFill>
              </a:rPr>
              <a:t>The amount utilized for the specific purpose for which allowance is given.</a:t>
            </a:r>
          </a:p>
          <a:p>
            <a:pPr marL="971550" lvl="1" indent="-571500" algn="just">
              <a:buFontTx/>
              <a:buNone/>
            </a:pPr>
            <a:r>
              <a:rPr lang="en-US" sz="2600" dirty="0" smtClean="0">
                <a:solidFill>
                  <a:srgbClr val="000000"/>
                </a:solidFill>
              </a:rPr>
              <a:t>Whichever is </a:t>
            </a:r>
            <a:r>
              <a:rPr lang="en-US" sz="2600" i="1" dirty="0" smtClean="0">
                <a:solidFill>
                  <a:srgbClr val="FFFF00"/>
                </a:solidFill>
              </a:rPr>
              <a:t>lower</a:t>
            </a:r>
            <a:r>
              <a:rPr lang="en-US" sz="2600" i="1" dirty="0" smtClean="0">
                <a:solidFill>
                  <a:srgbClr val="000000"/>
                </a:solidFill>
              </a:rPr>
              <a:t>.</a:t>
            </a:r>
          </a:p>
          <a:p>
            <a:pPr marL="971550" lvl="1" indent="-571500" algn="just">
              <a:buFontTx/>
              <a:buNone/>
            </a:pPr>
            <a:r>
              <a:rPr lang="en-US" sz="1800" b="1" i="1" dirty="0" smtClean="0">
                <a:solidFill>
                  <a:srgbClr val="000000"/>
                </a:solidFill>
              </a:rPr>
              <a:t>For e.g.</a:t>
            </a:r>
          </a:p>
          <a:p>
            <a:pPr marL="971550" lvl="1" indent="-571500" algn="just">
              <a:buFontTx/>
              <a:buAutoNum type="arabicPeriod"/>
            </a:pPr>
            <a:r>
              <a:rPr lang="en-US" sz="1800" b="1" dirty="0" smtClean="0">
                <a:solidFill>
                  <a:srgbClr val="000000"/>
                </a:solidFill>
                <a:cs typeface="Times New Roman" pitchFamily="18" charset="0"/>
              </a:rPr>
              <a:t>Travelling Allowance</a:t>
            </a:r>
          </a:p>
          <a:p>
            <a:pPr marL="971550" lvl="1" indent="-571500" algn="just">
              <a:buFontTx/>
              <a:buAutoNum type="arabicPeriod"/>
            </a:pPr>
            <a:r>
              <a:rPr lang="en-US" sz="1800" b="1" dirty="0" smtClean="0">
                <a:solidFill>
                  <a:srgbClr val="000000"/>
                </a:solidFill>
                <a:cs typeface="Times New Roman" pitchFamily="18" charset="0"/>
              </a:rPr>
              <a:t>Conveyance Allowance</a:t>
            </a:r>
          </a:p>
          <a:p>
            <a:pPr marL="971550" lvl="1" indent="-571500" algn="just">
              <a:buFontTx/>
              <a:buAutoNum type="arabicPeriod"/>
            </a:pPr>
            <a:r>
              <a:rPr lang="en-US" sz="1800" b="1" dirty="0" smtClean="0">
                <a:solidFill>
                  <a:srgbClr val="000000"/>
                </a:solidFill>
                <a:cs typeface="Times New Roman" pitchFamily="18" charset="0"/>
              </a:rPr>
              <a:t>Daily Allowance </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4000" dirty="0" err="1" smtClean="0"/>
              <a:t>Contd</a:t>
            </a:r>
            <a:r>
              <a:rPr lang="en-US" sz="4000" dirty="0" smtClean="0"/>
              <a:t>…</a:t>
            </a:r>
          </a:p>
        </p:txBody>
      </p:sp>
      <p:sp>
        <p:nvSpPr>
          <p:cNvPr id="21507" name="Content Placeholder 2"/>
          <p:cNvSpPr>
            <a:spLocks noGrp="1"/>
          </p:cNvSpPr>
          <p:nvPr>
            <p:ph idx="1"/>
          </p:nvPr>
        </p:nvSpPr>
        <p:spPr/>
        <p:txBody>
          <a:bodyPr/>
          <a:lstStyle/>
          <a:p>
            <a:pPr marL="514350" indent="-514350" algn="just">
              <a:buFontTx/>
              <a:buAutoNum type="arabicPeriod" startAt="6"/>
            </a:pPr>
            <a:r>
              <a:rPr lang="en-US" sz="2800" i="1" u="sng" dirty="0" smtClean="0">
                <a:solidFill>
                  <a:srgbClr val="000000"/>
                </a:solidFill>
              </a:rPr>
              <a:t>When exemption does not depend upon expenditure</a:t>
            </a:r>
            <a:r>
              <a:rPr lang="en-US" sz="2800" i="1" dirty="0" smtClean="0">
                <a:solidFill>
                  <a:srgbClr val="000000"/>
                </a:solidFill>
              </a:rPr>
              <a:t> – </a:t>
            </a:r>
          </a:p>
          <a:p>
            <a:pPr marL="514350" indent="-514350" algn="just">
              <a:buFontTx/>
              <a:buNone/>
            </a:pPr>
            <a:endParaRPr lang="en-US" sz="2800" dirty="0" smtClean="0">
              <a:solidFill>
                <a:srgbClr val="000000"/>
              </a:solidFill>
            </a:endParaRPr>
          </a:p>
          <a:p>
            <a:pPr marL="514350" indent="-514350" algn="just">
              <a:buFont typeface="Wingdings" pitchFamily="2" charset="2"/>
              <a:buChar char="q"/>
            </a:pPr>
            <a:r>
              <a:rPr lang="en-US" sz="2600" dirty="0" smtClean="0">
                <a:solidFill>
                  <a:srgbClr val="000000"/>
                </a:solidFill>
              </a:rPr>
              <a:t>the amount of allowance ; or</a:t>
            </a:r>
          </a:p>
          <a:p>
            <a:pPr marL="514350" indent="-514350" algn="just">
              <a:buFontTx/>
              <a:buNone/>
            </a:pPr>
            <a:endParaRPr lang="en-US" sz="2600" dirty="0" smtClean="0">
              <a:solidFill>
                <a:srgbClr val="000000"/>
              </a:solidFill>
            </a:endParaRPr>
          </a:p>
          <a:p>
            <a:pPr marL="514350" indent="-514350" algn="just">
              <a:buFont typeface="Wingdings" pitchFamily="2" charset="2"/>
              <a:buChar char="q"/>
            </a:pPr>
            <a:r>
              <a:rPr lang="en-US" sz="2600" dirty="0" smtClean="0">
                <a:solidFill>
                  <a:srgbClr val="000000"/>
                </a:solidFill>
              </a:rPr>
              <a:t>the amount specified in rule 2BB,</a:t>
            </a:r>
          </a:p>
          <a:p>
            <a:pPr marL="514350" indent="-514350" algn="just">
              <a:buFontTx/>
              <a:buNone/>
            </a:pPr>
            <a:endParaRPr lang="en-US" sz="2600" dirty="0" smtClean="0">
              <a:solidFill>
                <a:srgbClr val="000000"/>
              </a:solidFill>
            </a:endParaRPr>
          </a:p>
          <a:p>
            <a:pPr marL="514350" indent="-514350" algn="just">
              <a:buFontTx/>
              <a:buNone/>
            </a:pPr>
            <a:r>
              <a:rPr lang="en-US" sz="2800" dirty="0" smtClean="0">
                <a:solidFill>
                  <a:srgbClr val="000000"/>
                </a:solidFill>
              </a:rPr>
              <a:t>	Whichever is lower.</a:t>
            </a:r>
          </a:p>
          <a:p>
            <a:pPr marL="514350" indent="-514350" algn="just">
              <a:buFontTx/>
              <a:buAutoNum type="arabicPeriod" startAt="6"/>
            </a:pPr>
            <a:endParaRPr lang="en-US" sz="2800" i="1"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err="1" smtClean="0"/>
              <a:t>Contd</a:t>
            </a:r>
            <a:r>
              <a:rPr lang="en-US" dirty="0" smtClean="0"/>
              <a:t>…</a:t>
            </a:r>
          </a:p>
        </p:txBody>
      </p:sp>
      <p:graphicFrame>
        <p:nvGraphicFramePr>
          <p:cNvPr id="6" name="Content Placeholder 5"/>
          <p:cNvGraphicFramePr>
            <a:graphicFrameLocks noGrp="1"/>
          </p:cNvGraphicFramePr>
          <p:nvPr>
            <p:ph idx="1"/>
          </p:nvPr>
        </p:nvGraphicFramePr>
        <p:xfrm>
          <a:off x="228600" y="1447800"/>
          <a:ext cx="8763000" cy="2697861"/>
        </p:xfrm>
        <a:graphic>
          <a:graphicData uri="http://schemas.openxmlformats.org/drawingml/2006/table">
            <a:tbl>
              <a:tblPr/>
              <a:tblGrid>
                <a:gridCol w="2743200"/>
                <a:gridCol w="6019800"/>
              </a:tblGrid>
              <a:tr h="4572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dirty="0" smtClean="0">
                          <a:ln>
                            <a:noFill/>
                          </a:ln>
                          <a:solidFill>
                            <a:srgbClr val="FFFF00"/>
                          </a:solidFill>
                          <a:effectLst>
                            <a:outerShdw blurRad="38100" dist="38100" dir="2700000" algn="tl">
                              <a:srgbClr val="000000"/>
                            </a:outerShdw>
                          </a:effectLst>
                          <a:latin typeface="Arial" pitchFamily="34" charset="0"/>
                          <a:cs typeface="Times New Roman" pitchFamily="18" charset="0"/>
                        </a:rPr>
                        <a:t>Name of allowance</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9242"/>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Arial" pitchFamily="34" charset="0"/>
                          <a:cs typeface="Times New Roman" pitchFamily="18" charset="0"/>
                        </a:rPr>
                        <a:t>Exemption as specifiedin rule 2BB</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9242"/>
                    </a:solidFill>
                  </a:tcPr>
                </a:tc>
              </a:tr>
              <a:tr h="62064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Times New Roman" pitchFamily="18" charset="0"/>
                        </a:rPr>
                        <a:t>Children education allowance </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Times New Roman" pitchFamily="18" charset="0"/>
                        </a:rPr>
                        <a:t>The amount exempt is limited to Rs. 100 per month per child up to a maximum of two children.</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r>
              <a:tr h="66332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Arial" pitchFamily="34" charset="0"/>
                          <a:cs typeface="Times New Roman" pitchFamily="18" charset="0"/>
                        </a:rPr>
                        <a:t>Hostel expenditure allowance</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Times New Roman" pitchFamily="18" charset="0"/>
                        </a:rPr>
                        <a:t>It is exempt from tax to the extent of Rs. 300 per month per child up to a maximum of two children.</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r>
              <a:tr h="66332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Times New Roman" pitchFamily="18" charset="0"/>
                        </a:rPr>
                        <a:t>Transport allowance </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Times New Roman" pitchFamily="18" charset="0"/>
                        </a:rPr>
                        <a:t>It is exempt up to Rs. 800 per month (Rs. 1,600 per month in the case of an employee who is blind or orthopedically handicapped)</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972AC"/>
                    </a:solidFill>
                  </a:tcPr>
                </a:tc>
              </a:tr>
            </a:tbl>
          </a:graphicData>
        </a:graphic>
      </p:graphicFrame>
      <p:sp>
        <p:nvSpPr>
          <p:cNvPr id="9" name="Slide Number Placeholder 3"/>
          <p:cNvSpPr>
            <a:spLocks noGrp="1"/>
          </p:cNvSpPr>
          <p:nvPr>
            <p:ph type="sldNum" sz="quarter" idx="10"/>
          </p:nvPr>
        </p:nvSpPr>
        <p:spPr>
          <a:xfrm>
            <a:off x="8382000" y="6569075"/>
            <a:ext cx="457200" cy="279400"/>
          </a:xfrm>
        </p:spPr>
        <p:txBody>
          <a:bodyPr/>
          <a:lstStyle/>
          <a:p>
            <a:pPr>
              <a:defRPr/>
            </a:pPr>
            <a:fld id="{CB697634-8563-4EE3-B052-2E34282E6F8E}" type="slidenum">
              <a:rPr lang="en-US" smtClean="0"/>
              <a:pPr>
                <a:defRPr/>
              </a:pPr>
              <a:t>18</a:t>
            </a:fld>
            <a:endParaRPr lang="en-US" dirty="0"/>
          </a:p>
        </p:txBody>
      </p:sp>
      <p:sp>
        <p:nvSpPr>
          <p:cNvPr id="10"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eaLnBrk="1" hangingPunct="1"/>
            <a:r>
              <a:rPr lang="en-US" b="1" dirty="0" smtClean="0"/>
              <a:t>INDEX</a:t>
            </a:r>
          </a:p>
        </p:txBody>
      </p:sp>
      <p:sp>
        <p:nvSpPr>
          <p:cNvPr id="4099" name="Content Placeholder 2"/>
          <p:cNvSpPr>
            <a:spLocks noGrp="1"/>
          </p:cNvSpPr>
          <p:nvPr>
            <p:ph idx="1"/>
          </p:nvPr>
        </p:nvSpPr>
        <p:spPr>
          <a:xfrm>
            <a:off x="0" y="1752600"/>
            <a:ext cx="9144000" cy="4419600"/>
          </a:xfrm>
          <a:solidFill>
            <a:srgbClr val="CCECFF"/>
          </a:solidFill>
          <a:ln>
            <a:solidFill>
              <a:srgbClr val="CCECFF"/>
            </a:solidFill>
          </a:ln>
        </p:spPr>
        <p:txBody>
          <a:bodyPr/>
          <a:lstStyle/>
          <a:p>
            <a:pPr marL="514350" indent="-514350" eaLnBrk="1" hangingPunct="1">
              <a:buClr>
                <a:srgbClr val="3972AC"/>
              </a:buClr>
              <a:buFontTx/>
              <a:buAutoNum type="arabicPeriod"/>
              <a:defRPr/>
            </a:pPr>
            <a:r>
              <a:rPr lang="en-US" b="1" dirty="0" smtClean="0">
                <a:solidFill>
                  <a:schemeClr val="tx2">
                    <a:lumMod val="50000"/>
                  </a:schemeClr>
                </a:solidFill>
                <a:hlinkClick r:id="rId2" action="ppaction://hlinksldjump"/>
              </a:rPr>
              <a:t>Introduction</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tx2">
                    <a:lumMod val="50000"/>
                  </a:schemeClr>
                </a:solidFill>
                <a:hlinkClick r:id="rId3" action="ppaction://hlinksldjump"/>
              </a:rPr>
              <a:t>Residential Status</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tx2">
                    <a:lumMod val="50000"/>
                  </a:schemeClr>
                </a:solidFill>
                <a:hlinkClick r:id="rId4" action="ppaction://hlinksldjump"/>
              </a:rPr>
              <a:t>Tax Rates</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tx2">
                    <a:lumMod val="50000"/>
                  </a:schemeClr>
                </a:solidFill>
                <a:hlinkClick r:id="rId5" action="ppaction://hlinksldjump"/>
              </a:rPr>
              <a:t>Income from Salary</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tx2">
                    <a:lumMod val="50000"/>
                  </a:schemeClr>
                </a:solidFill>
                <a:hlinkClick r:id="rId6" action="ppaction://hlinksldjump"/>
              </a:rPr>
              <a:t>Income from House Property</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tx2">
                    <a:lumMod val="50000"/>
                  </a:schemeClr>
                </a:solidFill>
                <a:hlinkClick r:id="rId7" action="ppaction://hlinksldjump"/>
              </a:rPr>
              <a:t>Income from Other Sources</a:t>
            </a:r>
            <a:endParaRPr lang="en-US" b="1" dirty="0" smtClean="0">
              <a:solidFill>
                <a:schemeClr val="tx2">
                  <a:lumMod val="50000"/>
                </a:schemeClr>
              </a:solidFill>
            </a:endParaRPr>
          </a:p>
          <a:p>
            <a:pPr marL="514350" indent="-514350" eaLnBrk="1" hangingPunct="1">
              <a:buClr>
                <a:srgbClr val="3972AC"/>
              </a:buClr>
              <a:buFontTx/>
              <a:buAutoNum type="arabicPeriod"/>
              <a:defRPr/>
            </a:pPr>
            <a:r>
              <a:rPr lang="en-US" b="1" dirty="0" smtClean="0">
                <a:solidFill>
                  <a:schemeClr val="bg2">
                    <a:lumMod val="10000"/>
                  </a:schemeClr>
                </a:solidFill>
                <a:hlinkClick r:id="rId8" action="ppaction://hlinksldjump"/>
              </a:rPr>
              <a:t>Deductions from Gross Total Income</a:t>
            </a:r>
            <a:endParaRPr lang="en-US" dirty="0" smtClean="0">
              <a:solidFill>
                <a:schemeClr val="accent4">
                  <a:lumMod val="10000"/>
                </a:schemeClr>
              </a:solidFill>
            </a:endParaRPr>
          </a:p>
        </p:txBody>
      </p:sp>
      <p:sp>
        <p:nvSpPr>
          <p:cNvPr id="11" name="Slide Number Placeholder 3"/>
          <p:cNvSpPr>
            <a:spLocks noGrp="1"/>
          </p:cNvSpPr>
          <p:nvPr>
            <p:ph type="sldNum" sz="quarter" idx="10"/>
          </p:nvPr>
        </p:nvSpPr>
        <p:spPr>
          <a:xfrm>
            <a:off x="8305800" y="6578600"/>
            <a:ext cx="457200" cy="279400"/>
          </a:xfrm>
        </p:spPr>
        <p:txBody>
          <a:bodyPr/>
          <a:lstStyle/>
          <a:p>
            <a:pPr>
              <a:defRPr/>
            </a:pPr>
            <a:fld id="{CB697634-8563-4EE3-B052-2E34282E6F8E}" type="slidenum">
              <a:rPr lang="en-US" smtClean="0"/>
              <a:pPr>
                <a:defRPr/>
              </a:pPr>
              <a:t>1</a:t>
            </a:fld>
            <a:endParaRPr lang="en-US" dirty="0"/>
          </a:p>
        </p:txBody>
      </p:sp>
      <p:sp>
        <p:nvSpPr>
          <p:cNvPr id="12" name="Date Placeholder 5"/>
          <p:cNvSpPr txBox="1">
            <a:spLocks/>
          </p:cNvSpPr>
          <p:nvPr/>
        </p:nvSpPr>
        <p:spPr bwMode="auto">
          <a:xfrm>
            <a:off x="228600" y="6613525"/>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n-US" sz="4000" dirty="0" smtClean="0"/>
              <a:t>TERMINAL BENEFITS</a:t>
            </a:r>
          </a:p>
        </p:txBody>
      </p:sp>
      <p:sp>
        <p:nvSpPr>
          <p:cNvPr id="27651" name="Content Placeholder 2"/>
          <p:cNvSpPr>
            <a:spLocks noGrp="1"/>
          </p:cNvSpPr>
          <p:nvPr>
            <p:ph idx="1"/>
          </p:nvPr>
        </p:nvSpPr>
        <p:spPr>
          <a:xfrm>
            <a:off x="304800" y="1295400"/>
            <a:ext cx="8610600" cy="4608513"/>
          </a:xfrm>
        </p:spPr>
        <p:txBody>
          <a:bodyPr/>
          <a:lstStyle/>
          <a:p>
            <a:pPr marL="514350" indent="-514350" algn="just">
              <a:buFontTx/>
              <a:buAutoNum type="arabicPeriod"/>
            </a:pPr>
            <a:r>
              <a:rPr lang="en-US" sz="2000" i="1" u="sng" dirty="0" smtClean="0">
                <a:solidFill>
                  <a:srgbClr val="000000"/>
                </a:solidFill>
              </a:rPr>
              <a:t>Gratuity [Sec.10(10)]</a:t>
            </a:r>
            <a:r>
              <a:rPr lang="en-US" sz="2000" dirty="0" smtClean="0">
                <a:solidFill>
                  <a:srgbClr val="000000"/>
                </a:solidFill>
              </a:rPr>
              <a:t> – Gratuity is a retirement benefit. It is generally payable at the time of cessation of employment and on the basis of duration of service. Tax treatment of gratuity is given below</a:t>
            </a:r>
            <a:r>
              <a:rPr lang="en-US" sz="2600" dirty="0" smtClean="0">
                <a:solidFill>
                  <a:srgbClr val="000000"/>
                </a:solidFill>
              </a:rPr>
              <a:t>:</a:t>
            </a:r>
          </a:p>
          <a:p>
            <a:pPr marL="514350" indent="-514350" algn="just"/>
            <a:endParaRPr lang="en-US" sz="2600" dirty="0" smtClean="0">
              <a:solidFill>
                <a:srgbClr val="000000"/>
              </a:solidFill>
            </a:endParaRPr>
          </a:p>
        </p:txBody>
      </p:sp>
      <p:sp>
        <p:nvSpPr>
          <p:cNvPr id="6" name="Rectangle 5"/>
          <p:cNvSpPr/>
          <p:nvPr/>
        </p:nvSpPr>
        <p:spPr>
          <a:xfrm>
            <a:off x="2971800" y="2819400"/>
            <a:ext cx="2743200" cy="533400"/>
          </a:xfrm>
          <a:prstGeom prst="rect">
            <a:avLst/>
          </a:prstGeom>
          <a:solidFill>
            <a:srgbClr val="00B050"/>
          </a:solidFill>
        </p:spPr>
        <p:style>
          <a:lnRef idx="1">
            <a:schemeClr val="accent3"/>
          </a:lnRef>
          <a:fillRef idx="3">
            <a:schemeClr val="accent3"/>
          </a:fillRef>
          <a:effectRef idx="2">
            <a:schemeClr val="accent3"/>
          </a:effectRef>
          <a:fontRef idx="minor">
            <a:schemeClr val="lt1"/>
          </a:fontRef>
        </p:style>
        <p:txBody>
          <a:bodyPr anchor="ctr"/>
          <a:lstStyle/>
          <a:p>
            <a:pPr algn="ctr">
              <a:defRPr/>
            </a:pPr>
            <a:r>
              <a:rPr lang="en-US" sz="1400" b="1" dirty="0">
                <a:solidFill>
                  <a:srgbClr val="FFFF00"/>
                </a:solidFill>
                <a:effectLst>
                  <a:outerShdw blurRad="38100" dist="38100" dir="2700000" algn="tl">
                    <a:srgbClr val="000000">
                      <a:alpha val="43137"/>
                    </a:srgbClr>
                  </a:outerShdw>
                </a:effectLst>
              </a:rPr>
              <a:t>Status of Employee</a:t>
            </a:r>
          </a:p>
        </p:txBody>
      </p:sp>
      <p:sp>
        <p:nvSpPr>
          <p:cNvPr id="7" name="Rectangle 6"/>
          <p:cNvSpPr/>
          <p:nvPr/>
        </p:nvSpPr>
        <p:spPr>
          <a:xfrm>
            <a:off x="228600" y="3810000"/>
            <a:ext cx="2209800" cy="533400"/>
          </a:xfrm>
          <a:prstGeom prst="rect">
            <a:avLst/>
          </a:prstGeom>
          <a:solidFill>
            <a:srgbClr val="FFFF89"/>
          </a:solidFill>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1400" b="1" dirty="0">
                <a:solidFill>
                  <a:srgbClr val="FF0000"/>
                </a:solidFill>
              </a:rPr>
              <a:t>Government Employee</a:t>
            </a:r>
          </a:p>
        </p:txBody>
      </p:sp>
      <p:sp>
        <p:nvSpPr>
          <p:cNvPr id="8" name="Rectangle 7"/>
          <p:cNvSpPr/>
          <p:nvPr/>
        </p:nvSpPr>
        <p:spPr>
          <a:xfrm>
            <a:off x="2819400" y="3810000"/>
            <a:ext cx="2590800" cy="990600"/>
          </a:xfrm>
          <a:prstGeom prst="rect">
            <a:avLst/>
          </a:prstGeom>
          <a:solidFill>
            <a:srgbClr val="FFFF89"/>
          </a:solidFill>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1400" b="1" dirty="0">
                <a:solidFill>
                  <a:srgbClr val="FF0000"/>
                </a:solidFill>
              </a:rPr>
              <a:t>Non-government employee covered by the payment of Gratuity Act, 1972</a:t>
            </a:r>
          </a:p>
        </p:txBody>
      </p:sp>
      <p:sp>
        <p:nvSpPr>
          <p:cNvPr id="9" name="Rectangle 8"/>
          <p:cNvSpPr/>
          <p:nvPr/>
        </p:nvSpPr>
        <p:spPr>
          <a:xfrm>
            <a:off x="5943600" y="3810000"/>
            <a:ext cx="2895600" cy="990600"/>
          </a:xfrm>
          <a:prstGeom prst="rect">
            <a:avLst/>
          </a:prstGeom>
          <a:solidFill>
            <a:srgbClr val="FFFF89"/>
          </a:solidFill>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en-US" b="1" dirty="0">
              <a:solidFill>
                <a:srgbClr val="FF0000"/>
              </a:solidFill>
            </a:endParaRPr>
          </a:p>
          <a:p>
            <a:pPr algn="ctr">
              <a:defRPr/>
            </a:pPr>
            <a:r>
              <a:rPr lang="en-US" sz="1400" b="1" dirty="0">
                <a:solidFill>
                  <a:srgbClr val="FF0000"/>
                </a:solidFill>
              </a:rPr>
              <a:t>Non-government employee not covered by the payment of Gratuity Act, 1972</a:t>
            </a:r>
          </a:p>
          <a:p>
            <a:pPr algn="ctr">
              <a:defRPr/>
            </a:pPr>
            <a:endParaRPr lang="en-US" b="1" dirty="0">
              <a:solidFill>
                <a:srgbClr val="FF0000"/>
              </a:solidFill>
            </a:endParaRPr>
          </a:p>
        </p:txBody>
      </p:sp>
      <p:cxnSp>
        <p:nvCxnSpPr>
          <p:cNvPr id="11" name="Straight Connector 10"/>
          <p:cNvCxnSpPr/>
          <p:nvPr/>
        </p:nvCxnSpPr>
        <p:spPr>
          <a:xfrm>
            <a:off x="1219200" y="3581400"/>
            <a:ext cx="6172200"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a:stCxn id="6" idx="2"/>
          </p:cNvCxnSpPr>
          <p:nvPr/>
        </p:nvCxnSpPr>
        <p:spPr>
          <a:xfrm rot="5400000">
            <a:off x="4227513" y="3467100"/>
            <a:ext cx="230188" cy="158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4229894" y="3694906"/>
            <a:ext cx="228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105694" y="3694906"/>
            <a:ext cx="228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7277894" y="3694906"/>
            <a:ext cx="228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9" idx="0"/>
          </p:cNvCxnSpPr>
          <p:nvPr/>
        </p:nvCxnSpPr>
        <p:spPr>
          <a:xfrm rot="5400000">
            <a:off x="7277101" y="3695700"/>
            <a:ext cx="228600" cy="31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a:off x="1105694" y="3694906"/>
            <a:ext cx="228600" cy="158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5400000">
            <a:off x="4229894" y="3694906"/>
            <a:ext cx="228600" cy="158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152400" y="4648200"/>
            <a:ext cx="1981200" cy="838200"/>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just">
              <a:defRPr/>
            </a:pPr>
            <a:endParaRPr lang="en-US" dirty="0"/>
          </a:p>
          <a:p>
            <a:pPr algn="just">
              <a:defRPr/>
            </a:pPr>
            <a:r>
              <a:rPr lang="en-US" sz="1400" dirty="0"/>
              <a:t>It is fully exempt from tax under section 10(10)(i</a:t>
            </a:r>
            <a:r>
              <a:rPr lang="en-US" dirty="0"/>
              <a:t>)</a:t>
            </a:r>
          </a:p>
          <a:p>
            <a:pPr algn="just">
              <a:defRPr/>
            </a:pPr>
            <a:endParaRPr lang="en-US" dirty="0"/>
          </a:p>
        </p:txBody>
      </p:sp>
      <p:sp>
        <p:nvSpPr>
          <p:cNvPr id="22" name="Rectangle 21"/>
          <p:cNvSpPr/>
          <p:nvPr/>
        </p:nvSpPr>
        <p:spPr>
          <a:xfrm>
            <a:off x="2286000" y="5105400"/>
            <a:ext cx="3276600" cy="1447800"/>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defRPr/>
            </a:pPr>
            <a:r>
              <a:rPr lang="en-US" sz="1400" dirty="0"/>
              <a:t>Least of following is exempt:</a:t>
            </a:r>
          </a:p>
          <a:p>
            <a:pPr marL="342900" indent="-342900">
              <a:buFontTx/>
              <a:buAutoNum type="arabicParenR"/>
              <a:defRPr/>
            </a:pPr>
            <a:r>
              <a:rPr lang="en-US" sz="1400" dirty="0"/>
              <a:t>“15 days’ salary” x “Length of service”</a:t>
            </a:r>
          </a:p>
          <a:p>
            <a:pPr marL="342900" indent="-342900">
              <a:buFontTx/>
              <a:buAutoNum type="arabicParenR"/>
              <a:defRPr/>
            </a:pPr>
            <a:r>
              <a:rPr lang="en-US" sz="1400" dirty="0"/>
              <a:t>Rs. </a:t>
            </a:r>
            <a:r>
              <a:rPr lang="en-US" sz="1400" dirty="0" smtClean="0"/>
              <a:t>10, 00</a:t>
            </a:r>
            <a:r>
              <a:rPr lang="en-US" sz="1400" dirty="0"/>
              <a:t>, 000</a:t>
            </a:r>
          </a:p>
          <a:p>
            <a:pPr marL="342900" indent="-342900">
              <a:buFontTx/>
              <a:buAutoNum type="arabicParenR"/>
              <a:defRPr/>
            </a:pPr>
            <a:r>
              <a:rPr lang="en-US" sz="1400" dirty="0"/>
              <a:t>Gratuity actually received</a:t>
            </a:r>
            <a:r>
              <a:rPr lang="en-US" dirty="0"/>
              <a:t>.</a:t>
            </a:r>
          </a:p>
        </p:txBody>
      </p:sp>
      <p:sp>
        <p:nvSpPr>
          <p:cNvPr id="23" name="Rectangle 22"/>
          <p:cNvSpPr/>
          <p:nvPr/>
        </p:nvSpPr>
        <p:spPr>
          <a:xfrm>
            <a:off x="5791200" y="5105400"/>
            <a:ext cx="3200400" cy="1447800"/>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defRPr/>
            </a:pPr>
            <a:endParaRPr lang="en-US" dirty="0"/>
          </a:p>
          <a:p>
            <a:pPr>
              <a:defRPr/>
            </a:pPr>
            <a:r>
              <a:rPr lang="en-US" sz="1400" dirty="0"/>
              <a:t>Least of following is exempt:</a:t>
            </a:r>
          </a:p>
          <a:p>
            <a:pPr marL="342900" indent="-342900">
              <a:buFontTx/>
              <a:buAutoNum type="arabicParenR"/>
              <a:defRPr/>
            </a:pPr>
            <a:r>
              <a:rPr lang="en-US" sz="1400" dirty="0"/>
              <a:t>“½ month avg. salary” x  “Length of service”</a:t>
            </a:r>
          </a:p>
          <a:p>
            <a:pPr marL="342900" indent="-342900">
              <a:buFontTx/>
              <a:buAutoNum type="arabicParenR"/>
              <a:defRPr/>
            </a:pPr>
            <a:r>
              <a:rPr lang="en-US" sz="1400" dirty="0"/>
              <a:t>Rs. </a:t>
            </a:r>
            <a:r>
              <a:rPr lang="en-US" sz="1400" dirty="0" smtClean="0"/>
              <a:t>10, 00</a:t>
            </a:r>
            <a:r>
              <a:rPr lang="en-US" sz="1400" dirty="0"/>
              <a:t>, 000</a:t>
            </a:r>
          </a:p>
          <a:p>
            <a:pPr marL="342900" indent="-342900">
              <a:buFontTx/>
              <a:buAutoNum type="arabicParenR"/>
              <a:defRPr/>
            </a:pPr>
            <a:r>
              <a:rPr lang="en-US" sz="1400" dirty="0"/>
              <a:t>Gratuity actually received</a:t>
            </a:r>
            <a:r>
              <a:rPr lang="en-US" dirty="0"/>
              <a:t>.</a:t>
            </a:r>
          </a:p>
          <a:p>
            <a:pPr algn="ctr">
              <a:defRPr/>
            </a:pPr>
            <a:endParaRPr lang="en-US" dirty="0"/>
          </a:p>
        </p:txBody>
      </p:sp>
      <p:cxnSp>
        <p:nvCxnSpPr>
          <p:cNvPr id="24" name="Straight Arrow Connector 23"/>
          <p:cNvCxnSpPr/>
          <p:nvPr/>
        </p:nvCxnSpPr>
        <p:spPr>
          <a:xfrm rot="5400000">
            <a:off x="7086601" y="4953000"/>
            <a:ext cx="304800" cy="31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a:off x="3886201" y="4953000"/>
            <a:ext cx="304800" cy="31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990601" y="4495800"/>
            <a:ext cx="304800" cy="31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8" name="Slide Number Placeholder 3"/>
          <p:cNvSpPr>
            <a:spLocks noGrp="1"/>
          </p:cNvSpPr>
          <p:nvPr>
            <p:ph type="sldNum" sz="quarter" idx="10"/>
          </p:nvPr>
        </p:nvSpPr>
        <p:spPr>
          <a:xfrm>
            <a:off x="8382000" y="6569075"/>
            <a:ext cx="457200" cy="279400"/>
          </a:xfrm>
        </p:spPr>
        <p:txBody>
          <a:bodyPr/>
          <a:lstStyle/>
          <a:p>
            <a:pPr>
              <a:defRPr/>
            </a:pPr>
            <a:fld id="{CB697634-8563-4EE3-B052-2E34282E6F8E}" type="slidenum">
              <a:rPr lang="en-US" smtClean="0"/>
              <a:pPr>
                <a:defRPr/>
              </a:pPr>
              <a:t>19</a:t>
            </a:fld>
            <a:endParaRPr lang="en-US" dirty="0"/>
          </a:p>
        </p:txBody>
      </p:sp>
      <p:sp>
        <p:nvSpPr>
          <p:cNvPr id="2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4000" dirty="0" err="1" smtClean="0"/>
              <a:t>Contd</a:t>
            </a:r>
            <a:r>
              <a:rPr lang="en-US" sz="4000" dirty="0" smtClean="0"/>
              <a:t>…</a:t>
            </a:r>
          </a:p>
        </p:txBody>
      </p:sp>
      <p:sp>
        <p:nvSpPr>
          <p:cNvPr id="28675" name="Content Placeholder 2"/>
          <p:cNvSpPr>
            <a:spLocks noGrp="1"/>
          </p:cNvSpPr>
          <p:nvPr>
            <p:ph idx="1"/>
          </p:nvPr>
        </p:nvSpPr>
        <p:spPr>
          <a:xfrm>
            <a:off x="457200" y="1600200"/>
            <a:ext cx="8291513" cy="4608513"/>
          </a:xfrm>
        </p:spPr>
        <p:txBody>
          <a:bodyPr/>
          <a:lstStyle/>
          <a:p>
            <a:pPr marL="514350" indent="-514350" algn="just">
              <a:buFontTx/>
              <a:buAutoNum type="arabicPeriod" startAt="2"/>
            </a:pPr>
            <a:r>
              <a:rPr lang="en-US" sz="2000" i="1" u="sng" dirty="0" smtClean="0">
                <a:solidFill>
                  <a:srgbClr val="000000"/>
                </a:solidFill>
              </a:rPr>
              <a:t>PENSION [SEC. 17(1)(ii)]</a:t>
            </a:r>
            <a:r>
              <a:rPr lang="en-US" sz="2000" dirty="0" smtClean="0">
                <a:solidFill>
                  <a:srgbClr val="000000"/>
                </a:solidFill>
              </a:rPr>
              <a:t> - Pension is chargeable to tax as follows </a:t>
            </a:r>
            <a:r>
              <a:rPr lang="en-US" sz="2600" dirty="0" smtClean="0">
                <a:solidFill>
                  <a:srgbClr val="000000"/>
                </a:solidFill>
              </a:rPr>
              <a:t>:-</a:t>
            </a:r>
            <a:endParaRPr lang="en-US" sz="2600" i="1" u="sng" dirty="0" smtClean="0">
              <a:solidFill>
                <a:srgbClr val="000000"/>
              </a:solidFill>
            </a:endParaRPr>
          </a:p>
        </p:txBody>
      </p:sp>
      <p:sp>
        <p:nvSpPr>
          <p:cNvPr id="6" name="Round Diagonal Corner Rectangle 5"/>
          <p:cNvSpPr/>
          <p:nvPr/>
        </p:nvSpPr>
        <p:spPr>
          <a:xfrm>
            <a:off x="3886200" y="2209800"/>
            <a:ext cx="2286000" cy="533400"/>
          </a:xfrm>
          <a:prstGeom prst="round2DiagRect">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b="1" dirty="0">
                <a:effectLst>
                  <a:outerShdw blurRad="38100" dist="38100" dir="2700000" algn="tl">
                    <a:srgbClr val="000000">
                      <a:alpha val="43137"/>
                    </a:srgbClr>
                  </a:outerShdw>
                </a:effectLst>
              </a:rPr>
              <a:t>PENSION</a:t>
            </a:r>
          </a:p>
        </p:txBody>
      </p:sp>
      <p:sp>
        <p:nvSpPr>
          <p:cNvPr id="7" name="Rectangle 6"/>
          <p:cNvSpPr/>
          <p:nvPr/>
        </p:nvSpPr>
        <p:spPr>
          <a:xfrm>
            <a:off x="6324600" y="4038600"/>
            <a:ext cx="1905000" cy="1828800"/>
          </a:xfrm>
          <a:prstGeom prst="rect">
            <a:avLst/>
          </a:prstGeom>
          <a:solidFill>
            <a:srgbClr val="92D050"/>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dirty="0">
                <a:solidFill>
                  <a:srgbClr val="C00000"/>
                </a:solidFill>
              </a:rPr>
              <a:t>Taxable for Government as well as Non-Government employees</a:t>
            </a:r>
          </a:p>
        </p:txBody>
      </p:sp>
      <p:sp>
        <p:nvSpPr>
          <p:cNvPr id="8" name="Rectangle 7"/>
          <p:cNvSpPr/>
          <p:nvPr/>
        </p:nvSpPr>
        <p:spPr>
          <a:xfrm>
            <a:off x="228600" y="4876800"/>
            <a:ext cx="2133600" cy="1143000"/>
          </a:xfrm>
          <a:prstGeom prst="rect">
            <a:avLst/>
          </a:prstGeom>
          <a:solidFill>
            <a:srgbClr val="92D050"/>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dirty="0">
                <a:solidFill>
                  <a:srgbClr val="C00000"/>
                </a:solidFill>
              </a:rPr>
              <a:t>Entire Commuted Pension is exempt whether or not Gratuity received</a:t>
            </a:r>
            <a:r>
              <a:rPr lang="en-US" dirty="0">
                <a:solidFill>
                  <a:srgbClr val="C00000"/>
                </a:solidFill>
              </a:rPr>
              <a:t>.</a:t>
            </a:r>
          </a:p>
        </p:txBody>
      </p:sp>
      <p:sp>
        <p:nvSpPr>
          <p:cNvPr id="10" name="Octagon 9"/>
          <p:cNvSpPr/>
          <p:nvPr/>
        </p:nvSpPr>
        <p:spPr>
          <a:xfrm>
            <a:off x="6172200" y="3124200"/>
            <a:ext cx="2133600" cy="533400"/>
          </a:xfrm>
          <a:prstGeom prst="octagon">
            <a:avLst/>
          </a:prstGeom>
          <a:solidFill>
            <a:srgbClr val="37CBFF"/>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b="1" dirty="0">
                <a:solidFill>
                  <a:srgbClr val="C00000"/>
                </a:solidFill>
              </a:rPr>
              <a:t>UNCOMMUTED</a:t>
            </a:r>
          </a:p>
        </p:txBody>
      </p:sp>
      <p:sp>
        <p:nvSpPr>
          <p:cNvPr id="11" name="Octagon 10"/>
          <p:cNvSpPr/>
          <p:nvPr/>
        </p:nvSpPr>
        <p:spPr>
          <a:xfrm>
            <a:off x="1524000" y="3048000"/>
            <a:ext cx="2133600" cy="533400"/>
          </a:xfrm>
          <a:prstGeom prst="octagon">
            <a:avLst/>
          </a:prstGeom>
          <a:solidFill>
            <a:srgbClr val="37CBFF"/>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b="1" dirty="0">
                <a:solidFill>
                  <a:srgbClr val="C00000"/>
                </a:solidFill>
              </a:rPr>
              <a:t>COMMUTED</a:t>
            </a:r>
          </a:p>
        </p:txBody>
      </p:sp>
      <p:sp>
        <p:nvSpPr>
          <p:cNvPr id="12" name="Rounded Rectangle 11"/>
          <p:cNvSpPr/>
          <p:nvPr/>
        </p:nvSpPr>
        <p:spPr>
          <a:xfrm>
            <a:off x="457200" y="3962400"/>
            <a:ext cx="1676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t>Government Employee</a:t>
            </a:r>
          </a:p>
        </p:txBody>
      </p:sp>
      <p:sp>
        <p:nvSpPr>
          <p:cNvPr id="13" name="Rounded Rectangle 12"/>
          <p:cNvSpPr/>
          <p:nvPr/>
        </p:nvSpPr>
        <p:spPr>
          <a:xfrm>
            <a:off x="3048000" y="3962400"/>
            <a:ext cx="2133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Non-Government Employee</a:t>
            </a:r>
          </a:p>
        </p:txBody>
      </p:sp>
      <p:sp>
        <p:nvSpPr>
          <p:cNvPr id="14" name="Rectangle 13"/>
          <p:cNvSpPr/>
          <p:nvPr/>
        </p:nvSpPr>
        <p:spPr>
          <a:xfrm>
            <a:off x="2590800" y="5486400"/>
            <a:ext cx="1524000" cy="1066800"/>
          </a:xfrm>
          <a:prstGeom prst="rect">
            <a:avLst/>
          </a:prstGeom>
          <a:solidFill>
            <a:srgbClr val="92D050"/>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dirty="0">
                <a:solidFill>
                  <a:srgbClr val="C00000"/>
                </a:solidFill>
              </a:rPr>
              <a:t>1/3 of commuted pension is exempt</a:t>
            </a:r>
          </a:p>
        </p:txBody>
      </p:sp>
      <p:sp>
        <p:nvSpPr>
          <p:cNvPr id="15" name="Rectangle 14"/>
          <p:cNvSpPr/>
          <p:nvPr/>
        </p:nvSpPr>
        <p:spPr>
          <a:xfrm>
            <a:off x="2590800" y="4724400"/>
            <a:ext cx="1524000" cy="4572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FF00"/>
                </a:solidFill>
              </a:rPr>
              <a:t>If Gratuity  Received</a:t>
            </a:r>
          </a:p>
        </p:txBody>
      </p:sp>
      <p:sp>
        <p:nvSpPr>
          <p:cNvPr id="16" name="Rectangle 15"/>
          <p:cNvSpPr/>
          <p:nvPr/>
        </p:nvSpPr>
        <p:spPr>
          <a:xfrm>
            <a:off x="4572000" y="4724400"/>
            <a:ext cx="1524000" cy="4572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FF00"/>
                </a:solidFill>
              </a:rPr>
              <a:t>If Gratuity not Received</a:t>
            </a:r>
          </a:p>
        </p:txBody>
      </p:sp>
      <p:sp>
        <p:nvSpPr>
          <p:cNvPr id="17" name="Rectangle 16"/>
          <p:cNvSpPr/>
          <p:nvPr/>
        </p:nvSpPr>
        <p:spPr>
          <a:xfrm>
            <a:off x="4572000" y="5486400"/>
            <a:ext cx="1600200" cy="1066800"/>
          </a:xfrm>
          <a:prstGeom prst="rect">
            <a:avLst/>
          </a:prstGeom>
          <a:solidFill>
            <a:srgbClr val="92D050"/>
          </a:solidFill>
        </p:spPr>
        <p:style>
          <a:lnRef idx="0">
            <a:schemeClr val="dk1"/>
          </a:lnRef>
          <a:fillRef idx="3">
            <a:schemeClr val="dk1"/>
          </a:fillRef>
          <a:effectRef idx="3">
            <a:schemeClr val="dk1"/>
          </a:effectRef>
          <a:fontRef idx="minor">
            <a:schemeClr val="lt1"/>
          </a:fontRef>
        </p:style>
        <p:txBody>
          <a:bodyPr anchor="ctr"/>
          <a:lstStyle/>
          <a:p>
            <a:pPr algn="ctr">
              <a:defRPr/>
            </a:pPr>
            <a:r>
              <a:rPr lang="en-US" sz="1400" dirty="0">
                <a:solidFill>
                  <a:srgbClr val="C00000"/>
                </a:solidFill>
              </a:rPr>
              <a:t>1/2 of commuted pension is exempt</a:t>
            </a:r>
          </a:p>
        </p:txBody>
      </p:sp>
      <p:cxnSp>
        <p:nvCxnSpPr>
          <p:cNvPr id="29" name="Straight Arrow Connector 28"/>
          <p:cNvCxnSpPr>
            <a:stCxn id="15" idx="2"/>
          </p:cNvCxnSpPr>
          <p:nvPr/>
        </p:nvCxnSpPr>
        <p:spPr>
          <a:xfrm rot="5400000">
            <a:off x="3200401" y="5334000"/>
            <a:ext cx="304800" cy="3175"/>
          </a:xfrm>
          <a:prstGeom prst="straightConnector1">
            <a:avLst/>
          </a:prstGeom>
          <a:ln w="95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5182394" y="5333206"/>
            <a:ext cx="304800" cy="1588"/>
          </a:xfrm>
          <a:prstGeom prst="straightConnector1">
            <a:avLst/>
          </a:prstGeom>
          <a:ln w="127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12" idx="2"/>
          </p:cNvCxnSpPr>
          <p:nvPr/>
        </p:nvCxnSpPr>
        <p:spPr>
          <a:xfrm rot="5400000">
            <a:off x="1104901" y="4686300"/>
            <a:ext cx="381000" cy="3175"/>
          </a:xfrm>
          <a:prstGeom prst="straightConnector1">
            <a:avLst/>
          </a:prstGeom>
          <a:ln w="127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a:off x="7049294" y="3847306"/>
            <a:ext cx="381000" cy="1588"/>
          </a:xfrm>
          <a:prstGeom prst="straightConnector1">
            <a:avLst/>
          </a:prstGeom>
          <a:ln w="127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4876801" y="2819400"/>
            <a:ext cx="152400" cy="317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2590800" y="2895600"/>
            <a:ext cx="46482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2514601" y="2971800"/>
            <a:ext cx="1524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rot="5400000">
            <a:off x="7125494" y="3009106"/>
            <a:ext cx="2286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a:off x="2515394" y="3656806"/>
            <a:ext cx="1524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95400" y="3733800"/>
            <a:ext cx="28956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rot="5400000">
            <a:off x="4076701" y="3848100"/>
            <a:ext cx="2286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a:endCxn id="12" idx="0"/>
          </p:cNvCxnSpPr>
          <p:nvPr/>
        </p:nvCxnSpPr>
        <p:spPr>
          <a:xfrm rot="5400000">
            <a:off x="1181894" y="3847306"/>
            <a:ext cx="2286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rot="5400000">
            <a:off x="4839494" y="4609306"/>
            <a:ext cx="2286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rot="5400000">
            <a:off x="3239294" y="4609306"/>
            <a:ext cx="2286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2" name="Slide Number Placeholder 3"/>
          <p:cNvSpPr>
            <a:spLocks noGrp="1"/>
          </p:cNvSpPr>
          <p:nvPr>
            <p:ph type="sldNum" sz="quarter" idx="10"/>
          </p:nvPr>
        </p:nvSpPr>
        <p:spPr>
          <a:xfrm>
            <a:off x="8382000" y="6569075"/>
            <a:ext cx="457200" cy="279400"/>
          </a:xfrm>
        </p:spPr>
        <p:txBody>
          <a:bodyPr/>
          <a:lstStyle/>
          <a:p>
            <a:pPr>
              <a:defRPr/>
            </a:pPr>
            <a:fld id="{CB697634-8563-4EE3-B052-2E34282E6F8E}" type="slidenum">
              <a:rPr lang="en-US" smtClean="0"/>
              <a:pPr>
                <a:defRPr/>
              </a:pPr>
              <a:t>20</a:t>
            </a:fld>
            <a:endParaRPr lang="en-US" dirty="0"/>
          </a:p>
        </p:txBody>
      </p:sp>
      <p:sp>
        <p:nvSpPr>
          <p:cNvPr id="33"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4000" dirty="0" err="1" smtClean="0"/>
              <a:t>Contd</a:t>
            </a:r>
            <a:r>
              <a:rPr lang="en-US" sz="4000" dirty="0" smtClean="0"/>
              <a:t>…</a:t>
            </a:r>
          </a:p>
        </p:txBody>
      </p:sp>
      <p:sp>
        <p:nvSpPr>
          <p:cNvPr id="3" name="Content Placeholder 2"/>
          <p:cNvSpPr>
            <a:spLocks noGrp="1"/>
          </p:cNvSpPr>
          <p:nvPr>
            <p:ph idx="1"/>
          </p:nvPr>
        </p:nvSpPr>
        <p:spPr>
          <a:xfrm>
            <a:off x="152400" y="1295400"/>
            <a:ext cx="8839200" cy="4608513"/>
          </a:xfrm>
        </p:spPr>
        <p:txBody>
          <a:bodyPr/>
          <a:lstStyle/>
          <a:p>
            <a:pPr marL="273050" indent="-273050" algn="just">
              <a:buFontTx/>
              <a:buAutoNum type="arabicPeriod" startAt="3"/>
              <a:defRPr/>
            </a:pPr>
            <a:r>
              <a:rPr lang="en-US" sz="2400" i="1" u="sng" dirty="0" smtClean="0">
                <a:solidFill>
                  <a:srgbClr val="000000"/>
                </a:solidFill>
              </a:rPr>
              <a:t>Annuity [Sec. 17(1)(ii)]</a:t>
            </a:r>
            <a:r>
              <a:rPr lang="en-US" sz="2400" i="1" dirty="0" smtClean="0">
                <a:solidFill>
                  <a:srgbClr val="000000"/>
                </a:solidFill>
              </a:rPr>
              <a:t> </a:t>
            </a:r>
            <a:r>
              <a:rPr lang="en-US" sz="2400" dirty="0" smtClean="0">
                <a:solidFill>
                  <a:srgbClr val="000000"/>
                </a:solidFill>
              </a:rPr>
              <a:t>– An annuity payable by a present employer is taxable as salary even if it is paid voluntarily without any contractual obligation of the employer. An annuity received from an ex-employer is taxed as profit in lieu of salary.</a:t>
            </a:r>
          </a:p>
          <a:p>
            <a:pPr marL="273050" indent="-273050" algn="just">
              <a:buFontTx/>
              <a:buAutoNum type="arabicPeriod" startAt="3"/>
              <a:defRPr/>
            </a:pPr>
            <a:r>
              <a:rPr lang="en-US" sz="2400" i="1" u="sng" dirty="0" smtClean="0">
                <a:solidFill>
                  <a:srgbClr val="000000"/>
                </a:solidFill>
              </a:rPr>
              <a:t>Retrenchment compensation [Sec. 10(10B)]</a:t>
            </a:r>
            <a:r>
              <a:rPr lang="en-US" sz="2400" dirty="0" smtClean="0">
                <a:solidFill>
                  <a:srgbClr val="000000"/>
                </a:solidFill>
              </a:rPr>
              <a:t> – Compensation received by a workman at the time of retrenchment is exempt from tax to the extent of the lower of the following:</a:t>
            </a:r>
          </a:p>
          <a:p>
            <a:pPr marL="914400" lvl="1" indent="-457200">
              <a:buFont typeface="+mj-lt"/>
              <a:buAutoNum type="alphaLcPeriod"/>
              <a:defRPr/>
            </a:pPr>
            <a:r>
              <a:rPr lang="en-US" sz="2000" dirty="0" smtClean="0">
                <a:solidFill>
                  <a:srgbClr val="000000"/>
                </a:solidFill>
              </a:rPr>
              <a:t>an amount calculated in accordance with the provisions of sec. 25F(b) of the Industrial Disputes Act, 1947; or</a:t>
            </a:r>
          </a:p>
          <a:p>
            <a:pPr marL="914400" lvl="1" indent="-457200">
              <a:buFontTx/>
              <a:buAutoNum type="alphaLcPeriod" startAt="2"/>
              <a:defRPr/>
            </a:pPr>
            <a:r>
              <a:rPr lang="en-US" sz="2000" dirty="0" smtClean="0">
                <a:solidFill>
                  <a:srgbClr val="000000"/>
                </a:solidFill>
              </a:rPr>
              <a:t>such amount as notified by the Government (i.e., Rs, 5, 00, 000); or</a:t>
            </a:r>
          </a:p>
          <a:p>
            <a:pPr marL="914400" lvl="1" indent="-457200">
              <a:buFontTx/>
              <a:buAutoNum type="alphaLcPeriod" startAt="2"/>
              <a:defRPr/>
            </a:pPr>
            <a:r>
              <a:rPr lang="en-US" sz="2000" dirty="0" smtClean="0">
                <a:solidFill>
                  <a:srgbClr val="000000"/>
                </a:solidFill>
              </a:rPr>
              <a:t>the amount received.</a:t>
            </a:r>
          </a:p>
          <a:p>
            <a:pPr marL="273050" indent="-273050">
              <a:defRPr/>
            </a:pPr>
            <a:endParaRPr lang="en-US" sz="24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z="4000" dirty="0" err="1" smtClean="0"/>
              <a:t>Contd</a:t>
            </a:r>
            <a:r>
              <a:rPr lang="en-US" sz="4000" dirty="0" smtClean="0"/>
              <a:t>…</a:t>
            </a:r>
          </a:p>
        </p:txBody>
      </p:sp>
      <p:sp>
        <p:nvSpPr>
          <p:cNvPr id="30723" name="Content Placeholder 2"/>
          <p:cNvSpPr>
            <a:spLocks noGrp="1"/>
          </p:cNvSpPr>
          <p:nvPr>
            <p:ph idx="1"/>
          </p:nvPr>
        </p:nvSpPr>
        <p:spPr/>
        <p:txBody>
          <a:bodyPr/>
          <a:lstStyle/>
          <a:p>
            <a:pPr marL="514350" indent="-514350" algn="just">
              <a:buFontTx/>
              <a:buAutoNum type="arabicPeriod" startAt="5"/>
            </a:pPr>
            <a:r>
              <a:rPr lang="en-US" i="1" u="sng" dirty="0" smtClean="0">
                <a:solidFill>
                  <a:srgbClr val="000000"/>
                </a:solidFill>
              </a:rPr>
              <a:t>Compensation received at the time of Voluntary Retirement [sec.10 (10C)]</a:t>
            </a:r>
            <a:r>
              <a:rPr lang="en-US" dirty="0" smtClean="0">
                <a:solidFill>
                  <a:srgbClr val="000000"/>
                </a:solidFill>
              </a:rPr>
              <a:t> - Compensation received at the time of voluntary retirement is exempt from tax, subject to certain conditions. Maximum amount of exemption is Rs. 500000.</a:t>
            </a:r>
          </a:p>
          <a:p>
            <a:pPr marL="514350" indent="-514350" algn="just">
              <a:buFontTx/>
              <a:buNone/>
            </a:pPr>
            <a:endParaRPr lang="en-US" sz="2800" dirty="0" smtClean="0">
              <a:solidFill>
                <a:srgbClr val="000000"/>
              </a:solidFill>
            </a:endParaRPr>
          </a:p>
          <a:p>
            <a:pPr marL="514350" indent="-514350" algn="just">
              <a:buFontTx/>
              <a:buAutoNum type="arabicPeriod" startAt="5"/>
            </a:pPr>
            <a:endParaRPr lang="en-US" sz="28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lgn="ctr"/>
            <a:r>
              <a:rPr lang="en-US" sz="4000" dirty="0" smtClean="0"/>
              <a:t>Provident Fund</a:t>
            </a:r>
          </a:p>
        </p:txBody>
      </p:sp>
      <p:sp>
        <p:nvSpPr>
          <p:cNvPr id="31747" name="Content Placeholder 2"/>
          <p:cNvSpPr>
            <a:spLocks noGrp="1"/>
          </p:cNvSpPr>
          <p:nvPr>
            <p:ph idx="1"/>
          </p:nvPr>
        </p:nvSpPr>
        <p:spPr>
          <a:xfrm>
            <a:off x="457200" y="1524000"/>
            <a:ext cx="8291513" cy="4608513"/>
          </a:xfrm>
        </p:spPr>
        <p:txBody>
          <a:bodyPr/>
          <a:lstStyle/>
          <a:p>
            <a:pPr marL="0" indent="0" algn="just">
              <a:buFontTx/>
              <a:buNone/>
            </a:pPr>
            <a:r>
              <a:rPr lang="en-US" dirty="0" smtClean="0">
                <a:solidFill>
                  <a:srgbClr val="000000"/>
                </a:solidFill>
              </a:rPr>
              <a:t>Provident Fund Scheme is a welfare scheme for the benefit of employees. The employee contributes certain sum to this fund every month and the employer also contributes certain sum to the provident fund in employees A/c. the employers contribution to the extent of 12% is not chargeable to tax.</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algn="ctr"/>
            <a:r>
              <a:rPr lang="en-US" sz="4000" dirty="0" smtClean="0"/>
              <a:t>LEAVE SALARY </a:t>
            </a:r>
          </a:p>
        </p:txBody>
      </p:sp>
      <p:sp>
        <p:nvSpPr>
          <p:cNvPr id="32771" name="Content Placeholder 2"/>
          <p:cNvSpPr>
            <a:spLocks noGrp="1"/>
          </p:cNvSpPr>
          <p:nvPr>
            <p:ph idx="1"/>
          </p:nvPr>
        </p:nvSpPr>
        <p:spPr>
          <a:xfrm>
            <a:off x="381000" y="1295400"/>
            <a:ext cx="8291513" cy="4608513"/>
          </a:xfrm>
        </p:spPr>
        <p:txBody>
          <a:bodyPr/>
          <a:lstStyle/>
          <a:p>
            <a:pPr marL="0" indent="0" algn="just">
              <a:buFontTx/>
              <a:buNone/>
            </a:pPr>
            <a:r>
              <a:rPr lang="en-US" sz="2000" dirty="0" smtClean="0">
                <a:solidFill>
                  <a:srgbClr val="000000"/>
                </a:solidFill>
              </a:rPr>
              <a:t>Encashment of leave by surrendering leave standing to one’s credit is known as “leave salary</a:t>
            </a:r>
            <a:r>
              <a:rPr lang="en-US" sz="2600" dirty="0" smtClean="0">
                <a:solidFill>
                  <a:srgbClr val="000000"/>
                </a:solidFill>
              </a:rPr>
              <a:t>”.</a:t>
            </a:r>
          </a:p>
        </p:txBody>
      </p:sp>
      <p:sp>
        <p:nvSpPr>
          <p:cNvPr id="6" name="Rectangle 5"/>
          <p:cNvSpPr/>
          <p:nvPr/>
        </p:nvSpPr>
        <p:spPr>
          <a:xfrm>
            <a:off x="2362200" y="2209800"/>
            <a:ext cx="2819400" cy="533400"/>
          </a:xfrm>
          <a:prstGeom prst="rect">
            <a:avLst/>
          </a:prstGeom>
          <a:solidFill>
            <a:srgbClr val="00B050"/>
          </a:solidFill>
          <a:ln>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FF00"/>
                </a:solidFill>
              </a:rPr>
              <a:t>LEAVE ENCASHMENT</a:t>
            </a:r>
          </a:p>
        </p:txBody>
      </p:sp>
      <p:sp>
        <p:nvSpPr>
          <p:cNvPr id="7" name="Rectangle 6"/>
          <p:cNvSpPr/>
          <p:nvPr/>
        </p:nvSpPr>
        <p:spPr>
          <a:xfrm>
            <a:off x="609600" y="3276600"/>
            <a:ext cx="2438400" cy="533400"/>
          </a:xfrm>
          <a:prstGeom prst="rect">
            <a:avLst/>
          </a:prstGeom>
          <a:solidFill>
            <a:srgbClr val="3972A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t>During Employment</a:t>
            </a:r>
          </a:p>
        </p:txBody>
      </p:sp>
      <p:sp>
        <p:nvSpPr>
          <p:cNvPr id="8" name="Rectangle 7"/>
          <p:cNvSpPr/>
          <p:nvPr/>
        </p:nvSpPr>
        <p:spPr>
          <a:xfrm>
            <a:off x="3886200" y="3124200"/>
            <a:ext cx="3200400" cy="533400"/>
          </a:xfrm>
          <a:prstGeom prst="rect">
            <a:avLst/>
          </a:prstGeom>
          <a:solidFill>
            <a:srgbClr val="3972A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t>Retirement / Leaving the Job</a:t>
            </a:r>
          </a:p>
        </p:txBody>
      </p:sp>
      <p:sp>
        <p:nvSpPr>
          <p:cNvPr id="9" name="Rectangle 8"/>
          <p:cNvSpPr/>
          <p:nvPr/>
        </p:nvSpPr>
        <p:spPr>
          <a:xfrm>
            <a:off x="838200" y="4267200"/>
            <a:ext cx="1447800" cy="762000"/>
          </a:xfrm>
          <a:prstGeom prst="rect">
            <a:avLst/>
          </a:prstGeom>
          <a:solidFill>
            <a:srgbClr val="CCEC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0000"/>
              </a:solidFill>
            </a:endParaRPr>
          </a:p>
          <a:p>
            <a:pPr algn="ctr">
              <a:defRPr/>
            </a:pPr>
            <a:r>
              <a:rPr lang="en-US" sz="1400" dirty="0">
                <a:solidFill>
                  <a:srgbClr val="000000"/>
                </a:solidFill>
              </a:rPr>
              <a:t>Chargeable to Tax</a:t>
            </a:r>
          </a:p>
          <a:p>
            <a:pPr algn="ctr">
              <a:defRPr/>
            </a:pPr>
            <a:endParaRPr lang="en-US" dirty="0">
              <a:solidFill>
                <a:srgbClr val="000000"/>
              </a:solidFill>
            </a:endParaRPr>
          </a:p>
        </p:txBody>
      </p:sp>
      <p:sp>
        <p:nvSpPr>
          <p:cNvPr id="10" name="Rectangle 9"/>
          <p:cNvSpPr/>
          <p:nvPr/>
        </p:nvSpPr>
        <p:spPr>
          <a:xfrm>
            <a:off x="6019800" y="4038600"/>
            <a:ext cx="2209800" cy="685800"/>
          </a:xfrm>
          <a:prstGeom prst="rect">
            <a:avLst/>
          </a:prstGeom>
          <a:solidFill>
            <a:srgbClr val="00B050"/>
          </a:solidFill>
          <a:ln>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00"/>
              </a:solidFill>
            </a:endParaRPr>
          </a:p>
          <a:p>
            <a:pPr algn="ctr">
              <a:defRPr/>
            </a:pPr>
            <a:r>
              <a:rPr lang="en-US" sz="1400" dirty="0">
                <a:solidFill>
                  <a:srgbClr val="FFFF00"/>
                </a:solidFill>
              </a:rPr>
              <a:t>Non-Government Employee</a:t>
            </a:r>
          </a:p>
          <a:p>
            <a:pPr algn="ctr">
              <a:defRPr/>
            </a:pPr>
            <a:endParaRPr lang="en-US" dirty="0">
              <a:solidFill>
                <a:srgbClr val="FFFF00"/>
              </a:solidFill>
            </a:endParaRPr>
          </a:p>
        </p:txBody>
      </p:sp>
      <p:sp>
        <p:nvSpPr>
          <p:cNvPr id="11" name="Rectangle 10"/>
          <p:cNvSpPr/>
          <p:nvPr/>
        </p:nvSpPr>
        <p:spPr>
          <a:xfrm>
            <a:off x="3276600" y="4038600"/>
            <a:ext cx="1905000" cy="685800"/>
          </a:xfrm>
          <a:prstGeom prst="rect">
            <a:avLst/>
          </a:prstGeom>
          <a:solidFill>
            <a:srgbClr val="00B050"/>
          </a:solidFill>
          <a:ln>
            <a:solidFill>
              <a:srgbClr val="00924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00"/>
              </a:solidFill>
            </a:endParaRPr>
          </a:p>
          <a:p>
            <a:pPr algn="ctr">
              <a:defRPr/>
            </a:pPr>
            <a:r>
              <a:rPr lang="en-US" sz="1400" dirty="0">
                <a:solidFill>
                  <a:srgbClr val="FFFF00"/>
                </a:solidFill>
              </a:rPr>
              <a:t>Government Employee</a:t>
            </a:r>
          </a:p>
          <a:p>
            <a:pPr algn="ctr">
              <a:defRPr/>
            </a:pPr>
            <a:endParaRPr lang="en-US" dirty="0">
              <a:solidFill>
                <a:srgbClr val="FFFF00"/>
              </a:solidFill>
            </a:endParaRPr>
          </a:p>
        </p:txBody>
      </p:sp>
      <p:sp>
        <p:nvSpPr>
          <p:cNvPr id="12" name="Rectangle 11"/>
          <p:cNvSpPr/>
          <p:nvPr/>
        </p:nvSpPr>
        <p:spPr>
          <a:xfrm>
            <a:off x="3352800" y="5334000"/>
            <a:ext cx="1447800" cy="609600"/>
          </a:xfrm>
          <a:prstGeom prst="rect">
            <a:avLst/>
          </a:prstGeom>
          <a:solidFill>
            <a:srgbClr val="CCEC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0000"/>
              </a:solidFill>
            </a:endParaRPr>
          </a:p>
          <a:p>
            <a:pPr algn="ctr">
              <a:defRPr/>
            </a:pPr>
            <a:r>
              <a:rPr lang="en-US" sz="1400" dirty="0">
                <a:solidFill>
                  <a:srgbClr val="000000"/>
                </a:solidFill>
              </a:rPr>
              <a:t>Fully Exempt</a:t>
            </a:r>
          </a:p>
          <a:p>
            <a:pPr algn="ctr">
              <a:defRPr/>
            </a:pPr>
            <a:endParaRPr lang="en-US" dirty="0">
              <a:solidFill>
                <a:srgbClr val="000000"/>
              </a:solidFill>
            </a:endParaRPr>
          </a:p>
        </p:txBody>
      </p:sp>
      <p:sp>
        <p:nvSpPr>
          <p:cNvPr id="13" name="Rectangle 12"/>
          <p:cNvSpPr/>
          <p:nvPr/>
        </p:nvSpPr>
        <p:spPr>
          <a:xfrm>
            <a:off x="5410200" y="4953000"/>
            <a:ext cx="3429000" cy="1600200"/>
          </a:xfrm>
          <a:prstGeom prst="rect">
            <a:avLst/>
          </a:prstGeom>
          <a:solidFill>
            <a:srgbClr val="CCEC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rgbClr val="000000"/>
              </a:solidFill>
            </a:endParaRPr>
          </a:p>
          <a:p>
            <a:pPr>
              <a:defRPr/>
            </a:pPr>
            <a:endParaRPr lang="en-US" dirty="0">
              <a:solidFill>
                <a:srgbClr val="000000"/>
              </a:solidFill>
            </a:endParaRPr>
          </a:p>
          <a:p>
            <a:pPr>
              <a:defRPr/>
            </a:pPr>
            <a:r>
              <a:rPr lang="en-US" sz="1400" dirty="0">
                <a:solidFill>
                  <a:srgbClr val="000000"/>
                </a:solidFill>
              </a:rPr>
              <a:t>Least of following is exempt :-</a:t>
            </a:r>
          </a:p>
          <a:p>
            <a:pPr marL="342900" indent="-342900">
              <a:buFontTx/>
              <a:buAutoNum type="arabicParenR"/>
              <a:defRPr/>
            </a:pPr>
            <a:r>
              <a:rPr lang="en-US" sz="1400" dirty="0">
                <a:solidFill>
                  <a:srgbClr val="000000"/>
                </a:solidFill>
              </a:rPr>
              <a:t>Earned Leave on the basis of Average Salary</a:t>
            </a:r>
          </a:p>
          <a:p>
            <a:pPr marL="342900" indent="-342900">
              <a:buFontTx/>
              <a:buAutoNum type="arabicParenR"/>
              <a:defRPr/>
            </a:pPr>
            <a:r>
              <a:rPr lang="en-US" sz="1400" dirty="0">
                <a:solidFill>
                  <a:srgbClr val="000000"/>
                </a:solidFill>
              </a:rPr>
              <a:t>10 x Average monthly salary</a:t>
            </a:r>
          </a:p>
          <a:p>
            <a:pPr marL="342900" indent="-342900">
              <a:buFontTx/>
              <a:buAutoNum type="arabicParenR"/>
              <a:defRPr/>
            </a:pPr>
            <a:r>
              <a:rPr lang="en-US" sz="1400" dirty="0">
                <a:solidFill>
                  <a:srgbClr val="000000"/>
                </a:solidFill>
              </a:rPr>
              <a:t>Rs. 300000</a:t>
            </a:r>
          </a:p>
          <a:p>
            <a:pPr marL="342900" indent="-342900">
              <a:buFontTx/>
              <a:buAutoNum type="arabicParenR"/>
              <a:defRPr/>
            </a:pPr>
            <a:r>
              <a:rPr lang="en-US" sz="1400" dirty="0">
                <a:solidFill>
                  <a:srgbClr val="000000"/>
                </a:solidFill>
              </a:rPr>
              <a:t>Leave Salary Received</a:t>
            </a:r>
          </a:p>
          <a:p>
            <a:pPr marL="342900" indent="-342900">
              <a:buFontTx/>
              <a:buAutoNum type="arabicParenR"/>
              <a:defRPr/>
            </a:pPr>
            <a:endParaRPr lang="en-US" dirty="0">
              <a:solidFill>
                <a:srgbClr val="000000"/>
              </a:solidFill>
            </a:endParaRPr>
          </a:p>
          <a:p>
            <a:pPr>
              <a:defRPr/>
            </a:pPr>
            <a:endParaRPr lang="en-US" dirty="0">
              <a:solidFill>
                <a:srgbClr val="000000"/>
              </a:solidFill>
            </a:endParaRPr>
          </a:p>
        </p:txBody>
      </p:sp>
      <p:cxnSp>
        <p:nvCxnSpPr>
          <p:cNvPr id="17" name="Straight Connector 16"/>
          <p:cNvCxnSpPr/>
          <p:nvPr/>
        </p:nvCxnSpPr>
        <p:spPr>
          <a:xfrm rot="5400000">
            <a:off x="3505201" y="2819400"/>
            <a:ext cx="152400" cy="317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828800" y="2895600"/>
            <a:ext cx="36576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8" idx="0"/>
          </p:cNvCxnSpPr>
          <p:nvPr/>
        </p:nvCxnSpPr>
        <p:spPr>
          <a:xfrm rot="5400000">
            <a:off x="5372101" y="3009900"/>
            <a:ext cx="2286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7" idx="0"/>
          </p:cNvCxnSpPr>
          <p:nvPr/>
        </p:nvCxnSpPr>
        <p:spPr>
          <a:xfrm rot="5400000">
            <a:off x="1638301" y="3086100"/>
            <a:ext cx="3810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13" idx="0"/>
          </p:cNvCxnSpPr>
          <p:nvPr/>
        </p:nvCxnSpPr>
        <p:spPr>
          <a:xfrm rot="5400000">
            <a:off x="7010401" y="4838700"/>
            <a:ext cx="2286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a:off x="1448594" y="4037806"/>
            <a:ext cx="4572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6591301" y="3924300"/>
            <a:ext cx="2286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rot="5400000">
            <a:off x="4077494" y="3923506"/>
            <a:ext cx="228600"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4191000" y="3810000"/>
            <a:ext cx="25146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410994" y="3733006"/>
            <a:ext cx="152400" cy="158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5400000">
            <a:off x="3810001" y="5029200"/>
            <a:ext cx="609600" cy="3175"/>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27" name="Slide Number Placeholder 3"/>
          <p:cNvSpPr>
            <a:spLocks noGrp="1"/>
          </p:cNvSpPr>
          <p:nvPr>
            <p:ph type="sldNum" sz="quarter" idx="10"/>
          </p:nvPr>
        </p:nvSpPr>
        <p:spPr>
          <a:xfrm>
            <a:off x="8382000" y="6569075"/>
            <a:ext cx="457200" cy="279400"/>
          </a:xfrm>
        </p:spPr>
        <p:txBody>
          <a:bodyPr/>
          <a:lstStyle/>
          <a:p>
            <a:pPr>
              <a:defRPr/>
            </a:pPr>
            <a:fld id="{CB697634-8563-4EE3-B052-2E34282E6F8E}" type="slidenum">
              <a:rPr lang="en-US" smtClean="0"/>
              <a:pPr>
                <a:defRPr/>
              </a:pPr>
              <a:t>24</a:t>
            </a:fld>
            <a:endParaRPr lang="en-US" dirty="0"/>
          </a:p>
        </p:txBody>
      </p:sp>
      <p:sp>
        <p:nvSpPr>
          <p:cNvPr id="2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ctr"/>
            <a:r>
              <a:rPr lang="en-US" sz="3600" dirty="0" smtClean="0"/>
              <a:t>Deductions Admissible in Computing Income under head ‘SALARIES’</a:t>
            </a:r>
          </a:p>
        </p:txBody>
      </p:sp>
      <p:sp>
        <p:nvSpPr>
          <p:cNvPr id="33795" name="Content Placeholder 2"/>
          <p:cNvSpPr>
            <a:spLocks noGrp="1"/>
          </p:cNvSpPr>
          <p:nvPr>
            <p:ph idx="1"/>
          </p:nvPr>
        </p:nvSpPr>
        <p:spPr>
          <a:xfrm>
            <a:off x="457200" y="1524000"/>
            <a:ext cx="8291513" cy="4608513"/>
          </a:xfrm>
        </p:spPr>
        <p:txBody>
          <a:bodyPr/>
          <a:lstStyle/>
          <a:p>
            <a:pPr marL="514350" indent="-514350" algn="just">
              <a:buFontTx/>
              <a:buAutoNum type="arabicPeriod"/>
            </a:pPr>
            <a:endParaRPr lang="en-US" sz="2600" i="1" u="sng" dirty="0" smtClean="0">
              <a:solidFill>
                <a:srgbClr val="000000"/>
              </a:solidFill>
            </a:endParaRPr>
          </a:p>
          <a:p>
            <a:pPr marL="514350" indent="-514350" algn="just">
              <a:buFontTx/>
              <a:buAutoNum type="arabicPeriod"/>
            </a:pPr>
            <a:r>
              <a:rPr lang="en-US" sz="2600" i="1" u="sng" dirty="0" smtClean="0">
                <a:solidFill>
                  <a:srgbClr val="000000"/>
                </a:solidFill>
              </a:rPr>
              <a:t>Employment Tax / Professional Tax [Sec.16(iii)]</a:t>
            </a:r>
            <a:r>
              <a:rPr lang="en-US" sz="2600" dirty="0" smtClean="0">
                <a:solidFill>
                  <a:srgbClr val="000000"/>
                </a:solidFill>
              </a:rPr>
              <a:t>: Any sum paid by </a:t>
            </a:r>
            <a:r>
              <a:rPr lang="en-US" sz="2600" dirty="0" err="1" smtClean="0">
                <a:solidFill>
                  <a:srgbClr val="000000"/>
                </a:solidFill>
              </a:rPr>
              <a:t>assessee</a:t>
            </a:r>
            <a:r>
              <a:rPr lang="en-US" sz="2600" dirty="0" smtClean="0">
                <a:solidFill>
                  <a:srgbClr val="000000"/>
                </a:solidFill>
              </a:rPr>
              <a:t> on account of a tax on employment within the meaning of Article 276(2). Under the said article employment tax cannot exceed Rs. 2500 p.a.</a:t>
            </a:r>
          </a:p>
          <a:p>
            <a:pPr marL="514350" indent="-514350" algn="just">
              <a:buFontTx/>
              <a:buNone/>
            </a:pPr>
            <a:endParaRPr lang="en-US" sz="26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69875"/>
            <a:ext cx="8291513" cy="720725"/>
          </a:xfrm>
        </p:spPr>
        <p:txBody>
          <a:bodyPr/>
          <a:lstStyle/>
          <a:p>
            <a:pPr algn="ctr"/>
            <a:r>
              <a:rPr lang="en-US" sz="3600" dirty="0" smtClean="0"/>
              <a:t>Relief in respect of</a:t>
            </a:r>
            <a:br>
              <a:rPr lang="en-US" sz="3600" dirty="0" smtClean="0"/>
            </a:br>
            <a:r>
              <a:rPr lang="en-US" sz="3600" dirty="0" smtClean="0"/>
              <a:t>Advance or Arrears of Salary u/s 89</a:t>
            </a:r>
          </a:p>
        </p:txBody>
      </p:sp>
      <p:sp>
        <p:nvSpPr>
          <p:cNvPr id="3" name="Content Placeholder 2"/>
          <p:cNvSpPr>
            <a:spLocks noGrp="1"/>
          </p:cNvSpPr>
          <p:nvPr>
            <p:ph idx="1"/>
          </p:nvPr>
        </p:nvSpPr>
        <p:spPr/>
        <p:txBody>
          <a:bodyPr/>
          <a:lstStyle/>
          <a:p>
            <a:pPr marL="274320" indent="-274320" algn="just">
              <a:buFontTx/>
              <a:buBlip>
                <a:blip r:embed="rId2"/>
              </a:buBlip>
              <a:defRPr/>
            </a:pPr>
            <a:r>
              <a:rPr lang="en-US" sz="2600" dirty="0" smtClean="0">
                <a:solidFill>
                  <a:srgbClr val="000000"/>
                </a:solidFill>
              </a:rPr>
              <a:t>When an assessee is in receipt of a sum in the nature of salary, being paid in arrears or in advance, due to which his total income is assessed at a rate higher than that at which it would otherwise have been assessed, Relief is granted on an           application made by the assessee to the assessing officer.</a:t>
            </a:r>
          </a:p>
          <a:p>
            <a:pPr algn="just">
              <a:defRPr/>
            </a:pPr>
            <a:endParaRPr lang="en-US" sz="2600" dirty="0">
              <a:solidFill>
                <a:srgbClr val="000000"/>
              </a:solidFill>
            </a:endParaRPr>
          </a:p>
        </p:txBody>
      </p:sp>
      <p:sp>
        <p:nvSpPr>
          <p:cNvPr id="6"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981200"/>
            <a:ext cx="9144000" cy="2246769"/>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7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Income from </a:t>
            </a:r>
          </a:p>
          <a:p>
            <a:pPr algn="ctr">
              <a:defRPr/>
            </a:pPr>
            <a:r>
              <a:rPr lang="en-US" sz="7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House Property</a:t>
            </a:r>
          </a:p>
        </p:txBody>
      </p:sp>
      <p:sp>
        <p:nvSpPr>
          <p:cNvPr id="5"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lgn="ctr"/>
            <a:r>
              <a:rPr lang="en-US" sz="4000" dirty="0" smtClean="0"/>
              <a:t>Basis of Charge</a:t>
            </a:r>
            <a:endParaRPr lang="en-US" dirty="0" smtClean="0"/>
          </a:p>
        </p:txBody>
      </p:sp>
      <p:sp>
        <p:nvSpPr>
          <p:cNvPr id="36867" name="Content Placeholder 2"/>
          <p:cNvSpPr>
            <a:spLocks noGrp="1"/>
          </p:cNvSpPr>
          <p:nvPr>
            <p:ph idx="1"/>
          </p:nvPr>
        </p:nvSpPr>
        <p:spPr>
          <a:xfrm>
            <a:off x="457200" y="1447800"/>
            <a:ext cx="8291513" cy="4608513"/>
          </a:xfrm>
        </p:spPr>
        <p:txBody>
          <a:bodyPr/>
          <a:lstStyle/>
          <a:p>
            <a:pPr algn="just">
              <a:buFontTx/>
              <a:buBlip>
                <a:blip r:embed="rId2"/>
              </a:buBlip>
            </a:pPr>
            <a:r>
              <a:rPr lang="en-US" sz="2600" dirty="0" smtClean="0">
                <a:solidFill>
                  <a:srgbClr val="000000"/>
                </a:solidFill>
              </a:rPr>
              <a:t>The basis of charge of income under the head ‘income from house property’ is the </a:t>
            </a:r>
            <a:r>
              <a:rPr lang="en-US" sz="2600" i="1" dirty="0" smtClean="0">
                <a:solidFill>
                  <a:srgbClr val="FFFF00"/>
                </a:solidFill>
              </a:rPr>
              <a:t>Annual Value </a:t>
            </a:r>
            <a:r>
              <a:rPr lang="en-US" sz="2600" dirty="0" smtClean="0">
                <a:solidFill>
                  <a:srgbClr val="000000"/>
                </a:solidFill>
              </a:rPr>
              <a:t>of the property.</a:t>
            </a:r>
          </a:p>
          <a:p>
            <a:pPr algn="just">
              <a:buNone/>
            </a:pPr>
            <a:endParaRPr lang="en-US" sz="2600" dirty="0" smtClean="0">
              <a:solidFill>
                <a:srgbClr val="000000"/>
              </a:solidFill>
            </a:endParaRPr>
          </a:p>
          <a:p>
            <a:pPr algn="just">
              <a:buFontTx/>
              <a:buBlip>
                <a:blip r:embed="rId2"/>
              </a:buBlip>
            </a:pPr>
            <a:r>
              <a:rPr lang="en-US" sz="2600" dirty="0" smtClean="0">
                <a:solidFill>
                  <a:srgbClr val="000000"/>
                </a:solidFill>
              </a:rPr>
              <a:t>Income from house property is charged to tax on </a:t>
            </a:r>
            <a:r>
              <a:rPr lang="en-US" sz="2600" i="1" dirty="0" smtClean="0">
                <a:solidFill>
                  <a:srgbClr val="FFFF00"/>
                </a:solidFill>
              </a:rPr>
              <a:t>Notional Basis</a:t>
            </a:r>
            <a:r>
              <a:rPr lang="en-US" sz="2600" dirty="0" smtClean="0">
                <a:solidFill>
                  <a:srgbClr val="000000"/>
                </a:solidFill>
              </a:rPr>
              <a:t>, as generally tax is not on receipt of income but on the inherent potential of the house property to generate income.</a:t>
            </a:r>
          </a:p>
          <a:p>
            <a:pPr algn="just"/>
            <a:endParaRPr lang="en-US" sz="26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667000"/>
            <a:ext cx="9144000" cy="1323439"/>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i="1"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Introduction</a:t>
            </a:r>
          </a:p>
        </p:txBody>
      </p:sp>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228600"/>
            <a:ext cx="8291513" cy="720725"/>
          </a:xfrm>
        </p:spPr>
        <p:txBody>
          <a:bodyPr/>
          <a:lstStyle/>
          <a:p>
            <a:pPr algn="ctr"/>
            <a:r>
              <a:rPr lang="en-US" sz="4000" dirty="0" smtClean="0"/>
              <a:t>Conditions to be Satisfied </a:t>
            </a:r>
          </a:p>
        </p:txBody>
      </p:sp>
      <p:sp>
        <p:nvSpPr>
          <p:cNvPr id="37891" name="Content Placeholder 2"/>
          <p:cNvSpPr>
            <a:spLocks noGrp="1"/>
          </p:cNvSpPr>
          <p:nvPr>
            <p:ph idx="1"/>
          </p:nvPr>
        </p:nvSpPr>
        <p:spPr>
          <a:xfrm>
            <a:off x="457200" y="1371600"/>
            <a:ext cx="8291513" cy="4608513"/>
          </a:xfrm>
        </p:spPr>
        <p:txBody>
          <a:bodyPr/>
          <a:lstStyle/>
          <a:p>
            <a:pPr marL="514350" indent="-514350" algn="just">
              <a:buFontTx/>
              <a:buAutoNum type="arabicPeriod"/>
            </a:pPr>
            <a:r>
              <a:rPr lang="en-US" sz="2600" dirty="0" smtClean="0">
                <a:solidFill>
                  <a:srgbClr val="000000"/>
                </a:solidFill>
              </a:rPr>
              <a:t>The property must consist of buildings or lands appurtenant to such buildings.</a:t>
            </a:r>
          </a:p>
          <a:p>
            <a:pPr marL="514350" indent="-514350" algn="just">
              <a:buFontTx/>
              <a:buAutoNum type="arabicPeriod"/>
            </a:pPr>
            <a:r>
              <a:rPr lang="en-US" sz="2600" dirty="0" smtClean="0">
                <a:solidFill>
                  <a:srgbClr val="000000"/>
                </a:solidFill>
              </a:rPr>
              <a:t>The </a:t>
            </a:r>
            <a:r>
              <a:rPr lang="en-US" sz="2600" dirty="0" err="1" smtClean="0">
                <a:solidFill>
                  <a:srgbClr val="000000"/>
                </a:solidFill>
              </a:rPr>
              <a:t>assessee</a:t>
            </a:r>
            <a:r>
              <a:rPr lang="en-US" sz="2600" dirty="0" smtClean="0">
                <a:solidFill>
                  <a:srgbClr val="000000"/>
                </a:solidFill>
              </a:rPr>
              <a:t> must be the </a:t>
            </a:r>
            <a:r>
              <a:rPr lang="en-US" sz="2600" i="1" dirty="0" smtClean="0">
                <a:solidFill>
                  <a:srgbClr val="FFFF00"/>
                </a:solidFill>
              </a:rPr>
              <a:t>owner</a:t>
            </a:r>
            <a:r>
              <a:rPr lang="en-US" sz="2600" dirty="0" smtClean="0">
                <a:solidFill>
                  <a:srgbClr val="000000"/>
                </a:solidFill>
              </a:rPr>
              <a:t> of such house property.</a:t>
            </a:r>
          </a:p>
          <a:p>
            <a:pPr marL="514350" indent="-514350" algn="just">
              <a:buFontTx/>
              <a:buAutoNum type="arabicPeriod"/>
            </a:pPr>
            <a:r>
              <a:rPr lang="en-US" sz="2600" dirty="0" smtClean="0">
                <a:solidFill>
                  <a:srgbClr val="000000"/>
                </a:solidFill>
              </a:rPr>
              <a:t>The property should not be used by the owner thereof for the purpose of any business or profession carried on by him, the profits of which are chargeable to tax.</a:t>
            </a:r>
          </a:p>
          <a:p>
            <a:pPr marL="514350" indent="-514350" algn="just"/>
            <a:endParaRPr lang="en-US" sz="2600" dirty="0" smtClean="0"/>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4000" dirty="0" err="1" smtClean="0"/>
              <a:t>Contd</a:t>
            </a:r>
            <a:r>
              <a:rPr lang="en-US" sz="4000" dirty="0" smtClean="0"/>
              <a:t>…</a:t>
            </a:r>
            <a:endParaRPr lang="en-US" dirty="0" smtClean="0"/>
          </a:p>
        </p:txBody>
      </p:sp>
      <p:sp>
        <p:nvSpPr>
          <p:cNvPr id="44035" name="Content Placeholder 2"/>
          <p:cNvSpPr>
            <a:spLocks noGrp="1"/>
          </p:cNvSpPr>
          <p:nvPr>
            <p:ph idx="1"/>
          </p:nvPr>
        </p:nvSpPr>
        <p:spPr>
          <a:xfrm>
            <a:off x="457200" y="2057400"/>
            <a:ext cx="8291513" cy="4608513"/>
          </a:xfrm>
        </p:spPr>
        <p:txBody>
          <a:bodyPr/>
          <a:lstStyle/>
          <a:p>
            <a:pPr algn="just">
              <a:lnSpc>
                <a:spcPct val="114000"/>
              </a:lnSpc>
              <a:buFontTx/>
              <a:buBlip>
                <a:blip r:embed="rId2"/>
              </a:buBlip>
            </a:pPr>
            <a:r>
              <a:rPr lang="en-US" sz="2800" dirty="0" smtClean="0">
                <a:solidFill>
                  <a:srgbClr val="000000"/>
                </a:solidFill>
              </a:rPr>
              <a:t>In case of Self-occupied House Property Net Annual Value is always Zero.</a:t>
            </a:r>
          </a:p>
          <a:p>
            <a:pPr algn="just">
              <a:lnSpc>
                <a:spcPct val="114000"/>
              </a:lnSpc>
              <a:buFontTx/>
              <a:buBlip>
                <a:blip r:embed="rId2"/>
              </a:buBlip>
            </a:pPr>
            <a:r>
              <a:rPr lang="en-US" sz="2800" dirty="0" smtClean="0">
                <a:solidFill>
                  <a:srgbClr val="000000"/>
                </a:solidFill>
              </a:rPr>
              <a:t>Since NAV is zero, the municipal taxes paid by the owner of the house are not deductible.</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algn="ctr"/>
            <a:r>
              <a:rPr lang="en-US" sz="4000" dirty="0" smtClean="0"/>
              <a:t>Deduction Admissible u/s 24</a:t>
            </a:r>
          </a:p>
        </p:txBody>
      </p:sp>
      <p:sp>
        <p:nvSpPr>
          <p:cNvPr id="45059" name="Content Placeholder 2"/>
          <p:cNvSpPr>
            <a:spLocks noGrp="1"/>
          </p:cNvSpPr>
          <p:nvPr>
            <p:ph idx="1"/>
          </p:nvPr>
        </p:nvSpPr>
        <p:spPr/>
        <p:txBody>
          <a:bodyPr/>
          <a:lstStyle/>
          <a:p>
            <a:pPr marL="273050" indent="-273050" algn="just">
              <a:buFontTx/>
              <a:buAutoNum type="romanLcPeriod"/>
            </a:pPr>
            <a:r>
              <a:rPr lang="en-US" sz="2800" i="1" u="sng" dirty="0" smtClean="0">
                <a:solidFill>
                  <a:srgbClr val="000000"/>
                </a:solidFill>
              </a:rPr>
              <a:t>Statutory deduction</a:t>
            </a:r>
            <a:r>
              <a:rPr lang="en-US" sz="2800" dirty="0" smtClean="0">
                <a:solidFill>
                  <a:srgbClr val="000000"/>
                </a:solidFill>
              </a:rPr>
              <a:t> :- 30% of Annual Value (i.e. 				    30% of NAV)</a:t>
            </a:r>
          </a:p>
          <a:p>
            <a:pPr marL="273050" indent="-273050" algn="just">
              <a:buFontTx/>
              <a:buAutoNum type="romanLcPeriod"/>
            </a:pPr>
            <a:r>
              <a:rPr lang="en-US" sz="2800" i="1" u="sng" dirty="0" smtClean="0">
                <a:solidFill>
                  <a:srgbClr val="000000"/>
                </a:solidFill>
              </a:rPr>
              <a:t>Interest payable on capital borrowed for acquisition, construction, repair, renewal or reconstruction of house property</a:t>
            </a:r>
            <a:r>
              <a:rPr lang="en-US" sz="2800" dirty="0" smtClean="0">
                <a:solidFill>
                  <a:srgbClr val="000000"/>
                </a:solidFill>
              </a:rPr>
              <a:t> :- Actual amount of interest for the year on accrual basis </a:t>
            </a:r>
            <a:r>
              <a:rPr lang="en-US" sz="2800" b="1" i="1" dirty="0" smtClean="0">
                <a:solidFill>
                  <a:srgbClr val="000000"/>
                </a:solidFill>
              </a:rPr>
              <a:t>plus</a:t>
            </a:r>
            <a:r>
              <a:rPr lang="en-US" sz="2800" i="1" dirty="0" smtClean="0">
                <a:solidFill>
                  <a:srgbClr val="000000"/>
                </a:solidFill>
              </a:rPr>
              <a:t> </a:t>
            </a:r>
            <a:r>
              <a:rPr lang="en-US" sz="2800" dirty="0" smtClean="0">
                <a:solidFill>
                  <a:srgbClr val="000000"/>
                </a:solidFill>
              </a:rPr>
              <a:t>1/5</a:t>
            </a:r>
            <a:r>
              <a:rPr lang="en-US" sz="2800" baseline="30000" dirty="0" smtClean="0">
                <a:solidFill>
                  <a:srgbClr val="000000"/>
                </a:solidFill>
              </a:rPr>
              <a:t>th</a:t>
            </a:r>
            <a:r>
              <a:rPr lang="en-US" sz="2800" dirty="0" smtClean="0">
                <a:solidFill>
                  <a:srgbClr val="000000"/>
                </a:solidFill>
              </a:rPr>
              <a:t> of the interest, if any, pertaining to the pre-acquisition or pre-construction period.</a:t>
            </a:r>
            <a:endParaRPr lang="en-US" sz="2800" i="1" u="sng"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76200"/>
            <a:ext cx="8291513" cy="990600"/>
          </a:xfrm>
        </p:spPr>
        <p:txBody>
          <a:bodyPr/>
          <a:lstStyle/>
          <a:p>
            <a:pPr algn="ctr"/>
            <a:r>
              <a:rPr lang="en-US" sz="3600" dirty="0" smtClean="0"/>
              <a:t>Deduction for Interest on </a:t>
            </a:r>
            <a:br>
              <a:rPr lang="en-US" sz="3600" dirty="0" smtClean="0"/>
            </a:br>
            <a:r>
              <a:rPr lang="en-US" sz="3600" dirty="0" smtClean="0"/>
              <a:t>Capital Borrowed in case of SOP</a:t>
            </a:r>
          </a:p>
        </p:txBody>
      </p:sp>
      <p:sp>
        <p:nvSpPr>
          <p:cNvPr id="46083" name="Content Placeholder 2"/>
          <p:cNvSpPr>
            <a:spLocks noGrp="1"/>
          </p:cNvSpPr>
          <p:nvPr>
            <p:ph idx="1"/>
          </p:nvPr>
        </p:nvSpPr>
        <p:spPr>
          <a:xfrm>
            <a:off x="304800" y="1484313"/>
            <a:ext cx="8610600" cy="4608512"/>
          </a:xfrm>
        </p:spPr>
        <p:txBody>
          <a:bodyPr/>
          <a:lstStyle/>
          <a:p>
            <a:pPr marL="0" indent="0" algn="just">
              <a:buFontTx/>
              <a:buNone/>
            </a:pPr>
            <a:r>
              <a:rPr lang="en-US" sz="2600" dirty="0" smtClean="0">
                <a:solidFill>
                  <a:srgbClr val="000000"/>
                </a:solidFill>
              </a:rPr>
              <a:t>Maximum limit of deduction in respect of interest on capital borrowed in case of a Self-occupied property whose annual value is assessed at NIL, is </a:t>
            </a:r>
            <a:r>
              <a:rPr lang="en-US" sz="2600" dirty="0" smtClean="0">
                <a:solidFill>
                  <a:srgbClr val="FFFF00"/>
                </a:solidFill>
              </a:rPr>
              <a:t>Rs. 1,50,000</a:t>
            </a:r>
          </a:p>
        </p:txBody>
      </p:sp>
      <p:graphicFrame>
        <p:nvGraphicFramePr>
          <p:cNvPr id="6" name="Table 5"/>
          <p:cNvGraphicFramePr>
            <a:graphicFrameLocks noGrp="1"/>
          </p:cNvGraphicFramePr>
          <p:nvPr/>
        </p:nvGraphicFramePr>
        <p:xfrm>
          <a:off x="762000" y="2971800"/>
          <a:ext cx="7315200" cy="2974975"/>
        </p:xfrm>
        <a:graphic>
          <a:graphicData uri="http://schemas.openxmlformats.org/drawingml/2006/table">
            <a:tbl>
              <a:tblPr firstRow="1" bandRow="1">
                <a:tableStyleId>{5C22544A-7EE6-4342-B048-85BDC9FD1C3A}</a:tableStyleId>
              </a:tblPr>
              <a:tblGrid>
                <a:gridCol w="5236143"/>
                <a:gridCol w="2079057"/>
              </a:tblGrid>
              <a:tr h="990393">
                <a:tc>
                  <a:txBody>
                    <a:bodyPr/>
                    <a:lstStyle/>
                    <a:p>
                      <a:pPr algn="ctr"/>
                      <a:r>
                        <a:rPr lang="en-US" sz="1600" dirty="0" smtClean="0">
                          <a:solidFill>
                            <a:srgbClr val="FFFF00"/>
                          </a:solidFill>
                          <a:effectLst>
                            <a:outerShdw blurRad="38100" dist="38100" dir="2700000" algn="tl">
                              <a:srgbClr val="000000">
                                <a:alpha val="43137"/>
                              </a:srgbClr>
                            </a:outerShdw>
                          </a:effectLst>
                        </a:rPr>
                        <a:t>CASE</a:t>
                      </a:r>
                      <a:endParaRPr lang="en-US" sz="1600" dirty="0">
                        <a:solidFill>
                          <a:srgbClr val="FFFF00"/>
                        </a:solidFill>
                        <a:effectLst>
                          <a:outerShdw blurRad="38100" dist="38100" dir="2700000" algn="tl">
                            <a:srgbClr val="000000">
                              <a:alpha val="43137"/>
                            </a:srgbClr>
                          </a:outerShdw>
                        </a:effectLst>
                      </a:endParaRPr>
                    </a:p>
                  </a:txBody>
                  <a:tcPr marT="45710" marB="45710" anchor="ctr">
                    <a:solidFill>
                      <a:srgbClr val="00B050"/>
                    </a:solidFill>
                  </a:tcPr>
                </a:tc>
                <a:tc>
                  <a:txBody>
                    <a:bodyPr/>
                    <a:lstStyle/>
                    <a:p>
                      <a:pPr algn="ctr"/>
                      <a:r>
                        <a:rPr lang="en-US" sz="1600" dirty="0" smtClean="0">
                          <a:solidFill>
                            <a:srgbClr val="FFFF00"/>
                          </a:solidFill>
                          <a:effectLst>
                            <a:outerShdw blurRad="38100" dist="38100" dir="2700000" algn="tl">
                              <a:srgbClr val="000000">
                                <a:alpha val="43137"/>
                              </a:srgbClr>
                            </a:outerShdw>
                          </a:effectLst>
                        </a:rPr>
                        <a:t>MAXIMUM DEDUCTION</a:t>
                      </a:r>
                      <a:endParaRPr lang="en-US" sz="1600" dirty="0">
                        <a:solidFill>
                          <a:srgbClr val="FFFF00"/>
                        </a:solidFill>
                        <a:effectLst>
                          <a:outerShdw blurRad="38100" dist="38100" dir="2700000" algn="tl">
                            <a:srgbClr val="000000">
                              <a:alpha val="43137"/>
                            </a:srgbClr>
                          </a:outerShdw>
                        </a:effectLst>
                      </a:endParaRPr>
                    </a:p>
                  </a:txBody>
                  <a:tcPr marT="45710" marB="45710">
                    <a:solidFill>
                      <a:srgbClr val="00B050"/>
                    </a:solidFill>
                  </a:tcPr>
                </a:tc>
              </a:tr>
              <a:tr h="991658">
                <a:tc>
                  <a:txBody>
                    <a:bodyPr/>
                    <a:lstStyle/>
                    <a:p>
                      <a:r>
                        <a:rPr lang="en-US" sz="1600" b="1" kern="1200" dirty="0" smtClean="0">
                          <a:solidFill>
                            <a:schemeClr val="tx1"/>
                          </a:solidFill>
                          <a:effectLst>
                            <a:outerShdw blurRad="38100" dist="38100" dir="2700000" algn="tl">
                              <a:srgbClr val="000000">
                                <a:alpha val="43137"/>
                              </a:srgbClr>
                            </a:outerShdw>
                          </a:effectLst>
                          <a:latin typeface="+mn-lt"/>
                          <a:ea typeface="+mn-ea"/>
                          <a:cs typeface="+mn-cs"/>
                        </a:rPr>
                        <a:t>Interest on capital borrowed on or after 1-4-1999 for acquisition or construction of house</a:t>
                      </a:r>
                      <a:endParaRPr lang="en-US" sz="1600" b="1" dirty="0">
                        <a:solidFill>
                          <a:schemeClr val="tx1"/>
                        </a:solidFill>
                        <a:effectLst>
                          <a:outerShdw blurRad="38100" dist="38100" dir="2700000" algn="tl">
                            <a:srgbClr val="000000">
                              <a:alpha val="43137"/>
                            </a:srgbClr>
                          </a:outerShdw>
                        </a:effectLst>
                      </a:endParaRPr>
                    </a:p>
                  </a:txBody>
                  <a:tcPr marT="45710" marB="45710">
                    <a:solidFill>
                      <a:srgbClr val="3972AC"/>
                    </a:solidFill>
                  </a:tcPr>
                </a:tc>
                <a:tc>
                  <a:txBody>
                    <a:bodyPr/>
                    <a:lstStyle/>
                    <a:p>
                      <a:pPr algn="r"/>
                      <a:r>
                        <a:rPr lang="en-US" sz="1600" b="1" kern="1200" dirty="0" smtClean="0">
                          <a:solidFill>
                            <a:schemeClr val="tx1"/>
                          </a:solidFill>
                          <a:effectLst>
                            <a:outerShdw blurRad="38100" dist="38100" dir="2700000" algn="tl">
                              <a:srgbClr val="000000">
                                <a:alpha val="43137"/>
                              </a:srgbClr>
                            </a:outerShdw>
                          </a:effectLst>
                          <a:latin typeface="+mn-lt"/>
                          <a:ea typeface="+mn-ea"/>
                          <a:cs typeface="+mn-cs"/>
                        </a:rPr>
                        <a:t>1,50,000</a:t>
                      </a:r>
                      <a:endParaRPr lang="en-US" sz="1600" b="1" dirty="0">
                        <a:solidFill>
                          <a:schemeClr val="tx1"/>
                        </a:solidFill>
                        <a:effectLst>
                          <a:outerShdw blurRad="38100" dist="38100" dir="2700000" algn="tl">
                            <a:srgbClr val="000000">
                              <a:alpha val="43137"/>
                            </a:srgbClr>
                          </a:outerShdw>
                        </a:effectLst>
                      </a:endParaRPr>
                    </a:p>
                  </a:txBody>
                  <a:tcPr marT="45710" marB="45710" anchor="ctr">
                    <a:solidFill>
                      <a:srgbClr val="3972AC"/>
                    </a:solidFill>
                  </a:tcPr>
                </a:tc>
              </a:tr>
              <a:tr h="992924">
                <a:tc>
                  <a:txBody>
                    <a:bodyPr/>
                    <a:lstStyle/>
                    <a:p>
                      <a:r>
                        <a:rPr lang="en-US" sz="1600" b="1" kern="1200" dirty="0" smtClean="0">
                          <a:solidFill>
                            <a:schemeClr val="tx1"/>
                          </a:solidFill>
                          <a:effectLst>
                            <a:outerShdw blurRad="38100" dist="38100" dir="2700000" algn="tl">
                              <a:srgbClr val="000000">
                                <a:alpha val="43137"/>
                              </a:srgbClr>
                            </a:outerShdw>
                          </a:effectLst>
                          <a:latin typeface="+mn-lt"/>
                          <a:ea typeface="+mn-ea"/>
                          <a:cs typeface="+mn-cs"/>
                        </a:rPr>
                        <a:t>In any other case</a:t>
                      </a:r>
                      <a:endParaRPr lang="en-US" sz="1600" b="1" dirty="0">
                        <a:solidFill>
                          <a:schemeClr val="tx1"/>
                        </a:solidFill>
                        <a:effectLst>
                          <a:outerShdw blurRad="38100" dist="38100" dir="2700000" algn="tl">
                            <a:srgbClr val="000000">
                              <a:alpha val="43137"/>
                            </a:srgbClr>
                          </a:outerShdw>
                        </a:effectLst>
                      </a:endParaRPr>
                    </a:p>
                  </a:txBody>
                  <a:tcPr marT="45710" marB="45710">
                    <a:solidFill>
                      <a:srgbClr val="3972AC"/>
                    </a:solidFill>
                  </a:tcPr>
                </a:tc>
                <a:tc>
                  <a:txBody>
                    <a:bodyPr/>
                    <a:lstStyle/>
                    <a:p>
                      <a:pPr algn="r"/>
                      <a:r>
                        <a:rPr lang="en-US" sz="1600" b="1" dirty="0" smtClean="0">
                          <a:solidFill>
                            <a:schemeClr val="tx1"/>
                          </a:solidFill>
                          <a:effectLst>
                            <a:outerShdw blurRad="38100" dist="38100" dir="2700000" algn="tl">
                              <a:srgbClr val="000000">
                                <a:alpha val="43137"/>
                              </a:srgbClr>
                            </a:outerShdw>
                          </a:effectLst>
                        </a:rPr>
                        <a:t>30,000</a:t>
                      </a:r>
                      <a:endParaRPr lang="en-US" sz="1600" b="1" dirty="0">
                        <a:solidFill>
                          <a:schemeClr val="tx1"/>
                        </a:solidFill>
                        <a:effectLst>
                          <a:outerShdw blurRad="38100" dist="38100" dir="2700000" algn="tl">
                            <a:srgbClr val="000000">
                              <a:alpha val="43137"/>
                            </a:srgbClr>
                          </a:outerShdw>
                        </a:effectLst>
                      </a:endParaRPr>
                    </a:p>
                  </a:txBody>
                  <a:tcPr marT="45710" marB="45710">
                    <a:solidFill>
                      <a:srgbClr val="3972AC"/>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28800"/>
            <a:ext cx="9144000" cy="1938992"/>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6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Income from </a:t>
            </a:r>
          </a:p>
          <a:p>
            <a:pPr algn="ctr">
              <a:defRPr/>
            </a:pPr>
            <a:r>
              <a:rPr lang="en-US" sz="6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Other Sources</a:t>
            </a:r>
          </a:p>
        </p:txBody>
      </p:sp>
      <p:sp>
        <p:nvSpPr>
          <p:cNvPr id="5"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pPr algn="ctr"/>
            <a:r>
              <a:rPr lang="en-US" sz="4000" dirty="0" smtClean="0"/>
              <a:t>General [Section 56(1)]</a:t>
            </a:r>
          </a:p>
        </p:txBody>
      </p:sp>
      <p:sp>
        <p:nvSpPr>
          <p:cNvPr id="94211" name="Content Placeholder 2"/>
          <p:cNvSpPr>
            <a:spLocks noGrp="1"/>
          </p:cNvSpPr>
          <p:nvPr>
            <p:ph idx="1"/>
          </p:nvPr>
        </p:nvSpPr>
        <p:spPr>
          <a:xfrm>
            <a:off x="457200" y="1752600"/>
            <a:ext cx="7924800" cy="4608513"/>
          </a:xfrm>
        </p:spPr>
        <p:txBody>
          <a:bodyPr/>
          <a:lstStyle/>
          <a:p>
            <a:pPr algn="just">
              <a:buFontTx/>
              <a:buNone/>
            </a:pPr>
            <a:r>
              <a:rPr lang="en-US" sz="2800" dirty="0" smtClean="0"/>
              <a:t>	</a:t>
            </a:r>
            <a:r>
              <a:rPr lang="en-US" sz="2800" dirty="0" smtClean="0">
                <a:solidFill>
                  <a:srgbClr val="000000"/>
                </a:solidFill>
              </a:rPr>
              <a:t>Income of every kind, which is not to be excluded from the total income and not chargeable to tax under any other head, shall be chargeable under the head “Income from Other Sources”.</a:t>
            </a:r>
          </a:p>
          <a:p>
            <a:endParaRPr lang="en-US" sz="2800" dirty="0" smtClean="0"/>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pPr algn="ctr"/>
            <a:r>
              <a:rPr lang="en-US" sz="4000" dirty="0" smtClean="0"/>
              <a:t>Specific Income [Section 56(2)]</a:t>
            </a:r>
          </a:p>
        </p:txBody>
      </p:sp>
      <p:sp>
        <p:nvSpPr>
          <p:cNvPr id="3" name="Content Placeholder 2"/>
          <p:cNvSpPr>
            <a:spLocks noGrp="1"/>
          </p:cNvSpPr>
          <p:nvPr>
            <p:ph idx="1"/>
          </p:nvPr>
        </p:nvSpPr>
        <p:spPr>
          <a:xfrm>
            <a:off x="304800" y="1219200"/>
            <a:ext cx="8534400" cy="4760913"/>
          </a:xfrm>
        </p:spPr>
        <p:txBody>
          <a:bodyPr/>
          <a:lstStyle/>
          <a:p>
            <a:pPr marL="457200" indent="-457200" algn="just">
              <a:buFontTx/>
              <a:buAutoNum type="arabicPeriod"/>
              <a:defRPr/>
            </a:pPr>
            <a:r>
              <a:rPr lang="en-US" sz="2500" dirty="0" smtClean="0">
                <a:solidFill>
                  <a:srgbClr val="000000"/>
                </a:solidFill>
              </a:rPr>
              <a:t>Dividends.</a:t>
            </a:r>
          </a:p>
          <a:p>
            <a:pPr marL="457200" indent="-457200" algn="just">
              <a:buFontTx/>
              <a:buAutoNum type="arabicPeriod"/>
              <a:defRPr/>
            </a:pPr>
            <a:r>
              <a:rPr lang="en-US" sz="2500" dirty="0" smtClean="0">
                <a:solidFill>
                  <a:srgbClr val="000000"/>
                </a:solidFill>
              </a:rPr>
              <a:t>Lottery winnings etc</a:t>
            </a:r>
          </a:p>
          <a:p>
            <a:pPr marL="457200" indent="-457200" algn="just">
              <a:buFontTx/>
              <a:buAutoNum type="arabicPeriod"/>
              <a:defRPr/>
            </a:pPr>
            <a:r>
              <a:rPr lang="en-US" sz="2500" dirty="0" smtClean="0">
                <a:solidFill>
                  <a:srgbClr val="000000"/>
                </a:solidFill>
              </a:rPr>
              <a:t>Income by way of interest on securities if not chargeable as Profits and Gains of Business or Profession</a:t>
            </a:r>
          </a:p>
          <a:p>
            <a:pPr marL="457200" indent="-457200" algn="just">
              <a:buFontTx/>
              <a:buAutoNum type="arabicPeriod"/>
              <a:defRPr/>
            </a:pPr>
            <a:r>
              <a:rPr lang="en-US" sz="2500" dirty="0" smtClean="0">
                <a:solidFill>
                  <a:srgbClr val="000000"/>
                </a:solidFill>
              </a:rPr>
              <a:t>Interest on bank deposits and loans</a:t>
            </a:r>
          </a:p>
          <a:p>
            <a:pPr marL="457200" indent="-457200" algn="just">
              <a:buFontTx/>
              <a:buAutoNum type="arabicPeriod"/>
              <a:defRPr/>
            </a:pPr>
            <a:r>
              <a:rPr lang="en-US" sz="2500" dirty="0" smtClean="0">
                <a:solidFill>
                  <a:srgbClr val="000000"/>
                </a:solidFill>
              </a:rPr>
              <a:t>Cash Gifts exceeding Rs. 50,000,</a:t>
            </a:r>
          </a:p>
          <a:p>
            <a:pPr marL="457200" indent="-457200" algn="just">
              <a:buNone/>
              <a:defRPr/>
            </a:pPr>
            <a:r>
              <a:rPr lang="en-US" sz="2500" dirty="0" smtClean="0">
                <a:solidFill>
                  <a:srgbClr val="000000"/>
                </a:solidFill>
              </a:rPr>
              <a:t>	</a:t>
            </a:r>
          </a:p>
          <a:p>
            <a:pPr marL="457200" indent="-457200" algn="just">
              <a:buNone/>
              <a:defRPr/>
            </a:pPr>
            <a:endParaRPr lang="en-US" sz="25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pPr algn="ctr"/>
            <a:r>
              <a:rPr lang="en-US" sz="4000" dirty="0" smtClean="0"/>
              <a:t>Cash Gifts </a:t>
            </a:r>
          </a:p>
        </p:txBody>
      </p:sp>
      <p:sp>
        <p:nvSpPr>
          <p:cNvPr id="3" name="Content Placeholder 2"/>
          <p:cNvSpPr>
            <a:spLocks noGrp="1"/>
          </p:cNvSpPr>
          <p:nvPr>
            <p:ph idx="1"/>
          </p:nvPr>
        </p:nvSpPr>
        <p:spPr>
          <a:xfrm>
            <a:off x="304800" y="1219200"/>
            <a:ext cx="8534400" cy="4760913"/>
          </a:xfrm>
        </p:spPr>
        <p:txBody>
          <a:bodyPr/>
          <a:lstStyle/>
          <a:p>
            <a:pPr marL="457200" indent="-457200" algn="just">
              <a:buNone/>
              <a:defRPr/>
            </a:pPr>
            <a:r>
              <a:rPr lang="en-US" dirty="0" smtClean="0">
                <a:solidFill>
                  <a:srgbClr val="FFFF00"/>
                </a:solidFill>
              </a:rPr>
              <a:t>Except,</a:t>
            </a:r>
          </a:p>
          <a:p>
            <a:pPr marL="457200" indent="-457200" algn="just">
              <a:buNone/>
              <a:defRPr/>
            </a:pPr>
            <a:endParaRPr lang="en-US" dirty="0" smtClean="0">
              <a:solidFill>
                <a:srgbClr val="FFFF00"/>
              </a:solidFill>
            </a:endParaRPr>
          </a:p>
          <a:p>
            <a:pPr marL="457200" indent="-457200" algn="just">
              <a:buFont typeface="+mj-lt"/>
              <a:buAutoNum type="arabicParenR"/>
              <a:defRPr/>
            </a:pPr>
            <a:r>
              <a:rPr lang="en-US" sz="2500" dirty="0" smtClean="0">
                <a:solidFill>
                  <a:srgbClr val="000000"/>
                </a:solidFill>
              </a:rPr>
              <a:t>From Relatives	</a:t>
            </a:r>
          </a:p>
          <a:p>
            <a:pPr marL="457200" indent="-457200" algn="just">
              <a:buFont typeface="+mj-lt"/>
              <a:buAutoNum type="arabicParenR"/>
              <a:defRPr/>
            </a:pPr>
            <a:r>
              <a:rPr lang="en-US" sz="2500" dirty="0" smtClean="0">
                <a:solidFill>
                  <a:srgbClr val="000000"/>
                </a:solidFill>
              </a:rPr>
              <a:t>On the Marriage Occasion</a:t>
            </a:r>
          </a:p>
          <a:p>
            <a:pPr marL="457200" indent="-457200" algn="just">
              <a:buFont typeface="+mj-lt"/>
              <a:buAutoNum type="arabicParenR"/>
              <a:defRPr/>
            </a:pPr>
            <a:r>
              <a:rPr lang="en-US" sz="2500" dirty="0" smtClean="0">
                <a:solidFill>
                  <a:srgbClr val="000000"/>
                </a:solidFill>
              </a:rPr>
              <a:t>By will or heritance</a:t>
            </a:r>
          </a:p>
          <a:p>
            <a:pPr marL="457200" indent="-457200" algn="just">
              <a:buFont typeface="+mj-lt"/>
              <a:buAutoNum type="arabicParenR"/>
              <a:defRPr/>
            </a:pPr>
            <a:r>
              <a:rPr lang="en-US" sz="2500" dirty="0" smtClean="0">
                <a:solidFill>
                  <a:srgbClr val="000000"/>
                </a:solidFill>
              </a:rPr>
              <a:t>In contemplation of death of payer</a:t>
            </a:r>
          </a:p>
          <a:p>
            <a:pPr marL="457200" indent="-457200" algn="just">
              <a:buFont typeface="+mj-lt"/>
              <a:buAutoNum type="arabicParenR"/>
              <a:defRPr/>
            </a:pPr>
            <a:r>
              <a:rPr lang="en-US" sz="2500" dirty="0" smtClean="0">
                <a:solidFill>
                  <a:srgbClr val="000000"/>
                </a:solidFill>
              </a:rPr>
              <a:t>From local authority</a:t>
            </a:r>
          </a:p>
          <a:p>
            <a:pPr marL="457200" indent="-457200" algn="just">
              <a:buFont typeface="+mj-lt"/>
              <a:buAutoNum type="arabicParenR"/>
              <a:defRPr/>
            </a:pPr>
            <a:r>
              <a:rPr lang="en-US" sz="2500" dirty="0" smtClean="0">
                <a:solidFill>
                  <a:srgbClr val="000000"/>
                </a:solidFill>
              </a:rPr>
              <a:t>From Charitable Trust regtd u/s12AA</a:t>
            </a:r>
          </a:p>
          <a:p>
            <a:pPr marL="457200" indent="-457200" algn="just">
              <a:buFont typeface="+mj-lt"/>
              <a:buAutoNum type="arabicParenR"/>
              <a:defRPr/>
            </a:pPr>
            <a:r>
              <a:rPr lang="en-US" sz="2500" dirty="0" smtClean="0">
                <a:solidFill>
                  <a:srgbClr val="000000"/>
                </a:solidFill>
              </a:rPr>
              <a:t>From trust, Foundation etc u/s 10(23c) </a:t>
            </a:r>
          </a:p>
          <a:p>
            <a:pPr marL="457200" indent="-457200" algn="just">
              <a:buNone/>
              <a:defRPr/>
            </a:pPr>
            <a:endParaRPr lang="en-US" sz="25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28800"/>
            <a:ext cx="9144000" cy="2554545"/>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Deductions under Chapter VI - A</a:t>
            </a:r>
          </a:p>
        </p:txBody>
      </p:sp>
      <p:sp>
        <p:nvSpPr>
          <p:cNvPr id="5"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228600" y="152400"/>
            <a:ext cx="8686800" cy="720725"/>
          </a:xfrm>
        </p:spPr>
        <p:txBody>
          <a:bodyPr/>
          <a:lstStyle/>
          <a:p>
            <a:pPr algn="ctr"/>
            <a:r>
              <a:rPr lang="en-US" sz="4000" dirty="0" smtClean="0"/>
              <a:t>Introduction</a:t>
            </a:r>
          </a:p>
        </p:txBody>
      </p:sp>
      <p:sp>
        <p:nvSpPr>
          <p:cNvPr id="3" name="Content Placeholder 2"/>
          <p:cNvSpPr>
            <a:spLocks noGrp="1"/>
          </p:cNvSpPr>
          <p:nvPr>
            <p:ph idx="1"/>
          </p:nvPr>
        </p:nvSpPr>
        <p:spPr>
          <a:xfrm>
            <a:off x="228600" y="1295400"/>
            <a:ext cx="8686800" cy="5029200"/>
          </a:xfrm>
        </p:spPr>
        <p:txBody>
          <a:bodyPr/>
          <a:lstStyle/>
          <a:p>
            <a:pPr algn="just">
              <a:buFontTx/>
              <a:buBlip>
                <a:blip r:embed="rId2"/>
              </a:buBlip>
              <a:defRPr/>
            </a:pPr>
            <a:r>
              <a:rPr lang="en-US" sz="2600" i="1" u="sng" dirty="0" smtClean="0">
                <a:solidFill>
                  <a:srgbClr val="000000"/>
                </a:solidFill>
              </a:rPr>
              <a:t>Deductions to be made [Section 80A</a:t>
            </a:r>
            <a:r>
              <a:rPr lang="en-US" sz="2600" dirty="0" smtClean="0">
                <a:solidFill>
                  <a:srgbClr val="000000"/>
                </a:solidFill>
              </a:rPr>
              <a:t>] </a:t>
            </a:r>
            <a:r>
              <a:rPr lang="en-US" sz="2600" b="1" dirty="0" smtClean="0">
                <a:solidFill>
                  <a:srgbClr val="000000"/>
                </a:solidFill>
              </a:rPr>
              <a:t>: </a:t>
            </a:r>
          </a:p>
          <a:p>
            <a:pPr algn="just">
              <a:buNone/>
              <a:defRPr/>
            </a:pPr>
            <a:r>
              <a:rPr lang="en-US" sz="2600" dirty="0" smtClean="0">
                <a:solidFill>
                  <a:srgbClr val="000000"/>
                </a:solidFill>
              </a:rPr>
              <a:t>	The total income of an assessee is to be computed after making deductions permissible u/s 80C to 80U. However, the aggregate amount of deductions cannot exceed the Gross Total Income.</a:t>
            </a:r>
          </a:p>
          <a:p>
            <a:pPr algn="just">
              <a:buFontTx/>
              <a:buBlip>
                <a:blip r:embed="rId2"/>
              </a:buBlip>
              <a:defRPr/>
            </a:pPr>
            <a:endParaRPr lang="en-US" sz="2600" i="1" u="sng" dirty="0" smtClean="0">
              <a:solidFill>
                <a:srgbClr val="000000"/>
              </a:solidFill>
            </a:endParaRPr>
          </a:p>
          <a:p>
            <a:pPr algn="just">
              <a:buFontTx/>
              <a:buBlip>
                <a:blip r:embed="rId2"/>
              </a:buBlip>
              <a:defRPr/>
            </a:pPr>
            <a:r>
              <a:rPr lang="en-US" sz="2600" i="1" u="sng" dirty="0" smtClean="0">
                <a:solidFill>
                  <a:srgbClr val="000000"/>
                </a:solidFill>
              </a:rPr>
              <a:t>No deduction from certain (following) Incomes</a:t>
            </a:r>
            <a:r>
              <a:rPr lang="en-US" sz="2600" dirty="0" smtClean="0">
                <a:solidFill>
                  <a:srgbClr val="000000"/>
                </a:solidFill>
              </a:rPr>
              <a:t> </a:t>
            </a:r>
            <a:r>
              <a:rPr lang="en-US" sz="2600" b="1" dirty="0" smtClean="0">
                <a:solidFill>
                  <a:srgbClr val="000000"/>
                </a:solidFill>
              </a:rPr>
              <a:t>:</a:t>
            </a:r>
            <a:endParaRPr lang="en-US" sz="2600" dirty="0" smtClean="0">
              <a:solidFill>
                <a:srgbClr val="000000"/>
              </a:solidFill>
            </a:endParaRPr>
          </a:p>
          <a:p>
            <a:pPr lvl="1" algn="just">
              <a:buFontTx/>
              <a:buBlip>
                <a:blip r:embed="rId3"/>
              </a:buBlip>
              <a:defRPr/>
            </a:pPr>
            <a:r>
              <a:rPr lang="en-US" sz="2200" dirty="0" smtClean="0">
                <a:solidFill>
                  <a:srgbClr val="000000"/>
                </a:solidFill>
                <a:ea typeface="+mn-ea"/>
              </a:rPr>
              <a:t>Long term Capital Gains referred u/s 112, and Short Term Capital gains referred u/s 111A.</a:t>
            </a:r>
          </a:p>
          <a:p>
            <a:pPr lvl="1" algn="just">
              <a:buFontTx/>
              <a:buBlip>
                <a:blip r:embed="rId3"/>
              </a:buBlip>
              <a:defRPr/>
            </a:pPr>
            <a:r>
              <a:rPr lang="en-US" sz="2200" dirty="0" smtClean="0">
                <a:solidFill>
                  <a:srgbClr val="000000"/>
                </a:solidFill>
                <a:ea typeface="+mn-ea"/>
              </a:rPr>
              <a:t>Winnings from lotteries, races, etc. as referred to in section 115BB.</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eaLnBrk="1" hangingPunct="1"/>
            <a:r>
              <a:rPr lang="en-US" sz="4000" b="1" dirty="0" smtClean="0"/>
              <a:t>Charge of Income Tax</a:t>
            </a:r>
          </a:p>
        </p:txBody>
      </p:sp>
      <p:sp>
        <p:nvSpPr>
          <p:cNvPr id="7171" name="Content Placeholder 2"/>
          <p:cNvSpPr>
            <a:spLocks noGrp="1"/>
          </p:cNvSpPr>
          <p:nvPr>
            <p:ph idx="1"/>
          </p:nvPr>
        </p:nvSpPr>
        <p:spPr/>
        <p:txBody>
          <a:bodyPr/>
          <a:lstStyle/>
          <a:p>
            <a:pPr algn="just" eaLnBrk="1" hangingPunct="1">
              <a:buFont typeface="Wingdings" pitchFamily="2" charset="2"/>
              <a:buChar char="Ø"/>
            </a:pPr>
            <a:r>
              <a:rPr lang="en-US" sz="2600" dirty="0" smtClean="0">
                <a:solidFill>
                  <a:srgbClr val="000000"/>
                </a:solidFill>
              </a:rPr>
              <a:t>Income tax is charged in assessment year at rates specified by the Finance Act applicable on 1</a:t>
            </a:r>
            <a:r>
              <a:rPr lang="en-US" sz="2600" baseline="30000" dirty="0" smtClean="0">
                <a:solidFill>
                  <a:srgbClr val="000000"/>
                </a:solidFill>
              </a:rPr>
              <a:t>st</a:t>
            </a:r>
            <a:r>
              <a:rPr lang="en-US" sz="2600" dirty="0" smtClean="0">
                <a:solidFill>
                  <a:srgbClr val="000000"/>
                </a:solidFill>
              </a:rPr>
              <a:t> April of the relevant assessment year.</a:t>
            </a:r>
          </a:p>
          <a:p>
            <a:pPr algn="just" eaLnBrk="1" hangingPunct="1">
              <a:buFont typeface="Wingdings" pitchFamily="2" charset="2"/>
              <a:buChar char="Ø"/>
            </a:pPr>
            <a:endParaRPr lang="en-US" sz="2600" dirty="0" smtClean="0">
              <a:solidFill>
                <a:srgbClr val="000000"/>
              </a:solidFill>
            </a:endParaRPr>
          </a:p>
          <a:p>
            <a:pPr algn="just" eaLnBrk="1" hangingPunct="1">
              <a:buFont typeface="Wingdings" pitchFamily="2" charset="2"/>
              <a:buChar char="Ø"/>
            </a:pPr>
            <a:endParaRPr lang="en-US" sz="2600" dirty="0" smtClean="0">
              <a:solidFill>
                <a:srgbClr val="000000"/>
              </a:solidFill>
            </a:endParaRPr>
          </a:p>
          <a:p>
            <a:pPr algn="just" eaLnBrk="1" hangingPunct="1">
              <a:buFontTx/>
              <a:buNone/>
            </a:pPr>
            <a:endParaRPr lang="en-US" sz="2600" dirty="0" smtClean="0">
              <a:solidFill>
                <a:srgbClr val="000000"/>
              </a:solidFill>
            </a:endParaRPr>
          </a:p>
          <a:p>
            <a:pPr algn="just" eaLnBrk="1" hangingPunct="1">
              <a:buFont typeface="Wingdings" pitchFamily="2" charset="2"/>
              <a:buChar char="Ø"/>
            </a:pPr>
            <a:r>
              <a:rPr lang="en-US" sz="2600" dirty="0" smtClean="0">
                <a:solidFill>
                  <a:srgbClr val="000000"/>
                </a:solidFill>
              </a:rPr>
              <a:t>It is charged on the total income of every person for the previous year.</a:t>
            </a:r>
          </a:p>
          <a:p>
            <a:pPr algn="just" eaLnBrk="1" hangingPunct="1">
              <a:buFontTx/>
              <a:buNone/>
            </a:pPr>
            <a:endParaRPr lang="en-US" dirty="0" smtClean="0"/>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0" y="152400"/>
            <a:ext cx="9144000" cy="720725"/>
          </a:xfrm>
        </p:spPr>
        <p:txBody>
          <a:bodyPr/>
          <a:lstStyle/>
          <a:p>
            <a:pPr algn="ctr"/>
            <a:r>
              <a:rPr lang="en-US" sz="3600" dirty="0" smtClean="0"/>
              <a:t>Deduction for Payment of </a:t>
            </a:r>
            <a:br>
              <a:rPr lang="en-US" sz="3600" dirty="0" smtClean="0"/>
            </a:br>
            <a:r>
              <a:rPr lang="en-US" sz="3600" dirty="0" smtClean="0"/>
              <a:t>Life Insurance </a:t>
            </a:r>
            <a:r>
              <a:rPr lang="en-US" sz="3600" dirty="0" err="1" smtClean="0"/>
              <a:t>Premia</a:t>
            </a:r>
            <a:r>
              <a:rPr lang="en-US" sz="3600" dirty="0" smtClean="0"/>
              <a:t>, etc., [Section 80C]</a:t>
            </a:r>
          </a:p>
        </p:txBody>
      </p:sp>
      <p:sp>
        <p:nvSpPr>
          <p:cNvPr id="3" name="Content Placeholder 2"/>
          <p:cNvSpPr>
            <a:spLocks noGrp="1"/>
          </p:cNvSpPr>
          <p:nvPr>
            <p:ph idx="1"/>
          </p:nvPr>
        </p:nvSpPr>
        <p:spPr>
          <a:xfrm>
            <a:off x="457200" y="1295401"/>
            <a:ext cx="8291513" cy="3886200"/>
          </a:xfrm>
        </p:spPr>
        <p:txBody>
          <a:bodyPr/>
          <a:lstStyle/>
          <a:p>
            <a:pPr marL="0" indent="0" algn="just">
              <a:buFontTx/>
              <a:buNone/>
              <a:defRPr/>
            </a:pPr>
            <a:r>
              <a:rPr lang="en-US" sz="2600" dirty="0" smtClean="0">
                <a:solidFill>
                  <a:srgbClr val="000000"/>
                </a:solidFill>
              </a:rPr>
              <a:t>Deduction under this section is allowed as follows –</a:t>
            </a:r>
          </a:p>
          <a:p>
            <a:pPr algn="just">
              <a:buClr>
                <a:schemeClr val="tx2">
                  <a:lumMod val="50000"/>
                </a:schemeClr>
              </a:buClr>
              <a:buFont typeface="Wingdings" pitchFamily="2" charset="2"/>
              <a:buChar char="Ø"/>
              <a:defRPr/>
            </a:pPr>
            <a:r>
              <a:rPr lang="en-US" sz="2600" dirty="0" smtClean="0">
                <a:solidFill>
                  <a:srgbClr val="000000"/>
                </a:solidFill>
              </a:rPr>
              <a:t>Deduction is available only in respect of ‘specified sums’ actually paid or deposited during the previous year (sum not actually paid and outstanding is not allowed)</a:t>
            </a:r>
          </a:p>
          <a:p>
            <a:pPr algn="just">
              <a:buClr>
                <a:schemeClr val="tx2">
                  <a:lumMod val="50000"/>
                </a:schemeClr>
              </a:buClr>
              <a:buFont typeface="Wingdings" pitchFamily="2" charset="2"/>
              <a:buChar char="Ø"/>
              <a:defRPr/>
            </a:pPr>
            <a:r>
              <a:rPr lang="en-US" sz="2600" dirty="0" smtClean="0">
                <a:solidFill>
                  <a:srgbClr val="000000"/>
                </a:solidFill>
              </a:rPr>
              <a:t>Specified sums must have been paid/deposited by an Individual or HUF; and</a:t>
            </a:r>
          </a:p>
          <a:p>
            <a:pPr algn="just">
              <a:buClr>
                <a:schemeClr val="tx2">
                  <a:lumMod val="50000"/>
                </a:schemeClr>
              </a:buClr>
              <a:buFont typeface="Wingdings" pitchFamily="2" charset="2"/>
              <a:buChar char="Ø"/>
              <a:defRPr/>
            </a:pPr>
            <a:r>
              <a:rPr lang="en-US" sz="2600" dirty="0" smtClean="0">
                <a:solidFill>
                  <a:srgbClr val="000000"/>
                </a:solidFill>
              </a:rPr>
              <a:t>The total amount of deduction under this section is subject to a maximum limit of Rs.1,50,000</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0" y="152400"/>
            <a:ext cx="9144000" cy="720725"/>
          </a:xfrm>
        </p:spPr>
        <p:txBody>
          <a:bodyPr/>
          <a:lstStyle/>
          <a:p>
            <a:pPr algn="ctr"/>
            <a:r>
              <a:rPr lang="en-US" sz="3600" dirty="0" smtClean="0"/>
              <a:t>Investment Options under Section 80C</a:t>
            </a:r>
          </a:p>
        </p:txBody>
      </p:sp>
      <p:sp>
        <p:nvSpPr>
          <p:cNvPr id="3" name="Content Placeholder 2"/>
          <p:cNvSpPr>
            <a:spLocks noGrp="1"/>
          </p:cNvSpPr>
          <p:nvPr>
            <p:ph idx="1"/>
          </p:nvPr>
        </p:nvSpPr>
        <p:spPr>
          <a:xfrm>
            <a:off x="457200" y="1295400"/>
            <a:ext cx="8291513" cy="4608513"/>
          </a:xfrm>
        </p:spPr>
        <p:txBody>
          <a:bodyPr/>
          <a:lstStyle/>
          <a:p>
            <a:pPr algn="just">
              <a:buClr>
                <a:schemeClr val="tx2">
                  <a:lumMod val="50000"/>
                </a:schemeClr>
              </a:buClr>
              <a:buFont typeface="Wingdings" pitchFamily="2" charset="2"/>
              <a:buChar char="Ø"/>
              <a:defRPr/>
            </a:pPr>
            <a:r>
              <a:rPr lang="en-US" sz="2600" dirty="0" smtClean="0">
                <a:solidFill>
                  <a:srgbClr val="000000"/>
                </a:solidFill>
              </a:rPr>
              <a:t>PPF</a:t>
            </a:r>
          </a:p>
          <a:p>
            <a:pPr algn="just">
              <a:buClr>
                <a:schemeClr val="tx2">
                  <a:lumMod val="50000"/>
                </a:schemeClr>
              </a:buClr>
              <a:buFont typeface="Wingdings" pitchFamily="2" charset="2"/>
              <a:buChar char="Ø"/>
              <a:defRPr/>
            </a:pPr>
            <a:r>
              <a:rPr lang="en-US" sz="2600" dirty="0" smtClean="0">
                <a:solidFill>
                  <a:srgbClr val="000000"/>
                </a:solidFill>
              </a:rPr>
              <a:t>NSC’s</a:t>
            </a:r>
          </a:p>
          <a:p>
            <a:pPr algn="just">
              <a:buClr>
                <a:schemeClr val="tx2">
                  <a:lumMod val="50000"/>
                </a:schemeClr>
              </a:buClr>
              <a:buFont typeface="Wingdings" pitchFamily="2" charset="2"/>
              <a:buChar char="Ø"/>
              <a:defRPr/>
            </a:pPr>
            <a:r>
              <a:rPr lang="en-US" sz="2600" dirty="0" smtClean="0">
                <a:solidFill>
                  <a:srgbClr val="000000"/>
                </a:solidFill>
              </a:rPr>
              <a:t>LIP Payment</a:t>
            </a:r>
          </a:p>
          <a:p>
            <a:pPr algn="just">
              <a:buClr>
                <a:schemeClr val="tx2">
                  <a:lumMod val="50000"/>
                </a:schemeClr>
              </a:buClr>
              <a:buFont typeface="Wingdings" pitchFamily="2" charset="2"/>
              <a:buChar char="Ø"/>
              <a:defRPr/>
            </a:pPr>
            <a:r>
              <a:rPr lang="en-US" sz="2600" dirty="0" smtClean="0">
                <a:solidFill>
                  <a:srgbClr val="000000"/>
                </a:solidFill>
              </a:rPr>
              <a:t>Children’s Tuition Fee Payment</a:t>
            </a:r>
          </a:p>
          <a:p>
            <a:pPr algn="just">
              <a:buClr>
                <a:schemeClr val="tx2">
                  <a:lumMod val="50000"/>
                </a:schemeClr>
              </a:buClr>
              <a:buFont typeface="Wingdings" pitchFamily="2" charset="2"/>
              <a:buChar char="Ø"/>
              <a:defRPr/>
            </a:pPr>
            <a:r>
              <a:rPr lang="en-US" sz="2600" dirty="0" smtClean="0">
                <a:solidFill>
                  <a:srgbClr val="000000"/>
                </a:solidFill>
              </a:rPr>
              <a:t>Principal Repayments on Loan for purchase of house property</a:t>
            </a:r>
          </a:p>
          <a:p>
            <a:pPr algn="just">
              <a:buClr>
                <a:schemeClr val="tx2">
                  <a:lumMod val="50000"/>
                </a:schemeClr>
              </a:buClr>
              <a:buFont typeface="Wingdings" pitchFamily="2" charset="2"/>
              <a:buChar char="Ø"/>
              <a:defRPr/>
            </a:pPr>
            <a:r>
              <a:rPr lang="en-US" sz="2600" dirty="0" smtClean="0">
                <a:solidFill>
                  <a:srgbClr val="000000"/>
                </a:solidFill>
              </a:rPr>
              <a:t>ULIPS,ELSS; etc.</a:t>
            </a:r>
          </a:p>
          <a:p>
            <a:pPr algn="just">
              <a:buClr>
                <a:schemeClr val="tx2">
                  <a:lumMod val="50000"/>
                </a:schemeClr>
              </a:buClr>
              <a:buFont typeface="Wingdings" pitchFamily="2" charset="2"/>
              <a:buChar char="Ø"/>
              <a:defRPr/>
            </a:pPr>
            <a:r>
              <a:rPr lang="en-US" sz="2600" dirty="0" smtClean="0">
                <a:solidFill>
                  <a:srgbClr val="000000"/>
                </a:solidFill>
              </a:rPr>
              <a:t>5-year Deposit of Post Office</a:t>
            </a:r>
          </a:p>
          <a:p>
            <a:pPr algn="just">
              <a:buClr>
                <a:schemeClr val="tx2">
                  <a:lumMod val="50000"/>
                </a:schemeClr>
              </a:buClr>
              <a:buFont typeface="Wingdings" pitchFamily="2" charset="2"/>
              <a:buChar char="Ø"/>
              <a:defRPr/>
            </a:pPr>
            <a:r>
              <a:rPr lang="en-US" sz="2600" dirty="0" smtClean="0">
                <a:solidFill>
                  <a:srgbClr val="000000"/>
                </a:solidFill>
              </a:rPr>
              <a:t>Notified Pension fund, Bonds of NABARD, Deposit Scheme, Mutual Fund or UTI .,etc;</a:t>
            </a:r>
            <a:endParaRPr lang="en-US" sz="26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a:xfrm>
            <a:off x="457200" y="152400"/>
            <a:ext cx="8291513" cy="720725"/>
          </a:xfrm>
        </p:spPr>
        <p:txBody>
          <a:bodyPr/>
          <a:lstStyle/>
          <a:p>
            <a:pPr algn="ctr"/>
            <a:r>
              <a:rPr lang="en-US" sz="3600" dirty="0" smtClean="0"/>
              <a:t>Contribution To Certain Pension Funds [Section 80CCC]</a:t>
            </a:r>
          </a:p>
        </p:txBody>
      </p:sp>
      <p:sp>
        <p:nvSpPr>
          <p:cNvPr id="3" name="Content Placeholder 2"/>
          <p:cNvSpPr>
            <a:spLocks noGrp="1"/>
          </p:cNvSpPr>
          <p:nvPr>
            <p:ph idx="1"/>
          </p:nvPr>
        </p:nvSpPr>
        <p:spPr>
          <a:xfrm>
            <a:off x="152400" y="1295400"/>
            <a:ext cx="8763000" cy="4953000"/>
          </a:xfrm>
        </p:spPr>
        <p:txBody>
          <a:bodyPr/>
          <a:lstStyle/>
          <a:p>
            <a:pPr algn="just">
              <a:buFont typeface="Wingdings" pitchFamily="2" charset="2"/>
              <a:buChar char="§"/>
              <a:defRPr/>
            </a:pPr>
            <a:r>
              <a:rPr lang="en-US" sz="2600" dirty="0" smtClean="0">
                <a:solidFill>
                  <a:srgbClr val="000000"/>
                </a:solidFill>
              </a:rPr>
              <a:t>Amount paid or deposited by individual in the previous year –</a:t>
            </a:r>
          </a:p>
          <a:p>
            <a:pPr lvl="1" algn="just">
              <a:buFont typeface="Arial" pitchFamily="34" charset="0"/>
              <a:buChar char="•"/>
              <a:defRPr/>
            </a:pPr>
            <a:r>
              <a:rPr lang="en-US" sz="2200" dirty="0" smtClean="0">
                <a:solidFill>
                  <a:srgbClr val="000000"/>
                </a:solidFill>
              </a:rPr>
              <a:t>out of his income chargeable to tax</a:t>
            </a:r>
          </a:p>
          <a:p>
            <a:pPr lvl="1" algn="just">
              <a:buFont typeface="Arial" pitchFamily="34" charset="0"/>
              <a:buChar char="•"/>
              <a:defRPr/>
            </a:pPr>
            <a:r>
              <a:rPr lang="en-US" sz="2200" dirty="0" smtClean="0">
                <a:solidFill>
                  <a:srgbClr val="000000"/>
                </a:solidFill>
              </a:rPr>
              <a:t>to effect or keep in force a contract for any annuity plan of LIC or any other insurer</a:t>
            </a:r>
          </a:p>
          <a:p>
            <a:pPr lvl="1" algn="just">
              <a:buFont typeface="Arial" pitchFamily="34" charset="0"/>
              <a:buChar char="•"/>
              <a:defRPr/>
            </a:pPr>
            <a:r>
              <a:rPr lang="en-US" sz="2200" dirty="0" smtClean="0">
                <a:solidFill>
                  <a:srgbClr val="000000"/>
                </a:solidFill>
              </a:rPr>
              <a:t>for receiving pension from the fund referred to in section 10(23AAB).</a:t>
            </a:r>
          </a:p>
          <a:p>
            <a:pPr lvl="1" algn="just">
              <a:buFont typeface="Arial" pitchFamily="34" charset="0"/>
              <a:buChar char="•"/>
              <a:defRPr/>
            </a:pPr>
            <a:endParaRPr lang="en-US" sz="2200" dirty="0" smtClean="0">
              <a:solidFill>
                <a:srgbClr val="000000"/>
              </a:solidFill>
            </a:endParaRPr>
          </a:p>
          <a:p>
            <a:pPr algn="just">
              <a:buFont typeface="Wingdings" pitchFamily="2" charset="2"/>
              <a:buChar char="§"/>
              <a:defRPr/>
            </a:pPr>
            <a:r>
              <a:rPr lang="en-US" sz="2600" dirty="0" smtClean="0">
                <a:solidFill>
                  <a:srgbClr val="000000"/>
                </a:solidFill>
              </a:rPr>
              <a:t>Quantum of Deduction</a:t>
            </a:r>
            <a:r>
              <a:rPr lang="en-US" sz="2600" b="1" dirty="0" smtClean="0">
                <a:solidFill>
                  <a:srgbClr val="000000"/>
                </a:solidFill>
              </a:rPr>
              <a:t>: </a:t>
            </a:r>
            <a:r>
              <a:rPr lang="en-US" sz="2600" dirty="0" smtClean="0">
                <a:solidFill>
                  <a:srgbClr val="000000"/>
                </a:solidFill>
              </a:rPr>
              <a:t>Deduction shall be allowed to the extent of lower of the following –</a:t>
            </a:r>
          </a:p>
          <a:p>
            <a:pPr lvl="1" algn="just">
              <a:buFont typeface="Arial" pitchFamily="34" charset="0"/>
              <a:buChar char="•"/>
              <a:defRPr/>
            </a:pPr>
            <a:r>
              <a:rPr lang="en-US" sz="2200" dirty="0" smtClean="0">
                <a:solidFill>
                  <a:srgbClr val="000000"/>
                </a:solidFill>
                <a:ea typeface="+mn-ea"/>
              </a:rPr>
              <a:t>Amount so paid or deposited; or</a:t>
            </a:r>
          </a:p>
          <a:p>
            <a:pPr lvl="1" algn="just">
              <a:buFont typeface="Arial" pitchFamily="34" charset="0"/>
              <a:buChar char="•"/>
              <a:defRPr/>
            </a:pPr>
            <a:r>
              <a:rPr lang="en-US" sz="2200" dirty="0" smtClean="0">
                <a:solidFill>
                  <a:srgbClr val="000000"/>
                </a:solidFill>
                <a:ea typeface="+mn-ea"/>
              </a:rPr>
              <a:t>1,00,000</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0" y="0"/>
            <a:ext cx="9144000" cy="1066800"/>
          </a:xfrm>
        </p:spPr>
        <p:txBody>
          <a:bodyPr/>
          <a:lstStyle/>
          <a:p>
            <a:pPr algn="ctr"/>
            <a:r>
              <a:rPr lang="en-US" sz="3000" dirty="0" smtClean="0"/>
              <a:t>Contribution to Pension Account </a:t>
            </a:r>
            <a:br>
              <a:rPr lang="en-US" sz="3000" dirty="0" smtClean="0"/>
            </a:br>
            <a:r>
              <a:rPr lang="en-US" sz="3000" dirty="0" smtClean="0"/>
              <a:t>[Sec. 80CCD]</a:t>
            </a:r>
          </a:p>
        </p:txBody>
      </p:sp>
      <p:sp>
        <p:nvSpPr>
          <p:cNvPr id="3" name="Content Placeholder 2"/>
          <p:cNvSpPr>
            <a:spLocks noGrp="1"/>
          </p:cNvSpPr>
          <p:nvPr>
            <p:ph idx="1"/>
          </p:nvPr>
        </p:nvSpPr>
        <p:spPr>
          <a:xfrm>
            <a:off x="228600" y="1484313"/>
            <a:ext cx="8763000" cy="4608512"/>
          </a:xfrm>
        </p:spPr>
        <p:txBody>
          <a:bodyPr/>
          <a:lstStyle/>
          <a:p>
            <a:pPr algn="just">
              <a:defRPr/>
            </a:pPr>
            <a:r>
              <a:rPr lang="en-US" sz="2800" b="1" dirty="0" smtClean="0">
                <a:solidFill>
                  <a:srgbClr val="000000"/>
                </a:solidFill>
              </a:rPr>
              <a:t>Deduction</a:t>
            </a:r>
            <a:r>
              <a:rPr lang="en-US" sz="2500" b="1" dirty="0" smtClean="0">
                <a:solidFill>
                  <a:srgbClr val="000000"/>
                </a:solidFill>
              </a:rPr>
              <a:t> to the Extent:</a:t>
            </a:r>
            <a:r>
              <a:rPr lang="en-US" sz="2500" dirty="0" smtClean="0">
                <a:solidFill>
                  <a:srgbClr val="000000"/>
                </a:solidFill>
              </a:rPr>
              <a:t> –</a:t>
            </a:r>
          </a:p>
          <a:p>
            <a:pPr algn="just">
              <a:buNone/>
              <a:defRPr/>
            </a:pPr>
            <a:endParaRPr lang="en-US" sz="2500" dirty="0">
              <a:solidFill>
                <a:srgbClr val="000000"/>
              </a:solidFill>
            </a:endParaRPr>
          </a:p>
        </p:txBody>
      </p:sp>
      <p:graphicFrame>
        <p:nvGraphicFramePr>
          <p:cNvPr id="6" name="Table 5"/>
          <p:cNvGraphicFramePr>
            <a:graphicFrameLocks noGrp="1"/>
          </p:cNvGraphicFramePr>
          <p:nvPr/>
        </p:nvGraphicFramePr>
        <p:xfrm>
          <a:off x="609600" y="2362200"/>
          <a:ext cx="8077200" cy="3332770"/>
        </p:xfrm>
        <a:graphic>
          <a:graphicData uri="http://schemas.openxmlformats.org/drawingml/2006/table">
            <a:tbl>
              <a:tblPr firstRow="1" bandRow="1">
                <a:tableStyleId>{5940675A-B579-460E-94D1-54222C63F5DA}</a:tableStyleId>
              </a:tblPr>
              <a:tblGrid>
                <a:gridCol w="8077200"/>
              </a:tblGrid>
              <a:tr h="881743">
                <a:tc>
                  <a:txBody>
                    <a:bodyPr/>
                    <a:lstStyle/>
                    <a:p>
                      <a:pPr marL="0" marR="0" algn="l">
                        <a:lnSpc>
                          <a:spcPct val="115000"/>
                        </a:lnSpc>
                        <a:spcBef>
                          <a:spcPts val="0"/>
                        </a:spcBef>
                        <a:spcAft>
                          <a:spcPts val="1000"/>
                        </a:spcAft>
                      </a:pPr>
                      <a:r>
                        <a:rPr lang="en-US" sz="2800" b="1" u="none" dirty="0" smtClean="0">
                          <a:solidFill>
                            <a:srgbClr val="FFFF00"/>
                          </a:solidFill>
                          <a:effectLst>
                            <a:outerShdw blurRad="38100" dist="38100" dir="2700000" algn="tl">
                              <a:srgbClr val="000000">
                                <a:alpha val="43137"/>
                              </a:srgbClr>
                            </a:outerShdw>
                          </a:effectLst>
                          <a:latin typeface="+mj-lt"/>
                          <a:ea typeface="Times New Roman"/>
                          <a:cs typeface="Times New Roman"/>
                        </a:rPr>
                        <a:t>Maximum</a:t>
                      </a:r>
                      <a:r>
                        <a:rPr lang="en-US" sz="2800" b="1" u="none" baseline="0" dirty="0" smtClean="0">
                          <a:solidFill>
                            <a:srgbClr val="FFFF00"/>
                          </a:solidFill>
                          <a:effectLst>
                            <a:outerShdw blurRad="38100" dist="38100" dir="2700000" algn="tl">
                              <a:srgbClr val="000000">
                                <a:alpha val="43137"/>
                              </a:srgbClr>
                            </a:outerShdw>
                          </a:effectLst>
                          <a:latin typeface="+mj-lt"/>
                          <a:ea typeface="Times New Roman"/>
                          <a:cs typeface="Times New Roman"/>
                        </a:rPr>
                        <a:t> 10% of Salary (In case of employment)</a:t>
                      </a:r>
                      <a:endParaRPr lang="en-US" sz="2800" b="1" u="none" dirty="0">
                        <a:solidFill>
                          <a:srgbClr val="FFFF00"/>
                        </a:solidFill>
                        <a:effectLst>
                          <a:outerShdw blurRad="38100" dist="38100" dir="2700000" algn="tl">
                            <a:srgbClr val="000000">
                              <a:alpha val="43137"/>
                            </a:srgbClr>
                          </a:outerShdw>
                        </a:effectLst>
                        <a:latin typeface="+mj-lt"/>
                        <a:ea typeface="Times New Roman"/>
                        <a:cs typeface="Times New Roman"/>
                      </a:endParaRPr>
                    </a:p>
                  </a:txBody>
                  <a:tcPr marL="68580" marR="68580" marT="0" marB="0" anchor="ctr">
                    <a:solidFill>
                      <a:srgbClr val="009242"/>
                    </a:solidFill>
                  </a:tcPr>
                </a:tc>
              </a:tr>
              <a:tr h="1175657">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2800" b="1" u="none" kern="1200" dirty="0" smtClean="0">
                          <a:solidFill>
                            <a:srgbClr val="FFFF00"/>
                          </a:solidFill>
                          <a:effectLst>
                            <a:outerShdw blurRad="38100" dist="38100" dir="2700000" algn="tl">
                              <a:srgbClr val="000000">
                                <a:alpha val="43137"/>
                              </a:srgbClr>
                            </a:outerShdw>
                          </a:effectLst>
                          <a:latin typeface="+mn-lt"/>
                          <a:ea typeface="Times New Roman"/>
                          <a:cs typeface="Times New Roman"/>
                        </a:rPr>
                        <a:t>Maximum</a:t>
                      </a:r>
                      <a:r>
                        <a:rPr lang="en-US" sz="2800" b="1" u="none" kern="1200" baseline="0" dirty="0" smtClean="0">
                          <a:solidFill>
                            <a:srgbClr val="FFFF00"/>
                          </a:solidFill>
                          <a:effectLst>
                            <a:outerShdw blurRad="38100" dist="38100" dir="2700000" algn="tl">
                              <a:srgbClr val="000000">
                                <a:alpha val="43137"/>
                              </a:srgbClr>
                            </a:outerShdw>
                          </a:effectLst>
                          <a:latin typeface="+mn-lt"/>
                          <a:ea typeface="Times New Roman"/>
                          <a:cs typeface="Times New Roman"/>
                        </a:rPr>
                        <a:t> 10% of Gross Total Income (In case of </a:t>
                      </a:r>
                      <a:r>
                        <a:rPr lang="en-US" sz="2800" b="1" u="none" kern="1200" baseline="0" smtClean="0">
                          <a:solidFill>
                            <a:srgbClr val="FFFF00"/>
                          </a:solidFill>
                          <a:effectLst>
                            <a:outerShdw blurRad="38100" dist="38100" dir="2700000" algn="tl">
                              <a:srgbClr val="000000">
                                <a:alpha val="43137"/>
                              </a:srgbClr>
                            </a:outerShdw>
                          </a:effectLst>
                          <a:latin typeface="+mn-lt"/>
                          <a:ea typeface="Times New Roman"/>
                          <a:cs typeface="Times New Roman"/>
                        </a:rPr>
                        <a:t>Self-employment)</a:t>
                      </a:r>
                      <a:endParaRPr lang="en-US" sz="2800" b="1" u="none" kern="1200" dirty="0" smtClean="0">
                        <a:solidFill>
                          <a:srgbClr val="FFFF00"/>
                        </a:solidFill>
                        <a:effectLst>
                          <a:outerShdw blurRad="38100" dist="38100" dir="2700000" algn="tl">
                            <a:srgbClr val="000000">
                              <a:alpha val="43137"/>
                            </a:srgbClr>
                          </a:outerShdw>
                        </a:effectLst>
                        <a:latin typeface="+mn-lt"/>
                        <a:ea typeface="Times New Roman"/>
                        <a:cs typeface="Times New Roman"/>
                      </a:endParaRPr>
                    </a:p>
                  </a:txBody>
                  <a:tcPr marL="68580" marR="68580" marT="0" marB="0" anchor="ctr">
                    <a:solidFill>
                      <a:srgbClr val="3972AC"/>
                    </a:solidFill>
                  </a:tcPr>
                </a:tc>
              </a:tr>
              <a:tr h="1175657">
                <a:tc>
                  <a:txBody>
                    <a:bodyPr/>
                    <a:lstStyle/>
                    <a:p>
                      <a:pPr marL="0" marR="0" algn="l">
                        <a:lnSpc>
                          <a:spcPct val="115000"/>
                        </a:lnSpc>
                        <a:spcBef>
                          <a:spcPts val="0"/>
                        </a:spcBef>
                        <a:spcAft>
                          <a:spcPts val="1000"/>
                        </a:spcAft>
                      </a:pPr>
                      <a:r>
                        <a:rPr lang="en-US" sz="2800" b="1" u="none" smtClean="0">
                          <a:effectLst>
                            <a:outerShdw blurRad="38100" dist="38100" dir="2700000" algn="tl">
                              <a:srgbClr val="000000">
                                <a:alpha val="43137"/>
                              </a:srgbClr>
                            </a:outerShdw>
                          </a:effectLst>
                          <a:latin typeface="+mj-lt"/>
                          <a:ea typeface="Times New Roman"/>
                          <a:cs typeface="Times New Roman"/>
                        </a:rPr>
                        <a:t>Rs.100,000</a:t>
                      </a:r>
                      <a:r>
                        <a:rPr lang="en-US" sz="2800" b="1" u="none" dirty="0" smtClean="0">
                          <a:effectLst>
                            <a:outerShdw blurRad="38100" dist="38100" dir="2700000" algn="tl">
                              <a:srgbClr val="000000">
                                <a:alpha val="43137"/>
                              </a:srgbClr>
                            </a:outerShdw>
                          </a:effectLst>
                          <a:latin typeface="+mj-lt"/>
                          <a:ea typeface="Times New Roman"/>
                          <a:cs typeface="Times New Roman"/>
                        </a:rPr>
                        <a:t>/-</a:t>
                      </a:r>
                      <a:endParaRPr lang="en-US" sz="2800" b="1" u="none" dirty="0">
                        <a:effectLst>
                          <a:outerShdw blurRad="38100" dist="38100" dir="2700000" algn="tl">
                            <a:srgbClr val="000000">
                              <a:alpha val="43137"/>
                            </a:srgbClr>
                          </a:outerShdw>
                        </a:effectLst>
                        <a:latin typeface="+mj-lt"/>
                        <a:ea typeface="Times New Roman"/>
                        <a:cs typeface="Times New Roman"/>
                      </a:endParaRPr>
                    </a:p>
                  </a:txBody>
                  <a:tcPr marL="68580" marR="68580" marT="0" marB="0" anchor="ctr">
                    <a:solidFill>
                      <a:srgbClr val="009242"/>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a:xfrm>
            <a:off x="0" y="260350"/>
            <a:ext cx="9144000" cy="720725"/>
          </a:xfrm>
        </p:spPr>
        <p:txBody>
          <a:bodyPr/>
          <a:lstStyle/>
          <a:p>
            <a:pPr algn="ctr"/>
            <a:r>
              <a:rPr lang="en-US" sz="3600" dirty="0" smtClean="0"/>
              <a:t>Aggregate Limit u/s 80C, 80CCC &amp; 80CCD</a:t>
            </a:r>
          </a:p>
        </p:txBody>
      </p:sp>
      <p:sp>
        <p:nvSpPr>
          <p:cNvPr id="124931" name="Content Placeholder 2"/>
          <p:cNvSpPr>
            <a:spLocks noGrp="1"/>
          </p:cNvSpPr>
          <p:nvPr>
            <p:ph idx="1"/>
          </p:nvPr>
        </p:nvSpPr>
        <p:spPr>
          <a:xfrm>
            <a:off x="838200" y="1484313"/>
            <a:ext cx="7620000" cy="4608512"/>
          </a:xfrm>
        </p:spPr>
        <p:txBody>
          <a:bodyPr/>
          <a:lstStyle/>
          <a:p>
            <a:pPr algn="just">
              <a:buFontTx/>
              <a:buNone/>
            </a:pPr>
            <a:r>
              <a:rPr lang="en-US" sz="2800" dirty="0" smtClean="0">
                <a:solidFill>
                  <a:srgbClr val="000000"/>
                </a:solidFill>
              </a:rPr>
              <a:t>	</a:t>
            </a:r>
            <a:r>
              <a:rPr lang="en-US" sz="3600" dirty="0" smtClean="0">
                <a:solidFill>
                  <a:srgbClr val="000000"/>
                </a:solidFill>
              </a:rPr>
              <a:t>The aggregate amount of deductions under section 80C, section 80CCC and section 80CCD shall not, in any case, exceed </a:t>
            </a:r>
          </a:p>
          <a:p>
            <a:pPr algn="ctr">
              <a:buFontTx/>
              <a:buNone/>
            </a:pPr>
            <a:r>
              <a:rPr lang="en-US" sz="4800" b="1" dirty="0" smtClean="0">
                <a:ln w="31550" cmpd="sng">
                  <a:solidFill>
                    <a:srgbClr val="FFFF89"/>
                  </a:solidFill>
                  <a:prstDash val="solid"/>
                </a:ln>
                <a:solidFill>
                  <a:schemeClr val="tx2">
                    <a:lumMod val="75000"/>
                  </a:schemeClr>
                </a:solidFill>
                <a:effectLst>
                  <a:outerShdw blurRad="50800" dist="40000" dir="5400000" algn="tl" rotWithShape="0">
                    <a:srgbClr val="000000">
                      <a:shade val="5000"/>
                      <a:satMod val="120000"/>
                      <a:alpha val="33000"/>
                    </a:srgbClr>
                  </a:outerShdw>
                </a:effectLst>
              </a:rPr>
              <a:t>Rs.1,50,000</a:t>
            </a:r>
            <a:r>
              <a:rPr lang="en-US" sz="4800" b="1" dirty="0" smtClean="0">
                <a:solidFill>
                  <a:srgbClr val="FFFF00"/>
                </a:solidFill>
                <a:effectLst>
                  <a:outerShdw blurRad="50800" dist="38100" dir="18900000" algn="bl" rotWithShape="0">
                    <a:prstClr val="black">
                      <a:alpha val="40000"/>
                    </a:prstClr>
                  </a:outerShdw>
                </a:effectLst>
              </a:rPr>
              <a:t>.</a:t>
            </a:r>
          </a:p>
          <a:p>
            <a:pPr algn="just"/>
            <a:endParaRPr lang="en-US" sz="2800" dirty="0" smtClean="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24931">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457200" y="152400"/>
            <a:ext cx="8291513" cy="720725"/>
          </a:xfrm>
        </p:spPr>
        <p:txBody>
          <a:bodyPr/>
          <a:lstStyle/>
          <a:p>
            <a:pPr algn="ctr"/>
            <a:r>
              <a:rPr lang="en-US" sz="3600" dirty="0" smtClean="0"/>
              <a:t>Deduction In Respect Of </a:t>
            </a:r>
            <a:br>
              <a:rPr lang="en-US" sz="3600" dirty="0" smtClean="0"/>
            </a:br>
            <a:r>
              <a:rPr lang="en-US" sz="3600" dirty="0" smtClean="0"/>
              <a:t>Health Insurance </a:t>
            </a:r>
            <a:r>
              <a:rPr lang="en-US" sz="3600" dirty="0" err="1" smtClean="0"/>
              <a:t>Premia</a:t>
            </a:r>
            <a:r>
              <a:rPr lang="en-US" sz="3600" dirty="0" smtClean="0"/>
              <a:t> [Sec. 80D]</a:t>
            </a:r>
          </a:p>
        </p:txBody>
      </p:sp>
      <p:sp>
        <p:nvSpPr>
          <p:cNvPr id="3" name="Content Placeholder 2"/>
          <p:cNvSpPr>
            <a:spLocks noGrp="1"/>
          </p:cNvSpPr>
          <p:nvPr>
            <p:ph idx="1"/>
          </p:nvPr>
        </p:nvSpPr>
        <p:spPr>
          <a:xfrm>
            <a:off x="228600" y="1295400"/>
            <a:ext cx="8686800" cy="5105400"/>
          </a:xfrm>
        </p:spPr>
        <p:txBody>
          <a:bodyPr/>
          <a:lstStyle/>
          <a:p>
            <a:pPr algn="just">
              <a:defRPr/>
            </a:pPr>
            <a:r>
              <a:rPr lang="en-US" sz="2500" dirty="0" smtClean="0">
                <a:solidFill>
                  <a:srgbClr val="000000"/>
                </a:solidFill>
              </a:rPr>
              <a:t>Deduction is available upto Rs. 20,000/- for Senior Citizens</a:t>
            </a:r>
          </a:p>
          <a:p>
            <a:pPr algn="just">
              <a:defRPr/>
            </a:pPr>
            <a:endParaRPr lang="en-US" sz="2500" dirty="0" smtClean="0">
              <a:solidFill>
                <a:srgbClr val="000000"/>
              </a:solidFill>
            </a:endParaRPr>
          </a:p>
          <a:p>
            <a:pPr algn="just">
              <a:defRPr/>
            </a:pPr>
            <a:r>
              <a:rPr lang="en-US" sz="2500" dirty="0" smtClean="0">
                <a:solidFill>
                  <a:srgbClr val="000000"/>
                </a:solidFill>
              </a:rPr>
              <a:t>Rs.15,000 in other cases for insurance of self, spouse and dependent children.</a:t>
            </a:r>
          </a:p>
          <a:p>
            <a:pPr algn="just">
              <a:defRPr/>
            </a:pPr>
            <a:endParaRPr lang="en-US" sz="2500" dirty="0" smtClean="0">
              <a:solidFill>
                <a:srgbClr val="000000"/>
              </a:solidFill>
            </a:endParaRPr>
          </a:p>
          <a:p>
            <a:pPr algn="just">
              <a:defRPr/>
            </a:pPr>
            <a:r>
              <a:rPr lang="en-US" sz="2500" dirty="0" smtClean="0">
                <a:solidFill>
                  <a:srgbClr val="000000"/>
                </a:solidFill>
              </a:rPr>
              <a:t>Additionally 20,000/- if parents are senior citizens and </a:t>
            </a:r>
          </a:p>
          <a:p>
            <a:pPr algn="just">
              <a:buNone/>
              <a:defRPr/>
            </a:pPr>
            <a:r>
              <a:rPr lang="en-US" sz="2500" dirty="0" smtClean="0">
                <a:solidFill>
                  <a:srgbClr val="000000"/>
                </a:solidFill>
              </a:rPr>
              <a:t>	15,000/- in other cases</a:t>
            </a:r>
          </a:p>
          <a:p>
            <a:pPr algn="just">
              <a:buFont typeface="Arial" pitchFamily="34" charset="0"/>
              <a:buChar char="•"/>
              <a:defRPr/>
            </a:pPr>
            <a:endParaRPr lang="en-US" sz="2500" dirty="0" smtClean="0">
              <a:solidFill>
                <a:srgbClr val="000000"/>
              </a:solidFill>
            </a:endParaRPr>
          </a:p>
          <a:p>
            <a:pPr algn="just">
              <a:buFont typeface="Arial" pitchFamily="34" charset="0"/>
              <a:buChar char="•"/>
              <a:defRPr/>
            </a:pPr>
            <a:r>
              <a:rPr lang="en-US" sz="2500" dirty="0" smtClean="0">
                <a:solidFill>
                  <a:srgbClr val="000000"/>
                </a:solidFill>
              </a:rPr>
              <a:t>So Total limit summing to Rs.40,000/-  and within it Rs.5,000 limit of preventive health Check-up</a:t>
            </a:r>
          </a:p>
          <a:p>
            <a:pPr algn="just">
              <a:buNone/>
              <a:defRPr/>
            </a:pPr>
            <a:endParaRPr lang="en-US" sz="25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457200" y="152400"/>
            <a:ext cx="8291513" cy="720725"/>
          </a:xfrm>
        </p:spPr>
        <p:txBody>
          <a:bodyPr/>
          <a:lstStyle/>
          <a:p>
            <a:pPr algn="ctr"/>
            <a:r>
              <a:rPr lang="en-US" sz="3600" dirty="0" smtClean="0"/>
              <a:t>Maintenance of A Dependant Being Person With Disability [Section 80DD]</a:t>
            </a:r>
          </a:p>
        </p:txBody>
      </p:sp>
      <p:sp>
        <p:nvSpPr>
          <p:cNvPr id="3" name="Content Placeholder 2"/>
          <p:cNvSpPr>
            <a:spLocks noGrp="1"/>
          </p:cNvSpPr>
          <p:nvPr>
            <p:ph idx="1"/>
          </p:nvPr>
        </p:nvSpPr>
        <p:spPr>
          <a:xfrm>
            <a:off x="152400" y="1371600"/>
            <a:ext cx="8763000" cy="4608513"/>
          </a:xfrm>
        </p:spPr>
        <p:txBody>
          <a:bodyPr/>
          <a:lstStyle/>
          <a:p>
            <a:pPr algn="just">
              <a:defRPr/>
            </a:pPr>
            <a:r>
              <a:rPr lang="en-US" sz="2500" dirty="0" smtClean="0">
                <a:solidFill>
                  <a:srgbClr val="000000"/>
                </a:solidFill>
              </a:rPr>
              <a:t>Deduction is available in respect of –</a:t>
            </a:r>
          </a:p>
          <a:p>
            <a:pPr lvl="1" algn="just">
              <a:defRPr/>
            </a:pPr>
            <a:r>
              <a:rPr lang="en-US" sz="2100" dirty="0" smtClean="0">
                <a:solidFill>
                  <a:srgbClr val="000000"/>
                </a:solidFill>
                <a:ea typeface="+mn-ea"/>
              </a:rPr>
              <a:t>expenditure incurred for medical / treatment / nursing / training/ rehabilitation, or</a:t>
            </a:r>
          </a:p>
          <a:p>
            <a:pPr lvl="1" algn="just">
              <a:defRPr/>
            </a:pPr>
            <a:r>
              <a:rPr lang="en-US" sz="2100" dirty="0" smtClean="0">
                <a:solidFill>
                  <a:srgbClr val="000000"/>
                </a:solidFill>
                <a:ea typeface="+mn-ea"/>
              </a:rPr>
              <a:t>amount paid under scheme LIC / UTI other insurer approved by CBDT for maintenance, of a “dependant”, being a person with disability.</a:t>
            </a:r>
          </a:p>
          <a:p>
            <a:pPr algn="just">
              <a:defRPr/>
            </a:pPr>
            <a:r>
              <a:rPr lang="en-US" sz="2500" dirty="0" smtClean="0">
                <a:solidFill>
                  <a:srgbClr val="000000"/>
                </a:solidFill>
              </a:rPr>
              <a:t>Deduction shall be allowed to the extent of –</a:t>
            </a:r>
          </a:p>
          <a:p>
            <a:pPr lvl="1" algn="just">
              <a:defRPr/>
            </a:pPr>
            <a:r>
              <a:rPr lang="en-US" sz="2100" dirty="0" smtClean="0">
                <a:solidFill>
                  <a:srgbClr val="000000"/>
                </a:solidFill>
              </a:rPr>
              <a:t>Rs. 50,000 (Rs. 1,00,000 in case of dependant suffering with severe disability), irrespective of expenditure incurred or sum paid.</a:t>
            </a:r>
            <a:endParaRPr lang="en-US" sz="2100" dirty="0" smtClean="0">
              <a:solidFill>
                <a:srgbClr val="000000"/>
              </a:solidFill>
              <a:ea typeface="+mn-ea"/>
            </a:endParaRPr>
          </a:p>
          <a:p>
            <a:pPr algn="just">
              <a:defRPr/>
            </a:pPr>
            <a:endParaRPr lang="en-US" sz="25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a:xfrm>
            <a:off x="0" y="0"/>
            <a:ext cx="9144000" cy="1143000"/>
          </a:xfrm>
        </p:spPr>
        <p:txBody>
          <a:bodyPr/>
          <a:lstStyle/>
          <a:p>
            <a:pPr algn="ctr"/>
            <a:r>
              <a:rPr lang="en-US" sz="3600" dirty="0" smtClean="0"/>
              <a:t>Medical Expenditure on self or Dependent Relative, etc. [Sec. 80DDB]</a:t>
            </a:r>
          </a:p>
        </p:txBody>
      </p:sp>
      <p:sp>
        <p:nvSpPr>
          <p:cNvPr id="3" name="Content Placeholder 2"/>
          <p:cNvSpPr>
            <a:spLocks noGrp="1"/>
          </p:cNvSpPr>
          <p:nvPr>
            <p:ph idx="1"/>
          </p:nvPr>
        </p:nvSpPr>
        <p:spPr>
          <a:xfrm>
            <a:off x="152400" y="1295400"/>
            <a:ext cx="8839200" cy="4608513"/>
          </a:xfrm>
        </p:spPr>
        <p:txBody>
          <a:bodyPr/>
          <a:lstStyle/>
          <a:p>
            <a:pPr algn="just">
              <a:defRPr/>
            </a:pPr>
            <a:r>
              <a:rPr lang="en-US" sz="2500" dirty="0" smtClean="0">
                <a:solidFill>
                  <a:srgbClr val="000000"/>
                </a:solidFill>
              </a:rPr>
              <a:t>Deduction is available in respect of sum actually paid during previous year for medical treatment of prescribed disease or ailment for the following –</a:t>
            </a:r>
          </a:p>
          <a:p>
            <a:pPr lvl="1" algn="just">
              <a:defRPr/>
            </a:pPr>
            <a:r>
              <a:rPr lang="en-US" sz="2100" dirty="0" smtClean="0">
                <a:solidFill>
                  <a:srgbClr val="000000"/>
                </a:solidFill>
                <a:ea typeface="+mn-ea"/>
              </a:rPr>
              <a:t>In case of individual: himself or his spouse, children, parents, brothers and sisters,</a:t>
            </a:r>
          </a:p>
          <a:p>
            <a:pPr lvl="1" algn="just">
              <a:defRPr/>
            </a:pPr>
            <a:r>
              <a:rPr lang="en-US" sz="2100" dirty="0" smtClean="0">
                <a:solidFill>
                  <a:srgbClr val="000000"/>
                </a:solidFill>
                <a:ea typeface="+mn-ea"/>
              </a:rPr>
              <a:t>In case of HUF: its member(s),</a:t>
            </a:r>
          </a:p>
          <a:p>
            <a:pPr lvl="1" algn="just">
              <a:defRPr/>
            </a:pPr>
            <a:r>
              <a:rPr lang="en-US" sz="2100" dirty="0" smtClean="0">
                <a:solidFill>
                  <a:srgbClr val="000000"/>
                </a:solidFill>
                <a:ea typeface="+mn-ea"/>
              </a:rPr>
              <a:t>dependant mainly on such individual or HUF for his support and maintenance.</a:t>
            </a:r>
          </a:p>
          <a:p>
            <a:pPr algn="just">
              <a:defRPr/>
            </a:pPr>
            <a:r>
              <a:rPr lang="en-US" sz="2500" dirty="0" smtClean="0">
                <a:solidFill>
                  <a:srgbClr val="000000"/>
                </a:solidFill>
              </a:rPr>
              <a:t>Deduction shall be available to the extent of lower of the following –</a:t>
            </a:r>
          </a:p>
          <a:p>
            <a:pPr lvl="1" algn="just">
              <a:defRPr/>
            </a:pPr>
            <a:r>
              <a:rPr lang="en-US" sz="2100" dirty="0" smtClean="0">
                <a:solidFill>
                  <a:srgbClr val="000000"/>
                </a:solidFill>
                <a:ea typeface="+mn-ea"/>
              </a:rPr>
              <a:t>sum actually paid; or</a:t>
            </a:r>
          </a:p>
          <a:p>
            <a:pPr lvl="1" algn="just">
              <a:defRPr/>
            </a:pPr>
            <a:r>
              <a:rPr lang="en-US" sz="2100" dirty="0" smtClean="0">
                <a:solidFill>
                  <a:srgbClr val="000000"/>
                </a:solidFill>
                <a:ea typeface="+mn-ea"/>
              </a:rPr>
              <a:t>Rs. 40,000 (Rs. 60,000 in case of a senior citizen).</a:t>
            </a:r>
          </a:p>
          <a:p>
            <a:pPr algn="just">
              <a:defRPr/>
            </a:pPr>
            <a:endParaRPr lang="en-US" sz="2500" dirty="0" smtClean="0">
              <a:solidFill>
                <a:srgbClr val="000000"/>
              </a:solidFill>
            </a:endParaRPr>
          </a:p>
          <a:p>
            <a:pPr algn="just">
              <a:defRPr/>
            </a:pPr>
            <a:endParaRPr lang="en-US" sz="25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a:xfrm>
            <a:off x="457200" y="152400"/>
            <a:ext cx="8291513" cy="720725"/>
          </a:xfrm>
        </p:spPr>
        <p:txBody>
          <a:bodyPr/>
          <a:lstStyle/>
          <a:p>
            <a:pPr algn="ctr"/>
            <a:r>
              <a:rPr lang="en-US" sz="3600" dirty="0" smtClean="0"/>
              <a:t>Deduction in respect of Interest on Loan taken for Higher Education [Sec.80E]</a:t>
            </a:r>
          </a:p>
        </p:txBody>
      </p:sp>
      <p:sp>
        <p:nvSpPr>
          <p:cNvPr id="3" name="Content Placeholder 2"/>
          <p:cNvSpPr>
            <a:spLocks noGrp="1"/>
          </p:cNvSpPr>
          <p:nvPr>
            <p:ph idx="1"/>
          </p:nvPr>
        </p:nvSpPr>
        <p:spPr>
          <a:xfrm>
            <a:off x="457200" y="1600200"/>
            <a:ext cx="8291513" cy="4608513"/>
          </a:xfrm>
        </p:spPr>
        <p:txBody>
          <a:bodyPr/>
          <a:lstStyle/>
          <a:p>
            <a:pPr algn="just">
              <a:defRPr/>
            </a:pPr>
            <a:r>
              <a:rPr lang="en-US" dirty="0" smtClean="0">
                <a:solidFill>
                  <a:srgbClr val="000000"/>
                </a:solidFill>
              </a:rPr>
              <a:t>Deduction is available in respect of sum paid by way of interest on loan taken –</a:t>
            </a:r>
          </a:p>
          <a:p>
            <a:pPr lvl="1" algn="just">
              <a:defRPr/>
            </a:pPr>
            <a:r>
              <a:rPr lang="en-US" sz="3200" dirty="0" smtClean="0">
                <a:solidFill>
                  <a:srgbClr val="000000"/>
                </a:solidFill>
                <a:ea typeface="+mn-ea"/>
              </a:rPr>
              <a:t>for his higher education, or</a:t>
            </a:r>
          </a:p>
          <a:p>
            <a:pPr lvl="1" algn="just">
              <a:defRPr/>
            </a:pPr>
            <a:r>
              <a:rPr lang="en-US" sz="3200" dirty="0" smtClean="0">
                <a:solidFill>
                  <a:srgbClr val="000000"/>
                </a:solidFill>
                <a:ea typeface="+mn-ea"/>
              </a:rPr>
              <a:t>for the higher education of his relative.</a:t>
            </a:r>
          </a:p>
          <a:p>
            <a:pPr lvl="1" algn="just">
              <a:buNone/>
              <a:defRPr/>
            </a:pPr>
            <a:endParaRPr lang="en-US" sz="3200" dirty="0" smtClean="0">
              <a:solidFill>
                <a:srgbClr val="000000"/>
              </a:solidFill>
              <a:ea typeface="+mn-ea"/>
            </a:endParaRPr>
          </a:p>
          <a:p>
            <a:pPr algn="just">
              <a:defRPr/>
            </a:pPr>
            <a:r>
              <a:rPr lang="en-US" dirty="0" smtClean="0">
                <a:solidFill>
                  <a:srgbClr val="000000"/>
                </a:solidFill>
              </a:rPr>
              <a:t>100% of the amount of interest on such loan Deduction will be admissible.</a:t>
            </a:r>
          </a:p>
          <a:p>
            <a:pPr algn="just">
              <a:defRPr/>
            </a:pPr>
            <a:endParaRPr lang="en-US" sz="2500" dirty="0" smtClean="0">
              <a:solidFill>
                <a:srgbClr val="000000"/>
              </a:solidFill>
            </a:endParaRPr>
          </a:p>
          <a:p>
            <a:pPr algn="just">
              <a:defRPr/>
            </a:pPr>
            <a:endParaRPr lang="en-US"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457200" y="152400"/>
            <a:ext cx="8291513" cy="720725"/>
          </a:xfrm>
        </p:spPr>
        <p:txBody>
          <a:bodyPr/>
          <a:lstStyle/>
          <a:p>
            <a:pPr algn="ctr"/>
            <a:r>
              <a:rPr lang="en-US" sz="4000" dirty="0" smtClean="0"/>
              <a:t>Deduction in respect of Donations [Section 80G]</a:t>
            </a:r>
            <a:endParaRPr lang="en-US" dirty="0" smtClean="0"/>
          </a:p>
        </p:txBody>
      </p:sp>
      <p:sp>
        <p:nvSpPr>
          <p:cNvPr id="3" name="Content Placeholder 2"/>
          <p:cNvSpPr>
            <a:spLocks noGrp="1"/>
          </p:cNvSpPr>
          <p:nvPr>
            <p:ph idx="1"/>
          </p:nvPr>
        </p:nvSpPr>
        <p:spPr>
          <a:xfrm>
            <a:off x="457200" y="1371600"/>
            <a:ext cx="8291513" cy="4608513"/>
          </a:xfrm>
        </p:spPr>
        <p:txBody>
          <a:bodyPr/>
          <a:lstStyle/>
          <a:p>
            <a:pPr algn="just">
              <a:defRPr/>
            </a:pPr>
            <a:r>
              <a:rPr lang="en-US" sz="2800" dirty="0" smtClean="0">
                <a:solidFill>
                  <a:srgbClr val="000000"/>
                </a:solidFill>
              </a:rPr>
              <a:t>Deductions are eligible for deduction upto either 100% or 50% with or without restriction.</a:t>
            </a:r>
          </a:p>
          <a:p>
            <a:pPr algn="just">
              <a:defRPr/>
            </a:pPr>
            <a:endParaRPr lang="en-US" sz="2800" dirty="0" smtClean="0">
              <a:solidFill>
                <a:srgbClr val="000000"/>
              </a:solidFill>
            </a:endParaRPr>
          </a:p>
          <a:p>
            <a:pPr algn="just">
              <a:defRPr/>
            </a:pPr>
            <a:r>
              <a:rPr lang="en-US" sz="2800" dirty="0" smtClean="0">
                <a:solidFill>
                  <a:srgbClr val="000000"/>
                </a:solidFill>
              </a:rPr>
              <a:t>There is specified list for each of the four categories.</a:t>
            </a:r>
          </a:p>
          <a:p>
            <a:pPr algn="just">
              <a:buNone/>
              <a:defRPr/>
            </a:pPr>
            <a:endParaRPr lang="en-US" sz="2800" dirty="0" smtClean="0">
              <a:solidFill>
                <a:srgbClr val="000000"/>
              </a:solidFill>
            </a:endParaRPr>
          </a:p>
          <a:p>
            <a:pPr algn="just">
              <a:defRPr/>
            </a:pPr>
            <a:r>
              <a:rPr lang="en-US" sz="2800" dirty="0" smtClean="0">
                <a:solidFill>
                  <a:srgbClr val="000000"/>
                </a:solidFill>
              </a:rPr>
              <a:t>If donation is given in the form of cash for amount over Rs. 10,000 then deduction is not available</a:t>
            </a:r>
            <a:endParaRPr lang="en-US" sz="28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4000" dirty="0" err="1" smtClean="0"/>
              <a:t>Contd</a:t>
            </a:r>
            <a:r>
              <a:rPr lang="en-US" sz="4000" dirty="0" smtClean="0"/>
              <a:t>…</a:t>
            </a:r>
          </a:p>
        </p:txBody>
      </p:sp>
      <p:sp>
        <p:nvSpPr>
          <p:cNvPr id="8195" name="Content Placeholder 2"/>
          <p:cNvSpPr>
            <a:spLocks noGrp="1"/>
          </p:cNvSpPr>
          <p:nvPr>
            <p:ph idx="1"/>
          </p:nvPr>
        </p:nvSpPr>
        <p:spPr>
          <a:xfrm>
            <a:off x="457200" y="1447800"/>
            <a:ext cx="8153400" cy="4608513"/>
          </a:xfrm>
        </p:spPr>
        <p:txBody>
          <a:bodyPr/>
          <a:lstStyle/>
          <a:p>
            <a:pPr marL="514350" indent="-514350" algn="just">
              <a:buFontTx/>
              <a:buAutoNum type="arabicPeriod" startAt="4"/>
            </a:pPr>
            <a:r>
              <a:rPr lang="en-US" sz="2600" i="1" u="sng" dirty="0" smtClean="0">
                <a:solidFill>
                  <a:srgbClr val="000000"/>
                </a:solidFill>
              </a:rPr>
              <a:t>Gross Total Income (G.T.I)</a:t>
            </a:r>
            <a:r>
              <a:rPr lang="en-US" sz="2600" dirty="0" smtClean="0">
                <a:solidFill>
                  <a:srgbClr val="000000"/>
                </a:solidFill>
              </a:rPr>
              <a:t> :- The aggregate income under the 5 heads of income (viz. Salary, House Property, Business or Profession, Capital Gains &amp; Other Sources) is termed as “Gross Total Income”.</a:t>
            </a:r>
          </a:p>
          <a:p>
            <a:pPr marL="514350" indent="-514350" algn="just">
              <a:buFontTx/>
              <a:buAutoNum type="arabicPeriod" startAt="4"/>
            </a:pPr>
            <a:r>
              <a:rPr lang="en-US" sz="2600" i="1" u="sng" dirty="0" smtClean="0">
                <a:solidFill>
                  <a:srgbClr val="000000"/>
                </a:solidFill>
              </a:rPr>
              <a:t>Total Income (T.I)</a:t>
            </a:r>
            <a:r>
              <a:rPr lang="en-US" sz="2600" dirty="0" smtClean="0">
                <a:solidFill>
                  <a:srgbClr val="000000"/>
                </a:solidFill>
              </a:rPr>
              <a:t> :- Total Income of </a:t>
            </a:r>
            <a:r>
              <a:rPr lang="en-US" sz="2600" dirty="0" err="1" smtClean="0">
                <a:solidFill>
                  <a:srgbClr val="000000"/>
                </a:solidFill>
              </a:rPr>
              <a:t>assessee</a:t>
            </a:r>
            <a:r>
              <a:rPr lang="en-US" sz="2600" dirty="0" smtClean="0">
                <a:solidFill>
                  <a:srgbClr val="000000"/>
                </a:solidFill>
              </a:rPr>
              <a:t> is gross total income as reduced by the amount permissible as deduction under sections 80C to 80U. Also called </a:t>
            </a:r>
            <a:r>
              <a:rPr lang="en-US" sz="2600" b="1" dirty="0" smtClean="0">
                <a:solidFill>
                  <a:srgbClr val="000000"/>
                </a:solidFill>
              </a:rPr>
              <a:t>“Taxable Income”</a:t>
            </a:r>
          </a:p>
        </p:txBody>
      </p:sp>
      <p:sp>
        <p:nvSpPr>
          <p:cNvPr id="6"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457200" y="152400"/>
            <a:ext cx="8291513" cy="720725"/>
          </a:xfrm>
        </p:spPr>
        <p:txBody>
          <a:bodyPr/>
          <a:lstStyle/>
          <a:p>
            <a:pPr algn="ctr"/>
            <a:r>
              <a:rPr lang="en-US" sz="4000" dirty="0" smtClean="0"/>
              <a:t>Deductions in respect of House Rent [Sec.80GG]</a:t>
            </a:r>
          </a:p>
        </p:txBody>
      </p:sp>
      <p:sp>
        <p:nvSpPr>
          <p:cNvPr id="3" name="Content Placeholder 2"/>
          <p:cNvSpPr>
            <a:spLocks noGrp="1"/>
          </p:cNvSpPr>
          <p:nvPr>
            <p:ph idx="1"/>
          </p:nvPr>
        </p:nvSpPr>
        <p:spPr>
          <a:xfrm>
            <a:off x="457200" y="1295400"/>
            <a:ext cx="8291513" cy="5029200"/>
          </a:xfrm>
        </p:spPr>
        <p:txBody>
          <a:bodyPr/>
          <a:lstStyle/>
          <a:p>
            <a:pPr algn="just">
              <a:defRPr/>
            </a:pPr>
            <a:r>
              <a:rPr lang="en-US" sz="2800" dirty="0" smtClean="0">
                <a:solidFill>
                  <a:srgbClr val="000000"/>
                </a:solidFill>
              </a:rPr>
              <a:t>Rent actually paid for any furnished or unfurnished residential accommodation occupied by the Individual, who is not in receipt of any House Rent Allowance (HRA).</a:t>
            </a:r>
          </a:p>
          <a:p>
            <a:pPr algn="just">
              <a:defRPr/>
            </a:pPr>
            <a:r>
              <a:rPr lang="en-US" sz="2800" dirty="0" smtClean="0">
                <a:solidFill>
                  <a:srgbClr val="000000"/>
                </a:solidFill>
              </a:rPr>
              <a:t>Should not have Self-Occupied property.</a:t>
            </a:r>
          </a:p>
          <a:p>
            <a:pPr algn="just">
              <a:defRPr/>
            </a:pPr>
            <a:r>
              <a:rPr lang="en-US" sz="2800" dirty="0" smtClean="0">
                <a:solidFill>
                  <a:srgbClr val="000000"/>
                </a:solidFill>
              </a:rPr>
              <a:t>The deduction shall be allowed to the extent of least of the following –</a:t>
            </a:r>
          </a:p>
          <a:p>
            <a:pPr lvl="1" algn="just">
              <a:defRPr/>
            </a:pPr>
            <a:r>
              <a:rPr lang="en-US" dirty="0" smtClean="0">
                <a:solidFill>
                  <a:srgbClr val="000000"/>
                </a:solidFill>
                <a:ea typeface="+mn-ea"/>
              </a:rPr>
              <a:t>Rs. 2,000 per month;</a:t>
            </a:r>
          </a:p>
          <a:p>
            <a:pPr lvl="1" algn="just">
              <a:defRPr/>
            </a:pPr>
            <a:r>
              <a:rPr lang="en-US" dirty="0" smtClean="0">
                <a:solidFill>
                  <a:srgbClr val="000000"/>
                </a:solidFill>
                <a:ea typeface="+mn-ea"/>
              </a:rPr>
              <a:t>25% of adjusted total income;</a:t>
            </a:r>
          </a:p>
          <a:p>
            <a:pPr lvl="1" algn="just">
              <a:defRPr/>
            </a:pPr>
            <a:r>
              <a:rPr lang="en-US" dirty="0" smtClean="0">
                <a:solidFill>
                  <a:srgbClr val="000000"/>
                </a:solidFill>
                <a:ea typeface="+mn-ea"/>
              </a:rPr>
              <a:t>Rent paid </a:t>
            </a:r>
            <a:r>
              <a:rPr lang="en-US" i="1" dirty="0" smtClean="0">
                <a:solidFill>
                  <a:srgbClr val="000000"/>
                </a:solidFill>
                <a:ea typeface="+mn-ea"/>
              </a:rPr>
              <a:t>less</a:t>
            </a:r>
            <a:r>
              <a:rPr lang="en-US" dirty="0" smtClean="0">
                <a:solidFill>
                  <a:srgbClr val="000000"/>
                </a:solidFill>
                <a:ea typeface="+mn-ea"/>
              </a:rPr>
              <a:t> 10% of adjusted Total Income.</a:t>
            </a:r>
          </a:p>
          <a:p>
            <a:pPr algn="just">
              <a:buFontTx/>
              <a:buNone/>
              <a:defRPr/>
            </a:pPr>
            <a:endParaRPr lang="en-US" sz="2500" dirty="0">
              <a:solidFill>
                <a:srgbClr val="000000"/>
              </a:solidFill>
            </a:endParaRP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457200" y="152400"/>
            <a:ext cx="8291513" cy="720725"/>
          </a:xfrm>
        </p:spPr>
        <p:txBody>
          <a:bodyPr/>
          <a:lstStyle/>
          <a:p>
            <a:pPr algn="ctr"/>
            <a:r>
              <a:rPr lang="en-US" sz="4000" dirty="0" smtClean="0"/>
              <a:t>Deduction on Savings Bank Account [Sec.80TTA]</a:t>
            </a:r>
          </a:p>
        </p:txBody>
      </p:sp>
      <p:sp>
        <p:nvSpPr>
          <p:cNvPr id="3" name="Content Placeholder 2"/>
          <p:cNvSpPr>
            <a:spLocks noGrp="1"/>
          </p:cNvSpPr>
          <p:nvPr>
            <p:ph idx="1"/>
          </p:nvPr>
        </p:nvSpPr>
        <p:spPr>
          <a:xfrm>
            <a:off x="457200" y="1295400"/>
            <a:ext cx="8291513" cy="5029200"/>
          </a:xfrm>
        </p:spPr>
        <p:txBody>
          <a:bodyPr/>
          <a:lstStyle/>
          <a:p>
            <a:pPr algn="just">
              <a:defRPr/>
            </a:pPr>
            <a:r>
              <a:rPr lang="en-US" sz="2500" dirty="0" smtClean="0">
                <a:solidFill>
                  <a:srgbClr val="000000"/>
                </a:solidFill>
              </a:rPr>
              <a:t>Deduction of Rs. 10,000 in respect of Interest on deposits in Savings account is available.</a:t>
            </a:r>
          </a:p>
          <a:p>
            <a:pPr algn="just">
              <a:buNone/>
              <a:defRPr/>
            </a:pPr>
            <a:endParaRPr lang="en-US" sz="2500" dirty="0" smtClean="0">
              <a:solidFill>
                <a:srgbClr val="000000"/>
              </a:solidFill>
            </a:endParaRPr>
          </a:p>
          <a:p>
            <a:pPr algn="just">
              <a:defRPr/>
            </a:pPr>
            <a:r>
              <a:rPr lang="en-US" sz="2500" dirty="0" smtClean="0">
                <a:solidFill>
                  <a:srgbClr val="000000"/>
                </a:solidFill>
              </a:rPr>
              <a:t>No time deposits or fixed deposits are eligible for deduction</a:t>
            </a:r>
          </a:p>
          <a:p>
            <a:pPr algn="just">
              <a:defRPr/>
            </a:pPr>
            <a:endParaRPr lang="en-US" sz="2500" dirty="0" smtClean="0">
              <a:solidFill>
                <a:srgbClr val="000000"/>
              </a:solidFill>
            </a:endParaRPr>
          </a:p>
          <a:p>
            <a:pPr algn="just">
              <a:defRPr/>
            </a:pPr>
            <a:r>
              <a:rPr lang="en-US" sz="2500" dirty="0" smtClean="0">
                <a:solidFill>
                  <a:srgbClr val="000000"/>
                </a:solidFill>
              </a:rPr>
              <a:t>Savings account can be with a Bank, co-operative society or post office.</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a:xfrm>
            <a:off x="457200" y="152400"/>
            <a:ext cx="8291513" cy="720725"/>
          </a:xfrm>
        </p:spPr>
        <p:txBody>
          <a:bodyPr/>
          <a:lstStyle/>
          <a:p>
            <a:pPr algn="ctr"/>
            <a:r>
              <a:rPr lang="en-US" sz="3600" dirty="0" smtClean="0"/>
              <a:t>Deduction in respect of person with Disability [Section 80U]</a:t>
            </a:r>
          </a:p>
        </p:txBody>
      </p:sp>
      <p:sp>
        <p:nvSpPr>
          <p:cNvPr id="132099" name="Content Placeholder 2"/>
          <p:cNvSpPr>
            <a:spLocks noGrp="1"/>
          </p:cNvSpPr>
          <p:nvPr>
            <p:ph idx="1"/>
          </p:nvPr>
        </p:nvSpPr>
        <p:spPr/>
        <p:txBody>
          <a:bodyPr/>
          <a:lstStyle/>
          <a:p>
            <a:pPr algn="just"/>
            <a:r>
              <a:rPr lang="en-US" dirty="0" smtClean="0">
                <a:solidFill>
                  <a:srgbClr val="000000"/>
                </a:solidFill>
              </a:rPr>
              <a:t>Individual who suffers from a physical disability (including blindness) or mental retardation is eligible for deductions of Rs.50,000</a:t>
            </a:r>
          </a:p>
          <a:p>
            <a:pPr algn="just"/>
            <a:r>
              <a:rPr lang="en-US" dirty="0" smtClean="0">
                <a:solidFill>
                  <a:srgbClr val="000000"/>
                </a:solidFill>
              </a:rPr>
              <a:t>In case of severe disability, Rs.100,000 is allowable.</a:t>
            </a:r>
          </a:p>
          <a:p>
            <a:pPr algn="just"/>
            <a:r>
              <a:rPr lang="en-US" dirty="0" smtClean="0">
                <a:solidFill>
                  <a:srgbClr val="000000"/>
                </a:solidFill>
              </a:rPr>
              <a:t>Certificate from Govt. Doctor is necessary.</a:t>
            </a:r>
          </a:p>
        </p:txBody>
      </p:sp>
      <p:sp>
        <p:nvSpPr>
          <p:cNvPr id="7"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smtClean="0"/>
          </a:p>
          <a:p>
            <a:endParaRPr lang="en-IN" dirty="0" smtClean="0"/>
          </a:p>
          <a:p>
            <a:endParaRPr lang="en-IN" dirty="0" smtClean="0"/>
          </a:p>
          <a:p>
            <a:pPr algn="ctr">
              <a:buNone/>
            </a:pPr>
            <a:r>
              <a:rPr lang="en-IN" sz="5400" b="1" dirty="0" smtClean="0">
                <a:solidFill>
                  <a:srgbClr val="000000"/>
                </a:solidFill>
                <a:latin typeface="MV Boli" pitchFamily="2" charset="0"/>
                <a:cs typeface="MV Boli" pitchFamily="2" charset="0"/>
              </a:rPr>
              <a:t>Any </a:t>
            </a:r>
          </a:p>
          <a:p>
            <a:pPr algn="ctr">
              <a:buNone/>
            </a:pPr>
            <a:r>
              <a:rPr lang="en-IN" sz="5400" b="1" dirty="0" smtClean="0">
                <a:solidFill>
                  <a:srgbClr val="000000"/>
                </a:solidFill>
                <a:latin typeface="MV Boli" pitchFamily="2" charset="0"/>
                <a:cs typeface="MV Boli" pitchFamily="2" charset="0"/>
              </a:rPr>
              <a:t> Questions </a:t>
            </a:r>
            <a:r>
              <a:rPr lang="en-IN" sz="8000" b="1" dirty="0" smtClean="0">
                <a:solidFill>
                  <a:srgbClr val="000000"/>
                </a:solidFill>
                <a:latin typeface="MV Boli" pitchFamily="2" charset="0"/>
                <a:cs typeface="MV Boli" pitchFamily="2" charset="0"/>
              </a:rPr>
              <a:t>?</a:t>
            </a:r>
            <a:endParaRPr lang="en-IN" sz="8000" b="1" dirty="0">
              <a:solidFill>
                <a:srgbClr val="000000"/>
              </a:solidFill>
              <a:latin typeface="MV Boli" pitchFamily="2" charset="0"/>
              <a:cs typeface="MV Boli" pitchFamily="2" charset="0"/>
            </a:endParaRPr>
          </a:p>
        </p:txBody>
      </p:sp>
      <p:sp>
        <p:nvSpPr>
          <p:cNvPr id="1026" name="Litebulb"/>
          <p:cNvSpPr>
            <a:spLocks noEditPoints="1" noChangeArrowheads="1"/>
          </p:cNvSpPr>
          <p:nvPr/>
        </p:nvSpPr>
        <p:spPr bwMode="auto">
          <a:xfrm>
            <a:off x="914400" y="2667000"/>
            <a:ext cx="2133600" cy="2743200"/>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a:spLocks noGrp="1"/>
          </p:cNvSpPr>
          <p:nvPr>
            <p:ph type="subTitle" idx="1"/>
          </p:nvPr>
        </p:nvSpPr>
        <p:spPr>
          <a:xfrm>
            <a:off x="2819400" y="1371600"/>
            <a:ext cx="2971800" cy="2447925"/>
          </a:xfrm>
        </p:spPr>
        <p:txBody>
          <a:bodyPr/>
          <a:lstStyle/>
          <a:p>
            <a:pPr algn="ctr" eaLnBrk="1" hangingPunct="1"/>
            <a:r>
              <a:rPr lang="en-US" sz="6600" dirty="0" smtClean="0">
                <a:solidFill>
                  <a:srgbClr val="00B0F0"/>
                </a:solidFill>
                <a:latin typeface="MV Boli" pitchFamily="2" charset="0"/>
                <a:cs typeface="MV Boli" pitchFamily="2" charset="0"/>
              </a:rPr>
              <a:t>Thank</a:t>
            </a:r>
          </a:p>
          <a:p>
            <a:pPr algn="ctr" eaLnBrk="1" hangingPunct="1"/>
            <a:r>
              <a:rPr lang="en-US" sz="6600" dirty="0" smtClean="0">
                <a:solidFill>
                  <a:srgbClr val="00B0F0"/>
                </a:solidFill>
                <a:latin typeface="MV Boli" pitchFamily="2" charset="0"/>
                <a:cs typeface="MV Boli" pitchFamily="2" charset="0"/>
              </a:rPr>
              <a:t> You</a:t>
            </a:r>
          </a:p>
        </p:txBody>
      </p:sp>
      <p:sp>
        <p:nvSpPr>
          <p:cNvPr id="3" name="TextBox 2"/>
          <p:cNvSpPr txBox="1"/>
          <p:nvPr/>
        </p:nvSpPr>
        <p:spPr>
          <a:xfrm>
            <a:off x="2057400" y="6324600"/>
            <a:ext cx="4953000" cy="400110"/>
          </a:xfrm>
          <a:prstGeom prst="rect">
            <a:avLst/>
          </a:prstGeom>
          <a:noFill/>
        </p:spPr>
        <p:txBody>
          <a:bodyPr wrap="square" rtlCol="0">
            <a:spAutoFit/>
          </a:bodyPr>
          <a:lstStyle/>
          <a:p>
            <a:pPr algn="ctr"/>
            <a:r>
              <a:rPr lang="en-IN" sz="2000" b="1" dirty="0" smtClean="0">
                <a:solidFill>
                  <a:schemeClr val="tx2"/>
                </a:solidFill>
              </a:rPr>
              <a:t>Cont. By CA. Archit Nevatia</a:t>
            </a:r>
            <a:endParaRPr lang="en-IN" sz="2000" b="1" dirty="0">
              <a:solidFill>
                <a:schemeClr val="tx2"/>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667000"/>
            <a:ext cx="9144000" cy="1323439"/>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Residential Status</a:t>
            </a:r>
          </a:p>
        </p:txBody>
      </p:sp>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lgn="ctr" eaLnBrk="1" hangingPunct="1"/>
            <a:r>
              <a:rPr lang="en-US" dirty="0" smtClean="0"/>
              <a:t>Types of Residential Status</a:t>
            </a:r>
          </a:p>
        </p:txBody>
      </p:sp>
      <p:sp>
        <p:nvSpPr>
          <p:cNvPr id="10243" name="Content Placeholder 2"/>
          <p:cNvSpPr>
            <a:spLocks noGrp="1"/>
          </p:cNvSpPr>
          <p:nvPr>
            <p:ph idx="1"/>
          </p:nvPr>
        </p:nvSpPr>
        <p:spPr>
          <a:xfrm>
            <a:off x="457200" y="1752600"/>
            <a:ext cx="8291513" cy="4608513"/>
          </a:xfrm>
        </p:spPr>
        <p:txBody>
          <a:bodyPr/>
          <a:lstStyle/>
          <a:p>
            <a:pPr>
              <a:buFontTx/>
              <a:buNone/>
            </a:pPr>
            <a:r>
              <a:rPr lang="en-US" dirty="0" smtClean="0">
                <a:solidFill>
                  <a:srgbClr val="000000"/>
                </a:solidFill>
              </a:rPr>
              <a:t>The different types of residential status are:-</a:t>
            </a:r>
          </a:p>
          <a:p>
            <a:pPr eaLnBrk="1" hangingPunct="1"/>
            <a:endParaRPr lang="en-US" dirty="0" smtClean="0">
              <a:solidFill>
                <a:srgbClr val="000000"/>
              </a:solidFill>
            </a:endParaRPr>
          </a:p>
        </p:txBody>
      </p:sp>
      <p:graphicFrame>
        <p:nvGraphicFramePr>
          <p:cNvPr id="6" name="Table 5"/>
          <p:cNvGraphicFramePr>
            <a:graphicFrameLocks noGrp="1"/>
          </p:cNvGraphicFramePr>
          <p:nvPr/>
        </p:nvGraphicFramePr>
        <p:xfrm>
          <a:off x="1447800" y="2514600"/>
          <a:ext cx="6400800" cy="3275215"/>
        </p:xfrm>
        <a:graphic>
          <a:graphicData uri="http://schemas.openxmlformats.org/drawingml/2006/table">
            <a:tbl>
              <a:tblPr firstRow="1" bandRow="1">
                <a:tableStyleId>{5940675A-B579-460E-94D1-54222C63F5DA}</a:tableStyleId>
              </a:tblPr>
              <a:tblGrid>
                <a:gridCol w="6400800"/>
              </a:tblGrid>
              <a:tr h="114300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FFFF00"/>
                          </a:solidFill>
                          <a:effectLst/>
                          <a:ea typeface="+mn-ea"/>
                        </a:rPr>
                        <a:t>Resident(R)</a:t>
                      </a:r>
                    </a:p>
                  </a:txBody>
                  <a:tcPr anchor="ctr">
                    <a:solidFill>
                      <a:srgbClr val="009242"/>
                    </a:solidFill>
                  </a:tcPr>
                </a:tc>
              </a:tr>
              <a:tr h="106680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tx1"/>
                          </a:solidFill>
                          <a:effectLst/>
                          <a:ea typeface="+mn-ea"/>
                        </a:rPr>
                        <a:t>Not Ordinarily Resident (NOR)</a:t>
                      </a:r>
                    </a:p>
                  </a:txBody>
                  <a:tcPr anchor="ctr">
                    <a:solidFill>
                      <a:srgbClr val="3972AC"/>
                    </a:solidFill>
                  </a:tcPr>
                </a:tc>
              </a:tr>
              <a:tr h="1065415">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FFFF00"/>
                          </a:solidFill>
                          <a:effectLst/>
                          <a:ea typeface="+mn-ea"/>
                        </a:rPr>
                        <a:t>Non-Resident (NR)</a:t>
                      </a:r>
                    </a:p>
                  </a:txBody>
                  <a:tcPr anchor="ctr">
                    <a:solidFill>
                      <a:srgbClr val="009242"/>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667000"/>
            <a:ext cx="9144000" cy="1323439"/>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b="1" i="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TAX RATES</a:t>
            </a:r>
          </a:p>
        </p:txBody>
      </p:sp>
      <p:sp>
        <p:nvSpPr>
          <p:cNvPr id="5"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a:r>
              <a:rPr lang="en-US" sz="1600" b="1" dirty="0" smtClean="0"/>
              <a:t>RATES OF INCOME TAX  (Assessment Year 2015-16</a:t>
            </a:r>
            <a:r>
              <a:rPr lang="en-US" sz="1800" b="1" dirty="0" smtClean="0"/>
              <a:t>)</a:t>
            </a:r>
            <a:endParaRPr lang="en-US" sz="1800" dirty="0" smtClean="0"/>
          </a:p>
        </p:txBody>
      </p:sp>
      <p:sp>
        <p:nvSpPr>
          <p:cNvPr id="12291" name="Content Placeholder 2"/>
          <p:cNvSpPr>
            <a:spLocks noGrp="1"/>
          </p:cNvSpPr>
          <p:nvPr>
            <p:ph idx="1"/>
          </p:nvPr>
        </p:nvSpPr>
        <p:spPr/>
        <p:txBody>
          <a:bodyPr/>
          <a:lstStyle/>
          <a:p>
            <a:pPr marL="514350" indent="-514350">
              <a:buFontTx/>
              <a:buAutoNum type="arabicPeriod"/>
            </a:pPr>
            <a:r>
              <a:rPr lang="en-US" sz="2000" dirty="0" smtClean="0">
                <a:solidFill>
                  <a:srgbClr val="000000"/>
                </a:solidFill>
              </a:rPr>
              <a:t>In case of every Individual (Men/Women).</a:t>
            </a:r>
          </a:p>
          <a:p>
            <a:pPr marL="514350" indent="-514350">
              <a:buFontTx/>
              <a:buNone/>
            </a:pPr>
            <a:endParaRPr lang="en-US" sz="2800" dirty="0" smtClean="0">
              <a:solidFill>
                <a:srgbClr val="000000"/>
              </a:solidFill>
            </a:endParaRPr>
          </a:p>
        </p:txBody>
      </p:sp>
      <p:graphicFrame>
        <p:nvGraphicFramePr>
          <p:cNvPr id="6" name="Table 5"/>
          <p:cNvGraphicFramePr>
            <a:graphicFrameLocks noGrp="1"/>
          </p:cNvGraphicFramePr>
          <p:nvPr/>
        </p:nvGraphicFramePr>
        <p:xfrm>
          <a:off x="609600" y="2057400"/>
          <a:ext cx="7924800" cy="3425826"/>
        </p:xfrm>
        <a:graphic>
          <a:graphicData uri="http://schemas.openxmlformats.org/drawingml/2006/table">
            <a:tbl>
              <a:tblPr firstRow="1" bandRow="1">
                <a:tableStyleId>{5C22544A-7EE6-4342-B048-85BDC9FD1C3A}</a:tableStyleId>
              </a:tblPr>
              <a:tblGrid>
                <a:gridCol w="2641600"/>
                <a:gridCol w="2641600"/>
                <a:gridCol w="2641600"/>
              </a:tblGrid>
              <a:tr h="609600">
                <a:tc>
                  <a:txBody>
                    <a:bodyPr/>
                    <a:lstStyle/>
                    <a:p>
                      <a:pPr algn="ctr"/>
                      <a:r>
                        <a:rPr lang="en-US" sz="1400" dirty="0" err="1" smtClean="0">
                          <a:solidFill>
                            <a:srgbClr val="FFFF00"/>
                          </a:solidFill>
                          <a:effectLst>
                            <a:outerShdw blurRad="38100" dist="38100" dir="2700000" algn="tl">
                              <a:srgbClr val="000000">
                                <a:alpha val="43137"/>
                              </a:srgbClr>
                            </a:outerShdw>
                          </a:effectLst>
                        </a:rPr>
                        <a:t>S.No</a:t>
                      </a:r>
                      <a:endParaRPr lang="en-US" sz="1400" dirty="0" smtClean="0">
                        <a:solidFill>
                          <a:srgbClr val="FFFF00"/>
                        </a:solidFill>
                        <a:effectLst>
                          <a:outerShdw blurRad="38100" dist="38100" dir="2700000" algn="tl">
                            <a:srgbClr val="000000">
                              <a:alpha val="43137"/>
                            </a:srgbClr>
                          </a:outerShdw>
                        </a:effectLst>
                      </a:endParaRPr>
                    </a:p>
                  </a:txBody>
                  <a:tcPr>
                    <a:solidFill>
                      <a:srgbClr val="00B050"/>
                    </a:solidFill>
                  </a:tcPr>
                </a:tc>
                <a:tc>
                  <a:txBody>
                    <a:bodyPr/>
                    <a:lstStyle/>
                    <a:p>
                      <a:pPr algn="ctr"/>
                      <a:r>
                        <a:rPr lang="en-US" sz="1400" dirty="0" smtClean="0">
                          <a:solidFill>
                            <a:srgbClr val="FFFF00"/>
                          </a:solidFill>
                          <a:effectLst>
                            <a:outerShdw blurRad="38100" dist="38100" dir="2700000" algn="tl">
                              <a:srgbClr val="000000">
                                <a:alpha val="43137"/>
                              </a:srgbClr>
                            </a:outerShdw>
                          </a:effectLst>
                        </a:rPr>
                        <a:t>INCOME</a:t>
                      </a:r>
                    </a:p>
                  </a:txBody>
                  <a:tcPr>
                    <a:solidFill>
                      <a:srgbClr val="00B050"/>
                    </a:solidFill>
                  </a:tcPr>
                </a:tc>
                <a:tc>
                  <a:txBody>
                    <a:bodyPr/>
                    <a:lstStyle/>
                    <a:p>
                      <a:pPr algn="ctr"/>
                      <a:r>
                        <a:rPr lang="en-US" sz="1400" dirty="0" smtClean="0">
                          <a:solidFill>
                            <a:srgbClr val="FFFF00"/>
                          </a:solidFill>
                          <a:effectLst>
                            <a:outerShdw blurRad="38100" dist="38100" dir="2700000" algn="tl">
                              <a:srgbClr val="000000">
                                <a:alpha val="43137"/>
                              </a:srgbClr>
                            </a:outerShdw>
                          </a:effectLst>
                        </a:rPr>
                        <a:t>TAX RATE</a:t>
                      </a:r>
                      <a:endParaRPr lang="en-US" sz="1400" dirty="0">
                        <a:solidFill>
                          <a:srgbClr val="FFFF00"/>
                        </a:solidFill>
                        <a:effectLst>
                          <a:outerShdw blurRad="38100" dist="38100" dir="2700000" algn="tl">
                            <a:srgbClr val="000000">
                              <a:alpha val="43137"/>
                            </a:srgbClr>
                          </a:outerShdw>
                        </a:effectLst>
                      </a:endParaRPr>
                    </a:p>
                  </a:txBody>
                  <a:tcPr>
                    <a:solidFill>
                      <a:srgbClr val="00B050"/>
                    </a:solidFill>
                  </a:tcPr>
                </a:tc>
              </a:tr>
              <a:tr h="684050">
                <a:tc>
                  <a:txBody>
                    <a:bodyPr/>
                    <a:lstStyle/>
                    <a:p>
                      <a:pPr algn="ctr"/>
                      <a:r>
                        <a:rPr lang="en-US" sz="1400" b="0" dirty="0" smtClean="0">
                          <a:solidFill>
                            <a:schemeClr val="tx1"/>
                          </a:solidFill>
                        </a:rPr>
                        <a:t>1</a:t>
                      </a:r>
                    </a:p>
                  </a:txBody>
                  <a:tcPr>
                    <a:solidFill>
                      <a:srgbClr val="3972AC"/>
                    </a:solidFill>
                  </a:tcPr>
                </a:tc>
                <a:tc>
                  <a:txBody>
                    <a:bodyPr/>
                    <a:lstStyle/>
                    <a:p>
                      <a:pPr algn="ctr"/>
                      <a:r>
                        <a:rPr lang="en-US" sz="1400" b="1" dirty="0" smtClean="0">
                          <a:solidFill>
                            <a:schemeClr val="tx1"/>
                          </a:solidFill>
                        </a:rPr>
                        <a:t>Up to 250000</a:t>
                      </a:r>
                    </a:p>
                  </a:txBody>
                  <a:tcPr>
                    <a:solidFill>
                      <a:srgbClr val="3972AC"/>
                    </a:solidFill>
                  </a:tcPr>
                </a:tc>
                <a:tc>
                  <a:txBody>
                    <a:bodyPr/>
                    <a:lstStyle/>
                    <a:p>
                      <a:pPr algn="ctr"/>
                      <a:r>
                        <a:rPr lang="en-US" sz="1400" b="1" dirty="0" smtClean="0">
                          <a:solidFill>
                            <a:schemeClr val="tx1"/>
                          </a:solidFill>
                        </a:rPr>
                        <a:t>NIL</a:t>
                      </a:r>
                      <a:endParaRPr lang="en-US" sz="1400" b="1" dirty="0">
                        <a:solidFill>
                          <a:schemeClr val="tx1"/>
                        </a:solidFill>
                      </a:endParaRPr>
                    </a:p>
                  </a:txBody>
                  <a:tcPr>
                    <a:solidFill>
                      <a:srgbClr val="3972AC"/>
                    </a:solidFill>
                  </a:tcPr>
                </a:tc>
              </a:tr>
              <a:tr h="630848">
                <a:tc>
                  <a:txBody>
                    <a:bodyPr/>
                    <a:lstStyle/>
                    <a:p>
                      <a:pPr algn="ctr"/>
                      <a:r>
                        <a:rPr lang="en-US" sz="1400" b="1" dirty="0" smtClean="0">
                          <a:solidFill>
                            <a:schemeClr val="tx1"/>
                          </a:solidFill>
                        </a:rPr>
                        <a:t>2</a:t>
                      </a:r>
                      <a:endParaRPr lang="en-US" sz="1400" b="1" dirty="0">
                        <a:solidFill>
                          <a:schemeClr val="tx1"/>
                        </a:solidFill>
                      </a:endParaRPr>
                    </a:p>
                  </a:txBody>
                  <a:tcPr>
                    <a:solidFill>
                      <a:srgbClr val="3972AC"/>
                    </a:solidFill>
                  </a:tcPr>
                </a:tc>
                <a:tc>
                  <a:txBody>
                    <a:bodyPr/>
                    <a:lstStyle/>
                    <a:p>
                      <a:pPr algn="ctr"/>
                      <a:r>
                        <a:rPr lang="en-US" sz="1400" b="1" baseline="0" dirty="0" smtClean="0">
                          <a:solidFill>
                            <a:schemeClr val="tx1"/>
                          </a:solidFill>
                        </a:rPr>
                        <a:t> 250000-500000</a:t>
                      </a:r>
                      <a:endParaRPr lang="en-US" sz="1400" b="1" dirty="0">
                        <a:solidFill>
                          <a:schemeClr val="tx1"/>
                        </a:solidFill>
                      </a:endParaRPr>
                    </a:p>
                  </a:txBody>
                  <a:tcPr>
                    <a:solidFill>
                      <a:srgbClr val="3972AC"/>
                    </a:solidFill>
                  </a:tcPr>
                </a:tc>
                <a:tc>
                  <a:txBody>
                    <a:bodyPr/>
                    <a:lstStyle/>
                    <a:p>
                      <a:pPr algn="ctr"/>
                      <a:r>
                        <a:rPr lang="en-US" sz="1400" b="1" dirty="0" smtClean="0">
                          <a:solidFill>
                            <a:schemeClr val="tx1"/>
                          </a:solidFill>
                        </a:rPr>
                        <a:t>10%</a:t>
                      </a:r>
                      <a:endParaRPr lang="en-US" sz="1400" b="1" dirty="0">
                        <a:solidFill>
                          <a:schemeClr val="tx1"/>
                        </a:solidFill>
                      </a:endParaRPr>
                    </a:p>
                  </a:txBody>
                  <a:tcPr>
                    <a:solidFill>
                      <a:srgbClr val="3972AC"/>
                    </a:solidFill>
                  </a:tcPr>
                </a:tc>
              </a:tr>
              <a:tr h="767826">
                <a:tc>
                  <a:txBody>
                    <a:bodyPr/>
                    <a:lstStyle/>
                    <a:p>
                      <a:pPr algn="ctr"/>
                      <a:r>
                        <a:rPr lang="en-US" sz="1400" b="1" dirty="0" smtClean="0">
                          <a:solidFill>
                            <a:schemeClr val="tx1"/>
                          </a:solidFill>
                        </a:rPr>
                        <a:t>3</a:t>
                      </a:r>
                      <a:endParaRPr lang="en-US" sz="1400" b="1" dirty="0">
                        <a:solidFill>
                          <a:schemeClr val="tx1"/>
                        </a:solidFill>
                      </a:endParaRPr>
                    </a:p>
                  </a:txBody>
                  <a:tcPr>
                    <a:solidFill>
                      <a:srgbClr val="3972AC"/>
                    </a:solidFill>
                  </a:tcPr>
                </a:tc>
                <a:tc>
                  <a:txBody>
                    <a:bodyPr/>
                    <a:lstStyle/>
                    <a:p>
                      <a:pPr algn="ctr"/>
                      <a:r>
                        <a:rPr lang="en-US" sz="1400" b="1" dirty="0" smtClean="0">
                          <a:solidFill>
                            <a:schemeClr val="tx1"/>
                          </a:solidFill>
                        </a:rPr>
                        <a:t>500000-1000000</a:t>
                      </a:r>
                      <a:endParaRPr lang="en-US" sz="1400" b="1" dirty="0">
                        <a:solidFill>
                          <a:schemeClr val="tx1"/>
                        </a:solidFill>
                      </a:endParaRPr>
                    </a:p>
                  </a:txBody>
                  <a:tcPr>
                    <a:solidFill>
                      <a:srgbClr val="3972AC"/>
                    </a:solidFill>
                  </a:tcPr>
                </a:tc>
                <a:tc>
                  <a:txBody>
                    <a:bodyPr/>
                    <a:lstStyle/>
                    <a:p>
                      <a:pPr algn="ctr"/>
                      <a:r>
                        <a:rPr lang="en-US" sz="1400" b="1" dirty="0" smtClean="0">
                          <a:solidFill>
                            <a:schemeClr val="tx1"/>
                          </a:solidFill>
                        </a:rPr>
                        <a:t>20%</a:t>
                      </a:r>
                      <a:endParaRPr lang="en-US" sz="1400" b="1" dirty="0">
                        <a:solidFill>
                          <a:schemeClr val="tx1"/>
                        </a:solidFill>
                      </a:endParaRPr>
                    </a:p>
                  </a:txBody>
                  <a:tcPr>
                    <a:solidFill>
                      <a:srgbClr val="3972AC"/>
                    </a:solidFill>
                  </a:tcPr>
                </a:tc>
              </a:tr>
              <a:tr h="733502">
                <a:tc>
                  <a:txBody>
                    <a:bodyPr/>
                    <a:lstStyle/>
                    <a:p>
                      <a:pPr algn="ctr"/>
                      <a:r>
                        <a:rPr lang="en-US" sz="1400" b="1" dirty="0" smtClean="0">
                          <a:solidFill>
                            <a:schemeClr val="tx1"/>
                          </a:solidFill>
                        </a:rPr>
                        <a:t>4</a:t>
                      </a:r>
                      <a:endParaRPr lang="en-US" sz="1400" b="1" dirty="0">
                        <a:solidFill>
                          <a:schemeClr val="tx1"/>
                        </a:solidFill>
                      </a:endParaRPr>
                    </a:p>
                  </a:txBody>
                  <a:tcPr>
                    <a:solidFill>
                      <a:srgbClr val="3972AC"/>
                    </a:solidFill>
                  </a:tcPr>
                </a:tc>
                <a:tc>
                  <a:txBody>
                    <a:bodyPr/>
                    <a:lstStyle/>
                    <a:p>
                      <a:pPr algn="ctr"/>
                      <a:r>
                        <a:rPr lang="en-US" sz="1400" b="1" dirty="0" smtClean="0">
                          <a:solidFill>
                            <a:schemeClr val="tx1"/>
                          </a:solidFill>
                        </a:rPr>
                        <a:t>Above</a:t>
                      </a:r>
                      <a:r>
                        <a:rPr lang="en-US" sz="1400" b="1" baseline="0" dirty="0" smtClean="0">
                          <a:solidFill>
                            <a:schemeClr val="tx1"/>
                          </a:solidFill>
                        </a:rPr>
                        <a:t> 1000000</a:t>
                      </a:r>
                      <a:endParaRPr lang="en-US" sz="1400" b="1" dirty="0">
                        <a:solidFill>
                          <a:schemeClr val="tx1"/>
                        </a:solidFill>
                      </a:endParaRPr>
                    </a:p>
                  </a:txBody>
                  <a:tcPr>
                    <a:solidFill>
                      <a:srgbClr val="3972AC"/>
                    </a:solidFill>
                  </a:tcPr>
                </a:tc>
                <a:tc>
                  <a:txBody>
                    <a:bodyPr/>
                    <a:lstStyle/>
                    <a:p>
                      <a:pPr algn="ctr"/>
                      <a:r>
                        <a:rPr lang="en-US" sz="1400" b="1" dirty="0" smtClean="0">
                          <a:solidFill>
                            <a:schemeClr val="tx1"/>
                          </a:solidFill>
                        </a:rPr>
                        <a:t>30%</a:t>
                      </a:r>
                      <a:endParaRPr lang="en-US" sz="1400" b="1" dirty="0">
                        <a:solidFill>
                          <a:schemeClr val="tx1"/>
                        </a:solidFill>
                      </a:endParaRPr>
                    </a:p>
                  </a:txBody>
                  <a:tcPr>
                    <a:solidFill>
                      <a:srgbClr val="3972AC"/>
                    </a:solidFill>
                  </a:tcPr>
                </a:tc>
              </a:tr>
            </a:tbl>
          </a:graphicData>
        </a:graphic>
      </p:graphicFrame>
      <p:sp>
        <p:nvSpPr>
          <p:cNvPr id="8" name="Slide Number Placeholder 3"/>
          <p:cNvSpPr txBox="1">
            <a:spLocks/>
          </p:cNvSpPr>
          <p:nvPr/>
        </p:nvSpPr>
        <p:spPr bwMode="auto">
          <a:xfrm>
            <a:off x="8382000" y="6569075"/>
            <a:ext cx="4572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97634-8563-4EE3-B052-2E34282E6F8E}"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Date Placeholder 5"/>
          <p:cNvSpPr txBox="1">
            <a:spLocks/>
          </p:cNvSpPr>
          <p:nvPr/>
        </p:nvSpPr>
        <p:spPr bwMode="auto">
          <a:xfrm>
            <a:off x="304800" y="6553200"/>
            <a:ext cx="990600" cy="244475"/>
          </a:xfrm>
          <a:prstGeom prst="rect">
            <a:avLst/>
          </a:prstGeom>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55820-62FB-4560-8543-354E0DA62E27}" type="datetime1">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8/25/2015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chalk board">
  <a:themeElements>
    <a:clrScheme name="">
      <a:dk1>
        <a:srgbClr val="B3CCE6"/>
      </a:dk1>
      <a:lt1>
        <a:srgbClr val="FFFFFF"/>
      </a:lt1>
      <a:dk2>
        <a:srgbClr val="6698CC"/>
      </a:dk2>
      <a:lt2>
        <a:srgbClr val="2E4C6B"/>
      </a:lt2>
      <a:accent1>
        <a:srgbClr val="336599"/>
      </a:accent1>
      <a:accent2>
        <a:srgbClr val="2E4C6B"/>
      </a:accent2>
      <a:accent3>
        <a:srgbClr val="B8CAE2"/>
      </a:accent3>
      <a:accent4>
        <a:srgbClr val="DADADA"/>
      </a:accent4>
      <a:accent5>
        <a:srgbClr val="ADB8CA"/>
      </a:accent5>
      <a:accent6>
        <a:srgbClr val="294460"/>
      </a:accent6>
      <a:hlink>
        <a:srgbClr val="4986C3"/>
      </a:hlink>
      <a:folHlink>
        <a:srgbClr val="0066FF"/>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8E8AB4"/>
        </a:dk1>
        <a:lt1>
          <a:srgbClr val="F8F8F8"/>
        </a:lt1>
        <a:dk2>
          <a:srgbClr val="5D5888"/>
        </a:dk2>
        <a:lt2>
          <a:srgbClr val="FFFFFF"/>
        </a:lt2>
        <a:accent1>
          <a:srgbClr val="191077"/>
        </a:accent1>
        <a:accent2>
          <a:srgbClr val="BC0606"/>
        </a:accent2>
        <a:accent3>
          <a:srgbClr val="B6B4C3"/>
        </a:accent3>
        <a:accent4>
          <a:srgbClr val="D4D4D4"/>
        </a:accent4>
        <a:accent5>
          <a:srgbClr val="ABAABD"/>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4">
        <a:dk1>
          <a:srgbClr val="8E8AB4"/>
        </a:dk1>
        <a:lt1>
          <a:srgbClr val="F8F8F8"/>
        </a:lt1>
        <a:dk2>
          <a:srgbClr val="5D5888"/>
        </a:dk2>
        <a:lt2>
          <a:srgbClr val="FFFFFF"/>
        </a:lt2>
        <a:accent1>
          <a:srgbClr val="FFFFFF"/>
        </a:accent1>
        <a:accent2>
          <a:srgbClr val="BC0606"/>
        </a:accent2>
        <a:accent3>
          <a:srgbClr val="B6B4C3"/>
        </a:accent3>
        <a:accent4>
          <a:srgbClr val="D4D4D4"/>
        </a:accent4>
        <a:accent5>
          <a:srgbClr val="FFFFFF"/>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5">
        <a:dk1>
          <a:srgbClr val="8E8AB4"/>
        </a:dk1>
        <a:lt1>
          <a:srgbClr val="F8F8F8"/>
        </a:lt1>
        <a:dk2>
          <a:srgbClr val="5D5888"/>
        </a:dk2>
        <a:lt2>
          <a:srgbClr val="FFFFFF"/>
        </a:lt2>
        <a:accent1>
          <a:srgbClr val="5D5888"/>
        </a:accent1>
        <a:accent2>
          <a:srgbClr val="BC0606"/>
        </a:accent2>
        <a:accent3>
          <a:srgbClr val="B6B4C3"/>
        </a:accent3>
        <a:accent4>
          <a:srgbClr val="D4D4D4"/>
        </a:accent4>
        <a:accent5>
          <a:srgbClr val="B6B4C3"/>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6">
        <a:dk1>
          <a:srgbClr val="8E8AB4"/>
        </a:dk1>
        <a:lt1>
          <a:srgbClr val="F8F8F8"/>
        </a:lt1>
        <a:dk2>
          <a:srgbClr val="5D5888"/>
        </a:dk2>
        <a:lt2>
          <a:srgbClr val="463F83"/>
        </a:lt2>
        <a:accent1>
          <a:srgbClr val="5D5888"/>
        </a:accent1>
        <a:accent2>
          <a:srgbClr val="BC0606"/>
        </a:accent2>
        <a:accent3>
          <a:srgbClr val="B6B4C3"/>
        </a:accent3>
        <a:accent4>
          <a:srgbClr val="D4D4D4"/>
        </a:accent4>
        <a:accent5>
          <a:srgbClr val="B6B4C3"/>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3260</TotalTime>
  <Words>2544</Words>
  <Application>Microsoft Office PowerPoint</Application>
  <PresentationFormat>On-screen Show (4:3)</PresentationFormat>
  <Paragraphs>441</Paragraphs>
  <Slides>54</Slides>
  <Notes>3</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chalk board</vt:lpstr>
      <vt:lpstr>Slide 0</vt:lpstr>
      <vt:lpstr>INDEX</vt:lpstr>
      <vt:lpstr>Slide 2</vt:lpstr>
      <vt:lpstr>Charge of Income Tax</vt:lpstr>
      <vt:lpstr>Contd…</vt:lpstr>
      <vt:lpstr>Slide 5</vt:lpstr>
      <vt:lpstr>Types of Residential Status</vt:lpstr>
      <vt:lpstr>Slide 7</vt:lpstr>
      <vt:lpstr>RATES OF INCOME TAX  (Assessment Year 2015-16)</vt:lpstr>
      <vt:lpstr>Contd…</vt:lpstr>
      <vt:lpstr>Contd…</vt:lpstr>
      <vt:lpstr>Slide 11</vt:lpstr>
      <vt:lpstr>Meaning</vt:lpstr>
      <vt:lpstr>BASIS OF CHARGE</vt:lpstr>
      <vt:lpstr>Allowances</vt:lpstr>
      <vt:lpstr>Contd…</vt:lpstr>
      <vt:lpstr>Contd…</vt:lpstr>
      <vt:lpstr>Contd…</vt:lpstr>
      <vt:lpstr>Contd…</vt:lpstr>
      <vt:lpstr>TERMINAL BENEFITS</vt:lpstr>
      <vt:lpstr>Contd…</vt:lpstr>
      <vt:lpstr>Contd…</vt:lpstr>
      <vt:lpstr>Contd…</vt:lpstr>
      <vt:lpstr>Provident Fund</vt:lpstr>
      <vt:lpstr>LEAVE SALARY </vt:lpstr>
      <vt:lpstr>Deductions Admissible in Computing Income under head ‘SALARIES’</vt:lpstr>
      <vt:lpstr>Relief in respect of Advance or Arrears of Salary u/s 89</vt:lpstr>
      <vt:lpstr>Slide 27</vt:lpstr>
      <vt:lpstr>Basis of Charge</vt:lpstr>
      <vt:lpstr>Conditions to be Satisfied </vt:lpstr>
      <vt:lpstr>Contd…</vt:lpstr>
      <vt:lpstr>Deduction Admissible u/s 24</vt:lpstr>
      <vt:lpstr>Deduction for Interest on  Capital Borrowed in case of SOP</vt:lpstr>
      <vt:lpstr>Slide 33</vt:lpstr>
      <vt:lpstr>General [Section 56(1)]</vt:lpstr>
      <vt:lpstr>Specific Income [Section 56(2)]</vt:lpstr>
      <vt:lpstr>Cash Gifts </vt:lpstr>
      <vt:lpstr>Slide 37</vt:lpstr>
      <vt:lpstr>Introduction</vt:lpstr>
      <vt:lpstr>Deduction for Payment of  Life Insurance Premia, etc., [Section 80C]</vt:lpstr>
      <vt:lpstr>Investment Options under Section 80C</vt:lpstr>
      <vt:lpstr>Contribution To Certain Pension Funds [Section 80CCC]</vt:lpstr>
      <vt:lpstr>Contribution to Pension Account  [Sec. 80CCD]</vt:lpstr>
      <vt:lpstr>Aggregate Limit u/s 80C, 80CCC &amp; 80CCD</vt:lpstr>
      <vt:lpstr>Deduction In Respect Of  Health Insurance Premia [Sec. 80D]</vt:lpstr>
      <vt:lpstr>Maintenance of A Dependant Being Person With Disability [Section 80DD]</vt:lpstr>
      <vt:lpstr>Medical Expenditure on self or Dependent Relative, etc. [Sec. 80DDB]</vt:lpstr>
      <vt:lpstr>Deduction in respect of Interest on Loan taken for Higher Education [Sec.80E]</vt:lpstr>
      <vt:lpstr>Deduction in respect of Donations [Section 80G]</vt:lpstr>
      <vt:lpstr>Deductions in respect of House Rent [Sec.80GG]</vt:lpstr>
      <vt:lpstr>Deduction on Savings Bank Account [Sec.80TTA]</vt:lpstr>
      <vt:lpstr>Deduction in respect of person with Disability [Section 80U]</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K.D.K. ACADEMY</dc:title>
  <dc:creator>206NET2</dc:creator>
  <cp:lastModifiedBy>Nevatia Archit</cp:lastModifiedBy>
  <cp:revision>364</cp:revision>
  <dcterms:created xsi:type="dcterms:W3CDTF">2009-02-18T06:55:39Z</dcterms:created>
  <dcterms:modified xsi:type="dcterms:W3CDTF">2015-08-25T05:19:41Z</dcterms:modified>
</cp:coreProperties>
</file>