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7"/>
  </p:notesMasterIdLst>
  <p:sldIdLst>
    <p:sldId id="256" r:id="rId2"/>
    <p:sldId id="285" r:id="rId3"/>
    <p:sldId id="257" r:id="rId4"/>
    <p:sldId id="289" r:id="rId5"/>
    <p:sldId id="292" r:id="rId6"/>
    <p:sldId id="262" r:id="rId7"/>
    <p:sldId id="274" r:id="rId8"/>
    <p:sldId id="295" r:id="rId9"/>
    <p:sldId id="287" r:id="rId10"/>
    <p:sldId id="293" r:id="rId11"/>
    <p:sldId id="297" r:id="rId12"/>
    <p:sldId id="270" r:id="rId13"/>
    <p:sldId id="264" r:id="rId14"/>
    <p:sldId id="265" r:id="rId15"/>
    <p:sldId id="294" r:id="rId16"/>
    <p:sldId id="276" r:id="rId17"/>
    <p:sldId id="277" r:id="rId18"/>
    <p:sldId id="278" r:id="rId19"/>
    <p:sldId id="279" r:id="rId20"/>
    <p:sldId id="280" r:id="rId21"/>
    <p:sldId id="281" r:id="rId22"/>
    <p:sldId id="282" r:id="rId23"/>
    <p:sldId id="284" r:id="rId24"/>
    <p:sldId id="283" r:id="rId25"/>
    <p:sldId id="29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arti Jain" initials="A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837" autoAdjust="0"/>
    <p:restoredTop sz="93011" autoAdjust="0"/>
  </p:normalViewPr>
  <p:slideViewPr>
    <p:cSldViewPr>
      <p:cViewPr>
        <p:scale>
          <a:sx n="70" d="100"/>
          <a:sy n="70" d="100"/>
        </p:scale>
        <p:origin x="-140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7A1BF6-0B4F-4F4F-96F5-DB31E0D4E08E}" type="datetimeFigureOut">
              <a:rPr lang="en-US" smtClean="0"/>
              <a:pPr/>
              <a:t>28-Jul-15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EB3985-0137-49D8-AD7B-81803428E996}" type="slidenum">
              <a:rPr lang="en-US" smtClean="0"/>
              <a:pPr/>
              <a:t>‹#›</a:t>
            </a:fld>
            <a:endParaRPr lang="en-US"/>
          </a:p>
        </p:txBody>
      </p:sp>
    </p:spTree>
    <p:extLst>
      <p:ext uri="{BB962C8B-B14F-4D97-AF65-F5344CB8AC3E}">
        <p14:creationId xmlns="" xmlns:p14="http://schemas.microsoft.com/office/powerpoint/2010/main" val="1526927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9EB3985-0137-49D8-AD7B-81803428E996}"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9EB3985-0137-49D8-AD7B-81803428E996}" type="slidenum">
              <a:rPr lang="en-US" smtClean="0"/>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EB3985-0137-49D8-AD7B-81803428E996}" type="slidenum">
              <a:rPr lang="en-US" smtClean="0"/>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306CC7A-F297-42B4-91F0-4C8EAA9D47B2}" type="datetime1">
              <a:rPr lang="en-US" smtClean="0"/>
              <a:t>28-Jul-15</a:t>
            </a:fld>
            <a:endParaRPr lang="en-US" dirty="0"/>
          </a:p>
        </p:txBody>
      </p:sp>
      <p:sp>
        <p:nvSpPr>
          <p:cNvPr id="19" name="Footer Placeholder 18"/>
          <p:cNvSpPr>
            <a:spLocks noGrp="1"/>
          </p:cNvSpPr>
          <p:nvPr>
            <p:ph type="ftr" sz="quarter" idx="11"/>
          </p:nvPr>
        </p:nvSpPr>
        <p:spPr/>
        <p:txBody>
          <a:bodyPr/>
          <a:lstStyle/>
          <a:p>
            <a:r>
              <a:rPr lang="en-US" smtClean="0"/>
              <a:t>Venky Rathi Mob: 8802239807 E-mail: rathi.venky@gmail.com</a:t>
            </a:r>
            <a:endParaRPr lang="en-US" dirty="0"/>
          </a:p>
        </p:txBody>
      </p:sp>
      <p:sp>
        <p:nvSpPr>
          <p:cNvPr id="27" name="Slide Number Placeholder 26"/>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1829170-2565-488A-929A-859DF63556A9}" type="datetime1">
              <a:rPr lang="en-US" smtClean="0"/>
              <a:t>28-Jul-15</a:t>
            </a:fld>
            <a:endParaRPr lang="en-US" dirty="0"/>
          </a:p>
        </p:txBody>
      </p:sp>
      <p:sp>
        <p:nvSpPr>
          <p:cNvPr id="5" name="Footer Placeholder 4"/>
          <p:cNvSpPr>
            <a:spLocks noGrp="1"/>
          </p:cNvSpPr>
          <p:nvPr>
            <p:ph type="ftr" sz="quarter" idx="11"/>
          </p:nvPr>
        </p:nvSpPr>
        <p:spPr/>
        <p:txBody>
          <a:bodyPr/>
          <a:lstStyle/>
          <a:p>
            <a:r>
              <a:rPr lang="en-US" smtClean="0"/>
              <a:t>Venky Rathi Mob: 8802239807 E-mail: rathi.venky@gmail.com</a:t>
            </a:r>
            <a:endParaRPr lang="en-US" dirty="0"/>
          </a:p>
        </p:txBody>
      </p:sp>
      <p:sp>
        <p:nvSpPr>
          <p:cNvPr id="6" name="Slide Number Placeholder 5"/>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15ACE8-ECCB-4375-873D-504B858AE75B}" type="datetime1">
              <a:rPr lang="en-US" smtClean="0"/>
              <a:t>28-Jul-15</a:t>
            </a:fld>
            <a:endParaRPr lang="en-US" dirty="0"/>
          </a:p>
        </p:txBody>
      </p:sp>
      <p:sp>
        <p:nvSpPr>
          <p:cNvPr id="5" name="Footer Placeholder 4"/>
          <p:cNvSpPr>
            <a:spLocks noGrp="1"/>
          </p:cNvSpPr>
          <p:nvPr>
            <p:ph type="ftr" sz="quarter" idx="11"/>
          </p:nvPr>
        </p:nvSpPr>
        <p:spPr/>
        <p:txBody>
          <a:bodyPr/>
          <a:lstStyle/>
          <a:p>
            <a:r>
              <a:rPr lang="en-US" smtClean="0"/>
              <a:t>Venky Rathi Mob: 8802239807 E-mail: rathi.venky@gmail.com</a:t>
            </a:r>
            <a:endParaRPr lang="en-US" dirty="0"/>
          </a:p>
        </p:txBody>
      </p:sp>
      <p:sp>
        <p:nvSpPr>
          <p:cNvPr id="6" name="Slide Number Placeholder 5"/>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1612AB-267C-466C-BCB6-A53187368627}" type="datetime1">
              <a:rPr lang="en-US" smtClean="0"/>
              <a:t>28-Jul-15</a:t>
            </a:fld>
            <a:endParaRPr lang="en-US" dirty="0"/>
          </a:p>
        </p:txBody>
      </p:sp>
      <p:sp>
        <p:nvSpPr>
          <p:cNvPr id="5" name="Footer Placeholder 4"/>
          <p:cNvSpPr>
            <a:spLocks noGrp="1"/>
          </p:cNvSpPr>
          <p:nvPr>
            <p:ph type="ftr" sz="quarter" idx="11"/>
          </p:nvPr>
        </p:nvSpPr>
        <p:spPr/>
        <p:txBody>
          <a:bodyPr/>
          <a:lstStyle/>
          <a:p>
            <a:r>
              <a:rPr lang="en-US" smtClean="0"/>
              <a:t>Venky Rathi Mob: 8802239807 E-mail: rathi.venky@gmail.com</a:t>
            </a:r>
            <a:endParaRPr lang="en-US" dirty="0"/>
          </a:p>
        </p:txBody>
      </p:sp>
      <p:sp>
        <p:nvSpPr>
          <p:cNvPr id="6" name="Slide Number Placeholder 5"/>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1B00255-66F4-4056-8529-C81CADF91D37}" type="datetime1">
              <a:rPr lang="en-US" smtClean="0"/>
              <a:t>28-Jul-15</a:t>
            </a:fld>
            <a:endParaRPr lang="en-US" dirty="0"/>
          </a:p>
        </p:txBody>
      </p:sp>
      <p:sp>
        <p:nvSpPr>
          <p:cNvPr id="5" name="Footer Placeholder 4"/>
          <p:cNvSpPr>
            <a:spLocks noGrp="1"/>
          </p:cNvSpPr>
          <p:nvPr>
            <p:ph type="ftr" sz="quarter" idx="11"/>
          </p:nvPr>
        </p:nvSpPr>
        <p:spPr/>
        <p:txBody>
          <a:bodyPr/>
          <a:lstStyle/>
          <a:p>
            <a:r>
              <a:rPr lang="en-US" smtClean="0"/>
              <a:t>Venky Rathi Mob: 8802239807 E-mail: rathi.venky@gmail.com</a:t>
            </a:r>
            <a:endParaRPr lang="en-US" dirty="0"/>
          </a:p>
        </p:txBody>
      </p:sp>
      <p:sp>
        <p:nvSpPr>
          <p:cNvPr id="6" name="Slide Number Placeholder 5"/>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F39CFF4-9CE6-4C0C-B94F-D66D611EDE85}" type="datetime1">
              <a:rPr lang="en-US" smtClean="0"/>
              <a:t>28-Jul-15</a:t>
            </a:fld>
            <a:endParaRPr lang="en-US" dirty="0"/>
          </a:p>
        </p:txBody>
      </p:sp>
      <p:sp>
        <p:nvSpPr>
          <p:cNvPr id="6" name="Footer Placeholder 5"/>
          <p:cNvSpPr>
            <a:spLocks noGrp="1"/>
          </p:cNvSpPr>
          <p:nvPr>
            <p:ph type="ftr" sz="quarter" idx="11"/>
          </p:nvPr>
        </p:nvSpPr>
        <p:spPr/>
        <p:txBody>
          <a:bodyPr/>
          <a:lstStyle/>
          <a:p>
            <a:r>
              <a:rPr lang="en-US" smtClean="0"/>
              <a:t>Venky Rathi Mob: 8802239807 E-mail: rathi.venky@gmail.com</a:t>
            </a:r>
            <a:endParaRPr lang="en-US" dirty="0"/>
          </a:p>
        </p:txBody>
      </p:sp>
      <p:sp>
        <p:nvSpPr>
          <p:cNvPr id="7" name="Slide Number Placeholder 6"/>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1F56006-3202-4246-8F06-79CEED809B3F}" type="datetime1">
              <a:rPr lang="en-US" smtClean="0"/>
              <a:t>28-Jul-15</a:t>
            </a:fld>
            <a:endParaRPr lang="en-US" dirty="0"/>
          </a:p>
        </p:txBody>
      </p:sp>
      <p:sp>
        <p:nvSpPr>
          <p:cNvPr id="8" name="Footer Placeholder 7"/>
          <p:cNvSpPr>
            <a:spLocks noGrp="1"/>
          </p:cNvSpPr>
          <p:nvPr>
            <p:ph type="ftr" sz="quarter" idx="11"/>
          </p:nvPr>
        </p:nvSpPr>
        <p:spPr/>
        <p:txBody>
          <a:bodyPr/>
          <a:lstStyle/>
          <a:p>
            <a:r>
              <a:rPr lang="en-US" smtClean="0"/>
              <a:t>Venky Rathi Mob: 8802239807 E-mail: rathi.venky@gmail.com</a:t>
            </a:r>
            <a:endParaRPr lang="en-US" dirty="0"/>
          </a:p>
        </p:txBody>
      </p:sp>
      <p:sp>
        <p:nvSpPr>
          <p:cNvPr id="9" name="Slide Number Placeholder 8"/>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10712F6-D4E3-4A35-B2C1-7C00D3BAEF76}" type="datetime1">
              <a:rPr lang="en-US" smtClean="0"/>
              <a:t>28-Jul-15</a:t>
            </a:fld>
            <a:endParaRPr lang="en-US" dirty="0"/>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
        <p:nvSpPr>
          <p:cNvPr id="5" name="Slide Number Placeholder 4"/>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EE67BE-DBA4-489A-9075-FE57E6A29A1C}" type="datetime1">
              <a:rPr lang="en-US" smtClean="0"/>
              <a:t>28-Jul-15</a:t>
            </a:fld>
            <a:endParaRPr lang="en-US" dirty="0"/>
          </a:p>
        </p:txBody>
      </p:sp>
      <p:sp>
        <p:nvSpPr>
          <p:cNvPr id="3" name="Footer Placeholder 2"/>
          <p:cNvSpPr>
            <a:spLocks noGrp="1"/>
          </p:cNvSpPr>
          <p:nvPr>
            <p:ph type="ftr" sz="quarter" idx="11"/>
          </p:nvPr>
        </p:nvSpPr>
        <p:spPr/>
        <p:txBody>
          <a:bodyPr/>
          <a:lstStyle/>
          <a:p>
            <a:r>
              <a:rPr lang="en-US" smtClean="0"/>
              <a:t>Venky Rathi Mob: 8802239807 E-mail: rathi.venky@gmail.com</a:t>
            </a:r>
            <a:endParaRPr lang="en-US" dirty="0"/>
          </a:p>
        </p:txBody>
      </p:sp>
      <p:sp>
        <p:nvSpPr>
          <p:cNvPr id="4" name="Slide Number Placeholder 3"/>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B96D08-A559-4B6B-AC4B-351F189F8193}" type="datetime1">
              <a:rPr lang="en-US" smtClean="0"/>
              <a:t>28-Jul-15</a:t>
            </a:fld>
            <a:endParaRPr lang="en-US" dirty="0"/>
          </a:p>
        </p:txBody>
      </p:sp>
      <p:sp>
        <p:nvSpPr>
          <p:cNvPr id="6" name="Footer Placeholder 5"/>
          <p:cNvSpPr>
            <a:spLocks noGrp="1"/>
          </p:cNvSpPr>
          <p:nvPr>
            <p:ph type="ftr" sz="quarter" idx="11"/>
          </p:nvPr>
        </p:nvSpPr>
        <p:spPr/>
        <p:txBody>
          <a:bodyPr/>
          <a:lstStyle/>
          <a:p>
            <a:r>
              <a:rPr lang="en-US" smtClean="0"/>
              <a:t>Venky Rathi Mob: 8802239807 E-mail: rathi.venky@gmail.com</a:t>
            </a:r>
            <a:endParaRPr lang="en-US" dirty="0"/>
          </a:p>
        </p:txBody>
      </p:sp>
      <p:sp>
        <p:nvSpPr>
          <p:cNvPr id="7" name="Slide Number Placeholder 6"/>
          <p:cNvSpPr>
            <a:spLocks noGrp="1"/>
          </p:cNvSpPr>
          <p:nvPr>
            <p:ph type="sldNum" sz="quarter" idx="12"/>
          </p:nvPr>
        </p:nvSpPr>
        <p:spPr/>
        <p:txBody>
          <a:bodyPr/>
          <a:lstStyle/>
          <a:p>
            <a:fld id="{300853FB-5FC5-4EBF-AC5F-1F95C03039B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C6D1DC2-E7CD-4791-A176-ACC9D4110C22}" type="datetime1">
              <a:rPr lang="en-US" smtClean="0"/>
              <a:t>28-Jul-15</a:t>
            </a:fld>
            <a:endParaRPr lang="en-US" dirty="0"/>
          </a:p>
        </p:txBody>
      </p:sp>
      <p:sp>
        <p:nvSpPr>
          <p:cNvPr id="6" name="Footer Placeholder 5"/>
          <p:cNvSpPr>
            <a:spLocks noGrp="1"/>
          </p:cNvSpPr>
          <p:nvPr>
            <p:ph type="ftr" sz="quarter" idx="11"/>
          </p:nvPr>
        </p:nvSpPr>
        <p:spPr/>
        <p:txBody>
          <a:bodyPr/>
          <a:lstStyle/>
          <a:p>
            <a:r>
              <a:rPr lang="en-US" smtClean="0"/>
              <a:t>Venky Rathi Mob: 8802239807 E-mail: rathi.venky@gmail.com</a:t>
            </a:r>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300853FB-5FC5-4EBF-AC5F-1F95C03039BC}"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675FE7B-7F51-40C6-B88D-1239610C6510}" type="datetime1">
              <a:rPr lang="en-US" smtClean="0"/>
              <a:t>28-Jul-15</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Venky Rathi Mob: 8802239807 E-mail: rathi.venky@gmail.com</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00853FB-5FC5-4EBF-AC5F-1F95C03039BC}"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 Target="slide19.xml"/><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85800"/>
            <a:ext cx="8153400" cy="3124200"/>
          </a:xfrm>
        </p:spPr>
        <p:txBody>
          <a:bodyPr>
            <a:normAutofit/>
          </a:bodyPr>
          <a:lstStyle/>
          <a:p>
            <a:pPr lvl="0" algn="ctr"/>
            <a:r>
              <a:rPr lang="en-US" sz="4000" dirty="0" smtClean="0">
                <a:latin typeface="Arial" pitchFamily="34" charset="0"/>
                <a:cs typeface="Arial" pitchFamily="34" charset="0"/>
              </a:rPr>
              <a:t>Related Party Transaction</a:t>
            </a:r>
            <a:r>
              <a:rPr lang="en-US" sz="5100" dirty="0" smtClean="0">
                <a:latin typeface="Arial" pitchFamily="34" charset="0"/>
                <a:cs typeface="Arial" pitchFamily="34" charset="0"/>
              </a:rPr>
              <a:t/>
            </a:r>
            <a:br>
              <a:rPr lang="en-US" sz="5100" dirty="0" smtClean="0">
                <a:latin typeface="Arial" pitchFamily="34" charset="0"/>
                <a:cs typeface="Arial" pitchFamily="34" charset="0"/>
              </a:rPr>
            </a:br>
            <a:r>
              <a:rPr lang="en-US" sz="5100" dirty="0" smtClean="0">
                <a:latin typeface="Arial" pitchFamily="34" charset="0"/>
                <a:cs typeface="Arial" pitchFamily="34" charset="0"/>
              </a:rPr>
              <a:t/>
            </a:r>
            <a:br>
              <a:rPr lang="en-US" sz="5100" dirty="0" smtClean="0">
                <a:latin typeface="Arial" pitchFamily="34" charset="0"/>
                <a:cs typeface="Arial" pitchFamily="34" charset="0"/>
              </a:rPr>
            </a:br>
            <a:endParaRPr lang="en-US" sz="5100" dirty="0">
              <a:latin typeface="Arial" pitchFamily="34" charset="0"/>
              <a:cs typeface="Arial" pitchFamily="34" charset="0"/>
            </a:endParaRPr>
          </a:p>
        </p:txBody>
      </p:sp>
      <p:sp>
        <p:nvSpPr>
          <p:cNvPr id="3" name="Subtitle 2"/>
          <p:cNvSpPr>
            <a:spLocks noGrp="1"/>
          </p:cNvSpPr>
          <p:nvPr>
            <p:ph type="subTitle" idx="1"/>
          </p:nvPr>
        </p:nvSpPr>
        <p:spPr>
          <a:xfrm>
            <a:off x="457200" y="2590800"/>
            <a:ext cx="8305800" cy="1981200"/>
          </a:xfrm>
        </p:spPr>
        <p:txBody>
          <a:bodyPr>
            <a:normAutofit/>
          </a:bodyPr>
          <a:lstStyle/>
          <a:p>
            <a:pPr algn="ctr"/>
            <a:r>
              <a:rPr lang="en-US" sz="2000" dirty="0" smtClean="0">
                <a:latin typeface="Arial" pitchFamily="34" charset="0"/>
                <a:cs typeface="Arial" pitchFamily="34" charset="0"/>
              </a:rPr>
              <a:t>[Section188 and Rule 15 of Companies (Meeting of Boards and its Powers) Rules, 2014]</a:t>
            </a:r>
          </a:p>
          <a:p>
            <a:pPr algn="ctr"/>
            <a:endParaRPr lang="en-US" sz="2000" dirty="0" smtClean="0">
              <a:latin typeface="Arial" pitchFamily="34" charset="0"/>
              <a:cs typeface="Arial" pitchFamily="34" charset="0"/>
            </a:endParaRPr>
          </a:p>
          <a:p>
            <a:pPr algn="ctr"/>
            <a:r>
              <a:rPr lang="en-IN" sz="2000" b="1" dirty="0" smtClean="0">
                <a:solidFill>
                  <a:srgbClr val="FFC000"/>
                </a:solidFill>
                <a:latin typeface="Arial" pitchFamily="34" charset="0"/>
                <a:cs typeface="Arial" pitchFamily="34" charset="0"/>
              </a:rPr>
              <a:t>Applicable to both Private as well as Public Companies</a:t>
            </a:r>
            <a:r>
              <a:rPr lang="en-IN" sz="2000" dirty="0" smtClean="0">
                <a:solidFill>
                  <a:srgbClr val="FFC000"/>
                </a:solidFill>
                <a:latin typeface="Arial" pitchFamily="34" charset="0"/>
                <a:cs typeface="Arial" pitchFamily="34" charset="0"/>
              </a:rPr>
              <a:t> </a:t>
            </a:r>
            <a:r>
              <a:rPr lang="en-US" sz="2000" dirty="0" smtClean="0">
                <a:solidFill>
                  <a:srgbClr val="FFC000"/>
                </a:solidFill>
                <a:latin typeface="Arial" pitchFamily="34" charset="0"/>
                <a:cs typeface="Arial" pitchFamily="34" charset="0"/>
              </a:rPr>
              <a:t/>
            </a:r>
            <a:br>
              <a:rPr lang="en-US" sz="2000" dirty="0" smtClean="0">
                <a:solidFill>
                  <a:srgbClr val="FFC000"/>
                </a:solidFill>
                <a:latin typeface="Arial" pitchFamily="34" charset="0"/>
                <a:cs typeface="Arial" pitchFamily="34" charset="0"/>
              </a:rPr>
            </a:br>
            <a:endParaRPr lang="en-US" sz="2000" dirty="0">
              <a:solidFill>
                <a:srgbClr val="FFC000"/>
              </a:solidFill>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ransition advTm="5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313688"/>
          </a:xfrm>
        </p:spPr>
        <p:txBody>
          <a:bodyPr>
            <a:normAutofit fontScale="90000"/>
          </a:bodyPr>
          <a:lstStyle/>
          <a:p>
            <a:r>
              <a:rPr lang="en-US" dirty="0" smtClean="0"/>
              <a:t>Related Party Transaction Approvals (in Continuation..)</a:t>
            </a:r>
            <a:endParaRPr lang="en-US" dirty="0"/>
          </a:p>
        </p:txBody>
      </p:sp>
      <p:graphicFrame>
        <p:nvGraphicFramePr>
          <p:cNvPr id="4" name="Table 3"/>
          <p:cNvGraphicFramePr>
            <a:graphicFrameLocks noGrp="1"/>
          </p:cNvGraphicFramePr>
          <p:nvPr/>
        </p:nvGraphicFramePr>
        <p:xfrm>
          <a:off x="152400" y="1676401"/>
          <a:ext cx="8686800" cy="2259874"/>
        </p:xfrm>
        <a:graphic>
          <a:graphicData uri="http://schemas.openxmlformats.org/drawingml/2006/table">
            <a:tbl>
              <a:tblPr firstRow="1" bandRow="1">
                <a:tableStyleId>{5C22544A-7EE6-4342-B048-85BDC9FD1C3A}</a:tableStyleId>
              </a:tblPr>
              <a:tblGrid>
                <a:gridCol w="3657600"/>
                <a:gridCol w="1828800"/>
                <a:gridCol w="3200400"/>
              </a:tblGrid>
              <a:tr h="718457">
                <a:tc>
                  <a:txBody>
                    <a:bodyPr/>
                    <a:lstStyle/>
                    <a:p>
                      <a:r>
                        <a:rPr lang="en-US" dirty="0" smtClean="0"/>
                        <a:t>Particulars</a:t>
                      </a:r>
                      <a:endParaRPr lang="en-US" dirty="0"/>
                    </a:p>
                  </a:txBody>
                  <a:tcPr/>
                </a:tc>
                <a:tc>
                  <a:txBody>
                    <a:bodyPr/>
                    <a:lstStyle/>
                    <a:p>
                      <a:r>
                        <a:rPr lang="en-US" dirty="0" smtClean="0"/>
                        <a:t>Board Approval</a:t>
                      </a:r>
                      <a:endParaRPr lang="en-US" dirty="0"/>
                    </a:p>
                  </a:txBody>
                  <a:tcPr/>
                </a:tc>
                <a:tc>
                  <a:txBody>
                    <a:bodyPr/>
                    <a:lstStyle/>
                    <a:p>
                      <a:r>
                        <a:rPr lang="en-US" dirty="0" smtClean="0"/>
                        <a:t>Members Approval</a:t>
                      </a:r>
                      <a:endParaRPr lang="en-US" dirty="0"/>
                    </a:p>
                  </a:txBody>
                  <a:tcPr/>
                </a:tc>
              </a:tr>
              <a:tr h="7184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Underwriting the subscription of any security or derivatives thereof.</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Required</a:t>
                      </a:r>
                      <a:r>
                        <a:rPr lang="en-US" sz="1600" baseline="0" dirty="0" smtClean="0">
                          <a:latin typeface="Arial" pitchFamily="34" charset="0"/>
                          <a:cs typeface="Arial" pitchFamily="34" charset="0"/>
                        </a:rPr>
                        <a:t> if </a:t>
                      </a:r>
                      <a:r>
                        <a:rPr lang="en-US" sz="1600" b="1" dirty="0" smtClean="0">
                          <a:latin typeface="Arial" pitchFamily="34" charset="0"/>
                          <a:cs typeface="Arial" pitchFamily="34" charset="0"/>
                        </a:rPr>
                        <a:t>exceeding 1% of the Net worth</a:t>
                      </a:r>
                    </a:p>
                  </a:txBody>
                  <a:tcPr/>
                </a:tc>
              </a:tr>
              <a:tr h="718457">
                <a:tc>
                  <a:txBody>
                    <a:bodyPr/>
                    <a:lstStyle/>
                    <a:p>
                      <a:r>
                        <a:rPr lang="en-US" sz="1600" dirty="0" smtClean="0">
                          <a:latin typeface="Arial" pitchFamily="34" charset="0"/>
                          <a:cs typeface="Arial" pitchFamily="34" charset="0"/>
                        </a:rPr>
                        <a:t>Appointment of any </a:t>
                      </a:r>
                      <a:r>
                        <a:rPr lang="en-US" sz="1600" dirty="0" smtClean="0">
                          <a:latin typeface="Arial" pitchFamily="34" charset="0"/>
                          <a:cs typeface="Arial" pitchFamily="34" charset="0"/>
                          <a:hlinkClick r:id="rId2" action="ppaction://hlinksldjump"/>
                        </a:rPr>
                        <a:t>office or place or place of profit </a:t>
                      </a:r>
                      <a:r>
                        <a:rPr lang="en-US" sz="1600" dirty="0" smtClean="0">
                          <a:latin typeface="Arial" pitchFamily="34" charset="0"/>
                          <a:cs typeface="Arial" pitchFamily="34" charset="0"/>
                        </a:rPr>
                        <a:t> in the company or its subsidiary or associate company.</a:t>
                      </a:r>
                      <a:endParaRPr lang="en-US" sz="160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Requires</a:t>
                      </a:r>
                      <a:r>
                        <a:rPr lang="en-US" sz="1600" baseline="0" dirty="0" smtClean="0">
                          <a:latin typeface="Arial" pitchFamily="34" charset="0"/>
                          <a:cs typeface="Arial" pitchFamily="34" charset="0"/>
                        </a:rPr>
                        <a:t> if </a:t>
                      </a:r>
                      <a:r>
                        <a:rPr lang="en-US" sz="1600" b="1" dirty="0" smtClean="0">
                          <a:latin typeface="Arial" pitchFamily="34" charset="0"/>
                          <a:cs typeface="Arial" pitchFamily="34" charset="0"/>
                        </a:rPr>
                        <a:t>monthly remuneration of such related party exceeds Rs. 2,50,000</a:t>
                      </a:r>
                      <a:endParaRPr lang="en-US" sz="1600" dirty="0" smtClean="0">
                        <a:latin typeface="Arial" pitchFamily="34" charset="0"/>
                        <a:cs typeface="Arial" pitchFamily="34" charset="0"/>
                      </a:endParaRPr>
                    </a:p>
                  </a:txBody>
                  <a:tcPr/>
                </a:tc>
              </a:tr>
            </a:tbl>
          </a:graphicData>
        </a:graphic>
      </p:graphicFrame>
      <p:sp>
        <p:nvSpPr>
          <p:cNvPr id="5" name="Rectangle 4"/>
          <p:cNvSpPr/>
          <p:nvPr/>
        </p:nvSpPr>
        <p:spPr>
          <a:xfrm>
            <a:off x="228600" y="4093192"/>
            <a:ext cx="8763000" cy="1754326"/>
          </a:xfrm>
          <a:prstGeom prst="rect">
            <a:avLst/>
          </a:prstGeom>
        </p:spPr>
        <p:txBody>
          <a:bodyPr wrap="square">
            <a:spAutoFit/>
          </a:bodyPr>
          <a:lstStyle/>
          <a:p>
            <a:pPr>
              <a:buNone/>
            </a:pPr>
            <a:r>
              <a:rPr lang="en-US" dirty="0" smtClean="0">
                <a:latin typeface="Arial" pitchFamily="34" charset="0"/>
                <a:cs typeface="Arial" pitchFamily="34" charset="0"/>
              </a:rPr>
              <a:t>Explanation: -</a:t>
            </a:r>
          </a:p>
          <a:p>
            <a:pPr>
              <a:buNone/>
            </a:pPr>
            <a:r>
              <a:rPr lang="en-US" dirty="0" smtClean="0">
                <a:latin typeface="Arial" pitchFamily="34" charset="0"/>
                <a:cs typeface="Arial" pitchFamily="34" charset="0"/>
              </a:rPr>
              <a:t>(1) The Turnover or Net Worth referred in the above sub-rules shall be computed on the basis of the Audited Financial Statement of the preceding financial year.</a:t>
            </a:r>
          </a:p>
          <a:p>
            <a:pPr>
              <a:buNone/>
            </a:pPr>
            <a:r>
              <a:rPr lang="en-US" dirty="0" smtClean="0">
                <a:latin typeface="Arial" pitchFamily="34" charset="0"/>
                <a:cs typeface="Arial" pitchFamily="34" charset="0"/>
              </a:rPr>
              <a:t>(2) In case of a wholly owned subsidiary, the Special Resolution passed by the holding company shall be sufficient for the purpose of entering into the transactions between the wholly owned subsidiary and the holding company.</a:t>
            </a:r>
          </a:p>
        </p:txBody>
      </p:sp>
      <p:sp>
        <p:nvSpPr>
          <p:cNvPr id="6" name="Rectangle 5">
            <a:hlinkClick r:id="rId3" action="ppaction://hlinksldjump"/>
          </p:cNvPr>
          <p:cNvSpPr/>
          <p:nvPr/>
        </p:nvSpPr>
        <p:spPr>
          <a:xfrm>
            <a:off x="457200" y="6096000"/>
            <a:ext cx="2743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Non Applicability of the Section</a:t>
            </a:r>
            <a:endParaRPr lang="en-US" dirty="0"/>
          </a:p>
        </p:txBody>
      </p:sp>
      <p:sp>
        <p:nvSpPr>
          <p:cNvPr id="9" name="Cloud Callout 8"/>
          <p:cNvSpPr/>
          <p:nvPr/>
        </p:nvSpPr>
        <p:spPr>
          <a:xfrm>
            <a:off x="5257800" y="2209800"/>
            <a:ext cx="3124200" cy="24384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If the Transaction are on or </a:t>
            </a:r>
            <a:r>
              <a:rPr lang="en-US" b="1" dirty="0" smtClean="0"/>
              <a:t>after May 21, 2015, Ordinary Resolution</a:t>
            </a:r>
            <a:r>
              <a:rPr lang="en-US" dirty="0" smtClean="0"/>
              <a:t> is required.</a:t>
            </a:r>
            <a:endParaRPr lang="en-US" dirty="0"/>
          </a:p>
        </p:txBody>
      </p:sp>
      <p:sp>
        <p:nvSpPr>
          <p:cNvPr id="7" name="Footer Placeholder 6"/>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0"/>
                                  </p:iterate>
                                  <p:childTnLst>
                                    <p:set>
                                      <p:cBhvr>
                                        <p:cTn id="6" dur="1" fill="hold">
                                          <p:stCondLst>
                                            <p:cond delay="0"/>
                                          </p:stCondLst>
                                        </p:cTn>
                                        <p:tgtEl>
                                          <p:spTgt spid="9"/>
                                        </p:tgtEl>
                                        <p:attrNameLst>
                                          <p:attrName>style.visibility</p:attrName>
                                        </p:attrNameLst>
                                      </p:cBhvr>
                                      <p:to>
                                        <p:strVal val="visible"/>
                                      </p:to>
                                    </p:set>
                                  </p:childTnLst>
                                </p:cTn>
                              </p:par>
                              <p:par>
                                <p:cTn id="7" presetID="26" presetClass="emph" presetSubtype="0" fill="hold" grpId="1" nodeType="withEffect">
                                  <p:stCondLst>
                                    <p:cond delay="0"/>
                                  </p:stCondLst>
                                  <p:iterate type="lt">
                                    <p:tmPct val="0"/>
                                  </p:iterate>
                                  <p:childTnLst>
                                    <p:animEffect transition="out" filter="fade">
                                      <p:cBhvr>
                                        <p:cTn id="8" dur="500" tmFilter="0, 0; .2, .5; .8, .5; 1, 0"/>
                                        <p:tgtEl>
                                          <p:spTgt spid="9"/>
                                        </p:tgtEl>
                                      </p:cBhvr>
                                    </p:animEffect>
                                    <p:animScale>
                                      <p:cBhvr>
                                        <p:cTn id="9"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57200" y="1066800"/>
            <a:ext cx="80010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latin typeface="Arial" pitchFamily="34" charset="0"/>
                <a:cs typeface="Arial" pitchFamily="34" charset="0"/>
              </a:rPr>
              <a:t>Provided that no contract or arrangement, in the case of a company having a paid up share capital of not less than such amount, or transactions not exceeding such sums, as may be prescribed, shall be entered into except with the prior approval of the company by a Special resolution:</a:t>
            </a:r>
          </a:p>
        </p:txBody>
      </p:sp>
      <p:sp>
        <p:nvSpPr>
          <p:cNvPr id="9" name="Rounded Rectangle 8"/>
          <p:cNvSpPr/>
          <p:nvPr/>
        </p:nvSpPr>
        <p:spPr>
          <a:xfrm>
            <a:off x="457200" y="2438400"/>
            <a:ext cx="80010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latin typeface="Arial" pitchFamily="34" charset="0"/>
                <a:cs typeface="Arial" pitchFamily="34" charset="0"/>
              </a:rPr>
              <a:t>Provided further that no member of the company shall vote on such special resolution, to approve any contract or arrangement which may be entered into by the company, if such member is a related party: </a:t>
            </a:r>
          </a:p>
        </p:txBody>
      </p:sp>
      <p:sp>
        <p:nvSpPr>
          <p:cNvPr id="10" name="Rounded Rectangle 9"/>
          <p:cNvSpPr/>
          <p:nvPr/>
        </p:nvSpPr>
        <p:spPr>
          <a:xfrm>
            <a:off x="457200" y="3886200"/>
            <a:ext cx="80010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latin typeface="Arial" pitchFamily="34" charset="0"/>
                <a:cs typeface="Arial" pitchFamily="34" charset="0"/>
              </a:rPr>
              <a:t>Provided also that nothing in this sub-section shall apply to any transaction entered into by the company in its ordinary course of business other than transactions which are not on an arm’s length basis.</a:t>
            </a:r>
          </a:p>
        </p:txBody>
      </p:sp>
      <p:sp>
        <p:nvSpPr>
          <p:cNvPr id="11" name="Rounded Rectangle 10"/>
          <p:cNvSpPr/>
          <p:nvPr/>
        </p:nvSpPr>
        <p:spPr>
          <a:xfrm>
            <a:off x="457200" y="5257800"/>
            <a:ext cx="80772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latin typeface="Arial" pitchFamily="34" charset="0"/>
                <a:cs typeface="Arial" pitchFamily="34" charset="0"/>
              </a:rPr>
              <a:t>Provided also that the requirement of passing the resolution under first proviso shall not be applicable for transactions entered into between a holding company and its wholly owned subsidiary whose accounts are consolidated with such holding company and placed before the shareholders at the general meeting for approval.</a:t>
            </a:r>
          </a:p>
        </p:txBody>
      </p:sp>
      <p:sp>
        <p:nvSpPr>
          <p:cNvPr id="14" name="Rounded Rectangle 13"/>
          <p:cNvSpPr/>
          <p:nvPr/>
        </p:nvSpPr>
        <p:spPr>
          <a:xfrm>
            <a:off x="4976880" y="1962992"/>
            <a:ext cx="8382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latin typeface="Arial" pitchFamily="34" charset="0"/>
                <a:cs typeface="Arial" pitchFamily="34" charset="0"/>
              </a:rPr>
              <a:t>Ordinary</a:t>
            </a:r>
            <a:endParaRPr lang="en-US" sz="1100" b="1" dirty="0">
              <a:latin typeface="Arial" pitchFamily="34" charset="0"/>
              <a:cs typeface="Arial" pitchFamily="34" charset="0"/>
            </a:endParaRPr>
          </a:p>
        </p:txBody>
      </p:sp>
      <p:sp>
        <p:nvSpPr>
          <p:cNvPr id="15" name="Rounded Rectangle 14"/>
          <p:cNvSpPr/>
          <p:nvPr/>
        </p:nvSpPr>
        <p:spPr>
          <a:xfrm>
            <a:off x="7034280" y="2003936"/>
            <a:ext cx="1905000" cy="277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latin typeface="Arial" pitchFamily="34" charset="0"/>
                <a:cs typeface="Arial" pitchFamily="34" charset="0"/>
              </a:rPr>
              <a:t>w.e.f</a:t>
            </a:r>
            <a:r>
              <a:rPr lang="en-US" sz="1400" dirty="0" smtClean="0">
                <a:latin typeface="Arial" pitchFamily="34" charset="0"/>
                <a:cs typeface="Arial" pitchFamily="34" charset="0"/>
              </a:rPr>
              <a:t>. 25</a:t>
            </a:r>
            <a:r>
              <a:rPr lang="en-US" sz="1400" baseline="30000" dirty="0" smtClean="0">
                <a:latin typeface="Arial" pitchFamily="34" charset="0"/>
                <a:cs typeface="Arial" pitchFamily="34" charset="0"/>
              </a:rPr>
              <a:t>th</a:t>
            </a:r>
            <a:r>
              <a:rPr lang="en-US" sz="1400" dirty="0" smtClean="0">
                <a:latin typeface="Arial" pitchFamily="34" charset="0"/>
                <a:cs typeface="Arial" pitchFamily="34" charset="0"/>
              </a:rPr>
              <a:t> May 2015</a:t>
            </a:r>
            <a:endParaRPr lang="en-US" sz="1400" dirty="0">
              <a:latin typeface="Arial" pitchFamily="34" charset="0"/>
              <a:cs typeface="Arial" pitchFamily="34" charset="0"/>
            </a:endParaRPr>
          </a:p>
        </p:txBody>
      </p:sp>
      <p:sp>
        <p:nvSpPr>
          <p:cNvPr id="16" name="Rounded Rectangle 15"/>
          <p:cNvSpPr/>
          <p:nvPr/>
        </p:nvSpPr>
        <p:spPr>
          <a:xfrm>
            <a:off x="457200" y="2438400"/>
            <a:ext cx="80010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latin typeface="Arial" pitchFamily="34" charset="0"/>
                <a:cs typeface="Arial" pitchFamily="34" charset="0"/>
              </a:rPr>
              <a:t>Provided further that no member of the company </a:t>
            </a:r>
            <a:r>
              <a:rPr lang="en-US" sz="1600" b="1" dirty="0" smtClean="0">
                <a:latin typeface="Arial" pitchFamily="34" charset="0"/>
                <a:cs typeface="Arial" pitchFamily="34" charset="0"/>
              </a:rPr>
              <a:t>(Other than Private Company) </a:t>
            </a:r>
            <a:r>
              <a:rPr lang="en-US" sz="1600" dirty="0" smtClean="0">
                <a:latin typeface="Arial" pitchFamily="34" charset="0"/>
                <a:cs typeface="Arial" pitchFamily="34" charset="0"/>
              </a:rPr>
              <a:t>shall vote on such Ordinary resolution, to approve any contract or arrangement which may be entered into by the company, if such member is a related party. </a:t>
            </a:r>
          </a:p>
        </p:txBody>
      </p:sp>
      <p:sp>
        <p:nvSpPr>
          <p:cNvPr id="17" name="Rounded Rectangle 16"/>
          <p:cNvSpPr/>
          <p:nvPr/>
        </p:nvSpPr>
        <p:spPr>
          <a:xfrm>
            <a:off x="7086600" y="3352800"/>
            <a:ext cx="1905000" cy="277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latin typeface="Arial" pitchFamily="34" charset="0"/>
                <a:cs typeface="Arial" pitchFamily="34" charset="0"/>
              </a:rPr>
              <a:t>w.e.f</a:t>
            </a:r>
            <a:r>
              <a:rPr lang="en-US" sz="1400" dirty="0" smtClean="0">
                <a:latin typeface="Arial" pitchFamily="34" charset="0"/>
                <a:cs typeface="Arial" pitchFamily="34" charset="0"/>
              </a:rPr>
              <a:t>. 5</a:t>
            </a:r>
            <a:r>
              <a:rPr lang="en-US" sz="1400" baseline="30000" dirty="0" smtClean="0">
                <a:latin typeface="Arial" pitchFamily="34" charset="0"/>
                <a:cs typeface="Arial" pitchFamily="34" charset="0"/>
              </a:rPr>
              <a:t>th</a:t>
            </a:r>
            <a:r>
              <a:rPr lang="en-US" sz="1400" dirty="0" smtClean="0">
                <a:latin typeface="Arial" pitchFamily="34" charset="0"/>
                <a:cs typeface="Arial" pitchFamily="34" charset="0"/>
              </a:rPr>
              <a:t> June 2015</a:t>
            </a:r>
            <a:endParaRPr lang="en-US" sz="1400" dirty="0">
              <a:latin typeface="Arial" pitchFamily="34" charset="0"/>
              <a:cs typeface="Arial" pitchFamily="34" charset="0"/>
            </a:endParaRPr>
          </a:p>
        </p:txBody>
      </p:sp>
      <p:sp>
        <p:nvSpPr>
          <p:cNvPr id="20" name="Title 1"/>
          <p:cNvSpPr>
            <a:spLocks noGrp="1"/>
          </p:cNvSpPr>
          <p:nvPr>
            <p:ph type="title"/>
          </p:nvPr>
        </p:nvSpPr>
        <p:spPr>
          <a:xfrm>
            <a:off x="318448" y="160360"/>
            <a:ext cx="8534400" cy="762000"/>
          </a:xfrm>
        </p:spPr>
        <p:txBody>
          <a:bodyPr>
            <a:noAutofit/>
          </a:bodyPr>
          <a:lstStyle/>
          <a:p>
            <a:r>
              <a:rPr lang="en-US" sz="3800" dirty="0" smtClean="0">
                <a:latin typeface="Arial" pitchFamily="34" charset="0"/>
                <a:cs typeface="Arial" pitchFamily="34" charset="0"/>
              </a:rPr>
              <a:t>Proviso to the scope of related parties</a:t>
            </a:r>
            <a:endParaRPr lang="en-US" sz="3800" dirty="0">
              <a:latin typeface="Arial" pitchFamily="34" charset="0"/>
              <a:cs typeface="Arial" pitchFamily="34" charset="0"/>
            </a:endParaRPr>
          </a:p>
        </p:txBody>
      </p:sp>
      <p:sp>
        <p:nvSpPr>
          <p:cNvPr id="12" name="Footer Placeholder 11"/>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2000" fill="hold"/>
                                        <p:tgtEl>
                                          <p:spTgt spid="16"/>
                                        </p:tgtEl>
                                        <p:attrNameLst>
                                          <p:attrName>ppt_x</p:attrName>
                                        </p:attrNameLst>
                                      </p:cBhvr>
                                      <p:tavLst>
                                        <p:tav tm="0">
                                          <p:val>
                                            <p:strVal val="#ppt_x"/>
                                          </p:val>
                                        </p:tav>
                                        <p:tav tm="100000">
                                          <p:val>
                                            <p:strVal val="#ppt_x"/>
                                          </p:val>
                                        </p:tav>
                                      </p:tavLst>
                                    </p:anim>
                                    <p:anim calcmode="lin" valueType="num">
                                      <p:cBhvr additive="base">
                                        <p:cTn id="17" dur="2000" fill="hold"/>
                                        <p:tgtEl>
                                          <p:spTgt spid="1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2000" fill="hold"/>
                                        <p:tgtEl>
                                          <p:spTgt spid="17"/>
                                        </p:tgtEl>
                                        <p:attrNameLst>
                                          <p:attrName>ppt_x</p:attrName>
                                        </p:attrNameLst>
                                      </p:cBhvr>
                                      <p:tavLst>
                                        <p:tav tm="0">
                                          <p:val>
                                            <p:strVal val="#ppt_x"/>
                                          </p:val>
                                        </p:tav>
                                        <p:tav tm="100000">
                                          <p:val>
                                            <p:strVal val="#ppt_x"/>
                                          </p:val>
                                        </p:tav>
                                      </p:tavLst>
                                    </p:anim>
                                    <p:anim calcmode="lin" valueType="num">
                                      <p:cBhvr additive="base">
                                        <p:cTn id="21" dur="2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0"/>
            <a:ext cx="8229600" cy="1143000"/>
          </a:xfrm>
        </p:spPr>
        <p:txBody>
          <a:bodyPr>
            <a:normAutofit/>
          </a:bodyPr>
          <a:lstStyle/>
          <a:p>
            <a:r>
              <a:rPr lang="en-US" sz="3200" dirty="0" smtClean="0">
                <a:solidFill>
                  <a:schemeClr val="tx1"/>
                </a:solidFill>
                <a:latin typeface="Arial" pitchFamily="34" charset="0"/>
                <a:cs typeface="Arial" pitchFamily="34" charset="0"/>
              </a:rPr>
              <a:t>Office or Place of Profit </a:t>
            </a:r>
            <a:endParaRPr lang="en-US" sz="32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457200" y="1219200"/>
            <a:ext cx="8229600" cy="4919472"/>
          </a:xfrm>
        </p:spPr>
        <p:txBody>
          <a:bodyPr>
            <a:noAutofit/>
          </a:bodyPr>
          <a:lstStyle/>
          <a:p>
            <a:pPr algn="just">
              <a:buNone/>
            </a:pPr>
            <a:r>
              <a:rPr lang="en-US" sz="1800" dirty="0" smtClean="0">
                <a:latin typeface="Arial" pitchFamily="34" charset="0"/>
                <a:cs typeface="Arial" pitchFamily="34" charset="0"/>
              </a:rPr>
              <a:t>	Office or Place of Profit means any office or place: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which is held by a director, where the director holding it receives from the company anything by way of remuneration over and above the remuneration to which he is entitled as director, by way of salary, fee, commission, perquisites, any rent free accommodation.</a:t>
            </a:r>
          </a:p>
          <a:p>
            <a:pPr algn="just">
              <a:buNone/>
            </a:pPr>
            <a:r>
              <a:rPr lang="en-US" sz="1800" dirty="0" smtClean="0">
                <a:latin typeface="Arial" pitchFamily="34" charset="0"/>
                <a:cs typeface="Arial" pitchFamily="34" charset="0"/>
              </a:rPr>
              <a:t>  	Where such office or place is held by an individual other than a director or by any firm, private company, or other body corporate, if the individual, firm, private company, or body corporate holding it receives from the company anything by way of remuneration, salary, fee, commission, perquisites, any rent free accommodation.</a:t>
            </a:r>
          </a:p>
          <a:p>
            <a:pPr algn="just">
              <a:buNone/>
            </a:pPr>
            <a:r>
              <a:rPr lang="en-US" sz="1800" dirty="0" smtClean="0">
                <a:latin typeface="Arial" pitchFamily="34" charset="0"/>
                <a:cs typeface="Arial" pitchFamily="34" charset="0"/>
              </a:rPr>
              <a:t>Example:</a:t>
            </a:r>
            <a:endParaRPr lang="en-IN" sz="1800" dirty="0" smtClean="0">
              <a:latin typeface="Arial" pitchFamily="34" charset="0"/>
              <a:cs typeface="Arial" pitchFamily="34" charset="0"/>
            </a:endParaRPr>
          </a:p>
          <a:p>
            <a:pPr marL="342900" indent="-342900" algn="just">
              <a:buFont typeface="+mj-lt"/>
              <a:buAutoNum type="arabicPeriod"/>
            </a:pPr>
            <a:r>
              <a:rPr lang="en-IN" sz="1800" dirty="0" smtClean="0">
                <a:latin typeface="Arial" pitchFamily="34" charset="0"/>
                <a:cs typeface="Arial" pitchFamily="34" charset="0"/>
              </a:rPr>
              <a:t>If a Director of a company is being provided a rent free accommodation from the side of the company which is not a part of his/her usual salary package then such transaction will be covered under office or place of profit.</a:t>
            </a:r>
          </a:p>
          <a:p>
            <a:pPr marL="342900" indent="-342900" algn="just">
              <a:buFont typeface="+mj-lt"/>
              <a:buAutoNum type="arabicPeriod"/>
            </a:pPr>
            <a:r>
              <a:rPr lang="en-IN" sz="1800" dirty="0" smtClean="0">
                <a:latin typeface="Arial" pitchFamily="34" charset="0"/>
                <a:cs typeface="Arial" pitchFamily="34" charset="0"/>
              </a:rPr>
              <a:t>If a relative of a Director </a:t>
            </a:r>
            <a:r>
              <a:rPr lang="en-IN" sz="1800" smtClean="0">
                <a:latin typeface="Arial" pitchFamily="34" charset="0"/>
                <a:cs typeface="Arial" pitchFamily="34" charset="0"/>
              </a:rPr>
              <a:t>or KMP </a:t>
            </a:r>
            <a:r>
              <a:rPr lang="en-IN" sz="1800" dirty="0" smtClean="0">
                <a:latin typeface="Arial" pitchFamily="34" charset="0"/>
                <a:cs typeface="Arial" pitchFamily="34" charset="0"/>
              </a:rPr>
              <a:t>is being provided a favour from the side of the company which is beyond the perquisites being offered to the Director under the usual term will fall under this category.</a:t>
            </a:r>
          </a:p>
          <a:p>
            <a:pPr lvl="0" algn="just">
              <a:buNone/>
            </a:pPr>
            <a:r>
              <a:rPr lang="en-US" sz="1800" dirty="0" smtClean="0">
                <a:latin typeface="Arial" pitchFamily="34" charset="0"/>
                <a:cs typeface="Arial" pitchFamily="34" charset="0"/>
              </a:rPr>
              <a:t/>
            </a:r>
            <a:br>
              <a:rPr lang="en-US" sz="1800" dirty="0" smtClean="0">
                <a:latin typeface="Arial" pitchFamily="34" charset="0"/>
                <a:cs typeface="Arial" pitchFamily="34" charset="0"/>
              </a:rPr>
            </a:br>
            <a:endParaRPr lang="en-US" sz="1800" dirty="0" smtClean="0">
              <a:latin typeface="Arial" pitchFamily="34" charset="0"/>
              <a:cs typeface="Arial" pitchFamily="34" charset="0"/>
            </a:endParaRPr>
          </a:p>
          <a:p>
            <a:pPr algn="just"/>
            <a:endParaRPr lang="en-US" sz="1800" dirty="0">
              <a:latin typeface="Arial" pitchFamily="34" charset="0"/>
              <a:cs typeface="Arial" pitchFamily="34" charset="0"/>
            </a:endParaRPr>
          </a:p>
        </p:txBody>
      </p:sp>
      <p:sp>
        <p:nvSpPr>
          <p:cNvPr id="4" name="Left Arrow 3">
            <a:hlinkClick r:id="rId3" action="ppaction://hlinksldjump"/>
          </p:cNvPr>
          <p:cNvSpPr/>
          <p:nvPr/>
        </p:nvSpPr>
        <p:spPr>
          <a:xfrm>
            <a:off x="27296" y="6172200"/>
            <a:ext cx="609600" cy="381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1143000"/>
          </a:xfrm>
        </p:spPr>
        <p:txBody>
          <a:bodyPr>
            <a:noAutofit/>
          </a:bodyPr>
          <a:lstStyle/>
          <a:p>
            <a:pPr lvl="0"/>
            <a:r>
              <a:rPr lang="en-US" sz="2800" dirty="0" smtClean="0">
                <a:solidFill>
                  <a:schemeClr val="tx1"/>
                </a:solidFill>
                <a:latin typeface="Arial" pitchFamily="34" charset="0"/>
                <a:cs typeface="Arial" pitchFamily="34" charset="0"/>
              </a:rPr>
              <a:t>Disclosure of interest by Director:  [Section 184(1)]</a:t>
            </a:r>
            <a:br>
              <a:rPr lang="en-US" sz="2800" dirty="0" smtClean="0">
                <a:solidFill>
                  <a:schemeClr val="tx1"/>
                </a:solidFill>
                <a:latin typeface="Arial" pitchFamily="34" charset="0"/>
                <a:cs typeface="Arial" pitchFamily="34" charset="0"/>
              </a:rPr>
            </a:br>
            <a:endParaRPr lang="en-US" sz="28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457200" y="1219200"/>
            <a:ext cx="8229600" cy="4876800"/>
          </a:xfrm>
        </p:spPr>
        <p:txBody>
          <a:bodyPr>
            <a:noAutofit/>
          </a:bodyPr>
          <a:lstStyle/>
          <a:p>
            <a:pPr>
              <a:buNone/>
            </a:pPr>
            <a:r>
              <a:rPr lang="en-US" sz="2000" dirty="0" smtClean="0">
                <a:latin typeface="Arial" pitchFamily="34" charset="0"/>
                <a:cs typeface="Arial" pitchFamily="34" charset="0"/>
              </a:rPr>
              <a:t>Every Director shall: </a:t>
            </a:r>
          </a:p>
          <a:p>
            <a:pPr lvl="0"/>
            <a:r>
              <a:rPr lang="en-US" sz="2000" dirty="0" smtClean="0">
                <a:latin typeface="Arial" pitchFamily="34" charset="0"/>
                <a:cs typeface="Arial" pitchFamily="34" charset="0"/>
              </a:rPr>
              <a:t>At the 1</a:t>
            </a:r>
            <a:r>
              <a:rPr lang="en-US" sz="2000" baseline="30000" dirty="0" smtClean="0">
                <a:latin typeface="Arial" pitchFamily="34" charset="0"/>
                <a:cs typeface="Arial" pitchFamily="34" charset="0"/>
              </a:rPr>
              <a:t>st</a:t>
            </a:r>
            <a:r>
              <a:rPr lang="en-US" sz="2000" dirty="0" smtClean="0">
                <a:latin typeface="Arial" pitchFamily="34" charset="0"/>
                <a:cs typeface="Arial" pitchFamily="34" charset="0"/>
              </a:rPr>
              <a:t> meeting of the Board after incorporation of the company;</a:t>
            </a:r>
          </a:p>
          <a:p>
            <a:pPr lvl="0"/>
            <a:r>
              <a:rPr lang="en-US" sz="2000" dirty="0" smtClean="0">
                <a:latin typeface="Arial" pitchFamily="34" charset="0"/>
                <a:cs typeface="Arial" pitchFamily="34" charset="0"/>
              </a:rPr>
              <a:t>At the 1</a:t>
            </a:r>
            <a:r>
              <a:rPr lang="en-US" sz="2000" baseline="30000" dirty="0" smtClean="0">
                <a:latin typeface="Arial" pitchFamily="34" charset="0"/>
                <a:cs typeface="Arial" pitchFamily="34" charset="0"/>
              </a:rPr>
              <a:t>st</a:t>
            </a:r>
            <a:r>
              <a:rPr lang="en-US" sz="2000" dirty="0" smtClean="0">
                <a:latin typeface="Arial" pitchFamily="34" charset="0"/>
                <a:cs typeface="Arial" pitchFamily="34" charset="0"/>
              </a:rPr>
              <a:t> meeting of the Board after his appointment;</a:t>
            </a:r>
          </a:p>
          <a:p>
            <a:pPr lvl="0"/>
            <a:r>
              <a:rPr lang="en-US" sz="2000" dirty="0" smtClean="0">
                <a:latin typeface="Arial" pitchFamily="34" charset="0"/>
                <a:cs typeface="Arial" pitchFamily="34" charset="0"/>
              </a:rPr>
              <a:t>At the 1</a:t>
            </a:r>
            <a:r>
              <a:rPr lang="en-US" sz="2000" baseline="30000" dirty="0" smtClean="0">
                <a:latin typeface="Arial" pitchFamily="34" charset="0"/>
                <a:cs typeface="Arial" pitchFamily="34" charset="0"/>
              </a:rPr>
              <a:t>st</a:t>
            </a:r>
            <a:r>
              <a:rPr lang="en-US" sz="2000" dirty="0" smtClean="0">
                <a:latin typeface="Arial" pitchFamily="34" charset="0"/>
                <a:cs typeface="Arial" pitchFamily="34" charset="0"/>
              </a:rPr>
              <a:t> meeting of the Board in every financial year;</a:t>
            </a:r>
          </a:p>
          <a:p>
            <a:pPr lvl="0"/>
            <a:r>
              <a:rPr lang="en-US" sz="2000" dirty="0" smtClean="0">
                <a:latin typeface="Arial" pitchFamily="34" charset="0"/>
                <a:cs typeface="Arial" pitchFamily="34" charset="0"/>
              </a:rPr>
              <a:t>When there is any change in the disclosure already made, then at the 1</a:t>
            </a:r>
            <a:r>
              <a:rPr lang="en-US" sz="2000" baseline="30000" dirty="0" smtClean="0">
                <a:latin typeface="Arial" pitchFamily="34" charset="0"/>
                <a:cs typeface="Arial" pitchFamily="34" charset="0"/>
              </a:rPr>
              <a:t>st</a:t>
            </a:r>
            <a:r>
              <a:rPr lang="en-US" sz="2000" dirty="0" smtClean="0">
                <a:latin typeface="Arial" pitchFamily="34" charset="0"/>
                <a:cs typeface="Arial" pitchFamily="34" charset="0"/>
              </a:rPr>
              <a:t> meeting held after such change, shall</a:t>
            </a:r>
          </a:p>
          <a:p>
            <a:pPr>
              <a:buNone/>
            </a:pPr>
            <a:r>
              <a:rPr lang="en-US" sz="2000" dirty="0" smtClean="0">
                <a:latin typeface="Arial" pitchFamily="34" charset="0"/>
                <a:cs typeface="Arial" pitchFamily="34" charset="0"/>
              </a:rPr>
              <a:t>Disclose his concern or interest in any:</a:t>
            </a:r>
          </a:p>
          <a:p>
            <a:pPr lvl="1"/>
            <a:r>
              <a:rPr lang="en-US" sz="2000" b="1" dirty="0" smtClean="0">
                <a:latin typeface="Arial" pitchFamily="34" charset="0"/>
                <a:cs typeface="Arial" pitchFamily="34" charset="0"/>
              </a:rPr>
              <a:t>Company or Companies;</a:t>
            </a:r>
          </a:p>
          <a:p>
            <a:pPr lvl="1"/>
            <a:r>
              <a:rPr lang="en-US" sz="2000" b="1" dirty="0" smtClean="0">
                <a:latin typeface="Arial" pitchFamily="34" charset="0"/>
                <a:cs typeface="Arial" pitchFamily="34" charset="0"/>
              </a:rPr>
              <a:t>Bodies corporate;</a:t>
            </a:r>
          </a:p>
          <a:p>
            <a:pPr lvl="1"/>
            <a:r>
              <a:rPr lang="en-US" sz="2000" b="1" dirty="0" smtClean="0">
                <a:latin typeface="Arial" pitchFamily="34" charset="0"/>
                <a:cs typeface="Arial" pitchFamily="34" charset="0"/>
              </a:rPr>
              <a:t>Firms or other association of individual;</a:t>
            </a:r>
          </a:p>
          <a:p>
            <a:pPr lvl="1"/>
            <a:r>
              <a:rPr lang="en-US" sz="2000" b="1" dirty="0" smtClean="0">
                <a:latin typeface="Arial" pitchFamily="34" charset="0"/>
                <a:cs typeface="Arial" pitchFamily="34" charset="0"/>
              </a:rPr>
              <a:t>Change in his Shareholding.</a:t>
            </a:r>
          </a:p>
          <a:p>
            <a:r>
              <a:rPr lang="en-US" sz="2000" dirty="0" smtClean="0">
                <a:latin typeface="Arial" pitchFamily="34" charset="0"/>
                <a:cs typeface="Arial" pitchFamily="34" charset="0"/>
              </a:rPr>
              <a:t>Director shall disclose his concern or interest by giving a notice in writing in Form No MBP-1 within 30 days of from the date of his appointment or change in interest.</a:t>
            </a:r>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52400"/>
            <a:ext cx="8229600" cy="1143000"/>
          </a:xfrm>
        </p:spPr>
        <p:txBody>
          <a:bodyPr>
            <a:normAutofit/>
          </a:bodyPr>
          <a:lstStyle/>
          <a:p>
            <a:r>
              <a:rPr lang="en-US" sz="3600" dirty="0" smtClean="0">
                <a:solidFill>
                  <a:schemeClr val="tx1"/>
                </a:solidFill>
                <a:latin typeface="Arial" pitchFamily="34" charset="0"/>
                <a:cs typeface="Arial" pitchFamily="34" charset="0"/>
              </a:rPr>
              <a:t>Disclosure of interest by Director</a:t>
            </a:r>
            <a:endParaRPr lang="en-US" sz="36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152400" y="1524000"/>
            <a:ext cx="8610600" cy="4525963"/>
          </a:xfrm>
        </p:spPr>
        <p:txBody>
          <a:bodyPr>
            <a:noAutofit/>
          </a:bodyPr>
          <a:lstStyle/>
          <a:p>
            <a:pPr algn="just">
              <a:buNone/>
            </a:pPr>
            <a:r>
              <a:rPr lang="en-US" sz="2000" dirty="0" smtClean="0">
                <a:latin typeface="Arial" pitchFamily="34" charset="0"/>
                <a:cs typeface="Arial" pitchFamily="34" charset="0"/>
              </a:rPr>
              <a:t>	Every Director of a Company who in any way, whether directly or indirectly, concerned or interested in a contract or arrangement or proposed contract or arrangement entered into or to be entered into –</a:t>
            </a:r>
          </a:p>
          <a:p>
            <a:pPr algn="just">
              <a:buNone/>
            </a:pP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(a) with a body corporate in which such director or in association with any other director holds more than 2% shareholding of that body corporate OR is a promoter, manager, CEO of that body corporate OR</a:t>
            </a:r>
          </a:p>
          <a:p>
            <a:pPr>
              <a:buNone/>
            </a:pPr>
            <a:endParaRPr lang="en-US" sz="2000" dirty="0" smtClean="0">
              <a:latin typeface="Arial" pitchFamily="34" charset="0"/>
              <a:cs typeface="Arial" pitchFamily="34" charset="0"/>
            </a:endParaRPr>
          </a:p>
          <a:p>
            <a:pPr algn="just">
              <a:buNone/>
            </a:pPr>
            <a:r>
              <a:rPr lang="en-US" sz="2000" dirty="0" smtClean="0">
                <a:latin typeface="Arial" pitchFamily="34" charset="0"/>
                <a:cs typeface="Arial" pitchFamily="34" charset="0"/>
              </a:rPr>
              <a:t>	(b) With a firm or other entity in which, such director is a partner, owner or member, as the case may be, Shall disclose the nature of his concern or interest at the meeting of the Board in which such contract is discussed and shall not participate in such meeting. [Section 184(2)]</a:t>
            </a:r>
          </a:p>
          <a:p>
            <a:pPr algn="just">
              <a:buNone/>
            </a:pPr>
            <a:r>
              <a:rPr lang="en-US" sz="2000" dirty="0" smtClean="0">
                <a:latin typeface="Arial" pitchFamily="34" charset="0"/>
                <a:cs typeface="Arial" pitchFamily="34" charset="0"/>
              </a:rPr>
              <a:t> </a:t>
            </a:r>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609600"/>
            <a:ext cx="8229600" cy="4525963"/>
          </a:xfrm>
        </p:spPr>
        <p:txBody>
          <a:bodyPr>
            <a:noAutofit/>
          </a:bodyPr>
          <a:lstStyle/>
          <a:p>
            <a:pPr algn="just">
              <a:buNone/>
            </a:pPr>
            <a:r>
              <a:rPr lang="en-US" sz="2000" b="1" dirty="0" smtClean="0">
                <a:latin typeface="Arial" pitchFamily="34" charset="0"/>
                <a:cs typeface="Arial" pitchFamily="34" charset="0"/>
              </a:rPr>
              <a:t>	</a:t>
            </a:r>
            <a:endParaRPr lang="en-US" sz="2000" dirty="0" smtClean="0">
              <a:latin typeface="Arial" pitchFamily="34" charset="0"/>
              <a:cs typeface="Arial" pitchFamily="34" charset="0"/>
            </a:endParaRPr>
          </a:p>
          <a:p>
            <a:r>
              <a:rPr lang="en-US" sz="2000" dirty="0" smtClean="0"/>
              <a:t>No need to pass ordinary resolution for transactions entered into between holding company and wholly owned subsidiary whose accounts are consolidated with such holding company and placed before the shareholders at the general meeting for approval.</a:t>
            </a:r>
          </a:p>
          <a:p>
            <a:r>
              <a:rPr lang="en-US" sz="2000" dirty="0" smtClean="0"/>
              <a:t>Contracts entered into as per section 297 of Companies Act, 1956 shall not be required for fresh approval under the provisions of section 188. However, if any change in contract is made on or after April 1, 2014, section 188 of Companies Act, 2013 will be attracted and applied.</a:t>
            </a:r>
          </a:p>
          <a:p>
            <a:r>
              <a:rPr lang="en-US" sz="2000" dirty="0" smtClean="0"/>
              <a:t>No need of any approval if the related party transaction is at arm length basis in the ordinary course of business.</a:t>
            </a:r>
          </a:p>
          <a:p>
            <a:pPr algn="just">
              <a:buNone/>
            </a:pPr>
            <a:r>
              <a:rPr lang="en-US" sz="2000" dirty="0" smtClean="0">
                <a:latin typeface="Arial" pitchFamily="34" charset="0"/>
                <a:cs typeface="Arial" pitchFamily="34" charset="0"/>
              </a:rPr>
              <a:t>	</a:t>
            </a:r>
            <a:br>
              <a:rPr lang="en-US" sz="2000" dirty="0" smtClean="0">
                <a:latin typeface="Arial" pitchFamily="34" charset="0"/>
                <a:cs typeface="Arial" pitchFamily="34" charset="0"/>
              </a:rPr>
            </a:br>
            <a:endParaRPr lang="en-US" sz="2000" dirty="0" smtClean="0">
              <a:latin typeface="Arial" pitchFamily="34" charset="0"/>
              <a:cs typeface="Arial" pitchFamily="34" charset="0"/>
            </a:endParaRPr>
          </a:p>
          <a:p>
            <a:pPr algn="just">
              <a:buNone/>
            </a:pPr>
            <a:r>
              <a:rPr lang="en-US" sz="2000" dirty="0" smtClean="0">
                <a:latin typeface="Arial" pitchFamily="34" charset="0"/>
                <a:cs typeface="Arial" pitchFamily="34" charset="0"/>
              </a:rPr>
              <a:t>	</a:t>
            </a:r>
          </a:p>
          <a:p>
            <a:pPr algn="just">
              <a:buNone/>
            </a:pPr>
            <a:endParaRPr lang="en-US" sz="2000" dirty="0">
              <a:latin typeface="Arial" pitchFamily="34" charset="0"/>
              <a:cs typeface="Arial" pitchFamily="34" charset="0"/>
            </a:endParaRPr>
          </a:p>
        </p:txBody>
      </p:sp>
      <p:sp>
        <p:nvSpPr>
          <p:cNvPr id="6" name="Left Arrow 5">
            <a:hlinkClick r:id="rId2" action="ppaction://hlinksldjump"/>
          </p:cNvPr>
          <p:cNvSpPr/>
          <p:nvPr/>
        </p:nvSpPr>
        <p:spPr>
          <a:xfrm>
            <a:off x="381000" y="6096000"/>
            <a:ext cx="533400" cy="381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09600"/>
            <a:ext cx="8229600" cy="1143000"/>
          </a:xfrm>
        </p:spPr>
        <p:txBody>
          <a:bodyPr>
            <a:noAutofit/>
          </a:bodyPr>
          <a:lstStyle/>
          <a:p>
            <a:r>
              <a:rPr lang="en-US" sz="3200" dirty="0" smtClean="0">
                <a:solidFill>
                  <a:schemeClr val="tx1"/>
                </a:solidFill>
                <a:latin typeface="Arial" pitchFamily="34" charset="0"/>
                <a:cs typeface="Arial" pitchFamily="34" charset="0"/>
              </a:rPr>
              <a:t>Contract Voidable if approval of Board / Member is not taken</a:t>
            </a:r>
            <a:r>
              <a:rPr lang="en-US" sz="3000" dirty="0" smtClean="0">
                <a:solidFill>
                  <a:schemeClr val="tx1"/>
                </a:solidFill>
                <a:latin typeface="Arial" pitchFamily="34" charset="0"/>
                <a:cs typeface="Arial" pitchFamily="34" charset="0"/>
              </a:rPr>
              <a:t/>
            </a:r>
            <a:br>
              <a:rPr lang="en-US" sz="3000" dirty="0" smtClean="0">
                <a:solidFill>
                  <a:schemeClr val="tx1"/>
                </a:solidFill>
                <a:latin typeface="Arial" pitchFamily="34" charset="0"/>
                <a:cs typeface="Arial" pitchFamily="34" charset="0"/>
              </a:rPr>
            </a:br>
            <a:r>
              <a:rPr lang="en-US" sz="3000" dirty="0" smtClean="0">
                <a:solidFill>
                  <a:schemeClr val="tx1"/>
                </a:solidFill>
                <a:latin typeface="Arial" pitchFamily="34" charset="0"/>
                <a:cs typeface="Arial" pitchFamily="34" charset="0"/>
              </a:rPr>
              <a:t> </a:t>
            </a:r>
            <a:endParaRPr lang="en-US" sz="30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228600" y="1828800"/>
            <a:ext cx="8229600" cy="4525963"/>
          </a:xfrm>
        </p:spPr>
        <p:txBody>
          <a:bodyPr>
            <a:normAutofit/>
          </a:bodyPr>
          <a:lstStyle/>
          <a:p>
            <a:pPr algn="just">
              <a:buNone/>
            </a:pPr>
            <a:r>
              <a:rPr lang="en-US" dirty="0" smtClean="0"/>
              <a:t>	When a director or any employee enters into any contract, without obtaining the consent of BOD or approval by Special Resolution and if it is not ratified by the Boards/Shareholders within 3 months from the date on which such contract was entered into, such contract shall be voidable at the option of the Board. If the contract or arrangement is with a related party to any other director, or is authorized by any other director, the director concerned shall indemnify the company against loss incurred by it. </a:t>
            </a:r>
            <a:r>
              <a:rPr lang="en-US" sz="2400" dirty="0" smtClean="0">
                <a:latin typeface="Arial" pitchFamily="34" charset="0"/>
                <a:cs typeface="Arial" pitchFamily="34" charset="0"/>
              </a:rPr>
              <a:t>[Section 188(3)]</a:t>
            </a:r>
            <a:endParaRPr lang="en-US" dirty="0" smtClean="0"/>
          </a:p>
          <a:p>
            <a:pPr algn="just"/>
            <a:endParaRPr lang="en-US" dirty="0"/>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152400"/>
            <a:ext cx="8229600" cy="1143000"/>
          </a:xfrm>
        </p:spPr>
        <p:txBody>
          <a:bodyPr>
            <a:normAutofit/>
          </a:bodyPr>
          <a:lstStyle/>
          <a:p>
            <a:pPr algn="ctr"/>
            <a:r>
              <a:rPr lang="en-US" sz="3600" u="sng" dirty="0" smtClean="0">
                <a:solidFill>
                  <a:srgbClr val="FF0000"/>
                </a:solidFill>
                <a:latin typeface="Arial" pitchFamily="34" charset="0"/>
                <a:cs typeface="Arial" pitchFamily="34" charset="0"/>
              </a:rPr>
              <a:t>Penalty</a:t>
            </a:r>
            <a:endParaRPr lang="en-US" sz="3600" dirty="0">
              <a:solidFill>
                <a:srgbClr val="FF0000"/>
              </a:solidFill>
              <a:latin typeface="Arial" pitchFamily="34" charset="0"/>
              <a:cs typeface="Arial" pitchFamily="34" charset="0"/>
            </a:endParaRPr>
          </a:p>
        </p:txBody>
      </p:sp>
      <p:sp>
        <p:nvSpPr>
          <p:cNvPr id="2" name="Content Placeholder 1"/>
          <p:cNvSpPr>
            <a:spLocks noGrp="1"/>
          </p:cNvSpPr>
          <p:nvPr>
            <p:ph idx="1"/>
          </p:nvPr>
        </p:nvSpPr>
        <p:spPr>
          <a:xfrm>
            <a:off x="457200" y="1600200"/>
            <a:ext cx="8229600" cy="4389120"/>
          </a:xfrm>
        </p:spPr>
        <p:txBody>
          <a:bodyPr>
            <a:normAutofit fontScale="92500"/>
          </a:bodyPr>
          <a:lstStyle/>
          <a:p>
            <a:pPr algn="just">
              <a:buNone/>
            </a:pPr>
            <a:r>
              <a:rPr lang="en-US" sz="2400" dirty="0" smtClean="0">
                <a:latin typeface="Arial" pitchFamily="34" charset="0"/>
                <a:cs typeface="Arial" pitchFamily="34" charset="0"/>
              </a:rPr>
              <a:t>	It shall be open to the company to proceed against a director or any other employee who had entered into contract or arrangement in contravention of the provisions of this section for recovery of any loss sustained by it as a result of such contract or arrangement. [Section 188(4)]</a:t>
            </a:r>
          </a:p>
          <a:p>
            <a:pPr algn="just">
              <a:buNone/>
            </a:pPr>
            <a:endParaRPr lang="en-US" sz="2400" dirty="0" smtClean="0">
              <a:latin typeface="Arial" pitchFamily="34" charset="0"/>
              <a:cs typeface="Arial" pitchFamily="34" charset="0"/>
            </a:endParaRPr>
          </a:p>
          <a:p>
            <a:pPr algn="just">
              <a:buNone/>
            </a:pPr>
            <a:r>
              <a:rPr lang="en-US" sz="2000" dirty="0" smtClean="0">
                <a:latin typeface="Arial" pitchFamily="34" charset="0"/>
                <a:cs typeface="Arial" pitchFamily="34" charset="0"/>
              </a:rPr>
              <a:t>	Any Director or an employee who had entered into or authorized the contract or arrangement with a related party in violation of the provisions of this section shall be punishable:-</a:t>
            </a:r>
          </a:p>
          <a:p>
            <a:pPr marL="624078" lvl="0" indent="-514350" algn="just">
              <a:buNone/>
            </a:pPr>
            <a:r>
              <a:rPr lang="en-US" sz="2000" dirty="0" smtClean="0">
                <a:latin typeface="Arial" pitchFamily="34" charset="0"/>
                <a:cs typeface="Arial" pitchFamily="34" charset="0"/>
              </a:rPr>
              <a:t>   1. In case of </a:t>
            </a:r>
            <a:r>
              <a:rPr lang="en-US" sz="2000" b="1" dirty="0" smtClean="0">
                <a:latin typeface="Arial" pitchFamily="34" charset="0"/>
                <a:cs typeface="Arial" pitchFamily="34" charset="0"/>
              </a:rPr>
              <a:t>Listed Company </a:t>
            </a:r>
            <a:r>
              <a:rPr lang="en-US" sz="2000" dirty="0" smtClean="0">
                <a:latin typeface="Arial" pitchFamily="34" charset="0"/>
                <a:cs typeface="Arial" pitchFamily="34" charset="0"/>
              </a:rPr>
              <a:t>:- Imprisonment up to 1 year or Fine of Rs. 25,000 up to Rs. 5 lakh or both </a:t>
            </a:r>
          </a:p>
          <a:p>
            <a:pPr marL="624078" indent="-514350" algn="just">
              <a:buNone/>
            </a:pPr>
            <a:r>
              <a:rPr lang="en-US" sz="2000" dirty="0" smtClean="0">
                <a:latin typeface="Arial" pitchFamily="34" charset="0"/>
                <a:cs typeface="Arial" pitchFamily="34" charset="0"/>
              </a:rPr>
              <a:t>   2. In case of </a:t>
            </a:r>
            <a:r>
              <a:rPr lang="en-US" sz="2000" b="1" dirty="0" smtClean="0">
                <a:latin typeface="Arial" pitchFamily="34" charset="0"/>
                <a:cs typeface="Arial" pitchFamily="34" charset="0"/>
              </a:rPr>
              <a:t>any other company </a:t>
            </a:r>
            <a:r>
              <a:rPr lang="en-US" sz="2000" dirty="0" smtClean="0">
                <a:latin typeface="Arial" pitchFamily="34" charset="0"/>
                <a:cs typeface="Arial" pitchFamily="34" charset="0"/>
              </a:rPr>
              <a:t>:- Fine of Rs. 25,000 up to Rs. 5 lakh. [Section 188(5)]</a:t>
            </a:r>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0"/>
            <a:ext cx="8229600" cy="1143000"/>
          </a:xfrm>
        </p:spPr>
        <p:txBody>
          <a:bodyPr>
            <a:normAutofit/>
          </a:bodyPr>
          <a:lstStyle/>
          <a:p>
            <a:r>
              <a:rPr lang="en-US" sz="3600" dirty="0" smtClean="0">
                <a:solidFill>
                  <a:schemeClr val="tx1"/>
                </a:solidFill>
                <a:latin typeface="Arial" pitchFamily="34" charset="0"/>
                <a:cs typeface="Arial" pitchFamily="34" charset="0"/>
              </a:rPr>
              <a:t>   Associate Company</a:t>
            </a:r>
            <a:endParaRPr lang="en-US" sz="36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381000" y="1447800"/>
            <a:ext cx="8229600" cy="4953000"/>
          </a:xfrm>
        </p:spPr>
        <p:txBody>
          <a:bodyPr>
            <a:noAutofit/>
          </a:bodyPr>
          <a:lstStyle/>
          <a:p>
            <a:pPr>
              <a:buNone/>
            </a:pPr>
            <a:r>
              <a:rPr lang="en-US" sz="2000" dirty="0" smtClean="0">
                <a:latin typeface="Arial" pitchFamily="34" charset="0"/>
                <a:cs typeface="Arial" pitchFamily="34" charset="0"/>
              </a:rPr>
              <a:t>	</a:t>
            </a:r>
            <a:r>
              <a:rPr lang="en-US" sz="1800" dirty="0" smtClean="0">
                <a:latin typeface="Arial" pitchFamily="34" charset="0"/>
                <a:cs typeface="Arial" pitchFamily="34" charset="0"/>
              </a:rPr>
              <a:t>Company in which another company has a significant influence, but which is not a subsidiary company.</a:t>
            </a:r>
            <a:br>
              <a:rPr lang="en-US" sz="1800" dirty="0" smtClean="0">
                <a:latin typeface="Arial" pitchFamily="34" charset="0"/>
                <a:cs typeface="Arial" pitchFamily="34" charset="0"/>
              </a:rPr>
            </a:br>
            <a:r>
              <a:rPr lang="en-US" sz="1800" b="1" dirty="0" smtClean="0">
                <a:latin typeface="Arial" pitchFamily="34" charset="0"/>
                <a:cs typeface="Arial" pitchFamily="34" charset="0"/>
              </a:rPr>
              <a:t>Note: </a:t>
            </a:r>
            <a:r>
              <a:rPr lang="en-US" sz="1800" dirty="0" smtClean="0">
                <a:latin typeface="Arial" pitchFamily="34" charset="0"/>
                <a:cs typeface="Arial" pitchFamily="34" charset="0"/>
              </a:rPr>
              <a:t>Significant Influence means control of at least 20% of Total Share Capital or of business decision.</a:t>
            </a:r>
            <a:br>
              <a:rPr lang="en-US" sz="1800" dirty="0" smtClean="0">
                <a:latin typeface="Arial" pitchFamily="34" charset="0"/>
                <a:cs typeface="Arial" pitchFamily="34" charset="0"/>
              </a:rPr>
            </a:br>
            <a:r>
              <a:rPr lang="en-US" sz="1800" b="1" dirty="0" smtClean="0">
                <a:latin typeface="Arial" pitchFamily="34" charset="0"/>
                <a:cs typeface="Arial" pitchFamily="34" charset="0"/>
              </a:rPr>
              <a:t>Key Features: </a:t>
            </a: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a) Associate company will now be considered as ‘Related Party’.</a:t>
            </a:r>
          </a:p>
          <a:p>
            <a:pPr>
              <a:buNone/>
            </a:pPr>
            <a:r>
              <a:rPr lang="en-US" sz="1800" dirty="0" smtClean="0">
                <a:latin typeface="Arial" pitchFamily="34" charset="0"/>
                <a:cs typeface="Arial" pitchFamily="34" charset="0"/>
              </a:rPr>
              <a:t>	b) Any Director concerned/interested in associate companies, will not be regarded as Independent Director.</a:t>
            </a:r>
          </a:p>
          <a:p>
            <a:pPr>
              <a:buNone/>
            </a:pPr>
            <a:r>
              <a:rPr lang="en-US" sz="1800" dirty="0" smtClean="0">
                <a:latin typeface="Arial" pitchFamily="34" charset="0"/>
                <a:cs typeface="Arial" pitchFamily="34" charset="0"/>
              </a:rPr>
              <a:t>	c) Any Auditor holding any Security or is indebted to or has as business relation with Associate Company, cannot be appointed as the Auditor of the Company.</a:t>
            </a:r>
          </a:p>
          <a:p>
            <a:pPr>
              <a:buNone/>
            </a:pPr>
            <a:r>
              <a:rPr lang="en-US" sz="1800" dirty="0" smtClean="0">
                <a:latin typeface="Arial" pitchFamily="34" charset="0"/>
                <a:cs typeface="Arial" pitchFamily="34" charset="0"/>
              </a:rPr>
              <a:t>	d) Annual Return shall contain particulars of Associate companies.</a:t>
            </a:r>
          </a:p>
          <a:p>
            <a:pPr>
              <a:buNone/>
            </a:pPr>
            <a:r>
              <a:rPr lang="en-US" sz="1800" dirty="0" smtClean="0">
                <a:latin typeface="Arial" pitchFamily="34" charset="0"/>
                <a:cs typeface="Arial" pitchFamily="34" charset="0"/>
              </a:rPr>
              <a:t>	e) Register of Director/KMP shall include the details of securities held by tem in the company or its holding, subsidiary, subsidiary of company’s holding company or Associate Companies.</a:t>
            </a:r>
            <a:endParaRPr lang="en-US" sz="1800" dirty="0">
              <a:latin typeface="Arial" pitchFamily="34" charset="0"/>
              <a:cs typeface="Arial" pitchFamily="34" charset="0"/>
            </a:endParaRPr>
          </a:p>
        </p:txBody>
      </p:sp>
      <p:sp>
        <p:nvSpPr>
          <p:cNvPr id="4" name="Left Arrow 3">
            <a:hlinkClick r:id="rId2" action="ppaction://hlinksldjump"/>
          </p:cNvPr>
          <p:cNvSpPr/>
          <p:nvPr/>
        </p:nvSpPr>
        <p:spPr>
          <a:xfrm>
            <a:off x="533400" y="6172200"/>
            <a:ext cx="4572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529984" y="0"/>
            <a:ext cx="8229600" cy="1143000"/>
          </a:xfrm>
        </p:spPr>
        <p:txBody>
          <a:bodyPr>
            <a:normAutofit/>
          </a:bodyPr>
          <a:lstStyle/>
          <a:p>
            <a:r>
              <a:rPr lang="en-US" sz="3600" dirty="0" smtClean="0">
                <a:solidFill>
                  <a:schemeClr val="tx1"/>
                </a:solidFill>
                <a:latin typeface="Arial" pitchFamily="34" charset="0"/>
                <a:cs typeface="Arial" pitchFamily="34" charset="0"/>
              </a:rPr>
              <a:t> Holding</a:t>
            </a:r>
            <a:r>
              <a:rPr lang="en-US" sz="3600" dirty="0" smtClean="0">
                <a:solidFill>
                  <a:schemeClr val="tx1"/>
                </a:solidFill>
              </a:rPr>
              <a:t> Company</a:t>
            </a:r>
            <a:endParaRPr lang="en-US" sz="3600" dirty="0">
              <a:solidFill>
                <a:schemeClr val="tx1"/>
              </a:solidFill>
            </a:endParaRPr>
          </a:p>
        </p:txBody>
      </p:sp>
      <p:sp>
        <p:nvSpPr>
          <p:cNvPr id="2" name="Content Placeholder 1"/>
          <p:cNvSpPr>
            <a:spLocks noGrp="1"/>
          </p:cNvSpPr>
          <p:nvPr>
            <p:ph idx="1"/>
          </p:nvPr>
        </p:nvSpPr>
        <p:spPr>
          <a:xfrm>
            <a:off x="457200" y="1717112"/>
            <a:ext cx="8229600" cy="4389120"/>
          </a:xfrm>
        </p:spPr>
        <p:txBody>
          <a:bodyPr/>
          <a:lstStyle/>
          <a:p>
            <a:pPr marL="681228" indent="-571500">
              <a:buNone/>
            </a:pPr>
            <a:r>
              <a:rPr lang="en-US" dirty="0" smtClean="0">
                <a:latin typeface="Arial" pitchFamily="34" charset="0"/>
                <a:cs typeface="Arial" pitchFamily="34" charset="0"/>
              </a:rPr>
              <a:t>Holding company means a company which : -</a:t>
            </a:r>
          </a:p>
          <a:p>
            <a:pPr marL="681228" indent="-571500" algn="just">
              <a:buNone/>
            </a:pPr>
            <a:r>
              <a:rPr lang="en-US" dirty="0" smtClean="0">
                <a:latin typeface="Arial" pitchFamily="34" charset="0"/>
                <a:cs typeface="Arial" pitchFamily="34" charset="0"/>
              </a:rPr>
              <a:t>1. Controls the composition of the Boards of Directors OR</a:t>
            </a:r>
          </a:p>
          <a:p>
            <a:pPr marL="681228" indent="-571500" algn="just">
              <a:buNone/>
            </a:pPr>
            <a:r>
              <a:rPr lang="en-US" dirty="0" smtClean="0">
                <a:latin typeface="Arial" pitchFamily="34" charset="0"/>
                <a:cs typeface="Arial" pitchFamily="34" charset="0"/>
              </a:rPr>
              <a:t>2.  Exercise or control more than 50% of the Total share capital either at its own or together with one or more of its subsidiary companies.</a:t>
            </a:r>
          </a:p>
        </p:txBody>
      </p:sp>
      <p:sp>
        <p:nvSpPr>
          <p:cNvPr id="4" name="Left Arrow 3">
            <a:hlinkClick r:id="rId2" action="ppaction://hlinksldjump"/>
          </p:cNvPr>
          <p:cNvSpPr/>
          <p:nvPr/>
        </p:nvSpPr>
        <p:spPr>
          <a:xfrm>
            <a:off x="533400" y="6172200"/>
            <a:ext cx="4572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1" y="2057400"/>
            <a:ext cx="7924800" cy="1703696"/>
          </a:xfrm>
        </p:spPr>
        <p:txBody>
          <a:bodyPr>
            <a:normAutofit/>
          </a:bodyPr>
          <a:lstStyle/>
          <a:p>
            <a:pPr algn="ctr"/>
            <a:r>
              <a:rPr lang="en-US" dirty="0" smtClean="0"/>
              <a:t>Who is a Related Party??</a:t>
            </a:r>
            <a:endParaRPr lang="en-US" dirty="0"/>
          </a:p>
        </p:txBody>
      </p:sp>
      <p:sp>
        <p:nvSpPr>
          <p:cNvPr id="3" name="Footer Placeholder 2"/>
          <p:cNvSpPr>
            <a:spLocks noGrp="1"/>
          </p:cNvSpPr>
          <p:nvPr>
            <p:ph type="ftr" sz="quarter" idx="11"/>
          </p:nvPr>
        </p:nvSpPr>
        <p:spPr/>
        <p:txBody>
          <a:bodyPr/>
          <a:lstStyle/>
          <a:p>
            <a:r>
              <a:rPr lang="en-US" smtClean="0"/>
              <a:t>Venky Rathi Mob: 8802239807 E-mail: rathi.venky@gmail.com</a:t>
            </a:r>
            <a:endParaRPr lang="en-US" dirty="0"/>
          </a:p>
        </p:txBody>
      </p:sp>
    </p:spTree>
    <p:extLst>
      <p:ext uri="{BB962C8B-B14F-4D97-AF65-F5344CB8AC3E}">
        <p14:creationId xmlns="" xmlns:p14="http://schemas.microsoft.com/office/powerpoint/2010/main" val="18963562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388960" y="-13648"/>
            <a:ext cx="8229600" cy="1143000"/>
          </a:xfrm>
        </p:spPr>
        <p:txBody>
          <a:bodyPr>
            <a:normAutofit/>
          </a:bodyPr>
          <a:lstStyle/>
          <a:p>
            <a:r>
              <a:rPr lang="en-US" sz="3600" dirty="0" smtClean="0">
                <a:solidFill>
                  <a:schemeClr val="tx1"/>
                </a:solidFill>
                <a:latin typeface="Arial" pitchFamily="34" charset="0"/>
                <a:cs typeface="Arial" pitchFamily="34" charset="0"/>
              </a:rPr>
              <a:t>  Subsidiary Company</a:t>
            </a:r>
            <a:endParaRPr lang="en-US" sz="36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304800" y="1524000"/>
            <a:ext cx="8229600" cy="4389120"/>
          </a:xfrm>
        </p:spPr>
        <p:txBody>
          <a:bodyPr>
            <a:normAutofit/>
          </a:bodyPr>
          <a:lstStyle/>
          <a:p>
            <a:pPr algn="just">
              <a:buNone/>
            </a:pPr>
            <a:r>
              <a:rPr lang="en-US" sz="2400" dirty="0" smtClean="0">
                <a:latin typeface="Arial" pitchFamily="34" charset="0"/>
                <a:cs typeface="Arial" pitchFamily="34" charset="0"/>
              </a:rPr>
              <a:t>	Subsidiary company, in relation to any other company(that is to say Holding company), means a company in which the holding company :- </a:t>
            </a:r>
          </a:p>
          <a:p>
            <a:pPr marL="681228" indent="-571500">
              <a:buNone/>
            </a:pPr>
            <a:r>
              <a:rPr lang="en-US" sz="2400" dirty="0" smtClean="0">
                <a:latin typeface="Arial" pitchFamily="34" charset="0"/>
                <a:cs typeface="Arial" pitchFamily="34" charset="0"/>
              </a:rPr>
              <a:t>    </a:t>
            </a:r>
            <a:r>
              <a:rPr lang="en-US" sz="2400" b="1" dirty="0" smtClean="0">
                <a:latin typeface="Arial" pitchFamily="34" charset="0"/>
                <a:cs typeface="Arial" pitchFamily="34" charset="0"/>
              </a:rPr>
              <a:t>A)</a:t>
            </a:r>
            <a:r>
              <a:rPr lang="en-US" sz="2400" dirty="0" smtClean="0">
                <a:latin typeface="Arial" pitchFamily="34" charset="0"/>
                <a:cs typeface="Arial" pitchFamily="34" charset="0"/>
              </a:rPr>
              <a:t>. Controls the composition of the Boards of director   </a:t>
            </a:r>
            <a:r>
              <a:rPr lang="en-US" sz="2400" b="1" dirty="0" smtClean="0">
                <a:latin typeface="Arial" pitchFamily="34" charset="0"/>
                <a:cs typeface="Arial" pitchFamily="34" charset="0"/>
              </a:rPr>
              <a:t>OR</a:t>
            </a:r>
          </a:p>
          <a:p>
            <a:pPr marL="681228" indent="-571500">
              <a:buNone/>
            </a:pPr>
            <a:r>
              <a:rPr lang="en-US" sz="2400" dirty="0" smtClean="0">
                <a:latin typeface="Arial" pitchFamily="34" charset="0"/>
                <a:cs typeface="Arial" pitchFamily="34" charset="0"/>
              </a:rPr>
              <a:t>    </a:t>
            </a:r>
            <a:r>
              <a:rPr lang="en-US" sz="2400" b="1" dirty="0" smtClean="0">
                <a:latin typeface="Arial" pitchFamily="34" charset="0"/>
                <a:cs typeface="Arial" pitchFamily="34" charset="0"/>
              </a:rPr>
              <a:t>B)</a:t>
            </a:r>
            <a:r>
              <a:rPr lang="en-US" sz="2400" dirty="0" smtClean="0">
                <a:latin typeface="Arial" pitchFamily="34" charset="0"/>
                <a:cs typeface="Arial" pitchFamily="34" charset="0"/>
              </a:rPr>
              <a:t>. Exercise or control more than 50% of the Total share capital either at its own or together with one or more of its subsidiary companies.</a:t>
            </a:r>
          </a:p>
          <a:p>
            <a:pPr>
              <a:buNone/>
            </a:pPr>
            <a:endParaRPr lang="en-US" sz="2400" dirty="0" smtClean="0">
              <a:latin typeface="Arial" pitchFamily="34" charset="0"/>
              <a:cs typeface="Arial" pitchFamily="34" charset="0"/>
            </a:endParaRPr>
          </a:p>
          <a:p>
            <a:pPr>
              <a:buNone/>
            </a:pPr>
            <a:endParaRPr lang="en-US" sz="2400" dirty="0" smtClean="0">
              <a:latin typeface="Arial" pitchFamily="34" charset="0"/>
              <a:cs typeface="Arial" pitchFamily="34" charset="0"/>
            </a:endParaRPr>
          </a:p>
        </p:txBody>
      </p:sp>
      <p:sp>
        <p:nvSpPr>
          <p:cNvPr id="4" name="Left Arrow 3">
            <a:hlinkClick r:id="rId2" action="ppaction://hlinksldjump"/>
          </p:cNvPr>
          <p:cNvSpPr/>
          <p:nvPr/>
        </p:nvSpPr>
        <p:spPr>
          <a:xfrm>
            <a:off x="533400" y="6172200"/>
            <a:ext cx="4572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143000"/>
          </a:xfrm>
        </p:spPr>
        <p:txBody>
          <a:bodyPr>
            <a:noAutofit/>
          </a:bodyPr>
          <a:lstStyle/>
          <a:p>
            <a:pPr algn="just"/>
            <a:r>
              <a:rPr lang="en-IN" sz="3600" dirty="0" smtClean="0">
                <a:solidFill>
                  <a:schemeClr val="tx1"/>
                </a:solidFill>
                <a:latin typeface="Arial" pitchFamily="34" charset="0"/>
                <a:cs typeface="Arial" pitchFamily="34" charset="0"/>
              </a:rPr>
              <a:t>Approval of Audit Committee ( u/s 177)</a:t>
            </a:r>
            <a:endParaRPr lang="en-IN" sz="36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p:txBody>
          <a:bodyPr>
            <a:normAutofit fontScale="92500" lnSpcReduction="10000"/>
          </a:bodyPr>
          <a:lstStyle/>
          <a:p>
            <a:pPr>
              <a:buNone/>
            </a:pPr>
            <a:r>
              <a:rPr lang="en-IN" sz="2400" b="1" dirty="0" smtClean="0">
                <a:latin typeface="Arial" pitchFamily="34" charset="0"/>
                <a:cs typeface="Arial" pitchFamily="34" charset="0"/>
              </a:rPr>
              <a:t>Applicability of Audit Committee: -</a:t>
            </a:r>
            <a:br>
              <a:rPr lang="en-IN" sz="2400" b="1" dirty="0" smtClean="0">
                <a:latin typeface="Arial" pitchFamily="34" charset="0"/>
                <a:cs typeface="Arial" pitchFamily="34" charset="0"/>
              </a:rPr>
            </a:br>
            <a:endParaRPr lang="en-IN" sz="2400" b="1" dirty="0" smtClean="0">
              <a:latin typeface="Arial" pitchFamily="34" charset="0"/>
              <a:cs typeface="Arial" pitchFamily="34" charset="0"/>
            </a:endParaRPr>
          </a:p>
          <a:p>
            <a:pPr>
              <a:buNone/>
            </a:pPr>
            <a:r>
              <a:rPr lang="en-IN" sz="2000" dirty="0" smtClean="0">
                <a:latin typeface="Arial" pitchFamily="34" charset="0"/>
                <a:cs typeface="Arial" pitchFamily="34" charset="0"/>
              </a:rPr>
              <a:t> Following companies are required to constitute an Audit committee: -</a:t>
            </a:r>
          </a:p>
          <a:p>
            <a:pPr marL="457200" indent="-457200">
              <a:buFont typeface="+mj-lt"/>
              <a:buAutoNum type="arabicPeriod"/>
            </a:pPr>
            <a:r>
              <a:rPr lang="en-IN" sz="2000" dirty="0" smtClean="0">
                <a:latin typeface="Arial" pitchFamily="34" charset="0"/>
                <a:cs typeface="Arial" pitchFamily="34" charset="0"/>
              </a:rPr>
              <a:t>Every Listed Company</a:t>
            </a:r>
          </a:p>
          <a:p>
            <a:pPr marL="457200" indent="-457200">
              <a:buAutoNum type="arabicPeriod"/>
            </a:pPr>
            <a:r>
              <a:rPr lang="en-IN" sz="2000" dirty="0" smtClean="0">
                <a:latin typeface="Arial" pitchFamily="34" charset="0"/>
                <a:cs typeface="Arial" pitchFamily="34" charset="0"/>
              </a:rPr>
              <a:t>All Public companies with a paid-up capital of Rs. 10 crores or more;</a:t>
            </a:r>
          </a:p>
          <a:p>
            <a:pPr marL="457200" indent="-457200">
              <a:buAutoNum type="arabicPeriod"/>
            </a:pPr>
            <a:r>
              <a:rPr lang="en-IN" sz="2000" dirty="0" smtClean="0">
                <a:latin typeface="Arial" pitchFamily="34" charset="0"/>
                <a:cs typeface="Arial" pitchFamily="34" charset="0"/>
              </a:rPr>
              <a:t>All public companies having turnover of Rs. 100 crore or more;</a:t>
            </a:r>
          </a:p>
          <a:p>
            <a:pPr marL="457200" indent="-457200">
              <a:buAutoNum type="arabicPeriod"/>
            </a:pPr>
            <a:r>
              <a:rPr lang="en-IN" sz="2000" dirty="0" smtClean="0">
                <a:latin typeface="Arial" pitchFamily="34" charset="0"/>
                <a:cs typeface="Arial" pitchFamily="34" charset="0"/>
              </a:rPr>
              <a:t>All public companies having in aggregate, Outstanding loans or borrowings or debenture or deposits exceeding Rs. 50 crore or more.</a:t>
            </a:r>
          </a:p>
          <a:p>
            <a:pPr>
              <a:buNone/>
            </a:pPr>
            <a:endParaRPr lang="en-IN" sz="2000" dirty="0" smtClean="0">
              <a:latin typeface="Arial" pitchFamily="34" charset="0"/>
              <a:cs typeface="Arial" pitchFamily="34" charset="0"/>
            </a:endParaRPr>
          </a:p>
          <a:p>
            <a:pPr>
              <a:buNone/>
            </a:pPr>
            <a:r>
              <a:rPr lang="en-IN" sz="2200" b="1" dirty="0" smtClean="0">
                <a:latin typeface="Arial" pitchFamily="34" charset="0"/>
                <a:cs typeface="Arial" pitchFamily="34" charset="0"/>
              </a:rPr>
              <a:t>Requirement: -</a:t>
            </a:r>
          </a:p>
          <a:p>
            <a:pPr>
              <a:buNone/>
            </a:pPr>
            <a:endParaRPr lang="en-IN" sz="2000" dirty="0" smtClean="0">
              <a:latin typeface="Arial" pitchFamily="34" charset="0"/>
              <a:cs typeface="Arial" pitchFamily="34" charset="0"/>
            </a:endParaRPr>
          </a:p>
          <a:p>
            <a:pPr>
              <a:buNone/>
            </a:pPr>
            <a:r>
              <a:rPr lang="en-IN" sz="2000" dirty="0" smtClean="0">
                <a:latin typeface="Arial" pitchFamily="34" charset="0"/>
                <a:cs typeface="Arial" pitchFamily="34" charset="0"/>
              </a:rPr>
              <a:t>	As per the provisions of section 177(4)(iv), every Related party transactions and subsequent modification in any previous transaction will require prior approval of Audit Committee.</a:t>
            </a:r>
          </a:p>
          <a:p>
            <a:endParaRPr lang="en-IN" sz="2000" dirty="0" smtClean="0">
              <a:latin typeface="Arial" pitchFamily="34" charset="0"/>
              <a:cs typeface="Arial" pitchFamily="34" charset="0"/>
            </a:endParaRPr>
          </a:p>
          <a:p>
            <a:pPr>
              <a:buNone/>
            </a:pPr>
            <a:endParaRPr lang="en-IN" sz="2000" dirty="0" smtClean="0">
              <a:latin typeface="Arial" pitchFamily="34" charset="0"/>
              <a:cs typeface="Arial" pitchFamily="34" charset="0"/>
            </a:endParaRPr>
          </a:p>
          <a:p>
            <a:endParaRPr lang="en-IN"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944562"/>
          </a:xfrm>
        </p:spPr>
        <p:txBody>
          <a:bodyPr>
            <a:normAutofit fontScale="90000"/>
          </a:bodyPr>
          <a:lstStyle/>
          <a:p>
            <a:pPr algn="just"/>
            <a:r>
              <a:rPr lang="en-IN" sz="3200" dirty="0" smtClean="0">
                <a:solidFill>
                  <a:schemeClr val="tx1"/>
                </a:solidFill>
                <a:latin typeface="Arial" pitchFamily="34" charset="0"/>
                <a:cs typeface="Arial" pitchFamily="34" charset="0"/>
              </a:rPr>
              <a:t>Details of Related party transactions to be filed with ROC </a:t>
            </a:r>
            <a:endParaRPr lang="en-IN" sz="32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457200" y="1481328"/>
            <a:ext cx="8229600" cy="5071872"/>
          </a:xfrm>
        </p:spPr>
        <p:txBody>
          <a:bodyPr>
            <a:noAutofit/>
          </a:bodyPr>
          <a:lstStyle/>
          <a:p>
            <a:pPr>
              <a:buNone/>
            </a:pPr>
            <a:r>
              <a:rPr lang="en-IN" sz="1800" b="1" dirty="0" smtClean="0">
                <a:latin typeface="Arial" pitchFamily="34" charset="0"/>
                <a:cs typeface="Arial" pitchFamily="34" charset="0"/>
              </a:rPr>
              <a:t>A) Details of material contracts or arrangements or transactions at arm’s   length basis:</a:t>
            </a:r>
            <a:r>
              <a:rPr lang="en-IN" sz="1800" dirty="0" smtClean="0">
                <a:latin typeface="Arial" pitchFamily="34" charset="0"/>
                <a:cs typeface="Arial" pitchFamily="34" charset="0"/>
              </a:rPr>
              <a:t> </a:t>
            </a:r>
          </a:p>
          <a:p>
            <a:pPr>
              <a:buNone/>
            </a:pPr>
            <a:r>
              <a:rPr lang="en-IN" sz="1800" dirty="0" smtClean="0">
                <a:latin typeface="Arial" pitchFamily="34" charset="0"/>
                <a:cs typeface="Arial" pitchFamily="34" charset="0"/>
              </a:rPr>
              <a:t> 1. Name(s) of the related party and nature of relationship</a:t>
            </a:r>
          </a:p>
          <a:p>
            <a:pPr>
              <a:buNone/>
            </a:pPr>
            <a:r>
              <a:rPr lang="en-IN" sz="1800" dirty="0" smtClean="0">
                <a:latin typeface="Arial" pitchFamily="34" charset="0"/>
                <a:cs typeface="Arial" pitchFamily="34" charset="0"/>
              </a:rPr>
              <a:t> 2. Nature of contracts, arrangements, transactions</a:t>
            </a:r>
          </a:p>
          <a:p>
            <a:pPr>
              <a:buNone/>
            </a:pPr>
            <a:r>
              <a:rPr lang="en-IN" sz="1800" dirty="0" smtClean="0">
                <a:latin typeface="Arial" pitchFamily="34" charset="0"/>
                <a:cs typeface="Arial" pitchFamily="34" charset="0"/>
              </a:rPr>
              <a:t> 3. Duration of the contracts, arrangements, transactions</a:t>
            </a:r>
          </a:p>
          <a:p>
            <a:pPr>
              <a:buNone/>
            </a:pPr>
            <a:r>
              <a:rPr lang="en-IN" sz="1800" dirty="0" smtClean="0">
                <a:latin typeface="Arial" pitchFamily="34" charset="0"/>
                <a:cs typeface="Arial" pitchFamily="34" charset="0"/>
              </a:rPr>
              <a:t> 4. Salient terms of the contracts, arrangements or transactions including the   value, if any</a:t>
            </a:r>
          </a:p>
          <a:p>
            <a:pPr>
              <a:buNone/>
            </a:pPr>
            <a:r>
              <a:rPr lang="en-IN" sz="1800" dirty="0" smtClean="0">
                <a:latin typeface="Arial" pitchFamily="34" charset="0"/>
                <a:cs typeface="Arial" pitchFamily="34" charset="0"/>
              </a:rPr>
              <a:t> 5. Date(s) of approval by the board</a:t>
            </a:r>
          </a:p>
          <a:p>
            <a:pPr>
              <a:buNone/>
            </a:pPr>
            <a:r>
              <a:rPr lang="en-IN" sz="1800" dirty="0" smtClean="0">
                <a:latin typeface="Arial" pitchFamily="34" charset="0"/>
                <a:cs typeface="Arial" pitchFamily="34" charset="0"/>
              </a:rPr>
              <a:t> 6.  Amount paid as advances, if any</a:t>
            </a:r>
          </a:p>
          <a:p>
            <a:pPr>
              <a:buNone/>
            </a:pPr>
            <a:endParaRPr lang="en-IN" sz="1050" dirty="0" smtClean="0">
              <a:latin typeface="Arial" pitchFamily="34" charset="0"/>
              <a:cs typeface="Arial" pitchFamily="34" charset="0"/>
            </a:endParaRPr>
          </a:p>
          <a:p>
            <a:pPr>
              <a:buNone/>
            </a:pPr>
            <a:r>
              <a:rPr lang="en-IN" sz="1800" b="1" dirty="0" smtClean="0">
                <a:latin typeface="Arial" pitchFamily="34" charset="0"/>
                <a:cs typeface="Arial" pitchFamily="34" charset="0"/>
              </a:rPr>
              <a:t>B) Details of contracts or arrangements or transactions not at arm’s length basis:</a:t>
            </a:r>
          </a:p>
          <a:p>
            <a:pPr>
              <a:buNone/>
            </a:pPr>
            <a:r>
              <a:rPr lang="en-IN" sz="1800" dirty="0" smtClean="0">
                <a:latin typeface="Arial" pitchFamily="34" charset="0"/>
                <a:cs typeface="Arial" pitchFamily="34" charset="0"/>
              </a:rPr>
              <a:t> 1. In addition to the above, date on which the special resolution was passed in general meeting, and</a:t>
            </a:r>
          </a:p>
          <a:p>
            <a:pPr>
              <a:buNone/>
            </a:pPr>
            <a:r>
              <a:rPr lang="en-IN" sz="1800" dirty="0" smtClean="0">
                <a:latin typeface="Arial" pitchFamily="34" charset="0"/>
                <a:cs typeface="Arial" pitchFamily="34" charset="0"/>
              </a:rPr>
              <a:t> 2. Justification for entering into such contracts, arrangements or transactions</a:t>
            </a:r>
          </a:p>
          <a:p>
            <a:endParaRPr lang="en-IN" sz="1800" dirty="0" smtClean="0">
              <a:latin typeface="Arial" pitchFamily="34" charset="0"/>
              <a:cs typeface="Arial" pitchFamily="34" charset="0"/>
            </a:endParaRPr>
          </a:p>
          <a:p>
            <a:endParaRPr lang="en-IN" sz="18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just"/>
            <a:r>
              <a:rPr lang="en-IN" sz="3000" b="1" dirty="0" smtClean="0">
                <a:solidFill>
                  <a:schemeClr val="tx1"/>
                </a:solidFill>
                <a:latin typeface="Arial" pitchFamily="34" charset="0"/>
                <a:cs typeface="Arial" pitchFamily="34" charset="0"/>
              </a:rPr>
              <a:t>Implications of revised clause 49 of Listing Agreement in terms of Related Party Transactions</a:t>
            </a:r>
            <a:endParaRPr lang="en-IN" sz="3000" b="1"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228600" y="1752600"/>
            <a:ext cx="8686800" cy="4343400"/>
          </a:xfrm>
        </p:spPr>
        <p:txBody>
          <a:bodyPr>
            <a:normAutofit/>
          </a:bodyPr>
          <a:lstStyle/>
          <a:p>
            <a:pPr>
              <a:buNone/>
            </a:pPr>
            <a:endParaRPr lang="en-IN" sz="2400" dirty="0" smtClean="0">
              <a:latin typeface="Arial" pitchFamily="34" charset="0"/>
              <a:cs typeface="Arial" pitchFamily="34" charset="0"/>
            </a:endParaRPr>
          </a:p>
          <a:p>
            <a:pPr algn="just"/>
            <a:r>
              <a:rPr lang="en-IN" sz="2000" dirty="0" smtClean="0">
                <a:latin typeface="Arial" pitchFamily="34" charset="0"/>
                <a:cs typeface="Arial" pitchFamily="34" charset="0"/>
              </a:rPr>
              <a:t>The Company shall frame and adopt a policy on materiality of related party transactions and dealing with related party transactions. The same shall be filed with the stock exchanges and also be updated in the Company’s website. Further the company shall include the policy in its </a:t>
            </a:r>
            <a:r>
              <a:rPr lang="en-IN" sz="2000" b="1" dirty="0" smtClean="0">
                <a:solidFill>
                  <a:srgbClr val="0070C0"/>
                </a:solidFill>
                <a:latin typeface="Arial" pitchFamily="34" charset="0"/>
                <a:cs typeface="Arial" pitchFamily="34" charset="0"/>
              </a:rPr>
              <a:t>Annual Report </a:t>
            </a:r>
            <a:r>
              <a:rPr lang="en-IN" sz="2000" dirty="0" smtClean="0">
                <a:latin typeface="Arial" pitchFamily="34" charset="0"/>
                <a:cs typeface="Arial" pitchFamily="34" charset="0"/>
              </a:rPr>
              <a:t>every year.</a:t>
            </a:r>
          </a:p>
          <a:p>
            <a:pPr algn="just"/>
            <a:r>
              <a:rPr lang="en-IN" sz="2000" dirty="0" smtClean="0">
                <a:latin typeface="Arial" pitchFamily="34" charset="0"/>
                <a:cs typeface="Arial" pitchFamily="34" charset="0"/>
              </a:rPr>
              <a:t>Any related party transactions irrespective of transactional values   requires the prior approval of Audit Committee</a:t>
            </a:r>
            <a:r>
              <a:rPr lang="en-IN" sz="2000" dirty="0" smtClean="0"/>
              <a:t>.</a:t>
            </a:r>
          </a:p>
          <a:p>
            <a:pPr algn="just"/>
            <a:r>
              <a:rPr lang="en-IN" sz="2000" dirty="0" smtClean="0">
                <a:latin typeface="Arial" pitchFamily="34" charset="0"/>
                <a:cs typeface="Arial" pitchFamily="34" charset="0"/>
              </a:rPr>
              <a:t>The company shall have a periodical review of the related parties and the transactions entered or to be entered into with the related parties</a:t>
            </a:r>
            <a:r>
              <a:rPr lang="en-IN" sz="2000" dirty="0" smtClean="0"/>
              <a:t>. </a:t>
            </a:r>
            <a:endParaRPr lang="en-IN"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143000"/>
          </a:xfrm>
        </p:spPr>
        <p:txBody>
          <a:bodyPr>
            <a:normAutofit/>
          </a:bodyPr>
          <a:lstStyle/>
          <a:p>
            <a:pPr algn="just"/>
            <a:r>
              <a:rPr lang="en-IN" sz="3200" dirty="0" smtClean="0">
                <a:solidFill>
                  <a:schemeClr val="tx1"/>
                </a:solidFill>
                <a:latin typeface="Arial" pitchFamily="34" charset="0"/>
                <a:cs typeface="Arial" pitchFamily="34" charset="0"/>
              </a:rPr>
              <a:t>Requirement for Listed Companies </a:t>
            </a:r>
            <a:endParaRPr lang="en-IN" sz="32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p:txBody>
          <a:bodyPr>
            <a:normAutofit fontScale="92500" lnSpcReduction="20000"/>
          </a:bodyPr>
          <a:lstStyle/>
          <a:p>
            <a:r>
              <a:rPr lang="en-IN" sz="2400" dirty="0" smtClean="0">
                <a:latin typeface="Arial" pitchFamily="34" charset="0"/>
                <a:cs typeface="Arial" pitchFamily="34" charset="0"/>
              </a:rPr>
              <a:t>Prior approval of shareholders required for all Material related party transactions</a:t>
            </a:r>
          </a:p>
          <a:p>
            <a:pPr algn="just"/>
            <a:r>
              <a:rPr lang="en-IN" sz="2400" dirty="0" smtClean="0">
                <a:latin typeface="Arial" pitchFamily="34" charset="0"/>
                <a:cs typeface="Arial" pitchFamily="34" charset="0"/>
              </a:rPr>
              <a:t>Policy of dealing with Related party transactions to be disclosed on website and in annual report.</a:t>
            </a:r>
          </a:p>
          <a:p>
            <a:pPr algn="just"/>
            <a:r>
              <a:rPr lang="en-IN" sz="2200" dirty="0" smtClean="0">
                <a:latin typeface="Arial" pitchFamily="34" charset="0"/>
                <a:cs typeface="Arial" pitchFamily="34" charset="0"/>
              </a:rPr>
              <a:t>Details of all “Material Transactions” with related parties shall be disclosed quarterly along with the compliance report on corporate governance.</a:t>
            </a:r>
          </a:p>
          <a:p>
            <a:endParaRPr lang="en-IN" sz="2400" dirty="0" smtClean="0"/>
          </a:p>
          <a:p>
            <a:pPr algn="just"/>
            <a:r>
              <a:rPr lang="en-IN" sz="2200" dirty="0" smtClean="0">
                <a:solidFill>
                  <a:srgbClr val="0070C0"/>
                </a:solidFill>
                <a:latin typeface="Arial" pitchFamily="34" charset="0"/>
                <a:cs typeface="Arial" pitchFamily="34" charset="0"/>
              </a:rPr>
              <a:t>Material Transaction</a:t>
            </a:r>
            <a:r>
              <a:rPr lang="en-IN" sz="2200" dirty="0" smtClean="0">
                <a:latin typeface="Arial" pitchFamily="34" charset="0"/>
                <a:cs typeface="Arial" pitchFamily="34" charset="0"/>
              </a:rPr>
              <a:t>: Transaction (together with previous transactions with a related party) exceeds 10% of the annual turnover; or</a:t>
            </a:r>
          </a:p>
          <a:p>
            <a:pPr algn="just"/>
            <a:r>
              <a:rPr lang="en-IN" sz="2200" dirty="0" smtClean="0">
                <a:latin typeface="Arial" pitchFamily="34" charset="0"/>
                <a:cs typeface="Arial" pitchFamily="34" charset="0"/>
              </a:rPr>
              <a:t>exceeds 20% of the net worth of the company as per last year’s audited financials</a:t>
            </a:r>
          </a:p>
          <a:p>
            <a:pPr>
              <a:buNone/>
            </a:pPr>
            <a:r>
              <a:rPr lang="en-IN" sz="2200" dirty="0" smtClean="0"/>
              <a:t>	</a:t>
            </a:r>
          </a:p>
          <a:p>
            <a:pPr>
              <a:buNone/>
            </a:pPr>
            <a:endParaRPr lang="en-IN" sz="2400" dirty="0">
              <a:latin typeface="Arial" pitchFamily="34" charset="0"/>
              <a:cs typeface="Arial" pitchFamily="34" charset="0"/>
            </a:endParaRPr>
          </a:p>
        </p:txBody>
      </p:sp>
      <p:sp>
        <p:nvSpPr>
          <p:cNvPr id="4" name="Rounded Rectangle 3"/>
          <p:cNvSpPr/>
          <p:nvPr/>
        </p:nvSpPr>
        <p:spPr>
          <a:xfrm>
            <a:off x="756312" y="4267200"/>
            <a:ext cx="7930488"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Material Transaction: </a:t>
            </a:r>
            <a:r>
              <a:rPr lang="en-US" dirty="0" smtClean="0"/>
              <a:t>Transaction (together with previous transaction with a related party) exceeds 10% of the turn over as per last year’s audited financials. </a:t>
            </a:r>
            <a:endParaRPr lang="en-US" dirty="0"/>
          </a:p>
        </p:txBody>
      </p:sp>
      <p:sp>
        <p:nvSpPr>
          <p:cNvPr id="5" name="Cloud Callout 4"/>
          <p:cNvSpPr/>
          <p:nvPr/>
        </p:nvSpPr>
        <p:spPr>
          <a:xfrm>
            <a:off x="2514600" y="3657600"/>
            <a:ext cx="4302712" cy="8382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w.e.f</a:t>
            </a:r>
            <a:r>
              <a:rPr lang="en-US" dirty="0" smtClean="0"/>
              <a:t>. September 15, 2014</a:t>
            </a:r>
            <a:endParaRPr lang="en-US" dirty="0"/>
          </a:p>
        </p:txBody>
      </p:sp>
      <p:sp>
        <p:nvSpPr>
          <p:cNvPr id="6" name="Footer Placeholder 5"/>
          <p:cNvSpPr>
            <a:spLocks noGrp="1"/>
          </p:cNvSpPr>
          <p:nvPr>
            <p:ph type="ftr" sz="quarter" idx="11"/>
          </p:nvPr>
        </p:nvSpPr>
        <p:spPr/>
        <p:txBody>
          <a:bodyPr/>
          <a:lstStyle/>
          <a:p>
            <a:r>
              <a:rPr lang="en-US" dirty="0" smtClean="0"/>
              <a:t>Venky Rathi Mob: 8802239807 E-mail: rathi.venky@gmail.com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2590800"/>
            <a:ext cx="3200400" cy="1143000"/>
          </a:xfrm>
        </p:spPr>
        <p:txBody>
          <a:bodyPr/>
          <a:lstStyle/>
          <a:p>
            <a:r>
              <a:rPr lang="en-US" dirty="0" smtClean="0"/>
              <a:t>Thank You..</a:t>
            </a:r>
            <a:endParaRPr lang="en-US" dirty="0"/>
          </a:p>
        </p:txBody>
      </p:sp>
      <p:sp>
        <p:nvSpPr>
          <p:cNvPr id="3" name="Footer Placeholder 2"/>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762000"/>
            <a:ext cx="8229600" cy="5334000"/>
          </a:xfrm>
        </p:spPr>
        <p:txBody>
          <a:bodyPr>
            <a:normAutofit fontScale="85000" lnSpcReduction="10000"/>
          </a:bodyPr>
          <a:lstStyle/>
          <a:p>
            <a:pPr algn="just">
              <a:buNone/>
            </a:pPr>
            <a:r>
              <a:rPr lang="en-US" sz="2000" dirty="0" smtClean="0">
                <a:latin typeface="Arial" pitchFamily="34" charset="0"/>
                <a:cs typeface="Arial" pitchFamily="34" charset="0"/>
              </a:rPr>
              <a:t>    </a:t>
            </a:r>
            <a:r>
              <a:rPr lang="en-US" sz="2800" b="1" dirty="0" smtClean="0">
                <a:latin typeface="Arial" pitchFamily="34" charset="0"/>
                <a:cs typeface="Arial" pitchFamily="34" charset="0"/>
              </a:rPr>
              <a:t>Related Party</a:t>
            </a:r>
            <a:r>
              <a:rPr lang="en-US" sz="2800" dirty="0" smtClean="0">
                <a:latin typeface="Arial" pitchFamily="34" charset="0"/>
                <a:cs typeface="Arial" pitchFamily="34" charset="0"/>
              </a:rPr>
              <a:t> has been explained under section 2(76) of the Companies Act, 2013 which includes:-</a:t>
            </a:r>
          </a:p>
          <a:p>
            <a:pPr algn="just">
              <a:buNone/>
            </a:pPr>
            <a:endParaRPr lang="en-US" sz="2000" dirty="0" smtClean="0">
              <a:latin typeface="Arial" pitchFamily="34" charset="0"/>
              <a:cs typeface="Arial" pitchFamily="34" charset="0"/>
            </a:endParaRPr>
          </a:p>
          <a:p>
            <a:pPr marL="566928" lvl="0" indent="-457200" algn="just">
              <a:buNone/>
            </a:pPr>
            <a:r>
              <a:rPr lang="en-US" sz="2000" dirty="0" smtClean="0">
                <a:latin typeface="Arial" pitchFamily="34" charset="0"/>
                <a:cs typeface="Arial" pitchFamily="34" charset="0"/>
              </a:rPr>
              <a:t>     1. A Director or his Relative</a:t>
            </a:r>
          </a:p>
          <a:p>
            <a:pPr marL="566928" lvl="0" indent="-457200" algn="just">
              <a:buNone/>
            </a:pPr>
            <a:r>
              <a:rPr lang="en-US" sz="2000" dirty="0" smtClean="0">
                <a:latin typeface="Arial" pitchFamily="34" charset="0"/>
                <a:cs typeface="Arial" pitchFamily="34" charset="0"/>
              </a:rPr>
              <a:t>     2. A Key Managerial Personnel</a:t>
            </a:r>
          </a:p>
          <a:p>
            <a:pPr marL="624078" lvl="0" indent="-514350" algn="just">
              <a:buNone/>
            </a:pPr>
            <a:r>
              <a:rPr lang="en-US" sz="2000" dirty="0" smtClean="0">
                <a:latin typeface="Arial" pitchFamily="34" charset="0"/>
                <a:cs typeface="Arial" pitchFamily="34" charset="0"/>
              </a:rPr>
              <a:t>     3. </a:t>
            </a:r>
            <a:r>
              <a:rPr lang="en-US" sz="2000" dirty="0">
                <a:latin typeface="Arial" pitchFamily="34" charset="0"/>
                <a:cs typeface="Arial" pitchFamily="34" charset="0"/>
              </a:rPr>
              <a:t>A firm in which Director, Manager or his Relative is a partner</a:t>
            </a:r>
          </a:p>
          <a:p>
            <a:pPr marL="624078" lvl="0" indent="-514350" algn="just">
              <a:buNone/>
            </a:pPr>
            <a:r>
              <a:rPr lang="en-US" sz="2000" dirty="0">
                <a:latin typeface="Arial" pitchFamily="34" charset="0"/>
                <a:cs typeface="Arial" pitchFamily="34" charset="0"/>
              </a:rPr>
              <a:t>  </a:t>
            </a:r>
            <a:r>
              <a:rPr lang="en-US" sz="2000" dirty="0" smtClean="0">
                <a:latin typeface="Arial" pitchFamily="34" charset="0"/>
                <a:cs typeface="Arial" pitchFamily="34" charset="0"/>
              </a:rPr>
              <a:t>   4. A </a:t>
            </a:r>
            <a:r>
              <a:rPr lang="en-US" sz="2000" dirty="0">
                <a:latin typeface="Arial" pitchFamily="34" charset="0"/>
                <a:cs typeface="Arial" pitchFamily="34" charset="0"/>
              </a:rPr>
              <a:t>private company in which a director or manager is a member or director</a:t>
            </a:r>
          </a:p>
          <a:p>
            <a:pPr marL="624078" lvl="0" indent="-514350" algn="just">
              <a:buNone/>
            </a:pPr>
            <a:r>
              <a:rPr lang="en-US" sz="2000" dirty="0">
                <a:latin typeface="Arial" pitchFamily="34" charset="0"/>
                <a:cs typeface="Arial" pitchFamily="34" charset="0"/>
              </a:rPr>
              <a:t>  </a:t>
            </a:r>
            <a:r>
              <a:rPr lang="en-US" sz="2000" dirty="0" smtClean="0">
                <a:latin typeface="Arial" pitchFamily="34" charset="0"/>
                <a:cs typeface="Arial" pitchFamily="34" charset="0"/>
              </a:rPr>
              <a:t>   5. </a:t>
            </a:r>
            <a:r>
              <a:rPr lang="en-US" sz="2000" dirty="0">
                <a:latin typeface="Arial" pitchFamily="34" charset="0"/>
                <a:cs typeface="Arial" pitchFamily="34" charset="0"/>
              </a:rPr>
              <a:t>A public company in which a Director or Manager is a director </a:t>
            </a:r>
            <a:r>
              <a:rPr lang="en-US" sz="2000" b="1" dirty="0" smtClean="0">
                <a:latin typeface="Arial" pitchFamily="34" charset="0"/>
                <a:cs typeface="Arial" pitchFamily="34" charset="0"/>
              </a:rPr>
              <a:t>AND*</a:t>
            </a:r>
            <a:r>
              <a:rPr lang="en-US" sz="2000" dirty="0" smtClean="0">
                <a:latin typeface="Arial" pitchFamily="34" charset="0"/>
                <a:cs typeface="Arial" pitchFamily="34" charset="0"/>
              </a:rPr>
              <a:t> </a:t>
            </a:r>
            <a:r>
              <a:rPr lang="en-US" sz="2000" dirty="0">
                <a:latin typeface="Arial" pitchFamily="34" charset="0"/>
                <a:cs typeface="Arial" pitchFamily="34" charset="0"/>
              </a:rPr>
              <a:t>holds along with his relatives, more than 2% of its paid up capital</a:t>
            </a:r>
          </a:p>
          <a:p>
            <a:pPr marL="624078" lvl="0" indent="-514350" algn="just">
              <a:buNone/>
            </a:pPr>
            <a:r>
              <a:rPr lang="en-US" sz="2000" dirty="0">
                <a:latin typeface="Arial" pitchFamily="34" charset="0"/>
                <a:cs typeface="Arial" pitchFamily="34" charset="0"/>
              </a:rPr>
              <a:t>  </a:t>
            </a:r>
            <a:r>
              <a:rPr lang="en-US" sz="2000" dirty="0" smtClean="0">
                <a:latin typeface="Arial" pitchFamily="34" charset="0"/>
                <a:cs typeface="Arial" pitchFamily="34" charset="0"/>
              </a:rPr>
              <a:t>   6. </a:t>
            </a:r>
            <a:r>
              <a:rPr lang="en-US" sz="2000" dirty="0">
                <a:latin typeface="Arial" pitchFamily="34" charset="0"/>
                <a:cs typeface="Arial" pitchFamily="34" charset="0"/>
              </a:rPr>
              <a:t>Any body corporate, whose BOD, MD or Manager is accustomed to act in accordance with the advice, direction or instruction of a Director or Manager </a:t>
            </a:r>
            <a:r>
              <a:rPr lang="en-US" sz="2000" b="1" dirty="0">
                <a:latin typeface="Arial" pitchFamily="34" charset="0"/>
                <a:cs typeface="Arial" pitchFamily="34" charset="0"/>
              </a:rPr>
              <a:t>given not in a Professional capacity</a:t>
            </a:r>
            <a:r>
              <a:rPr lang="en-US" sz="2000" dirty="0">
                <a:latin typeface="Arial" pitchFamily="34" charset="0"/>
                <a:cs typeface="Arial" pitchFamily="34" charset="0"/>
              </a:rPr>
              <a:t>.</a:t>
            </a:r>
          </a:p>
          <a:p>
            <a:pPr marL="566928" lvl="0" indent="-457200" algn="just">
              <a:buNone/>
            </a:pPr>
            <a:r>
              <a:rPr lang="en-US" sz="2000" dirty="0">
                <a:latin typeface="Arial" pitchFamily="34" charset="0"/>
                <a:cs typeface="Arial" pitchFamily="34" charset="0"/>
              </a:rPr>
              <a:t>  </a:t>
            </a:r>
            <a:r>
              <a:rPr lang="en-US" sz="2000" dirty="0" smtClean="0">
                <a:latin typeface="Arial" pitchFamily="34" charset="0"/>
                <a:cs typeface="Arial" pitchFamily="34" charset="0"/>
              </a:rPr>
              <a:t>   7. </a:t>
            </a:r>
            <a:r>
              <a:rPr lang="en-US" sz="2000" dirty="0">
                <a:latin typeface="Arial" pitchFamily="34" charset="0"/>
                <a:cs typeface="Arial" pitchFamily="34" charset="0"/>
              </a:rPr>
              <a:t>Any person on whose direction or instruction or advice given not in any professional capacity, a Director or Manager is accustomed to act.</a:t>
            </a:r>
          </a:p>
          <a:p>
            <a:pPr marL="566928" indent="-457200" algn="just">
              <a:buNone/>
            </a:pPr>
            <a:r>
              <a:rPr lang="en-US" sz="2000" dirty="0">
                <a:latin typeface="Arial" pitchFamily="34" charset="0"/>
                <a:cs typeface="Arial" pitchFamily="34" charset="0"/>
              </a:rPr>
              <a:t>  </a:t>
            </a:r>
            <a:r>
              <a:rPr lang="en-US" sz="2000" dirty="0" smtClean="0">
                <a:latin typeface="Arial" pitchFamily="34" charset="0"/>
                <a:cs typeface="Arial" pitchFamily="34" charset="0"/>
              </a:rPr>
              <a:t>   8. </a:t>
            </a:r>
            <a:r>
              <a:rPr lang="en-US" sz="2000" dirty="0">
                <a:latin typeface="Arial" pitchFamily="34" charset="0"/>
                <a:cs typeface="Arial" pitchFamily="34" charset="0"/>
              </a:rPr>
              <a:t>Any company which is the company’s holding company or co-subsidiary of that </a:t>
            </a:r>
            <a:r>
              <a:rPr lang="en-US" sz="2000" dirty="0">
                <a:latin typeface="Arial" pitchFamily="34" charset="0"/>
                <a:cs typeface="Arial" pitchFamily="34" charset="0"/>
                <a:hlinkClick r:id="rId2" action="ppaction://hlinksldjump"/>
              </a:rPr>
              <a:t>holding company</a:t>
            </a:r>
            <a:r>
              <a:rPr lang="en-US" sz="2000" dirty="0">
                <a:latin typeface="Arial" pitchFamily="34" charset="0"/>
                <a:cs typeface="Arial" pitchFamily="34" charset="0"/>
              </a:rPr>
              <a:t> or </a:t>
            </a:r>
            <a:r>
              <a:rPr lang="en-US" sz="2000" dirty="0">
                <a:latin typeface="Arial" pitchFamily="34" charset="0"/>
                <a:cs typeface="Arial" pitchFamily="34" charset="0"/>
                <a:hlinkClick r:id="rId3" action="ppaction://hlinksldjump"/>
              </a:rPr>
              <a:t>subsidiary</a:t>
            </a:r>
            <a:r>
              <a:rPr lang="en-US" sz="2000" dirty="0">
                <a:latin typeface="Arial" pitchFamily="34" charset="0"/>
                <a:cs typeface="Arial" pitchFamily="34" charset="0"/>
              </a:rPr>
              <a:t> or </a:t>
            </a:r>
            <a:r>
              <a:rPr lang="en-US" sz="2000" dirty="0">
                <a:latin typeface="Arial" pitchFamily="34" charset="0"/>
                <a:cs typeface="Arial" pitchFamily="34" charset="0"/>
                <a:hlinkClick r:id="rId4" action="ppaction://hlinksldjump"/>
              </a:rPr>
              <a:t>associate company</a:t>
            </a:r>
            <a:r>
              <a:rPr lang="en-US" sz="2000" dirty="0" smtClean="0">
                <a:latin typeface="Arial" pitchFamily="34" charset="0"/>
                <a:cs typeface="Arial" pitchFamily="34" charset="0"/>
              </a:rPr>
              <a:t>.</a:t>
            </a:r>
          </a:p>
          <a:p>
            <a:pPr marL="566928" indent="-457200" algn="just">
              <a:buNone/>
            </a:pPr>
            <a:endParaRPr lang="en-US" sz="2000" dirty="0" smtClean="0">
              <a:latin typeface="Arial" pitchFamily="34" charset="0"/>
              <a:cs typeface="Arial" pitchFamily="34" charset="0"/>
            </a:endParaRPr>
          </a:p>
          <a:p>
            <a:pPr marL="566928" indent="-457200" algn="just">
              <a:buNone/>
            </a:pPr>
            <a:r>
              <a:rPr lang="en-US" sz="1600" dirty="0" smtClean="0">
                <a:latin typeface="Arial" pitchFamily="34" charset="0"/>
                <a:cs typeface="Arial" pitchFamily="34" charset="0"/>
              </a:rPr>
              <a:t>	* Companies 1</a:t>
            </a:r>
            <a:r>
              <a:rPr lang="en-US" sz="1600" baseline="30000" dirty="0" smtClean="0">
                <a:latin typeface="Arial" pitchFamily="34" charset="0"/>
                <a:cs typeface="Arial" pitchFamily="34" charset="0"/>
              </a:rPr>
              <a:t>st</a:t>
            </a:r>
            <a:r>
              <a:rPr lang="en-US" sz="1600" dirty="0" smtClean="0">
                <a:latin typeface="Arial" pitchFamily="34" charset="0"/>
                <a:cs typeface="Arial" pitchFamily="34" charset="0"/>
              </a:rPr>
              <a:t> (Removal of Difficulties) Order, 2014 </a:t>
            </a:r>
          </a:p>
          <a:p>
            <a:pPr marL="566928" indent="-457200" algn="just">
              <a:buNone/>
            </a:pPr>
            <a:r>
              <a:rPr lang="en-US" sz="1600" dirty="0" smtClean="0">
                <a:latin typeface="Arial" pitchFamily="34" charset="0"/>
                <a:cs typeface="Arial" pitchFamily="34" charset="0"/>
              </a:rPr>
              <a:t>		word  “OR” replaced with word “AND”</a:t>
            </a:r>
          </a:p>
          <a:p>
            <a:pPr marL="566928" indent="-457200" algn="just">
              <a:buNone/>
            </a:pPr>
            <a:endParaRPr lang="en-US" sz="2000" dirty="0" smtClean="0">
              <a:latin typeface="Arial" pitchFamily="34" charset="0"/>
              <a:cs typeface="Arial" pitchFamily="34" charset="0"/>
            </a:endParaRPr>
          </a:p>
          <a:p>
            <a:pPr marL="566928" lvl="0" indent="-457200" algn="just">
              <a:buNone/>
            </a:pPr>
            <a:endParaRPr lang="en-US" sz="2000" dirty="0" smtClean="0">
              <a:latin typeface="Arial" pitchFamily="34" charset="0"/>
              <a:cs typeface="Arial" pitchFamily="34" charset="0"/>
            </a:endParaRPr>
          </a:p>
        </p:txBody>
      </p:sp>
      <p:sp>
        <p:nvSpPr>
          <p:cNvPr id="3" name="Footer Placeholder 2"/>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ransition advTm="1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905000"/>
          </a:xfrm>
        </p:spPr>
        <p:txBody>
          <a:bodyPr>
            <a:noAutofit/>
          </a:bodyPr>
          <a:lstStyle/>
          <a:p>
            <a:r>
              <a:rPr lang="en-US" sz="2400" b="1" dirty="0" smtClean="0">
                <a:solidFill>
                  <a:schemeClr val="tx1"/>
                </a:solidFill>
                <a:latin typeface="Arial" pitchFamily="34" charset="0"/>
                <a:cs typeface="Arial" pitchFamily="34" charset="0"/>
              </a:rPr>
              <a:t>The following person, with reference to a company as defined under Rule 3 of the Companies (Specification of Definitions of Details), Rules, 2014, shall also be deemed to be related party:</a:t>
            </a:r>
            <a:br>
              <a:rPr lang="en-US" sz="2400" b="1" dirty="0" smtClean="0">
                <a:solidFill>
                  <a:schemeClr val="tx1"/>
                </a:solidFill>
                <a:latin typeface="Arial" pitchFamily="34" charset="0"/>
                <a:cs typeface="Arial" pitchFamily="34" charset="0"/>
              </a:rPr>
            </a:br>
            <a:endParaRPr lang="en-US" sz="2400" b="1" dirty="0"/>
          </a:p>
        </p:txBody>
      </p:sp>
      <p:sp>
        <p:nvSpPr>
          <p:cNvPr id="3" name="Content Placeholder 2"/>
          <p:cNvSpPr>
            <a:spLocks noGrp="1"/>
          </p:cNvSpPr>
          <p:nvPr>
            <p:ph idx="1"/>
          </p:nvPr>
        </p:nvSpPr>
        <p:spPr>
          <a:xfrm>
            <a:off x="304800" y="3048000"/>
            <a:ext cx="8229600" cy="1722120"/>
          </a:xfrm>
        </p:spPr>
        <p:txBody>
          <a:bodyPr>
            <a:normAutofit lnSpcReduction="10000"/>
          </a:bodyPr>
          <a:lstStyle/>
          <a:p>
            <a:pPr marL="571500" indent="-571500">
              <a:buFont typeface="+mj-lt"/>
              <a:buAutoNum type="romanUcPeriod"/>
            </a:pPr>
            <a:r>
              <a:rPr lang="en-US" dirty="0" smtClean="0">
                <a:latin typeface="Arial" pitchFamily="34" charset="0"/>
                <a:cs typeface="Arial" pitchFamily="34" charset="0"/>
              </a:rPr>
              <a:t>A director or </a:t>
            </a:r>
          </a:p>
          <a:p>
            <a:pPr marL="571500" indent="-571500">
              <a:buFont typeface="+mj-lt"/>
              <a:buAutoNum type="romanUcPeriod"/>
            </a:pPr>
            <a:r>
              <a:rPr lang="en-US" dirty="0" smtClean="0">
                <a:latin typeface="Arial" pitchFamily="34" charset="0"/>
                <a:cs typeface="Arial" pitchFamily="34" charset="0"/>
              </a:rPr>
              <a:t>Key managerial person of the holding company of such company or </a:t>
            </a:r>
          </a:p>
          <a:p>
            <a:pPr marL="571500" indent="-571500">
              <a:buFont typeface="+mj-lt"/>
              <a:buAutoNum type="romanUcPeriod"/>
            </a:pPr>
            <a:r>
              <a:rPr lang="en-US" dirty="0" smtClean="0">
                <a:latin typeface="Arial" pitchFamily="34" charset="0"/>
                <a:cs typeface="Arial" pitchFamily="34" charset="0"/>
              </a:rPr>
              <a:t>Their relative shall be deemed to be related party.</a:t>
            </a:r>
          </a:p>
          <a:p>
            <a:endParaRPr lang="en-US" dirty="0" smtClean="0">
              <a:latin typeface="Arial" pitchFamily="34" charset="0"/>
              <a:cs typeface="Arial" pitchFamily="34" charset="0"/>
            </a:endParaRPr>
          </a:p>
          <a:p>
            <a:endParaRPr lang="en-US" dirty="0"/>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667000"/>
            <a:ext cx="5562600" cy="1143000"/>
          </a:xfrm>
        </p:spPr>
        <p:txBody>
          <a:bodyPr/>
          <a:lstStyle/>
          <a:p>
            <a:r>
              <a:rPr lang="en-US" dirty="0" smtClean="0"/>
              <a:t>Who are Relatives ?</a:t>
            </a:r>
            <a:endParaRPr lang="en-US" dirty="0"/>
          </a:p>
        </p:txBody>
      </p:sp>
      <p:sp>
        <p:nvSpPr>
          <p:cNvPr id="3" name="Footer Placeholder 2"/>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0"/>
            <a:ext cx="8229600" cy="1295400"/>
          </a:xfrm>
        </p:spPr>
        <p:txBody>
          <a:bodyPr>
            <a:noAutofit/>
          </a:bodyPr>
          <a:lstStyle/>
          <a:p>
            <a:r>
              <a:rPr lang="en-US" sz="2400" dirty="0" smtClean="0">
                <a:solidFill>
                  <a:schemeClr val="tx1"/>
                </a:solidFill>
                <a:latin typeface="Arial" pitchFamily="34" charset="0"/>
                <a:cs typeface="Arial" pitchFamily="34" charset="0"/>
              </a:rPr>
              <a:t>List of Relative Is defined under Section 2(77) of the Companies Act, 2013.</a:t>
            </a:r>
            <a:br>
              <a:rPr lang="en-US" sz="2400" dirty="0" smtClean="0">
                <a:solidFill>
                  <a:schemeClr val="tx1"/>
                </a:solidFill>
                <a:latin typeface="Arial" pitchFamily="34" charset="0"/>
                <a:cs typeface="Arial" pitchFamily="34" charset="0"/>
              </a:rPr>
            </a:br>
            <a:endParaRPr lang="en-US" sz="2400" dirty="0">
              <a:solidFill>
                <a:schemeClr val="tx1"/>
              </a:solidFill>
              <a:latin typeface="Arial" pitchFamily="34" charset="0"/>
              <a:cs typeface="Arial" pitchFamily="34" charset="0"/>
            </a:endParaRPr>
          </a:p>
        </p:txBody>
      </p:sp>
      <p:graphicFrame>
        <p:nvGraphicFramePr>
          <p:cNvPr id="4" name="Table 3"/>
          <p:cNvGraphicFramePr>
            <a:graphicFrameLocks noGrp="1"/>
          </p:cNvGraphicFramePr>
          <p:nvPr/>
        </p:nvGraphicFramePr>
        <p:xfrm>
          <a:off x="304800" y="1143000"/>
          <a:ext cx="8534400" cy="5289318"/>
        </p:xfrm>
        <a:graphic>
          <a:graphicData uri="http://schemas.openxmlformats.org/drawingml/2006/table">
            <a:tbl>
              <a:tblPr/>
              <a:tblGrid>
                <a:gridCol w="4000500"/>
                <a:gridCol w="4533900"/>
              </a:tblGrid>
              <a:tr h="294408">
                <a:tc>
                  <a:txBody>
                    <a:bodyPr/>
                    <a:lstStyle/>
                    <a:p>
                      <a:pPr marL="0" marR="0">
                        <a:lnSpc>
                          <a:spcPct val="115000"/>
                        </a:lnSpc>
                        <a:spcBef>
                          <a:spcPts val="0"/>
                        </a:spcBef>
                        <a:spcAft>
                          <a:spcPts val="0"/>
                        </a:spcAft>
                      </a:pPr>
                      <a:r>
                        <a:rPr lang="en-US" sz="1500" b="1" dirty="0">
                          <a:latin typeface="Arial" pitchFamily="34" charset="0"/>
                          <a:ea typeface="Times New Roman"/>
                          <a:cs typeface="Arial" pitchFamily="34" charset="0"/>
                        </a:rPr>
                        <a:t>Under Companies Act, 2013</a:t>
                      </a:r>
                      <a:endParaRPr lang="en-US" sz="1500" dirty="0">
                        <a:latin typeface="Arial" pitchFamily="34" charset="0"/>
                        <a:ea typeface="Times New Roman"/>
                        <a:cs typeface="Arial" pitchFamily="34" charset="0"/>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b="1" dirty="0">
                          <a:latin typeface="Arial" pitchFamily="34" charset="0"/>
                          <a:ea typeface="Times New Roman"/>
                          <a:cs typeface="Arial" pitchFamily="34" charset="0"/>
                        </a:rPr>
                        <a:t>Under Companies Act 1956</a:t>
                      </a:r>
                      <a:endParaRPr lang="en-US" sz="1500" dirty="0">
                        <a:latin typeface="Arial" pitchFamily="34" charset="0"/>
                        <a:ea typeface="Times New Roman"/>
                        <a:cs typeface="Arial" pitchFamily="34" charset="0"/>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10992">
                <a:tc>
                  <a:txBody>
                    <a:bodyPr/>
                    <a:lstStyle/>
                    <a:p>
                      <a:pPr marL="0" marR="0">
                        <a:lnSpc>
                          <a:spcPct val="115000"/>
                        </a:lnSpc>
                        <a:spcBef>
                          <a:spcPts val="0"/>
                        </a:spcBef>
                        <a:spcAft>
                          <a:spcPts val="0"/>
                        </a:spcAft>
                      </a:pPr>
                      <a:r>
                        <a:rPr lang="en-US" sz="1500" dirty="0">
                          <a:latin typeface="Arial" pitchFamily="34" charset="0"/>
                          <a:ea typeface="Times New Roman"/>
                          <a:cs typeface="Arial" pitchFamily="34" charset="0"/>
                        </a:rPr>
                        <a:t>Relative means anyone who is related to </a:t>
                      </a:r>
                      <a:r>
                        <a:rPr lang="en-US" sz="1500" dirty="0" smtClean="0">
                          <a:latin typeface="Arial" pitchFamily="34" charset="0"/>
                          <a:ea typeface="Times New Roman"/>
                          <a:cs typeface="Arial" pitchFamily="34" charset="0"/>
                        </a:rPr>
                        <a:t>another person </a:t>
                      </a:r>
                      <a:r>
                        <a:rPr lang="en-US" sz="1500" dirty="0">
                          <a:latin typeface="Arial" pitchFamily="34" charset="0"/>
                          <a:ea typeface="Times New Roman"/>
                          <a:cs typeface="Arial" pitchFamily="34" charset="0"/>
                        </a:rPr>
                        <a:t>if they are:-</a:t>
                      </a:r>
                    </a:p>
                    <a:p>
                      <a:pPr marL="342900" marR="0" lvl="0" indent="-342900">
                        <a:lnSpc>
                          <a:spcPct val="115000"/>
                        </a:lnSpc>
                        <a:spcBef>
                          <a:spcPts val="0"/>
                        </a:spcBef>
                        <a:spcAft>
                          <a:spcPts val="0"/>
                        </a:spcAft>
                        <a:buFont typeface="+mj-lt"/>
                        <a:buAutoNum type="alphaLcParenR"/>
                      </a:pPr>
                      <a:r>
                        <a:rPr lang="en-US" sz="1500" dirty="0">
                          <a:latin typeface="Arial" pitchFamily="34" charset="0"/>
                          <a:ea typeface="Times New Roman"/>
                          <a:cs typeface="Arial" pitchFamily="34" charset="0"/>
                        </a:rPr>
                        <a:t>members of a HUF</a:t>
                      </a:r>
                    </a:p>
                    <a:p>
                      <a:pPr marL="342900" marR="0" lvl="0" indent="-342900">
                        <a:lnSpc>
                          <a:spcPct val="115000"/>
                        </a:lnSpc>
                        <a:spcBef>
                          <a:spcPts val="0"/>
                        </a:spcBef>
                        <a:spcAft>
                          <a:spcPts val="0"/>
                        </a:spcAft>
                        <a:buFont typeface="+mj-lt"/>
                        <a:buAutoNum type="alphaLcParenR"/>
                      </a:pPr>
                      <a:r>
                        <a:rPr lang="en-US" sz="1500" dirty="0">
                          <a:latin typeface="Arial" pitchFamily="34" charset="0"/>
                          <a:ea typeface="Times New Roman"/>
                          <a:cs typeface="Arial" pitchFamily="34" charset="0"/>
                        </a:rPr>
                        <a:t>Husband or Wife</a:t>
                      </a:r>
                    </a:p>
                    <a:p>
                      <a:pPr marL="342900" marR="0" lvl="0" indent="-342900">
                        <a:lnSpc>
                          <a:spcPct val="115000"/>
                        </a:lnSpc>
                        <a:spcBef>
                          <a:spcPts val="0"/>
                        </a:spcBef>
                        <a:spcAft>
                          <a:spcPts val="0"/>
                        </a:spcAft>
                        <a:buFont typeface="+mj-lt"/>
                        <a:buAutoNum type="alphaLcParenR"/>
                      </a:pPr>
                      <a:r>
                        <a:rPr lang="en-US" sz="1500" dirty="0">
                          <a:latin typeface="Arial" pitchFamily="34" charset="0"/>
                          <a:ea typeface="Times New Roman"/>
                          <a:cs typeface="Arial" pitchFamily="34" charset="0"/>
                        </a:rPr>
                        <a:t>Related </a:t>
                      </a:r>
                      <a:r>
                        <a:rPr lang="en-US" sz="1500" dirty="0" smtClean="0">
                          <a:latin typeface="Arial" pitchFamily="34" charset="0"/>
                          <a:ea typeface="Times New Roman"/>
                          <a:cs typeface="Arial" pitchFamily="34" charset="0"/>
                        </a:rPr>
                        <a:t>in any manner as prescribed</a:t>
                      </a:r>
                      <a:r>
                        <a:rPr lang="en-US" sz="1500" baseline="0" dirty="0" smtClean="0">
                          <a:latin typeface="Arial" pitchFamily="34" charset="0"/>
                          <a:ea typeface="Times New Roman"/>
                          <a:cs typeface="Arial" pitchFamily="34" charset="0"/>
                        </a:rPr>
                        <a:t> in</a:t>
                      </a:r>
                      <a:endParaRPr lang="en-US" sz="1500" dirty="0">
                        <a:latin typeface="Arial" pitchFamily="34" charset="0"/>
                        <a:ea typeface="Times New Roman"/>
                        <a:cs typeface="Arial" pitchFamily="34" charset="0"/>
                      </a:endParaRPr>
                    </a:p>
                    <a:p>
                      <a:pPr marL="0" marR="0">
                        <a:lnSpc>
                          <a:spcPct val="115000"/>
                        </a:lnSpc>
                        <a:spcBef>
                          <a:spcPts val="0"/>
                        </a:spcBef>
                        <a:spcAft>
                          <a:spcPts val="0"/>
                        </a:spcAft>
                      </a:pPr>
                      <a:r>
                        <a:rPr lang="en-US" sz="1500" b="1" dirty="0">
                          <a:latin typeface="Arial" pitchFamily="34" charset="0"/>
                          <a:ea typeface="Times New Roman"/>
                          <a:cs typeface="Arial" pitchFamily="34" charset="0"/>
                        </a:rPr>
                        <a:t>Companies (Specification of definitions details) Rules, </a:t>
                      </a:r>
                      <a:r>
                        <a:rPr lang="en-US" sz="1500" b="1" dirty="0" smtClean="0">
                          <a:latin typeface="Arial" pitchFamily="34" charset="0"/>
                          <a:ea typeface="Times New Roman"/>
                          <a:cs typeface="Arial" pitchFamily="34" charset="0"/>
                        </a:rPr>
                        <a:t>2014:-</a:t>
                      </a:r>
                      <a:endParaRPr lang="en-US" sz="1500" dirty="0">
                        <a:latin typeface="Arial" pitchFamily="34" charset="0"/>
                        <a:ea typeface="Times New Roman"/>
                        <a:cs typeface="Arial" pitchFamily="34" charset="0"/>
                      </a:endParaRPr>
                    </a:p>
                    <a:p>
                      <a:pPr marL="0" marR="0">
                        <a:lnSpc>
                          <a:spcPct val="115000"/>
                        </a:lnSpc>
                        <a:spcBef>
                          <a:spcPts val="0"/>
                        </a:spcBef>
                        <a:spcAft>
                          <a:spcPts val="0"/>
                        </a:spcAft>
                      </a:pPr>
                      <a:r>
                        <a:rPr lang="en-US" sz="1500" dirty="0">
                          <a:latin typeface="Arial" pitchFamily="34" charset="0"/>
                          <a:ea typeface="Times New Roman"/>
                          <a:cs typeface="Arial" pitchFamily="34" charset="0"/>
                        </a:rPr>
                        <a:t>A person shall be deemed to be relative of another, if he /she is related to another in the following manner:-</a:t>
                      </a:r>
                    </a:p>
                    <a:p>
                      <a:pPr marL="342900" marR="0" lvl="0" indent="-342900">
                        <a:lnSpc>
                          <a:spcPct val="115000"/>
                        </a:lnSpc>
                        <a:spcBef>
                          <a:spcPts val="0"/>
                        </a:spcBef>
                        <a:spcAft>
                          <a:spcPts val="0"/>
                        </a:spcAft>
                        <a:buFont typeface="+mj-lt"/>
                        <a:buAutoNum type="arabicPeriod"/>
                      </a:pPr>
                      <a:r>
                        <a:rPr lang="en-US" sz="1500" dirty="0">
                          <a:latin typeface="Arial" pitchFamily="34" charset="0"/>
                          <a:ea typeface="Times New Roman"/>
                          <a:cs typeface="Arial" pitchFamily="34" charset="0"/>
                        </a:rPr>
                        <a:t>Father (Includes Step father)</a:t>
                      </a:r>
                    </a:p>
                    <a:p>
                      <a:pPr marL="342900" marR="0" lvl="0" indent="-342900">
                        <a:lnSpc>
                          <a:spcPct val="115000"/>
                        </a:lnSpc>
                        <a:spcBef>
                          <a:spcPts val="0"/>
                        </a:spcBef>
                        <a:spcAft>
                          <a:spcPts val="0"/>
                        </a:spcAft>
                        <a:buFont typeface="+mj-lt"/>
                        <a:buAutoNum type="arabicPeriod"/>
                      </a:pPr>
                      <a:r>
                        <a:rPr lang="en-US" sz="1500" dirty="0">
                          <a:latin typeface="Arial" pitchFamily="34" charset="0"/>
                          <a:ea typeface="Times New Roman"/>
                          <a:cs typeface="Arial" pitchFamily="34" charset="0"/>
                        </a:rPr>
                        <a:t>Mother (Includes Step Mother)</a:t>
                      </a:r>
                    </a:p>
                    <a:p>
                      <a:pPr marL="342900" marR="0" lvl="0" indent="-342900">
                        <a:lnSpc>
                          <a:spcPct val="115000"/>
                        </a:lnSpc>
                        <a:spcBef>
                          <a:spcPts val="0"/>
                        </a:spcBef>
                        <a:spcAft>
                          <a:spcPts val="0"/>
                        </a:spcAft>
                        <a:buFont typeface="+mj-lt"/>
                        <a:buAutoNum type="arabicPeriod"/>
                      </a:pPr>
                      <a:r>
                        <a:rPr lang="en-US" sz="1500" dirty="0">
                          <a:latin typeface="Arial" pitchFamily="34" charset="0"/>
                          <a:ea typeface="Times New Roman"/>
                          <a:cs typeface="Arial" pitchFamily="34" charset="0"/>
                        </a:rPr>
                        <a:t>Son (Included Step Sun)</a:t>
                      </a:r>
                    </a:p>
                    <a:p>
                      <a:pPr marL="342900" marR="0" lvl="0" indent="-342900">
                        <a:lnSpc>
                          <a:spcPct val="115000"/>
                        </a:lnSpc>
                        <a:spcBef>
                          <a:spcPts val="0"/>
                        </a:spcBef>
                        <a:spcAft>
                          <a:spcPts val="0"/>
                        </a:spcAft>
                        <a:buFont typeface="+mj-lt"/>
                        <a:buAutoNum type="arabicPeriod"/>
                      </a:pPr>
                      <a:r>
                        <a:rPr lang="en-US" sz="1500" dirty="0">
                          <a:latin typeface="Arial" pitchFamily="34" charset="0"/>
                          <a:ea typeface="Times New Roman"/>
                          <a:cs typeface="Arial" pitchFamily="34" charset="0"/>
                        </a:rPr>
                        <a:t>Son’s Wife</a:t>
                      </a:r>
                    </a:p>
                    <a:p>
                      <a:pPr marL="342900" marR="0" lvl="0" indent="-342900">
                        <a:lnSpc>
                          <a:spcPct val="115000"/>
                        </a:lnSpc>
                        <a:spcBef>
                          <a:spcPts val="0"/>
                        </a:spcBef>
                        <a:spcAft>
                          <a:spcPts val="0"/>
                        </a:spcAft>
                        <a:buFont typeface="+mj-lt"/>
                        <a:buAutoNum type="arabicPeriod"/>
                      </a:pPr>
                      <a:r>
                        <a:rPr lang="en-US" sz="1500" dirty="0">
                          <a:latin typeface="Arial" pitchFamily="34" charset="0"/>
                          <a:ea typeface="Times New Roman"/>
                          <a:cs typeface="Arial" pitchFamily="34" charset="0"/>
                        </a:rPr>
                        <a:t>Daughter</a:t>
                      </a:r>
                    </a:p>
                    <a:p>
                      <a:pPr marL="342900" marR="0" lvl="0" indent="-342900">
                        <a:lnSpc>
                          <a:spcPct val="115000"/>
                        </a:lnSpc>
                        <a:spcBef>
                          <a:spcPts val="0"/>
                        </a:spcBef>
                        <a:spcAft>
                          <a:spcPts val="0"/>
                        </a:spcAft>
                        <a:buFont typeface="+mj-lt"/>
                        <a:buAutoNum type="arabicPeriod"/>
                      </a:pPr>
                      <a:r>
                        <a:rPr lang="en-US" sz="1500" dirty="0">
                          <a:latin typeface="Arial" pitchFamily="34" charset="0"/>
                          <a:ea typeface="Times New Roman"/>
                          <a:cs typeface="Arial" pitchFamily="34" charset="0"/>
                        </a:rPr>
                        <a:t>Daughter’s Husband</a:t>
                      </a:r>
                    </a:p>
                    <a:p>
                      <a:pPr marL="342900" marR="0" lvl="0" indent="-342900">
                        <a:lnSpc>
                          <a:spcPct val="115000"/>
                        </a:lnSpc>
                        <a:spcBef>
                          <a:spcPts val="0"/>
                        </a:spcBef>
                        <a:spcAft>
                          <a:spcPts val="0"/>
                        </a:spcAft>
                        <a:buFont typeface="+mj-lt"/>
                        <a:buAutoNum type="arabicPeriod"/>
                      </a:pPr>
                      <a:r>
                        <a:rPr lang="en-US" sz="1500" dirty="0">
                          <a:latin typeface="Arial" pitchFamily="34" charset="0"/>
                          <a:ea typeface="Times New Roman"/>
                          <a:cs typeface="Arial" pitchFamily="34" charset="0"/>
                        </a:rPr>
                        <a:t>Brother (Includes Step Brother)</a:t>
                      </a:r>
                    </a:p>
                    <a:p>
                      <a:pPr marL="342900" marR="0" lvl="0" indent="-342900">
                        <a:lnSpc>
                          <a:spcPct val="115000"/>
                        </a:lnSpc>
                        <a:spcBef>
                          <a:spcPts val="0"/>
                        </a:spcBef>
                        <a:spcAft>
                          <a:spcPts val="0"/>
                        </a:spcAft>
                        <a:buFont typeface="+mj-lt"/>
                        <a:buAutoNum type="arabicPeriod"/>
                      </a:pPr>
                      <a:r>
                        <a:rPr lang="en-US" sz="1500" dirty="0">
                          <a:latin typeface="Arial" pitchFamily="34" charset="0"/>
                          <a:ea typeface="Times New Roman"/>
                          <a:cs typeface="Arial" pitchFamily="34" charset="0"/>
                        </a:rPr>
                        <a:t>Sister ( Includes Step Sister)</a:t>
                      </a: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500" dirty="0">
                          <a:latin typeface="Arial" pitchFamily="34" charset="0"/>
                          <a:ea typeface="Times New Roman"/>
                          <a:cs typeface="Arial" pitchFamily="34" charset="0"/>
                        </a:rPr>
                        <a:t>The person defined as relative under the New companies act were also defined as relatives in the Old Act, </a:t>
                      </a:r>
                      <a:r>
                        <a:rPr lang="en-US" sz="1500" dirty="0">
                          <a:solidFill>
                            <a:srgbClr val="000000"/>
                          </a:solidFill>
                          <a:latin typeface="Arial" pitchFamily="34" charset="0"/>
                          <a:ea typeface="Times New Roman"/>
                          <a:cs typeface="Arial" pitchFamily="34" charset="0"/>
                        </a:rPr>
                        <a:t>however the following person who were included in the definition of the relatives under old act has been removed from the definition of relative under the New Act, namely: - </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Father's father. </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Father's mother. </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Mother's mother. </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Mother's father. </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Son's son. </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Son's wife. </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Son's daughter. </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Son's daughter's husband.</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Daughter's son.</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Daughter's son's wife.</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Daughter's daughter.</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Brother's wife. </a:t>
                      </a:r>
                      <a:endParaRPr lang="en-US" sz="1500" dirty="0">
                        <a:latin typeface="Arial" pitchFamily="34" charset="0"/>
                        <a:ea typeface="Times New Roman"/>
                        <a:cs typeface="Arial" pitchFamily="34" charset="0"/>
                      </a:endParaRPr>
                    </a:p>
                    <a:p>
                      <a:pPr marL="342900" marR="0" lvl="0" indent="-342900" algn="just">
                        <a:lnSpc>
                          <a:spcPct val="115000"/>
                        </a:lnSpc>
                        <a:buFont typeface="+mj-lt"/>
                        <a:buAutoNum type="arabicPeriod"/>
                      </a:pPr>
                      <a:r>
                        <a:rPr lang="en-US" sz="1500" dirty="0">
                          <a:solidFill>
                            <a:srgbClr val="000000"/>
                          </a:solidFill>
                          <a:latin typeface="Arial" pitchFamily="34" charset="0"/>
                          <a:ea typeface="Times New Roman"/>
                          <a:cs typeface="Arial" pitchFamily="34" charset="0"/>
                        </a:rPr>
                        <a:t>Sister's </a:t>
                      </a:r>
                      <a:r>
                        <a:rPr lang="en-US" sz="1500" dirty="0" smtClean="0">
                          <a:solidFill>
                            <a:srgbClr val="000000"/>
                          </a:solidFill>
                          <a:latin typeface="Arial" pitchFamily="34" charset="0"/>
                          <a:ea typeface="Times New Roman"/>
                          <a:cs typeface="Arial" pitchFamily="34" charset="0"/>
                        </a:rPr>
                        <a:t>husband</a:t>
                      </a:r>
                      <a:endParaRPr lang="en-US" sz="1500" dirty="0">
                        <a:latin typeface="Arial" pitchFamily="34" charset="0"/>
                        <a:ea typeface="Times New Roman"/>
                        <a:cs typeface="Arial" pitchFamily="34" charset="0"/>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Footer Placeholder 4"/>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1143000"/>
          </a:xfrm>
        </p:spPr>
        <p:txBody>
          <a:bodyPr>
            <a:noAutofit/>
          </a:bodyPr>
          <a:lstStyle/>
          <a:p>
            <a:r>
              <a:rPr lang="en-US" sz="3200" dirty="0" smtClean="0">
                <a:solidFill>
                  <a:schemeClr val="tx1"/>
                </a:solidFill>
                <a:latin typeface="Arial" pitchFamily="34" charset="0"/>
                <a:cs typeface="Arial" pitchFamily="34" charset="0"/>
              </a:rPr>
              <a:t>    Concept of Related party widened</a:t>
            </a:r>
            <a:br>
              <a:rPr lang="en-US" sz="3200" dirty="0" smtClean="0">
                <a:solidFill>
                  <a:schemeClr val="tx1"/>
                </a:solidFill>
                <a:latin typeface="Arial" pitchFamily="34" charset="0"/>
                <a:cs typeface="Arial" pitchFamily="34" charset="0"/>
              </a:rPr>
            </a:br>
            <a:endParaRPr lang="en-US" sz="3200" dirty="0">
              <a:solidFill>
                <a:schemeClr val="tx1"/>
              </a:solidFill>
              <a:latin typeface="Arial" pitchFamily="34" charset="0"/>
              <a:cs typeface="Arial" pitchFamily="34" charset="0"/>
            </a:endParaRPr>
          </a:p>
        </p:txBody>
      </p:sp>
      <p:sp>
        <p:nvSpPr>
          <p:cNvPr id="2" name="Content Placeholder 1"/>
          <p:cNvSpPr>
            <a:spLocks noGrp="1"/>
          </p:cNvSpPr>
          <p:nvPr>
            <p:ph idx="1"/>
          </p:nvPr>
        </p:nvSpPr>
        <p:spPr>
          <a:xfrm>
            <a:off x="457200" y="1600200"/>
            <a:ext cx="8229600" cy="4389120"/>
          </a:xfrm>
        </p:spPr>
        <p:txBody>
          <a:bodyPr>
            <a:normAutofit/>
          </a:bodyPr>
          <a:lstStyle/>
          <a:p>
            <a:pPr algn="just">
              <a:buNone/>
            </a:pPr>
            <a:r>
              <a:rPr lang="en-US" sz="2000" dirty="0" smtClean="0">
                <a:latin typeface="Arial" pitchFamily="34" charset="0"/>
                <a:cs typeface="Arial" pitchFamily="34" charset="0"/>
              </a:rPr>
              <a:t>	Under the 1956 Act, restriction applied only to transaction with specified person/parties, namely: -</a:t>
            </a:r>
          </a:p>
          <a:p>
            <a:pPr marL="681228" indent="-571500" algn="just">
              <a:buNone/>
            </a:pPr>
            <a:r>
              <a:rPr lang="en-US" sz="2000" dirty="0" smtClean="0">
                <a:latin typeface="Arial" pitchFamily="34" charset="0"/>
                <a:cs typeface="Arial" pitchFamily="34" charset="0"/>
              </a:rPr>
              <a:t>    1. A director of the company or his relative</a:t>
            </a:r>
          </a:p>
          <a:p>
            <a:pPr marL="681228" indent="-571500" algn="just">
              <a:buNone/>
            </a:pPr>
            <a:r>
              <a:rPr lang="en-US" sz="2000" dirty="0" smtClean="0">
                <a:latin typeface="Arial" pitchFamily="34" charset="0"/>
                <a:cs typeface="Arial" pitchFamily="34" charset="0"/>
              </a:rPr>
              <a:t>    2. A firm in which such a director or relative is a partner, any other partner in such a firm</a:t>
            </a:r>
          </a:p>
          <a:p>
            <a:pPr marL="681228" indent="-571500" algn="just">
              <a:buNone/>
            </a:pPr>
            <a:r>
              <a:rPr lang="en-US" sz="2000" dirty="0" smtClean="0">
                <a:latin typeface="Arial" pitchFamily="34" charset="0"/>
                <a:cs typeface="Arial" pitchFamily="34" charset="0"/>
              </a:rPr>
              <a:t>    3. A private company of which the director is member or director. </a:t>
            </a:r>
          </a:p>
          <a:p>
            <a:pPr marL="681228" indent="-571500" algn="just">
              <a:buNone/>
            </a:pPr>
            <a:endParaRPr lang="en-US" sz="2000" dirty="0" smtClean="0">
              <a:latin typeface="Arial" pitchFamily="34" charset="0"/>
              <a:cs typeface="Arial" pitchFamily="34" charset="0"/>
            </a:endParaRPr>
          </a:p>
          <a:p>
            <a:pPr algn="just">
              <a:buNone/>
            </a:pPr>
            <a:r>
              <a:rPr lang="en-US" sz="2000" dirty="0" smtClean="0">
                <a:latin typeface="Arial" pitchFamily="34" charset="0"/>
                <a:cs typeface="Arial" pitchFamily="34" charset="0"/>
              </a:rPr>
              <a:t>	</a:t>
            </a:r>
            <a:r>
              <a:rPr lang="en-US" sz="2000" dirty="0" smtClean="0">
                <a:solidFill>
                  <a:srgbClr val="0070C0"/>
                </a:solidFill>
                <a:latin typeface="Arial" pitchFamily="34" charset="0"/>
                <a:cs typeface="Arial" pitchFamily="34" charset="0"/>
              </a:rPr>
              <a:t>In contrast, section 188 of Companies Act, 2013 covers all the persons covered in the definition of the term, “Related Party”.</a:t>
            </a:r>
          </a:p>
          <a:p>
            <a:pPr algn="just">
              <a:buNone/>
            </a:pPr>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8229600" cy="1143000"/>
          </a:xfrm>
        </p:spPr>
        <p:txBody>
          <a:bodyPr/>
          <a:lstStyle/>
          <a:p>
            <a:r>
              <a:rPr lang="en-US" dirty="0" smtClean="0"/>
              <a:t>Related Party Transaction</a:t>
            </a:r>
            <a:endParaRPr lang="en-US" dirty="0"/>
          </a:p>
        </p:txBody>
      </p:sp>
      <p:sp>
        <p:nvSpPr>
          <p:cNvPr id="3" name="Content Placeholder 2"/>
          <p:cNvSpPr>
            <a:spLocks noGrp="1"/>
          </p:cNvSpPr>
          <p:nvPr>
            <p:ph idx="1"/>
          </p:nvPr>
        </p:nvSpPr>
        <p:spPr>
          <a:xfrm>
            <a:off x="457200" y="2590800"/>
            <a:ext cx="8229600" cy="2209800"/>
          </a:xfrm>
        </p:spPr>
        <p:txBody>
          <a:bodyPr/>
          <a:lstStyle/>
          <a:p>
            <a:r>
              <a:rPr lang="en-US" dirty="0" smtClean="0"/>
              <a:t>Section 188 of the Companies Act, 2013 deals with certain transactions which requires Boards and Shareholders approval, which have been dealt in following slides:</a:t>
            </a:r>
            <a:endParaRPr lang="en-US" dirty="0"/>
          </a:p>
        </p:txBody>
      </p:sp>
      <p:sp>
        <p:nvSpPr>
          <p:cNvPr id="4" name="Footer Placeholder 3"/>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8044"/>
            <a:ext cx="8458200" cy="683956"/>
          </a:xfrm>
        </p:spPr>
        <p:txBody>
          <a:bodyPr>
            <a:normAutofit fontScale="90000"/>
          </a:bodyPr>
          <a:lstStyle/>
          <a:p>
            <a:r>
              <a:rPr lang="en-US" dirty="0" smtClean="0"/>
              <a:t>Related Party Transaction Approvals</a:t>
            </a:r>
            <a:endParaRPr lang="en-US" dirty="0"/>
          </a:p>
        </p:txBody>
      </p:sp>
      <p:graphicFrame>
        <p:nvGraphicFramePr>
          <p:cNvPr id="4" name="Table 3"/>
          <p:cNvGraphicFramePr>
            <a:graphicFrameLocks noGrp="1"/>
          </p:cNvGraphicFramePr>
          <p:nvPr/>
        </p:nvGraphicFramePr>
        <p:xfrm>
          <a:off x="244520" y="762000"/>
          <a:ext cx="8763000" cy="4724400"/>
        </p:xfrm>
        <a:graphic>
          <a:graphicData uri="http://schemas.openxmlformats.org/drawingml/2006/table">
            <a:tbl>
              <a:tblPr firstRow="1" bandRow="1">
                <a:tableStyleId>{5C22544A-7EE6-4342-B048-85BDC9FD1C3A}</a:tableStyleId>
              </a:tblPr>
              <a:tblGrid>
                <a:gridCol w="3505200"/>
                <a:gridCol w="1295400"/>
                <a:gridCol w="3962400"/>
              </a:tblGrid>
              <a:tr h="664915">
                <a:tc>
                  <a:txBody>
                    <a:bodyPr/>
                    <a:lstStyle/>
                    <a:p>
                      <a:r>
                        <a:rPr lang="en-US" sz="1600" dirty="0" smtClean="0">
                          <a:latin typeface="Arial" pitchFamily="34" charset="0"/>
                          <a:cs typeface="Arial" pitchFamily="34" charset="0"/>
                        </a:rPr>
                        <a:t>Particular</a:t>
                      </a:r>
                      <a:endParaRPr lang="en-US" sz="1600" dirty="0">
                        <a:latin typeface="Arial" pitchFamily="34" charset="0"/>
                        <a:cs typeface="Arial" pitchFamily="34" charset="0"/>
                      </a:endParaRPr>
                    </a:p>
                  </a:txBody>
                  <a:tcPr/>
                </a:tc>
                <a:tc>
                  <a:txBody>
                    <a:bodyPr/>
                    <a:lstStyle/>
                    <a:p>
                      <a:r>
                        <a:rPr lang="en-US" sz="1600" dirty="0" smtClean="0">
                          <a:latin typeface="Arial" pitchFamily="34" charset="0"/>
                          <a:cs typeface="Arial" pitchFamily="34" charset="0"/>
                        </a:rPr>
                        <a:t>Board’s</a:t>
                      </a:r>
                      <a:r>
                        <a:rPr lang="en-US" sz="1600" baseline="0" dirty="0" smtClean="0">
                          <a:latin typeface="Arial" pitchFamily="34" charset="0"/>
                          <a:cs typeface="Arial" pitchFamily="34" charset="0"/>
                        </a:rPr>
                        <a:t> Approval</a:t>
                      </a:r>
                      <a:endParaRPr lang="en-US" sz="1600" dirty="0">
                        <a:latin typeface="Arial" pitchFamily="34" charset="0"/>
                        <a:cs typeface="Arial" pitchFamily="34" charset="0"/>
                      </a:endParaRPr>
                    </a:p>
                  </a:txBody>
                  <a:tcPr/>
                </a:tc>
                <a:tc>
                  <a:txBody>
                    <a:bodyPr/>
                    <a:lstStyle/>
                    <a:p>
                      <a:r>
                        <a:rPr lang="en-US" sz="1600" dirty="0" smtClean="0">
                          <a:latin typeface="Arial" pitchFamily="34" charset="0"/>
                          <a:cs typeface="Arial" pitchFamily="34" charset="0"/>
                        </a:rPr>
                        <a:t>Members Approval</a:t>
                      </a:r>
                      <a:endParaRPr lang="en-US" sz="1600" dirty="0">
                        <a:latin typeface="Arial" pitchFamily="34" charset="0"/>
                        <a:cs typeface="Arial" pitchFamily="34" charset="0"/>
                      </a:endParaRPr>
                    </a:p>
                  </a:txBody>
                  <a:tcPr/>
                </a:tc>
              </a:tr>
              <a:tr h="944880">
                <a:tc>
                  <a:txBody>
                    <a:bodyPr/>
                    <a:lstStyle/>
                    <a:p>
                      <a:r>
                        <a:rPr lang="en-US" sz="1600" dirty="0" smtClean="0">
                          <a:latin typeface="Arial" pitchFamily="34" charset="0"/>
                          <a:cs typeface="Arial" pitchFamily="34" charset="0"/>
                        </a:rPr>
                        <a:t>Sale purchase or supply of any goods or materials</a:t>
                      </a:r>
                      <a:r>
                        <a:rPr lang="en-US" sz="1600" baseline="0" dirty="0" smtClean="0">
                          <a:latin typeface="Arial" pitchFamily="34" charset="0"/>
                          <a:cs typeface="Arial" pitchFamily="34" charset="0"/>
                        </a:rPr>
                        <a:t> directly or through appointment of Agent</a:t>
                      </a:r>
                      <a:endParaRPr lang="en-US" sz="1600" dirty="0">
                        <a:latin typeface="Arial" pitchFamily="34" charset="0"/>
                        <a:cs typeface="Arial" pitchFamily="34" charset="0"/>
                      </a:endParaRPr>
                    </a:p>
                  </a:txBody>
                  <a:tcPr/>
                </a:tc>
                <a:tc>
                  <a:txBody>
                    <a:bodyPr/>
                    <a:lstStyle/>
                    <a:p>
                      <a:r>
                        <a:rPr lang="en-US" sz="1600" dirty="0" smtClean="0">
                          <a:latin typeface="Arial" pitchFamily="34" charset="0"/>
                          <a:cs typeface="Arial" pitchFamily="34" charset="0"/>
                        </a:rPr>
                        <a:t>Require</a:t>
                      </a:r>
                      <a:endParaRPr lang="en-US" sz="1600" dirty="0">
                        <a:latin typeface="Arial" pitchFamily="34" charset="0"/>
                        <a:cs typeface="Arial" pitchFamily="34" charset="0"/>
                      </a:endParaRPr>
                    </a:p>
                  </a:txBody>
                  <a:tcPr/>
                </a:tc>
                <a:tc>
                  <a:txBody>
                    <a:bodyPr/>
                    <a:lstStyle/>
                    <a:p>
                      <a:r>
                        <a:rPr lang="en-US" sz="1600" dirty="0" smtClean="0">
                          <a:latin typeface="Arial" pitchFamily="34" charset="0"/>
                          <a:cs typeface="Arial" pitchFamily="34" charset="0"/>
                        </a:rPr>
                        <a:t>Required</a:t>
                      </a:r>
                      <a:r>
                        <a:rPr lang="en-US" sz="1600" baseline="0" dirty="0" smtClean="0">
                          <a:latin typeface="Arial" pitchFamily="34" charset="0"/>
                          <a:cs typeface="Arial" pitchFamily="34" charset="0"/>
                        </a:rPr>
                        <a:t> if transaction value </a:t>
                      </a:r>
                      <a:r>
                        <a:rPr lang="en-US" sz="1600" b="1" dirty="0" smtClean="0">
                          <a:latin typeface="Arial" pitchFamily="34" charset="0"/>
                          <a:cs typeface="Arial" pitchFamily="34" charset="0"/>
                        </a:rPr>
                        <a:t>exceeds 10% of the turnover of the company or Rs. 100 crore, whichever is lower</a:t>
                      </a:r>
                      <a:endParaRPr lang="en-US" sz="1600" dirty="0">
                        <a:latin typeface="Arial" pitchFamily="34" charset="0"/>
                        <a:cs typeface="Arial" pitchFamily="34" charset="0"/>
                      </a:endParaRPr>
                    </a:p>
                  </a:txBody>
                  <a:tcPr/>
                </a:tc>
              </a:tr>
              <a:tr h="944880">
                <a:tc>
                  <a:txBody>
                    <a:bodyPr/>
                    <a:lstStyle/>
                    <a:p>
                      <a:pPr lvl="0">
                        <a:buNone/>
                      </a:pPr>
                      <a:r>
                        <a:rPr lang="en-US" sz="1600" dirty="0" smtClean="0">
                          <a:latin typeface="Arial" pitchFamily="34" charset="0"/>
                          <a:cs typeface="Arial" pitchFamily="34" charset="0"/>
                        </a:rPr>
                        <a:t>Selling or otherwise disposing of, or buying, property of any kind</a:t>
                      </a:r>
                      <a:r>
                        <a:rPr lang="en-US" sz="1600" baseline="0" dirty="0" smtClean="0">
                          <a:latin typeface="Arial" pitchFamily="34" charset="0"/>
                          <a:cs typeface="Arial" pitchFamily="34" charset="0"/>
                        </a:rPr>
                        <a:t> directly or through Agent</a:t>
                      </a:r>
                      <a:endParaRPr lang="en-US" sz="1600" dirty="0" smtClean="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a:t>
                      </a:r>
                    </a:p>
                    <a:p>
                      <a:endParaRPr lang="en-US" sz="160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Required</a:t>
                      </a:r>
                      <a:r>
                        <a:rPr lang="en-US" sz="1600" baseline="0" dirty="0" smtClean="0">
                          <a:latin typeface="Arial" pitchFamily="34" charset="0"/>
                          <a:cs typeface="Arial" pitchFamily="34" charset="0"/>
                        </a:rPr>
                        <a:t> if transaction value </a:t>
                      </a:r>
                      <a:r>
                        <a:rPr lang="en-US" sz="1600" b="1" dirty="0" smtClean="0">
                          <a:latin typeface="Arial" pitchFamily="34" charset="0"/>
                          <a:cs typeface="Arial" pitchFamily="34" charset="0"/>
                        </a:rPr>
                        <a:t>exceeds 10% of net worth of the company or Rs 100 crore, whichever is lower </a:t>
                      </a:r>
                      <a:endParaRPr lang="en-US" sz="1600" dirty="0" smtClean="0">
                        <a:latin typeface="Arial" pitchFamily="34" charset="0"/>
                        <a:cs typeface="Arial" pitchFamily="34" charset="0"/>
                      </a:endParaRPr>
                    </a:p>
                  </a:txBody>
                  <a:tcPr/>
                </a:tc>
              </a:tr>
              <a:tr h="12248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Leasing of property of any kind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a:t>
                      </a:r>
                    </a:p>
                    <a:p>
                      <a:endParaRPr lang="en-US" sz="160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Requires</a:t>
                      </a:r>
                      <a:r>
                        <a:rPr lang="en-US" sz="1600" baseline="0" dirty="0" smtClean="0">
                          <a:latin typeface="Arial" pitchFamily="34" charset="0"/>
                          <a:cs typeface="Arial" pitchFamily="34" charset="0"/>
                        </a:rPr>
                        <a:t> if transaction value</a:t>
                      </a:r>
                      <a:r>
                        <a:rPr lang="en-US" sz="1600" dirty="0" smtClean="0">
                          <a:latin typeface="Arial" pitchFamily="34" charset="0"/>
                          <a:cs typeface="Arial" pitchFamily="34" charset="0"/>
                        </a:rPr>
                        <a:t> </a:t>
                      </a:r>
                      <a:r>
                        <a:rPr lang="en-US" sz="1600" b="1" dirty="0" smtClean="0">
                          <a:latin typeface="Arial" pitchFamily="34" charset="0"/>
                          <a:cs typeface="Arial" pitchFamily="34" charset="0"/>
                        </a:rPr>
                        <a:t>exceeds 10% of the net worth of the company or 10% of turnover of the company or Rs 100 crore, whichever is lower</a:t>
                      </a:r>
                      <a:endParaRPr lang="en-US" sz="1600" dirty="0" smtClean="0">
                        <a:latin typeface="Arial" pitchFamily="34" charset="0"/>
                        <a:cs typeface="Arial" pitchFamily="34" charset="0"/>
                      </a:endParaRPr>
                    </a:p>
                  </a:txBody>
                  <a:tcPr/>
                </a:tc>
              </a:tr>
              <a:tr h="944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Availing or rendering of any services </a:t>
                      </a:r>
                      <a:r>
                        <a:rPr lang="en-US" sz="1600" baseline="0" dirty="0" smtClean="0">
                          <a:latin typeface="Arial" pitchFamily="34" charset="0"/>
                          <a:cs typeface="Arial" pitchFamily="34" charset="0"/>
                        </a:rPr>
                        <a:t>directly or through appointment of Agent</a:t>
                      </a:r>
                      <a:endParaRPr lang="en-US" sz="1600" dirty="0" smtClean="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a:t>
                      </a:r>
                    </a:p>
                    <a:p>
                      <a:endParaRPr lang="en-US" sz="160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Arial" pitchFamily="34" charset="0"/>
                          <a:cs typeface="Arial" pitchFamily="34" charset="0"/>
                        </a:rPr>
                        <a:t>Requires</a:t>
                      </a:r>
                      <a:r>
                        <a:rPr lang="en-US" sz="1600" baseline="0" dirty="0" smtClean="0">
                          <a:latin typeface="Arial" pitchFamily="34" charset="0"/>
                          <a:cs typeface="Arial" pitchFamily="34" charset="0"/>
                        </a:rPr>
                        <a:t> if transaction value </a:t>
                      </a:r>
                      <a:r>
                        <a:rPr lang="en-US" sz="1600" b="1" dirty="0" smtClean="0">
                          <a:latin typeface="Arial" pitchFamily="34" charset="0"/>
                          <a:cs typeface="Arial" pitchFamily="34" charset="0"/>
                        </a:rPr>
                        <a:t>exceeds 10% of the turnover of the company or Rs. 50 crore, whichever is lower</a:t>
                      </a:r>
                      <a:endParaRPr lang="en-US" sz="1600" dirty="0" smtClean="0">
                        <a:latin typeface="Arial" pitchFamily="34" charset="0"/>
                        <a:cs typeface="Arial" pitchFamily="34" charset="0"/>
                      </a:endParaRPr>
                    </a:p>
                  </a:txBody>
                  <a:tcPr/>
                </a:tc>
              </a:tr>
            </a:tbl>
          </a:graphicData>
        </a:graphic>
      </p:graphicFrame>
      <p:sp>
        <p:nvSpPr>
          <p:cNvPr id="5" name="Rectangle 4"/>
          <p:cNvSpPr/>
          <p:nvPr/>
        </p:nvSpPr>
        <p:spPr>
          <a:xfrm>
            <a:off x="304800" y="5800061"/>
            <a:ext cx="8610600" cy="923330"/>
          </a:xfrm>
          <a:prstGeom prst="rect">
            <a:avLst/>
          </a:prstGeom>
        </p:spPr>
        <p:txBody>
          <a:bodyPr wrap="square">
            <a:spAutoFit/>
          </a:bodyPr>
          <a:lstStyle/>
          <a:p>
            <a:r>
              <a:rPr lang="en-US" dirty="0" smtClean="0">
                <a:latin typeface="Arial" pitchFamily="34" charset="0"/>
                <a:cs typeface="Arial" pitchFamily="34" charset="0"/>
              </a:rPr>
              <a:t>Explanation: it is hereby clarified that the </a:t>
            </a:r>
            <a:r>
              <a:rPr lang="en-US" b="1" dirty="0" smtClean="0">
                <a:latin typeface="Arial" pitchFamily="34" charset="0"/>
                <a:cs typeface="Arial" pitchFamily="34" charset="0"/>
              </a:rPr>
              <a:t>limits specified above shall apply for transaction to be entered into either individually or taken together with the previous transaction </a:t>
            </a:r>
            <a:r>
              <a:rPr lang="en-US" dirty="0" smtClean="0">
                <a:latin typeface="Arial" pitchFamily="34" charset="0"/>
                <a:cs typeface="Arial" pitchFamily="34" charset="0"/>
              </a:rPr>
              <a:t>during a financial year.</a:t>
            </a:r>
            <a:endParaRPr lang="en-US" dirty="0"/>
          </a:p>
        </p:txBody>
      </p:sp>
      <p:sp>
        <p:nvSpPr>
          <p:cNvPr id="8" name="Rounded Rectangle 7"/>
          <p:cNvSpPr/>
          <p:nvPr/>
        </p:nvSpPr>
        <p:spPr>
          <a:xfrm>
            <a:off x="5105400" y="1447800"/>
            <a:ext cx="38100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latin typeface="Arial" pitchFamily="34" charset="0"/>
                <a:cs typeface="Arial" pitchFamily="34" charset="0"/>
              </a:rPr>
              <a:t>Required if transaction value </a:t>
            </a:r>
            <a:r>
              <a:rPr lang="en-US" sz="1600" b="1" dirty="0" smtClean="0">
                <a:latin typeface="Arial" pitchFamily="34" charset="0"/>
                <a:cs typeface="Arial" pitchFamily="34" charset="0"/>
              </a:rPr>
              <a:t>exceeds 25% of the turnover of the company</a:t>
            </a:r>
            <a:endParaRPr lang="en-US" sz="1600" dirty="0">
              <a:latin typeface="Arial" pitchFamily="34" charset="0"/>
              <a:cs typeface="Arial" pitchFamily="34" charset="0"/>
            </a:endParaRPr>
          </a:p>
        </p:txBody>
      </p:sp>
      <p:sp>
        <p:nvSpPr>
          <p:cNvPr id="9" name="Rounded Rectangle 8"/>
          <p:cNvSpPr/>
          <p:nvPr/>
        </p:nvSpPr>
        <p:spPr>
          <a:xfrm>
            <a:off x="5105400" y="2455464"/>
            <a:ext cx="38100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latin typeface="Arial" pitchFamily="34" charset="0"/>
                <a:cs typeface="Arial" pitchFamily="34" charset="0"/>
              </a:rPr>
              <a:t>Required if transaction value </a:t>
            </a:r>
            <a:r>
              <a:rPr lang="en-US" sz="1600" b="1" dirty="0" smtClean="0">
                <a:latin typeface="Arial" pitchFamily="34" charset="0"/>
                <a:cs typeface="Arial" pitchFamily="34" charset="0"/>
              </a:rPr>
              <a:t>exceeds 10% of the net worth of the Company.</a:t>
            </a:r>
            <a:endParaRPr lang="en-US" sz="1600" dirty="0">
              <a:latin typeface="Arial" pitchFamily="34" charset="0"/>
              <a:cs typeface="Arial" pitchFamily="34" charset="0"/>
            </a:endParaRPr>
          </a:p>
        </p:txBody>
      </p:sp>
      <p:sp>
        <p:nvSpPr>
          <p:cNvPr id="10" name="Rounded Rectangle 9"/>
          <p:cNvSpPr/>
          <p:nvPr/>
        </p:nvSpPr>
        <p:spPr>
          <a:xfrm>
            <a:off x="5105400" y="4606128"/>
            <a:ext cx="38100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latin typeface="Arial" pitchFamily="34" charset="0"/>
                <a:cs typeface="Arial" pitchFamily="34" charset="0"/>
              </a:rPr>
              <a:t>Required if transaction value </a:t>
            </a:r>
            <a:r>
              <a:rPr lang="en-US" sz="1600" b="1" dirty="0" smtClean="0">
                <a:latin typeface="Arial" pitchFamily="34" charset="0"/>
                <a:cs typeface="Arial" pitchFamily="34" charset="0"/>
              </a:rPr>
              <a:t>exceeds 10% of the net worth of the Company.</a:t>
            </a:r>
            <a:endParaRPr lang="en-US" sz="1600" dirty="0">
              <a:latin typeface="Arial" pitchFamily="34" charset="0"/>
              <a:cs typeface="Arial" pitchFamily="34" charset="0"/>
            </a:endParaRPr>
          </a:p>
        </p:txBody>
      </p:sp>
      <p:sp>
        <p:nvSpPr>
          <p:cNvPr id="12" name="Cloud Callout 11"/>
          <p:cNvSpPr/>
          <p:nvPr/>
        </p:nvSpPr>
        <p:spPr>
          <a:xfrm>
            <a:off x="6553200" y="0"/>
            <a:ext cx="2895600" cy="113049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If Transaction was before August, 2014</a:t>
            </a:r>
            <a:endParaRPr lang="en-US" dirty="0"/>
          </a:p>
        </p:txBody>
      </p:sp>
      <p:sp>
        <p:nvSpPr>
          <p:cNvPr id="11" name="Footer Placeholder 10"/>
          <p:cNvSpPr>
            <a:spLocks noGrp="1"/>
          </p:cNvSpPr>
          <p:nvPr>
            <p:ph type="ftr" sz="quarter" idx="11"/>
          </p:nvPr>
        </p:nvSpPr>
        <p:spPr/>
        <p:txBody>
          <a:bodyPr/>
          <a:lstStyle/>
          <a:p>
            <a:r>
              <a:rPr lang="en-US" smtClean="0"/>
              <a:t>Venky Rathi Mob: 8802239807 E-mail: rathi.venky@gmail.com</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26" presetClass="emph" presetSubtype="0" fill="hold" grpId="1" nodeType="withEffect">
                                  <p:stCondLst>
                                    <p:cond delay="0"/>
                                  </p:stCondLst>
                                  <p:childTnLst>
                                    <p:animEffect transition="out" filter="fade">
                                      <p:cBhvr>
                                        <p:cTn id="8" dur="1000" tmFilter="0, 0; .2, .5; .8, .5; 1, 0"/>
                                        <p:tgtEl>
                                          <p:spTgt spid="12"/>
                                        </p:tgtEl>
                                      </p:cBhvr>
                                    </p:animEffect>
                                    <p:animScale>
                                      <p:cBhvr>
                                        <p:cTn id="9" dur="500" autoRev="1" fill="hold"/>
                                        <p:tgtEl>
                                          <p:spTgt spid="12"/>
                                        </p:tgtEl>
                                      </p:cBhvr>
                                      <p:by x="105000" y="105000"/>
                                    </p:animScale>
                                  </p:childTnLst>
                                </p:cTn>
                              </p:par>
                              <p:par>
                                <p:cTn id="10" presetID="2" presetClass="entr" presetSubtype="4" fill="hold" grpId="1"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animBg="1"/>
      <p:bldP spid="9" grpId="0" animBg="1"/>
      <p:bldP spid="10" grpId="0" animBg="1"/>
      <p:bldP spid="12" grpId="0" animBg="1"/>
      <p:bldP spid="12" grpId="1"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1911</TotalTime>
  <Words>1955</Words>
  <Application>Microsoft Office PowerPoint</Application>
  <PresentationFormat>On-screen Show (4:3)</PresentationFormat>
  <Paragraphs>229</Paragraphs>
  <Slides>25</Slides>
  <Notes>3</Notes>
  <HiddenSlides>7</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Related Party Transaction  </vt:lpstr>
      <vt:lpstr>Who is a Related Party??</vt:lpstr>
      <vt:lpstr>Slide 3</vt:lpstr>
      <vt:lpstr>The following person, with reference to a company as defined under Rule 3 of the Companies (Specification of Definitions of Details), Rules, 2014, shall also be deemed to be related party: </vt:lpstr>
      <vt:lpstr>Who are Relatives ?</vt:lpstr>
      <vt:lpstr>List of Relative Is defined under Section 2(77) of the Companies Act, 2013. </vt:lpstr>
      <vt:lpstr>    Concept of Related party widened </vt:lpstr>
      <vt:lpstr>Related Party Transaction</vt:lpstr>
      <vt:lpstr>Related Party Transaction Approvals</vt:lpstr>
      <vt:lpstr>Related Party Transaction Approvals (in Continuation..)</vt:lpstr>
      <vt:lpstr>Proviso to the scope of related parties</vt:lpstr>
      <vt:lpstr>Office or Place of Profit </vt:lpstr>
      <vt:lpstr>Disclosure of interest by Director:  [Section 184(1)] </vt:lpstr>
      <vt:lpstr>Disclosure of interest by Director</vt:lpstr>
      <vt:lpstr>Slide 15</vt:lpstr>
      <vt:lpstr>Contract Voidable if approval of Board / Member is not taken  </vt:lpstr>
      <vt:lpstr>Penalty</vt:lpstr>
      <vt:lpstr>   Associate Company</vt:lpstr>
      <vt:lpstr> Holding Company</vt:lpstr>
      <vt:lpstr>  Subsidiary Company</vt:lpstr>
      <vt:lpstr>Approval of Audit Committee ( u/s 177)</vt:lpstr>
      <vt:lpstr>Details of Related party transactions to be filed with ROC </vt:lpstr>
      <vt:lpstr>Implications of revised clause 49 of Listing Agreement in terms of Related Party Transactions</vt:lpstr>
      <vt:lpstr>Requirement for Listed Companies </vt:lpstr>
      <vt:lpstr>Thank You..</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Aarti Jain</dc:creator>
  <cp:lastModifiedBy>Aarti Jain</cp:lastModifiedBy>
  <cp:revision>285</cp:revision>
  <dcterms:created xsi:type="dcterms:W3CDTF">2015-04-23T10:23:58Z</dcterms:created>
  <dcterms:modified xsi:type="dcterms:W3CDTF">2015-07-28T10:44:18Z</dcterms:modified>
</cp:coreProperties>
</file>