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0058401" cy="10058400"/>
  <p:notesSz cx="10058401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350" b="0" i="0" u="heavy">
                <a:solidFill>
                  <a:srgbClr val="00AF50"/>
                </a:solidFill>
                <a:latin typeface="Times New Roman"/>
                <a:cs typeface="Times New Roman"/>
              </a:defRPr>
            </a:lvl1pPr>
          </a:lstStyle>
          <a:p>
            <a:pPr algn="ctr">
              <a:lnSpc>
                <a:spcPts val="1485"/>
              </a:lnSpc>
            </a:pPr>
            <a:r>
              <a:rPr dirty="0" spc="90"/>
              <a:t>P </a:t>
            </a:r>
            <a:r>
              <a:rPr dirty="0" spc="100"/>
              <a:t>M</a:t>
            </a:r>
            <a:r>
              <a:rPr dirty="0" spc="-225"/>
              <a:t> </a:t>
            </a:r>
            <a:r>
              <a:rPr dirty="0" spc="75"/>
              <a:t>RAJA </a:t>
            </a:r>
            <a:r>
              <a:rPr dirty="0" spc="20"/>
              <a:t>AND </a:t>
            </a:r>
            <a:r>
              <a:rPr dirty="0" spc="95"/>
              <a:t>CO</a:t>
            </a: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pc="50"/>
              <a:t>THUDIYALUR, </a:t>
            </a:r>
            <a:r>
              <a:rPr dirty="0" spc="80"/>
              <a:t>COIMBATORE </a:t>
            </a:r>
            <a:r>
              <a:rPr dirty="0" spc="10"/>
              <a:t>-</a:t>
            </a:r>
            <a:r>
              <a:rPr dirty="0" spc="-105"/>
              <a:t> </a:t>
            </a:r>
            <a:r>
              <a:rPr dirty="0" spc="15"/>
              <a:t>641017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350" b="0" i="0" u="heavy">
                <a:solidFill>
                  <a:srgbClr val="00AF50"/>
                </a:solidFill>
                <a:latin typeface="Times New Roman"/>
                <a:cs typeface="Times New Roman"/>
              </a:defRPr>
            </a:lvl1pPr>
          </a:lstStyle>
          <a:p>
            <a:pPr algn="ctr">
              <a:lnSpc>
                <a:spcPts val="1485"/>
              </a:lnSpc>
            </a:pPr>
            <a:r>
              <a:rPr dirty="0" spc="90"/>
              <a:t>P </a:t>
            </a:r>
            <a:r>
              <a:rPr dirty="0" spc="100"/>
              <a:t>M</a:t>
            </a:r>
            <a:r>
              <a:rPr dirty="0" spc="-225"/>
              <a:t> </a:t>
            </a:r>
            <a:r>
              <a:rPr dirty="0" spc="75"/>
              <a:t>RAJA </a:t>
            </a:r>
            <a:r>
              <a:rPr dirty="0" spc="20"/>
              <a:t>AND </a:t>
            </a:r>
            <a:r>
              <a:rPr dirty="0" spc="95"/>
              <a:t>CO</a:t>
            </a: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pc="50"/>
              <a:t>THUDIYALUR, </a:t>
            </a:r>
            <a:r>
              <a:rPr dirty="0" spc="80"/>
              <a:t>COIMBATORE </a:t>
            </a:r>
            <a:r>
              <a:rPr dirty="0" spc="10"/>
              <a:t>-</a:t>
            </a:r>
            <a:r>
              <a:rPr dirty="0" spc="-105"/>
              <a:t> </a:t>
            </a:r>
            <a:r>
              <a:rPr dirty="0" spc="15"/>
              <a:t>641017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350" b="0" i="0" u="heavy">
                <a:solidFill>
                  <a:srgbClr val="00AF50"/>
                </a:solidFill>
                <a:latin typeface="Times New Roman"/>
                <a:cs typeface="Times New Roman"/>
              </a:defRPr>
            </a:lvl1pPr>
          </a:lstStyle>
          <a:p>
            <a:pPr algn="ctr">
              <a:lnSpc>
                <a:spcPts val="1485"/>
              </a:lnSpc>
            </a:pPr>
            <a:r>
              <a:rPr dirty="0" spc="90"/>
              <a:t>P </a:t>
            </a:r>
            <a:r>
              <a:rPr dirty="0" spc="100"/>
              <a:t>M</a:t>
            </a:r>
            <a:r>
              <a:rPr dirty="0" spc="-225"/>
              <a:t> </a:t>
            </a:r>
            <a:r>
              <a:rPr dirty="0" spc="75"/>
              <a:t>RAJA </a:t>
            </a:r>
            <a:r>
              <a:rPr dirty="0" spc="20"/>
              <a:t>AND </a:t>
            </a:r>
            <a:r>
              <a:rPr dirty="0" spc="95"/>
              <a:t>CO</a:t>
            </a: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pc="50"/>
              <a:t>THUDIYALUR, </a:t>
            </a:r>
            <a:r>
              <a:rPr dirty="0" spc="80"/>
              <a:t>COIMBATORE </a:t>
            </a:r>
            <a:r>
              <a:rPr dirty="0" spc="10"/>
              <a:t>-</a:t>
            </a:r>
            <a:r>
              <a:rPr dirty="0" spc="-105"/>
              <a:t> </a:t>
            </a:r>
            <a:r>
              <a:rPr dirty="0" spc="15"/>
              <a:t>641017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350" b="0" i="0" u="heavy">
                <a:solidFill>
                  <a:srgbClr val="00AF50"/>
                </a:solidFill>
                <a:latin typeface="Times New Roman"/>
                <a:cs typeface="Times New Roman"/>
              </a:defRPr>
            </a:lvl1pPr>
          </a:lstStyle>
          <a:p>
            <a:pPr algn="ctr">
              <a:lnSpc>
                <a:spcPts val="1485"/>
              </a:lnSpc>
            </a:pPr>
            <a:r>
              <a:rPr dirty="0" spc="90"/>
              <a:t>P </a:t>
            </a:r>
            <a:r>
              <a:rPr dirty="0" spc="100"/>
              <a:t>M</a:t>
            </a:r>
            <a:r>
              <a:rPr dirty="0" spc="-225"/>
              <a:t> </a:t>
            </a:r>
            <a:r>
              <a:rPr dirty="0" spc="75"/>
              <a:t>RAJA </a:t>
            </a:r>
            <a:r>
              <a:rPr dirty="0" spc="20"/>
              <a:t>AND </a:t>
            </a:r>
            <a:r>
              <a:rPr dirty="0" spc="95"/>
              <a:t>CO</a:t>
            </a: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pc="50"/>
              <a:t>THUDIYALUR, </a:t>
            </a:r>
            <a:r>
              <a:rPr dirty="0" spc="80"/>
              <a:t>COIMBATORE </a:t>
            </a:r>
            <a:r>
              <a:rPr dirty="0" spc="10"/>
              <a:t>-</a:t>
            </a:r>
            <a:r>
              <a:rPr dirty="0" spc="-105"/>
              <a:t> </a:t>
            </a:r>
            <a:r>
              <a:rPr dirty="0" spc="15"/>
              <a:t>641017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350" b="0" i="0" u="heavy">
                <a:solidFill>
                  <a:srgbClr val="00AF50"/>
                </a:solidFill>
                <a:latin typeface="Times New Roman"/>
                <a:cs typeface="Times New Roman"/>
              </a:defRPr>
            </a:lvl1pPr>
          </a:lstStyle>
          <a:p>
            <a:pPr algn="ctr">
              <a:lnSpc>
                <a:spcPts val="1485"/>
              </a:lnSpc>
            </a:pPr>
            <a:r>
              <a:rPr dirty="0" spc="90"/>
              <a:t>P </a:t>
            </a:r>
            <a:r>
              <a:rPr dirty="0" spc="100"/>
              <a:t>M</a:t>
            </a:r>
            <a:r>
              <a:rPr dirty="0" spc="-225"/>
              <a:t> </a:t>
            </a:r>
            <a:r>
              <a:rPr dirty="0" spc="75"/>
              <a:t>RAJA </a:t>
            </a:r>
            <a:r>
              <a:rPr dirty="0" spc="20"/>
              <a:t>AND </a:t>
            </a:r>
            <a:r>
              <a:rPr dirty="0" spc="95"/>
              <a:t>CO</a:t>
            </a: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pc="50"/>
              <a:t>THUDIYALUR, </a:t>
            </a:r>
            <a:r>
              <a:rPr dirty="0" spc="80"/>
              <a:t>COIMBATORE </a:t>
            </a:r>
            <a:r>
              <a:rPr dirty="0" spc="10"/>
              <a:t>-</a:t>
            </a:r>
            <a:r>
              <a:rPr dirty="0" spc="-105"/>
              <a:t> </a:t>
            </a:r>
            <a:r>
              <a:rPr dirty="0" spc="15"/>
              <a:t>641017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2920" y="310896"/>
            <a:ext cx="9052560" cy="12435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2920" y="1787652"/>
            <a:ext cx="9052560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541267" y="7165777"/>
            <a:ext cx="3230879" cy="422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0" b="0" i="0" u="heavy">
                <a:solidFill>
                  <a:srgbClr val="00AF50"/>
                </a:solidFill>
                <a:latin typeface="Times New Roman"/>
                <a:cs typeface="Times New Roman"/>
              </a:defRPr>
            </a:lvl1pPr>
          </a:lstStyle>
          <a:p>
            <a:pPr algn="ctr">
              <a:lnSpc>
                <a:spcPts val="1485"/>
              </a:lnSpc>
            </a:pPr>
            <a:r>
              <a:rPr dirty="0" spc="90"/>
              <a:t>P </a:t>
            </a:r>
            <a:r>
              <a:rPr dirty="0" spc="100"/>
              <a:t>M</a:t>
            </a:r>
            <a:r>
              <a:rPr dirty="0" spc="-225"/>
              <a:t> </a:t>
            </a:r>
            <a:r>
              <a:rPr dirty="0" spc="75"/>
              <a:t>RAJA </a:t>
            </a:r>
            <a:r>
              <a:rPr dirty="0" spc="20"/>
              <a:t>AND </a:t>
            </a:r>
            <a:r>
              <a:rPr dirty="0" spc="95"/>
              <a:t>CO</a:t>
            </a: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pc="50"/>
              <a:t>THUDIYALUR, </a:t>
            </a:r>
            <a:r>
              <a:rPr dirty="0" spc="80"/>
              <a:t>COIMBATORE </a:t>
            </a:r>
            <a:r>
              <a:rPr dirty="0" spc="10"/>
              <a:t>-</a:t>
            </a:r>
            <a:r>
              <a:rPr dirty="0" spc="-105"/>
              <a:t> </a:t>
            </a:r>
            <a:r>
              <a:rPr dirty="0" spc="15"/>
              <a:t>641017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61207" y="291845"/>
            <a:ext cx="4245610" cy="2184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50" spc="15">
                <a:solidFill>
                  <a:srgbClr val="00AF50"/>
                </a:solidFill>
                <a:latin typeface="Times New Roman"/>
                <a:cs typeface="Times New Roman"/>
              </a:rPr>
              <a:t>TRANSITION IN </a:t>
            </a:r>
            <a:r>
              <a:rPr dirty="0" sz="1350" spc="20">
                <a:solidFill>
                  <a:srgbClr val="00AF50"/>
                </a:solidFill>
                <a:latin typeface="Times New Roman"/>
                <a:cs typeface="Times New Roman"/>
              </a:rPr>
              <a:t>GST </a:t>
            </a:r>
            <a:r>
              <a:rPr dirty="0" sz="1350" spc="25">
                <a:solidFill>
                  <a:srgbClr val="00AF50"/>
                </a:solidFill>
                <a:latin typeface="Times New Roman"/>
                <a:cs typeface="Times New Roman"/>
              </a:rPr>
              <a:t>FROM </a:t>
            </a:r>
            <a:r>
              <a:rPr dirty="0" sz="1350" spc="15">
                <a:solidFill>
                  <a:srgbClr val="00AF50"/>
                </a:solidFill>
                <a:latin typeface="Times New Roman"/>
                <a:cs typeface="Times New Roman"/>
              </a:rPr>
              <a:t>PREVIOUS </a:t>
            </a:r>
            <a:r>
              <a:rPr dirty="0" sz="1350" spc="20">
                <a:solidFill>
                  <a:srgbClr val="00AF50"/>
                </a:solidFill>
                <a:latin typeface="Times New Roman"/>
                <a:cs typeface="Times New Roman"/>
              </a:rPr>
              <a:t>TAX</a:t>
            </a:r>
            <a:r>
              <a:rPr dirty="0" sz="1350" spc="-85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dirty="0" sz="1350" spc="15">
                <a:solidFill>
                  <a:srgbClr val="00AF50"/>
                </a:solidFill>
                <a:latin typeface="Times New Roman"/>
                <a:cs typeface="Times New Roman"/>
              </a:rPr>
              <a:t>REGIME</a:t>
            </a:r>
            <a:endParaRPr sz="135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24255" y="676655"/>
          <a:ext cx="9128760" cy="6146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6752"/>
                <a:gridCol w="6885432"/>
              </a:tblGrid>
              <a:tr h="544067">
                <a:tc gridSpan="2">
                  <a:txBody>
                    <a:bodyPr/>
                    <a:lstStyle/>
                    <a:p>
                      <a:pPr marL="1325880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dirty="0" sz="1950" spc="114" u="heavy">
                          <a:latin typeface="Times New Roman"/>
                          <a:cs typeface="Times New Roman"/>
                        </a:rPr>
                        <a:t>Manufacturer</a:t>
                      </a:r>
                      <a:r>
                        <a:rPr dirty="0" sz="1950" spc="-25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75" u="heavy">
                          <a:latin typeface="Times New Roman"/>
                          <a:cs typeface="Times New Roman"/>
                        </a:rPr>
                        <a:t>registered</a:t>
                      </a:r>
                      <a:r>
                        <a:rPr dirty="0" sz="1950" spc="-2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125" u="heavy">
                          <a:latin typeface="Times New Roman"/>
                          <a:cs typeface="Times New Roman"/>
                        </a:rPr>
                        <a:t>under</a:t>
                      </a:r>
                      <a:r>
                        <a:rPr dirty="0" sz="1950" spc="1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25" u="heavy">
                          <a:latin typeface="Times New Roman"/>
                          <a:cs typeface="Times New Roman"/>
                        </a:rPr>
                        <a:t>Excise,</a:t>
                      </a:r>
                      <a:r>
                        <a:rPr dirty="0" sz="1950" spc="-15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85" u="heavy">
                          <a:latin typeface="Times New Roman"/>
                          <a:cs typeface="Times New Roman"/>
                        </a:rPr>
                        <a:t>Vat</a:t>
                      </a:r>
                      <a:r>
                        <a:rPr dirty="0" sz="1950" spc="5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125" u="heavy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dirty="0" sz="1950" spc="5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45" u="heavy">
                          <a:latin typeface="Times New Roman"/>
                          <a:cs typeface="Times New Roman"/>
                        </a:rPr>
                        <a:t>Service</a:t>
                      </a:r>
                      <a:r>
                        <a:rPr dirty="0" sz="1950" spc="-1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95" u="heavy">
                          <a:latin typeface="Times New Roman"/>
                          <a:cs typeface="Times New Roman"/>
                        </a:rPr>
                        <a:t>Tax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4384">
                      <a:solidFill>
                        <a:srgbClr val="000000"/>
                      </a:solidFill>
                      <a:prstDash val="solid"/>
                    </a:lnL>
                    <a:lnR w="24384">
                      <a:solidFill>
                        <a:srgbClr val="000000"/>
                      </a:solidFill>
                      <a:prstDash val="solid"/>
                    </a:lnR>
                    <a:lnT w="24384">
                      <a:solidFill>
                        <a:srgbClr val="000000"/>
                      </a:solidFill>
                      <a:prstDash val="solid"/>
                    </a:lnT>
                    <a:lnB w="2438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2661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algn="ctr" marL="77470" marR="64135">
                        <a:lnSpc>
                          <a:spcPct val="106700"/>
                        </a:lnSpc>
                        <a:spcBef>
                          <a:spcPts val="5"/>
                        </a:spcBef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Return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Filed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</a:t>
                      </a:r>
                      <a:r>
                        <a:rPr dirty="0" sz="1350" spc="-7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EXCISE, 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VAT</a:t>
                      </a:r>
                      <a:r>
                        <a:rPr dirty="0" sz="1350" spc="-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and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 marL="508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SERVICE</a:t>
                      </a:r>
                      <a:r>
                        <a:rPr dirty="0" sz="1350" spc="-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TAX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 marL="116839" marR="102870">
                        <a:lnSpc>
                          <a:spcPct val="106700"/>
                        </a:lnSpc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shows outstanding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35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excess/  unutilized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balance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dirty="0" sz="1350" spc="-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ITC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4384">
                      <a:solidFill>
                        <a:srgbClr val="000000"/>
                      </a:solidFill>
                      <a:prstDash val="solid"/>
                    </a:lnL>
                    <a:lnR w="24383">
                      <a:solidFill>
                        <a:srgbClr val="7E7E7E"/>
                      </a:solidFill>
                      <a:prstDash val="solid"/>
                    </a:lnR>
                    <a:lnT w="24384">
                      <a:solidFill>
                        <a:srgbClr val="000000"/>
                      </a:solidFill>
                      <a:prstDash val="solid"/>
                    </a:lnT>
                    <a:lnB w="24384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93675" marR="868044" indent="-177165">
                        <a:lnSpc>
                          <a:spcPct val="106700"/>
                        </a:lnSpc>
                        <a:spcBef>
                          <a:spcPts val="1000"/>
                        </a:spcBef>
                        <a:buChar char="*"/>
                        <a:tabLst>
                          <a:tab pos="194310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The excess input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tax credit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reflected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the return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filed for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period ended 30th June  2017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be carried forward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</a:t>
                      </a:r>
                      <a:r>
                        <a:rPr dirty="0" sz="135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93675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194310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FORM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to be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filed 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90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days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(w.e.f.</a:t>
                      </a:r>
                      <a:r>
                        <a:rPr dirty="0" sz="1350" spc="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01/07/2017)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93675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194310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GST FORM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to contain details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about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the credit to be carried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forward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93675" marR="786130" indent="-177165">
                        <a:lnSpc>
                          <a:spcPct val="106700"/>
                        </a:lnSpc>
                        <a:buChar char="*"/>
                        <a:tabLst>
                          <a:tab pos="194310" algn="l"/>
                        </a:tabLst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Excess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CENVAT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Credit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(shown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Excise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and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Service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Tax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Return) shall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carried  forward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as</a:t>
                      </a:r>
                      <a:r>
                        <a:rPr dirty="0" sz="1350" spc="-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CGST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93675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194310" algn="l"/>
                        </a:tabLst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Excess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VAT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Credit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(shown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VAT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Return)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shall be carried forward as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SGST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4383">
                      <a:solidFill>
                        <a:srgbClr val="7E7E7E"/>
                      </a:solidFill>
                      <a:prstDash val="solid"/>
                    </a:lnL>
                    <a:lnR w="24384">
                      <a:solidFill>
                        <a:srgbClr val="000000"/>
                      </a:solidFill>
                      <a:prstDash val="solid"/>
                    </a:lnR>
                    <a:lnT w="24384">
                      <a:solidFill>
                        <a:srgbClr val="000000"/>
                      </a:solidFill>
                      <a:prstDash val="solid"/>
                    </a:lnT>
                    <a:lnB w="24384">
                      <a:solidFill>
                        <a:srgbClr val="7E7E7E"/>
                      </a:solidFill>
                      <a:prstDash val="solid"/>
                    </a:lnB>
                  </a:tcPr>
                </a:tc>
              </a:tr>
              <a:tr h="18348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 marL="496570" marR="485775">
                        <a:lnSpc>
                          <a:spcPct val="106700"/>
                        </a:lnSpc>
                        <a:spcBef>
                          <a:spcPts val="1200"/>
                        </a:spcBef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The Balance</a:t>
                      </a:r>
                      <a:r>
                        <a:rPr dirty="0" sz="1350" spc="-9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Not  allowed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to be  carried</a:t>
                      </a:r>
                      <a:r>
                        <a:rPr dirty="0" sz="1350" spc="-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forward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4384">
                      <a:solidFill>
                        <a:srgbClr val="000000"/>
                      </a:solidFill>
                      <a:prstDash val="solid"/>
                    </a:lnL>
                    <a:lnR w="24383">
                      <a:solidFill>
                        <a:srgbClr val="7E7E7E"/>
                      </a:solidFill>
                      <a:prstDash val="solid"/>
                    </a:lnR>
                    <a:lnT w="24384">
                      <a:solidFill>
                        <a:srgbClr val="7E7E7E"/>
                      </a:solidFill>
                      <a:prstDash val="solid"/>
                    </a:lnT>
                    <a:lnB w="24383">
                      <a:solidFill>
                        <a:srgbClr val="7E7E7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4139" indent="-87630">
                        <a:lnSpc>
                          <a:spcPct val="100000"/>
                        </a:lnSpc>
                        <a:spcBef>
                          <a:spcPts val="1025"/>
                        </a:spcBef>
                        <a:buChar char="*"/>
                        <a:tabLst>
                          <a:tab pos="150495" algn="l"/>
                        </a:tabLst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The Credit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is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not admissible in the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GST</a:t>
                      </a:r>
                      <a:r>
                        <a:rPr dirty="0" sz="1350" spc="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Law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04139" marR="930910" indent="-87630">
                        <a:lnSpc>
                          <a:spcPct val="106700"/>
                        </a:lnSpc>
                        <a:buChar char="*"/>
                        <a:tabLst>
                          <a:tab pos="150495" algn="l"/>
                        </a:tabLst>
                      </a:pPr>
                      <a:r>
                        <a:rPr dirty="0" sz="1350" spc="5">
                          <a:latin typeface="Times New Roman"/>
                          <a:cs typeface="Times New Roman"/>
                        </a:rPr>
                        <a:t>All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returns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for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6 months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have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not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been duly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filed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the Excise,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VAT,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Service 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Tax</a:t>
                      </a:r>
                      <a:r>
                        <a:rPr dirty="0" sz="1350" spc="-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Law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49860" marR="819785" indent="-133350">
                        <a:lnSpc>
                          <a:spcPct val="106700"/>
                        </a:lnSpc>
                        <a:buChar char="*"/>
                        <a:tabLst>
                          <a:tab pos="150495" algn="l"/>
                        </a:tabLst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Credit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relates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goods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manufactured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and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cleared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 exemption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notifications as  are notified 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by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dirty="0" sz="1350" spc="-7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Government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49860" marR="859155" indent="-133350">
                        <a:lnSpc>
                          <a:spcPct val="106700"/>
                        </a:lnSpc>
                        <a:buChar char="*"/>
                        <a:tabLst>
                          <a:tab pos="150495" algn="l"/>
                        </a:tabLst>
                      </a:pPr>
                      <a:r>
                        <a:rPr dirty="0" sz="1350" spc="20">
                          <a:latin typeface="Times New Roman"/>
                          <a:cs typeface="Times New Roman"/>
                        </a:rPr>
                        <a:t>VAT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Credit attributable to claims related to sales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 Form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C,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F,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E1, E2,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H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etc.  not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be allowed 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unless the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forms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are duly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made</a:t>
                      </a:r>
                      <a:r>
                        <a:rPr dirty="0" sz="1350" spc="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available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4383">
                      <a:solidFill>
                        <a:srgbClr val="7E7E7E"/>
                      </a:solidFill>
                      <a:prstDash val="solid"/>
                    </a:lnL>
                    <a:lnR w="24384">
                      <a:solidFill>
                        <a:srgbClr val="000000"/>
                      </a:solidFill>
                      <a:prstDash val="solid"/>
                    </a:lnR>
                    <a:lnT w="24384">
                      <a:solidFill>
                        <a:srgbClr val="7E7E7E"/>
                      </a:solidFill>
                      <a:prstDash val="solid"/>
                    </a:lnT>
                    <a:lnB w="24383">
                      <a:solidFill>
                        <a:srgbClr val="7E7E7E"/>
                      </a:solidFill>
                      <a:prstDash val="solid"/>
                    </a:lnB>
                  </a:tcPr>
                </a:tc>
              </a:tr>
              <a:tr h="14767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46990" marR="34925" indent="1270">
                        <a:lnSpc>
                          <a:spcPct val="106700"/>
                        </a:lnSpc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Return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filed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Excise, 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VAT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and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Service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Tax does  not show outstanding</a:t>
                      </a:r>
                      <a:r>
                        <a:rPr dirty="0" sz="135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balance  of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ITC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4384">
                      <a:solidFill>
                        <a:srgbClr val="000000"/>
                      </a:solidFill>
                      <a:prstDash val="solid"/>
                    </a:lnL>
                    <a:lnR w="24383">
                      <a:solidFill>
                        <a:srgbClr val="7E7E7E"/>
                      </a:solidFill>
                      <a:prstDash val="solid"/>
                    </a:lnR>
                    <a:lnT w="24383">
                      <a:solidFill>
                        <a:srgbClr val="7E7E7E"/>
                      </a:solidFill>
                      <a:prstDash val="solid"/>
                    </a:lnT>
                    <a:lnB w="2438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49860" indent="-133350">
                        <a:lnSpc>
                          <a:spcPct val="100000"/>
                        </a:lnSpc>
                        <a:buChar char="*"/>
                        <a:tabLst>
                          <a:tab pos="15049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No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credit shall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carried forward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</a:t>
                      </a:r>
                      <a:r>
                        <a:rPr dirty="0" sz="135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49860" indent="-133350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15049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No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requirement 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to file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any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detail with respect to the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stock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FORM</a:t>
                      </a:r>
                      <a:r>
                        <a:rPr dirty="0" sz="1350" spc="7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TRAN-1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4383">
                      <a:solidFill>
                        <a:srgbClr val="7E7E7E"/>
                      </a:solidFill>
                      <a:prstDash val="solid"/>
                    </a:lnL>
                    <a:lnR w="24384">
                      <a:solidFill>
                        <a:srgbClr val="000000"/>
                      </a:solidFill>
                      <a:prstDash val="solid"/>
                    </a:lnR>
                    <a:lnT w="24383">
                      <a:solidFill>
                        <a:srgbClr val="7E7E7E"/>
                      </a:solidFill>
                      <a:prstDash val="solid"/>
                    </a:lnT>
                    <a:lnB w="2438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ts val="1485"/>
              </a:lnSpc>
            </a:pPr>
            <a:r>
              <a:rPr dirty="0" spc="90"/>
              <a:t>P </a:t>
            </a:r>
            <a:r>
              <a:rPr dirty="0" spc="100"/>
              <a:t>M</a:t>
            </a:r>
            <a:r>
              <a:rPr dirty="0" spc="-225"/>
              <a:t> </a:t>
            </a:r>
            <a:r>
              <a:rPr dirty="0" spc="75"/>
              <a:t>RAJA </a:t>
            </a:r>
            <a:r>
              <a:rPr dirty="0" spc="20"/>
              <a:t>AND </a:t>
            </a:r>
            <a:r>
              <a:rPr dirty="0" spc="95"/>
              <a:t>CO</a:t>
            </a: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pc="50"/>
              <a:t>THUDIYALUR, </a:t>
            </a:r>
            <a:r>
              <a:rPr dirty="0" spc="80"/>
              <a:t>COIMBATORE </a:t>
            </a:r>
            <a:r>
              <a:rPr dirty="0" spc="10"/>
              <a:t>-</a:t>
            </a:r>
            <a:r>
              <a:rPr dirty="0" spc="-105"/>
              <a:t> </a:t>
            </a:r>
            <a:r>
              <a:rPr dirty="0" spc="15"/>
              <a:t>641017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ts val="1485"/>
              </a:lnSpc>
            </a:pPr>
            <a:r>
              <a:rPr dirty="0" spc="90"/>
              <a:t>P </a:t>
            </a:r>
            <a:r>
              <a:rPr dirty="0" spc="100"/>
              <a:t>M</a:t>
            </a:r>
            <a:r>
              <a:rPr dirty="0" spc="-225"/>
              <a:t> </a:t>
            </a:r>
            <a:r>
              <a:rPr dirty="0" spc="75"/>
              <a:t>RAJA </a:t>
            </a:r>
            <a:r>
              <a:rPr dirty="0" spc="20"/>
              <a:t>AND </a:t>
            </a:r>
            <a:r>
              <a:rPr dirty="0" spc="95"/>
              <a:t>CO</a:t>
            </a: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pc="50"/>
              <a:t>THUDIYALUR, </a:t>
            </a:r>
            <a:r>
              <a:rPr dirty="0" spc="80"/>
              <a:t>COIMBATORE </a:t>
            </a:r>
            <a:r>
              <a:rPr dirty="0" spc="10"/>
              <a:t>-</a:t>
            </a:r>
            <a:r>
              <a:rPr dirty="0" spc="-105"/>
              <a:t> </a:t>
            </a:r>
            <a:r>
              <a:rPr dirty="0" spc="15"/>
              <a:t>641017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029204" y="291845"/>
            <a:ext cx="4245610" cy="2184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50" spc="15">
                <a:solidFill>
                  <a:srgbClr val="00AF50"/>
                </a:solidFill>
                <a:latin typeface="Times New Roman"/>
                <a:cs typeface="Times New Roman"/>
              </a:rPr>
              <a:t>TRANSITION IN </a:t>
            </a:r>
            <a:r>
              <a:rPr dirty="0" sz="1350" spc="20">
                <a:solidFill>
                  <a:srgbClr val="00AF50"/>
                </a:solidFill>
                <a:latin typeface="Times New Roman"/>
                <a:cs typeface="Times New Roman"/>
              </a:rPr>
              <a:t>GST </a:t>
            </a:r>
            <a:r>
              <a:rPr dirty="0" sz="1350" spc="25">
                <a:solidFill>
                  <a:srgbClr val="00AF50"/>
                </a:solidFill>
                <a:latin typeface="Times New Roman"/>
                <a:cs typeface="Times New Roman"/>
              </a:rPr>
              <a:t>FROM </a:t>
            </a:r>
            <a:r>
              <a:rPr dirty="0" sz="1350" spc="15">
                <a:solidFill>
                  <a:srgbClr val="00AF50"/>
                </a:solidFill>
                <a:latin typeface="Times New Roman"/>
                <a:cs typeface="Times New Roman"/>
              </a:rPr>
              <a:t>PREVIOUS </a:t>
            </a:r>
            <a:r>
              <a:rPr dirty="0" sz="1350" spc="20">
                <a:solidFill>
                  <a:srgbClr val="00AF50"/>
                </a:solidFill>
                <a:latin typeface="Times New Roman"/>
                <a:cs typeface="Times New Roman"/>
              </a:rPr>
              <a:t>TAX</a:t>
            </a:r>
            <a:r>
              <a:rPr dirty="0" sz="1350" spc="-85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dirty="0" sz="1350" spc="15">
                <a:solidFill>
                  <a:srgbClr val="00AF50"/>
                </a:solidFill>
                <a:latin typeface="Times New Roman"/>
                <a:cs typeface="Times New Roman"/>
              </a:rPr>
              <a:t>REGIME</a:t>
            </a:r>
            <a:endParaRPr sz="135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88620" y="676655"/>
          <a:ext cx="9128760" cy="59315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6752"/>
                <a:gridCol w="6885432"/>
              </a:tblGrid>
              <a:tr h="544067">
                <a:tc gridSpan="2">
                  <a:txBody>
                    <a:bodyPr/>
                    <a:lstStyle/>
                    <a:p>
                      <a:pPr marL="1920239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dirty="0" sz="1950" spc="114" u="heavy">
                          <a:latin typeface="Times New Roman"/>
                          <a:cs typeface="Times New Roman"/>
                        </a:rPr>
                        <a:t>Manufacturer</a:t>
                      </a:r>
                      <a:r>
                        <a:rPr dirty="0" sz="1950" spc="-3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75" u="heavy">
                          <a:latin typeface="Times New Roman"/>
                          <a:cs typeface="Times New Roman"/>
                        </a:rPr>
                        <a:t>registered</a:t>
                      </a:r>
                      <a:r>
                        <a:rPr dirty="0" sz="1950" spc="-25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125" u="heavy">
                          <a:latin typeface="Times New Roman"/>
                          <a:cs typeface="Times New Roman"/>
                        </a:rPr>
                        <a:t>under</a:t>
                      </a:r>
                      <a:r>
                        <a:rPr dirty="0" sz="1950" spc="5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25" u="heavy">
                          <a:latin typeface="Times New Roman"/>
                          <a:cs typeface="Times New Roman"/>
                        </a:rPr>
                        <a:t>Excise,</a:t>
                      </a:r>
                      <a:r>
                        <a:rPr dirty="0" sz="1950" spc="-2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125" u="heavy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dirty="0" sz="19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55" u="heavy">
                          <a:latin typeface="Times New Roman"/>
                          <a:cs typeface="Times New Roman"/>
                        </a:rPr>
                        <a:t>VAT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4384">
                      <a:solidFill>
                        <a:srgbClr val="000000"/>
                      </a:solidFill>
                      <a:prstDash val="solid"/>
                    </a:lnL>
                    <a:lnR w="24384">
                      <a:solidFill>
                        <a:srgbClr val="000000"/>
                      </a:solidFill>
                      <a:prstDash val="solid"/>
                    </a:lnR>
                    <a:lnT w="24384">
                      <a:solidFill>
                        <a:srgbClr val="000000"/>
                      </a:solidFill>
                      <a:prstDash val="solid"/>
                    </a:lnT>
                    <a:lnB w="2438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0589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 marL="121285" marR="110489" indent="635">
                        <a:lnSpc>
                          <a:spcPct val="106700"/>
                        </a:lnSpc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Return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Filed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VAT 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shows outstanding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35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excess/  unutilized balance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dirty="0" sz="135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ITC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2">
                      <a:solidFill>
                        <a:srgbClr val="000000"/>
                      </a:solidFill>
                      <a:prstDash val="solid"/>
                    </a:lnL>
                    <a:lnR w="12191">
                      <a:solidFill>
                        <a:srgbClr val="000000"/>
                      </a:solidFill>
                      <a:prstDash val="solid"/>
                    </a:lnR>
                    <a:lnT w="24384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243840" marR="828675" indent="-177165">
                        <a:lnSpc>
                          <a:spcPct val="106700"/>
                        </a:lnSpc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excess input tax credit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reflected in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the return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filed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for period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ended 30th June  2017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carried forward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</a:t>
                      </a:r>
                      <a:r>
                        <a:rPr dirty="0" sz="135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FORM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filed 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90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days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(w.e.f.</a:t>
                      </a:r>
                      <a:r>
                        <a:rPr dirty="0" sz="1350" spc="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01/07/2017)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GST FORM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to contain details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about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the credit to be carried</a:t>
                      </a:r>
                      <a:r>
                        <a:rPr dirty="0" sz="1350" spc="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forward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marR="1339215" indent="-177165">
                        <a:lnSpc>
                          <a:spcPct val="106700"/>
                        </a:lnSpc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Excess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CENVAT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Credit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(shown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Excise Return) shall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carried forward  as</a:t>
                      </a:r>
                      <a:r>
                        <a:rPr dirty="0" sz="1350" spc="-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CGST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Excess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VAT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Credit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(shown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VAT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Return) shall be carried forward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as</a:t>
                      </a:r>
                      <a:r>
                        <a:rPr dirty="0" sz="1350" spc="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SGST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1">
                      <a:solidFill>
                        <a:srgbClr val="000000"/>
                      </a:solidFill>
                      <a:prstDash val="solid"/>
                    </a:lnL>
                    <a:lnR w="12192">
                      <a:solidFill>
                        <a:srgbClr val="000000"/>
                      </a:solidFill>
                      <a:prstDash val="solid"/>
                    </a:lnR>
                    <a:lnT w="24384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65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52120" marR="100330" indent="-340360">
                        <a:lnSpc>
                          <a:spcPct val="106700"/>
                        </a:lnSpc>
                        <a:spcBef>
                          <a:spcPts val="1020"/>
                        </a:spcBef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The Balance Not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allowed</a:t>
                      </a:r>
                      <a:r>
                        <a:rPr dirty="0" sz="1350" spc="-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to  be carried</a:t>
                      </a:r>
                      <a:r>
                        <a:rPr dirty="0" sz="135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forward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2">
                      <a:solidFill>
                        <a:srgbClr val="000000"/>
                      </a:solidFill>
                      <a:prstDash val="solid"/>
                    </a:lnL>
                    <a:lnR w="12191">
                      <a:solidFill>
                        <a:srgbClr val="000000"/>
                      </a:solidFill>
                      <a:prstDash val="solid"/>
                    </a:lnR>
                    <a:lnT w="12192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84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Credit is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not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admissible in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GST</a:t>
                      </a:r>
                      <a:r>
                        <a:rPr dirty="0" sz="135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Law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All returns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for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6 months have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not been duly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filed 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the Excise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and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VAT</a:t>
                      </a:r>
                      <a:r>
                        <a:rPr dirty="0" sz="1350" spc="7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Law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marR="973455" indent="-177165">
                        <a:lnSpc>
                          <a:spcPct val="106700"/>
                        </a:lnSpc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Credit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relates to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goods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manufactured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and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cleared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exemption notifications  as are notified 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by the</a:t>
                      </a:r>
                      <a:r>
                        <a:rPr dirty="0" sz="1350" spc="-7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Government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marR="775970" indent="-177165">
                        <a:lnSpc>
                          <a:spcPct val="106700"/>
                        </a:lnSpc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20">
                          <a:latin typeface="Times New Roman"/>
                          <a:cs typeface="Times New Roman"/>
                        </a:rPr>
                        <a:t>VAT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Credit attributable to claims related to sales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 Form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C,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F,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E1, E2,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H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etc. 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not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to be allowed 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unless the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forms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are duly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made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available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1">
                      <a:solidFill>
                        <a:srgbClr val="000000"/>
                      </a:solidFill>
                      <a:prstDash val="solid"/>
                    </a:lnL>
                    <a:lnR w="12192">
                      <a:solidFill>
                        <a:srgbClr val="000000"/>
                      </a:solidFill>
                      <a:prstDash val="solid"/>
                    </a:lnR>
                    <a:lnT w="12192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441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algn="ctr" marL="48260" marR="37465">
                        <a:lnSpc>
                          <a:spcPct val="106700"/>
                        </a:lnSpc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Return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filed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Excise</a:t>
                      </a:r>
                      <a:r>
                        <a:rPr dirty="0" sz="135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and 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VAT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does not show  outstanding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balance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dirty="0" sz="1350" spc="-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ITC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2">
                      <a:solidFill>
                        <a:srgbClr val="000000"/>
                      </a:solidFill>
                      <a:prstDash val="solid"/>
                    </a:lnL>
                    <a:lnR w="12191">
                      <a:solidFill>
                        <a:srgbClr val="000000"/>
                      </a:solidFill>
                      <a:prstDash val="solid"/>
                    </a:lnR>
                    <a:lnT w="12192">
                      <a:solidFill>
                        <a:srgbClr val="000000"/>
                      </a:solidFill>
                      <a:prstDash val="solid"/>
                    </a:lnT>
                    <a:lnB w="1219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No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credit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shall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carried forward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</a:t>
                      </a:r>
                      <a:r>
                        <a:rPr dirty="0" sz="135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No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requirement  to </a:t>
                      </a:r>
                      <a:r>
                        <a:rPr dirty="0" sz="1350">
                          <a:latin typeface="Times New Roman"/>
                          <a:cs typeface="Times New Roman"/>
                        </a:rPr>
                        <a:t>file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any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detail with respect to the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stock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FORM</a:t>
                      </a:r>
                      <a:r>
                        <a:rPr dirty="0" sz="1350" spc="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TRAN-1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1">
                      <a:solidFill>
                        <a:srgbClr val="000000"/>
                      </a:solidFill>
                      <a:prstDash val="solid"/>
                    </a:lnL>
                    <a:lnR w="12192">
                      <a:solidFill>
                        <a:srgbClr val="000000"/>
                      </a:solidFill>
                      <a:prstDash val="solid"/>
                    </a:lnR>
                    <a:lnT w="12192">
                      <a:solidFill>
                        <a:srgbClr val="000000"/>
                      </a:solidFill>
                      <a:prstDash val="solid"/>
                    </a:lnT>
                    <a:lnB w="12191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ts val="1485"/>
              </a:lnSpc>
            </a:pPr>
            <a:r>
              <a:rPr dirty="0" spc="90"/>
              <a:t>P </a:t>
            </a:r>
            <a:r>
              <a:rPr dirty="0" spc="100"/>
              <a:t>M</a:t>
            </a:r>
            <a:r>
              <a:rPr dirty="0" spc="-225"/>
              <a:t> </a:t>
            </a:r>
            <a:r>
              <a:rPr dirty="0" spc="75"/>
              <a:t>RAJA </a:t>
            </a:r>
            <a:r>
              <a:rPr dirty="0" spc="20"/>
              <a:t>AND </a:t>
            </a:r>
            <a:r>
              <a:rPr dirty="0" spc="95"/>
              <a:t>CO</a:t>
            </a: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pc="50"/>
              <a:t>THUDIYALUR, </a:t>
            </a:r>
            <a:r>
              <a:rPr dirty="0" spc="80"/>
              <a:t>COIMBATORE </a:t>
            </a:r>
            <a:r>
              <a:rPr dirty="0" spc="10"/>
              <a:t>-</a:t>
            </a:r>
            <a:r>
              <a:rPr dirty="0" spc="-105"/>
              <a:t> </a:t>
            </a:r>
            <a:r>
              <a:rPr dirty="0" spc="15"/>
              <a:t>641017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029204" y="291845"/>
            <a:ext cx="4245610" cy="2184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50" spc="15">
                <a:solidFill>
                  <a:srgbClr val="00AF50"/>
                </a:solidFill>
                <a:latin typeface="Times New Roman"/>
                <a:cs typeface="Times New Roman"/>
              </a:rPr>
              <a:t>TRANSITION IN </a:t>
            </a:r>
            <a:r>
              <a:rPr dirty="0" sz="1350" spc="20">
                <a:solidFill>
                  <a:srgbClr val="00AF50"/>
                </a:solidFill>
                <a:latin typeface="Times New Roman"/>
                <a:cs typeface="Times New Roman"/>
              </a:rPr>
              <a:t>GST </a:t>
            </a:r>
            <a:r>
              <a:rPr dirty="0" sz="1350" spc="25">
                <a:solidFill>
                  <a:srgbClr val="00AF50"/>
                </a:solidFill>
                <a:latin typeface="Times New Roman"/>
                <a:cs typeface="Times New Roman"/>
              </a:rPr>
              <a:t>FROM </a:t>
            </a:r>
            <a:r>
              <a:rPr dirty="0" sz="1350" spc="15">
                <a:solidFill>
                  <a:srgbClr val="00AF50"/>
                </a:solidFill>
                <a:latin typeface="Times New Roman"/>
                <a:cs typeface="Times New Roman"/>
              </a:rPr>
              <a:t>PREVIOUS </a:t>
            </a:r>
            <a:r>
              <a:rPr dirty="0" sz="1350" spc="20">
                <a:solidFill>
                  <a:srgbClr val="00AF50"/>
                </a:solidFill>
                <a:latin typeface="Times New Roman"/>
                <a:cs typeface="Times New Roman"/>
              </a:rPr>
              <a:t>TAX</a:t>
            </a:r>
            <a:r>
              <a:rPr dirty="0" sz="1350" spc="-85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dirty="0" sz="1350" spc="15">
                <a:solidFill>
                  <a:srgbClr val="00AF50"/>
                </a:solidFill>
                <a:latin typeface="Times New Roman"/>
                <a:cs typeface="Times New Roman"/>
              </a:rPr>
              <a:t>REGIME</a:t>
            </a:r>
            <a:endParaRPr sz="135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88620" y="676655"/>
          <a:ext cx="9128760" cy="58845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6752"/>
                <a:gridCol w="6885432"/>
              </a:tblGrid>
              <a:tr h="544067">
                <a:tc gridSpan="2">
                  <a:txBody>
                    <a:bodyPr/>
                    <a:lstStyle/>
                    <a:p>
                      <a:pPr marL="2263140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dirty="0" sz="1950" spc="114" u="heavy">
                          <a:latin typeface="Times New Roman"/>
                          <a:cs typeface="Times New Roman"/>
                        </a:rPr>
                        <a:t>Manufacturer </a:t>
                      </a:r>
                      <a:r>
                        <a:rPr dirty="0" sz="1950" spc="75" u="heavy">
                          <a:latin typeface="Times New Roman"/>
                          <a:cs typeface="Times New Roman"/>
                        </a:rPr>
                        <a:t>registered </a:t>
                      </a:r>
                      <a:r>
                        <a:rPr dirty="0" sz="1950" spc="125" u="heavy">
                          <a:latin typeface="Times New Roman"/>
                          <a:cs typeface="Times New Roman"/>
                        </a:rPr>
                        <a:t>under</a:t>
                      </a:r>
                      <a:r>
                        <a:rPr dirty="0" sz="1950" spc="-265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55" u="heavy">
                          <a:latin typeface="Times New Roman"/>
                          <a:cs typeface="Times New Roman"/>
                        </a:rPr>
                        <a:t>VAT </a:t>
                      </a:r>
                      <a:r>
                        <a:rPr dirty="0" sz="1950" spc="65" u="heavy">
                          <a:latin typeface="Times New Roman"/>
                          <a:cs typeface="Times New Roman"/>
                        </a:rPr>
                        <a:t>Only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4384">
                      <a:solidFill>
                        <a:srgbClr val="000000"/>
                      </a:solidFill>
                      <a:prstDash val="solid"/>
                    </a:lnL>
                    <a:lnR w="24384">
                      <a:solidFill>
                        <a:srgbClr val="000000"/>
                      </a:solidFill>
                      <a:prstDash val="solid"/>
                    </a:lnR>
                    <a:lnT w="24384">
                      <a:solidFill>
                        <a:srgbClr val="000000"/>
                      </a:solidFill>
                      <a:prstDash val="solid"/>
                    </a:lnT>
                    <a:lnB w="2438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287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algn="ctr" marL="121285" marR="110489" indent="635">
                        <a:lnSpc>
                          <a:spcPct val="106700"/>
                        </a:lnSpc>
                        <a:spcBef>
                          <a:spcPts val="5"/>
                        </a:spcBef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Return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Filed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VAT 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shows outstanding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35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excess/  unutilized balance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dirty="0" sz="135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ITC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2">
                      <a:solidFill>
                        <a:srgbClr val="000000"/>
                      </a:solidFill>
                      <a:prstDash val="solid"/>
                    </a:lnL>
                    <a:lnR w="12191">
                      <a:solidFill>
                        <a:srgbClr val="000000"/>
                      </a:solidFill>
                      <a:prstDash val="solid"/>
                    </a:lnR>
                    <a:lnT w="24384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840" indent="-177165">
                        <a:lnSpc>
                          <a:spcPts val="1520"/>
                        </a:lnSpc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excess input tax credit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reflected in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the return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filed 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for period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ended 30th</a:t>
                      </a:r>
                      <a:r>
                        <a:rPr dirty="0" sz="1350" spc="1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June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2017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carried forward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</a:t>
                      </a:r>
                      <a:r>
                        <a:rPr dirty="0" sz="135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FORM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filed 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90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days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(w.e.f.</a:t>
                      </a:r>
                      <a:r>
                        <a:rPr dirty="0" sz="1350" spc="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01/07/2017)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GST FORM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to contain details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about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the credit to be carried</a:t>
                      </a:r>
                      <a:r>
                        <a:rPr dirty="0" sz="1350" spc="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forward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Excess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VAT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Credit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(shown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VAT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Return) shall be carried forward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as</a:t>
                      </a:r>
                      <a:r>
                        <a:rPr dirty="0" sz="1350" spc="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SGST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1">
                      <a:solidFill>
                        <a:srgbClr val="000000"/>
                      </a:solidFill>
                      <a:prstDash val="solid"/>
                    </a:lnL>
                    <a:lnR w="12192">
                      <a:solidFill>
                        <a:srgbClr val="000000"/>
                      </a:solidFill>
                      <a:prstDash val="solid"/>
                    </a:lnR>
                    <a:lnT w="24384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530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452120" marR="100330" indent="-340360">
                        <a:lnSpc>
                          <a:spcPct val="106700"/>
                        </a:lnSpc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The Balance Not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allowed</a:t>
                      </a:r>
                      <a:r>
                        <a:rPr dirty="0" sz="1350" spc="-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to  be carried</a:t>
                      </a:r>
                      <a:r>
                        <a:rPr dirty="0" sz="135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forward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2">
                      <a:solidFill>
                        <a:srgbClr val="000000"/>
                      </a:solidFill>
                      <a:prstDash val="solid"/>
                    </a:lnL>
                    <a:lnR w="12191">
                      <a:solidFill>
                        <a:srgbClr val="000000"/>
                      </a:solidFill>
                      <a:prstDash val="solid"/>
                    </a:lnR>
                    <a:lnT w="12192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840" indent="-177165">
                        <a:lnSpc>
                          <a:spcPts val="1565"/>
                        </a:lnSpc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Credit is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not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admissible in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GST</a:t>
                      </a:r>
                      <a:r>
                        <a:rPr dirty="0" sz="135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Law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All returns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for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6 months have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not been duly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filed 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the Excise,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VAT</a:t>
                      </a:r>
                      <a:r>
                        <a:rPr dirty="0" sz="1350" spc="7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Law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marR="911860" indent="-177165">
                        <a:lnSpc>
                          <a:spcPct val="106700"/>
                        </a:lnSpc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Credit attributable to claims related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sales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 Form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C,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F,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E1, E2,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H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etc.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not 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to be allowed 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unless the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forms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are duly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made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available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1">
                      <a:solidFill>
                        <a:srgbClr val="000000"/>
                      </a:solidFill>
                      <a:prstDash val="solid"/>
                    </a:lnL>
                    <a:lnR w="12192">
                      <a:solidFill>
                        <a:srgbClr val="000000"/>
                      </a:solidFill>
                      <a:prstDash val="solid"/>
                    </a:lnR>
                    <a:lnT w="12192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24128">
                <a:tc>
                  <a:txBody>
                    <a:bodyPr/>
                    <a:lstStyle/>
                    <a:p>
                      <a:pPr algn="ctr" marL="53340" marR="41275" indent="635">
                        <a:lnSpc>
                          <a:spcPct val="106700"/>
                        </a:lnSpc>
                        <a:spcBef>
                          <a:spcPts val="409"/>
                        </a:spcBef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Return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filed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VAT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does  not show outstanding</a:t>
                      </a:r>
                      <a:r>
                        <a:rPr dirty="0" sz="135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balance  of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ITC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2">
                      <a:solidFill>
                        <a:srgbClr val="000000"/>
                      </a:solidFill>
                      <a:prstDash val="solid"/>
                    </a:lnL>
                    <a:lnR w="12191">
                      <a:solidFill>
                        <a:srgbClr val="000000"/>
                      </a:solidFill>
                      <a:prstDash val="solid"/>
                    </a:lnR>
                    <a:lnT w="12192">
                      <a:solidFill>
                        <a:srgbClr val="000000"/>
                      </a:solidFill>
                      <a:prstDash val="solid"/>
                    </a:lnT>
                    <a:lnB w="1219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*  No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credit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shall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carried forward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 GST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respect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dirty="0" sz="135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VAT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1">
                      <a:solidFill>
                        <a:srgbClr val="000000"/>
                      </a:solidFill>
                      <a:prstDash val="solid"/>
                    </a:lnL>
                    <a:lnR w="12192">
                      <a:solidFill>
                        <a:srgbClr val="000000"/>
                      </a:solidFill>
                      <a:prstDash val="solid"/>
                    </a:lnR>
                    <a:lnT w="12192">
                      <a:solidFill>
                        <a:srgbClr val="000000"/>
                      </a:solidFill>
                      <a:prstDash val="solid"/>
                    </a:lnT>
                    <a:lnB w="12191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568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 marL="40640" marR="29845" indent="1905">
                        <a:lnSpc>
                          <a:spcPct val="106700"/>
                        </a:lnSpc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Excise Duty,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Additional 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Excise Duty, </a:t>
                      </a:r>
                      <a:r>
                        <a:rPr dirty="0" sz="1350" spc="25">
                          <a:latin typeface="Times New Roman"/>
                          <a:cs typeface="Times New Roman"/>
                        </a:rPr>
                        <a:t>CVD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and SAD 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respect of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raw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materials, 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Finished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/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semi-finished</a:t>
                      </a:r>
                      <a:r>
                        <a:rPr dirty="0" sz="135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stock  </a:t>
                      </a:r>
                      <a:r>
                        <a:rPr dirty="0" sz="135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dirty="0" sz="1350" spc="-10"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dirty="0" sz="1350"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>
                          <a:latin typeface="Times New Roman"/>
                          <a:cs typeface="Times New Roman"/>
                        </a:rPr>
                        <a:t>on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dirty="0" baseline="45454" sz="825" spc="7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dirty="0" baseline="45454" sz="825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dirty="0" baseline="45454" sz="825" spc="7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>
                          <a:latin typeface="Times New Roman"/>
                          <a:cs typeface="Times New Roman"/>
                        </a:rPr>
                        <a:t>J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dirty="0" sz="135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dirty="0" sz="135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dirty="0" sz="1350">
                          <a:latin typeface="Times New Roman"/>
                          <a:cs typeface="Times New Roman"/>
                        </a:rPr>
                        <a:t>017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2">
                      <a:solidFill>
                        <a:srgbClr val="000000"/>
                      </a:solidFill>
                      <a:prstDash val="solid"/>
                    </a:lnL>
                    <a:lnR w="12191">
                      <a:solidFill>
                        <a:srgbClr val="000000"/>
                      </a:solidFill>
                      <a:prstDash val="solid"/>
                    </a:lnR>
                    <a:lnT w="12191">
                      <a:solidFill>
                        <a:srgbClr val="000000"/>
                      </a:solidFill>
                      <a:prstDash val="solid"/>
                    </a:lnT>
                    <a:lnB w="1219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ts val="1600"/>
                        </a:lnSpc>
                      </a:pPr>
                      <a:r>
                        <a:rPr dirty="0" sz="1350" spc="75" u="heavy">
                          <a:latin typeface="Times New Roman"/>
                          <a:cs typeface="Times New Roman"/>
                        </a:rPr>
                        <a:t>Credit</a:t>
                      </a:r>
                      <a:r>
                        <a:rPr dirty="0" sz="13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 u="heavy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dirty="0" sz="13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25" u="heavy">
                          <a:latin typeface="Times New Roman"/>
                          <a:cs typeface="Times New Roman"/>
                        </a:rPr>
                        <a:t>Excise</a:t>
                      </a:r>
                      <a:r>
                        <a:rPr dirty="0" sz="13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90" u="heavy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dirty="0" sz="13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70" u="heavy">
                          <a:latin typeface="Times New Roman"/>
                          <a:cs typeface="Times New Roman"/>
                        </a:rPr>
                        <a:t>other</a:t>
                      </a:r>
                      <a:r>
                        <a:rPr dirty="0" sz="13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65" u="heavy">
                          <a:latin typeface="Times New Roman"/>
                          <a:cs typeface="Times New Roman"/>
                        </a:rPr>
                        <a:t>related</a:t>
                      </a:r>
                      <a:r>
                        <a:rPr dirty="0" sz="1350" spc="-1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50" u="heavy">
                          <a:latin typeface="Times New Roman"/>
                          <a:cs typeface="Times New Roman"/>
                        </a:rPr>
                        <a:t>duties</a:t>
                      </a:r>
                      <a:r>
                        <a:rPr dirty="0" sz="13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40" u="heavy">
                          <a:latin typeface="Times New Roman"/>
                          <a:cs typeface="Times New Roman"/>
                        </a:rPr>
                        <a:t>allowed</a:t>
                      </a:r>
                      <a:r>
                        <a:rPr dirty="0" sz="1350" spc="-1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50" u="heavy">
                          <a:latin typeface="Times New Roman"/>
                          <a:cs typeface="Times New Roman"/>
                        </a:rPr>
                        <a:t>(subject</a:t>
                      </a:r>
                      <a:r>
                        <a:rPr dirty="0" sz="13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50" u="heavy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dirty="0" sz="13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 u="heavy">
                          <a:latin typeface="Times New Roman"/>
                          <a:cs typeface="Times New Roman"/>
                        </a:rPr>
                        <a:t>few</a:t>
                      </a:r>
                      <a:r>
                        <a:rPr dirty="0" sz="1350" spc="25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40" u="heavy">
                          <a:latin typeface="Times New Roman"/>
                          <a:cs typeface="Times New Roman"/>
                        </a:rPr>
                        <a:t>conditions)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Duty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paying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documents/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invoices are</a:t>
                      </a:r>
                      <a:r>
                        <a:rPr dirty="0" sz="135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essential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0" u="sng">
                          <a:latin typeface="Times New Roman"/>
                          <a:cs typeface="Times New Roman"/>
                        </a:rPr>
                        <a:t>Date of issue </a:t>
                      </a:r>
                      <a:r>
                        <a:rPr dirty="0" sz="1350" spc="15" u="sng">
                          <a:latin typeface="Times New Roman"/>
                          <a:cs typeface="Times New Roman"/>
                        </a:rPr>
                        <a:t>of such invoice must </a:t>
                      </a:r>
                      <a:r>
                        <a:rPr dirty="0" sz="1350" spc="10" u="sng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350" spc="20" u="sng">
                          <a:latin typeface="Times New Roman"/>
                          <a:cs typeface="Times New Roman"/>
                        </a:rPr>
                        <a:t>on </a:t>
                      </a:r>
                      <a:r>
                        <a:rPr dirty="0" sz="1350" spc="15" u="sng">
                          <a:latin typeface="Times New Roman"/>
                          <a:cs typeface="Times New Roman"/>
                        </a:rPr>
                        <a:t>or </a:t>
                      </a:r>
                      <a:r>
                        <a:rPr dirty="0" sz="1350" spc="5" u="sng">
                          <a:latin typeface="Times New Roman"/>
                          <a:cs typeface="Times New Roman"/>
                        </a:rPr>
                        <a:t>after </a:t>
                      </a:r>
                      <a:r>
                        <a:rPr dirty="0" sz="1350" spc="10" u="sng">
                          <a:latin typeface="Times New Roman"/>
                          <a:cs typeface="Times New Roman"/>
                        </a:rPr>
                        <a:t>1st </a:t>
                      </a:r>
                      <a:r>
                        <a:rPr dirty="0" sz="1350" spc="15" u="sng">
                          <a:latin typeface="Times New Roman"/>
                          <a:cs typeface="Times New Roman"/>
                        </a:rPr>
                        <a:t>July</a:t>
                      </a:r>
                      <a:r>
                        <a:rPr dirty="0" sz="1350" spc="-105" u="sng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 u="sng">
                          <a:latin typeface="Times New Roman"/>
                          <a:cs typeface="Times New Roman"/>
                        </a:rPr>
                        <a:t>2016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FORM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filed 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90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days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(w.e.f.</a:t>
                      </a:r>
                      <a:r>
                        <a:rPr dirty="0" sz="1350" spc="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01/07/2017)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FORM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contain details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about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the credit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claimed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FORM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contain details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about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stock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held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on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30th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June</a:t>
                      </a:r>
                      <a:r>
                        <a:rPr dirty="0" sz="1350" spc="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2017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Opening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Credit as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on 1st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July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2017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shall be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shown as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CGST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1">
                      <a:solidFill>
                        <a:srgbClr val="000000"/>
                      </a:solidFill>
                      <a:prstDash val="solid"/>
                    </a:lnL>
                    <a:lnR w="12192">
                      <a:solidFill>
                        <a:srgbClr val="000000"/>
                      </a:solidFill>
                      <a:prstDash val="solid"/>
                    </a:lnR>
                    <a:lnT w="12191">
                      <a:solidFill>
                        <a:srgbClr val="000000"/>
                      </a:solidFill>
                      <a:prstDash val="solid"/>
                    </a:lnT>
                    <a:lnB w="12191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ts val="1485"/>
              </a:lnSpc>
            </a:pPr>
            <a:r>
              <a:rPr dirty="0" spc="90"/>
              <a:t>P </a:t>
            </a:r>
            <a:r>
              <a:rPr dirty="0" spc="100"/>
              <a:t>M</a:t>
            </a:r>
            <a:r>
              <a:rPr dirty="0" spc="-225"/>
              <a:t> </a:t>
            </a:r>
            <a:r>
              <a:rPr dirty="0" spc="75"/>
              <a:t>RAJA </a:t>
            </a:r>
            <a:r>
              <a:rPr dirty="0" spc="20"/>
              <a:t>AND </a:t>
            </a:r>
            <a:r>
              <a:rPr dirty="0" spc="95"/>
              <a:t>CO</a:t>
            </a: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pc="50"/>
              <a:t>THUDIYALUR, </a:t>
            </a:r>
            <a:r>
              <a:rPr dirty="0" spc="80"/>
              <a:t>COIMBATORE </a:t>
            </a:r>
            <a:r>
              <a:rPr dirty="0" spc="10"/>
              <a:t>-</a:t>
            </a:r>
            <a:r>
              <a:rPr dirty="0" spc="-105"/>
              <a:t> </a:t>
            </a:r>
            <a:r>
              <a:rPr dirty="0" spc="15"/>
              <a:t>641017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029204" y="291845"/>
            <a:ext cx="4245610" cy="2184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50" spc="15">
                <a:solidFill>
                  <a:srgbClr val="00AF50"/>
                </a:solidFill>
                <a:latin typeface="Times New Roman"/>
                <a:cs typeface="Times New Roman"/>
              </a:rPr>
              <a:t>TRANSITION IN </a:t>
            </a:r>
            <a:r>
              <a:rPr dirty="0" sz="1350" spc="20">
                <a:solidFill>
                  <a:srgbClr val="00AF50"/>
                </a:solidFill>
                <a:latin typeface="Times New Roman"/>
                <a:cs typeface="Times New Roman"/>
              </a:rPr>
              <a:t>GST </a:t>
            </a:r>
            <a:r>
              <a:rPr dirty="0" sz="1350" spc="25">
                <a:solidFill>
                  <a:srgbClr val="00AF50"/>
                </a:solidFill>
                <a:latin typeface="Times New Roman"/>
                <a:cs typeface="Times New Roman"/>
              </a:rPr>
              <a:t>FROM </a:t>
            </a:r>
            <a:r>
              <a:rPr dirty="0" sz="1350" spc="15">
                <a:solidFill>
                  <a:srgbClr val="00AF50"/>
                </a:solidFill>
                <a:latin typeface="Times New Roman"/>
                <a:cs typeface="Times New Roman"/>
              </a:rPr>
              <a:t>PREVIOUS </a:t>
            </a:r>
            <a:r>
              <a:rPr dirty="0" sz="1350" spc="20">
                <a:solidFill>
                  <a:srgbClr val="00AF50"/>
                </a:solidFill>
                <a:latin typeface="Times New Roman"/>
                <a:cs typeface="Times New Roman"/>
              </a:rPr>
              <a:t>TAX</a:t>
            </a:r>
            <a:r>
              <a:rPr dirty="0" sz="1350" spc="-85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dirty="0" sz="1350" spc="15">
                <a:solidFill>
                  <a:srgbClr val="00AF50"/>
                </a:solidFill>
                <a:latin typeface="Times New Roman"/>
                <a:cs typeface="Times New Roman"/>
              </a:rPr>
              <a:t>REGIME</a:t>
            </a:r>
            <a:endParaRPr sz="135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88620" y="676655"/>
          <a:ext cx="9128760" cy="6064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6752"/>
                <a:gridCol w="6885432"/>
              </a:tblGrid>
              <a:tr h="544067">
                <a:tc gridSpan="2">
                  <a:txBody>
                    <a:bodyPr/>
                    <a:lstStyle/>
                    <a:p>
                      <a:pPr marL="2032635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dirty="0" sz="1950" spc="140" u="heavy">
                          <a:latin typeface="Times New Roman"/>
                          <a:cs typeface="Times New Roman"/>
                        </a:rPr>
                        <a:t>Trader</a:t>
                      </a:r>
                      <a:r>
                        <a:rPr dirty="0" sz="1950" spc="1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75" u="heavy">
                          <a:latin typeface="Times New Roman"/>
                          <a:cs typeface="Times New Roman"/>
                        </a:rPr>
                        <a:t>registered</a:t>
                      </a:r>
                      <a:r>
                        <a:rPr dirty="0" sz="1950" spc="-5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125" u="heavy">
                          <a:latin typeface="Times New Roman"/>
                          <a:cs typeface="Times New Roman"/>
                        </a:rPr>
                        <a:t>under</a:t>
                      </a:r>
                      <a:r>
                        <a:rPr dirty="0" sz="1950" spc="-1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30" u="heavy">
                          <a:latin typeface="Times New Roman"/>
                          <a:cs typeface="Times New Roman"/>
                        </a:rPr>
                        <a:t>Excise</a:t>
                      </a:r>
                      <a:r>
                        <a:rPr dirty="0" sz="1950" spc="1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125" u="heavy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dirty="0" sz="1950" spc="5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55" u="heavy">
                          <a:latin typeface="Times New Roman"/>
                          <a:cs typeface="Times New Roman"/>
                        </a:rPr>
                        <a:t>VAT</a:t>
                      </a:r>
                      <a:r>
                        <a:rPr dirty="0" sz="1950" spc="1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65" u="heavy">
                          <a:latin typeface="Times New Roman"/>
                          <a:cs typeface="Times New Roman"/>
                        </a:rPr>
                        <a:t>Only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4384">
                      <a:solidFill>
                        <a:srgbClr val="000000"/>
                      </a:solidFill>
                      <a:prstDash val="solid"/>
                    </a:lnL>
                    <a:lnR w="24384">
                      <a:solidFill>
                        <a:srgbClr val="000000"/>
                      </a:solidFill>
                      <a:prstDash val="solid"/>
                    </a:lnR>
                    <a:lnT w="24384">
                      <a:solidFill>
                        <a:srgbClr val="000000"/>
                      </a:solidFill>
                      <a:prstDash val="solid"/>
                    </a:lnT>
                    <a:lnB w="2438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4112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 marL="121285" marR="110489" indent="635">
                        <a:lnSpc>
                          <a:spcPct val="106700"/>
                        </a:lnSpc>
                        <a:spcBef>
                          <a:spcPts val="1140"/>
                        </a:spcBef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Return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Filed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VAT 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shows outstanding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35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excess/  unutilized balance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dirty="0" sz="135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ITC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2">
                      <a:solidFill>
                        <a:srgbClr val="000000"/>
                      </a:solidFill>
                      <a:prstDash val="solid"/>
                    </a:lnL>
                    <a:lnR w="12191">
                      <a:solidFill>
                        <a:srgbClr val="000000"/>
                      </a:solidFill>
                      <a:prstDash val="solid"/>
                    </a:lnR>
                    <a:lnT w="24384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840" marR="828675" indent="-177165">
                        <a:lnSpc>
                          <a:spcPct val="106700"/>
                        </a:lnSpc>
                        <a:spcBef>
                          <a:spcPts val="97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excess input tax credit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reflected in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the return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filed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for period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ended 30th June  2017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carried forward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</a:t>
                      </a:r>
                      <a:r>
                        <a:rPr dirty="0" sz="135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FORM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filed 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90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days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(w.e.f.</a:t>
                      </a:r>
                      <a:r>
                        <a:rPr dirty="0" sz="1350" spc="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01/07/2017)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GST FORM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to contain details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about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the credit to be carried</a:t>
                      </a:r>
                      <a:r>
                        <a:rPr dirty="0" sz="1350" spc="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forward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Excess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VAT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Credit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(shown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VAT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Return) shall be carried forward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as</a:t>
                      </a:r>
                      <a:r>
                        <a:rPr dirty="0" sz="1350" spc="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SGST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1">
                      <a:solidFill>
                        <a:srgbClr val="000000"/>
                      </a:solidFill>
                      <a:prstDash val="solid"/>
                    </a:lnL>
                    <a:lnR w="12192">
                      <a:solidFill>
                        <a:srgbClr val="000000"/>
                      </a:solidFill>
                      <a:prstDash val="solid"/>
                    </a:lnR>
                    <a:lnT w="24384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292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452120" marR="100330" indent="-340360">
                        <a:lnSpc>
                          <a:spcPct val="106700"/>
                        </a:lnSpc>
                        <a:spcBef>
                          <a:spcPts val="940"/>
                        </a:spcBef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The Balance Not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allowed</a:t>
                      </a:r>
                      <a:r>
                        <a:rPr dirty="0" sz="1350" spc="-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to  be carried</a:t>
                      </a:r>
                      <a:r>
                        <a:rPr dirty="0" sz="135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forward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2">
                      <a:solidFill>
                        <a:srgbClr val="000000"/>
                      </a:solidFill>
                      <a:prstDash val="solid"/>
                    </a:lnL>
                    <a:lnR w="12191">
                      <a:solidFill>
                        <a:srgbClr val="000000"/>
                      </a:solidFill>
                      <a:prstDash val="solid"/>
                    </a:lnR>
                    <a:lnT w="12192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880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Credit is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not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admissible in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GST</a:t>
                      </a:r>
                      <a:r>
                        <a:rPr dirty="0" sz="135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Law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All returns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for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6 months have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not been duly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filed 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the Excise,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VAT</a:t>
                      </a:r>
                      <a:r>
                        <a:rPr dirty="0" sz="1350" spc="7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Law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marR="911860" indent="-177165">
                        <a:lnSpc>
                          <a:spcPct val="106700"/>
                        </a:lnSpc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Credit attributable to claims related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sales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 Form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C,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F,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E1, E2,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H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etc.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not 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to be allowed 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unless the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forms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are duly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made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available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1">
                      <a:solidFill>
                        <a:srgbClr val="000000"/>
                      </a:solidFill>
                      <a:prstDash val="solid"/>
                    </a:lnL>
                    <a:lnR w="12192">
                      <a:solidFill>
                        <a:srgbClr val="000000"/>
                      </a:solidFill>
                      <a:prstDash val="solid"/>
                    </a:lnR>
                    <a:lnT w="12192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64107">
                <a:tc>
                  <a:txBody>
                    <a:bodyPr/>
                    <a:lstStyle/>
                    <a:p>
                      <a:pPr algn="ctr" marL="159385" marR="148590" indent="2540">
                        <a:lnSpc>
                          <a:spcPct val="106700"/>
                        </a:lnSpc>
                        <a:spcBef>
                          <a:spcPts val="640"/>
                        </a:spcBef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Return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filed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VAT 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does not show</a:t>
                      </a:r>
                      <a:r>
                        <a:rPr dirty="0" sz="1350" spc="-7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outstanding 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bal. of</a:t>
                      </a:r>
                      <a:r>
                        <a:rPr dirty="0" sz="1350" spc="-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ITC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2">
                      <a:solidFill>
                        <a:srgbClr val="000000"/>
                      </a:solidFill>
                      <a:prstDash val="solid"/>
                    </a:lnL>
                    <a:lnR w="12191">
                      <a:solidFill>
                        <a:srgbClr val="000000"/>
                      </a:solidFill>
                      <a:prstDash val="solid"/>
                    </a:lnR>
                    <a:lnT w="12192">
                      <a:solidFill>
                        <a:srgbClr val="000000"/>
                      </a:solidFill>
                      <a:prstDash val="solid"/>
                    </a:lnT>
                    <a:lnB w="1219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*  No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credit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shall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carried forward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 GST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respect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dirty="0" sz="135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VAT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1">
                      <a:solidFill>
                        <a:srgbClr val="000000"/>
                      </a:solidFill>
                      <a:prstDash val="solid"/>
                    </a:lnL>
                    <a:lnR w="12192">
                      <a:solidFill>
                        <a:srgbClr val="000000"/>
                      </a:solidFill>
                      <a:prstDash val="solid"/>
                    </a:lnR>
                    <a:lnT w="12192">
                      <a:solidFill>
                        <a:srgbClr val="000000"/>
                      </a:solidFill>
                      <a:prstDash val="solid"/>
                    </a:lnT>
                    <a:lnB w="12191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970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algn="ctr" marL="40640" marR="29845" indent="1905">
                        <a:lnSpc>
                          <a:spcPct val="106700"/>
                        </a:lnSpc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Excise Duty,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Additional 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Excise Duty, </a:t>
                      </a:r>
                      <a:r>
                        <a:rPr dirty="0" sz="1350" spc="25">
                          <a:latin typeface="Times New Roman"/>
                          <a:cs typeface="Times New Roman"/>
                        </a:rPr>
                        <a:t>CVD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and SAD 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respect of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raw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materials, 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Finished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/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semi-finished</a:t>
                      </a:r>
                      <a:r>
                        <a:rPr dirty="0" sz="135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stock  </a:t>
                      </a:r>
                      <a:r>
                        <a:rPr dirty="0" sz="135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dirty="0" sz="1350" spc="-10"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dirty="0" sz="1350"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>
                          <a:latin typeface="Times New Roman"/>
                          <a:cs typeface="Times New Roman"/>
                        </a:rPr>
                        <a:t>on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dirty="0" baseline="45454" sz="825" spc="7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dirty="0" baseline="45454" sz="825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dirty="0" baseline="45454" sz="825" spc="7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>
                          <a:latin typeface="Times New Roman"/>
                          <a:cs typeface="Times New Roman"/>
                        </a:rPr>
                        <a:t>J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dirty="0" sz="135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dirty="0" sz="135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dirty="0" sz="1350">
                          <a:latin typeface="Times New Roman"/>
                          <a:cs typeface="Times New Roman"/>
                        </a:rPr>
                        <a:t>017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2">
                      <a:solidFill>
                        <a:srgbClr val="000000"/>
                      </a:solidFill>
                      <a:prstDash val="solid"/>
                    </a:lnL>
                    <a:lnR w="12191">
                      <a:solidFill>
                        <a:srgbClr val="000000"/>
                      </a:solidFill>
                      <a:prstDash val="solid"/>
                    </a:lnR>
                    <a:lnT w="12191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881380">
                        <a:lnSpc>
                          <a:spcPct val="100000"/>
                        </a:lnSpc>
                        <a:spcBef>
                          <a:spcPts val="1250"/>
                        </a:spcBef>
                      </a:pPr>
                      <a:r>
                        <a:rPr dirty="0" sz="1350" spc="75" u="heavy">
                          <a:latin typeface="Times New Roman"/>
                          <a:cs typeface="Times New Roman"/>
                        </a:rPr>
                        <a:t>Credit</a:t>
                      </a:r>
                      <a:r>
                        <a:rPr dirty="0" sz="13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 u="heavy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dirty="0" sz="13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25" u="heavy">
                          <a:latin typeface="Times New Roman"/>
                          <a:cs typeface="Times New Roman"/>
                        </a:rPr>
                        <a:t>Excise</a:t>
                      </a:r>
                      <a:r>
                        <a:rPr dirty="0" sz="13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90" u="heavy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dirty="0" sz="13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70" u="heavy">
                          <a:latin typeface="Times New Roman"/>
                          <a:cs typeface="Times New Roman"/>
                        </a:rPr>
                        <a:t>other</a:t>
                      </a:r>
                      <a:r>
                        <a:rPr dirty="0" sz="13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65" u="heavy">
                          <a:latin typeface="Times New Roman"/>
                          <a:cs typeface="Times New Roman"/>
                        </a:rPr>
                        <a:t>related</a:t>
                      </a:r>
                      <a:r>
                        <a:rPr dirty="0" sz="1350" spc="-1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50" u="heavy">
                          <a:latin typeface="Times New Roman"/>
                          <a:cs typeface="Times New Roman"/>
                        </a:rPr>
                        <a:t>duties</a:t>
                      </a:r>
                      <a:r>
                        <a:rPr dirty="0" sz="13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40" u="heavy">
                          <a:latin typeface="Times New Roman"/>
                          <a:cs typeface="Times New Roman"/>
                        </a:rPr>
                        <a:t>allowed</a:t>
                      </a:r>
                      <a:r>
                        <a:rPr dirty="0" sz="1350" spc="-1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50" u="heavy">
                          <a:latin typeface="Times New Roman"/>
                          <a:cs typeface="Times New Roman"/>
                        </a:rPr>
                        <a:t>(subject</a:t>
                      </a:r>
                      <a:r>
                        <a:rPr dirty="0" sz="13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50" u="heavy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dirty="0" sz="13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 u="heavy">
                          <a:latin typeface="Times New Roman"/>
                          <a:cs typeface="Times New Roman"/>
                        </a:rPr>
                        <a:t>few</a:t>
                      </a:r>
                      <a:r>
                        <a:rPr dirty="0" sz="1350" spc="25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40" u="heavy">
                          <a:latin typeface="Times New Roman"/>
                          <a:cs typeface="Times New Roman"/>
                        </a:rPr>
                        <a:t>conditions)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Duty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paying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documents/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invoices are</a:t>
                      </a:r>
                      <a:r>
                        <a:rPr dirty="0" sz="135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essential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0" u="sng">
                          <a:latin typeface="Times New Roman"/>
                          <a:cs typeface="Times New Roman"/>
                        </a:rPr>
                        <a:t>Date of issue </a:t>
                      </a:r>
                      <a:r>
                        <a:rPr dirty="0" sz="1350" spc="15" u="sng">
                          <a:latin typeface="Times New Roman"/>
                          <a:cs typeface="Times New Roman"/>
                        </a:rPr>
                        <a:t>of such invoice must </a:t>
                      </a:r>
                      <a:r>
                        <a:rPr dirty="0" sz="1350" spc="10" u="sng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350" spc="20" u="sng">
                          <a:latin typeface="Times New Roman"/>
                          <a:cs typeface="Times New Roman"/>
                        </a:rPr>
                        <a:t>on </a:t>
                      </a:r>
                      <a:r>
                        <a:rPr dirty="0" sz="1350" spc="15" u="sng">
                          <a:latin typeface="Times New Roman"/>
                          <a:cs typeface="Times New Roman"/>
                        </a:rPr>
                        <a:t>or </a:t>
                      </a:r>
                      <a:r>
                        <a:rPr dirty="0" sz="1350" spc="5" u="sng">
                          <a:latin typeface="Times New Roman"/>
                          <a:cs typeface="Times New Roman"/>
                        </a:rPr>
                        <a:t>after </a:t>
                      </a:r>
                      <a:r>
                        <a:rPr dirty="0" sz="1350" spc="10" u="sng">
                          <a:latin typeface="Times New Roman"/>
                          <a:cs typeface="Times New Roman"/>
                        </a:rPr>
                        <a:t>1st </a:t>
                      </a:r>
                      <a:r>
                        <a:rPr dirty="0" sz="1350" spc="15" u="sng">
                          <a:latin typeface="Times New Roman"/>
                          <a:cs typeface="Times New Roman"/>
                        </a:rPr>
                        <a:t>July</a:t>
                      </a:r>
                      <a:r>
                        <a:rPr dirty="0" sz="1350" spc="-105" u="sng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 u="sng">
                          <a:latin typeface="Times New Roman"/>
                          <a:cs typeface="Times New Roman"/>
                        </a:rPr>
                        <a:t>2016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FORM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filed 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90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days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(w.e.f.</a:t>
                      </a:r>
                      <a:r>
                        <a:rPr dirty="0" sz="1350" spc="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01/07/2017)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FORM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contain details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about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the credit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claimed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FORM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contain details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about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stock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held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on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30th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June</a:t>
                      </a:r>
                      <a:r>
                        <a:rPr dirty="0" sz="1350" spc="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2017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Opening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Credit as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on 1st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July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2017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shall be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shown as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CGST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1">
                      <a:solidFill>
                        <a:srgbClr val="000000"/>
                      </a:solidFill>
                      <a:prstDash val="solid"/>
                    </a:lnL>
                    <a:lnR w="12192">
                      <a:solidFill>
                        <a:srgbClr val="000000"/>
                      </a:solidFill>
                      <a:prstDash val="solid"/>
                    </a:lnR>
                    <a:lnT w="12191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22067" y="294893"/>
            <a:ext cx="3365500" cy="1733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050" spc="20">
                <a:solidFill>
                  <a:srgbClr val="00AF50"/>
                </a:solidFill>
                <a:latin typeface="Times New Roman"/>
                <a:cs typeface="Times New Roman"/>
              </a:rPr>
              <a:t>TRANSITION </a:t>
            </a:r>
            <a:r>
              <a:rPr dirty="0" sz="1050" spc="10">
                <a:solidFill>
                  <a:srgbClr val="00AF50"/>
                </a:solidFill>
                <a:latin typeface="Times New Roman"/>
                <a:cs typeface="Times New Roman"/>
              </a:rPr>
              <a:t>IN </a:t>
            </a:r>
            <a:r>
              <a:rPr dirty="0" sz="1050" spc="25">
                <a:solidFill>
                  <a:srgbClr val="00AF50"/>
                </a:solidFill>
                <a:latin typeface="Times New Roman"/>
                <a:cs typeface="Times New Roman"/>
              </a:rPr>
              <a:t>GST </a:t>
            </a:r>
            <a:r>
              <a:rPr dirty="0" sz="1050" spc="30">
                <a:solidFill>
                  <a:srgbClr val="00AF50"/>
                </a:solidFill>
                <a:latin typeface="Times New Roman"/>
                <a:cs typeface="Times New Roman"/>
              </a:rPr>
              <a:t>FROM </a:t>
            </a:r>
            <a:r>
              <a:rPr dirty="0" sz="1050" spc="25">
                <a:solidFill>
                  <a:srgbClr val="00AF50"/>
                </a:solidFill>
                <a:latin typeface="Times New Roman"/>
                <a:cs typeface="Times New Roman"/>
              </a:rPr>
              <a:t>PREVIOUS TAX</a:t>
            </a:r>
            <a:r>
              <a:rPr dirty="0" sz="1050" spc="-55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dirty="0" sz="1050" spc="25">
                <a:solidFill>
                  <a:srgbClr val="00AF50"/>
                </a:solidFill>
                <a:latin typeface="Times New Roman"/>
                <a:cs typeface="Times New Roman"/>
              </a:rPr>
              <a:t>REGIME</a:t>
            </a:r>
            <a:endParaRPr sz="105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91668" y="679704"/>
          <a:ext cx="7192009" cy="83927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38884"/>
                <a:gridCol w="5425439"/>
              </a:tblGrid>
              <a:tr h="429767">
                <a:tc gridSpan="2">
                  <a:txBody>
                    <a:bodyPr/>
                    <a:lstStyle/>
                    <a:p>
                      <a:pPr marL="2078355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1550" spc="105" u="heavy">
                          <a:latin typeface="Times New Roman"/>
                          <a:cs typeface="Times New Roman"/>
                        </a:rPr>
                        <a:t>Trader </a:t>
                      </a:r>
                      <a:r>
                        <a:rPr dirty="0" sz="1550" spc="55" u="heavy">
                          <a:latin typeface="Times New Roman"/>
                          <a:cs typeface="Times New Roman"/>
                        </a:rPr>
                        <a:t>registered </a:t>
                      </a:r>
                      <a:r>
                        <a:rPr dirty="0" sz="1550" spc="85" u="heavy">
                          <a:latin typeface="Times New Roman"/>
                          <a:cs typeface="Times New Roman"/>
                        </a:rPr>
                        <a:t>under</a:t>
                      </a:r>
                      <a:r>
                        <a:rPr dirty="0" sz="1550" spc="-229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550" spc="35" u="heavy">
                          <a:latin typeface="Times New Roman"/>
                          <a:cs typeface="Times New Roman"/>
                        </a:rPr>
                        <a:t>VAT </a:t>
                      </a:r>
                      <a:r>
                        <a:rPr dirty="0" sz="1550" spc="45" u="heavy">
                          <a:latin typeface="Times New Roman"/>
                          <a:cs typeface="Times New Roman"/>
                        </a:rPr>
                        <a:t>Only</a:t>
                      </a:r>
                      <a:endParaRPr sz="15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8288">
                      <a:solidFill>
                        <a:srgbClr val="000000"/>
                      </a:solidFill>
                      <a:prstDash val="solid"/>
                    </a:lnL>
                    <a:lnR w="18288">
                      <a:solidFill>
                        <a:srgbClr val="000000"/>
                      </a:solidFill>
                      <a:prstDash val="solid"/>
                    </a:lnR>
                    <a:lnT w="18288">
                      <a:solidFill>
                        <a:srgbClr val="000000"/>
                      </a:solidFill>
                      <a:prstDash val="solid"/>
                    </a:lnT>
                    <a:lnB w="18288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341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algn="ctr" marL="100330" marR="91440" indent="1270">
                        <a:lnSpc>
                          <a:spcPct val="107600"/>
                        </a:lnSpc>
                      </a:pPr>
                      <a:r>
                        <a:rPr dirty="0" sz="1050" spc="15">
                          <a:latin typeface="Times New Roman"/>
                          <a:cs typeface="Times New Roman"/>
                        </a:rPr>
                        <a:t>Return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Filed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under </a:t>
                      </a:r>
                      <a:r>
                        <a:rPr dirty="0" sz="1050" spc="30">
                          <a:latin typeface="Times New Roman"/>
                          <a:cs typeface="Times New Roman"/>
                        </a:rPr>
                        <a:t>VAT 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shows outstanding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050" spc="-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excess/ 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unutilized balance </a:t>
                      </a:r>
                      <a:r>
                        <a:rPr dirty="0" sz="1050" spc="5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dirty="0" sz="1050" spc="-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ITC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143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18288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193675" marR="656590" indent="-139700">
                        <a:lnSpc>
                          <a:spcPct val="107600"/>
                        </a:lnSpc>
                        <a:buChar char="*"/>
                        <a:tabLst>
                          <a:tab pos="191770" algn="l"/>
                        </a:tabLst>
                      </a:pPr>
                      <a:r>
                        <a:rPr dirty="0" sz="1050" spc="25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excess input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tax credit reflected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in the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return filed for period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ended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30th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June 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2017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to be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carried forward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under</a:t>
                      </a:r>
                      <a:r>
                        <a:rPr dirty="0" sz="105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GST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1135" indent="-137160">
                        <a:lnSpc>
                          <a:spcPct val="100000"/>
                        </a:lnSpc>
                        <a:spcBef>
                          <a:spcPts val="95"/>
                        </a:spcBef>
                        <a:buChar char="*"/>
                        <a:tabLst>
                          <a:tab pos="191770" algn="l"/>
                        </a:tabLst>
                      </a:pPr>
                      <a:r>
                        <a:rPr dirty="0" sz="1050" spc="2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050" spc="30">
                          <a:latin typeface="Times New Roman"/>
                          <a:cs typeface="Times New Roman"/>
                        </a:rPr>
                        <a:t>FORM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filed 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90 </a:t>
                      </a:r>
                      <a:r>
                        <a:rPr dirty="0" sz="1050" spc="5">
                          <a:latin typeface="Times New Roman"/>
                          <a:cs typeface="Times New Roman"/>
                        </a:rPr>
                        <a:t>days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(w.e.f.</a:t>
                      </a:r>
                      <a:r>
                        <a:rPr dirty="0" sz="105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01/07/2017)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1135" indent="-137160">
                        <a:lnSpc>
                          <a:spcPct val="100000"/>
                        </a:lnSpc>
                        <a:spcBef>
                          <a:spcPts val="95"/>
                        </a:spcBef>
                        <a:buChar char="*"/>
                        <a:tabLst>
                          <a:tab pos="191770" algn="l"/>
                        </a:tabLst>
                      </a:pPr>
                      <a:r>
                        <a:rPr dirty="0" sz="1050" spc="25">
                          <a:latin typeface="Times New Roman"/>
                          <a:cs typeface="Times New Roman"/>
                        </a:rPr>
                        <a:t>The GST FORM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contain details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about the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credit to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carried forward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1135" indent="-137160">
                        <a:lnSpc>
                          <a:spcPct val="100000"/>
                        </a:lnSpc>
                        <a:spcBef>
                          <a:spcPts val="95"/>
                        </a:spcBef>
                        <a:buChar char="*"/>
                        <a:tabLst>
                          <a:tab pos="191770" algn="l"/>
                        </a:tabLst>
                      </a:pPr>
                      <a:r>
                        <a:rPr dirty="0" sz="1050" spc="15">
                          <a:latin typeface="Times New Roman"/>
                          <a:cs typeface="Times New Roman"/>
                        </a:rPr>
                        <a:t>Excess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VAT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Credit (shown in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VAT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Return)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shall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carried forward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as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SGST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144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18288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475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9685" marR="151765">
                        <a:lnSpc>
                          <a:spcPct val="107600"/>
                        </a:lnSpc>
                      </a:pPr>
                      <a:r>
                        <a:rPr dirty="0" sz="1050" spc="20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Balance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Not allowed</a:t>
                      </a:r>
                      <a:r>
                        <a:rPr dirty="0" sz="105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to 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carried</a:t>
                      </a:r>
                      <a:r>
                        <a:rPr dirty="0" sz="1050" spc="-6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forward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143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93675" indent="-139700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*"/>
                        <a:tabLst>
                          <a:tab pos="191770" algn="l"/>
                        </a:tabLst>
                      </a:pPr>
                      <a:r>
                        <a:rPr dirty="0" sz="1050" spc="25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Credit </a:t>
                      </a:r>
                      <a:r>
                        <a:rPr dirty="0" sz="1050" spc="5">
                          <a:latin typeface="Times New Roman"/>
                          <a:cs typeface="Times New Roman"/>
                        </a:rPr>
                        <a:t>is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not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admissible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in the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GST</a:t>
                      </a:r>
                      <a:r>
                        <a:rPr dirty="0" sz="105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La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1135" indent="-137160">
                        <a:lnSpc>
                          <a:spcPct val="100000"/>
                        </a:lnSpc>
                        <a:spcBef>
                          <a:spcPts val="95"/>
                        </a:spcBef>
                        <a:buChar char="*"/>
                        <a:tabLst>
                          <a:tab pos="191770" algn="l"/>
                        </a:tabLst>
                      </a:pPr>
                      <a:r>
                        <a:rPr dirty="0" sz="1050" spc="10">
                          <a:latin typeface="Times New Roman"/>
                          <a:cs typeface="Times New Roman"/>
                        </a:rPr>
                        <a:t>All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returns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for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6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months have not been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duly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filed 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under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Excise,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VAT</a:t>
                      </a:r>
                      <a:r>
                        <a:rPr dirty="0" sz="105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Law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3675" marR="727075" indent="-139700">
                        <a:lnSpc>
                          <a:spcPct val="107600"/>
                        </a:lnSpc>
                        <a:buChar char="*"/>
                        <a:tabLst>
                          <a:tab pos="191770" algn="l"/>
                        </a:tabLst>
                      </a:pPr>
                      <a:r>
                        <a:rPr dirty="0" sz="1050" spc="15">
                          <a:latin typeface="Times New Roman"/>
                          <a:cs typeface="Times New Roman"/>
                        </a:rPr>
                        <a:t>Credit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attributable to claims related to sales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under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Form C, F,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E1, E2,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H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etc.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not  to be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allowed 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unless the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forms are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duly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made</a:t>
                      </a:r>
                      <a:r>
                        <a:rPr dirty="0" sz="105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available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144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51435" marR="42545">
                        <a:lnSpc>
                          <a:spcPct val="107600"/>
                        </a:lnSpc>
                        <a:spcBef>
                          <a:spcPts val="780"/>
                        </a:spcBef>
                      </a:pPr>
                      <a:r>
                        <a:rPr dirty="0" sz="1050" spc="15">
                          <a:latin typeface="Times New Roman"/>
                          <a:cs typeface="Times New Roman"/>
                        </a:rPr>
                        <a:t>Return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filed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under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VAT</a:t>
                      </a:r>
                      <a:r>
                        <a:rPr dirty="0" sz="105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does  not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show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outstanding  balance </a:t>
                      </a:r>
                      <a:r>
                        <a:rPr dirty="0" sz="1050" spc="5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dirty="0" sz="1050" spc="-7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ITC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143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53975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dirty="0" sz="1050" spc="20">
                          <a:latin typeface="Times New Roman"/>
                          <a:cs typeface="Times New Roman"/>
                        </a:rPr>
                        <a:t>* 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No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credit shall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carried forward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under GST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respect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dirty="0" sz="105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30">
                          <a:latin typeface="Times New Roman"/>
                          <a:cs typeface="Times New Roman"/>
                        </a:rPr>
                        <a:t>VAT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144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110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algn="ctr" marL="34925" marR="26670">
                        <a:lnSpc>
                          <a:spcPct val="107600"/>
                        </a:lnSpc>
                      </a:pPr>
                      <a:r>
                        <a:rPr dirty="0" sz="1050" spc="15">
                          <a:latin typeface="Times New Roman"/>
                          <a:cs typeface="Times New Roman"/>
                        </a:rPr>
                        <a:t>Excise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Duty,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Additional  Excise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Duty,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CVD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and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SAD 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respect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of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raw materials, 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Finished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/ semi-finished</a:t>
                      </a:r>
                      <a:r>
                        <a:rPr dirty="0" sz="105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stock 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dirty="0" sz="1050" spc="-10"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-15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dirty="0" sz="1050" spc="5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dirty="0" baseline="43209" sz="675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dirty="0" baseline="43209" sz="675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dirty="0" baseline="43209" sz="675" spc="22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J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01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7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143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R="682625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dirty="0" sz="1050" spc="60" u="heavy">
                          <a:latin typeface="Times New Roman"/>
                          <a:cs typeface="Times New Roman"/>
                        </a:rPr>
                        <a:t>Credit </a:t>
                      </a:r>
                      <a:r>
                        <a:rPr dirty="0" sz="1050" spc="20" u="heavy">
                          <a:latin typeface="Times New Roman"/>
                          <a:cs typeface="Times New Roman"/>
                        </a:rPr>
                        <a:t>of Excise </a:t>
                      </a:r>
                      <a:r>
                        <a:rPr dirty="0" sz="1050" spc="80" u="heavy">
                          <a:latin typeface="Times New Roman"/>
                          <a:cs typeface="Times New Roman"/>
                        </a:rPr>
                        <a:t>and </a:t>
                      </a:r>
                      <a:r>
                        <a:rPr dirty="0" sz="1050" spc="60" u="heavy">
                          <a:latin typeface="Times New Roman"/>
                          <a:cs typeface="Times New Roman"/>
                        </a:rPr>
                        <a:t>other </a:t>
                      </a:r>
                      <a:r>
                        <a:rPr dirty="0" sz="1050" spc="55" u="heavy">
                          <a:latin typeface="Times New Roman"/>
                          <a:cs typeface="Times New Roman"/>
                        </a:rPr>
                        <a:t>related </a:t>
                      </a:r>
                      <a:r>
                        <a:rPr dirty="0" sz="1050" spc="45" u="heavy">
                          <a:latin typeface="Times New Roman"/>
                          <a:cs typeface="Times New Roman"/>
                        </a:rPr>
                        <a:t>duties </a:t>
                      </a:r>
                      <a:r>
                        <a:rPr dirty="0" sz="1050" spc="35" u="heavy">
                          <a:latin typeface="Times New Roman"/>
                          <a:cs typeface="Times New Roman"/>
                        </a:rPr>
                        <a:t>allowed </a:t>
                      </a:r>
                      <a:r>
                        <a:rPr dirty="0" sz="1050" spc="40" u="heavy">
                          <a:latin typeface="Times New Roman"/>
                          <a:cs typeface="Times New Roman"/>
                        </a:rPr>
                        <a:t>(subject </a:t>
                      </a:r>
                      <a:r>
                        <a:rPr dirty="0" sz="1050" spc="45" u="heavy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dirty="0" sz="1050" spc="-165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20" u="heavy">
                          <a:latin typeface="Times New Roman"/>
                          <a:cs typeface="Times New Roman"/>
                        </a:rPr>
                        <a:t>few </a:t>
                      </a:r>
                      <a:r>
                        <a:rPr dirty="0" sz="1050" spc="35" u="heavy">
                          <a:latin typeface="Times New Roman"/>
                          <a:cs typeface="Times New Roman"/>
                        </a:rPr>
                        <a:t>conditions)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91135" indent="-137160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*"/>
                        <a:tabLst>
                          <a:tab pos="191770" algn="l"/>
                        </a:tabLst>
                      </a:pPr>
                      <a:r>
                        <a:rPr dirty="0" sz="1050" spc="20">
                          <a:latin typeface="Times New Roman"/>
                          <a:cs typeface="Times New Roman"/>
                        </a:rPr>
                        <a:t>Duty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paying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documents/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invoices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are</a:t>
                      </a:r>
                      <a:r>
                        <a:rPr dirty="0" sz="1050" spc="-7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essential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1135" indent="-137160">
                        <a:lnSpc>
                          <a:spcPct val="100000"/>
                        </a:lnSpc>
                        <a:spcBef>
                          <a:spcPts val="95"/>
                        </a:spcBef>
                        <a:buChar char="*"/>
                        <a:tabLst>
                          <a:tab pos="191770" algn="l"/>
                        </a:tabLst>
                      </a:pPr>
                      <a:r>
                        <a:rPr dirty="0" sz="1050" spc="15" u="sng">
                          <a:latin typeface="Times New Roman"/>
                          <a:cs typeface="Times New Roman"/>
                        </a:rPr>
                        <a:t>Date </a:t>
                      </a:r>
                      <a:r>
                        <a:rPr dirty="0" sz="1050" spc="5" u="sng">
                          <a:latin typeface="Times New Roman"/>
                          <a:cs typeface="Times New Roman"/>
                        </a:rPr>
                        <a:t>of </a:t>
                      </a:r>
                      <a:r>
                        <a:rPr dirty="0" sz="1050" spc="15" u="sng">
                          <a:latin typeface="Times New Roman"/>
                          <a:cs typeface="Times New Roman"/>
                        </a:rPr>
                        <a:t>issue </a:t>
                      </a:r>
                      <a:r>
                        <a:rPr dirty="0" sz="1050" spc="5" u="sng">
                          <a:latin typeface="Times New Roman"/>
                          <a:cs typeface="Times New Roman"/>
                        </a:rPr>
                        <a:t>of </a:t>
                      </a:r>
                      <a:r>
                        <a:rPr dirty="0" sz="1050" spc="15" u="sng">
                          <a:latin typeface="Times New Roman"/>
                          <a:cs typeface="Times New Roman"/>
                        </a:rPr>
                        <a:t>such </a:t>
                      </a:r>
                      <a:r>
                        <a:rPr dirty="0" sz="1050" spc="10" u="sng">
                          <a:latin typeface="Times New Roman"/>
                          <a:cs typeface="Times New Roman"/>
                        </a:rPr>
                        <a:t>invoice </a:t>
                      </a:r>
                      <a:r>
                        <a:rPr dirty="0" sz="1050" spc="15" u="sng">
                          <a:latin typeface="Times New Roman"/>
                          <a:cs typeface="Times New Roman"/>
                        </a:rPr>
                        <a:t>must be </a:t>
                      </a:r>
                      <a:r>
                        <a:rPr dirty="0" sz="1050" spc="20" u="sng">
                          <a:latin typeface="Times New Roman"/>
                          <a:cs typeface="Times New Roman"/>
                        </a:rPr>
                        <a:t>on </a:t>
                      </a:r>
                      <a:r>
                        <a:rPr dirty="0" sz="1050" spc="15" u="sng">
                          <a:latin typeface="Times New Roman"/>
                          <a:cs typeface="Times New Roman"/>
                        </a:rPr>
                        <a:t>or </a:t>
                      </a:r>
                      <a:r>
                        <a:rPr dirty="0" sz="1050" spc="10" u="sng">
                          <a:latin typeface="Times New Roman"/>
                          <a:cs typeface="Times New Roman"/>
                        </a:rPr>
                        <a:t>after </a:t>
                      </a:r>
                      <a:r>
                        <a:rPr dirty="0" sz="1050" spc="15" u="sng">
                          <a:latin typeface="Times New Roman"/>
                          <a:cs typeface="Times New Roman"/>
                        </a:rPr>
                        <a:t>1st July</a:t>
                      </a:r>
                      <a:r>
                        <a:rPr dirty="0" sz="1050" spc="-60" u="sng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25" u="sng">
                          <a:latin typeface="Times New Roman"/>
                          <a:cs typeface="Times New Roman"/>
                        </a:rPr>
                        <a:t>2016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1135" indent="-137160">
                        <a:lnSpc>
                          <a:spcPct val="100000"/>
                        </a:lnSpc>
                        <a:spcBef>
                          <a:spcPts val="95"/>
                        </a:spcBef>
                        <a:buChar char="*"/>
                        <a:tabLst>
                          <a:tab pos="191770" algn="l"/>
                        </a:tabLst>
                      </a:pPr>
                      <a:r>
                        <a:rPr dirty="0" sz="1050" spc="2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050" spc="30">
                          <a:latin typeface="Times New Roman"/>
                          <a:cs typeface="Times New Roman"/>
                        </a:rPr>
                        <a:t>FORM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filed 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90 </a:t>
                      </a:r>
                      <a:r>
                        <a:rPr dirty="0" sz="1050" spc="5">
                          <a:latin typeface="Times New Roman"/>
                          <a:cs typeface="Times New Roman"/>
                        </a:rPr>
                        <a:t>days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(w.e.f.</a:t>
                      </a:r>
                      <a:r>
                        <a:rPr dirty="0" sz="105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01/07/2017)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1135" indent="-137160">
                        <a:lnSpc>
                          <a:spcPct val="100000"/>
                        </a:lnSpc>
                        <a:spcBef>
                          <a:spcPts val="95"/>
                        </a:spcBef>
                        <a:buChar char="*"/>
                        <a:tabLst>
                          <a:tab pos="191770" algn="l"/>
                        </a:tabLst>
                      </a:pPr>
                      <a:r>
                        <a:rPr dirty="0" sz="1050" spc="2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050" spc="30">
                          <a:latin typeface="Times New Roman"/>
                          <a:cs typeface="Times New Roman"/>
                        </a:rPr>
                        <a:t>FORM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to contain details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about the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credit</a:t>
                      </a:r>
                      <a:r>
                        <a:rPr dirty="0" sz="10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claimed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1135" indent="-137160">
                        <a:lnSpc>
                          <a:spcPct val="100000"/>
                        </a:lnSpc>
                        <a:spcBef>
                          <a:spcPts val="95"/>
                        </a:spcBef>
                        <a:buChar char="*"/>
                        <a:tabLst>
                          <a:tab pos="191770" algn="l"/>
                        </a:tabLst>
                      </a:pPr>
                      <a:r>
                        <a:rPr dirty="0" sz="1050" spc="2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050" spc="30">
                          <a:latin typeface="Times New Roman"/>
                          <a:cs typeface="Times New Roman"/>
                        </a:rPr>
                        <a:t>FORM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to contain details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about the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stock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held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on 30th June</a:t>
                      </a:r>
                      <a:r>
                        <a:rPr dirty="0" sz="105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2017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1135" indent="-137160">
                        <a:lnSpc>
                          <a:spcPct val="100000"/>
                        </a:lnSpc>
                        <a:spcBef>
                          <a:spcPts val="95"/>
                        </a:spcBef>
                        <a:buChar char="*"/>
                        <a:tabLst>
                          <a:tab pos="191770" algn="l"/>
                        </a:tabLst>
                      </a:pPr>
                      <a:r>
                        <a:rPr dirty="0" sz="1050" spc="20">
                          <a:latin typeface="Times New Roman"/>
                          <a:cs typeface="Times New Roman"/>
                        </a:rPr>
                        <a:t>Opening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Credit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as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on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1st July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2017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shall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be shown as</a:t>
                      </a:r>
                      <a:r>
                        <a:rPr dirty="0" sz="105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CGST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144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825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685" marR="188595">
                        <a:lnSpc>
                          <a:spcPct val="107600"/>
                        </a:lnSpc>
                        <a:spcBef>
                          <a:spcPts val="705"/>
                        </a:spcBef>
                      </a:pPr>
                      <a:r>
                        <a:rPr dirty="0" sz="1050" spc="20">
                          <a:latin typeface="Times New Roman"/>
                          <a:cs typeface="Times New Roman"/>
                        </a:rPr>
                        <a:t>Duty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paying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Documents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/  invoices are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NOT</a:t>
                      </a:r>
                      <a:r>
                        <a:rPr dirty="0" sz="105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available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143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 marR="612140">
                        <a:lnSpc>
                          <a:spcPct val="100000"/>
                        </a:lnSpc>
                      </a:pPr>
                      <a:r>
                        <a:rPr dirty="0" sz="1050" spc="60" u="heavy">
                          <a:latin typeface="Times New Roman"/>
                          <a:cs typeface="Times New Roman"/>
                        </a:rPr>
                        <a:t>Credit </a:t>
                      </a:r>
                      <a:r>
                        <a:rPr dirty="0" sz="1050" spc="20" u="heavy">
                          <a:latin typeface="Times New Roman"/>
                          <a:cs typeface="Times New Roman"/>
                        </a:rPr>
                        <a:t>of Excise </a:t>
                      </a:r>
                      <a:r>
                        <a:rPr dirty="0" sz="1050" spc="80" u="heavy">
                          <a:latin typeface="Times New Roman"/>
                          <a:cs typeface="Times New Roman"/>
                        </a:rPr>
                        <a:t>and </a:t>
                      </a:r>
                      <a:r>
                        <a:rPr dirty="0" sz="1050" spc="60" u="heavy">
                          <a:latin typeface="Times New Roman"/>
                          <a:cs typeface="Times New Roman"/>
                        </a:rPr>
                        <a:t>other </a:t>
                      </a:r>
                      <a:r>
                        <a:rPr dirty="0" sz="1050" spc="55" u="heavy">
                          <a:latin typeface="Times New Roman"/>
                          <a:cs typeface="Times New Roman"/>
                        </a:rPr>
                        <a:t>related </a:t>
                      </a:r>
                      <a:r>
                        <a:rPr dirty="0" sz="1050" spc="45" u="heavy">
                          <a:latin typeface="Times New Roman"/>
                          <a:cs typeface="Times New Roman"/>
                        </a:rPr>
                        <a:t>duties </a:t>
                      </a:r>
                      <a:r>
                        <a:rPr dirty="0" sz="1050" spc="35" u="heavy">
                          <a:latin typeface="Times New Roman"/>
                          <a:cs typeface="Times New Roman"/>
                        </a:rPr>
                        <a:t>allowed </a:t>
                      </a:r>
                      <a:r>
                        <a:rPr dirty="0" sz="1050" spc="40" u="heavy">
                          <a:latin typeface="Times New Roman"/>
                          <a:cs typeface="Times New Roman"/>
                        </a:rPr>
                        <a:t>(subject </a:t>
                      </a:r>
                      <a:r>
                        <a:rPr dirty="0" sz="1050" spc="45" u="heavy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dirty="0" sz="1050" spc="-165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20" u="heavy">
                          <a:latin typeface="Times New Roman"/>
                          <a:cs typeface="Times New Roman"/>
                        </a:rPr>
                        <a:t>few </a:t>
                      </a:r>
                      <a:r>
                        <a:rPr dirty="0" sz="1050" spc="35" u="heavy">
                          <a:latin typeface="Times New Roman"/>
                          <a:cs typeface="Times New Roman"/>
                        </a:rPr>
                        <a:t>conditions)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93675" marR="711200" indent="-139700">
                        <a:lnSpc>
                          <a:spcPct val="107600"/>
                        </a:lnSpc>
                        <a:buChar char="*"/>
                        <a:tabLst>
                          <a:tab pos="191770" algn="l"/>
                        </a:tabLst>
                      </a:pPr>
                      <a:r>
                        <a:rPr dirty="0" sz="1050" spc="15">
                          <a:latin typeface="Times New Roman"/>
                          <a:cs typeface="Times New Roman"/>
                        </a:rPr>
                        <a:t>Credit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allowed </a:t>
                      </a:r>
                      <a:r>
                        <a:rPr dirty="0" sz="1050" spc="35">
                          <a:latin typeface="Times New Roman"/>
                          <a:cs typeface="Times New Roman"/>
                        </a:rPr>
                        <a:t>@ </a:t>
                      </a:r>
                      <a:r>
                        <a:rPr dirty="0" sz="1050" spc="30">
                          <a:latin typeface="Times New Roman"/>
                          <a:cs typeface="Times New Roman"/>
                        </a:rPr>
                        <a:t>60% </a:t>
                      </a:r>
                      <a:r>
                        <a:rPr dirty="0" sz="1050" spc="25" u="sng">
                          <a:latin typeface="Times New Roman"/>
                          <a:cs typeface="Times New Roman"/>
                        </a:rPr>
                        <a:t>OR </a:t>
                      </a:r>
                      <a:r>
                        <a:rPr dirty="0" sz="1050" spc="30">
                          <a:latin typeface="Times New Roman"/>
                          <a:cs typeface="Times New Roman"/>
                        </a:rPr>
                        <a:t>40%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of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CGST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(if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rate </a:t>
                      </a:r>
                      <a:r>
                        <a:rPr dirty="0" sz="1050" spc="5">
                          <a:latin typeface="Times New Roman"/>
                          <a:cs typeface="Times New Roman"/>
                        </a:rPr>
                        <a:t>is </a:t>
                      </a:r>
                      <a:r>
                        <a:rPr dirty="0" sz="1050" spc="30">
                          <a:latin typeface="Times New Roman"/>
                          <a:cs typeface="Times New Roman"/>
                        </a:rPr>
                        <a:t>18%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or more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=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60%</a:t>
                      </a:r>
                      <a:r>
                        <a:rPr dirty="0" sz="1050" spc="-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of 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CGST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credit allowed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and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if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rate is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5%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and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12%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than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40%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of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CGST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credit  allowed)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1135" indent="-137160">
                        <a:lnSpc>
                          <a:spcPct val="100000"/>
                        </a:lnSpc>
                        <a:spcBef>
                          <a:spcPts val="95"/>
                        </a:spcBef>
                        <a:buChar char="*"/>
                        <a:tabLst>
                          <a:tab pos="191770" algn="l"/>
                        </a:tabLst>
                      </a:pPr>
                      <a:r>
                        <a:rPr dirty="0" sz="1050" spc="15">
                          <a:latin typeface="Times New Roman"/>
                          <a:cs typeface="Times New Roman"/>
                        </a:rPr>
                        <a:t>Credit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allowed  in respect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of supplies made </a:t>
                      </a:r>
                      <a:r>
                        <a:rPr dirty="0" sz="1050" spc="5">
                          <a:latin typeface="Times New Roman"/>
                          <a:cs typeface="Times New Roman"/>
                        </a:rPr>
                        <a:t>till 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31st December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2017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1135" indent="-137160">
                        <a:lnSpc>
                          <a:spcPct val="100000"/>
                        </a:lnSpc>
                        <a:spcBef>
                          <a:spcPts val="95"/>
                        </a:spcBef>
                        <a:buChar char="*"/>
                        <a:tabLst>
                          <a:tab pos="191770" algn="l"/>
                        </a:tabLst>
                      </a:pPr>
                      <a:r>
                        <a:rPr dirty="0" sz="1050" spc="15">
                          <a:latin typeface="Times New Roman"/>
                          <a:cs typeface="Times New Roman"/>
                        </a:rPr>
                        <a:t>Documents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for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procurement of the goods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are</a:t>
                      </a:r>
                      <a:r>
                        <a:rPr dirty="0" sz="105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essential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1135" indent="-137160">
                        <a:lnSpc>
                          <a:spcPct val="100000"/>
                        </a:lnSpc>
                        <a:spcBef>
                          <a:spcPts val="95"/>
                        </a:spcBef>
                        <a:buChar char="*"/>
                        <a:tabLst>
                          <a:tab pos="191770" algn="l"/>
                        </a:tabLst>
                      </a:pPr>
                      <a:r>
                        <a:rPr dirty="0" sz="1050" spc="20">
                          <a:latin typeface="Times New Roman"/>
                          <a:cs typeface="Times New Roman"/>
                        </a:rPr>
                        <a:t>Goods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should not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exempt from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excise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or nil</a:t>
                      </a:r>
                      <a:r>
                        <a:rPr dirty="0" sz="1050" spc="-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rated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1135" indent="-137160">
                        <a:lnSpc>
                          <a:spcPct val="100000"/>
                        </a:lnSpc>
                        <a:spcBef>
                          <a:spcPts val="95"/>
                        </a:spcBef>
                        <a:buChar char="*"/>
                        <a:tabLst>
                          <a:tab pos="191770" algn="l"/>
                        </a:tabLst>
                      </a:pPr>
                      <a:r>
                        <a:rPr dirty="0" sz="1050" spc="2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050" spc="30">
                          <a:latin typeface="Times New Roman"/>
                          <a:cs typeface="Times New Roman"/>
                        </a:rPr>
                        <a:t>FORM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filed 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90 </a:t>
                      </a:r>
                      <a:r>
                        <a:rPr dirty="0" sz="1050" spc="5">
                          <a:latin typeface="Times New Roman"/>
                          <a:cs typeface="Times New Roman"/>
                        </a:rPr>
                        <a:t>days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(w.e.f.</a:t>
                      </a:r>
                      <a:r>
                        <a:rPr dirty="0" sz="105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01/07/2017)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1135" indent="-137160">
                        <a:lnSpc>
                          <a:spcPct val="100000"/>
                        </a:lnSpc>
                        <a:spcBef>
                          <a:spcPts val="95"/>
                        </a:spcBef>
                        <a:buChar char="*"/>
                        <a:tabLst>
                          <a:tab pos="191770" algn="l"/>
                        </a:tabLst>
                      </a:pPr>
                      <a:r>
                        <a:rPr dirty="0" sz="1050" spc="2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050" spc="30">
                          <a:latin typeface="Times New Roman"/>
                          <a:cs typeface="Times New Roman"/>
                        </a:rPr>
                        <a:t>FORM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to contain details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about the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stock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held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on 30th June</a:t>
                      </a:r>
                      <a:r>
                        <a:rPr dirty="0" sz="105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2017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1135" indent="-137160">
                        <a:lnSpc>
                          <a:spcPct val="100000"/>
                        </a:lnSpc>
                        <a:spcBef>
                          <a:spcPts val="95"/>
                        </a:spcBef>
                        <a:buChar char="*"/>
                        <a:tabLst>
                          <a:tab pos="191770" algn="l"/>
                        </a:tabLst>
                      </a:pPr>
                      <a:r>
                        <a:rPr dirty="0" sz="1050" spc="15">
                          <a:latin typeface="Times New Roman"/>
                          <a:cs typeface="Times New Roman"/>
                        </a:rPr>
                        <a:t>Statement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containing  details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of supplies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be submitted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each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month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for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dirty="0" sz="1050" spc="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months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1135" indent="-137160">
                        <a:lnSpc>
                          <a:spcPct val="100000"/>
                        </a:lnSpc>
                        <a:spcBef>
                          <a:spcPts val="95"/>
                        </a:spcBef>
                        <a:buChar char="*"/>
                        <a:tabLst>
                          <a:tab pos="191770" algn="l"/>
                        </a:tabLst>
                      </a:pPr>
                      <a:r>
                        <a:rPr dirty="0" sz="1050" spc="15">
                          <a:latin typeface="Times New Roman"/>
                          <a:cs typeface="Times New Roman"/>
                        </a:rPr>
                        <a:t>Credit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shall </a:t>
                      </a:r>
                      <a:r>
                        <a:rPr dirty="0" sz="1050" spc="20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050" spc="10">
                          <a:latin typeface="Times New Roman"/>
                          <a:cs typeface="Times New Roman"/>
                        </a:rPr>
                        <a:t>carried forward </a:t>
                      </a:r>
                      <a:r>
                        <a:rPr dirty="0" sz="1050" spc="15">
                          <a:latin typeface="Times New Roman"/>
                          <a:cs typeface="Times New Roman"/>
                        </a:rPr>
                        <a:t>as</a:t>
                      </a:r>
                      <a:r>
                        <a:rPr dirty="0" sz="105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25">
                          <a:latin typeface="Times New Roman"/>
                          <a:cs typeface="Times New Roman"/>
                        </a:rPr>
                        <a:t>CGST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144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728976" y="9516572"/>
            <a:ext cx="2560955" cy="3606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650240">
              <a:lnSpc>
                <a:spcPct val="108600"/>
              </a:lnSpc>
            </a:pPr>
            <a:r>
              <a:rPr dirty="0" sz="1050" spc="80" u="heavy">
                <a:solidFill>
                  <a:srgbClr val="00AF50"/>
                </a:solidFill>
                <a:latin typeface="Times New Roman"/>
                <a:cs typeface="Times New Roman"/>
              </a:rPr>
              <a:t>P </a:t>
            </a:r>
            <a:r>
              <a:rPr dirty="0" sz="1050" spc="90" u="heavy">
                <a:solidFill>
                  <a:srgbClr val="00AF50"/>
                </a:solidFill>
                <a:latin typeface="Times New Roman"/>
                <a:cs typeface="Times New Roman"/>
              </a:rPr>
              <a:t>M </a:t>
            </a:r>
            <a:r>
              <a:rPr dirty="0" sz="1050" spc="70" u="heavy">
                <a:solidFill>
                  <a:srgbClr val="00AF50"/>
                </a:solidFill>
                <a:latin typeface="Times New Roman"/>
                <a:cs typeface="Times New Roman"/>
              </a:rPr>
              <a:t>RAJA </a:t>
            </a:r>
            <a:r>
              <a:rPr dirty="0" sz="1050" spc="30" u="heavy">
                <a:solidFill>
                  <a:srgbClr val="00AF50"/>
                </a:solidFill>
                <a:latin typeface="Times New Roman"/>
                <a:cs typeface="Times New Roman"/>
              </a:rPr>
              <a:t>AND </a:t>
            </a:r>
            <a:r>
              <a:rPr dirty="0" sz="1050" spc="90" u="heavy">
                <a:solidFill>
                  <a:srgbClr val="00AF50"/>
                </a:solidFill>
                <a:latin typeface="Times New Roman"/>
                <a:cs typeface="Times New Roman"/>
              </a:rPr>
              <a:t>CO  </a:t>
            </a:r>
            <a:r>
              <a:rPr dirty="0" sz="1050" spc="50" u="heavy">
                <a:solidFill>
                  <a:srgbClr val="00AF50"/>
                </a:solidFill>
                <a:latin typeface="Times New Roman"/>
                <a:cs typeface="Times New Roman"/>
              </a:rPr>
              <a:t>THUDIYALUR, </a:t>
            </a:r>
            <a:r>
              <a:rPr dirty="0" sz="1050" spc="75" u="heavy">
                <a:solidFill>
                  <a:srgbClr val="00AF50"/>
                </a:solidFill>
                <a:latin typeface="Times New Roman"/>
                <a:cs typeface="Times New Roman"/>
              </a:rPr>
              <a:t>COIMBATORE </a:t>
            </a:r>
            <a:r>
              <a:rPr dirty="0" sz="1050" spc="10" u="heavy">
                <a:solidFill>
                  <a:srgbClr val="00AF50"/>
                </a:solidFill>
                <a:latin typeface="Times New Roman"/>
                <a:cs typeface="Times New Roman"/>
              </a:rPr>
              <a:t>-</a:t>
            </a:r>
            <a:r>
              <a:rPr dirty="0" sz="1050" spc="-135" u="heavy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dirty="0" sz="1050" spc="25" u="heavy">
                <a:solidFill>
                  <a:srgbClr val="00AF50"/>
                </a:solidFill>
                <a:latin typeface="Times New Roman"/>
                <a:cs typeface="Times New Roman"/>
              </a:rPr>
              <a:t>641017</a:t>
            </a:r>
            <a:endParaRPr sz="10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ts val="1485"/>
              </a:lnSpc>
            </a:pPr>
            <a:r>
              <a:rPr dirty="0" spc="90"/>
              <a:t>P </a:t>
            </a:r>
            <a:r>
              <a:rPr dirty="0" spc="100"/>
              <a:t>M</a:t>
            </a:r>
            <a:r>
              <a:rPr dirty="0" spc="-225"/>
              <a:t> </a:t>
            </a:r>
            <a:r>
              <a:rPr dirty="0" spc="75"/>
              <a:t>RAJA </a:t>
            </a:r>
            <a:r>
              <a:rPr dirty="0" spc="20"/>
              <a:t>AND </a:t>
            </a:r>
            <a:r>
              <a:rPr dirty="0" spc="95"/>
              <a:t>CO</a:t>
            </a: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pc="50"/>
              <a:t>THUDIYALUR, </a:t>
            </a:r>
            <a:r>
              <a:rPr dirty="0" spc="80"/>
              <a:t>COIMBATORE </a:t>
            </a:r>
            <a:r>
              <a:rPr dirty="0" spc="10"/>
              <a:t>-</a:t>
            </a:r>
            <a:r>
              <a:rPr dirty="0" spc="-105"/>
              <a:t> </a:t>
            </a:r>
            <a:r>
              <a:rPr dirty="0" spc="15"/>
              <a:t>641017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029204" y="291845"/>
            <a:ext cx="4245610" cy="2184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50" spc="15">
                <a:solidFill>
                  <a:srgbClr val="00AF50"/>
                </a:solidFill>
                <a:latin typeface="Times New Roman"/>
                <a:cs typeface="Times New Roman"/>
              </a:rPr>
              <a:t>TRANSITION IN </a:t>
            </a:r>
            <a:r>
              <a:rPr dirty="0" sz="1350" spc="20">
                <a:solidFill>
                  <a:srgbClr val="00AF50"/>
                </a:solidFill>
                <a:latin typeface="Times New Roman"/>
                <a:cs typeface="Times New Roman"/>
              </a:rPr>
              <a:t>GST </a:t>
            </a:r>
            <a:r>
              <a:rPr dirty="0" sz="1350" spc="25">
                <a:solidFill>
                  <a:srgbClr val="00AF50"/>
                </a:solidFill>
                <a:latin typeface="Times New Roman"/>
                <a:cs typeface="Times New Roman"/>
              </a:rPr>
              <a:t>FROM </a:t>
            </a:r>
            <a:r>
              <a:rPr dirty="0" sz="1350" spc="15">
                <a:solidFill>
                  <a:srgbClr val="00AF50"/>
                </a:solidFill>
                <a:latin typeface="Times New Roman"/>
                <a:cs typeface="Times New Roman"/>
              </a:rPr>
              <a:t>PREVIOUS </a:t>
            </a:r>
            <a:r>
              <a:rPr dirty="0" sz="1350" spc="20">
                <a:solidFill>
                  <a:srgbClr val="00AF50"/>
                </a:solidFill>
                <a:latin typeface="Times New Roman"/>
                <a:cs typeface="Times New Roman"/>
              </a:rPr>
              <a:t>TAX</a:t>
            </a:r>
            <a:r>
              <a:rPr dirty="0" sz="1350" spc="-85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dirty="0" sz="1350" spc="15">
                <a:solidFill>
                  <a:srgbClr val="00AF50"/>
                </a:solidFill>
                <a:latin typeface="Times New Roman"/>
                <a:cs typeface="Times New Roman"/>
              </a:rPr>
              <a:t>REGIME</a:t>
            </a:r>
            <a:endParaRPr sz="135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88620" y="676655"/>
          <a:ext cx="9128760" cy="52184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6752"/>
                <a:gridCol w="6885432"/>
              </a:tblGrid>
              <a:tr h="854963">
                <a:tc gridSpan="2">
                  <a:txBody>
                    <a:bodyPr/>
                    <a:lstStyle/>
                    <a:p>
                      <a:pPr marL="3058160" marR="2510155" indent="-535305">
                        <a:lnSpc>
                          <a:spcPct val="103600"/>
                        </a:lnSpc>
                        <a:spcBef>
                          <a:spcPts val="700"/>
                        </a:spcBef>
                      </a:pPr>
                      <a:r>
                        <a:rPr dirty="0" sz="1950" spc="40" u="heavy">
                          <a:latin typeface="Times New Roman"/>
                          <a:cs typeface="Times New Roman"/>
                        </a:rPr>
                        <a:t>Service </a:t>
                      </a:r>
                      <a:r>
                        <a:rPr dirty="0" sz="1950" spc="65" u="heavy">
                          <a:latin typeface="Times New Roman"/>
                          <a:cs typeface="Times New Roman"/>
                        </a:rPr>
                        <a:t>Registered </a:t>
                      </a:r>
                      <a:r>
                        <a:rPr dirty="0" sz="1950" spc="125" u="heavy">
                          <a:latin typeface="Times New Roman"/>
                          <a:cs typeface="Times New Roman"/>
                        </a:rPr>
                        <a:t>under </a:t>
                      </a:r>
                      <a:r>
                        <a:rPr dirty="0" sz="1950" spc="45" u="heavy">
                          <a:latin typeface="Times New Roman"/>
                          <a:cs typeface="Times New Roman"/>
                        </a:rPr>
                        <a:t>Service</a:t>
                      </a:r>
                      <a:r>
                        <a:rPr dirty="0" sz="1950" spc="-26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90" u="heavy">
                          <a:latin typeface="Times New Roman"/>
                          <a:cs typeface="Times New Roman"/>
                        </a:rPr>
                        <a:t>Tax  </a:t>
                      </a:r>
                      <a:r>
                        <a:rPr dirty="0" sz="1950" spc="70" u="heavy">
                          <a:latin typeface="Times New Roman"/>
                          <a:cs typeface="Times New Roman"/>
                        </a:rPr>
                        <a:t>Paying </a:t>
                      </a:r>
                      <a:r>
                        <a:rPr dirty="0" sz="1950" spc="85" u="heavy">
                          <a:latin typeface="Times New Roman"/>
                          <a:cs typeface="Times New Roman"/>
                        </a:rPr>
                        <a:t>Tax </a:t>
                      </a:r>
                      <a:r>
                        <a:rPr dirty="0" sz="1950" spc="120" u="heavy">
                          <a:latin typeface="Times New Roman"/>
                          <a:cs typeface="Times New Roman"/>
                        </a:rPr>
                        <a:t>at </a:t>
                      </a:r>
                      <a:r>
                        <a:rPr dirty="0" sz="1950" spc="90" u="heavy">
                          <a:latin typeface="Times New Roman"/>
                          <a:cs typeface="Times New Roman"/>
                        </a:rPr>
                        <a:t>Normal</a:t>
                      </a:r>
                      <a:r>
                        <a:rPr dirty="0" sz="1950" spc="-29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95" u="heavy">
                          <a:latin typeface="Times New Roman"/>
                          <a:cs typeface="Times New Roman"/>
                        </a:rPr>
                        <a:t>Rate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4384">
                      <a:solidFill>
                        <a:srgbClr val="000000"/>
                      </a:solidFill>
                      <a:prstDash val="solid"/>
                    </a:lnL>
                    <a:lnR w="24384">
                      <a:solidFill>
                        <a:srgbClr val="000000"/>
                      </a:solidFill>
                      <a:prstDash val="solid"/>
                    </a:lnR>
                    <a:lnT w="24384">
                      <a:solidFill>
                        <a:srgbClr val="000000"/>
                      </a:solidFill>
                      <a:prstDash val="solid"/>
                    </a:lnT>
                    <a:lnB w="24383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767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algn="ctr" marL="85090" marR="71120" indent="-635">
                        <a:lnSpc>
                          <a:spcPct val="106700"/>
                        </a:lnSpc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Return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Filed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Service 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Tax shows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outstanding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/ 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excess/ unutilized balance of  ITC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2">
                      <a:solidFill>
                        <a:srgbClr val="000000"/>
                      </a:solidFill>
                      <a:prstDash val="solid"/>
                    </a:lnL>
                    <a:lnR w="12191">
                      <a:solidFill>
                        <a:srgbClr val="000000"/>
                      </a:solidFill>
                      <a:prstDash val="solid"/>
                    </a:lnR>
                    <a:lnT w="24383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243840" marR="828675" indent="-177165">
                        <a:lnSpc>
                          <a:spcPct val="106700"/>
                        </a:lnSpc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excess input tax credit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reflected in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the return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filed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for period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ended 30th June  2017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carried forward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</a:t>
                      </a:r>
                      <a:r>
                        <a:rPr dirty="0" sz="135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FORM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filed 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90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days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(w.e.f.</a:t>
                      </a:r>
                      <a:r>
                        <a:rPr dirty="0" sz="1350" spc="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01/07/2017)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FORM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contain details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about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the credit to be carried</a:t>
                      </a:r>
                      <a:r>
                        <a:rPr dirty="0" sz="1350" spc="6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forward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marR="963930" indent="-177165">
                        <a:lnSpc>
                          <a:spcPct val="106700"/>
                        </a:lnSpc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Excess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CENVAT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Credit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(shown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Service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Tax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Return) shall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carried forward  as</a:t>
                      </a:r>
                      <a:r>
                        <a:rPr dirty="0" sz="1350" spc="-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CGST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1">
                      <a:solidFill>
                        <a:srgbClr val="000000"/>
                      </a:solidFill>
                      <a:prstDash val="solid"/>
                    </a:lnL>
                    <a:lnR w="12192">
                      <a:solidFill>
                        <a:srgbClr val="000000"/>
                      </a:solidFill>
                      <a:prstDash val="solid"/>
                    </a:lnR>
                    <a:lnT w="24383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65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0325" marR="47625" indent="443230">
                        <a:lnSpc>
                          <a:spcPct val="106700"/>
                        </a:lnSpc>
                        <a:spcBef>
                          <a:spcPts val="1080"/>
                        </a:spcBef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The Balance Not  allowed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to be carried</a:t>
                      </a:r>
                      <a:r>
                        <a:rPr dirty="0" sz="1350" spc="-7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forward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2">
                      <a:solidFill>
                        <a:srgbClr val="000000"/>
                      </a:solidFill>
                      <a:prstDash val="solid"/>
                    </a:lnL>
                    <a:lnR w="12191">
                      <a:solidFill>
                        <a:srgbClr val="000000"/>
                      </a:solidFill>
                      <a:prstDash val="solid"/>
                    </a:lnR>
                    <a:lnT w="12192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14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Credit is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not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admissible in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GST</a:t>
                      </a:r>
                      <a:r>
                        <a:rPr dirty="0" sz="135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Law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All returns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for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6 months have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not been duly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filed 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the Service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Tax</a:t>
                      </a:r>
                      <a:r>
                        <a:rPr dirty="0" sz="1350" spc="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Law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1">
                      <a:solidFill>
                        <a:srgbClr val="000000"/>
                      </a:solidFill>
                      <a:prstDash val="solid"/>
                    </a:lnL>
                    <a:lnR w="12192">
                      <a:solidFill>
                        <a:srgbClr val="000000"/>
                      </a:solidFill>
                      <a:prstDash val="solid"/>
                    </a:lnR>
                    <a:lnT w="12192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112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algn="ctr" marL="168910" marR="157480">
                        <a:lnSpc>
                          <a:spcPct val="106700"/>
                        </a:lnSpc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Return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filed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</a:t>
                      </a:r>
                      <a:r>
                        <a:rPr dirty="0" sz="135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Service 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Tax does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not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show  outstanding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balance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dirty="0" sz="1350" spc="-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ITC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2">
                      <a:solidFill>
                        <a:srgbClr val="000000"/>
                      </a:solidFill>
                      <a:prstDash val="solid"/>
                    </a:lnL>
                    <a:lnR w="12191">
                      <a:solidFill>
                        <a:srgbClr val="000000"/>
                      </a:solidFill>
                      <a:prstDash val="solid"/>
                    </a:lnR>
                    <a:lnT w="12192">
                      <a:solidFill>
                        <a:srgbClr val="000000"/>
                      </a:solidFill>
                      <a:prstDash val="solid"/>
                    </a:lnT>
                    <a:lnB w="1219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*  No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credit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shall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carried forward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 GST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Service</a:t>
                      </a:r>
                      <a:r>
                        <a:rPr dirty="0" sz="135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Tax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1">
                      <a:solidFill>
                        <a:srgbClr val="000000"/>
                      </a:solidFill>
                      <a:prstDash val="solid"/>
                    </a:lnL>
                    <a:lnR w="12192">
                      <a:solidFill>
                        <a:srgbClr val="000000"/>
                      </a:solidFill>
                      <a:prstDash val="solid"/>
                    </a:lnR>
                    <a:lnT w="12192">
                      <a:solidFill>
                        <a:srgbClr val="000000"/>
                      </a:solidFill>
                      <a:prstDash val="solid"/>
                    </a:lnT>
                    <a:lnB w="12191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ts val="1485"/>
              </a:lnSpc>
            </a:pPr>
            <a:r>
              <a:rPr dirty="0" spc="90"/>
              <a:t>P </a:t>
            </a:r>
            <a:r>
              <a:rPr dirty="0" spc="100"/>
              <a:t>M</a:t>
            </a:r>
            <a:r>
              <a:rPr dirty="0" spc="-225"/>
              <a:t> </a:t>
            </a:r>
            <a:r>
              <a:rPr dirty="0" spc="75"/>
              <a:t>RAJA </a:t>
            </a:r>
            <a:r>
              <a:rPr dirty="0" spc="20"/>
              <a:t>AND </a:t>
            </a:r>
            <a:r>
              <a:rPr dirty="0" spc="95"/>
              <a:t>CO</a:t>
            </a: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pc="50"/>
              <a:t>THUDIYALUR, </a:t>
            </a:r>
            <a:r>
              <a:rPr dirty="0" spc="80"/>
              <a:t>COIMBATORE </a:t>
            </a:r>
            <a:r>
              <a:rPr dirty="0" spc="10"/>
              <a:t>-</a:t>
            </a:r>
            <a:r>
              <a:rPr dirty="0" spc="-105"/>
              <a:t> </a:t>
            </a:r>
            <a:r>
              <a:rPr dirty="0" spc="15"/>
              <a:t>641017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029204" y="291845"/>
            <a:ext cx="4245610" cy="2184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50" spc="15">
                <a:solidFill>
                  <a:srgbClr val="00AF50"/>
                </a:solidFill>
                <a:latin typeface="Times New Roman"/>
                <a:cs typeface="Times New Roman"/>
              </a:rPr>
              <a:t>TRANSITION IN </a:t>
            </a:r>
            <a:r>
              <a:rPr dirty="0" sz="1350" spc="20">
                <a:solidFill>
                  <a:srgbClr val="00AF50"/>
                </a:solidFill>
                <a:latin typeface="Times New Roman"/>
                <a:cs typeface="Times New Roman"/>
              </a:rPr>
              <a:t>GST </a:t>
            </a:r>
            <a:r>
              <a:rPr dirty="0" sz="1350" spc="25">
                <a:solidFill>
                  <a:srgbClr val="00AF50"/>
                </a:solidFill>
                <a:latin typeface="Times New Roman"/>
                <a:cs typeface="Times New Roman"/>
              </a:rPr>
              <a:t>FROM </a:t>
            </a:r>
            <a:r>
              <a:rPr dirty="0" sz="1350" spc="15">
                <a:solidFill>
                  <a:srgbClr val="00AF50"/>
                </a:solidFill>
                <a:latin typeface="Times New Roman"/>
                <a:cs typeface="Times New Roman"/>
              </a:rPr>
              <a:t>PREVIOUS </a:t>
            </a:r>
            <a:r>
              <a:rPr dirty="0" sz="1350" spc="20">
                <a:solidFill>
                  <a:srgbClr val="00AF50"/>
                </a:solidFill>
                <a:latin typeface="Times New Roman"/>
                <a:cs typeface="Times New Roman"/>
              </a:rPr>
              <a:t>TAX</a:t>
            </a:r>
            <a:r>
              <a:rPr dirty="0" sz="1350" spc="-85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dirty="0" sz="1350" spc="15">
                <a:solidFill>
                  <a:srgbClr val="00AF50"/>
                </a:solidFill>
                <a:latin typeface="Times New Roman"/>
                <a:cs typeface="Times New Roman"/>
              </a:rPr>
              <a:t>REGIME</a:t>
            </a:r>
            <a:endParaRPr sz="135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88620" y="676655"/>
          <a:ext cx="9128760" cy="40722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6752"/>
                <a:gridCol w="6885432"/>
              </a:tblGrid>
              <a:tr h="854963">
                <a:tc gridSpan="2">
                  <a:txBody>
                    <a:bodyPr/>
                    <a:lstStyle/>
                    <a:p>
                      <a:pPr marL="2291715" marR="1230630" indent="-1041400">
                        <a:lnSpc>
                          <a:spcPct val="103600"/>
                        </a:lnSpc>
                        <a:spcBef>
                          <a:spcPts val="700"/>
                        </a:spcBef>
                      </a:pPr>
                      <a:r>
                        <a:rPr dirty="0" sz="1950" spc="114" u="heavy">
                          <a:latin typeface="Times New Roman"/>
                          <a:cs typeface="Times New Roman"/>
                        </a:rPr>
                        <a:t>Manufacturer</a:t>
                      </a:r>
                      <a:r>
                        <a:rPr dirty="0" sz="1950" spc="-5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5" u="heavy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dirty="0" sz="1950" spc="15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40" u="heavy">
                          <a:latin typeface="Times New Roman"/>
                          <a:cs typeface="Times New Roman"/>
                        </a:rPr>
                        <a:t>Service</a:t>
                      </a:r>
                      <a:r>
                        <a:rPr dirty="0" sz="1950" spc="15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95" u="heavy">
                          <a:latin typeface="Times New Roman"/>
                          <a:cs typeface="Times New Roman"/>
                        </a:rPr>
                        <a:t>Provider</a:t>
                      </a:r>
                      <a:r>
                        <a:rPr dirty="0" sz="1950" spc="-5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90" u="heavy">
                          <a:latin typeface="Times New Roman"/>
                          <a:cs typeface="Times New Roman"/>
                        </a:rPr>
                        <a:t>not</a:t>
                      </a:r>
                      <a:r>
                        <a:rPr dirty="0" sz="1950" spc="1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65" u="heavy">
                          <a:latin typeface="Times New Roman"/>
                          <a:cs typeface="Times New Roman"/>
                        </a:rPr>
                        <a:t>Registered</a:t>
                      </a:r>
                      <a:r>
                        <a:rPr dirty="0" sz="19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120" u="heavy">
                          <a:latin typeface="Times New Roman"/>
                          <a:cs typeface="Times New Roman"/>
                        </a:rPr>
                        <a:t>under</a:t>
                      </a:r>
                      <a:r>
                        <a:rPr dirty="0" sz="1950" spc="15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90" u="heavy">
                          <a:latin typeface="Times New Roman"/>
                          <a:cs typeface="Times New Roman"/>
                        </a:rPr>
                        <a:t>any</a:t>
                      </a:r>
                      <a:r>
                        <a:rPr dirty="0" sz="1950" spc="10" u="heavy">
                          <a:latin typeface="Times New Roman"/>
                          <a:cs typeface="Times New Roman"/>
                        </a:rPr>
                        <a:t> of  </a:t>
                      </a:r>
                      <a:r>
                        <a:rPr dirty="0" sz="1950" spc="135" u="heavy">
                          <a:latin typeface="Times New Roman"/>
                          <a:cs typeface="Times New Roman"/>
                        </a:rPr>
                        <a:t>Current </a:t>
                      </a:r>
                      <a:r>
                        <a:rPr dirty="0" sz="1950" spc="45" u="heavy">
                          <a:latin typeface="Times New Roman"/>
                          <a:cs typeface="Times New Roman"/>
                        </a:rPr>
                        <a:t>laws </a:t>
                      </a:r>
                      <a:r>
                        <a:rPr dirty="0" sz="1950" spc="20" u="heavy">
                          <a:latin typeface="Times New Roman"/>
                          <a:cs typeface="Times New Roman"/>
                        </a:rPr>
                        <a:t>Now </a:t>
                      </a:r>
                      <a:r>
                        <a:rPr dirty="0" sz="1950" spc="65" u="heavy">
                          <a:latin typeface="Times New Roman"/>
                          <a:cs typeface="Times New Roman"/>
                        </a:rPr>
                        <a:t>Registered </a:t>
                      </a:r>
                      <a:r>
                        <a:rPr dirty="0" sz="1950" spc="105" u="heavy">
                          <a:latin typeface="Times New Roman"/>
                          <a:cs typeface="Times New Roman"/>
                        </a:rPr>
                        <a:t>Under</a:t>
                      </a:r>
                      <a:r>
                        <a:rPr dirty="0" sz="1950" spc="-305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90" u="heavy">
                          <a:latin typeface="Times New Roman"/>
                          <a:cs typeface="Times New Roman"/>
                        </a:rPr>
                        <a:t>GST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4384">
                      <a:solidFill>
                        <a:srgbClr val="000000"/>
                      </a:solidFill>
                      <a:prstDash val="solid"/>
                    </a:lnL>
                    <a:lnR w="24384">
                      <a:solidFill>
                        <a:srgbClr val="000000"/>
                      </a:solidFill>
                      <a:prstDash val="solid"/>
                    </a:lnR>
                    <a:lnT w="24384">
                      <a:solidFill>
                        <a:srgbClr val="000000"/>
                      </a:solidFill>
                      <a:prstDash val="solid"/>
                    </a:lnT>
                    <a:lnB w="24383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1988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 marL="83820" marR="71755">
                        <a:lnSpc>
                          <a:spcPct val="106700"/>
                        </a:lnSpc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Excise duty,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Additional 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Excise Duty, </a:t>
                      </a:r>
                      <a:r>
                        <a:rPr dirty="0" sz="1350" spc="25">
                          <a:latin typeface="Times New Roman"/>
                          <a:cs typeface="Times New Roman"/>
                        </a:rPr>
                        <a:t>CVD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and SAD 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respect of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raw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materials,  finished/ semi-finished</a:t>
                      </a:r>
                      <a:r>
                        <a:rPr dirty="0" sz="135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stock  held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on 30th June</a:t>
                      </a:r>
                      <a:r>
                        <a:rPr dirty="0" sz="135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2017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2">
                      <a:solidFill>
                        <a:srgbClr val="000000"/>
                      </a:solidFill>
                      <a:prstDash val="solid"/>
                    </a:lnL>
                    <a:lnR w="12191">
                      <a:solidFill>
                        <a:srgbClr val="000000"/>
                      </a:solidFill>
                      <a:prstDash val="solid"/>
                    </a:lnR>
                    <a:lnT w="24383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1216025">
                        <a:lnSpc>
                          <a:spcPct val="100000"/>
                        </a:lnSpc>
                      </a:pPr>
                      <a:r>
                        <a:rPr dirty="0" sz="1350" spc="75" u="heavy">
                          <a:latin typeface="Times New Roman"/>
                          <a:cs typeface="Times New Roman"/>
                        </a:rPr>
                        <a:t>Credit</a:t>
                      </a:r>
                      <a:r>
                        <a:rPr dirty="0" sz="13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 u="heavy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dirty="0" sz="13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25" u="heavy">
                          <a:latin typeface="Times New Roman"/>
                          <a:cs typeface="Times New Roman"/>
                        </a:rPr>
                        <a:t>Excise</a:t>
                      </a:r>
                      <a:r>
                        <a:rPr dirty="0" sz="13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90" u="heavy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dirty="0" sz="13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70" u="heavy">
                          <a:latin typeface="Times New Roman"/>
                          <a:cs typeface="Times New Roman"/>
                        </a:rPr>
                        <a:t>other</a:t>
                      </a:r>
                      <a:r>
                        <a:rPr dirty="0" sz="13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65" u="heavy">
                          <a:latin typeface="Times New Roman"/>
                          <a:cs typeface="Times New Roman"/>
                        </a:rPr>
                        <a:t>related</a:t>
                      </a:r>
                      <a:r>
                        <a:rPr dirty="0" sz="1350" spc="-1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50" u="heavy">
                          <a:latin typeface="Times New Roman"/>
                          <a:cs typeface="Times New Roman"/>
                        </a:rPr>
                        <a:t>duties</a:t>
                      </a:r>
                      <a:r>
                        <a:rPr dirty="0" sz="13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40" u="heavy">
                          <a:latin typeface="Times New Roman"/>
                          <a:cs typeface="Times New Roman"/>
                        </a:rPr>
                        <a:t>allowed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Inputs/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goods should be used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make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taxable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</a:t>
                      </a:r>
                      <a:r>
                        <a:rPr dirty="0" sz="135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supplies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ITC in respect of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inputs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should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be eligible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</a:t>
                      </a:r>
                      <a:r>
                        <a:rPr dirty="0" sz="13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GST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Duty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paying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documents/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invoices are</a:t>
                      </a:r>
                      <a:r>
                        <a:rPr dirty="0" sz="135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essential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Date of issue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of such invoice has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to be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on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or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after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1st July</a:t>
                      </a:r>
                      <a:r>
                        <a:rPr dirty="0" sz="135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2016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FORM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filed 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90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days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(w.e.f.</a:t>
                      </a:r>
                      <a:r>
                        <a:rPr dirty="0" sz="1350" spc="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01/07/2017)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FORM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contain details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about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the credit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claimed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FORM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contain details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about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stock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held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on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30th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June</a:t>
                      </a:r>
                      <a:r>
                        <a:rPr dirty="0" sz="1350" spc="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2017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Credit shall be carried forward as</a:t>
                      </a:r>
                      <a:r>
                        <a:rPr dirty="0" sz="135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CGST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1">
                      <a:solidFill>
                        <a:srgbClr val="000000"/>
                      </a:solidFill>
                      <a:prstDash val="solid"/>
                    </a:lnL>
                    <a:lnR w="12192">
                      <a:solidFill>
                        <a:srgbClr val="000000"/>
                      </a:solidFill>
                      <a:prstDash val="solid"/>
                    </a:lnR>
                    <a:lnT w="24383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ts val="1485"/>
              </a:lnSpc>
            </a:pPr>
            <a:r>
              <a:rPr dirty="0" spc="90"/>
              <a:t>P </a:t>
            </a:r>
            <a:r>
              <a:rPr dirty="0" spc="100"/>
              <a:t>M</a:t>
            </a:r>
            <a:r>
              <a:rPr dirty="0" spc="-225"/>
              <a:t> </a:t>
            </a:r>
            <a:r>
              <a:rPr dirty="0" spc="75"/>
              <a:t>RAJA </a:t>
            </a:r>
            <a:r>
              <a:rPr dirty="0" spc="20"/>
              <a:t>AND </a:t>
            </a:r>
            <a:r>
              <a:rPr dirty="0" spc="95"/>
              <a:t>CO</a:t>
            </a: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pc="50"/>
              <a:t>THUDIYALUR, </a:t>
            </a:r>
            <a:r>
              <a:rPr dirty="0" spc="80"/>
              <a:t>COIMBATORE </a:t>
            </a:r>
            <a:r>
              <a:rPr dirty="0" spc="10"/>
              <a:t>-</a:t>
            </a:r>
            <a:r>
              <a:rPr dirty="0" spc="-105"/>
              <a:t> </a:t>
            </a:r>
            <a:r>
              <a:rPr dirty="0" spc="15"/>
              <a:t>641017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3029204" y="291845"/>
            <a:ext cx="4245610" cy="2184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50" spc="15">
                <a:solidFill>
                  <a:srgbClr val="00AF50"/>
                </a:solidFill>
                <a:latin typeface="Times New Roman"/>
                <a:cs typeface="Times New Roman"/>
              </a:rPr>
              <a:t>TRANSITION IN </a:t>
            </a:r>
            <a:r>
              <a:rPr dirty="0" sz="1350" spc="20">
                <a:solidFill>
                  <a:srgbClr val="00AF50"/>
                </a:solidFill>
                <a:latin typeface="Times New Roman"/>
                <a:cs typeface="Times New Roman"/>
              </a:rPr>
              <a:t>GST </a:t>
            </a:r>
            <a:r>
              <a:rPr dirty="0" sz="1350" spc="25">
                <a:solidFill>
                  <a:srgbClr val="00AF50"/>
                </a:solidFill>
                <a:latin typeface="Times New Roman"/>
                <a:cs typeface="Times New Roman"/>
              </a:rPr>
              <a:t>FROM </a:t>
            </a:r>
            <a:r>
              <a:rPr dirty="0" sz="1350" spc="15">
                <a:solidFill>
                  <a:srgbClr val="00AF50"/>
                </a:solidFill>
                <a:latin typeface="Times New Roman"/>
                <a:cs typeface="Times New Roman"/>
              </a:rPr>
              <a:t>PREVIOUS </a:t>
            </a:r>
            <a:r>
              <a:rPr dirty="0" sz="1350" spc="20">
                <a:solidFill>
                  <a:srgbClr val="00AF50"/>
                </a:solidFill>
                <a:latin typeface="Times New Roman"/>
                <a:cs typeface="Times New Roman"/>
              </a:rPr>
              <a:t>TAX</a:t>
            </a:r>
            <a:r>
              <a:rPr dirty="0" sz="1350" spc="-85">
                <a:solidFill>
                  <a:srgbClr val="00AF50"/>
                </a:solidFill>
                <a:latin typeface="Times New Roman"/>
                <a:cs typeface="Times New Roman"/>
              </a:rPr>
              <a:t> </a:t>
            </a:r>
            <a:r>
              <a:rPr dirty="0" sz="1350" spc="15">
                <a:solidFill>
                  <a:srgbClr val="00AF50"/>
                </a:solidFill>
                <a:latin typeface="Times New Roman"/>
                <a:cs typeface="Times New Roman"/>
              </a:rPr>
              <a:t>REGIME</a:t>
            </a:r>
            <a:endParaRPr sz="135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88620" y="676655"/>
          <a:ext cx="9128760" cy="38741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6752"/>
                <a:gridCol w="6885432"/>
              </a:tblGrid>
              <a:tr h="854963">
                <a:tc gridSpan="2">
                  <a:txBody>
                    <a:bodyPr/>
                    <a:lstStyle/>
                    <a:p>
                      <a:pPr marL="3030855" marR="1816735" indent="-1196340">
                        <a:lnSpc>
                          <a:spcPct val="103600"/>
                        </a:lnSpc>
                        <a:spcBef>
                          <a:spcPts val="700"/>
                        </a:spcBef>
                      </a:pPr>
                      <a:r>
                        <a:rPr dirty="0" sz="1950" spc="120" u="heavy">
                          <a:latin typeface="Times New Roman"/>
                          <a:cs typeface="Times New Roman"/>
                        </a:rPr>
                        <a:t>Traders</a:t>
                      </a:r>
                      <a:r>
                        <a:rPr dirty="0" sz="1950" spc="5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85" u="heavy">
                          <a:latin typeface="Times New Roman"/>
                          <a:cs typeface="Times New Roman"/>
                        </a:rPr>
                        <a:t>not</a:t>
                      </a:r>
                      <a:r>
                        <a:rPr dirty="0" sz="1950" spc="-15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65" u="heavy">
                          <a:latin typeface="Times New Roman"/>
                          <a:cs typeface="Times New Roman"/>
                        </a:rPr>
                        <a:t>Registered</a:t>
                      </a:r>
                      <a:r>
                        <a:rPr dirty="0" sz="1950" spc="-5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120" u="heavy">
                          <a:latin typeface="Times New Roman"/>
                          <a:cs typeface="Times New Roman"/>
                        </a:rPr>
                        <a:t>under</a:t>
                      </a:r>
                      <a:r>
                        <a:rPr dirty="0" sz="1950" spc="1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90" u="heavy">
                          <a:latin typeface="Times New Roman"/>
                          <a:cs typeface="Times New Roman"/>
                        </a:rPr>
                        <a:t>any</a:t>
                      </a:r>
                      <a:r>
                        <a:rPr dirty="0" sz="1950" spc="5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10" u="heavy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dirty="0" sz="1950" spc="2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135" u="heavy">
                          <a:latin typeface="Times New Roman"/>
                          <a:cs typeface="Times New Roman"/>
                        </a:rPr>
                        <a:t>Current</a:t>
                      </a:r>
                      <a:r>
                        <a:rPr dirty="0" sz="195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45" u="heavy">
                          <a:latin typeface="Times New Roman"/>
                          <a:cs typeface="Times New Roman"/>
                        </a:rPr>
                        <a:t>laws  </a:t>
                      </a:r>
                      <a:r>
                        <a:rPr dirty="0" sz="1950" spc="20" u="heavy">
                          <a:latin typeface="Times New Roman"/>
                          <a:cs typeface="Times New Roman"/>
                        </a:rPr>
                        <a:t>Now </a:t>
                      </a:r>
                      <a:r>
                        <a:rPr dirty="0" sz="1950" spc="65" u="heavy">
                          <a:latin typeface="Times New Roman"/>
                          <a:cs typeface="Times New Roman"/>
                        </a:rPr>
                        <a:t>Registered </a:t>
                      </a:r>
                      <a:r>
                        <a:rPr dirty="0" sz="1950" spc="100" u="heavy">
                          <a:latin typeface="Times New Roman"/>
                          <a:cs typeface="Times New Roman"/>
                        </a:rPr>
                        <a:t>Under</a:t>
                      </a:r>
                      <a:r>
                        <a:rPr dirty="0" sz="1950" spc="-105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950" spc="85" u="heavy">
                          <a:latin typeface="Times New Roman"/>
                          <a:cs typeface="Times New Roman"/>
                        </a:rPr>
                        <a:t>GST</a:t>
                      </a:r>
                      <a:endParaRPr sz="1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4384">
                      <a:solidFill>
                        <a:srgbClr val="000000"/>
                      </a:solidFill>
                      <a:prstDash val="solid"/>
                    </a:lnL>
                    <a:lnR w="24384">
                      <a:solidFill>
                        <a:srgbClr val="000000"/>
                      </a:solidFill>
                      <a:prstDash val="solid"/>
                    </a:lnR>
                    <a:lnT w="24384">
                      <a:solidFill>
                        <a:srgbClr val="000000"/>
                      </a:solidFill>
                      <a:prstDash val="solid"/>
                    </a:lnT>
                    <a:lnB w="24383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0007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algn="ctr" marL="144145" marR="133350" indent="3175">
                        <a:lnSpc>
                          <a:spcPct val="106700"/>
                        </a:lnSpc>
                        <a:spcBef>
                          <a:spcPts val="5"/>
                        </a:spcBef>
                      </a:pPr>
                      <a:r>
                        <a:rPr dirty="0" sz="1350" spc="20">
                          <a:latin typeface="Times New Roman"/>
                          <a:cs typeface="Times New Roman"/>
                        </a:rPr>
                        <a:t>VAT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respect of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raw 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materials, finished/ semi-  finished stock held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on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30th 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June</a:t>
                      </a:r>
                      <a:r>
                        <a:rPr dirty="0" sz="1350" spc="-7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2017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2">
                      <a:solidFill>
                        <a:srgbClr val="000000"/>
                      </a:solidFill>
                      <a:prstDash val="solid"/>
                    </a:lnL>
                    <a:lnR w="12191">
                      <a:solidFill>
                        <a:srgbClr val="000000"/>
                      </a:solidFill>
                      <a:prstDash val="solid"/>
                    </a:lnR>
                    <a:lnT w="24383">
                      <a:solidFill>
                        <a:srgbClr val="000000"/>
                      </a:solidFill>
                      <a:prstDash val="solid"/>
                    </a:lnT>
                    <a:lnB w="1219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R="949325">
                        <a:lnSpc>
                          <a:spcPct val="100000"/>
                        </a:lnSpc>
                      </a:pPr>
                      <a:r>
                        <a:rPr dirty="0" sz="1350" spc="75" u="heavy">
                          <a:latin typeface="Times New Roman"/>
                          <a:cs typeface="Times New Roman"/>
                        </a:rPr>
                        <a:t>Credit </a:t>
                      </a:r>
                      <a:r>
                        <a:rPr dirty="0" sz="1350" spc="15" u="heavy">
                          <a:latin typeface="Times New Roman"/>
                          <a:cs typeface="Times New Roman"/>
                        </a:rPr>
                        <a:t>of </a:t>
                      </a:r>
                      <a:r>
                        <a:rPr dirty="0" sz="1350" spc="40" u="heavy">
                          <a:latin typeface="Times New Roman"/>
                          <a:cs typeface="Times New Roman"/>
                        </a:rPr>
                        <a:t>VAT</a:t>
                      </a:r>
                      <a:r>
                        <a:rPr dirty="0" sz="1350" spc="-160" u="heavy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40" u="heavy">
                          <a:latin typeface="Times New Roman"/>
                          <a:cs typeface="Times New Roman"/>
                        </a:rPr>
                        <a:t>allowed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Inputs/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goods should be used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make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taxable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</a:t>
                      </a:r>
                      <a:r>
                        <a:rPr dirty="0" sz="135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supplies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ITC in respect of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inputs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should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be eligible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under</a:t>
                      </a:r>
                      <a:r>
                        <a:rPr dirty="0" sz="13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GST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Duty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paying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documents/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invoices are</a:t>
                      </a:r>
                      <a:r>
                        <a:rPr dirty="0" sz="135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essential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Date of issue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of such invoice has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to be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on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or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after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1st July</a:t>
                      </a:r>
                      <a:r>
                        <a:rPr dirty="0" sz="135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2016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FORM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be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filed 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in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90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days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(w.e.f.</a:t>
                      </a:r>
                      <a:r>
                        <a:rPr dirty="0" sz="1350" spc="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01/07/2017)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FORM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contain details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about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the credit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claimed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5">
                          <a:latin typeface="Times New Roman"/>
                          <a:cs typeface="Times New Roman"/>
                        </a:rPr>
                        <a:t>GST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FORM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TRAN-1 </a:t>
                      </a:r>
                      <a:r>
                        <a:rPr dirty="0" sz="1350" spc="5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contain details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about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stock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held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on </a:t>
                      </a:r>
                      <a:r>
                        <a:rPr dirty="0" sz="1350" spc="10">
                          <a:latin typeface="Times New Roman"/>
                          <a:cs typeface="Times New Roman"/>
                        </a:rPr>
                        <a:t>30th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June</a:t>
                      </a:r>
                      <a:r>
                        <a:rPr dirty="0" sz="1350" spc="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15">
                          <a:latin typeface="Times New Roman"/>
                          <a:cs typeface="Times New Roman"/>
                        </a:rPr>
                        <a:t>2017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3840" indent="-177165">
                        <a:lnSpc>
                          <a:spcPct val="100000"/>
                        </a:lnSpc>
                        <a:spcBef>
                          <a:spcPts val="105"/>
                        </a:spcBef>
                        <a:buChar char="*"/>
                        <a:tabLst>
                          <a:tab pos="244475" algn="l"/>
                        </a:tabLst>
                      </a:pPr>
                      <a:r>
                        <a:rPr dirty="0" sz="1350" spc="10">
                          <a:latin typeface="Times New Roman"/>
                          <a:cs typeface="Times New Roman"/>
                        </a:rPr>
                        <a:t>Credit shall be carried forward as</a:t>
                      </a:r>
                      <a:r>
                        <a:rPr dirty="0" sz="135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350" spc="20">
                          <a:latin typeface="Times New Roman"/>
                          <a:cs typeface="Times New Roman"/>
                        </a:rPr>
                        <a:t>CGST</a:t>
                      </a:r>
                      <a:endParaRPr sz="13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191">
                      <a:solidFill>
                        <a:srgbClr val="000000"/>
                      </a:solidFill>
                      <a:prstDash val="solid"/>
                    </a:lnL>
                    <a:lnR w="12192">
                      <a:solidFill>
                        <a:srgbClr val="000000"/>
                      </a:solidFill>
                      <a:prstDash val="solid"/>
                    </a:lnR>
                    <a:lnT w="24383">
                      <a:solidFill>
                        <a:srgbClr val="000000"/>
                      </a:solidFill>
                      <a:prstDash val="solid"/>
                    </a:lnT>
                    <a:lnB w="12191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Raja</dc:creator>
  <dc:title>TRAN.xlsx</dc:title>
  <dcterms:created xsi:type="dcterms:W3CDTF">2017-08-03T06:41:32Z</dcterms:created>
  <dcterms:modified xsi:type="dcterms:W3CDTF">2017-08-03T06:41:32Z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2017-07-26T00:00:00Z</vt:filetime>
  </property>
  <property fmtid="{D5CDD505-2E9C-101B-9397-08002B2CF9AE}" pid="3" name="LastSaved">
    <vt:filetime>2017-08-03T00:00:00Z</vt:filetime>
  </property>
</Properties>
</file>