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c6qa3MxpB22zmbBZO5TYiA" hashData="u8aP0axLqc+XppBnEjk2H1X2rCU"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A10CF4"/>
    <a:srgbClr val="FCCD0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About Dispute Resolution Pannel</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5C4C8D-212C-4F96-8AAC-A39BDB00763E}" type="datetimeFigureOut">
              <a:rPr lang="en-US" smtClean="0"/>
              <a:pPr/>
              <a:t>11/28/2009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CB80E16-9820-4FEE-B10D-39A9DA2F6572}" type="slidenum">
              <a:rPr lang="en-US" smtClean="0"/>
              <a:pPr/>
              <a:t>‹#›</a:t>
            </a:fld>
            <a:endParaRPr lang="en-US"/>
          </a:p>
        </p:txBody>
      </p:sp>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About Dispute Resolution Pannel</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C71933-F6B7-47AA-A951-02278E37849A}" type="datetimeFigureOut">
              <a:rPr lang="en-US" smtClean="0"/>
              <a:pPr/>
              <a:t>11/28/2009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E9AFC1-A83D-4CCC-9A75-5A4AE476CA00}" type="slidenum">
              <a:rPr lang="en-US" smtClean="0"/>
              <a:pPr/>
              <a:t>‹#›</a:t>
            </a:fld>
            <a:endParaRPr lang="en-US"/>
          </a:p>
        </p:txBody>
      </p:sp>
    </p:spTree>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EE9AFC1-A83D-4CCC-9A75-5A4AE476CA00}" type="slidenum">
              <a:rPr lang="en-US" smtClean="0"/>
              <a:pPr/>
              <a:t>1</a:t>
            </a:fld>
            <a:endParaRPr lang="en-US"/>
          </a:p>
        </p:txBody>
      </p:sp>
      <p:sp>
        <p:nvSpPr>
          <p:cNvPr id="5" name="Footer Placeholder 4"/>
          <p:cNvSpPr>
            <a:spLocks noGrp="1"/>
          </p:cNvSpPr>
          <p:nvPr>
            <p:ph type="ftr" sz="quarter" idx="11"/>
          </p:nvPr>
        </p:nvSpPr>
        <p:spPr/>
        <p:txBody>
          <a:bodyPr/>
          <a:lstStyle/>
          <a:p>
            <a:endParaRPr lang="en-US"/>
          </a:p>
        </p:txBody>
      </p:sp>
      <p:sp>
        <p:nvSpPr>
          <p:cNvPr id="6" name="Header Placeholder 5"/>
          <p:cNvSpPr>
            <a:spLocks noGrp="1"/>
          </p:cNvSpPr>
          <p:nvPr>
            <p:ph type="hdr" sz="quarter" idx="12"/>
          </p:nvPr>
        </p:nvSpPr>
        <p:spPr/>
        <p:txBody>
          <a:bodyPr/>
          <a:lstStyle/>
          <a:p>
            <a:r>
              <a:rPr lang="en-US" smtClean="0"/>
              <a:t>About Dispute Resolution Pannel</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7E7656-A4F5-42E8-9CD3-6FE5A5B4C396}" type="datetime1">
              <a:rPr lang="en-US" smtClean="0"/>
              <a:pPr/>
              <a:t>11/28/2009</a:t>
            </a:fld>
            <a:endParaRPr lang="en-US"/>
          </a:p>
        </p:txBody>
      </p:sp>
      <p:sp>
        <p:nvSpPr>
          <p:cNvPr id="5" name="Footer Placeholder 4"/>
          <p:cNvSpPr>
            <a:spLocks noGrp="1"/>
          </p:cNvSpPr>
          <p:nvPr>
            <p:ph type="ftr" sz="quarter" idx="11"/>
          </p:nvPr>
        </p:nvSpPr>
        <p:spPr/>
        <p:txBody>
          <a:bodyPr/>
          <a:lstStyle/>
          <a:p>
            <a:r>
              <a:rPr lang="en-US" smtClean="0"/>
              <a:t>CA Rajnish Kumar</a:t>
            </a:r>
            <a:endParaRPr lang="en-US"/>
          </a:p>
        </p:txBody>
      </p:sp>
      <p:sp>
        <p:nvSpPr>
          <p:cNvPr id="6" name="Slide Number Placeholder 5"/>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94D5E8-62B7-4F14-B5A9-FED4E638F313}" type="datetime1">
              <a:rPr lang="en-US" smtClean="0"/>
              <a:pPr/>
              <a:t>11/28/2009</a:t>
            </a:fld>
            <a:endParaRPr lang="en-US"/>
          </a:p>
        </p:txBody>
      </p:sp>
      <p:sp>
        <p:nvSpPr>
          <p:cNvPr id="5" name="Footer Placeholder 4"/>
          <p:cNvSpPr>
            <a:spLocks noGrp="1"/>
          </p:cNvSpPr>
          <p:nvPr>
            <p:ph type="ftr" sz="quarter" idx="11"/>
          </p:nvPr>
        </p:nvSpPr>
        <p:spPr/>
        <p:txBody>
          <a:bodyPr/>
          <a:lstStyle/>
          <a:p>
            <a:r>
              <a:rPr lang="en-US" smtClean="0"/>
              <a:t>CA Rajnish Kumar</a:t>
            </a:r>
            <a:endParaRPr lang="en-US"/>
          </a:p>
        </p:txBody>
      </p:sp>
      <p:sp>
        <p:nvSpPr>
          <p:cNvPr id="6" name="Slide Number Placeholder 5"/>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FF5D25-99A6-4D11-A2D6-399FB90410C1}" type="datetime1">
              <a:rPr lang="en-US" smtClean="0"/>
              <a:pPr/>
              <a:t>11/28/2009</a:t>
            </a:fld>
            <a:endParaRPr lang="en-US"/>
          </a:p>
        </p:txBody>
      </p:sp>
      <p:sp>
        <p:nvSpPr>
          <p:cNvPr id="5" name="Footer Placeholder 4"/>
          <p:cNvSpPr>
            <a:spLocks noGrp="1"/>
          </p:cNvSpPr>
          <p:nvPr>
            <p:ph type="ftr" sz="quarter" idx="11"/>
          </p:nvPr>
        </p:nvSpPr>
        <p:spPr/>
        <p:txBody>
          <a:bodyPr/>
          <a:lstStyle/>
          <a:p>
            <a:r>
              <a:rPr lang="en-US" smtClean="0"/>
              <a:t>CA Rajnish Kumar</a:t>
            </a:r>
            <a:endParaRPr lang="en-US"/>
          </a:p>
        </p:txBody>
      </p:sp>
      <p:sp>
        <p:nvSpPr>
          <p:cNvPr id="6" name="Slide Number Placeholder 5"/>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6612D5-18A8-47EC-BC3E-C6011F77F0CD}" type="datetime1">
              <a:rPr lang="en-US" smtClean="0"/>
              <a:pPr/>
              <a:t>11/28/2009</a:t>
            </a:fld>
            <a:endParaRPr lang="en-US"/>
          </a:p>
        </p:txBody>
      </p:sp>
      <p:sp>
        <p:nvSpPr>
          <p:cNvPr id="5" name="Footer Placeholder 4"/>
          <p:cNvSpPr>
            <a:spLocks noGrp="1"/>
          </p:cNvSpPr>
          <p:nvPr>
            <p:ph type="ftr" sz="quarter" idx="11"/>
          </p:nvPr>
        </p:nvSpPr>
        <p:spPr/>
        <p:txBody>
          <a:bodyPr/>
          <a:lstStyle/>
          <a:p>
            <a:r>
              <a:rPr lang="en-US" smtClean="0"/>
              <a:t>CA Rajnish Kumar</a:t>
            </a:r>
            <a:endParaRPr lang="en-US"/>
          </a:p>
        </p:txBody>
      </p:sp>
      <p:sp>
        <p:nvSpPr>
          <p:cNvPr id="6" name="Slide Number Placeholder 5"/>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100AC8-6C8B-4062-B42A-963AC82E890A}" type="datetime1">
              <a:rPr lang="en-US" smtClean="0"/>
              <a:pPr/>
              <a:t>11/28/2009</a:t>
            </a:fld>
            <a:endParaRPr lang="en-US"/>
          </a:p>
        </p:txBody>
      </p:sp>
      <p:sp>
        <p:nvSpPr>
          <p:cNvPr id="5" name="Footer Placeholder 4"/>
          <p:cNvSpPr>
            <a:spLocks noGrp="1"/>
          </p:cNvSpPr>
          <p:nvPr>
            <p:ph type="ftr" sz="quarter" idx="11"/>
          </p:nvPr>
        </p:nvSpPr>
        <p:spPr/>
        <p:txBody>
          <a:bodyPr/>
          <a:lstStyle/>
          <a:p>
            <a:r>
              <a:rPr lang="en-US" smtClean="0"/>
              <a:t>CA Rajnish Kumar</a:t>
            </a:r>
            <a:endParaRPr lang="en-US"/>
          </a:p>
        </p:txBody>
      </p:sp>
      <p:sp>
        <p:nvSpPr>
          <p:cNvPr id="6" name="Slide Number Placeholder 5"/>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7814BF-D7DE-4334-9A96-DE50F5C113A8}" type="datetime1">
              <a:rPr lang="en-US" smtClean="0"/>
              <a:pPr/>
              <a:t>11/28/2009</a:t>
            </a:fld>
            <a:endParaRPr lang="en-US"/>
          </a:p>
        </p:txBody>
      </p:sp>
      <p:sp>
        <p:nvSpPr>
          <p:cNvPr id="6" name="Footer Placeholder 5"/>
          <p:cNvSpPr>
            <a:spLocks noGrp="1"/>
          </p:cNvSpPr>
          <p:nvPr>
            <p:ph type="ftr" sz="quarter" idx="11"/>
          </p:nvPr>
        </p:nvSpPr>
        <p:spPr/>
        <p:txBody>
          <a:bodyPr/>
          <a:lstStyle/>
          <a:p>
            <a:r>
              <a:rPr lang="en-US" smtClean="0"/>
              <a:t>CA Rajnish Kumar</a:t>
            </a:r>
            <a:endParaRPr lang="en-US"/>
          </a:p>
        </p:txBody>
      </p:sp>
      <p:sp>
        <p:nvSpPr>
          <p:cNvPr id="7" name="Slide Number Placeholder 6"/>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5803F1-DBA8-4E2C-9FC4-399903B2C10E}" type="datetime1">
              <a:rPr lang="en-US" smtClean="0"/>
              <a:pPr/>
              <a:t>11/28/2009</a:t>
            </a:fld>
            <a:endParaRPr lang="en-US"/>
          </a:p>
        </p:txBody>
      </p:sp>
      <p:sp>
        <p:nvSpPr>
          <p:cNvPr id="8" name="Footer Placeholder 7"/>
          <p:cNvSpPr>
            <a:spLocks noGrp="1"/>
          </p:cNvSpPr>
          <p:nvPr>
            <p:ph type="ftr" sz="quarter" idx="11"/>
          </p:nvPr>
        </p:nvSpPr>
        <p:spPr/>
        <p:txBody>
          <a:bodyPr/>
          <a:lstStyle/>
          <a:p>
            <a:r>
              <a:rPr lang="en-US" smtClean="0"/>
              <a:t>CA Rajnish Kumar</a:t>
            </a:r>
            <a:endParaRPr lang="en-US"/>
          </a:p>
        </p:txBody>
      </p:sp>
      <p:sp>
        <p:nvSpPr>
          <p:cNvPr id="9" name="Slide Number Placeholder 8"/>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B18D95-A0EA-4FFF-B222-2987DA264F65}" type="datetime1">
              <a:rPr lang="en-US" smtClean="0"/>
              <a:pPr/>
              <a:t>11/28/2009</a:t>
            </a:fld>
            <a:endParaRPr lang="en-US"/>
          </a:p>
        </p:txBody>
      </p:sp>
      <p:sp>
        <p:nvSpPr>
          <p:cNvPr id="4" name="Footer Placeholder 3"/>
          <p:cNvSpPr>
            <a:spLocks noGrp="1"/>
          </p:cNvSpPr>
          <p:nvPr>
            <p:ph type="ftr" sz="quarter" idx="11"/>
          </p:nvPr>
        </p:nvSpPr>
        <p:spPr/>
        <p:txBody>
          <a:bodyPr/>
          <a:lstStyle/>
          <a:p>
            <a:r>
              <a:rPr lang="en-US" smtClean="0"/>
              <a:t>CA Rajnish Kumar</a:t>
            </a:r>
            <a:endParaRPr lang="en-US"/>
          </a:p>
        </p:txBody>
      </p:sp>
      <p:sp>
        <p:nvSpPr>
          <p:cNvPr id="5" name="Slide Number Placeholder 4"/>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56EC76-F324-44C1-BF5B-6E863254C36B}" type="datetime1">
              <a:rPr lang="en-US" smtClean="0"/>
              <a:pPr/>
              <a:t>11/28/2009</a:t>
            </a:fld>
            <a:endParaRPr lang="en-US"/>
          </a:p>
        </p:txBody>
      </p:sp>
      <p:sp>
        <p:nvSpPr>
          <p:cNvPr id="3" name="Footer Placeholder 2"/>
          <p:cNvSpPr>
            <a:spLocks noGrp="1"/>
          </p:cNvSpPr>
          <p:nvPr>
            <p:ph type="ftr" sz="quarter" idx="11"/>
          </p:nvPr>
        </p:nvSpPr>
        <p:spPr/>
        <p:txBody>
          <a:bodyPr/>
          <a:lstStyle/>
          <a:p>
            <a:r>
              <a:rPr lang="en-US" smtClean="0"/>
              <a:t>CA Rajnish Kumar</a:t>
            </a:r>
            <a:endParaRPr lang="en-US"/>
          </a:p>
        </p:txBody>
      </p:sp>
      <p:sp>
        <p:nvSpPr>
          <p:cNvPr id="4" name="Slide Number Placeholder 3"/>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C20C1-412C-450D-B874-9AB2CAB12335}" type="datetime1">
              <a:rPr lang="en-US" smtClean="0"/>
              <a:pPr/>
              <a:t>11/28/2009</a:t>
            </a:fld>
            <a:endParaRPr lang="en-US"/>
          </a:p>
        </p:txBody>
      </p:sp>
      <p:sp>
        <p:nvSpPr>
          <p:cNvPr id="6" name="Footer Placeholder 5"/>
          <p:cNvSpPr>
            <a:spLocks noGrp="1"/>
          </p:cNvSpPr>
          <p:nvPr>
            <p:ph type="ftr" sz="quarter" idx="11"/>
          </p:nvPr>
        </p:nvSpPr>
        <p:spPr/>
        <p:txBody>
          <a:bodyPr/>
          <a:lstStyle/>
          <a:p>
            <a:r>
              <a:rPr lang="en-US" smtClean="0"/>
              <a:t>CA Rajnish Kumar</a:t>
            </a:r>
            <a:endParaRPr lang="en-US"/>
          </a:p>
        </p:txBody>
      </p:sp>
      <p:sp>
        <p:nvSpPr>
          <p:cNvPr id="7" name="Slide Number Placeholder 6"/>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E8744B-8F66-482D-922B-921F91B6B22E}" type="datetime1">
              <a:rPr lang="en-US" smtClean="0"/>
              <a:pPr/>
              <a:t>11/28/2009</a:t>
            </a:fld>
            <a:endParaRPr lang="en-US"/>
          </a:p>
        </p:txBody>
      </p:sp>
      <p:sp>
        <p:nvSpPr>
          <p:cNvPr id="6" name="Footer Placeholder 5"/>
          <p:cNvSpPr>
            <a:spLocks noGrp="1"/>
          </p:cNvSpPr>
          <p:nvPr>
            <p:ph type="ftr" sz="quarter" idx="11"/>
          </p:nvPr>
        </p:nvSpPr>
        <p:spPr/>
        <p:txBody>
          <a:bodyPr/>
          <a:lstStyle/>
          <a:p>
            <a:r>
              <a:rPr lang="en-US" smtClean="0"/>
              <a:t>CA Rajnish Kumar</a:t>
            </a:r>
            <a:endParaRPr lang="en-US"/>
          </a:p>
        </p:txBody>
      </p:sp>
      <p:sp>
        <p:nvSpPr>
          <p:cNvPr id="7" name="Slide Number Placeholder 6"/>
          <p:cNvSpPr>
            <a:spLocks noGrp="1"/>
          </p:cNvSpPr>
          <p:nvPr>
            <p:ph type="sldNum" sz="quarter" idx="12"/>
          </p:nvPr>
        </p:nvSpPr>
        <p:spPr/>
        <p:txBody>
          <a:bodyPr/>
          <a:lstStyle/>
          <a:p>
            <a:fld id="{F50EF5B5-F099-4F6B-99E0-4C11174B25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3D747-48E3-4D25-8441-99F93BE82A05}" type="datetime1">
              <a:rPr lang="en-US" smtClean="0"/>
              <a:pPr/>
              <a:t>11/28/2009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CA Rajnish Kumar</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0EF5B5-F099-4F6B-99E0-4C11174B25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2.wav"/><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3.wav"/><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4.wav"/><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5.wav"/><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accent3">
              <a:lumMod val="75000"/>
            </a:schemeClr>
          </a:solidFill>
        </p:spPr>
        <p:txBody>
          <a:bodyPr/>
          <a:lstStyle/>
          <a:p>
            <a:r>
              <a:rPr lang="en-US" b="1" u="sng" dirty="0">
                <a:solidFill>
                  <a:srgbClr val="00B0F0"/>
                </a:solidFill>
              </a:rPr>
              <a:t>Constitution of DRP</a:t>
            </a:r>
            <a:endParaRPr lang="en-US" dirty="0">
              <a:solidFill>
                <a:srgbClr val="00B0F0"/>
              </a:solidFill>
            </a:endParaRPr>
          </a:p>
        </p:txBody>
      </p:sp>
      <p:sp>
        <p:nvSpPr>
          <p:cNvPr id="5" name="Content Placeholder 4"/>
          <p:cNvSpPr>
            <a:spLocks noGrp="1"/>
          </p:cNvSpPr>
          <p:nvPr>
            <p:ph sz="half" idx="1"/>
          </p:nvPr>
        </p:nvSpPr>
        <p:spPr>
          <a:xfrm>
            <a:off x="457200" y="1600200"/>
            <a:ext cx="4648200" cy="4525963"/>
          </a:xfrm>
        </p:spPr>
        <p:txBody>
          <a:bodyPr>
            <a:normAutofit/>
          </a:bodyPr>
          <a:lstStyle/>
          <a:p>
            <a:pPr lvl="0" algn="just"/>
            <a:r>
              <a:rPr lang="en-US" sz="2400" dirty="0"/>
              <a:t>The CBDT have notified the rules to regulate the procedure of the Dispute Resolution Panel (DRP) constituted under section 144C of the IT Act, 1961 inserted by the Finance Act 2009. </a:t>
            </a:r>
            <a:endParaRPr lang="en-US" sz="2400" dirty="0" smtClean="0"/>
          </a:p>
          <a:p>
            <a:pPr lvl="0" algn="just">
              <a:buNone/>
            </a:pPr>
            <a:endParaRPr lang="en-US" sz="2400" dirty="0" smtClean="0"/>
          </a:p>
          <a:p>
            <a:pPr algn="just"/>
            <a:r>
              <a:rPr lang="en-US" sz="2400" dirty="0"/>
              <a:t>The rules come into effect from 20th November 2009.</a:t>
            </a:r>
          </a:p>
          <a:p>
            <a:pPr lvl="0" algn="just"/>
            <a:endParaRPr lang="en-US" sz="2400" dirty="0"/>
          </a:p>
          <a:p>
            <a:pPr algn="just"/>
            <a:endParaRPr lang="en-US" sz="2400" dirty="0"/>
          </a:p>
        </p:txBody>
      </p:sp>
      <p:pic>
        <p:nvPicPr>
          <p:cNvPr id="7" name="Content Placeholder 6" descr="The Indian national flag and the national emblem Ashok Stambh atop the Vidhan Soudha in Bangalore. | Photograph: Dibyangshu Sarkar/AFP/Getty Images"/>
          <p:cNvPicPr>
            <a:picLocks noGrp="1"/>
          </p:cNvPicPr>
          <p:nvPr>
            <p:ph sz="half" idx="2"/>
          </p:nvPr>
        </p:nvPicPr>
        <p:blipFill>
          <a:blip r:embed="rId4"/>
          <a:srcRect/>
          <a:stretch>
            <a:fillRect/>
          </a:stretch>
        </p:blipFill>
        <p:spPr bwMode="auto">
          <a:xfrm>
            <a:off x="5524500" y="1958181"/>
            <a:ext cx="2819400" cy="38100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9BECEA96-C3ED-4F27-97EB-77FCF1DB8D6B}" type="datetime1">
              <a:rPr lang="en-US" smtClean="0"/>
              <a:pPr/>
              <a:t>11/28/2009</a:t>
            </a:fld>
            <a:endParaRPr lang="en-US"/>
          </a:p>
        </p:txBody>
      </p:sp>
      <p:sp>
        <p:nvSpPr>
          <p:cNvPr id="8" name="Footer Placeholder 7"/>
          <p:cNvSpPr>
            <a:spLocks noGrp="1"/>
          </p:cNvSpPr>
          <p:nvPr>
            <p:ph type="ftr" sz="quarter" idx="11"/>
          </p:nvPr>
        </p:nvSpPr>
        <p:spPr>
          <a:xfrm>
            <a:off x="2971800" y="6324600"/>
            <a:ext cx="2895600" cy="365125"/>
          </a:xfrm>
          <a:blipFill>
            <a:blip r:embed="rId5"/>
            <a:tile tx="0" ty="0" sx="100000" sy="100000" flip="none" algn="tl"/>
          </a:blipFill>
        </p:spPr>
        <p:txBody>
          <a:bodyPr/>
          <a:lstStyle/>
          <a:p>
            <a:r>
              <a:rPr lang="en-US" sz="2000" dirty="0" smtClean="0">
                <a:solidFill>
                  <a:srgbClr val="A10CF4"/>
                </a:solidFill>
                <a:latin typeface="Bodoni MT Black" pitchFamily="18" charset="0"/>
              </a:rPr>
              <a:t>CA </a:t>
            </a:r>
            <a:r>
              <a:rPr lang="en-US" sz="2000" dirty="0" err="1" smtClean="0">
                <a:solidFill>
                  <a:srgbClr val="A10CF4"/>
                </a:solidFill>
                <a:latin typeface="Bodoni MT Black" pitchFamily="18" charset="0"/>
              </a:rPr>
              <a:t>Rajnish</a:t>
            </a:r>
            <a:r>
              <a:rPr lang="en-US" sz="2000" dirty="0" smtClean="0">
                <a:solidFill>
                  <a:srgbClr val="A10CF4"/>
                </a:solidFill>
                <a:latin typeface="Bodoni MT Black" pitchFamily="18" charset="0"/>
              </a:rPr>
              <a:t> Kumar</a:t>
            </a:r>
            <a:endParaRPr lang="en-US" sz="2000" dirty="0">
              <a:solidFill>
                <a:srgbClr val="A10CF4"/>
              </a:solidFill>
              <a:latin typeface="Bodoni MT Black" pitchFamily="18" charset="0"/>
            </a:endParaRPr>
          </a:p>
        </p:txBody>
      </p:sp>
    </p:spTree>
  </p:cSld>
  <p:clrMapOvr>
    <a:masterClrMapping/>
  </p:clrMapOvr>
  <p:transition spd="slow" advTm="7797">
    <p:dissolve/>
    <p:sndAc>
      <p:stSnd>
        <p:snd r:embed="rId3" name="drumroll.wav" builtIn="1"/>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75000"/>
            </a:schemeClr>
          </a:solidFill>
        </p:spPr>
        <p:txBody>
          <a:bodyPr/>
          <a:lstStyle/>
          <a:p>
            <a:r>
              <a:rPr lang="en-US" b="1" u="sng" dirty="0" smtClean="0">
                <a:solidFill>
                  <a:srgbClr val="00B0F0"/>
                </a:solidFill>
              </a:rPr>
              <a:t>Constitution of DRP</a:t>
            </a:r>
            <a:endParaRPr lang="en-US" dirty="0">
              <a:solidFill>
                <a:srgbClr val="00B0F0"/>
              </a:solidFill>
            </a:endParaRPr>
          </a:p>
        </p:txBody>
      </p:sp>
      <p:sp>
        <p:nvSpPr>
          <p:cNvPr id="3" name="Content Placeholder 2"/>
          <p:cNvSpPr>
            <a:spLocks noGrp="1"/>
          </p:cNvSpPr>
          <p:nvPr>
            <p:ph sz="half" idx="1"/>
          </p:nvPr>
        </p:nvSpPr>
        <p:spPr/>
        <p:txBody>
          <a:bodyPr>
            <a:normAutofit fontScale="85000" lnSpcReduction="10000"/>
          </a:bodyPr>
          <a:lstStyle/>
          <a:p>
            <a:pPr lvl="0"/>
            <a:r>
              <a:rPr lang="en-US" dirty="0"/>
              <a:t>Under the said rules, DRPs will be constituted at eight cities in India, </a:t>
            </a:r>
            <a:r>
              <a:rPr lang="en-US" dirty="0" smtClean="0"/>
              <a:t>namely :-</a:t>
            </a:r>
          </a:p>
          <a:p>
            <a:pPr marL="514350" lvl="0" indent="-514350">
              <a:buAutoNum type="alphaLcPeriod"/>
            </a:pPr>
            <a:r>
              <a:rPr lang="en-US" dirty="0" smtClean="0"/>
              <a:t>Delhi, </a:t>
            </a:r>
          </a:p>
          <a:p>
            <a:pPr marL="514350" lvl="0" indent="-514350">
              <a:buAutoNum type="alphaLcPeriod"/>
            </a:pPr>
            <a:r>
              <a:rPr lang="en-US" dirty="0" smtClean="0"/>
              <a:t>Mumbai,</a:t>
            </a:r>
          </a:p>
          <a:p>
            <a:pPr marL="514350" lvl="0" indent="-514350">
              <a:buAutoNum type="alphaLcPeriod"/>
            </a:pPr>
            <a:r>
              <a:rPr lang="en-US" dirty="0" err="1" smtClean="0"/>
              <a:t>Ahmedabad</a:t>
            </a:r>
            <a:r>
              <a:rPr lang="en-US" dirty="0" smtClean="0"/>
              <a:t>,</a:t>
            </a:r>
          </a:p>
          <a:p>
            <a:pPr marL="514350" lvl="0" indent="-514350">
              <a:buAutoNum type="alphaLcPeriod"/>
            </a:pPr>
            <a:r>
              <a:rPr lang="en-US" dirty="0" smtClean="0"/>
              <a:t>Kolkata,</a:t>
            </a:r>
          </a:p>
          <a:p>
            <a:pPr marL="514350" lvl="0" indent="-514350">
              <a:buAutoNum type="alphaLcPeriod"/>
            </a:pPr>
            <a:r>
              <a:rPr lang="en-US" dirty="0" smtClean="0"/>
              <a:t>Chennai</a:t>
            </a:r>
            <a:r>
              <a:rPr lang="en-US" dirty="0"/>
              <a:t>,    </a:t>
            </a:r>
            <a:endParaRPr lang="en-US" dirty="0" smtClean="0"/>
          </a:p>
          <a:p>
            <a:pPr marL="514350" lvl="0" indent="-514350">
              <a:buAutoNum type="alphaLcPeriod"/>
            </a:pPr>
            <a:r>
              <a:rPr lang="en-US" dirty="0" smtClean="0"/>
              <a:t>Hyderabad</a:t>
            </a:r>
            <a:r>
              <a:rPr lang="en-US" dirty="0"/>
              <a:t>, </a:t>
            </a:r>
            <a:endParaRPr lang="en-US" dirty="0" smtClean="0"/>
          </a:p>
          <a:p>
            <a:pPr>
              <a:buNone/>
            </a:pPr>
            <a:r>
              <a:rPr lang="en-US" dirty="0" smtClean="0"/>
              <a:t>G    </a:t>
            </a:r>
            <a:r>
              <a:rPr lang="en-US" dirty="0" err="1"/>
              <a:t>Bengaluru</a:t>
            </a:r>
            <a:r>
              <a:rPr lang="en-US" dirty="0"/>
              <a:t> and 	</a:t>
            </a:r>
            <a:endParaRPr lang="en-US" dirty="0" smtClean="0"/>
          </a:p>
          <a:p>
            <a:pPr>
              <a:buNone/>
            </a:pPr>
            <a:r>
              <a:rPr lang="en-US" dirty="0" smtClean="0"/>
              <a:t>h</a:t>
            </a:r>
            <a:r>
              <a:rPr lang="en-US" dirty="0"/>
              <a:t>. </a:t>
            </a:r>
            <a:r>
              <a:rPr lang="en-US" dirty="0" smtClean="0"/>
              <a:t>	  </a:t>
            </a:r>
            <a:r>
              <a:rPr lang="en-US" dirty="0" err="1" smtClean="0"/>
              <a:t>Pune</a:t>
            </a:r>
            <a:r>
              <a:rPr lang="en-US" dirty="0"/>
              <a:t>. </a:t>
            </a:r>
          </a:p>
          <a:p>
            <a:endParaRPr lang="en-US" dirty="0"/>
          </a:p>
        </p:txBody>
      </p:sp>
      <p:pic>
        <p:nvPicPr>
          <p:cNvPr id="5" name="Content Placeholder 4" descr="world_currencies"/>
          <p:cNvPicPr>
            <a:picLocks noGrp="1"/>
          </p:cNvPicPr>
          <p:nvPr>
            <p:ph sz="half" idx="2"/>
          </p:nvPr>
        </p:nvPicPr>
        <p:blipFill>
          <a:blip r:embed="rId3"/>
          <a:srcRect/>
          <a:stretch>
            <a:fillRect/>
          </a:stretch>
        </p:blipFill>
        <p:spPr bwMode="auto">
          <a:xfrm>
            <a:off x="4648200" y="2115384"/>
            <a:ext cx="4038600" cy="3495595"/>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44A36C40-E8B7-4628-9E4A-C2FA51839095}" type="datetime1">
              <a:rPr lang="en-US" smtClean="0"/>
              <a:pPr/>
              <a:t>11/28/2009</a:t>
            </a:fld>
            <a:endParaRPr lang="en-US"/>
          </a:p>
        </p:txBody>
      </p:sp>
      <p:sp>
        <p:nvSpPr>
          <p:cNvPr id="7" name="Footer Placeholder 6"/>
          <p:cNvSpPr>
            <a:spLocks noGrp="1"/>
          </p:cNvSpPr>
          <p:nvPr>
            <p:ph type="ftr" sz="quarter" idx="11"/>
          </p:nvPr>
        </p:nvSpPr>
        <p:spPr/>
        <p:txBody>
          <a:bodyPr/>
          <a:lstStyle/>
          <a:p>
            <a:r>
              <a:rPr lang="en-US" smtClean="0"/>
              <a:t>CA Rajnish Kumar</a:t>
            </a:r>
            <a:endParaRPr lang="en-US"/>
          </a:p>
        </p:txBody>
      </p:sp>
      <p:sp>
        <p:nvSpPr>
          <p:cNvPr id="8" name="Footer Placeholder 7"/>
          <p:cNvSpPr txBox="1">
            <a:spLocks/>
          </p:cNvSpPr>
          <p:nvPr/>
        </p:nvSpPr>
        <p:spPr>
          <a:xfrm>
            <a:off x="2971800" y="6324600"/>
            <a:ext cx="2895600" cy="365125"/>
          </a:xfrm>
          <a:prstGeom prst="rect">
            <a:avLst/>
          </a:prstGeom>
          <a:blipFill>
            <a:blip r:embed="rId4"/>
            <a:tile tx="0" ty="0" sx="100000" sy="100000" flip="none" algn="tl"/>
          </a:blip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A10CF4"/>
                </a:solidFill>
                <a:effectLst/>
                <a:uLnTx/>
                <a:uFillTx/>
                <a:latin typeface="Bodoni MT Black" pitchFamily="18" charset="0"/>
                <a:ea typeface="+mn-ea"/>
                <a:cs typeface="+mn-cs"/>
              </a:rPr>
              <a:t>CA </a:t>
            </a:r>
            <a:r>
              <a:rPr kumimoji="0" lang="en-US" sz="2000" b="0" i="0" u="none" strike="noStrike" kern="1200" cap="none" spc="0" normalizeH="0" baseline="0" noProof="0" dirty="0" err="1" smtClean="0">
                <a:ln>
                  <a:noFill/>
                </a:ln>
                <a:solidFill>
                  <a:srgbClr val="A10CF4"/>
                </a:solidFill>
                <a:effectLst/>
                <a:uLnTx/>
                <a:uFillTx/>
                <a:latin typeface="Bodoni MT Black" pitchFamily="18" charset="0"/>
                <a:ea typeface="+mn-ea"/>
                <a:cs typeface="+mn-cs"/>
              </a:rPr>
              <a:t>Rajnish</a:t>
            </a:r>
            <a:r>
              <a:rPr kumimoji="0" lang="en-US" sz="2000" b="0" i="0" u="none" strike="noStrike" kern="1200" cap="none" spc="0" normalizeH="0" baseline="0" noProof="0" dirty="0" smtClean="0">
                <a:ln>
                  <a:noFill/>
                </a:ln>
                <a:solidFill>
                  <a:srgbClr val="A10CF4"/>
                </a:solidFill>
                <a:effectLst/>
                <a:uLnTx/>
                <a:uFillTx/>
                <a:latin typeface="Bodoni MT Black" pitchFamily="18" charset="0"/>
                <a:ea typeface="+mn-ea"/>
                <a:cs typeface="+mn-cs"/>
              </a:rPr>
              <a:t> Kumar</a:t>
            </a:r>
            <a:endParaRPr kumimoji="0" lang="en-US" sz="2000" b="0" i="0" u="none" strike="noStrike" kern="1200" cap="none" spc="0" normalizeH="0" baseline="0" noProof="0" dirty="0">
              <a:ln>
                <a:noFill/>
              </a:ln>
              <a:solidFill>
                <a:srgbClr val="A10CF4"/>
              </a:solidFill>
              <a:effectLst/>
              <a:uLnTx/>
              <a:uFillTx/>
              <a:latin typeface="Bodoni MT Black" pitchFamily="18" charset="0"/>
              <a:ea typeface="+mn-ea"/>
              <a:cs typeface="+mn-cs"/>
            </a:endParaRPr>
          </a:p>
        </p:txBody>
      </p:sp>
    </p:spTree>
  </p:cSld>
  <p:clrMapOvr>
    <a:masterClrMapping/>
  </p:clrMapOvr>
  <p:transition spd="slow" advTm="8984">
    <p:wheel spokes="8"/>
    <p:sndAc>
      <p:stSnd>
        <p:snd r:embed="rId2" name="explode.wav" builtIn="1"/>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75000"/>
            </a:schemeClr>
          </a:solidFill>
        </p:spPr>
        <p:txBody>
          <a:bodyPr>
            <a:normAutofit fontScale="90000"/>
          </a:bodyPr>
          <a:lstStyle/>
          <a:p>
            <a:r>
              <a:rPr lang="en-US" b="1" u="sng" dirty="0">
                <a:solidFill>
                  <a:srgbClr val="00B0F0"/>
                </a:solidFill>
              </a:rPr>
              <a:t>Applicable to</a:t>
            </a:r>
            <a:r>
              <a:rPr lang="en-US" dirty="0">
                <a:solidFill>
                  <a:srgbClr val="00B0F0"/>
                </a:solidFill>
              </a:rPr>
              <a:t/>
            </a:r>
            <a:br>
              <a:rPr lang="en-US" dirty="0">
                <a:solidFill>
                  <a:srgbClr val="00B0F0"/>
                </a:solidFill>
              </a:rPr>
            </a:br>
            <a:endParaRPr lang="en-US" dirty="0">
              <a:solidFill>
                <a:srgbClr val="00B0F0"/>
              </a:solidFill>
            </a:endParaRPr>
          </a:p>
        </p:txBody>
      </p:sp>
      <p:sp>
        <p:nvSpPr>
          <p:cNvPr id="3" name="Content Placeholder 2"/>
          <p:cNvSpPr>
            <a:spLocks noGrp="1"/>
          </p:cNvSpPr>
          <p:nvPr>
            <p:ph sz="half" idx="1"/>
          </p:nvPr>
        </p:nvSpPr>
        <p:spPr>
          <a:xfrm>
            <a:off x="457200" y="1600200"/>
            <a:ext cx="5257800" cy="4525963"/>
          </a:xfrm>
        </p:spPr>
        <p:txBody>
          <a:bodyPr>
            <a:normAutofit/>
          </a:bodyPr>
          <a:lstStyle/>
          <a:p>
            <a:pPr lvl="0" algn="just"/>
            <a:r>
              <a:rPr lang="en-US" sz="2400" i="1" dirty="0"/>
              <a:t>Any foreign company, or </a:t>
            </a:r>
          </a:p>
          <a:p>
            <a:pPr lvl="0" algn="just"/>
            <a:r>
              <a:rPr lang="en-US" sz="2400" i="1" dirty="0"/>
              <a:t>any domestic company </a:t>
            </a:r>
          </a:p>
          <a:p>
            <a:pPr lvl="0" algn="just"/>
            <a:r>
              <a:rPr lang="en-US" sz="2400" dirty="0"/>
              <a:t>with transfer pricing issues,</a:t>
            </a:r>
          </a:p>
          <a:p>
            <a:pPr algn="just"/>
            <a:r>
              <a:rPr lang="en-US" sz="2400" dirty="0"/>
              <a:t>in whose case the income-tax assessing officer proposes to make any variation in the income or loss </a:t>
            </a:r>
            <a:r>
              <a:rPr lang="en-US" sz="2400" dirty="0" smtClean="0"/>
              <a:t>returned</a:t>
            </a:r>
          </a:p>
          <a:p>
            <a:pPr algn="just"/>
            <a:r>
              <a:rPr lang="en-US" sz="2400" i="1" dirty="0"/>
              <a:t>may apply </a:t>
            </a:r>
            <a:endParaRPr lang="en-US" sz="2400" i="1" dirty="0" smtClean="0"/>
          </a:p>
          <a:p>
            <a:pPr lvl="0" algn="just"/>
            <a:r>
              <a:rPr lang="en-US" sz="2400" i="1" dirty="0"/>
              <a:t>within a month </a:t>
            </a:r>
            <a:r>
              <a:rPr lang="en-US" sz="2400" dirty="0"/>
              <a:t>of receiving the draft assessment order before the DRP for appropriate remedy </a:t>
            </a:r>
          </a:p>
          <a:p>
            <a:pPr algn="just"/>
            <a:endParaRPr lang="en-US" sz="2400" dirty="0"/>
          </a:p>
        </p:txBody>
      </p:sp>
      <p:pic>
        <p:nvPicPr>
          <p:cNvPr id="5" name="Content Placeholder 4" descr="http://mbpkol.com/images/leftPic.jpg"/>
          <p:cNvPicPr>
            <a:picLocks noGrp="1"/>
          </p:cNvPicPr>
          <p:nvPr>
            <p:ph sz="half" idx="2"/>
          </p:nvPr>
        </p:nvPicPr>
        <p:blipFill>
          <a:blip r:embed="rId3"/>
          <a:srcRect/>
          <a:stretch>
            <a:fillRect/>
          </a:stretch>
        </p:blipFill>
        <p:spPr bwMode="auto">
          <a:xfrm>
            <a:off x="5969000" y="2593181"/>
            <a:ext cx="2540000" cy="25400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3FEA901B-8D6E-44CD-8162-6DB10DA91EE5}" type="datetime1">
              <a:rPr lang="en-US" smtClean="0"/>
              <a:pPr/>
              <a:t>11/28/2009</a:t>
            </a:fld>
            <a:endParaRPr lang="en-US"/>
          </a:p>
        </p:txBody>
      </p:sp>
      <p:sp>
        <p:nvSpPr>
          <p:cNvPr id="7" name="Footer Placeholder 6"/>
          <p:cNvSpPr>
            <a:spLocks noGrp="1"/>
          </p:cNvSpPr>
          <p:nvPr>
            <p:ph type="ftr" sz="quarter" idx="11"/>
          </p:nvPr>
        </p:nvSpPr>
        <p:spPr/>
        <p:txBody>
          <a:bodyPr/>
          <a:lstStyle/>
          <a:p>
            <a:r>
              <a:rPr lang="en-US" smtClean="0"/>
              <a:t>CA Rajnish Kumar</a:t>
            </a:r>
            <a:endParaRPr lang="en-US"/>
          </a:p>
        </p:txBody>
      </p:sp>
      <p:sp>
        <p:nvSpPr>
          <p:cNvPr id="8" name="Footer Placeholder 7"/>
          <p:cNvSpPr txBox="1">
            <a:spLocks/>
          </p:cNvSpPr>
          <p:nvPr/>
        </p:nvSpPr>
        <p:spPr>
          <a:xfrm>
            <a:off x="2971800" y="6324600"/>
            <a:ext cx="2895600" cy="365125"/>
          </a:xfrm>
          <a:prstGeom prst="rect">
            <a:avLst/>
          </a:prstGeom>
          <a:blipFill>
            <a:blip r:embed="rId4"/>
            <a:tile tx="0" ty="0" sx="100000" sy="100000" flip="none" algn="tl"/>
          </a:blip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A10CF4"/>
                </a:solidFill>
                <a:effectLst/>
                <a:uLnTx/>
                <a:uFillTx/>
                <a:latin typeface="Bodoni MT Black" pitchFamily="18" charset="0"/>
                <a:ea typeface="+mn-ea"/>
                <a:cs typeface="+mn-cs"/>
              </a:rPr>
              <a:t>CA Rajnish Kumar</a:t>
            </a:r>
            <a:endParaRPr kumimoji="0" lang="en-US" sz="2000" b="0" i="0" u="none" strike="noStrike" kern="1200" cap="none" spc="0" normalizeH="0" baseline="0" noProof="0" dirty="0">
              <a:ln>
                <a:noFill/>
              </a:ln>
              <a:solidFill>
                <a:srgbClr val="A10CF4"/>
              </a:solidFill>
              <a:effectLst/>
              <a:uLnTx/>
              <a:uFillTx/>
              <a:latin typeface="Bodoni MT Black" pitchFamily="18" charset="0"/>
              <a:ea typeface="+mn-ea"/>
              <a:cs typeface="+mn-cs"/>
            </a:endParaRPr>
          </a:p>
        </p:txBody>
      </p:sp>
    </p:spTree>
  </p:cSld>
  <p:clrMapOvr>
    <a:masterClrMapping/>
  </p:clrMapOvr>
  <p:transition spd="slow" advTm="8953">
    <p:split dir="in"/>
    <p:sndAc>
      <p:stSnd>
        <p:snd r:embed="rId2" name="drumroll.wav" builtIn="1"/>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75000"/>
            </a:schemeClr>
          </a:solidFill>
        </p:spPr>
        <p:txBody>
          <a:bodyPr/>
          <a:lstStyle/>
          <a:p>
            <a:r>
              <a:rPr lang="en-US" dirty="0" smtClean="0">
                <a:solidFill>
                  <a:srgbClr val="00B0F0"/>
                </a:solidFill>
              </a:rPr>
              <a:t>Direction of DRP</a:t>
            </a:r>
            <a:endParaRPr lang="en-US" dirty="0">
              <a:solidFill>
                <a:srgbClr val="00B0F0"/>
              </a:solidFill>
            </a:endParaRPr>
          </a:p>
        </p:txBody>
      </p:sp>
      <p:sp>
        <p:nvSpPr>
          <p:cNvPr id="3" name="Content Placeholder 2"/>
          <p:cNvSpPr>
            <a:spLocks noGrp="1"/>
          </p:cNvSpPr>
          <p:nvPr>
            <p:ph sz="half" idx="1"/>
          </p:nvPr>
        </p:nvSpPr>
        <p:spPr/>
        <p:txBody>
          <a:bodyPr>
            <a:normAutofit/>
          </a:bodyPr>
          <a:lstStyle/>
          <a:p>
            <a:pPr lvl="0" algn="just"/>
            <a:r>
              <a:rPr lang="en-US" sz="2400" dirty="0" smtClean="0"/>
              <a:t>The DRP shall give direction after hearing to both parties.</a:t>
            </a:r>
          </a:p>
          <a:p>
            <a:pPr lvl="0" algn="just"/>
            <a:r>
              <a:rPr lang="en-US" sz="2400" dirty="0" smtClean="0"/>
              <a:t>The direction will be binding on the assessing officer</a:t>
            </a:r>
          </a:p>
          <a:p>
            <a:pPr lvl="0" algn="just"/>
            <a:r>
              <a:rPr lang="en-US" sz="2400" dirty="0" smtClean="0"/>
              <a:t>the taxpayer will be at liberty to appeal against the assessment order incorporating directions of DRP before the ITAT.</a:t>
            </a:r>
          </a:p>
          <a:p>
            <a:endParaRPr lang="en-US" sz="2400" dirty="0"/>
          </a:p>
        </p:txBody>
      </p:sp>
      <p:pic>
        <p:nvPicPr>
          <p:cNvPr id="5" name="Content Placeholder 4" descr="Foreign currency notes"/>
          <p:cNvPicPr>
            <a:picLocks noGrp="1"/>
          </p:cNvPicPr>
          <p:nvPr>
            <p:ph sz="half" idx="2"/>
          </p:nvPr>
        </p:nvPicPr>
        <p:blipFill>
          <a:blip r:embed="rId3"/>
          <a:srcRect/>
          <a:stretch>
            <a:fillRect/>
          </a:stretch>
        </p:blipFill>
        <p:spPr bwMode="auto">
          <a:xfrm>
            <a:off x="5105400" y="1600200"/>
            <a:ext cx="3124199" cy="40386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44E33F8B-1503-4009-9A23-F89B8C57F8D5}" type="datetime1">
              <a:rPr lang="en-US" smtClean="0"/>
              <a:pPr/>
              <a:t>11/28/2009</a:t>
            </a:fld>
            <a:endParaRPr lang="en-US"/>
          </a:p>
        </p:txBody>
      </p:sp>
      <p:sp>
        <p:nvSpPr>
          <p:cNvPr id="7" name="Footer Placeholder 6"/>
          <p:cNvSpPr>
            <a:spLocks noGrp="1"/>
          </p:cNvSpPr>
          <p:nvPr>
            <p:ph type="ftr" sz="quarter" idx="11"/>
          </p:nvPr>
        </p:nvSpPr>
        <p:spPr/>
        <p:txBody>
          <a:bodyPr/>
          <a:lstStyle/>
          <a:p>
            <a:r>
              <a:rPr lang="en-US" smtClean="0"/>
              <a:t>CA Rajnish Kumar</a:t>
            </a:r>
            <a:endParaRPr lang="en-US"/>
          </a:p>
        </p:txBody>
      </p:sp>
      <p:sp>
        <p:nvSpPr>
          <p:cNvPr id="8" name="Footer Placeholder 7"/>
          <p:cNvSpPr txBox="1">
            <a:spLocks/>
          </p:cNvSpPr>
          <p:nvPr/>
        </p:nvSpPr>
        <p:spPr>
          <a:xfrm>
            <a:off x="2971800" y="6324600"/>
            <a:ext cx="2895600" cy="365125"/>
          </a:xfrm>
          <a:prstGeom prst="rect">
            <a:avLst/>
          </a:prstGeom>
          <a:blipFill>
            <a:blip r:embed="rId4"/>
            <a:tile tx="0" ty="0" sx="100000" sy="100000" flip="none" algn="tl"/>
          </a:blip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A10CF4"/>
                </a:solidFill>
                <a:effectLst/>
                <a:uLnTx/>
                <a:uFillTx/>
                <a:latin typeface="Bodoni MT Black" pitchFamily="18" charset="0"/>
                <a:ea typeface="+mn-ea"/>
                <a:cs typeface="+mn-cs"/>
              </a:rPr>
              <a:t>CA Rajnish Kumar</a:t>
            </a:r>
            <a:endParaRPr kumimoji="0" lang="en-US" sz="2000" b="0" i="0" u="none" strike="noStrike" kern="1200" cap="none" spc="0" normalizeH="0" baseline="0" noProof="0" dirty="0">
              <a:ln>
                <a:noFill/>
              </a:ln>
              <a:solidFill>
                <a:srgbClr val="A10CF4"/>
              </a:solidFill>
              <a:effectLst/>
              <a:uLnTx/>
              <a:uFillTx/>
              <a:latin typeface="Bodoni MT Black" pitchFamily="18" charset="0"/>
              <a:ea typeface="+mn-ea"/>
              <a:cs typeface="+mn-cs"/>
            </a:endParaRPr>
          </a:p>
        </p:txBody>
      </p:sp>
    </p:spTree>
  </p:cSld>
  <p:clrMapOvr>
    <a:masterClrMapping/>
  </p:clrMapOvr>
  <p:transition spd="slow" advTm="9140">
    <p:split orient="vert"/>
    <p:sndAc>
      <p:stSnd>
        <p:snd r:embed="rId2" name="chimes.wav" builtIn="1"/>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75000"/>
            </a:schemeClr>
          </a:solidFill>
        </p:spPr>
        <p:txBody>
          <a:bodyPr>
            <a:normAutofit fontScale="90000"/>
          </a:bodyPr>
          <a:lstStyle/>
          <a:p>
            <a:r>
              <a:rPr lang="en-US" dirty="0">
                <a:solidFill>
                  <a:srgbClr val="00B0F0"/>
                </a:solidFill>
              </a:rPr>
              <a:t>Administration and benefit of DRP</a:t>
            </a:r>
            <a:br>
              <a:rPr lang="en-US" dirty="0">
                <a:solidFill>
                  <a:srgbClr val="00B0F0"/>
                </a:solidFill>
              </a:rPr>
            </a:br>
            <a:endParaRPr lang="en-US" dirty="0">
              <a:solidFill>
                <a:srgbClr val="00B0F0"/>
              </a:solidFill>
            </a:endParaRPr>
          </a:p>
        </p:txBody>
      </p:sp>
      <p:sp>
        <p:nvSpPr>
          <p:cNvPr id="3" name="Content Placeholder 2"/>
          <p:cNvSpPr>
            <a:spLocks noGrp="1"/>
          </p:cNvSpPr>
          <p:nvPr>
            <p:ph sz="half" idx="1"/>
          </p:nvPr>
        </p:nvSpPr>
        <p:spPr/>
        <p:txBody>
          <a:bodyPr>
            <a:normAutofit/>
          </a:bodyPr>
          <a:lstStyle/>
          <a:p>
            <a:pPr lvl="0"/>
            <a:r>
              <a:rPr lang="en-US" sz="2400" dirty="0"/>
              <a:t>The Dispute Resolution Panel will be a </a:t>
            </a:r>
            <a:r>
              <a:rPr lang="en-US" sz="2400" dirty="0" err="1"/>
              <a:t>collegium</a:t>
            </a:r>
            <a:r>
              <a:rPr lang="en-US" sz="2400" dirty="0"/>
              <a:t> comprising of three CIT. </a:t>
            </a:r>
            <a:endParaRPr lang="en-US" sz="2400" dirty="0" smtClean="0"/>
          </a:p>
          <a:p>
            <a:pPr lvl="0">
              <a:buNone/>
            </a:pPr>
            <a:endParaRPr lang="en-US" sz="2400" dirty="0"/>
          </a:p>
          <a:p>
            <a:pPr lvl="0"/>
            <a:r>
              <a:rPr lang="en-US" sz="2400" dirty="0"/>
              <a:t>The mechanism is investor-friendly </a:t>
            </a:r>
            <a:endParaRPr lang="en-US" sz="2400" dirty="0" smtClean="0"/>
          </a:p>
          <a:p>
            <a:pPr lvl="0">
              <a:buNone/>
            </a:pPr>
            <a:endParaRPr lang="en-US" sz="2400" dirty="0"/>
          </a:p>
          <a:p>
            <a:pPr lvl="0"/>
            <a:r>
              <a:rPr lang="en-US" sz="2400" dirty="0"/>
              <a:t>also expected to reduce taxpayer grievance and litigation.</a:t>
            </a:r>
          </a:p>
          <a:p>
            <a:endParaRPr lang="en-US" sz="2400" dirty="0"/>
          </a:p>
        </p:txBody>
      </p:sp>
      <p:pic>
        <p:nvPicPr>
          <p:cNvPr id="5" name="Content Placeholder 4" descr="http://www.istockphoto.com/file_thumbview_approve/4811902/2/istockphoto_4811902-global-currencies.jpg"/>
          <p:cNvPicPr>
            <a:picLocks noGrp="1"/>
          </p:cNvPicPr>
          <p:nvPr>
            <p:ph sz="half" idx="2"/>
          </p:nvPr>
        </p:nvPicPr>
        <p:blipFill>
          <a:blip r:embed="rId3"/>
          <a:srcRect/>
          <a:stretch>
            <a:fillRect/>
          </a:stretch>
        </p:blipFill>
        <p:spPr bwMode="auto">
          <a:xfrm>
            <a:off x="4648200" y="2348706"/>
            <a:ext cx="4038600" cy="302895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317B7FD5-601F-45BF-BC8D-C1D23B76D202}" type="datetime1">
              <a:rPr lang="en-US" smtClean="0"/>
              <a:pPr/>
              <a:t>11/28/2009</a:t>
            </a:fld>
            <a:endParaRPr lang="en-US"/>
          </a:p>
        </p:txBody>
      </p:sp>
      <p:sp>
        <p:nvSpPr>
          <p:cNvPr id="7" name="Footer Placeholder 6"/>
          <p:cNvSpPr>
            <a:spLocks noGrp="1"/>
          </p:cNvSpPr>
          <p:nvPr>
            <p:ph type="ftr" sz="quarter" idx="11"/>
          </p:nvPr>
        </p:nvSpPr>
        <p:spPr/>
        <p:txBody>
          <a:bodyPr/>
          <a:lstStyle/>
          <a:p>
            <a:r>
              <a:rPr lang="en-US" smtClean="0"/>
              <a:t>CA Rajnish Kumar</a:t>
            </a:r>
            <a:endParaRPr lang="en-US"/>
          </a:p>
        </p:txBody>
      </p:sp>
      <p:sp>
        <p:nvSpPr>
          <p:cNvPr id="8" name="Footer Placeholder 7"/>
          <p:cNvSpPr txBox="1">
            <a:spLocks/>
          </p:cNvSpPr>
          <p:nvPr/>
        </p:nvSpPr>
        <p:spPr>
          <a:xfrm>
            <a:off x="2971800" y="6324600"/>
            <a:ext cx="2895600" cy="365125"/>
          </a:xfrm>
          <a:prstGeom prst="rect">
            <a:avLst/>
          </a:prstGeom>
          <a:blipFill>
            <a:blip r:embed="rId4"/>
            <a:tile tx="0" ty="0" sx="100000" sy="100000" flip="none" algn="tl"/>
          </a:blip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srgbClr val="A10CF4"/>
                </a:solidFill>
                <a:effectLst/>
                <a:uLnTx/>
                <a:uFillTx/>
                <a:latin typeface="Bodoni MT Black" pitchFamily="18" charset="0"/>
                <a:ea typeface="+mn-ea"/>
                <a:cs typeface="+mn-cs"/>
              </a:rPr>
              <a:t>CA Rajnish Kumar</a:t>
            </a:r>
            <a:endParaRPr kumimoji="0" lang="en-US" sz="2000" b="0" i="0" u="none" strike="noStrike" kern="1200" cap="none" spc="0" normalizeH="0" baseline="0" noProof="0" dirty="0">
              <a:ln>
                <a:noFill/>
              </a:ln>
              <a:solidFill>
                <a:srgbClr val="A10CF4"/>
              </a:solidFill>
              <a:effectLst/>
              <a:uLnTx/>
              <a:uFillTx/>
              <a:latin typeface="Bodoni MT Black" pitchFamily="18" charset="0"/>
              <a:ea typeface="+mn-ea"/>
              <a:cs typeface="+mn-cs"/>
            </a:endParaRPr>
          </a:p>
        </p:txBody>
      </p:sp>
    </p:spTree>
  </p:cSld>
  <p:clrMapOvr>
    <a:masterClrMapping/>
  </p:clrMapOvr>
  <p:transition spd="slow" advTm="8532">
    <p:circle/>
    <p:sndAc>
      <p:stSnd>
        <p:snd r:embed="rId2" name="laser.wav" builtIn="1"/>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0" y="2209800"/>
            <a:ext cx="5486400" cy="566738"/>
          </a:xfrm>
          <a:solidFill>
            <a:srgbClr val="FCCD04"/>
          </a:solidFill>
        </p:spPr>
        <p:txBody>
          <a:bodyPr>
            <a:normAutofit fontScale="90000"/>
          </a:bodyPr>
          <a:lstStyle/>
          <a:p>
            <a:r>
              <a:rPr lang="en-US" sz="6000" dirty="0">
                <a:solidFill>
                  <a:schemeClr val="accent3">
                    <a:lumMod val="50000"/>
                  </a:schemeClr>
                </a:solidFill>
                <a:latin typeface="Blackadder ITC" pitchFamily="82" charset="0"/>
                <a:ea typeface="+mn-ea"/>
                <a:cs typeface="+mn-cs"/>
              </a:rPr>
              <a:t>Thank</a:t>
            </a:r>
            <a:r>
              <a:rPr lang="en-US" dirty="0" smtClean="0">
                <a:solidFill>
                  <a:schemeClr val="accent3">
                    <a:lumMod val="50000"/>
                  </a:schemeClr>
                </a:solidFill>
              </a:rPr>
              <a:t> </a:t>
            </a:r>
            <a:r>
              <a:rPr lang="en-US" sz="6000" dirty="0">
                <a:solidFill>
                  <a:schemeClr val="accent3">
                    <a:lumMod val="50000"/>
                  </a:schemeClr>
                </a:solidFill>
                <a:latin typeface="Blackadder ITC" pitchFamily="82" charset="0"/>
                <a:ea typeface="+mn-ea"/>
                <a:cs typeface="+mn-cs"/>
              </a:rPr>
              <a:t>You</a:t>
            </a:r>
            <a:r>
              <a:rPr lang="en-US" dirty="0" smtClean="0">
                <a:solidFill>
                  <a:schemeClr val="accent3">
                    <a:lumMod val="50000"/>
                  </a:schemeClr>
                </a:solidFill>
              </a:rPr>
              <a:t> </a:t>
            </a:r>
            <a:endParaRPr lang="en-US" dirty="0">
              <a:solidFill>
                <a:schemeClr val="accent3">
                  <a:lumMod val="50000"/>
                </a:schemeClr>
              </a:solidFill>
            </a:endParaRPr>
          </a:p>
        </p:txBody>
      </p:sp>
      <p:pic>
        <p:nvPicPr>
          <p:cNvPr id="9" name="Picture Placeholder 8" descr="Rajnish.jpg"/>
          <p:cNvPicPr>
            <a:picLocks noGrp="1" noChangeAspect="1"/>
          </p:cNvPicPr>
          <p:nvPr>
            <p:ph type="pic" idx="1"/>
          </p:nvPr>
        </p:nvPicPr>
        <p:blipFill>
          <a:blip r:embed="rId3"/>
          <a:stretch>
            <a:fillRect/>
          </a:stretch>
        </p:blipFill>
        <p:spPr>
          <a:xfrm>
            <a:off x="6677556" y="0"/>
            <a:ext cx="2466444" cy="2555166"/>
          </a:xfrm>
        </p:spPr>
      </p:pic>
      <p:sp>
        <p:nvSpPr>
          <p:cNvPr id="8" name="Subtitle 7"/>
          <p:cNvSpPr>
            <a:spLocks noGrp="1"/>
          </p:cNvSpPr>
          <p:nvPr>
            <p:ph type="body" sz="half" idx="2"/>
          </p:nvPr>
        </p:nvSpPr>
        <p:spPr>
          <a:xfrm>
            <a:off x="4038600" y="2590800"/>
            <a:ext cx="5105400" cy="1295400"/>
          </a:xfrm>
          <a:solidFill>
            <a:srgbClr val="FCCD04"/>
          </a:solidFill>
        </p:spPr>
        <p:txBody>
          <a:bodyPr>
            <a:normAutofit fontScale="32500" lnSpcReduction="20000"/>
          </a:bodyPr>
          <a:lstStyle/>
          <a:p>
            <a:r>
              <a:rPr lang="en-US" sz="15000" dirty="0" smtClean="0">
                <a:solidFill>
                  <a:schemeClr val="accent3">
                    <a:lumMod val="50000"/>
                  </a:schemeClr>
                </a:solidFill>
                <a:latin typeface="Blackadder ITC" pitchFamily="82" charset="0"/>
              </a:rPr>
              <a:t>CA </a:t>
            </a:r>
            <a:r>
              <a:rPr lang="en-US" sz="15000" dirty="0" err="1" smtClean="0">
                <a:solidFill>
                  <a:schemeClr val="accent3">
                    <a:lumMod val="50000"/>
                  </a:schemeClr>
                </a:solidFill>
                <a:latin typeface="Blackadder ITC" pitchFamily="82" charset="0"/>
              </a:rPr>
              <a:t>Rajnish</a:t>
            </a:r>
            <a:r>
              <a:rPr lang="en-US" sz="15000" dirty="0" smtClean="0">
                <a:solidFill>
                  <a:schemeClr val="accent3">
                    <a:lumMod val="50000"/>
                  </a:schemeClr>
                </a:solidFill>
                <a:latin typeface="Blackadder ITC" pitchFamily="82" charset="0"/>
              </a:rPr>
              <a:t> Kumar</a:t>
            </a:r>
          </a:p>
          <a:p>
            <a:r>
              <a:rPr lang="en-US" sz="3900" dirty="0" smtClean="0">
                <a:solidFill>
                  <a:schemeClr val="accent3">
                    <a:lumMod val="50000"/>
                  </a:schemeClr>
                </a:solidFill>
                <a:latin typeface="Blackadder ITC" pitchFamily="82" charset="0"/>
              </a:rPr>
              <a:t>		</a:t>
            </a:r>
            <a:r>
              <a:rPr lang="en-US" sz="8500" dirty="0" smtClean="0">
                <a:solidFill>
                  <a:schemeClr val="accent3">
                    <a:lumMod val="50000"/>
                  </a:schemeClr>
                </a:solidFill>
                <a:latin typeface="Blackadder ITC" pitchFamily="82" charset="0"/>
              </a:rPr>
              <a:t>9899113350</a:t>
            </a:r>
            <a:endParaRPr lang="en-US" sz="8500" dirty="0">
              <a:solidFill>
                <a:schemeClr val="accent3">
                  <a:lumMod val="50000"/>
                </a:schemeClr>
              </a:solidFill>
              <a:latin typeface="Blackadder ITC" pitchFamily="82" charset="0"/>
            </a:endParaRPr>
          </a:p>
        </p:txBody>
      </p:sp>
      <p:sp>
        <p:nvSpPr>
          <p:cNvPr id="4" name="Date Placeholder 3"/>
          <p:cNvSpPr>
            <a:spLocks noGrp="1"/>
          </p:cNvSpPr>
          <p:nvPr>
            <p:ph type="dt" sz="half" idx="10"/>
          </p:nvPr>
        </p:nvSpPr>
        <p:spPr/>
        <p:txBody>
          <a:bodyPr/>
          <a:lstStyle/>
          <a:p>
            <a:fld id="{F4983D60-28BD-4D10-94CA-FB10A87CD880}" type="datetime1">
              <a:rPr lang="en-US" smtClean="0"/>
              <a:pPr/>
              <a:t>11/28/2009</a:t>
            </a:fld>
            <a:endParaRPr lang="en-US"/>
          </a:p>
        </p:txBody>
      </p:sp>
      <p:sp>
        <p:nvSpPr>
          <p:cNvPr id="5" name="Footer Placeholder 4"/>
          <p:cNvSpPr>
            <a:spLocks noGrp="1"/>
          </p:cNvSpPr>
          <p:nvPr>
            <p:ph type="ftr" sz="quarter" idx="11"/>
          </p:nvPr>
        </p:nvSpPr>
        <p:spPr/>
        <p:txBody>
          <a:bodyPr/>
          <a:lstStyle/>
          <a:p>
            <a:r>
              <a:rPr lang="en-US" dirty="0" smtClean="0"/>
              <a:t>.</a:t>
            </a:r>
            <a:endParaRPr lang="en-US" dirty="0"/>
          </a:p>
        </p:txBody>
      </p:sp>
    </p:spTree>
  </p:cSld>
  <p:clrMapOvr>
    <a:masterClrMapping/>
  </p:clrMapOvr>
  <p:transition spd="slow" advTm="14000">
    <p:zoom dir="in"/>
    <p:sndAc>
      <p:stSnd>
        <p:snd r:embed="rId2" name="applause.wav" builtIn="1"/>
      </p:stSnd>
    </p:sndAc>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251</Words>
  <Application>Microsoft Office PowerPoint</Application>
  <PresentationFormat>On-screen Show (4:3)</PresentationFormat>
  <Paragraphs>52</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Constitution of DRP</vt:lpstr>
      <vt:lpstr>Constitution of DRP</vt:lpstr>
      <vt:lpstr>Applicable to </vt:lpstr>
      <vt:lpstr>Direction of DRP</vt:lpstr>
      <vt:lpstr>Administration and benefit of DRP </vt:lpstr>
      <vt:lpstr>Thank You </vt:lpstr>
    </vt:vector>
  </TitlesOfParts>
  <Company>Frigoglass India Pvt.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Constitution of DRP</dc:title>
  <dc:creator>rajnish</dc:creator>
  <cp:lastModifiedBy>Rajan Singh(Star of Future IT)</cp:lastModifiedBy>
  <cp:revision>14</cp:revision>
  <dcterms:created xsi:type="dcterms:W3CDTF">2009-11-27T04:17:13Z</dcterms:created>
  <dcterms:modified xsi:type="dcterms:W3CDTF">2009-11-28T08:03:34Z</dcterms:modified>
</cp:coreProperties>
</file>