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847" r:id="rId1"/>
  </p:sldMasterIdLst>
  <p:notesMasterIdLst>
    <p:notesMasterId r:id="rId33"/>
  </p:notesMasterIdLst>
  <p:handoutMasterIdLst>
    <p:handoutMasterId r:id="rId34"/>
  </p:handoutMasterIdLst>
  <p:sldIdLst>
    <p:sldId id="263" r:id="rId2"/>
    <p:sldId id="411" r:id="rId3"/>
    <p:sldId id="412" r:id="rId4"/>
    <p:sldId id="441" r:id="rId5"/>
    <p:sldId id="413" r:id="rId6"/>
    <p:sldId id="414" r:id="rId7"/>
    <p:sldId id="415" r:id="rId8"/>
    <p:sldId id="418" r:id="rId9"/>
    <p:sldId id="419" r:id="rId10"/>
    <p:sldId id="447" r:id="rId11"/>
    <p:sldId id="449" r:id="rId12"/>
    <p:sldId id="420" r:id="rId13"/>
    <p:sldId id="442" r:id="rId14"/>
    <p:sldId id="438" r:id="rId15"/>
    <p:sldId id="403" r:id="rId16"/>
    <p:sldId id="444" r:id="rId17"/>
    <p:sldId id="443" r:id="rId18"/>
    <p:sldId id="445" r:id="rId19"/>
    <p:sldId id="446" r:id="rId20"/>
    <p:sldId id="426" r:id="rId21"/>
    <p:sldId id="427" r:id="rId22"/>
    <p:sldId id="436" r:id="rId23"/>
    <p:sldId id="428" r:id="rId24"/>
    <p:sldId id="450" r:id="rId25"/>
    <p:sldId id="430" r:id="rId26"/>
    <p:sldId id="440" r:id="rId27"/>
    <p:sldId id="331" r:id="rId28"/>
    <p:sldId id="434" r:id="rId29"/>
    <p:sldId id="448" r:id="rId30"/>
    <p:sldId id="437" r:id="rId31"/>
    <p:sldId id="380" r:id="rId32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angal" pitchFamily="2" charset="0"/>
        <a:cs typeface="Mangal" pitchFamily="2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angal" pitchFamily="2" charset="0"/>
        <a:cs typeface="Mangal" pitchFamily="2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angal" pitchFamily="2" charset="0"/>
        <a:cs typeface="Mangal" pitchFamily="2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angal" pitchFamily="2" charset="0"/>
        <a:cs typeface="Mangal" pitchFamily="2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angal" pitchFamily="2" charset="0"/>
        <a:cs typeface="Mangal" pitchFamily="2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Mangal" pitchFamily="2" charset="0"/>
        <a:cs typeface="Mangal" pitchFamily="2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Mangal" pitchFamily="2" charset="0"/>
        <a:cs typeface="Mangal" pitchFamily="2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Mangal" pitchFamily="2" charset="0"/>
        <a:cs typeface="Mangal" pitchFamily="2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Mangal" pitchFamily="2" charset="0"/>
        <a:cs typeface="Mangal" pitchFamily="2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9900"/>
    <a:srgbClr val="800080"/>
    <a:srgbClr val="F1FE00"/>
    <a:srgbClr val="FFFFFF"/>
    <a:srgbClr val="FFFF00"/>
    <a:srgbClr val="131BC2"/>
    <a:srgbClr val="1D00F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20" autoAdjust="0"/>
    <p:restoredTop sz="94660" autoAdjust="0"/>
  </p:normalViewPr>
  <p:slideViewPr>
    <p:cSldViewPr>
      <p:cViewPr>
        <p:scale>
          <a:sx n="75" d="100"/>
          <a:sy n="75" d="100"/>
        </p:scale>
        <p:origin x="-36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84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840"/>
    </p:cViewPr>
  </p:sorterViewPr>
  <p:notesViewPr>
    <p:cSldViewPr>
      <p:cViewPr varScale="1">
        <p:scale>
          <a:sx n="37" d="100"/>
          <a:sy n="37" d="100"/>
        </p:scale>
        <p:origin x="-1536" y="-84"/>
      </p:cViewPr>
      <p:guideLst>
        <p:guide orient="horz" pos="3024"/>
        <p:guide pos="23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19.xml"/><Relationship Id="rId3" Type="http://schemas.openxmlformats.org/officeDocument/2006/relationships/slide" Target="slides/slide10.xml"/><Relationship Id="rId7" Type="http://schemas.openxmlformats.org/officeDocument/2006/relationships/slide" Target="slides/slide18.xml"/><Relationship Id="rId2" Type="http://schemas.openxmlformats.org/officeDocument/2006/relationships/slide" Target="slides/slide9.xml"/><Relationship Id="rId1" Type="http://schemas.openxmlformats.org/officeDocument/2006/relationships/slide" Target="slides/slide8.xml"/><Relationship Id="rId6" Type="http://schemas.openxmlformats.org/officeDocument/2006/relationships/slide" Target="slides/slide17.xml"/><Relationship Id="rId5" Type="http://schemas.openxmlformats.org/officeDocument/2006/relationships/slide" Target="slides/slide16.xml"/><Relationship Id="rId10" Type="http://schemas.openxmlformats.org/officeDocument/2006/relationships/slide" Target="slides/slide25.xml"/><Relationship Id="rId4" Type="http://schemas.openxmlformats.org/officeDocument/2006/relationships/slide" Target="slides/slide11.xml"/><Relationship Id="rId9" Type="http://schemas.openxmlformats.org/officeDocument/2006/relationships/slide" Target="slides/slide2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98813" cy="4476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24325" y="0"/>
            <a:ext cx="3197225" cy="4476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097963"/>
            <a:ext cx="3198813" cy="52228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24325" y="9097963"/>
            <a:ext cx="3197225" cy="52228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8756138C-2103-42C1-BBD2-45E4EE0465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angal" pitchFamily="2" charset="0"/>
        <a:cs typeface="Mangal" pitchFamily="2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angal" pitchFamily="2" charset="0"/>
        <a:cs typeface="Mangal" pitchFamily="2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angal" pitchFamily="2" charset="0"/>
        <a:cs typeface="Mangal" pitchFamily="2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angal" pitchFamily="2" charset="0"/>
        <a:cs typeface="Mangal" pitchFamily="2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angal" pitchFamily="2" charset="0"/>
        <a:cs typeface="Mangal" pitchFamily="2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IN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74725" y="4560888"/>
            <a:ext cx="5365750" cy="43195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96661" tIns="48331" rIns="96661" bIns="48331"/>
          <a:lstStyle/>
          <a:p>
            <a:pPr eaLnBrk="1" hangingPunct="1"/>
            <a:endParaRPr lang="hi-IN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IN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IN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6565DB-B5DE-4069-86A3-E93EEE655B13}" type="datetimeFigureOut">
              <a:rPr lang="hi-IN"/>
              <a:pPr>
                <a:defRPr/>
              </a:pPr>
              <a:t>मंगलवार, 24 आश्वीन 1934</a:t>
            </a:fld>
            <a:endParaRPr lang="hi-I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i-I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EDDC1B-DBBF-4FD0-8EC9-DC1A4BBB84A1}" type="slidenum">
              <a:rPr lang="en-US"/>
              <a:pPr>
                <a:defRPr/>
              </a:pPr>
              <a:t>‹#›</a:t>
            </a:fld>
            <a:endParaRPr lang="hi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AB9273-3A48-4F26-8C3C-D579A73E6EC3}" type="datetimeFigureOut">
              <a:rPr lang="hi-IN"/>
              <a:pPr>
                <a:defRPr/>
              </a:pPr>
              <a:t>मंगलवार, 24 आश्वीन 1934</a:t>
            </a:fld>
            <a:endParaRPr lang="hi-I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i-I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74137F-E523-499F-84EF-1055DD50052B}" type="slidenum">
              <a:rPr lang="en-US"/>
              <a:pPr>
                <a:defRPr/>
              </a:pPr>
              <a:t>‹#›</a:t>
            </a:fld>
            <a:endParaRPr lang="hi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327C5A-7DF2-4E49-9BDC-E8D2603B810C}" type="datetimeFigureOut">
              <a:rPr lang="hi-IN"/>
              <a:pPr>
                <a:defRPr/>
              </a:pPr>
              <a:t>मंगलवार, 24 आश्वीन 1934</a:t>
            </a:fld>
            <a:endParaRPr lang="hi-I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i-I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79C117-1A4D-4080-92B2-45B2DDC6789B}" type="slidenum">
              <a:rPr lang="en-US"/>
              <a:pPr>
                <a:defRPr/>
              </a:pPr>
              <a:t>‹#›</a:t>
            </a:fld>
            <a:endParaRPr lang="hi-I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701A1C-B01B-43F7-8722-BFFB00E66979}" type="datetimeFigureOut">
              <a:rPr lang="hi-IN"/>
              <a:pPr>
                <a:defRPr/>
              </a:pPr>
              <a:t>मंगलवार, 24 आश्वीन 1934</a:t>
            </a:fld>
            <a:endParaRPr lang="hi-I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i-I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7125D0-D46D-470D-9500-568FF4202C47}" type="slidenum">
              <a:rPr lang="en-US"/>
              <a:pPr>
                <a:defRPr/>
              </a:pPr>
              <a:t>‹#›</a:t>
            </a:fld>
            <a:endParaRPr lang="hi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DCCD47-8CAD-4742-9B39-EC8FF85C63DB}" type="datetimeFigureOut">
              <a:rPr lang="hi-IN"/>
              <a:pPr>
                <a:defRPr/>
              </a:pPr>
              <a:t>मंगलवार, 24 आश्वीन 1934</a:t>
            </a:fld>
            <a:endParaRPr lang="hi-I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i-I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EE7A39-5352-47B8-A5A2-4E3D9FEB62D2}" type="slidenum">
              <a:rPr lang="en-US"/>
              <a:pPr>
                <a:defRPr/>
              </a:pPr>
              <a:t>‹#›</a:t>
            </a:fld>
            <a:endParaRPr lang="hi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A7ED0D-F8B8-43B4-A15C-4CD753628771}" type="datetimeFigureOut">
              <a:rPr lang="hi-IN"/>
              <a:pPr>
                <a:defRPr/>
              </a:pPr>
              <a:t>मंगलवार, 24 आश्वीन 1934</a:t>
            </a:fld>
            <a:endParaRPr lang="hi-I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i-I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E1CEE7-7FCA-4DBD-B749-E76AED03D5D9}" type="slidenum">
              <a:rPr lang="en-US"/>
              <a:pPr>
                <a:defRPr/>
              </a:pPr>
              <a:t>‹#›</a:t>
            </a:fld>
            <a:endParaRPr lang="hi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4A2D50-F08F-49E8-951B-C89CF5396B38}" type="datetimeFigureOut">
              <a:rPr lang="hi-IN"/>
              <a:pPr>
                <a:defRPr/>
              </a:pPr>
              <a:t>मंगलवार, 24 आश्वीन 1934</a:t>
            </a:fld>
            <a:endParaRPr lang="hi-I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i-I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342F9F-5298-4A23-A6DC-722651A83075}" type="slidenum">
              <a:rPr lang="en-US"/>
              <a:pPr>
                <a:defRPr/>
              </a:pPr>
              <a:t>‹#›</a:t>
            </a:fld>
            <a:endParaRPr lang="hi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00C226-06CD-4E1B-9018-5485DC1A533A}" type="datetimeFigureOut">
              <a:rPr lang="hi-IN"/>
              <a:pPr>
                <a:defRPr/>
              </a:pPr>
              <a:t>मंगलवार, 24 आश्वीन 1934</a:t>
            </a:fld>
            <a:endParaRPr lang="hi-I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i-I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0F960A-BB4B-48BC-8351-52E84F6028A1}" type="slidenum">
              <a:rPr lang="en-US"/>
              <a:pPr>
                <a:defRPr/>
              </a:pPr>
              <a:t>‹#›</a:t>
            </a:fld>
            <a:endParaRPr lang="hi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6CB772-FC6B-40BD-88F6-FFDA115CB6EB}" type="datetimeFigureOut">
              <a:rPr lang="hi-IN"/>
              <a:pPr>
                <a:defRPr/>
              </a:pPr>
              <a:t>मंगलवार, 24 आश्वीन 1934</a:t>
            </a:fld>
            <a:endParaRPr lang="hi-I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i-I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ABA3A4-B7EB-4F34-9CB7-5921FFFE76E9}" type="slidenum">
              <a:rPr lang="en-US"/>
              <a:pPr>
                <a:defRPr/>
              </a:pPr>
              <a:t>‹#›</a:t>
            </a:fld>
            <a:endParaRPr lang="hi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00EF17-4452-41B4-818B-44AFAD4A39BF}" type="datetimeFigureOut">
              <a:rPr lang="hi-IN"/>
              <a:pPr>
                <a:defRPr/>
              </a:pPr>
              <a:t>मंगलवार, 24 आश्वीन 1934</a:t>
            </a:fld>
            <a:endParaRPr lang="hi-I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i-I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48D29E-B866-4DC7-8083-FFBCBA49466B}" type="slidenum">
              <a:rPr lang="en-US"/>
              <a:pPr>
                <a:defRPr/>
              </a:pPr>
              <a:t>‹#›</a:t>
            </a:fld>
            <a:endParaRPr lang="hi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B9346C-87AD-4216-82D8-B9F1EE0DA095}" type="datetimeFigureOut">
              <a:rPr lang="hi-IN"/>
              <a:pPr>
                <a:defRPr/>
              </a:pPr>
              <a:t>मंगलवार, 24 आश्वीन 1934</a:t>
            </a:fld>
            <a:endParaRPr lang="hi-I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i-I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38DB0-A4C6-4E93-BA3C-8CE794E31CFC}" type="slidenum">
              <a:rPr lang="en-US"/>
              <a:pPr>
                <a:defRPr/>
              </a:pPr>
              <a:t>‹#›</a:t>
            </a:fld>
            <a:endParaRPr lang="hi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AFA175-C7C1-4672-BA76-B99E87235E5B}" type="datetimeFigureOut">
              <a:rPr lang="hi-IN"/>
              <a:pPr>
                <a:defRPr/>
              </a:pPr>
              <a:t>मंगलवार, 24 आश्वीन 1934</a:t>
            </a:fld>
            <a:endParaRPr lang="hi-I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i-I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73992F-74F2-4F63-AB42-619F6919D420}" type="slidenum">
              <a:rPr lang="en-US"/>
              <a:pPr>
                <a:defRPr/>
              </a:pPr>
              <a:t>‹#›</a:t>
            </a:fld>
            <a:endParaRPr lang="hi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B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i-IN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i-IN" smtClean="0"/>
              <a:t>Click to edit Master text styles</a:t>
            </a:r>
          </a:p>
          <a:p>
            <a:pPr lvl="1"/>
            <a:r>
              <a:rPr lang="hi-IN" smtClean="0"/>
              <a:t>Second level</a:t>
            </a:r>
          </a:p>
          <a:p>
            <a:pPr lvl="2"/>
            <a:r>
              <a:rPr lang="hi-IN" smtClean="0"/>
              <a:t>Third level</a:t>
            </a:r>
          </a:p>
          <a:p>
            <a:pPr lvl="3"/>
            <a:r>
              <a:rPr lang="hi-IN" smtClean="0"/>
              <a:t>Fourth level</a:t>
            </a:r>
          </a:p>
          <a:p>
            <a:pPr lvl="4"/>
            <a:r>
              <a:rPr lang="hi-IN" smtClean="0"/>
              <a:t>Fifth level</a:t>
            </a:r>
          </a:p>
        </p:txBody>
      </p:sp>
      <p:sp>
        <p:nvSpPr>
          <p:cNvPr id="593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+mn-ea"/>
              </a:defRPr>
            </a:lvl1pPr>
          </a:lstStyle>
          <a:p>
            <a:pPr>
              <a:defRPr/>
            </a:pPr>
            <a:fld id="{20FF262F-CFBF-4A7D-B4AE-B7C78032FE0E}" type="datetimeFigureOut">
              <a:rPr lang="hi-IN"/>
              <a:pPr>
                <a:defRPr/>
              </a:pPr>
              <a:t>मंगलवार, 24 आश्वीन 1934</a:t>
            </a:fld>
            <a:endParaRPr lang="hi-IN"/>
          </a:p>
        </p:txBody>
      </p:sp>
      <p:sp>
        <p:nvSpPr>
          <p:cNvPr id="593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+mn-ea"/>
              </a:defRPr>
            </a:lvl1pPr>
          </a:lstStyle>
          <a:p>
            <a:pPr>
              <a:defRPr/>
            </a:pPr>
            <a:endParaRPr lang="hi-IN"/>
          </a:p>
        </p:txBody>
      </p:sp>
      <p:sp>
        <p:nvSpPr>
          <p:cNvPr id="593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a typeface="+mn-ea"/>
              </a:defRPr>
            </a:lvl1pPr>
          </a:lstStyle>
          <a:p>
            <a:pPr>
              <a:defRPr/>
            </a:pPr>
            <a:fld id="{0B46C0C1-98F1-479C-93D6-AEB8F91FAD19}" type="slidenum">
              <a:rPr lang="en-US"/>
              <a:pPr>
                <a:defRPr/>
              </a:pPr>
              <a:t>‹#›</a:t>
            </a:fld>
            <a:endParaRPr lang="hi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8" r:id="rId1"/>
    <p:sldLayoutId id="2147483849" r:id="rId2"/>
    <p:sldLayoutId id="2147483850" r:id="rId3"/>
    <p:sldLayoutId id="2147483851" r:id="rId4"/>
    <p:sldLayoutId id="2147483852" r:id="rId5"/>
    <p:sldLayoutId id="2147483853" r:id="rId6"/>
    <p:sldLayoutId id="2147483854" r:id="rId7"/>
    <p:sldLayoutId id="2147483855" r:id="rId8"/>
    <p:sldLayoutId id="2147483856" r:id="rId9"/>
    <p:sldLayoutId id="2147483857" r:id="rId10"/>
    <p:sldLayoutId id="2147483858" r:id="rId11"/>
    <p:sldLayoutId id="2147483859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angal" pitchFamily="2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angal" pitchFamily="2" charset="0"/>
          <a:cs typeface="Mangal" pitchFamily="2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angal" pitchFamily="2" charset="0"/>
          <a:cs typeface="Mangal" pitchFamily="2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angal" pitchFamily="2" charset="0"/>
          <a:cs typeface="Mangal" pitchFamily="2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angal" pitchFamily="2" charset="0"/>
          <a:cs typeface="Mangal" pitchFamily="2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Mangal" pitchFamily="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Mangal" pitchFamily="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Mangal" pitchFamily="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Mangal" pitchFamily="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angal" pitchFamily="2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angal" pitchFamily="2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angal" pitchFamily="2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angal" pitchFamily="2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angal" pitchFamily="2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95400" y="2819400"/>
            <a:ext cx="7010400" cy="1143000"/>
          </a:xfrm>
        </p:spPr>
        <p:txBody>
          <a:bodyPr/>
          <a:lstStyle/>
          <a:p>
            <a:pPr eaLnBrk="1" hangingPunct="1"/>
            <a:r>
              <a:rPr lang="en-US" sz="3600" smtClean="0"/>
              <a:t/>
            </a:r>
            <a:br>
              <a:rPr lang="en-US" sz="3600" smtClean="0"/>
            </a:br>
            <a:endParaRPr lang="en-US" sz="360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 rtlCol="0" anchor="ctr"/>
          <a:lstStyle/>
          <a:p>
            <a:pPr>
              <a:defRPr/>
            </a:pPr>
            <a:fld id="{402CA672-501F-480F-B4DA-60F3BBE54C95}" type="slidenum">
              <a:rPr lang="en-US"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cs typeface="Arial" charset="0"/>
              </a:rPr>
              <a:pPr>
                <a:defRPr/>
              </a:pPr>
              <a:t>1</a:t>
            </a:fld>
            <a:endParaRPr lang="en-US" sz="1200">
              <a:solidFill>
                <a:schemeClr val="tx1">
                  <a:tint val="75000"/>
                </a:schemeClr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762000" y="2209800"/>
            <a:ext cx="73914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en-US" sz="2400" dirty="0">
                <a:latin typeface="Times New Roman" pitchFamily="18" charset="0"/>
                <a:ea typeface="+mn-ea"/>
                <a:cs typeface="Arial" charset="0"/>
              </a:rPr>
              <a:t> </a:t>
            </a:r>
          </a:p>
          <a:p>
            <a:pPr algn="ctr">
              <a:defRPr/>
            </a:pPr>
            <a:endParaRPr lang="en-US" sz="2400" dirty="0">
              <a:solidFill>
                <a:srgbClr val="FF0000"/>
              </a:solidFill>
              <a:latin typeface="Times New Roman" pitchFamily="18" charset="0"/>
              <a:ea typeface="+mn-ea"/>
              <a:cs typeface="Arial" charset="0"/>
            </a:endParaRPr>
          </a:p>
          <a:p>
            <a:pPr algn="ctr">
              <a:defRPr/>
            </a:pPr>
            <a:endParaRPr lang="en-US" sz="4800" dirty="0">
              <a:solidFill>
                <a:srgbClr val="FFFF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algn="ctr">
              <a:defRPr/>
            </a:pPr>
            <a:r>
              <a:rPr lang="en-US" sz="4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CENTRAL BOARD </a:t>
            </a:r>
          </a:p>
          <a:p>
            <a:pPr algn="ctr">
              <a:defRPr/>
            </a:pPr>
            <a:r>
              <a:rPr lang="en-US" sz="4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OF </a:t>
            </a:r>
          </a:p>
          <a:p>
            <a:pPr algn="ctr">
              <a:defRPr/>
            </a:pPr>
            <a:r>
              <a:rPr lang="en-US" sz="4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EXCISE AND CUSTOMS</a:t>
            </a:r>
          </a:p>
          <a:p>
            <a:pPr algn="ctr">
              <a:defRPr/>
            </a:pPr>
            <a:endParaRPr lang="en-US" sz="4800" b="1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ea typeface="+mn-ea"/>
              <a:cs typeface="Arial" charset="0"/>
            </a:endParaRPr>
          </a:p>
        </p:txBody>
      </p:sp>
      <p:sp>
        <p:nvSpPr>
          <p:cNvPr id="2053" name="Rectangle 21"/>
          <p:cNvSpPr>
            <a:spLocks noChangeArrowheads="1"/>
          </p:cNvSpPr>
          <p:nvPr/>
        </p:nvSpPr>
        <p:spPr bwMode="auto">
          <a:xfrm>
            <a:off x="0" y="3733800"/>
            <a:ext cx="336550" cy="8223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en-US" sz="2400">
                <a:latin typeface="Times New Roman" pitchFamily="18" charset="0"/>
                <a:cs typeface="Arial" charset="0"/>
              </a:rPr>
              <a:t/>
            </a:r>
            <a:br>
              <a:rPr lang="en-US" sz="2400">
                <a:latin typeface="Times New Roman" pitchFamily="18" charset="0"/>
                <a:cs typeface="Arial" charset="0"/>
              </a:rPr>
            </a:br>
            <a:r>
              <a:rPr lang="en-US" sz="2400">
                <a:latin typeface="Times New Roman" pitchFamily="18" charset="0"/>
                <a:cs typeface="Arial" charset="0"/>
              </a:rPr>
              <a:t>  </a:t>
            </a:r>
          </a:p>
        </p:txBody>
      </p:sp>
      <p:sp>
        <p:nvSpPr>
          <p:cNvPr id="2054" name="Text Box 23"/>
          <p:cNvSpPr txBox="1">
            <a:spLocks noChangeArrowheads="1"/>
          </p:cNvSpPr>
          <p:nvPr/>
        </p:nvSpPr>
        <p:spPr bwMode="auto">
          <a:xfrm>
            <a:off x="7299325" y="260350"/>
            <a:ext cx="1616075" cy="3667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/>
            <a:endParaRPr lang="hi-IN">
              <a:latin typeface="Verdana" pitchFamily="34" charset="0"/>
              <a:cs typeface="Arial" charset="0"/>
            </a:endParaRPr>
          </a:p>
        </p:txBody>
      </p:sp>
      <p:pic>
        <p:nvPicPr>
          <p:cNvPr id="2055" name="Picture 12" descr="CustomLogo-SpotColo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19400" y="0"/>
            <a:ext cx="33528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4495800" y="5715000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BY  CA . SAYANTAN   BASU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/>
            </a:r>
            <a:br>
              <a:rPr lang="en-US" sz="4000" smtClean="0"/>
            </a:br>
            <a:endParaRPr lang="en-US" sz="4000" smtClean="0"/>
          </a:p>
        </p:txBody>
      </p:sp>
      <p:sp>
        <p:nvSpPr>
          <p:cNvPr id="11267" name="Text Placeholder 2"/>
          <p:cNvSpPr>
            <a:spLocks noGrp="1"/>
          </p:cNvSpPr>
          <p:nvPr>
            <p:ph sz="half" idx="4294967295"/>
          </p:nvPr>
        </p:nvSpPr>
        <p:spPr>
          <a:xfrm>
            <a:off x="228600" y="304800"/>
            <a:ext cx="7772400" cy="8382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44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Field Formation – A typical setup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 rtlCol="0" anchor="ctr"/>
          <a:lstStyle/>
          <a:p>
            <a:pPr>
              <a:defRPr/>
            </a:pPr>
            <a:fld id="{20678A8B-9028-46EC-A059-CA4C85B77D10}" type="slidenum">
              <a:rPr lang="en-US"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cs typeface="Arial" charset="0"/>
              </a:rPr>
              <a:pPr>
                <a:defRPr/>
              </a:pPr>
              <a:t>10</a:t>
            </a:fld>
            <a:endParaRPr lang="en-US" sz="1200">
              <a:solidFill>
                <a:schemeClr val="tx1">
                  <a:tint val="75000"/>
                </a:schemeClr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11269" name="AutoShape 8"/>
          <p:cNvSpPr>
            <a:spLocks noChangeArrowheads="1"/>
          </p:cNvSpPr>
          <p:nvPr/>
        </p:nvSpPr>
        <p:spPr bwMode="auto">
          <a:xfrm>
            <a:off x="3086100" y="1447800"/>
            <a:ext cx="2895600" cy="6858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/>
              <a:t>Chief Commissioner</a:t>
            </a:r>
          </a:p>
        </p:txBody>
      </p:sp>
      <p:sp>
        <p:nvSpPr>
          <p:cNvPr id="11270" name="AutoShape 9"/>
          <p:cNvSpPr>
            <a:spLocks noChangeArrowheads="1"/>
          </p:cNvSpPr>
          <p:nvPr/>
        </p:nvSpPr>
        <p:spPr bwMode="auto">
          <a:xfrm>
            <a:off x="596900" y="2819400"/>
            <a:ext cx="1898650" cy="6858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sz="1600"/>
              <a:t>Commissioner (Adjudication)</a:t>
            </a:r>
          </a:p>
        </p:txBody>
      </p:sp>
      <p:sp>
        <p:nvSpPr>
          <p:cNvPr id="11271" name="AutoShape 10"/>
          <p:cNvSpPr>
            <a:spLocks noChangeArrowheads="1"/>
          </p:cNvSpPr>
          <p:nvPr/>
        </p:nvSpPr>
        <p:spPr bwMode="auto">
          <a:xfrm>
            <a:off x="3443288" y="2819400"/>
            <a:ext cx="2182812" cy="6858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sz="1600"/>
              <a:t>Commissioner (Executive)</a:t>
            </a:r>
          </a:p>
        </p:txBody>
      </p:sp>
      <p:sp>
        <p:nvSpPr>
          <p:cNvPr id="11272" name="AutoShape 11"/>
          <p:cNvSpPr>
            <a:spLocks noChangeArrowheads="1"/>
          </p:cNvSpPr>
          <p:nvPr/>
        </p:nvSpPr>
        <p:spPr bwMode="auto">
          <a:xfrm>
            <a:off x="6394450" y="2819400"/>
            <a:ext cx="1898650" cy="6858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sz="1600"/>
              <a:t>Commissioner (Appeals)</a:t>
            </a:r>
          </a:p>
        </p:txBody>
      </p:sp>
      <p:cxnSp>
        <p:nvCxnSpPr>
          <p:cNvPr id="11273" name="AutoShape 14"/>
          <p:cNvCxnSpPr>
            <a:cxnSpLocks noChangeShapeType="1"/>
            <a:stCxn id="11269" idx="2"/>
            <a:endCxn id="11270" idx="0"/>
          </p:cNvCxnSpPr>
          <p:nvPr/>
        </p:nvCxnSpPr>
        <p:spPr bwMode="auto">
          <a:xfrm rot="5400000">
            <a:off x="2697163" y="982662"/>
            <a:ext cx="685800" cy="298767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cxnSp>
      <p:cxnSp>
        <p:nvCxnSpPr>
          <p:cNvPr id="11274" name="AutoShape 15"/>
          <p:cNvCxnSpPr>
            <a:cxnSpLocks noChangeShapeType="1"/>
            <a:stCxn id="11269" idx="2"/>
            <a:endCxn id="11271" idx="0"/>
          </p:cNvCxnSpPr>
          <p:nvPr/>
        </p:nvCxnSpPr>
        <p:spPr bwMode="auto">
          <a:xfrm rot="16200000" flipH="1">
            <a:off x="4191794" y="2475706"/>
            <a:ext cx="685800" cy="158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cxnSp>
      <p:cxnSp>
        <p:nvCxnSpPr>
          <p:cNvPr id="11275" name="AutoShape 16"/>
          <p:cNvCxnSpPr>
            <a:cxnSpLocks noChangeShapeType="1"/>
            <a:stCxn id="11269" idx="2"/>
            <a:endCxn id="11272" idx="0"/>
          </p:cNvCxnSpPr>
          <p:nvPr/>
        </p:nvCxnSpPr>
        <p:spPr bwMode="auto">
          <a:xfrm rot="16200000" flipH="1">
            <a:off x="5595938" y="1071562"/>
            <a:ext cx="685800" cy="280987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cxnSp>
      <p:sp>
        <p:nvSpPr>
          <p:cNvPr id="11276" name="AutoShape 21"/>
          <p:cNvSpPr>
            <a:spLocks noChangeArrowheads="1"/>
          </p:cNvSpPr>
          <p:nvPr/>
        </p:nvSpPr>
        <p:spPr bwMode="auto">
          <a:xfrm>
            <a:off x="2705100" y="3810000"/>
            <a:ext cx="3657600" cy="533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sz="1600"/>
              <a:t>Additional/ Joint Commissioner</a:t>
            </a:r>
          </a:p>
        </p:txBody>
      </p:sp>
      <p:sp>
        <p:nvSpPr>
          <p:cNvPr id="11277" name="AutoShape 23"/>
          <p:cNvSpPr>
            <a:spLocks noChangeArrowheads="1"/>
          </p:cNvSpPr>
          <p:nvPr/>
        </p:nvSpPr>
        <p:spPr bwMode="auto">
          <a:xfrm>
            <a:off x="2705100" y="4572000"/>
            <a:ext cx="3657600" cy="533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sz="1600"/>
              <a:t>Deputy/ Assistant Commissioner</a:t>
            </a:r>
          </a:p>
        </p:txBody>
      </p:sp>
      <p:sp>
        <p:nvSpPr>
          <p:cNvPr id="11278" name="AutoShape 24"/>
          <p:cNvSpPr>
            <a:spLocks noChangeArrowheads="1"/>
          </p:cNvSpPr>
          <p:nvPr/>
        </p:nvSpPr>
        <p:spPr bwMode="auto">
          <a:xfrm>
            <a:off x="2705100" y="5334000"/>
            <a:ext cx="3657600" cy="533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sz="1600"/>
              <a:t>Superintendent/ Appraising Officer</a:t>
            </a:r>
          </a:p>
        </p:txBody>
      </p:sp>
      <p:sp>
        <p:nvSpPr>
          <p:cNvPr id="11279" name="AutoShape 25"/>
          <p:cNvSpPr>
            <a:spLocks noChangeArrowheads="1"/>
          </p:cNvSpPr>
          <p:nvPr/>
        </p:nvSpPr>
        <p:spPr bwMode="auto">
          <a:xfrm>
            <a:off x="2705100" y="6172200"/>
            <a:ext cx="3657600" cy="533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sz="1600"/>
              <a:t>Inspector/ Examiner/ Preventive Officer</a:t>
            </a:r>
          </a:p>
        </p:txBody>
      </p:sp>
      <p:cxnSp>
        <p:nvCxnSpPr>
          <p:cNvPr id="11280" name="AutoShape 26"/>
          <p:cNvCxnSpPr>
            <a:cxnSpLocks noChangeShapeType="1"/>
            <a:stCxn id="11271" idx="2"/>
            <a:endCxn id="11276" idx="0"/>
          </p:cNvCxnSpPr>
          <p:nvPr/>
        </p:nvCxnSpPr>
        <p:spPr bwMode="auto">
          <a:xfrm rot="5400000">
            <a:off x="4382294" y="3656806"/>
            <a:ext cx="304800" cy="158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cxnSp>
      <p:cxnSp>
        <p:nvCxnSpPr>
          <p:cNvPr id="11281" name="AutoShape 27"/>
          <p:cNvCxnSpPr>
            <a:cxnSpLocks noChangeShapeType="1"/>
            <a:stCxn id="11276" idx="2"/>
            <a:endCxn id="11277" idx="0"/>
          </p:cNvCxnSpPr>
          <p:nvPr/>
        </p:nvCxnSpPr>
        <p:spPr bwMode="auto">
          <a:xfrm rot="5400000">
            <a:off x="4419600" y="4457700"/>
            <a:ext cx="228600" cy="0"/>
          </a:xfrm>
          <a:prstGeom prst="straightConnector1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</p:cxnSp>
      <p:cxnSp>
        <p:nvCxnSpPr>
          <p:cNvPr id="11282" name="AutoShape 28"/>
          <p:cNvCxnSpPr>
            <a:cxnSpLocks noChangeShapeType="1"/>
            <a:stCxn id="11277" idx="2"/>
            <a:endCxn id="11278" idx="0"/>
          </p:cNvCxnSpPr>
          <p:nvPr/>
        </p:nvCxnSpPr>
        <p:spPr bwMode="auto">
          <a:xfrm rot="5400000">
            <a:off x="4419600" y="5219700"/>
            <a:ext cx="228600" cy="0"/>
          </a:xfrm>
          <a:prstGeom prst="straightConnector1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</p:cxnSp>
      <p:cxnSp>
        <p:nvCxnSpPr>
          <p:cNvPr id="11283" name="AutoShape 29"/>
          <p:cNvCxnSpPr>
            <a:cxnSpLocks noChangeShapeType="1"/>
            <a:stCxn id="11278" idx="2"/>
            <a:endCxn id="11279" idx="0"/>
          </p:cNvCxnSpPr>
          <p:nvPr/>
        </p:nvCxnSpPr>
        <p:spPr bwMode="auto">
          <a:xfrm rot="5400000">
            <a:off x="4381500" y="6019800"/>
            <a:ext cx="304800" cy="0"/>
          </a:xfrm>
          <a:prstGeom prst="straightConnector1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8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Sanctioned Staff Strength</a:t>
            </a:r>
            <a:endParaRPr lang="hi-IN" sz="480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5341" name="Group 45"/>
          <p:cNvGraphicFramePr>
            <a:graphicFrameLocks noGrp="1"/>
          </p:cNvGraphicFramePr>
          <p:nvPr>
            <p:ph idx="1"/>
          </p:nvPr>
        </p:nvGraphicFramePr>
        <p:xfrm>
          <a:off x="457200" y="1524000"/>
          <a:ext cx="8229600" cy="4953000"/>
        </p:xfrm>
        <a:graphic>
          <a:graphicData uri="http://schemas.openxmlformats.org/drawingml/2006/table">
            <a:tbl>
              <a:tblPr/>
              <a:tblGrid>
                <a:gridCol w="4114800"/>
                <a:gridCol w="4114800"/>
              </a:tblGrid>
              <a:tr h="825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Mangal" pitchFamily="2" charset="0"/>
                        </a:rPr>
                        <a:t>Cadre</a:t>
                      </a:r>
                      <a:endParaRPr kumimoji="0" lang="hi-IN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Mangal" pitchFamily="2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FE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Mangal" pitchFamily="2" charset="0"/>
                        </a:rPr>
                        <a:t>Strength</a:t>
                      </a:r>
                      <a:endParaRPr kumimoji="0" lang="hi-IN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Mangal" pitchFamily="2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FE00"/>
                    </a:solidFill>
                  </a:tcPr>
                </a:tc>
              </a:tr>
              <a:tr h="825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Mangal" pitchFamily="2" charset="0"/>
                        </a:rPr>
                        <a:t>Group ‘A’</a:t>
                      </a:r>
                      <a:endParaRPr kumimoji="0" lang="hi-IN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Mangal" pitchFamily="2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Mangal" pitchFamily="2" charset="0"/>
                        </a:rPr>
                        <a:t>3074</a:t>
                      </a:r>
                      <a:endParaRPr kumimoji="0" lang="hi-IN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Mangal" pitchFamily="2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825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Mangal" pitchFamily="2" charset="0"/>
                        </a:rPr>
                        <a:t>Group ‘B’ Gazetted</a:t>
                      </a:r>
                      <a:endParaRPr kumimoji="0" lang="hi-IN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Mangal" pitchFamily="2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Mangal" pitchFamily="2" charset="0"/>
                        </a:rPr>
                        <a:t>16063</a:t>
                      </a:r>
                      <a:endParaRPr kumimoji="0" lang="hi-IN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Mangal" pitchFamily="2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825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Mangal" pitchFamily="2" charset="0"/>
                        </a:rPr>
                        <a:t>Group ‘B’ Non-gazetted</a:t>
                      </a:r>
                      <a:endParaRPr kumimoji="0" lang="hi-IN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Mangal" pitchFamily="2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Mangal" pitchFamily="2" charset="0"/>
                        </a:rPr>
                        <a:t>27126</a:t>
                      </a:r>
                      <a:endParaRPr kumimoji="0" lang="hi-IN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Mangal" pitchFamily="2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825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Mangal" pitchFamily="2" charset="0"/>
                        </a:rPr>
                        <a:t>Group ‘C’</a:t>
                      </a:r>
                      <a:endParaRPr kumimoji="0" lang="hi-IN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Mangal" pitchFamily="2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Mangal" pitchFamily="2" charset="0"/>
                        </a:rPr>
                        <a:t>26828</a:t>
                      </a:r>
                      <a:endParaRPr kumimoji="0" lang="hi-IN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Mangal" pitchFamily="2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825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Mangal" pitchFamily="2" charset="0"/>
                        </a:rPr>
                        <a:t>Total</a:t>
                      </a:r>
                      <a:endParaRPr kumimoji="0" lang="hi-IN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Mangal" pitchFamily="2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Mangal" pitchFamily="2" charset="0"/>
                        </a:rPr>
                        <a:t>73091</a:t>
                      </a:r>
                      <a:endParaRPr kumimoji="0" lang="hi-IN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Mangal" pitchFamily="2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z="48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Offices under CBEC</a:t>
            </a:r>
            <a:r>
              <a:rPr lang="en-US" sz="3200" smtClean="0"/>
              <a:t/>
            </a:r>
            <a:br>
              <a:rPr lang="en-US" sz="3200" smtClean="0"/>
            </a:br>
            <a:endParaRPr lang="en-US" sz="3200" smtClean="0"/>
          </a:p>
        </p:txBody>
      </p:sp>
      <p:sp>
        <p:nvSpPr>
          <p:cNvPr id="13315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Attached Offices 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16 Directorates and  Chief Departmental Representative and Central Revenues Control Laboratory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Subordinate Offices 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23 Customs and Central Excise Zones with                             93 composite Commissionerates,                                               7  exclusive Service Tax Commissionerates &amp;                          4 Large Taxpayer Units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11 Customs and Customs (Preventive) Zones with                 35 Commissionerates</a:t>
            </a:r>
          </a:p>
          <a:p>
            <a:pPr eaLnBrk="1" hangingPunct="1">
              <a:spcBef>
                <a:spcPct val="50000"/>
              </a:spcBef>
            </a:pPr>
            <a:endParaRPr lang="en-US" sz="240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 rtlCol="0" anchor="ctr"/>
          <a:lstStyle/>
          <a:p>
            <a:pPr>
              <a:defRPr/>
            </a:pPr>
            <a:fld id="{C3E9D710-C110-4139-A049-2EC2F10EFED5}" type="slidenum">
              <a:rPr lang="en-US"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cs typeface="Arial" charset="0"/>
              </a:rPr>
              <a:pPr>
                <a:defRPr/>
              </a:pPr>
              <a:t>12</a:t>
            </a:fld>
            <a:endParaRPr lang="en-US" sz="1200">
              <a:solidFill>
                <a:schemeClr val="tx1">
                  <a:tint val="75000"/>
                </a:schemeClr>
              </a:solidFill>
              <a:latin typeface="Verdana" pitchFamily="34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z="48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Central Excise</a:t>
            </a:r>
            <a:r>
              <a:rPr lang="en-US" sz="3600" b="1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US" sz="3600" b="1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3600" b="1" smtClean="0">
              <a:solidFill>
                <a:srgbClr val="FF99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Levied on all manufactured goods (other than liquor for human consumption)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At Central VAT (CENVAT) rate of 10%, with few exceptions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Collected on transaction value or  MRP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Input/ capital goods duty credit allowed 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Self assessment and self removal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Payment of duty on monthly basis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General exemption to Small Scale Sector</a:t>
            </a:r>
          </a:p>
          <a:p>
            <a:pPr eaLnBrk="1" hangingPunct="1">
              <a:spcBef>
                <a:spcPct val="50000"/>
              </a:spcBef>
            </a:pPr>
            <a:endParaRPr lang="en-US" sz="2400" smtClean="0">
              <a:solidFill>
                <a:schemeClr val="bg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z="48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Customs</a:t>
            </a:r>
            <a:r>
              <a:rPr lang="en-US" sz="3600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smtClean="0">
                <a:latin typeface="Times New Roman" pitchFamily="18" charset="0"/>
                <a:cs typeface="Times New Roman" pitchFamily="18" charset="0"/>
              </a:rPr>
            </a:br>
            <a:endParaRPr lang="en-US" sz="36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752600"/>
            <a:ext cx="8229600" cy="4373563"/>
          </a:xfrm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Levied on import and export of goods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Peak rate for industrial goods at 10%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Major ad valorem rates of 5% and 7.5%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Collected on transaction value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Customs automation has reduced dwell time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Streamlining of procedures aimed at reduction of transaction costs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 rtlCol="0" anchor="ctr"/>
          <a:lstStyle/>
          <a:p>
            <a:pPr>
              <a:defRPr/>
            </a:pPr>
            <a:fld id="{4B2E3CD3-AD72-49C0-8171-1E59D943E28E}" type="slidenum">
              <a:rPr lang="en-US"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cs typeface="Arial" charset="0"/>
              </a:rPr>
              <a:pPr>
                <a:defRPr/>
              </a:pPr>
              <a:t>14</a:t>
            </a:fld>
            <a:endParaRPr lang="en-US" sz="1200">
              <a:solidFill>
                <a:schemeClr val="tx1">
                  <a:tint val="75000"/>
                </a:schemeClr>
              </a:solidFill>
              <a:latin typeface="Verdana" pitchFamily="34" charset="0"/>
              <a:cs typeface="Arial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3400" y="228600"/>
            <a:ext cx="8229600" cy="457200"/>
          </a:xfrm>
        </p:spPr>
        <p:txBody>
          <a:bodyPr/>
          <a:lstStyle/>
          <a:p>
            <a:pPr eaLnBrk="1" hangingPunct="1"/>
            <a:r>
              <a:rPr lang="en-US" sz="3200" b="1" smtClean="0">
                <a:solidFill>
                  <a:srgbClr val="FF9900"/>
                </a:solidFill>
              </a:rPr>
              <a:t/>
            </a:r>
            <a:br>
              <a:rPr lang="en-US" sz="3200" b="1" smtClean="0">
                <a:solidFill>
                  <a:srgbClr val="FF9900"/>
                </a:solidFill>
              </a:rPr>
            </a:br>
            <a:r>
              <a:rPr lang="en-US" sz="48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Service Tax</a:t>
            </a:r>
            <a:r>
              <a:rPr lang="en-US" sz="3200" b="1" smtClean="0">
                <a:solidFill>
                  <a:srgbClr val="FF9900"/>
                </a:solidFill>
              </a:rPr>
              <a:t> </a:t>
            </a:r>
            <a:br>
              <a:rPr lang="en-US" sz="3200" b="1" smtClean="0">
                <a:solidFill>
                  <a:srgbClr val="FF9900"/>
                </a:solidFill>
              </a:rPr>
            </a:br>
            <a:endParaRPr lang="en-US" sz="3200" b="1" smtClean="0">
              <a:solidFill>
                <a:srgbClr val="FF9900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304800" y="914400"/>
            <a:ext cx="8534400" cy="5410200"/>
          </a:xfrm>
        </p:spPr>
        <p:txBody>
          <a:bodyPr/>
          <a:lstStyle/>
          <a:p>
            <a:pPr marL="520700" indent="-520700" eaLnBrk="1" hangingPunct="1">
              <a:spcBef>
                <a:spcPct val="25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Levied on 117 specified services @ 10% of gross amount charged</a:t>
            </a:r>
          </a:p>
          <a:p>
            <a:pPr marL="520700" indent="-520700" algn="just" eaLnBrk="1" hangingPunct="1">
              <a:spcBef>
                <a:spcPct val="25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Payable by service providers and in some cases by  service recipients</a:t>
            </a:r>
          </a:p>
          <a:p>
            <a:pPr marL="520700" indent="-520700" algn="just" eaLnBrk="1" hangingPunct="1">
              <a:spcBef>
                <a:spcPct val="25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Major services subjected to tax are:</a:t>
            </a:r>
          </a:p>
          <a:p>
            <a:pPr marL="920750" lvl="1" eaLnBrk="1" hangingPunct="1">
              <a:lnSpc>
                <a:spcPct val="70000"/>
              </a:lnSpc>
              <a:spcBef>
                <a:spcPct val="25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Telecommunication services</a:t>
            </a:r>
          </a:p>
          <a:p>
            <a:pPr marL="920750" lvl="1" eaLnBrk="1" hangingPunct="1">
              <a:lnSpc>
                <a:spcPct val="70000"/>
              </a:lnSpc>
              <a:spcBef>
                <a:spcPct val="25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Life / General insurance &amp; insurance auxiliary service</a:t>
            </a:r>
          </a:p>
          <a:p>
            <a:pPr marL="920750" lvl="1" eaLnBrk="1" hangingPunct="1">
              <a:lnSpc>
                <a:spcPct val="70000"/>
              </a:lnSpc>
              <a:spcBef>
                <a:spcPct val="25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Stock broker service</a:t>
            </a:r>
          </a:p>
          <a:p>
            <a:pPr marL="920750" lvl="1" eaLnBrk="1" hangingPunct="1">
              <a:lnSpc>
                <a:spcPct val="70000"/>
              </a:lnSpc>
              <a:spcBef>
                <a:spcPct val="25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Banking &amp; other financial services</a:t>
            </a:r>
          </a:p>
          <a:p>
            <a:pPr marL="920750" lvl="1" eaLnBrk="1" hangingPunct="1">
              <a:lnSpc>
                <a:spcPct val="70000"/>
              </a:lnSpc>
              <a:spcBef>
                <a:spcPct val="25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Business auxiliary services</a:t>
            </a:r>
          </a:p>
          <a:p>
            <a:pPr marL="920750" lvl="1" eaLnBrk="1" hangingPunct="1">
              <a:lnSpc>
                <a:spcPct val="70000"/>
              </a:lnSpc>
              <a:spcBef>
                <a:spcPct val="25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Port &amp; airport services</a:t>
            </a:r>
          </a:p>
          <a:p>
            <a:pPr marL="920750" lvl="1" eaLnBrk="1" hangingPunct="1">
              <a:lnSpc>
                <a:spcPct val="70000"/>
              </a:lnSpc>
              <a:spcBef>
                <a:spcPct val="25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Broadcasting and advertising agency services</a:t>
            </a:r>
          </a:p>
          <a:p>
            <a:pPr marL="520700" indent="-520700" eaLnBrk="1" hangingPunct="1">
              <a:spcBef>
                <a:spcPct val="25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Self assessment, monthly payment of tax and half yearly returns </a:t>
            </a:r>
          </a:p>
          <a:p>
            <a:pPr marL="520700" indent="-520700" eaLnBrk="1" hangingPunct="1">
              <a:spcBef>
                <a:spcPct val="25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Threshold exemption of Rs. 10 lakhs for small Service Providers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 rtlCol="0" anchor="ctr"/>
          <a:lstStyle/>
          <a:p>
            <a:pPr>
              <a:defRPr/>
            </a:pPr>
            <a:fld id="{606FA0F2-C01C-4225-B7DA-1A1FB48426CD}" type="slidenum">
              <a:rPr lang="en-US"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cs typeface="Arial" charset="0"/>
              </a:rPr>
              <a:pPr>
                <a:defRPr/>
              </a:pPr>
              <a:t>15</a:t>
            </a:fld>
            <a:endParaRPr lang="en-US" sz="1200">
              <a:solidFill>
                <a:schemeClr val="tx1">
                  <a:tint val="75000"/>
                </a:schemeClr>
              </a:solidFill>
              <a:latin typeface="Verdana" pitchFamily="34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354013"/>
            <a:ext cx="8229600" cy="712787"/>
          </a:xfrm>
        </p:spPr>
        <p:txBody>
          <a:bodyPr/>
          <a:lstStyle/>
          <a:p>
            <a:pPr eaLnBrk="1" hangingPunct="1"/>
            <a:r>
              <a:rPr lang="en-US" sz="48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Revenue from Indirect Taxes</a:t>
            </a:r>
            <a:r>
              <a:rPr lang="en-US" sz="25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US" sz="25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5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 		</a:t>
            </a:r>
            <a:r>
              <a:rPr lang="en-US" sz="20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(Rs. crore)</a:t>
            </a:r>
            <a:br>
              <a:rPr lang="en-US" sz="20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200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3958" name="Group 1494"/>
          <p:cNvGraphicFramePr>
            <a:graphicFrameLocks noGrp="1"/>
          </p:cNvGraphicFramePr>
          <p:nvPr>
            <p:ph idx="4294967295"/>
          </p:nvPr>
        </p:nvGraphicFramePr>
        <p:xfrm>
          <a:off x="457200" y="1371600"/>
          <a:ext cx="8382000" cy="5289552"/>
        </p:xfrm>
        <a:graphic>
          <a:graphicData uri="http://schemas.openxmlformats.org/drawingml/2006/table">
            <a:tbl>
              <a:tblPr/>
              <a:tblGrid>
                <a:gridCol w="2006600"/>
                <a:gridCol w="1360488"/>
                <a:gridCol w="1289050"/>
                <a:gridCol w="1217612"/>
                <a:gridCol w="1146175"/>
                <a:gridCol w="1362075"/>
              </a:tblGrid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Heading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2007-08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2008-09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2009-10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2009-10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2010-11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BE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279,190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321,264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269,477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269,477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313,471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279,316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281,359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244,477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244,477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hi-I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87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Actuals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279,031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269,433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245,540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158,129*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226,946*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881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achievement of BE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99.9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83.9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91.1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58.7*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72.4*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879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achievement of RE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103.3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95.8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100.4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64.7*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hi-I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8905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growth over last year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15.5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-3.4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-8.9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hi-I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43.5*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881063">
                <a:tc gridSpan="6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                                                           * (April – December)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52400"/>
            <a:ext cx="8077200" cy="1295400"/>
          </a:xfrm>
        </p:spPr>
        <p:txBody>
          <a:bodyPr/>
          <a:lstStyle/>
          <a:p>
            <a:pPr eaLnBrk="1" hangingPunct="1"/>
            <a:r>
              <a:rPr lang="en-US" sz="48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Revenue from Indirect Taxes </a:t>
            </a:r>
            <a:br>
              <a:rPr lang="en-US" sz="48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6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Customs</a:t>
            </a:r>
            <a:r>
              <a:rPr lang="en-US" sz="4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(Rs. crore)</a:t>
            </a:r>
            <a:endParaRPr lang="en-US" sz="480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8648" name="Group 216"/>
          <p:cNvGraphicFramePr>
            <a:graphicFrameLocks noGrp="1"/>
          </p:cNvGraphicFramePr>
          <p:nvPr>
            <p:ph idx="4294967295"/>
          </p:nvPr>
        </p:nvGraphicFramePr>
        <p:xfrm>
          <a:off x="228600" y="1524000"/>
          <a:ext cx="8686800" cy="5105401"/>
        </p:xfrm>
        <a:graphic>
          <a:graphicData uri="http://schemas.openxmlformats.org/drawingml/2006/table">
            <a:tbl>
              <a:tblPr/>
              <a:tblGrid>
                <a:gridCol w="1676400"/>
                <a:gridCol w="1371600"/>
                <a:gridCol w="1371600"/>
                <a:gridCol w="1371600"/>
                <a:gridCol w="1447800"/>
                <a:gridCol w="1447800"/>
              </a:tblGrid>
              <a:tr h="444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Heading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FE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2007-08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FE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2008-09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FE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2009-10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FE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2009-10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FE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2010-11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FE00"/>
                    </a:solidFill>
                  </a:tcPr>
                </a:tc>
              </a:tr>
              <a:tr h="442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98,770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118,930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115,000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536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100,766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108,000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84,477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84,477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kumimoji="0" lang="hi-IN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Actuals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104,119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99,879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83,275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58,594*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97,131*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917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achievement of BE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105.4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84.0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85.0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59.8*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84.5*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9159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achievement of RE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103.3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92.5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98.6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69.4*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kumimoji="0" lang="hi-IN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%growth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20.6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-4.1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-16.6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hi-IN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65.8*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704850">
                <a:tc gridSpan="6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 (April – December)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28600"/>
            <a:ext cx="8229600" cy="990600"/>
          </a:xfrm>
        </p:spPr>
        <p:txBody>
          <a:bodyPr/>
          <a:lstStyle/>
          <a:p>
            <a:pPr eaLnBrk="1" hangingPunct="1"/>
            <a:r>
              <a:rPr lang="en-US" sz="48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Revenue from Indirect Taxes</a:t>
            </a:r>
            <a:r>
              <a:rPr lang="en-US" sz="29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US" sz="29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6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Central Excise</a:t>
            </a:r>
            <a:r>
              <a:rPr lang="en-US" sz="19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9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9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        </a:t>
            </a:r>
            <a:r>
              <a:rPr lang="en-US" sz="20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(Rs. crore)</a:t>
            </a:r>
          </a:p>
        </p:txBody>
      </p:sp>
      <p:graphicFrame>
        <p:nvGraphicFramePr>
          <p:cNvPr id="19571" name="Group 115"/>
          <p:cNvGraphicFramePr>
            <a:graphicFrameLocks noGrp="1"/>
          </p:cNvGraphicFramePr>
          <p:nvPr>
            <p:ph idx="4294967295"/>
          </p:nvPr>
        </p:nvGraphicFramePr>
        <p:xfrm>
          <a:off x="304800" y="1752600"/>
          <a:ext cx="8534400" cy="4724402"/>
        </p:xfrm>
        <a:graphic>
          <a:graphicData uri="http://schemas.openxmlformats.org/drawingml/2006/table">
            <a:tbl>
              <a:tblPr/>
              <a:tblGrid>
                <a:gridCol w="1800225"/>
                <a:gridCol w="1331913"/>
                <a:gridCol w="1409700"/>
                <a:gridCol w="1330325"/>
                <a:gridCol w="1331912"/>
                <a:gridCol w="1330325"/>
              </a:tblGrid>
              <a:tr h="582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Heading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FE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2007-08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FE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2008-09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FE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2009-10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FE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2009-10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FE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2010-11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FE00"/>
                    </a:solidFill>
                  </a:tcPr>
                </a:tc>
              </a:tr>
              <a:tr h="493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130,220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137,874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106,477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106,477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130,471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587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127,947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108,359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102,000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102,000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kumimoji="0" lang="hi-IN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631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Actuals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123,611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108,613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103,946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62,547*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85,560*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646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achievement of BE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94.9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78.8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97.6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58.7*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65.6*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achievement of RE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96.6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100.2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101.9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61.3*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kumimoji="0" lang="hi-IN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631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growth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-12.1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-4.3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hi-IN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36.8*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631825">
                <a:tc gridSpan="6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 (April – December)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z="48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Revenue from Indirect Taxes </a:t>
            </a:r>
            <a:br>
              <a:rPr lang="en-US" sz="48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6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Service Tax</a:t>
            </a:r>
            <a:r>
              <a:rPr lang="en-US" sz="48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       </a:t>
            </a:r>
            <a:r>
              <a:rPr lang="en-US" sz="20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(Rs. crore)</a:t>
            </a:r>
          </a:p>
        </p:txBody>
      </p:sp>
      <p:graphicFrame>
        <p:nvGraphicFramePr>
          <p:cNvPr id="20607" name="Group 127"/>
          <p:cNvGraphicFramePr>
            <a:graphicFrameLocks noGrp="1"/>
          </p:cNvGraphicFramePr>
          <p:nvPr>
            <p:ph idx="4294967295"/>
          </p:nvPr>
        </p:nvGraphicFramePr>
        <p:xfrm>
          <a:off x="457200" y="1828800"/>
          <a:ext cx="8382000" cy="4572001"/>
        </p:xfrm>
        <a:graphic>
          <a:graphicData uri="http://schemas.openxmlformats.org/drawingml/2006/table">
            <a:tbl>
              <a:tblPr/>
              <a:tblGrid>
                <a:gridCol w="1768475"/>
                <a:gridCol w="1306513"/>
                <a:gridCol w="1384300"/>
                <a:gridCol w="1308100"/>
                <a:gridCol w="1306512"/>
                <a:gridCol w="1308100"/>
              </a:tblGrid>
              <a:tr h="4714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Heading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FE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2007-08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FE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2008-09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FE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2009-10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FE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2009-10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FE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2010-11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FE00"/>
                    </a:solidFill>
                  </a:tcPr>
                </a:tc>
              </a:tr>
              <a:tr h="473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50,200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64,460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34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50,603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58,000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58,000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kumimoji="0" lang="hi-IN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603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Actuals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51,301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60,941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58,319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36,988*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44,256*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619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achievement of BE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102.2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94.5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89.7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56.9*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65.1*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620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achievement of RE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101.4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93.8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100.6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63.8*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kumimoji="0" lang="hi-IN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606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growth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36.4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18.8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-4.3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hi-IN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19.6*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742950">
                <a:tc gridSpan="6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 (April – December)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z="48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Central  Board of  Excise </a:t>
            </a:r>
            <a:br>
              <a:rPr lang="en-US" sz="48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8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and Customs</a:t>
            </a:r>
          </a:p>
        </p:txBody>
      </p:sp>
      <p:sp>
        <p:nvSpPr>
          <p:cNvPr id="3075" name="Content Placeholder 2"/>
          <p:cNvSpPr>
            <a:spLocks noGrp="1"/>
          </p:cNvSpPr>
          <p:nvPr>
            <p:ph idx="4294967295"/>
          </p:nvPr>
        </p:nvSpPr>
        <p:spPr>
          <a:xfrm>
            <a:off x="457200" y="2133600"/>
            <a:ext cx="8229600" cy="4267200"/>
          </a:xfrm>
        </p:spPr>
        <p:txBody>
          <a:bodyPr/>
          <a:lstStyle/>
          <a:p>
            <a:pPr algn="just" eaLnBrk="1" hangingPunct="1"/>
            <a:endParaRPr lang="en-US" sz="2400" b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r>
              <a:rPr 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Constituted under the Central Boards of Revenue Act, 1963</a:t>
            </a:r>
          </a:p>
          <a:p>
            <a:pPr algn="just" eaLnBrk="1" hangingPunct="1"/>
            <a:r>
              <a:rPr 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Came into force on 1.1.1964</a:t>
            </a:r>
          </a:p>
          <a:p>
            <a:pPr algn="just" eaLnBrk="1" hangingPunct="1"/>
            <a:r>
              <a:rPr 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Tasked with formulation of Indirect Tax Policies</a:t>
            </a:r>
          </a:p>
          <a:p>
            <a:pPr algn="just" eaLnBrk="1" hangingPunct="1"/>
            <a:r>
              <a:rPr 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Implementation of Indirect Tax Policies through attached and subordinate offices</a:t>
            </a:r>
          </a:p>
          <a:p>
            <a:pPr algn="just" eaLnBrk="1" hangingPunct="1"/>
            <a:endParaRPr lang="en-US" sz="280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endParaRPr lang="en-US" sz="240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endParaRPr lang="en-US" sz="240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 rtlCol="0" anchor="ctr"/>
          <a:lstStyle/>
          <a:p>
            <a:pPr>
              <a:defRPr/>
            </a:pPr>
            <a:fld id="{9F2AE53E-26F0-4F14-B07B-EEA0F257A757}" type="slidenum">
              <a:rPr lang="en-US"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cs typeface="Arial" charset="0"/>
              </a:rPr>
              <a:pPr>
                <a:defRPr/>
              </a:pPr>
              <a:t>2</a:t>
            </a:fld>
            <a:endParaRPr lang="en-US" sz="1200">
              <a:solidFill>
                <a:schemeClr val="tx1">
                  <a:tint val="75000"/>
                </a:schemeClr>
              </a:solidFill>
              <a:latin typeface="Verdana" pitchFamily="34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z="48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Trade Facilitation Measures</a:t>
            </a:r>
            <a:r>
              <a:rPr lang="en-US" sz="28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8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Customs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4294967295"/>
          </p:nvPr>
        </p:nvSpPr>
        <p:spPr>
          <a:xfrm>
            <a:off x="457200" y="1870075"/>
            <a:ext cx="8229600" cy="4683125"/>
          </a:xfrm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Electronic Payment of Customs Duty and Cess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Customs Electronic Data Interchange (EDI) upgraded to Version 1.5 - hosted on central server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Risk Management System (RMS 3.1) is operational in 47 Customs locations 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Risk Management System in Export Promotion Schemes, covering about 21 such schemes, has been implemented at all EDI locations  </a:t>
            </a:r>
          </a:p>
          <a:p>
            <a:pPr eaLnBrk="1" hangingPunct="1">
              <a:spcBef>
                <a:spcPct val="50000"/>
              </a:spcBef>
              <a:buFont typeface="Wingdings" pitchFamily="2" charset="2"/>
              <a:buChar char="v"/>
            </a:pPr>
            <a:endParaRPr lang="en-US" sz="2400" smtClean="0">
              <a:solidFill>
                <a:schemeClr val="bg1"/>
              </a:solidFill>
              <a:latin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endParaRPr lang="en-US" sz="2400" smtClean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 rtlCol="0" anchor="ctr"/>
          <a:lstStyle/>
          <a:p>
            <a:pPr>
              <a:defRPr/>
            </a:pPr>
            <a:fld id="{8F0629B2-FE72-4176-BE84-38397D385DDA}" type="slidenum">
              <a:rPr lang="en-US"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cs typeface="Arial" charset="0"/>
              </a:rPr>
              <a:pPr>
                <a:defRPr/>
              </a:pPr>
              <a:t>20</a:t>
            </a:fld>
            <a:endParaRPr lang="en-US" sz="1200">
              <a:solidFill>
                <a:schemeClr val="tx1">
                  <a:tint val="75000"/>
                </a:schemeClr>
              </a:solidFill>
              <a:latin typeface="Verdana" pitchFamily="34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z="48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Trade Facilitation Measures</a:t>
            </a:r>
            <a:br>
              <a:rPr lang="en-US" sz="48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8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Central Excise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4294967295"/>
          </p:nvPr>
        </p:nvSpPr>
        <p:spPr>
          <a:xfrm>
            <a:off x="304800" y="1676400"/>
            <a:ext cx="8534400" cy="4953000"/>
          </a:xfrm>
        </p:spPr>
        <p:txBody>
          <a:bodyPr/>
          <a:lstStyle/>
          <a:p>
            <a:pPr algn="just" eaLnBrk="1" hangingPunct="1">
              <a:spcBef>
                <a:spcPct val="50000"/>
              </a:spcBef>
            </a:pPr>
            <a:r>
              <a:rPr lang="en-US" sz="26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Requirement of signing every excise invoice by the owner, MD or authorised signatory has been done away with</a:t>
            </a:r>
          </a:p>
          <a:p>
            <a:pPr algn="just" eaLnBrk="1" hangingPunct="1">
              <a:spcBef>
                <a:spcPct val="50000"/>
              </a:spcBef>
            </a:pPr>
            <a:r>
              <a:rPr lang="en-US" sz="26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Superintendents of Central Excise have been empowered to adjudicate cases involving duty up to Rs. 1 lakh in certain cases</a:t>
            </a:r>
          </a:p>
          <a:p>
            <a:pPr algn="just" eaLnBrk="1" hangingPunct="1">
              <a:spcBef>
                <a:spcPct val="50000"/>
              </a:spcBef>
            </a:pPr>
            <a:r>
              <a:rPr lang="en-US" sz="26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Online scheduling of factory stuffing inspection to facilitate speedy examination of the export goods</a:t>
            </a:r>
          </a:p>
          <a:p>
            <a:pPr algn="just" eaLnBrk="1" hangingPunct="1">
              <a:spcBef>
                <a:spcPct val="50000"/>
              </a:spcBef>
            </a:pPr>
            <a:r>
              <a:rPr lang="en-US" sz="26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e-payment of duty and e-filing of monthly returns made mandatory in certain cases</a:t>
            </a:r>
            <a:endParaRPr lang="en-US" sz="2600" smtClean="0">
              <a:solidFill>
                <a:schemeClr val="bg1"/>
              </a:solidFill>
              <a:latin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endParaRPr lang="en-US" sz="2400" smtClean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 rtlCol="0" anchor="ctr"/>
          <a:lstStyle/>
          <a:p>
            <a:pPr>
              <a:defRPr/>
            </a:pPr>
            <a:fld id="{80A31B17-C0AD-4B79-92D8-64C23DDD0647}" type="slidenum">
              <a:rPr lang="en-US"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cs typeface="Arial" charset="0"/>
              </a:rPr>
              <a:pPr>
                <a:defRPr/>
              </a:pPr>
              <a:t>21</a:t>
            </a:fld>
            <a:endParaRPr lang="en-US" sz="1200">
              <a:solidFill>
                <a:schemeClr val="tx1">
                  <a:tint val="75000"/>
                </a:schemeClr>
              </a:solidFill>
              <a:latin typeface="Verdana" pitchFamily="34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z="48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Trade Facilitation Measures</a:t>
            </a:r>
            <a:br>
              <a:rPr lang="en-US" sz="48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8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Central Excise </a:t>
            </a:r>
            <a:r>
              <a:rPr lang="en-US" sz="32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(Contd.)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4294967295"/>
          </p:nvPr>
        </p:nvSpPr>
        <p:spPr>
          <a:xfrm>
            <a:off x="457200" y="2209800"/>
            <a:ext cx="8229600" cy="4267200"/>
          </a:xfrm>
        </p:spPr>
        <p:txBody>
          <a:bodyPr/>
          <a:lstStyle/>
          <a:p>
            <a:pPr algn="just" eaLnBrk="1" hangingPunct="1">
              <a:spcBef>
                <a:spcPct val="50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Automation of Central Excise and Service Tax (ACES) rolled out in all 104 Commissionerates of Central Excise, Service Tax and Large Tax Payer Units </a:t>
            </a:r>
          </a:p>
          <a:p>
            <a:pPr eaLnBrk="1" hangingPunct="1">
              <a:spcBef>
                <a:spcPct val="50000"/>
              </a:spcBef>
            </a:pPr>
            <a:r>
              <a:rPr lang="fr-FR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ACES Certified Facilitation Centres (CFCs) for </a:t>
            </a: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taxpayers who may not have requisite IT infrastructure/ resources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sz="240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endParaRPr lang="en-US" sz="2400" smtClean="0">
              <a:solidFill>
                <a:schemeClr val="bg1"/>
              </a:solidFill>
              <a:latin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endParaRPr lang="en-US" sz="2400" smtClean="0">
              <a:solidFill>
                <a:schemeClr val="bg1"/>
              </a:solidFill>
              <a:latin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endParaRPr lang="en-US" sz="2400" smtClean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 rtlCol="0" anchor="ctr"/>
          <a:lstStyle/>
          <a:p>
            <a:pPr>
              <a:defRPr/>
            </a:pPr>
            <a:fld id="{1E3C7971-E086-470C-B56F-4E6E2674F285}" type="slidenum">
              <a:rPr lang="en-US"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cs typeface="Arial" charset="0"/>
              </a:rPr>
              <a:pPr>
                <a:defRPr/>
              </a:pPr>
              <a:t>22</a:t>
            </a:fld>
            <a:endParaRPr lang="en-US" sz="1200">
              <a:solidFill>
                <a:schemeClr val="tx1">
                  <a:tint val="75000"/>
                </a:schemeClr>
              </a:solidFill>
              <a:latin typeface="Verdana" pitchFamily="34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z="48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Trade Facilitation Measures</a:t>
            </a:r>
            <a:br>
              <a:rPr lang="en-US" sz="48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8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Service Tax</a:t>
            </a:r>
          </a:p>
        </p:txBody>
      </p:sp>
      <p:sp>
        <p:nvSpPr>
          <p:cNvPr id="24579" name="Content Placeholder 2"/>
          <p:cNvSpPr>
            <a:spLocks noGrp="1"/>
          </p:cNvSpPr>
          <p:nvPr>
            <p:ph idx="4294967295"/>
          </p:nvPr>
        </p:nvSpPr>
        <p:spPr>
          <a:xfrm>
            <a:off x="457200" y="2133600"/>
            <a:ext cx="8229600" cy="4191000"/>
          </a:xfrm>
        </p:spPr>
        <p:txBody>
          <a:bodyPr/>
          <a:lstStyle/>
          <a:p>
            <a:pPr algn="just" eaLnBrk="1" hangingPunct="1">
              <a:spcBef>
                <a:spcPct val="50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Electronic payment of duty and e-filing of monthly returns made mandatory in certain cases</a:t>
            </a:r>
          </a:p>
          <a:p>
            <a:pPr algn="just" eaLnBrk="1" hangingPunct="1">
              <a:spcBef>
                <a:spcPct val="50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Conferring the power of adjudication of service tax cases on Superintendents involving service tax upto Rs. 1 lakh in certain cases</a:t>
            </a:r>
          </a:p>
          <a:p>
            <a:pPr algn="just" eaLnBrk="1" hangingPunct="1">
              <a:spcBef>
                <a:spcPct val="50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Service Tax Return Preparers Scheme for assistance of service providers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 rtlCol="0" anchor="ctr"/>
          <a:lstStyle/>
          <a:p>
            <a:pPr>
              <a:defRPr/>
            </a:pPr>
            <a:fld id="{01DBDD87-73BE-449E-8B2C-702D89966BB9}" type="slidenum">
              <a:rPr lang="en-US"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cs typeface="Arial" charset="0"/>
              </a:rPr>
              <a:pPr>
                <a:defRPr/>
              </a:pPr>
              <a:t>23</a:t>
            </a:fld>
            <a:endParaRPr lang="en-US" sz="1200">
              <a:solidFill>
                <a:schemeClr val="tx1">
                  <a:tint val="75000"/>
                </a:schemeClr>
              </a:solidFill>
              <a:latin typeface="Verdana" pitchFamily="34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2"/>
          <p:cNvSpPr>
            <a:spLocks noGrp="1"/>
          </p:cNvSpPr>
          <p:nvPr>
            <p:ph idx="4294967295"/>
          </p:nvPr>
        </p:nvSpPr>
        <p:spPr>
          <a:xfrm>
            <a:off x="457200" y="1493838"/>
            <a:ext cx="8229600" cy="4754562"/>
          </a:xfrm>
        </p:spPr>
        <p:txBody>
          <a:bodyPr/>
          <a:lstStyle/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2400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Multi-pronged enforcement strategy adopted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DRI and DGCEI for Customs &amp; Excise/Service Tax at apex level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Specialized anti-smuggling, anti-evasion and audit wings in every Commissionerate; remote Divisions also have anti-evasion/ anti-smuggling units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Exclusive Customs Preventive Commissionerates at select locations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Automation assisted tools for enforcement such as NIDB, RMS, ISS, CAAP</a:t>
            </a:r>
            <a:endParaRPr lang="en-US" sz="2400" smtClean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4" name="Slide Number Placeholder 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A5D29C97-253F-495B-8770-047E678B3DBC}" type="slidenum">
              <a:rPr lang="en-US"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+mn-ea"/>
                <a:cs typeface="Arial" charset="0"/>
              </a:rPr>
              <a:pPr algn="r">
                <a:defRPr/>
              </a:pPr>
              <a:t>24</a:t>
            </a:fld>
            <a:endParaRPr lang="en-US" sz="1200">
              <a:solidFill>
                <a:schemeClr val="tx1">
                  <a:tint val="75000"/>
                </a:schemeClr>
              </a:solidFill>
              <a:latin typeface="Verdana" pitchFamily="34" charset="0"/>
              <a:ea typeface="+mn-ea"/>
              <a:cs typeface="Arial" charset="0"/>
            </a:endParaRPr>
          </a:p>
        </p:txBody>
      </p:sp>
      <p:sp>
        <p:nvSpPr>
          <p:cNvPr id="25604" name="Text Box 5"/>
          <p:cNvSpPr txBox="1">
            <a:spLocks noChangeArrowheads="1"/>
          </p:cNvSpPr>
          <p:nvPr/>
        </p:nvSpPr>
        <p:spPr bwMode="auto">
          <a:xfrm>
            <a:off x="1447800" y="381000"/>
            <a:ext cx="64008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Enforcement Machinery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ontent Placeholder 2"/>
          <p:cNvSpPr>
            <a:spLocks noGrp="1"/>
          </p:cNvSpPr>
          <p:nvPr>
            <p:ph idx="4294967295"/>
          </p:nvPr>
        </p:nvSpPr>
        <p:spPr>
          <a:xfrm>
            <a:off x="457200" y="1493838"/>
            <a:ext cx="8229600" cy="4754562"/>
          </a:xfrm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National Litigation Policy formulated to reduce Government litigation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Appeal not to be filed in the Tribunal if the duty involved or total revenue is Rs. 1 lakh or below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Appeal not to be filed in the High Court if the duty involved or total revenue is Rs. 2 lakh or below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Appeal not to be filed in the Supreme Court if the duty involved or total revenue is Rs.5 lakh or below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Alternate mechanism by way of Settlement Commission/ Authority for Advance Rulings</a:t>
            </a:r>
            <a:endParaRPr lang="en-US" sz="2400" smtClean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 rtlCol="0" anchor="ctr"/>
          <a:lstStyle/>
          <a:p>
            <a:pPr>
              <a:defRPr/>
            </a:pPr>
            <a:fld id="{99BDF636-813C-4015-9D04-A079774C1562}" type="slidenum">
              <a:rPr lang="en-US"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cs typeface="Arial" charset="0"/>
              </a:rPr>
              <a:pPr>
                <a:defRPr/>
              </a:pPr>
              <a:t>25</a:t>
            </a:fld>
            <a:endParaRPr lang="en-US" sz="1200">
              <a:solidFill>
                <a:schemeClr val="tx1">
                  <a:tint val="75000"/>
                </a:schemeClr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26628" name="Text Box 8"/>
          <p:cNvSpPr txBox="1">
            <a:spLocks noChangeArrowheads="1"/>
          </p:cNvSpPr>
          <p:nvPr/>
        </p:nvSpPr>
        <p:spPr bwMode="auto">
          <a:xfrm>
            <a:off x="1447800" y="381000"/>
            <a:ext cx="64008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Dispute Resolution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 idx="4294967295"/>
          </p:nvPr>
        </p:nvSpPr>
        <p:spPr>
          <a:xfrm>
            <a:off x="76200" y="152400"/>
            <a:ext cx="8229600" cy="762000"/>
          </a:xfrm>
        </p:spPr>
        <p:txBody>
          <a:bodyPr/>
          <a:lstStyle/>
          <a:p>
            <a:pPr eaLnBrk="1" hangingPunct="1"/>
            <a:r>
              <a:rPr lang="en-GB" sz="48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Key Workload Indicators</a:t>
            </a:r>
            <a:endParaRPr lang="en-US" sz="480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7697" name="Group 49"/>
          <p:cNvGraphicFramePr>
            <a:graphicFrameLocks noGrp="1"/>
          </p:cNvGraphicFramePr>
          <p:nvPr>
            <p:ph idx="4294967295"/>
          </p:nvPr>
        </p:nvGraphicFramePr>
        <p:xfrm>
          <a:off x="838200" y="1143000"/>
          <a:ext cx="7239000" cy="5410203"/>
        </p:xfrm>
        <a:graphic>
          <a:graphicData uri="http://schemas.openxmlformats.org/drawingml/2006/table">
            <a:tbl>
              <a:tblPr/>
              <a:tblGrid>
                <a:gridCol w="1811338"/>
                <a:gridCol w="1808162"/>
                <a:gridCol w="1811338"/>
                <a:gridCol w="1808162"/>
              </a:tblGrid>
              <a:tr h="65881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Description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E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2002-03 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E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2009-10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E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% Growth over 2002-03   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ED3"/>
                    </a:solidFill>
                  </a:tcPr>
                </a:tc>
              </a:tr>
              <a:tr h="5953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No. of CE Units 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F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79,770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F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98,654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F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24%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FEA"/>
                    </a:solidFill>
                  </a:tcPr>
                </a:tc>
              </a:tr>
              <a:tr h="6588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No. of ST Assessees 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E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1,33,531 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E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11,83,874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E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787%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ED3"/>
                    </a:solidFill>
                  </a:tcPr>
                </a:tc>
              </a:tr>
              <a:tr h="66040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No. of Shipping Bills 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F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24,78,142 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F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42,33,796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F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71%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FEA"/>
                    </a:solidFill>
                  </a:tcPr>
                </a:tc>
              </a:tr>
              <a:tr h="6588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No. of Bills of  Entry 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E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12,62,828 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E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31,43,513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E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149%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ED3"/>
                    </a:solidFill>
                  </a:tcPr>
                </a:tc>
              </a:tr>
              <a:tr h="118903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No. of  Factory Stuffing  of Containers 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F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 Lakh 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F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8.2 lakh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F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720%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FEA"/>
                    </a:solidFill>
                  </a:tcPr>
                </a:tc>
              </a:tr>
              <a:tr h="9890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No. of International Passengers 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E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94 Lakh 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E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252 Lakh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E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168%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ED3"/>
                    </a:solidFill>
                  </a:tcPr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 rtlCol="0" anchor="ctr"/>
          <a:lstStyle/>
          <a:p>
            <a:pPr>
              <a:defRPr/>
            </a:pPr>
            <a:fld id="{EFFB8D93-F61B-44D3-AABE-A6B610F5CDC1}" type="slidenum">
              <a:rPr lang="en-US"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cs typeface="Arial" charset="0"/>
              </a:rPr>
              <a:pPr>
                <a:defRPr/>
              </a:pPr>
              <a:t>26</a:t>
            </a:fld>
            <a:endParaRPr lang="en-US" sz="1200">
              <a:solidFill>
                <a:schemeClr val="tx1">
                  <a:tint val="75000"/>
                </a:schemeClr>
              </a:solidFill>
              <a:latin typeface="Verdana" pitchFamily="34" charset="0"/>
              <a:cs typeface="Arial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62000" y="228600"/>
            <a:ext cx="7175500" cy="685800"/>
          </a:xfrm>
        </p:spPr>
        <p:txBody>
          <a:bodyPr/>
          <a:lstStyle/>
          <a:p>
            <a:pPr eaLnBrk="1" hangingPunct="1"/>
            <a:r>
              <a:rPr lang="en-US" sz="48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Automation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685800" y="990600"/>
            <a:ext cx="7772400" cy="4724400"/>
          </a:xfrm>
        </p:spPr>
        <p:txBody>
          <a:bodyPr/>
          <a:lstStyle/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en-US" sz="2400" u="sng" smtClean="0">
                <a:solidFill>
                  <a:schemeClr val="bg1"/>
                </a:solidFill>
                <a:latin typeface="Times New Roman" pitchFamily="18" charset="0"/>
              </a:rPr>
              <a:t>Central Excise and Service Tax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Online registration of Central Excise and Service Tax Assessees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Online filing of Central Excise Claims, Refunds, Intimations &amp; Permissions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Online filing of Central Excise  and Service Tax Returns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e-payment of Central Excise Duty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Web-viewing and Web-tracking of status of Central Excise / Service Tax documents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Electronic Accounting System in Excise and Service Tax (EASIEST) </a:t>
            </a:r>
            <a:endParaRPr lang="en-US" sz="2400" b="1" smtClean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 rtlCol="0" anchor="ctr"/>
          <a:lstStyle/>
          <a:p>
            <a:pPr>
              <a:defRPr/>
            </a:pPr>
            <a:fld id="{E032DA46-1DA1-49D1-BF22-58D065A37FD4}" type="slidenum">
              <a:rPr lang="en-US"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cs typeface="Arial" charset="0"/>
              </a:rPr>
              <a:pPr>
                <a:defRPr/>
              </a:pPr>
              <a:t>27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Verdana" pitchFamily="34" charset="0"/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 idx="4294967295"/>
          </p:nvPr>
        </p:nvSpPr>
        <p:spPr>
          <a:xfrm>
            <a:off x="457200" y="228600"/>
            <a:ext cx="8229600" cy="808038"/>
          </a:xfrm>
        </p:spPr>
        <p:txBody>
          <a:bodyPr/>
          <a:lstStyle/>
          <a:p>
            <a:pPr eaLnBrk="1" hangingPunct="1"/>
            <a:r>
              <a:rPr lang="en-US" sz="48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Automation </a:t>
            </a:r>
            <a:r>
              <a:rPr lang="en-US" sz="40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(Contd.)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en-US" sz="2400" u="sng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Customs</a:t>
            </a:r>
          </a:p>
          <a:p>
            <a:pPr algn="just" eaLnBrk="1" hangingPunct="1">
              <a:spcBef>
                <a:spcPct val="50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Online registration of Importers/ Exporters/ CHAs</a:t>
            </a:r>
          </a:p>
          <a:p>
            <a:pPr algn="just" eaLnBrk="1" hangingPunct="1">
              <a:spcBef>
                <a:spcPct val="50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Online filing of Customs documents such as BE, SB, IGM, EGM etc.</a:t>
            </a:r>
          </a:p>
          <a:p>
            <a:pPr algn="just" eaLnBrk="1" hangingPunct="1">
              <a:spcBef>
                <a:spcPct val="50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Electronic messages for Customs Duty payment in the bank.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Online verification of DEPB /DEEC/EPCG licenses</a:t>
            </a:r>
          </a:p>
          <a:p>
            <a:pPr eaLnBrk="1" hangingPunct="1">
              <a:spcBef>
                <a:spcPct val="50000"/>
              </a:spcBef>
            </a:pPr>
            <a:r>
              <a:rPr lang="en-IN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IGM-based selection of containers for scanning on arrival at JNPT,  Nhava Sheva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Electronic credit of Duty Drawback</a:t>
            </a:r>
          </a:p>
          <a:p>
            <a:pPr eaLnBrk="1" hangingPunct="1">
              <a:spcBef>
                <a:spcPct val="50000"/>
              </a:spcBef>
            </a:pPr>
            <a:endParaRPr lang="en-US" sz="240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sz="240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 rtlCol="0" anchor="ctr"/>
          <a:lstStyle/>
          <a:p>
            <a:pPr>
              <a:defRPr/>
            </a:pPr>
            <a:fld id="{29602FAE-DD71-4C5E-8AC0-2D29D20202A0}" type="slidenum">
              <a:rPr lang="en-US"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cs typeface="Arial" charset="0"/>
              </a:rPr>
              <a:pPr>
                <a:defRPr/>
              </a:pPr>
              <a:t>28</a:t>
            </a:fld>
            <a:endParaRPr lang="en-US" sz="1200">
              <a:solidFill>
                <a:schemeClr val="tx1">
                  <a:tint val="75000"/>
                </a:schemeClr>
              </a:solidFill>
              <a:latin typeface="Verdana" pitchFamily="34" charset="0"/>
              <a:cs typeface="Arial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 idx="4294967295"/>
          </p:nvPr>
        </p:nvSpPr>
        <p:spPr>
          <a:xfrm>
            <a:off x="381000" y="304800"/>
            <a:ext cx="8229600" cy="960438"/>
          </a:xfrm>
        </p:spPr>
        <p:txBody>
          <a:bodyPr/>
          <a:lstStyle/>
          <a:p>
            <a:pPr eaLnBrk="1" hangingPunct="1"/>
            <a:r>
              <a:rPr lang="en-US" sz="48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Goods and Services Tax</a:t>
            </a:r>
          </a:p>
        </p:txBody>
      </p:sp>
      <p:sp>
        <p:nvSpPr>
          <p:cNvPr id="30723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 comprehensive goods and services tax regime 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 address the problem of cascading and double taxation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 augment tax collection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Empowered Group for IT infrastructure constituted under Chairman, UIDAI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Working Groups constituted for IT architecture, business processes and draft legislations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Draft Constitutional amendments circulated among State Finance Ministers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 rtlCol="0" anchor="ctr"/>
          <a:lstStyle/>
          <a:p>
            <a:pPr>
              <a:defRPr/>
            </a:pPr>
            <a:fld id="{31955107-BB5A-4D49-B533-7E9CA72EA3C0}" type="slidenum">
              <a:rPr lang="en-US"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cs typeface="Arial" charset="0"/>
              </a:rPr>
              <a:pPr>
                <a:defRPr/>
              </a:pPr>
              <a:t>29</a:t>
            </a:fld>
            <a:endParaRPr lang="en-US" sz="1200">
              <a:solidFill>
                <a:schemeClr val="tx1">
                  <a:tint val="75000"/>
                </a:schemeClr>
              </a:solidFill>
              <a:latin typeface="Verdana" pitchFamily="34" charset="0"/>
              <a:cs typeface="Arial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z="48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Vision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4294967295"/>
          </p:nvPr>
        </p:nvSpPr>
        <p:spPr>
          <a:xfrm>
            <a:off x="533400" y="1752600"/>
            <a:ext cx="8229600" cy="4606925"/>
          </a:xfrm>
        </p:spPr>
        <p:txBody>
          <a:bodyPr/>
          <a:lstStyle/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ja-JP" sz="2400" smtClean="0">
                <a:solidFill>
                  <a:schemeClr val="accent1"/>
                </a:solidFill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Encourage voluntary compliance by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ja-JP" sz="2400" smtClean="0">
              <a:solidFill>
                <a:schemeClr val="accent1"/>
              </a:solidFill>
              <a:latin typeface="Times New Roman" pitchFamily="18" charset="0"/>
              <a:ea typeface="MS PGothic" pitchFamily="34" charset="-128"/>
              <a:cs typeface="Times New Roman" pitchFamily="18" charset="0"/>
            </a:endParaRPr>
          </a:p>
          <a:p>
            <a:pPr algn="just" eaLnBrk="1" hangingPunct="1">
              <a:spcBef>
                <a:spcPct val="50000"/>
              </a:spcBef>
            </a:pPr>
            <a:r>
              <a:rPr lang="en-US" altLang="ja-JP" sz="2400" smtClean="0">
                <a:solidFill>
                  <a:schemeClr val="accent1"/>
                </a:solidFill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Providing efficient and transparent mechanism of tax collection</a:t>
            </a:r>
          </a:p>
          <a:p>
            <a:pPr algn="just" eaLnBrk="1" hangingPunct="1">
              <a:spcBef>
                <a:spcPct val="50000"/>
              </a:spcBef>
            </a:pPr>
            <a:endParaRPr lang="en-US" altLang="ja-JP" sz="2400" smtClean="0">
              <a:solidFill>
                <a:schemeClr val="accent1"/>
              </a:solidFill>
              <a:latin typeface="Times New Roman" pitchFamily="18" charset="0"/>
              <a:ea typeface="MS PGothic" pitchFamily="34" charset="-128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ja-JP" sz="2400" smtClean="0">
                <a:solidFill>
                  <a:schemeClr val="accent1"/>
                </a:solidFill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Enforcement of cross border controls</a:t>
            </a:r>
          </a:p>
          <a:p>
            <a:pPr eaLnBrk="1" hangingPunct="1">
              <a:spcBef>
                <a:spcPct val="50000"/>
              </a:spcBef>
            </a:pPr>
            <a:endParaRPr lang="en-US" altLang="ja-JP" sz="2400" smtClean="0">
              <a:solidFill>
                <a:schemeClr val="accent1"/>
              </a:solidFill>
              <a:latin typeface="Times New Roman" pitchFamily="18" charset="0"/>
              <a:ea typeface="MS PGothic" pitchFamily="34" charset="-128"/>
              <a:cs typeface="Times New Roman" pitchFamily="18" charset="0"/>
            </a:endParaRPr>
          </a:p>
          <a:p>
            <a:pPr algn="just" eaLnBrk="1" hangingPunct="1">
              <a:spcBef>
                <a:spcPct val="50000"/>
              </a:spcBef>
            </a:pPr>
            <a:r>
              <a:rPr lang="en-US" altLang="ja-JP" sz="2400" smtClean="0">
                <a:solidFill>
                  <a:schemeClr val="accent1"/>
                </a:solidFill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Achieve excellence in the formulation and implementation of Customs, Central Excise and Service Tax laws</a:t>
            </a:r>
            <a:endParaRPr lang="en-US" sz="2400" smtClean="0">
              <a:solidFill>
                <a:schemeClr val="accent1"/>
              </a:solidFill>
              <a:latin typeface="Times New Roman" pitchFamily="18" charset="0"/>
              <a:ea typeface="MS PGothic" pitchFamily="34" charset="-128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 rtlCol="0" anchor="ctr"/>
          <a:lstStyle/>
          <a:p>
            <a:pPr>
              <a:defRPr/>
            </a:pPr>
            <a:fld id="{8091A57A-EA4E-4BF3-9A88-743372A35534}" type="slidenum">
              <a:rPr lang="en-US"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cs typeface="Arial" charset="0"/>
              </a:rPr>
              <a:pPr>
                <a:defRPr/>
              </a:pPr>
              <a:t>3</a:t>
            </a:fld>
            <a:endParaRPr lang="en-US" sz="1200">
              <a:solidFill>
                <a:schemeClr val="tx1">
                  <a:tint val="75000"/>
                </a:schemeClr>
              </a:solidFill>
              <a:latin typeface="Verdana" pitchFamily="34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z="48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SEVOTTAM @ CBEC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smtClean="0">
                <a:latin typeface="Times New Roman" pitchFamily="18" charset="0"/>
                <a:cs typeface="Times New Roman" pitchFamily="18" charset="0"/>
              </a:rPr>
            </a:br>
            <a:endParaRPr lang="en-US" sz="32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47" name="Content Placeholder 2"/>
          <p:cNvSpPr>
            <a:spLocks noGrp="1"/>
          </p:cNvSpPr>
          <p:nvPr>
            <p:ph idx="4294967295"/>
          </p:nvPr>
        </p:nvSpPr>
        <p:spPr>
          <a:xfrm>
            <a:off x="457200" y="1219200"/>
            <a:ext cx="8229600" cy="4911725"/>
          </a:xfrm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CBEC is one of the Departments identified to implement the Quality Management System for Public Services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SEVOTTAM facilitates a systematic, credible and authenticated self-assessment for citizen-centric service delivery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Online Grievance Redress Mechanism: CPGRAMS &amp; ACES Service Desk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Four formations awarded IS 15700 : 2005 certificate valid up to 03-11-2013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 more offices have been chosen for Sevottam roll out 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Continual improvement in service delivery capacity is being undertaken by Department</a:t>
            </a:r>
          </a:p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endParaRPr lang="en-US" sz="2400" smtClean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 rtlCol="0" anchor="ctr"/>
          <a:lstStyle/>
          <a:p>
            <a:pPr>
              <a:defRPr/>
            </a:pPr>
            <a:fld id="{3A0578FD-1711-4DA6-8FE1-55556A7D7A87}" type="slidenum">
              <a:rPr lang="en-US"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cs typeface="Arial" charset="0"/>
              </a:rPr>
              <a:pPr>
                <a:defRPr/>
              </a:pPr>
              <a:t>30</a:t>
            </a:fld>
            <a:endParaRPr lang="en-US" sz="1200">
              <a:solidFill>
                <a:schemeClr val="tx1">
                  <a:tint val="75000"/>
                </a:schemeClr>
              </a:solidFill>
              <a:latin typeface="Verdana" pitchFamily="34" charset="0"/>
              <a:cs typeface="Arial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6000" b="1" kern="1200">
                <a:solidFill>
                  <a:srgbClr val="800080"/>
                </a:solidFill>
                <a:latin typeface="Comic Sans MS" pitchFamily="66" charset="0"/>
                <a:ea typeface="+mj-ea"/>
              </a:rPr>
              <a:t/>
            </a:r>
            <a:br>
              <a:rPr lang="en-US" sz="6000" b="1" kern="1200">
                <a:solidFill>
                  <a:srgbClr val="800080"/>
                </a:solidFill>
                <a:latin typeface="Comic Sans MS" pitchFamily="66" charset="0"/>
                <a:ea typeface="+mj-ea"/>
              </a:rPr>
            </a:br>
            <a:r>
              <a:rPr lang="en-US" sz="6000" b="1" kern="1200">
                <a:solidFill>
                  <a:srgbClr val="800080"/>
                </a:solidFill>
                <a:latin typeface="Comic Sans MS" pitchFamily="66" charset="0"/>
                <a:ea typeface="+mj-ea"/>
              </a:rPr>
              <a:t/>
            </a:r>
            <a:br>
              <a:rPr lang="en-US" sz="6000" b="1" kern="1200">
                <a:solidFill>
                  <a:srgbClr val="800080"/>
                </a:solidFill>
                <a:latin typeface="Comic Sans MS" pitchFamily="66" charset="0"/>
                <a:ea typeface="+mj-ea"/>
              </a:rPr>
            </a:br>
            <a:r>
              <a:rPr lang="en-US" sz="6000" b="1" kern="1200">
                <a:solidFill>
                  <a:srgbClr val="800080"/>
                </a:solidFill>
                <a:latin typeface="Comic Sans MS" pitchFamily="66" charset="0"/>
                <a:ea typeface="+mj-ea"/>
              </a:rPr>
              <a:t/>
            </a:r>
            <a:br>
              <a:rPr lang="en-US" sz="6000" b="1" kern="1200">
                <a:solidFill>
                  <a:srgbClr val="800080"/>
                </a:solidFill>
                <a:latin typeface="Comic Sans MS" pitchFamily="66" charset="0"/>
                <a:ea typeface="+mj-ea"/>
              </a:rPr>
            </a:br>
            <a:r>
              <a:rPr lang="en-US" sz="6000" b="1" kern="1200">
                <a:solidFill>
                  <a:srgbClr val="800080"/>
                </a:solidFill>
                <a:latin typeface="Comic Sans MS" pitchFamily="66" charset="0"/>
                <a:ea typeface="+mj-ea"/>
              </a:rPr>
              <a:t/>
            </a:r>
            <a:br>
              <a:rPr lang="en-US" sz="6000" b="1" kern="1200">
                <a:solidFill>
                  <a:srgbClr val="800080"/>
                </a:solidFill>
                <a:latin typeface="Comic Sans MS" pitchFamily="66" charset="0"/>
                <a:ea typeface="+mj-ea"/>
              </a:rPr>
            </a:br>
            <a:r>
              <a:rPr lang="en-US" sz="6000" b="1" kern="1200">
                <a:solidFill>
                  <a:srgbClr val="800080"/>
                </a:solidFill>
                <a:latin typeface="Comic Sans MS" pitchFamily="66" charset="0"/>
                <a:ea typeface="+mj-ea"/>
              </a:rPr>
              <a:t/>
            </a:r>
            <a:br>
              <a:rPr lang="en-US" sz="6000" b="1" kern="1200">
                <a:solidFill>
                  <a:srgbClr val="800080"/>
                </a:solidFill>
                <a:latin typeface="Comic Sans MS" pitchFamily="66" charset="0"/>
                <a:ea typeface="+mj-ea"/>
              </a:rPr>
            </a:br>
            <a:endParaRPr lang="en-US" sz="6000" b="1" kern="1200">
              <a:solidFill>
                <a:srgbClr val="800080"/>
              </a:solidFill>
              <a:latin typeface="Comic Sans MS" pitchFamily="66" charset="0"/>
              <a:ea typeface="+mj-ea"/>
            </a:endParaRP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/>
              <a:t>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 rtlCol="0" anchor="ctr"/>
          <a:lstStyle/>
          <a:p>
            <a:pPr>
              <a:defRPr/>
            </a:pPr>
            <a:fld id="{4DFB535A-AF61-4426-8875-3C440C1F2E8E}" type="slidenum">
              <a:rPr lang="en-US"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cs typeface="Arial" charset="0"/>
              </a:rPr>
              <a:pPr>
                <a:defRPr/>
              </a:pPr>
              <a:t>31</a:t>
            </a:fld>
            <a:endParaRPr lang="en-US" sz="1200">
              <a:solidFill>
                <a:schemeClr val="tx1">
                  <a:tint val="75000"/>
                </a:schemeClr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32773" name="Rectangle 6"/>
          <p:cNvSpPr>
            <a:spLocks noChangeArrowheads="1"/>
          </p:cNvSpPr>
          <p:nvPr/>
        </p:nvSpPr>
        <p:spPr bwMode="auto">
          <a:xfrm>
            <a:off x="685800" y="3429000"/>
            <a:ext cx="77724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/>
            <a:r>
              <a:rPr lang="en-US" sz="48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THANK YOU</a:t>
            </a:r>
          </a:p>
        </p:txBody>
      </p:sp>
      <p:pic>
        <p:nvPicPr>
          <p:cNvPr id="32774" name="Picture 8" descr="CustomLogo-SpotColo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19400" y="228600"/>
            <a:ext cx="33528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z="48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Mission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457200" y="1295400"/>
            <a:ext cx="8229600" cy="4683125"/>
          </a:xfrm>
        </p:spPr>
        <p:txBody>
          <a:bodyPr/>
          <a:lstStyle/>
          <a:p>
            <a:pPr algn="ctr" eaLnBrk="1" hangingPunct="1">
              <a:spcBef>
                <a:spcPct val="50000"/>
              </a:spcBef>
              <a:buFont typeface="Wingdings" pitchFamily="2" charset="2"/>
              <a:buNone/>
            </a:pPr>
            <a:endParaRPr lang="en-US" altLang="ja-JP" sz="2400" b="1" smtClean="0">
              <a:solidFill>
                <a:schemeClr val="bg1"/>
              </a:solidFill>
              <a:latin typeface="Times New Roman" pitchFamily="18" charset="0"/>
              <a:ea typeface="MS PGothic" pitchFamily="34" charset="-128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ja-JP" sz="2400" smtClean="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Realizing the revenues in a fair, equitable and efficient manner </a:t>
            </a:r>
            <a:endParaRPr lang="fr-FR" altLang="ja-JP" sz="2400" smtClean="0">
              <a:solidFill>
                <a:schemeClr val="bg1"/>
              </a:solidFill>
              <a:latin typeface="Times New Roman" pitchFamily="18" charset="0"/>
              <a:ea typeface="MS PGothic" pitchFamily="34" charset="-128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ja-JP" sz="2400" smtClean="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Pragmatic administration of  Government's economic, tariff and trade policies </a:t>
            </a:r>
            <a:endParaRPr lang="fr-FR" altLang="ja-JP" sz="2400" smtClean="0">
              <a:solidFill>
                <a:schemeClr val="bg1"/>
              </a:solidFill>
              <a:latin typeface="Times New Roman" pitchFamily="18" charset="0"/>
              <a:ea typeface="MS PGothic" pitchFamily="34" charset="-128"/>
              <a:cs typeface="Times New Roman" pitchFamily="18" charset="0"/>
            </a:endParaRPr>
          </a:p>
          <a:p>
            <a:pPr algn="just" eaLnBrk="1" hangingPunct="1">
              <a:spcBef>
                <a:spcPct val="50000"/>
              </a:spcBef>
            </a:pPr>
            <a:r>
              <a:rPr lang="en-US" altLang="ja-JP" sz="2400" smtClean="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Facilitate trade and industry -  streamline and simplify business processes and help Indian business to enhance its competitiveness </a:t>
            </a:r>
            <a:endParaRPr lang="fr-FR" altLang="ja-JP" sz="2400" smtClean="0">
              <a:solidFill>
                <a:schemeClr val="bg1"/>
              </a:solidFill>
              <a:latin typeface="Times New Roman" pitchFamily="18" charset="0"/>
              <a:ea typeface="MS PGothic" pitchFamily="34" charset="-128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ja-JP" sz="2400" smtClean="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Create a climate for voluntary compliance 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2400" smtClean="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Combat smuggling, commercial frauds and social menace including narcotics, FICN, arms &amp; ammunitions etc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2400" smtClean="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Supplement efforts for national security</a:t>
            </a:r>
            <a:endParaRPr lang="en-US" sz="2400" smtClean="0">
              <a:solidFill>
                <a:schemeClr val="bg1"/>
              </a:solidFill>
              <a:latin typeface="Times New Roman" pitchFamily="18" charset="0"/>
              <a:ea typeface="MS PGothic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z="48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Key Functions</a:t>
            </a:r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smtClean="0">
                <a:latin typeface="Times New Roman" pitchFamily="18" charset="0"/>
                <a:cs typeface="Times New Roman" pitchFamily="18" charset="0"/>
              </a:rPr>
            </a:br>
            <a:endParaRPr lang="en-US" sz="36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idx="4294967295"/>
          </p:nvPr>
        </p:nvSpPr>
        <p:spPr>
          <a:xfrm>
            <a:off x="457200" y="1524000"/>
            <a:ext cx="8229600" cy="4606925"/>
          </a:xfrm>
        </p:spPr>
        <p:txBody>
          <a:bodyPr/>
          <a:lstStyle/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en-US" sz="2400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Regulatory Functions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Levy and collection of Customs and Central Excise duties and Service Tax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Registration and monitoring of units manufacturing excisable goods and service providers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Receipt and scrutiny of declarations and returns filed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Prevention of smuggling and combating duty evasion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Enforcement of border controls</a:t>
            </a:r>
          </a:p>
          <a:p>
            <a:pPr eaLnBrk="1" hangingPunct="1">
              <a:spcBef>
                <a:spcPct val="50000"/>
              </a:spcBef>
            </a:pPr>
            <a:endParaRPr lang="en-US" sz="2400" smtClean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 rtlCol="0" anchor="ctr"/>
          <a:lstStyle/>
          <a:p>
            <a:pPr>
              <a:defRPr/>
            </a:pPr>
            <a:fld id="{361957AA-9E42-4B70-9A74-C4E90E40A4C0}" type="slidenum">
              <a:rPr lang="en-US"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cs typeface="Arial" charset="0"/>
              </a:rPr>
              <a:pPr>
                <a:defRPr/>
              </a:pPr>
              <a:t>5</a:t>
            </a:fld>
            <a:endParaRPr lang="en-US" sz="1200">
              <a:solidFill>
                <a:schemeClr val="tx1">
                  <a:tint val="75000"/>
                </a:schemeClr>
              </a:solidFill>
              <a:latin typeface="Verdana" pitchFamily="34" charset="0"/>
              <a:cs typeface="Arial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z="48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Key Functions </a:t>
            </a:r>
            <a:r>
              <a:rPr lang="en-US" sz="36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(Contd.)</a:t>
            </a:r>
            <a:r>
              <a:rPr lang="en-US" sz="4800" smtClean="0">
                <a:latin typeface="Times New Roman" pitchFamily="18" charset="0"/>
              </a:rPr>
              <a:t> 	</a:t>
            </a:r>
            <a:br>
              <a:rPr lang="en-US" sz="4800" smtClean="0">
                <a:latin typeface="Times New Roman" pitchFamily="18" charset="0"/>
              </a:rPr>
            </a:br>
            <a:r>
              <a:rPr lang="en-US" sz="4800" smtClean="0">
                <a:latin typeface="Times New Roman" pitchFamily="18" charset="0"/>
              </a:rPr>
              <a:t>							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4294967295"/>
          </p:nvPr>
        </p:nvSpPr>
        <p:spPr>
          <a:xfrm>
            <a:off x="457200" y="1295400"/>
            <a:ext cx="8229600" cy="4835525"/>
          </a:xfrm>
        </p:spPr>
        <p:txBody>
          <a:bodyPr/>
          <a:lstStyle/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en-US" sz="2400" b="1" smtClean="0">
                <a:solidFill>
                  <a:schemeClr val="bg1"/>
                </a:solidFill>
                <a:latin typeface="Times New Roman" pitchFamily="18" charset="0"/>
              </a:rPr>
              <a:t>Regulatory Functions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Assessment, examination and clearance of imported goods and export goods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Implementation of export promotion measures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Clearance of international passengers and their baggage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Resolution of disputes through administrative and legal measures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Sanction of refund, rebate and drawback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Realization of arrears of revenue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Audit of assessments for ensuring tax compliance</a:t>
            </a:r>
          </a:p>
          <a:p>
            <a:pPr eaLnBrk="1" hangingPunct="1">
              <a:spcBef>
                <a:spcPct val="50000"/>
              </a:spcBef>
            </a:pPr>
            <a:endParaRPr lang="en-US" sz="2400" smtClean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 rtlCol="0" anchor="ctr"/>
          <a:lstStyle/>
          <a:p>
            <a:pPr>
              <a:defRPr/>
            </a:pPr>
            <a:fld id="{653E1741-FC00-412D-A8AD-2941B4DA1723}" type="slidenum">
              <a:rPr lang="en-US"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cs typeface="Arial" charset="0"/>
              </a:rPr>
              <a:pPr>
                <a:defRPr/>
              </a:pPr>
              <a:t>6</a:t>
            </a:fld>
            <a:endParaRPr lang="en-US" sz="1200">
              <a:solidFill>
                <a:schemeClr val="tx1">
                  <a:tint val="75000"/>
                </a:schemeClr>
              </a:solidFill>
              <a:latin typeface="Verdana" pitchFamily="34" charset="0"/>
              <a:cs typeface="Arial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 idx="4294967295"/>
          </p:nvPr>
        </p:nvSpPr>
        <p:spPr>
          <a:xfrm>
            <a:off x="457200" y="0"/>
            <a:ext cx="8229600" cy="1295400"/>
          </a:xfrm>
        </p:spPr>
        <p:txBody>
          <a:bodyPr/>
          <a:lstStyle/>
          <a:p>
            <a:pPr eaLnBrk="1" hangingPunct="1"/>
            <a:r>
              <a:rPr lang="en-US" sz="48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Key Functions </a:t>
            </a:r>
            <a:r>
              <a:rPr lang="en-US" sz="36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(Contd.)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4294967295"/>
          </p:nvPr>
        </p:nvSpPr>
        <p:spPr>
          <a:xfrm>
            <a:off x="304800" y="1371600"/>
            <a:ext cx="8534400" cy="4759325"/>
          </a:xfrm>
        </p:spPr>
        <p:txBody>
          <a:bodyPr/>
          <a:lstStyle/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2400" b="1" smtClean="0">
                <a:solidFill>
                  <a:schemeClr val="bg1"/>
                </a:solidFill>
                <a:latin typeface="Times New Roman" pitchFamily="18" charset="0"/>
              </a:rPr>
              <a:t>Service Functions</a:t>
            </a: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Dissemination of information on law and procedures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Enabling online filing of declarations, returns, claims etc. and providing information on the status thereof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Assisting the right holders in protecting their intellectual property rights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Responding to public enquiries relating to Customs, Central Excise and Service Tax matters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Providing Customs services such as examination of goods and factory stuffing of export goods at exporter’s premises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 rtlCol="0" anchor="ctr"/>
          <a:lstStyle/>
          <a:p>
            <a:pPr>
              <a:defRPr/>
            </a:pPr>
            <a:fld id="{7B8B42DF-E620-4397-8BE1-0D3377095925}" type="slidenum">
              <a:rPr lang="en-US"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cs typeface="Arial" charset="0"/>
              </a:rPr>
              <a:pPr>
                <a:defRPr/>
              </a:pPr>
              <a:t>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Verdana" pitchFamily="34" charset="0"/>
              <a:cs typeface="Arial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z="48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Organisational Structure</a:t>
            </a:r>
            <a:br>
              <a:rPr lang="en-US" sz="48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480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 rtlCol="0" anchor="ctr"/>
          <a:lstStyle/>
          <a:p>
            <a:pPr>
              <a:defRPr/>
            </a:pPr>
            <a:fld id="{2B59A8F6-0282-4AD6-9460-BDB089E26778}" type="slidenum">
              <a:rPr lang="en-US"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cs typeface="Arial" charset="0"/>
              </a:rPr>
              <a:pPr>
                <a:defRPr/>
              </a:pPr>
              <a:t>8</a:t>
            </a:fld>
            <a:endParaRPr lang="en-US" sz="1200">
              <a:solidFill>
                <a:schemeClr val="tx1">
                  <a:tint val="75000"/>
                </a:schemeClr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9220" name="AutoShape 8"/>
          <p:cNvSpPr>
            <a:spLocks noChangeArrowheads="1"/>
          </p:cNvSpPr>
          <p:nvPr/>
        </p:nvSpPr>
        <p:spPr bwMode="auto">
          <a:xfrm>
            <a:off x="3581400" y="1371600"/>
            <a:ext cx="1905000" cy="11430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/>
              <a:t>Ministry of Finance</a:t>
            </a:r>
          </a:p>
        </p:txBody>
      </p:sp>
      <p:sp>
        <p:nvSpPr>
          <p:cNvPr id="9221" name="AutoShape 10"/>
          <p:cNvSpPr>
            <a:spLocks noChangeArrowheads="1"/>
          </p:cNvSpPr>
          <p:nvPr/>
        </p:nvSpPr>
        <p:spPr bwMode="auto">
          <a:xfrm>
            <a:off x="381000" y="2971800"/>
            <a:ext cx="1524000" cy="9906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/>
              <a:t>Deptt. of Economic Affairs</a:t>
            </a:r>
          </a:p>
        </p:txBody>
      </p:sp>
      <p:sp>
        <p:nvSpPr>
          <p:cNvPr id="9222" name="AutoShape 11"/>
          <p:cNvSpPr>
            <a:spLocks noChangeArrowheads="1"/>
          </p:cNvSpPr>
          <p:nvPr/>
        </p:nvSpPr>
        <p:spPr bwMode="auto">
          <a:xfrm>
            <a:off x="2057400" y="2971800"/>
            <a:ext cx="1524000" cy="9906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/>
              <a:t>Deptt. of Expenditure</a:t>
            </a:r>
          </a:p>
        </p:txBody>
      </p:sp>
      <p:sp>
        <p:nvSpPr>
          <p:cNvPr id="9223" name="AutoShape 12"/>
          <p:cNvSpPr>
            <a:spLocks noChangeArrowheads="1"/>
          </p:cNvSpPr>
          <p:nvPr/>
        </p:nvSpPr>
        <p:spPr bwMode="auto">
          <a:xfrm>
            <a:off x="3771900" y="2971800"/>
            <a:ext cx="1524000" cy="9906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/>
              <a:t>Deptt. of Revenue</a:t>
            </a:r>
          </a:p>
        </p:txBody>
      </p:sp>
      <p:sp>
        <p:nvSpPr>
          <p:cNvPr id="9224" name="AutoShape 13"/>
          <p:cNvSpPr>
            <a:spLocks noChangeArrowheads="1"/>
          </p:cNvSpPr>
          <p:nvPr/>
        </p:nvSpPr>
        <p:spPr bwMode="auto">
          <a:xfrm>
            <a:off x="5562600" y="2971800"/>
            <a:ext cx="1524000" cy="9906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/>
              <a:t>Deptt. of Financial Services</a:t>
            </a:r>
          </a:p>
        </p:txBody>
      </p:sp>
      <p:sp>
        <p:nvSpPr>
          <p:cNvPr id="9225" name="AutoShape 14"/>
          <p:cNvSpPr>
            <a:spLocks noChangeArrowheads="1"/>
          </p:cNvSpPr>
          <p:nvPr/>
        </p:nvSpPr>
        <p:spPr bwMode="auto">
          <a:xfrm>
            <a:off x="7239000" y="2971800"/>
            <a:ext cx="1752600" cy="9906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/>
              <a:t>Deptt. of Disinvestment</a:t>
            </a:r>
          </a:p>
        </p:txBody>
      </p:sp>
      <p:sp>
        <p:nvSpPr>
          <p:cNvPr id="9226" name="AutoShape 15"/>
          <p:cNvSpPr>
            <a:spLocks noChangeArrowheads="1"/>
          </p:cNvSpPr>
          <p:nvPr/>
        </p:nvSpPr>
        <p:spPr bwMode="auto">
          <a:xfrm>
            <a:off x="1447800" y="4800600"/>
            <a:ext cx="2667000" cy="9906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/>
              <a:t>Central Board </a:t>
            </a:r>
          </a:p>
          <a:p>
            <a:pPr algn="ctr"/>
            <a:r>
              <a:rPr lang="en-US"/>
              <a:t>of </a:t>
            </a:r>
          </a:p>
          <a:p>
            <a:pPr algn="ctr"/>
            <a:r>
              <a:rPr lang="en-US"/>
              <a:t>Excise and Customs</a:t>
            </a:r>
          </a:p>
        </p:txBody>
      </p:sp>
      <p:sp>
        <p:nvSpPr>
          <p:cNvPr id="9227" name="AutoShape 16"/>
          <p:cNvSpPr>
            <a:spLocks noChangeArrowheads="1"/>
          </p:cNvSpPr>
          <p:nvPr/>
        </p:nvSpPr>
        <p:spPr bwMode="auto">
          <a:xfrm>
            <a:off x="5181600" y="4800600"/>
            <a:ext cx="2895600" cy="9906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/>
              <a:t>Central Board </a:t>
            </a:r>
          </a:p>
          <a:p>
            <a:pPr algn="ctr"/>
            <a:r>
              <a:rPr lang="en-US"/>
              <a:t>of </a:t>
            </a:r>
          </a:p>
          <a:p>
            <a:pPr algn="ctr"/>
            <a:r>
              <a:rPr lang="en-US"/>
              <a:t>Direct Taxes</a:t>
            </a:r>
          </a:p>
        </p:txBody>
      </p:sp>
      <p:cxnSp>
        <p:nvCxnSpPr>
          <p:cNvPr id="9228" name="AutoShape 17"/>
          <p:cNvCxnSpPr>
            <a:cxnSpLocks noChangeShapeType="1"/>
            <a:stCxn id="9220" idx="2"/>
            <a:endCxn id="9221" idx="0"/>
          </p:cNvCxnSpPr>
          <p:nvPr/>
        </p:nvCxnSpPr>
        <p:spPr bwMode="auto">
          <a:xfrm rot="5400000">
            <a:off x="2609850" y="1047750"/>
            <a:ext cx="457200" cy="33909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cxnSp>
      <p:cxnSp>
        <p:nvCxnSpPr>
          <p:cNvPr id="9229" name="AutoShape 18"/>
          <p:cNvCxnSpPr>
            <a:cxnSpLocks noChangeShapeType="1"/>
            <a:stCxn id="9220" idx="2"/>
            <a:endCxn id="9222" idx="0"/>
          </p:cNvCxnSpPr>
          <p:nvPr/>
        </p:nvCxnSpPr>
        <p:spPr bwMode="auto">
          <a:xfrm rot="5400000">
            <a:off x="3448050" y="1885950"/>
            <a:ext cx="457200" cy="17145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cxnSp>
      <p:cxnSp>
        <p:nvCxnSpPr>
          <p:cNvPr id="9230" name="AutoShape 19"/>
          <p:cNvCxnSpPr>
            <a:cxnSpLocks noChangeShapeType="1"/>
            <a:stCxn id="9220" idx="2"/>
            <a:endCxn id="9223" idx="0"/>
          </p:cNvCxnSpPr>
          <p:nvPr/>
        </p:nvCxnSpPr>
        <p:spPr bwMode="auto">
          <a:xfrm rot="5400000">
            <a:off x="4305300" y="2743200"/>
            <a:ext cx="457200" cy="0"/>
          </a:xfrm>
          <a:prstGeom prst="straightConnector1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</p:cxnSp>
      <p:cxnSp>
        <p:nvCxnSpPr>
          <p:cNvPr id="9231" name="AutoShape 20"/>
          <p:cNvCxnSpPr>
            <a:cxnSpLocks noChangeShapeType="1"/>
            <a:stCxn id="9220" idx="2"/>
            <a:endCxn id="9224" idx="0"/>
          </p:cNvCxnSpPr>
          <p:nvPr/>
        </p:nvCxnSpPr>
        <p:spPr bwMode="auto">
          <a:xfrm rot="16200000" flipH="1">
            <a:off x="5200650" y="1847850"/>
            <a:ext cx="457200" cy="17907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cxnSp>
      <p:cxnSp>
        <p:nvCxnSpPr>
          <p:cNvPr id="9232" name="AutoShape 21"/>
          <p:cNvCxnSpPr>
            <a:cxnSpLocks noChangeShapeType="1"/>
            <a:stCxn id="9220" idx="2"/>
            <a:endCxn id="9225" idx="0"/>
          </p:cNvCxnSpPr>
          <p:nvPr/>
        </p:nvCxnSpPr>
        <p:spPr bwMode="auto">
          <a:xfrm rot="16200000" flipH="1">
            <a:off x="6096000" y="952500"/>
            <a:ext cx="457200" cy="35814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cxnSp>
      <p:cxnSp>
        <p:nvCxnSpPr>
          <p:cNvPr id="9233" name="AutoShape 22"/>
          <p:cNvCxnSpPr>
            <a:cxnSpLocks noChangeShapeType="1"/>
            <a:stCxn id="9223" idx="2"/>
            <a:endCxn id="9226" idx="0"/>
          </p:cNvCxnSpPr>
          <p:nvPr/>
        </p:nvCxnSpPr>
        <p:spPr bwMode="auto">
          <a:xfrm rot="5400000">
            <a:off x="3238500" y="3505200"/>
            <a:ext cx="838200" cy="17526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cxnSp>
      <p:cxnSp>
        <p:nvCxnSpPr>
          <p:cNvPr id="9234" name="AutoShape 23"/>
          <p:cNvCxnSpPr>
            <a:cxnSpLocks noChangeShapeType="1"/>
            <a:stCxn id="9223" idx="2"/>
            <a:endCxn id="9227" idx="0"/>
          </p:cNvCxnSpPr>
          <p:nvPr/>
        </p:nvCxnSpPr>
        <p:spPr bwMode="auto">
          <a:xfrm rot="16200000" flipH="1">
            <a:off x="5162550" y="3333750"/>
            <a:ext cx="838200" cy="20955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 idx="4294967295"/>
          </p:nvPr>
        </p:nvSpPr>
        <p:spPr>
          <a:xfrm>
            <a:off x="228600" y="152400"/>
            <a:ext cx="8229600" cy="1143000"/>
          </a:xfrm>
        </p:spPr>
        <p:txBody>
          <a:bodyPr/>
          <a:lstStyle/>
          <a:p>
            <a:pPr eaLnBrk="1" hangingPunct="1"/>
            <a:r>
              <a:rPr lang="en-US" sz="40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Organizational Chart of </a:t>
            </a:r>
            <a:br>
              <a:rPr lang="en-US" sz="40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0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Central Board of Excise &amp; Customs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 rtlCol="0" anchor="ctr"/>
          <a:lstStyle/>
          <a:p>
            <a:pPr>
              <a:defRPr/>
            </a:pPr>
            <a:fld id="{37B5C805-7D08-4A08-98AE-DDE04A69F583}" type="slidenum">
              <a:rPr lang="en-US"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cs typeface="Arial" charset="0"/>
              </a:rPr>
              <a:pPr>
                <a:defRPr/>
              </a:pPr>
              <a:t>9</a:t>
            </a:fld>
            <a:endParaRPr lang="en-US" sz="1200">
              <a:solidFill>
                <a:schemeClr val="tx1">
                  <a:tint val="75000"/>
                </a:schemeClr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10244" name="AutoShape 7"/>
          <p:cNvSpPr>
            <a:spLocks noChangeArrowheads="1"/>
          </p:cNvSpPr>
          <p:nvPr/>
        </p:nvSpPr>
        <p:spPr bwMode="auto">
          <a:xfrm>
            <a:off x="3581400" y="2057400"/>
            <a:ext cx="1905000" cy="11430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/>
              <a:t>Chairman</a:t>
            </a:r>
          </a:p>
        </p:txBody>
      </p:sp>
      <p:sp>
        <p:nvSpPr>
          <p:cNvPr id="10245" name="AutoShape 8"/>
          <p:cNvSpPr>
            <a:spLocks noChangeArrowheads="1"/>
          </p:cNvSpPr>
          <p:nvPr/>
        </p:nvSpPr>
        <p:spPr bwMode="auto">
          <a:xfrm>
            <a:off x="381000" y="4343400"/>
            <a:ext cx="1060450" cy="9906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sz="1600"/>
              <a:t>Member (Central Excise)</a:t>
            </a:r>
          </a:p>
        </p:txBody>
      </p:sp>
      <p:sp>
        <p:nvSpPr>
          <p:cNvPr id="10246" name="AutoShape 9"/>
          <p:cNvSpPr>
            <a:spLocks noChangeArrowheads="1"/>
          </p:cNvSpPr>
          <p:nvPr/>
        </p:nvSpPr>
        <p:spPr bwMode="auto">
          <a:xfrm>
            <a:off x="1752600" y="4343400"/>
            <a:ext cx="1219200" cy="9906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sz="1600"/>
              <a:t>Member (Customs /RI&amp;I)</a:t>
            </a:r>
          </a:p>
        </p:txBody>
      </p:sp>
      <p:sp>
        <p:nvSpPr>
          <p:cNvPr id="10247" name="AutoShape 10"/>
          <p:cNvSpPr>
            <a:spLocks noChangeArrowheads="1"/>
          </p:cNvSpPr>
          <p:nvPr/>
        </p:nvSpPr>
        <p:spPr bwMode="auto">
          <a:xfrm>
            <a:off x="3282950" y="4343400"/>
            <a:ext cx="1060450" cy="9906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sz="1600"/>
              <a:t>Member (P&amp;V)</a:t>
            </a:r>
          </a:p>
        </p:txBody>
      </p:sp>
      <p:sp>
        <p:nvSpPr>
          <p:cNvPr id="10248" name="AutoShape 11"/>
          <p:cNvSpPr>
            <a:spLocks noChangeArrowheads="1"/>
          </p:cNvSpPr>
          <p:nvPr/>
        </p:nvSpPr>
        <p:spPr bwMode="auto">
          <a:xfrm>
            <a:off x="4806950" y="4343400"/>
            <a:ext cx="1060450" cy="9906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sz="1600"/>
              <a:t>Member (Service Tax)</a:t>
            </a:r>
          </a:p>
        </p:txBody>
      </p:sp>
      <p:sp>
        <p:nvSpPr>
          <p:cNvPr id="10249" name="AutoShape 12"/>
          <p:cNvSpPr>
            <a:spLocks noChangeArrowheads="1"/>
          </p:cNvSpPr>
          <p:nvPr/>
        </p:nvSpPr>
        <p:spPr bwMode="auto">
          <a:xfrm>
            <a:off x="6172200" y="4343400"/>
            <a:ext cx="1219200" cy="9906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sz="1600"/>
              <a:t>Member (Budget &amp; Comp.)</a:t>
            </a:r>
          </a:p>
        </p:txBody>
      </p:sp>
      <p:cxnSp>
        <p:nvCxnSpPr>
          <p:cNvPr id="10250" name="AutoShape 15"/>
          <p:cNvCxnSpPr>
            <a:cxnSpLocks noChangeShapeType="1"/>
            <a:stCxn id="10244" idx="2"/>
            <a:endCxn id="10245" idx="0"/>
          </p:cNvCxnSpPr>
          <p:nvPr/>
        </p:nvCxnSpPr>
        <p:spPr bwMode="auto">
          <a:xfrm rot="5400000">
            <a:off x="2151063" y="1960562"/>
            <a:ext cx="1143000" cy="362267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cxnSp>
      <p:cxnSp>
        <p:nvCxnSpPr>
          <p:cNvPr id="10251" name="AutoShape 16"/>
          <p:cNvCxnSpPr>
            <a:cxnSpLocks noChangeShapeType="1"/>
            <a:stCxn id="10244" idx="2"/>
            <a:endCxn id="10246" idx="0"/>
          </p:cNvCxnSpPr>
          <p:nvPr/>
        </p:nvCxnSpPr>
        <p:spPr bwMode="auto">
          <a:xfrm rot="5400000">
            <a:off x="2876550" y="2686050"/>
            <a:ext cx="1143000" cy="21717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cxnSp>
      <p:cxnSp>
        <p:nvCxnSpPr>
          <p:cNvPr id="10252" name="AutoShape 17"/>
          <p:cNvCxnSpPr>
            <a:cxnSpLocks noChangeShapeType="1"/>
            <a:stCxn id="10244" idx="2"/>
            <a:endCxn id="10247" idx="0"/>
          </p:cNvCxnSpPr>
          <p:nvPr/>
        </p:nvCxnSpPr>
        <p:spPr bwMode="auto">
          <a:xfrm rot="5400000">
            <a:off x="3602038" y="3411537"/>
            <a:ext cx="1143000" cy="72072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cxnSp>
      <p:cxnSp>
        <p:nvCxnSpPr>
          <p:cNvPr id="10253" name="AutoShape 18"/>
          <p:cNvCxnSpPr>
            <a:cxnSpLocks noChangeShapeType="1"/>
            <a:stCxn id="10244" idx="2"/>
            <a:endCxn id="10248" idx="0"/>
          </p:cNvCxnSpPr>
          <p:nvPr/>
        </p:nvCxnSpPr>
        <p:spPr bwMode="auto">
          <a:xfrm rot="16200000" flipH="1">
            <a:off x="4364038" y="3370262"/>
            <a:ext cx="1143000" cy="80327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cxnSp>
      <p:cxnSp>
        <p:nvCxnSpPr>
          <p:cNvPr id="10254" name="AutoShape 19"/>
          <p:cNvCxnSpPr>
            <a:cxnSpLocks noChangeShapeType="1"/>
            <a:stCxn id="10244" idx="2"/>
            <a:endCxn id="10249" idx="0"/>
          </p:cNvCxnSpPr>
          <p:nvPr/>
        </p:nvCxnSpPr>
        <p:spPr bwMode="auto">
          <a:xfrm rot="16200000" flipH="1">
            <a:off x="5086350" y="2647950"/>
            <a:ext cx="1143000" cy="22479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cxnSp>
      <p:sp>
        <p:nvSpPr>
          <p:cNvPr id="10255" name="AutoShape 22"/>
          <p:cNvSpPr>
            <a:spLocks noChangeArrowheads="1"/>
          </p:cNvSpPr>
          <p:nvPr/>
        </p:nvSpPr>
        <p:spPr bwMode="auto">
          <a:xfrm>
            <a:off x="7696200" y="4343400"/>
            <a:ext cx="1219200" cy="9906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sz="1600"/>
              <a:t>Member (L&amp;J)</a:t>
            </a:r>
          </a:p>
        </p:txBody>
      </p:sp>
      <p:cxnSp>
        <p:nvCxnSpPr>
          <p:cNvPr id="10256" name="AutoShape 23"/>
          <p:cNvCxnSpPr>
            <a:cxnSpLocks noChangeShapeType="1"/>
            <a:stCxn id="10244" idx="2"/>
            <a:endCxn id="10255" idx="0"/>
          </p:cNvCxnSpPr>
          <p:nvPr/>
        </p:nvCxnSpPr>
        <p:spPr bwMode="auto">
          <a:xfrm rot="16200000" flipH="1">
            <a:off x="5848350" y="1885950"/>
            <a:ext cx="1143000" cy="37719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4">
      <a:dk1>
        <a:srgbClr val="000000"/>
      </a:dk1>
      <a:lt1>
        <a:srgbClr val="DEF6F1"/>
      </a:lt1>
      <a:dk2>
        <a:srgbClr val="000000"/>
      </a:dk2>
      <a:lt2>
        <a:srgbClr val="969696"/>
      </a:lt2>
      <a:accent1>
        <a:srgbClr val="FFFFFF"/>
      </a:accent1>
      <a:accent2>
        <a:srgbClr val="8DC6FF"/>
      </a:accent2>
      <a:accent3>
        <a:srgbClr val="ECFAF7"/>
      </a:accent3>
      <a:accent4>
        <a:srgbClr val="000000"/>
      </a:accent4>
      <a:accent5>
        <a:srgbClr val="FFFFFF"/>
      </a:accent5>
      <a:accent6>
        <a:srgbClr val="7FB3E7"/>
      </a:accent6>
      <a:hlink>
        <a:srgbClr val="0066CC"/>
      </a:hlink>
      <a:folHlink>
        <a:srgbClr val="00A800"/>
      </a:folHlink>
    </a:clrScheme>
    <a:fontScheme name="Default Design">
      <a:majorFont>
        <a:latin typeface="Arial"/>
        <a:ea typeface=""/>
        <a:cs typeface="Mangal"/>
      </a:majorFont>
      <a:minorFont>
        <a:latin typeface="Arial"/>
        <a:ea typeface=""/>
        <a:cs typeface="Mang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3151</TotalTime>
  <Words>1687</Words>
  <Application>Microsoft Office PowerPoint</Application>
  <PresentationFormat>On-screen Show (4:3)</PresentationFormat>
  <Paragraphs>420</Paragraphs>
  <Slides>31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Default Design</vt:lpstr>
      <vt:lpstr> </vt:lpstr>
      <vt:lpstr>Central  Board of  Excise  and Customs</vt:lpstr>
      <vt:lpstr>Vision</vt:lpstr>
      <vt:lpstr>Mission</vt:lpstr>
      <vt:lpstr>Key Functions </vt:lpstr>
      <vt:lpstr>Key Functions (Contd.)          </vt:lpstr>
      <vt:lpstr>Key Functions (Contd.)</vt:lpstr>
      <vt:lpstr>Organisational Structure </vt:lpstr>
      <vt:lpstr>Organizational Chart of  Central Board of Excise &amp; Customs</vt:lpstr>
      <vt:lpstr> </vt:lpstr>
      <vt:lpstr>Sanctioned Staff Strength</vt:lpstr>
      <vt:lpstr>Offices under CBEC </vt:lpstr>
      <vt:lpstr>Central Excise  </vt:lpstr>
      <vt:lpstr>Customs  </vt:lpstr>
      <vt:lpstr> Service Tax  </vt:lpstr>
      <vt:lpstr>Revenue from Indirect Taxes      (Rs. crore) </vt:lpstr>
      <vt:lpstr>Revenue from Indirect Taxes  Customs (Rs. crore)</vt:lpstr>
      <vt:lpstr>Revenue from Indirect Taxes  Central Excise           (Rs. crore)</vt:lpstr>
      <vt:lpstr>Revenue from Indirect Taxes  Service Tax          (Rs. crore)</vt:lpstr>
      <vt:lpstr>Trade Facilitation Measures Customs</vt:lpstr>
      <vt:lpstr>Trade Facilitation Measures Central Excise</vt:lpstr>
      <vt:lpstr>Trade Facilitation Measures Central Excise (Contd.)</vt:lpstr>
      <vt:lpstr>Trade Facilitation Measures Service Tax</vt:lpstr>
      <vt:lpstr>Slide 24</vt:lpstr>
      <vt:lpstr>Slide 25</vt:lpstr>
      <vt:lpstr>Key Workload Indicators</vt:lpstr>
      <vt:lpstr>Automation</vt:lpstr>
      <vt:lpstr>Automation (Contd.)</vt:lpstr>
      <vt:lpstr>Goods and Services Tax</vt:lpstr>
      <vt:lpstr>SEVOTTAM @ CBEC </vt:lpstr>
      <vt:lpstr>     </vt:lpstr>
    </vt:vector>
  </TitlesOfParts>
  <Company>UNOV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Italian Antimafia Legislation</dc:title>
  <dc:creator>fumarulo</dc:creator>
  <cp:lastModifiedBy>ICA</cp:lastModifiedBy>
  <cp:revision>200</cp:revision>
  <cp:lastPrinted>2001-09-10T14:07:35Z</cp:lastPrinted>
  <dcterms:created xsi:type="dcterms:W3CDTF">2001-07-12T13:12:17Z</dcterms:created>
  <dcterms:modified xsi:type="dcterms:W3CDTF">2012-10-16T18:05:58Z</dcterms:modified>
</cp:coreProperties>
</file>