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75" r:id="rId10"/>
    <p:sldId id="267" r:id="rId11"/>
    <p:sldId id="265" r:id="rId12"/>
    <p:sldId id="266" r:id="rId13"/>
    <p:sldId id="268" r:id="rId14"/>
    <p:sldId id="269" r:id="rId15"/>
    <p:sldId id="270" r:id="rId16"/>
    <p:sldId id="271" r:id="rId17"/>
    <p:sldId id="273" r:id="rId18"/>
    <p:sldId id="272" r:id="rId19"/>
    <p:sldId id="276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92C50-AB52-4A09-9419-F746C4F3A63E}" type="datetimeFigureOut">
              <a:rPr lang="en-IN" smtClean="0"/>
              <a:t>15-12-2012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2ADD-A872-4E68-8A17-9E2E9653B8EC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31522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92C50-AB52-4A09-9419-F746C4F3A63E}" type="datetimeFigureOut">
              <a:rPr lang="en-IN" smtClean="0"/>
              <a:t>15-12-2012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2ADD-A872-4E68-8A17-9E2E9653B8EC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67144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92C50-AB52-4A09-9419-F746C4F3A63E}" type="datetimeFigureOut">
              <a:rPr lang="en-IN" smtClean="0"/>
              <a:t>15-12-2012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2ADD-A872-4E68-8A17-9E2E9653B8EC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00367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92C50-AB52-4A09-9419-F746C4F3A63E}" type="datetimeFigureOut">
              <a:rPr lang="en-IN" smtClean="0"/>
              <a:t>15-12-2012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2ADD-A872-4E68-8A17-9E2E9653B8EC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28863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92C50-AB52-4A09-9419-F746C4F3A63E}" type="datetimeFigureOut">
              <a:rPr lang="en-IN" smtClean="0"/>
              <a:t>15-12-2012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2ADD-A872-4E68-8A17-9E2E9653B8EC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42764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92C50-AB52-4A09-9419-F746C4F3A63E}" type="datetimeFigureOut">
              <a:rPr lang="en-IN" smtClean="0"/>
              <a:t>15-12-2012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2ADD-A872-4E68-8A17-9E2E9653B8EC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51712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92C50-AB52-4A09-9419-F746C4F3A63E}" type="datetimeFigureOut">
              <a:rPr lang="en-IN" smtClean="0"/>
              <a:t>15-12-2012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2ADD-A872-4E68-8A17-9E2E9653B8EC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44425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92C50-AB52-4A09-9419-F746C4F3A63E}" type="datetimeFigureOut">
              <a:rPr lang="en-IN" smtClean="0"/>
              <a:t>15-12-2012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2ADD-A872-4E68-8A17-9E2E9653B8EC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86558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92C50-AB52-4A09-9419-F746C4F3A63E}" type="datetimeFigureOut">
              <a:rPr lang="en-IN" smtClean="0"/>
              <a:t>15-12-2012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2ADD-A872-4E68-8A17-9E2E9653B8EC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71011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92C50-AB52-4A09-9419-F746C4F3A63E}" type="datetimeFigureOut">
              <a:rPr lang="en-IN" smtClean="0"/>
              <a:t>15-12-2012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2ADD-A872-4E68-8A17-9E2E9653B8EC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89548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92C50-AB52-4A09-9419-F746C4F3A63E}" type="datetimeFigureOut">
              <a:rPr lang="en-IN" smtClean="0"/>
              <a:t>15-12-2012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2ADD-A872-4E68-8A17-9E2E9653B8EC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1126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92C50-AB52-4A09-9419-F746C4F3A63E}" type="datetimeFigureOut">
              <a:rPr lang="en-IN" smtClean="0"/>
              <a:t>15-12-2012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62ADD-A872-4E68-8A17-9E2E9653B8EC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69503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548680"/>
            <a:ext cx="7272808" cy="193899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</a:rPr>
              <a:t>Various Steps of Conducting </a:t>
            </a:r>
            <a:r>
              <a:rPr lang="en-US" sz="6000" b="1" dirty="0">
                <a:solidFill>
                  <a:schemeClr val="bg1"/>
                </a:solidFill>
              </a:rPr>
              <a:t>A</a:t>
            </a:r>
            <a:r>
              <a:rPr lang="en-US" sz="6000" b="1" dirty="0" smtClean="0">
                <a:solidFill>
                  <a:schemeClr val="bg1"/>
                </a:solidFill>
              </a:rPr>
              <a:t>udit</a:t>
            </a:r>
            <a:endParaRPr lang="en-IN" sz="60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83968" y="5013176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/>
              <a:t>Part - I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09735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IN" dirty="0" smtClean="0"/>
              <a:t>Cash :-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Assurance on Closing Balance</a:t>
            </a:r>
          </a:p>
          <a:p>
            <a:r>
              <a:rPr lang="en-IN" dirty="0"/>
              <a:t>Assurance on the transactions during the period</a:t>
            </a:r>
          </a:p>
        </p:txBody>
      </p:sp>
    </p:spTree>
    <p:extLst>
      <p:ext uri="{BB962C8B-B14F-4D97-AF65-F5344CB8AC3E}">
        <p14:creationId xmlns:p14="http://schemas.microsoft.com/office/powerpoint/2010/main" val="2114097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IN" sz="3600" dirty="0" smtClean="0"/>
              <a:t>Assurance on Closing Balances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Cash Balance ( INR /Foreign Currency)</a:t>
            </a:r>
          </a:p>
          <a:p>
            <a:pPr lvl="1"/>
            <a:r>
              <a:rPr lang="en-US" dirty="0" smtClean="0"/>
              <a:t>Physical Verification of cash on Cut-off date.</a:t>
            </a:r>
          </a:p>
          <a:p>
            <a:pPr lvl="1"/>
            <a:r>
              <a:rPr lang="en-US" dirty="0" smtClean="0"/>
              <a:t>Surprise Physical Verification.</a:t>
            </a:r>
          </a:p>
          <a:p>
            <a:pPr lvl="1"/>
            <a:r>
              <a:rPr lang="en-US" dirty="0" smtClean="0"/>
              <a:t>Certificate of Cash with denominations.</a:t>
            </a:r>
          </a:p>
          <a:p>
            <a:pPr lvl="1"/>
            <a:r>
              <a:rPr lang="en-US" dirty="0" smtClean="0"/>
              <a:t>Conversion of foreign currency in INR at the Cut-off date.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4446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IN" sz="3200" dirty="0" smtClean="0"/>
              <a:t>Assurance on the transactions during the period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Cash Balances ( INR /Foreign Currency)</a:t>
            </a:r>
          </a:p>
          <a:p>
            <a:pPr lvl="1"/>
            <a:r>
              <a:rPr lang="en-US" dirty="0" smtClean="0"/>
              <a:t>Surprise Physical Verification.</a:t>
            </a:r>
          </a:p>
          <a:p>
            <a:pPr lvl="1"/>
            <a:r>
              <a:rPr lang="en-US" dirty="0" smtClean="0"/>
              <a:t>Obtain &amp;Verify Authorization Matrix .</a:t>
            </a:r>
          </a:p>
          <a:p>
            <a:pPr lvl="1"/>
            <a:r>
              <a:rPr lang="en-US" dirty="0" smtClean="0"/>
              <a:t>Insurance of cash</a:t>
            </a:r>
          </a:p>
          <a:p>
            <a:pPr lvl="1"/>
            <a:r>
              <a:rPr lang="en-US" dirty="0" smtClean="0"/>
              <a:t>Detailed scrutiny of cash receipts / payments and enquire about abnormal/ unusual transactions.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2448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IN" dirty="0" smtClean="0"/>
              <a:t>Bank Balance :-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Assurance on Closing Balance</a:t>
            </a:r>
          </a:p>
          <a:p>
            <a:r>
              <a:rPr lang="en-IN" dirty="0"/>
              <a:t>Assurance on the transactions during the period</a:t>
            </a:r>
          </a:p>
        </p:txBody>
      </p:sp>
    </p:spTree>
    <p:extLst>
      <p:ext uri="{BB962C8B-B14F-4D97-AF65-F5344CB8AC3E}">
        <p14:creationId xmlns:p14="http://schemas.microsoft.com/office/powerpoint/2010/main" val="142299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dirty="0" smtClean="0"/>
              <a:t>Assurance on Closing Balance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US" sz="2800" dirty="0" smtClean="0"/>
              <a:t>Physical Verification of Last Cheque issued and Last Cheque received as on cut off date on Cut-off date.</a:t>
            </a:r>
          </a:p>
          <a:p>
            <a:pPr algn="just"/>
            <a:r>
              <a:rPr lang="en-US" sz="2800" dirty="0" smtClean="0"/>
              <a:t>Physical Verification of Cheques/ D D’s in hand as on cut off date on Cut-off date.</a:t>
            </a:r>
          </a:p>
          <a:p>
            <a:pPr algn="just"/>
            <a:r>
              <a:rPr lang="en-US" sz="2800" dirty="0" smtClean="0"/>
              <a:t>Independent confirmation from banks of fixed deposit/Margin Money etc.</a:t>
            </a:r>
          </a:p>
          <a:p>
            <a:pPr algn="just"/>
            <a:r>
              <a:rPr lang="en-US" sz="2800" dirty="0" smtClean="0"/>
              <a:t>Conversion of foreign currency in INR at the Cut-off date.</a:t>
            </a:r>
          </a:p>
          <a:p>
            <a:pPr algn="just"/>
            <a:r>
              <a:rPr lang="en-US" sz="2800" dirty="0" smtClean="0"/>
              <a:t>Obtain Bank Reconciliation Statements.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78485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IN" sz="4000" dirty="0" smtClean="0"/>
              <a:t>Assurance on the transactions during the period</a:t>
            </a:r>
            <a:endParaRPr lang="en-IN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IN" dirty="0"/>
              <a:t>Bank Reconciliation </a:t>
            </a:r>
            <a:r>
              <a:rPr lang="en-IN" dirty="0" smtClean="0"/>
              <a:t>Statement (BRS)</a:t>
            </a:r>
          </a:p>
          <a:p>
            <a:pPr marL="914400" lvl="1" indent="-514350">
              <a:buFont typeface="Wingdings" pitchFamily="2" charset="2"/>
              <a:buChar char="v"/>
            </a:pPr>
            <a:r>
              <a:rPr lang="en-US" dirty="0" smtClean="0"/>
              <a:t>Subsequent clearance of open items in BRS.</a:t>
            </a:r>
          </a:p>
          <a:p>
            <a:pPr marL="914400" lvl="1" indent="-514350">
              <a:buFont typeface="Wingdings" pitchFamily="2" charset="2"/>
              <a:buChar char="v"/>
            </a:pPr>
            <a:r>
              <a:rPr lang="en-US" dirty="0" smtClean="0"/>
              <a:t>Independent Confirmation of Closing Date on Cut-off date from bankers.</a:t>
            </a:r>
          </a:p>
          <a:p>
            <a:pPr marL="914400" lvl="1" indent="-514350">
              <a:buFont typeface="Wingdings" pitchFamily="2" charset="2"/>
              <a:buChar char="v"/>
            </a:pPr>
            <a:r>
              <a:rPr lang="en-US" dirty="0" smtClean="0"/>
              <a:t>Enquire about old open items / unusual items in BRS.</a:t>
            </a:r>
          </a:p>
          <a:p>
            <a:pPr marL="914400" lvl="1" indent="-514350">
              <a:buFont typeface="Wingdings" pitchFamily="2" charset="2"/>
              <a:buChar char="v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9215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dirty="0" smtClean="0"/>
              <a:t>Steps we do not do in BRS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"/>
            <a:r>
              <a:rPr lang="en-US" dirty="0" smtClean="0"/>
              <a:t>Review of Previous Month/Quarter/Period BRS.</a:t>
            </a:r>
          </a:p>
          <a:p>
            <a:pPr algn="just"/>
            <a:r>
              <a:rPr lang="en-US" dirty="0" smtClean="0"/>
              <a:t>Subsequent Clearance of all Material Item appearing in BRS.</a:t>
            </a:r>
          </a:p>
          <a:p>
            <a:pPr algn="just"/>
            <a:r>
              <a:rPr lang="en-US" dirty="0" smtClean="0"/>
              <a:t>Tracing of Material Item appearing in Bank Statement with Bank book and vice-versa.</a:t>
            </a:r>
          </a:p>
          <a:p>
            <a:pPr algn="just"/>
            <a:r>
              <a:rPr lang="en-US" dirty="0" smtClean="0"/>
              <a:t>Documentation of date up to which subsequent bank statement has been verified.</a:t>
            </a:r>
          </a:p>
          <a:p>
            <a:pPr algn="just"/>
            <a:r>
              <a:rPr lang="en-US" dirty="0" smtClean="0"/>
              <a:t>Copy of Bank Mandates. </a:t>
            </a:r>
          </a:p>
          <a:p>
            <a:pPr algn="just"/>
            <a:r>
              <a:rPr lang="en-US" dirty="0" smtClean="0"/>
              <a:t>Process of Signing of Cheque by the Concern Person.</a:t>
            </a:r>
          </a:p>
          <a:p>
            <a:pPr algn="just"/>
            <a:r>
              <a:rPr lang="en-US" dirty="0" smtClean="0"/>
              <a:t>Checking of Subsequent events.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32667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dirty="0" smtClean="0"/>
              <a:t>Subsequent Events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dirty="0" smtClean="0"/>
              <a:t>Subsequent clearing of the item appearing / existing on the cut-off date.</a:t>
            </a:r>
          </a:p>
          <a:p>
            <a:pPr algn="just"/>
            <a:r>
              <a:rPr lang="en-US" dirty="0" smtClean="0"/>
              <a:t>Testing of Major events / transactions after cut-off date till conclusion of audit / field work.</a:t>
            </a:r>
          </a:p>
          <a:p>
            <a:pPr algn="just"/>
            <a:r>
              <a:rPr lang="en-US" dirty="0" smtClean="0"/>
              <a:t>Impact of Major events taken place after conclusion of field work and before signing of the financial statements.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6035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IN" sz="4000" dirty="0" smtClean="0"/>
              <a:t>Assurance on the transactions during the period</a:t>
            </a:r>
            <a:endParaRPr lang="en-IN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400050" lvl="1" indent="0">
              <a:buNone/>
            </a:pPr>
            <a:r>
              <a:rPr lang="en-US" dirty="0" smtClean="0"/>
              <a:t>2.	Obtain &amp;Verify Authorization Matrix .</a:t>
            </a:r>
          </a:p>
          <a:p>
            <a:pPr marL="400050" lvl="1" indent="0">
              <a:buNone/>
            </a:pPr>
            <a:r>
              <a:rPr lang="en-US" dirty="0" smtClean="0"/>
              <a:t>3.	Detailed scrutiny of Bank receipts / payments 	and enquire about abnormal/ unusual 	transactions.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269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dirty="0" smtClean="0"/>
              <a:t>Audit </a:t>
            </a:r>
            <a:r>
              <a:rPr lang="en-GB" dirty="0"/>
              <a:t>Assertions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en-GB" dirty="0" smtClean="0"/>
              <a:t>Existence </a:t>
            </a:r>
            <a:r>
              <a:rPr lang="en-GB" dirty="0"/>
              <a:t>(E) </a:t>
            </a:r>
            <a:endParaRPr lang="en-GB" dirty="0" smtClean="0"/>
          </a:p>
          <a:p>
            <a:pPr lvl="0"/>
            <a:r>
              <a:rPr lang="en-GB" dirty="0" smtClean="0"/>
              <a:t>Rights </a:t>
            </a:r>
            <a:r>
              <a:rPr lang="en-GB" dirty="0"/>
              <a:t>and obligations (RO</a:t>
            </a:r>
            <a:r>
              <a:rPr lang="en-GB" dirty="0" smtClean="0"/>
              <a:t>)</a:t>
            </a:r>
          </a:p>
          <a:p>
            <a:pPr lvl="0"/>
            <a:r>
              <a:rPr lang="en-GB" dirty="0" smtClean="0"/>
              <a:t>Completeness</a:t>
            </a:r>
            <a:r>
              <a:rPr lang="en-GB" b="1" i="1" dirty="0" smtClean="0"/>
              <a:t> </a:t>
            </a:r>
            <a:r>
              <a:rPr lang="en-GB" dirty="0"/>
              <a:t>(C</a:t>
            </a:r>
            <a:r>
              <a:rPr lang="en-GB" dirty="0" smtClean="0"/>
              <a:t>)</a:t>
            </a:r>
          </a:p>
          <a:p>
            <a:pPr lvl="0"/>
            <a:r>
              <a:rPr lang="en-GB" dirty="0" smtClean="0"/>
              <a:t>Valuation </a:t>
            </a:r>
            <a:r>
              <a:rPr lang="en-GB" dirty="0"/>
              <a:t>and allocation (VA</a:t>
            </a:r>
            <a:r>
              <a:rPr lang="en-GB" dirty="0" smtClean="0"/>
              <a:t>)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0218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dirty="0" smtClean="0"/>
              <a:t>Audit Approach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en-US" dirty="0" smtClean="0"/>
              <a:t>Acceptance of Client </a:t>
            </a:r>
          </a:p>
          <a:p>
            <a:endParaRPr lang="en-US" dirty="0"/>
          </a:p>
          <a:p>
            <a:r>
              <a:rPr lang="en-US" dirty="0" smtClean="0"/>
              <a:t>Understanding of the Client Entities </a:t>
            </a:r>
          </a:p>
          <a:p>
            <a:endParaRPr lang="en-US" dirty="0" smtClean="0"/>
          </a:p>
          <a:p>
            <a:r>
              <a:rPr lang="en-US" dirty="0" smtClean="0"/>
              <a:t>Selection of Audit Team</a:t>
            </a:r>
          </a:p>
          <a:p>
            <a:endParaRPr lang="en-US" dirty="0"/>
          </a:p>
          <a:p>
            <a:r>
              <a:rPr lang="en-US" dirty="0" smtClean="0"/>
              <a:t>Process Understanding</a:t>
            </a:r>
          </a:p>
          <a:p>
            <a:endParaRPr lang="en-US" dirty="0"/>
          </a:p>
          <a:p>
            <a:r>
              <a:rPr lang="en-US" dirty="0" smtClean="0"/>
              <a:t>Execution of Audit</a:t>
            </a:r>
          </a:p>
          <a:p>
            <a:endParaRPr lang="en-US" dirty="0"/>
          </a:p>
          <a:p>
            <a:r>
              <a:rPr lang="en-US" dirty="0" smtClean="0"/>
              <a:t>Completion and Review</a:t>
            </a:r>
          </a:p>
          <a:p>
            <a:endParaRPr lang="en-US" dirty="0"/>
          </a:p>
          <a:p>
            <a:r>
              <a:rPr lang="en-US" dirty="0" smtClean="0"/>
              <a:t>Final Deliverables</a:t>
            </a:r>
          </a:p>
          <a:p>
            <a:endParaRPr lang="en-US" dirty="0"/>
          </a:p>
          <a:p>
            <a:r>
              <a:rPr lang="en-US" dirty="0" smtClean="0"/>
              <a:t>Filling/ Documentation/ Audit Evidence.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0197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131840" y="4797152"/>
            <a:ext cx="6400800" cy="1752600"/>
          </a:xfrm>
        </p:spPr>
        <p:txBody>
          <a:bodyPr>
            <a:noAutofit/>
          </a:bodyPr>
          <a:lstStyle/>
          <a:p>
            <a:r>
              <a:rPr lang="en-US" sz="6600" dirty="0" smtClean="0">
                <a:latin typeface="Blackadder ITC" pitchFamily="82" charset="0"/>
              </a:rPr>
              <a:t>Thank You</a:t>
            </a:r>
            <a:endParaRPr lang="en-US" sz="6600" dirty="0">
              <a:latin typeface="Blackadder ITC" pitchFamily="8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7624" y="3140968"/>
            <a:ext cx="7285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dirty="0" smtClean="0"/>
              <a:t>To be continued………</a:t>
            </a:r>
            <a:endParaRPr lang="en-IN" sz="4000" dirty="0"/>
          </a:p>
        </p:txBody>
      </p:sp>
    </p:spTree>
    <p:extLst>
      <p:ext uri="{BB962C8B-B14F-4D97-AF65-F5344CB8AC3E}">
        <p14:creationId xmlns:p14="http://schemas.microsoft.com/office/powerpoint/2010/main" val="2525222111"/>
      </p:ext>
    </p:extLst>
  </p:cSld>
  <p:clrMapOvr>
    <a:masterClrMapping/>
  </p:clrMapOvr>
  <p:transition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Acceptance of Client :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smtClean="0"/>
              <a:t>New Engagement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No Objection Certificate from previous auditor.</a:t>
            </a:r>
          </a:p>
          <a:p>
            <a:pPr marL="457200" lvl="1" indent="0">
              <a:buNone/>
            </a:pPr>
            <a:r>
              <a:rPr lang="en-US" sz="3000" dirty="0" smtClean="0"/>
              <a:t>2.	</a:t>
            </a:r>
            <a:r>
              <a:rPr lang="en-US" dirty="0" smtClean="0"/>
              <a:t>Acceptance of the client under section 224 (1B) of 	the Companies Act.</a:t>
            </a:r>
          </a:p>
          <a:p>
            <a:pPr marL="457200" lvl="1" indent="0">
              <a:buNone/>
            </a:pPr>
            <a:r>
              <a:rPr lang="en-US" dirty="0" smtClean="0"/>
              <a:t>3.	Receipt of Appointment Letter from the Client</a:t>
            </a:r>
          </a:p>
          <a:p>
            <a:pPr marL="457200" lvl="1" indent="0">
              <a:buNone/>
            </a:pPr>
            <a:r>
              <a:rPr lang="en-US" dirty="0" smtClean="0"/>
              <a:t>4.	Audit Engagement Letter</a:t>
            </a:r>
          </a:p>
          <a:p>
            <a:pPr marL="457200" lvl="1" indent="0">
              <a:buNone/>
            </a:pPr>
            <a:r>
              <a:rPr lang="en-US" dirty="0" smtClean="0"/>
              <a:t>5.	Acceptance form of Audit Engagement with MCA 	(ROC)/ Form 23B.</a:t>
            </a:r>
          </a:p>
          <a:p>
            <a:r>
              <a:rPr lang="en-US" sz="3600" dirty="0" smtClean="0"/>
              <a:t>Continuing Engagement </a:t>
            </a:r>
          </a:p>
          <a:p>
            <a:pPr marL="457200" lvl="1" indent="0">
              <a:buNone/>
            </a:pPr>
            <a:r>
              <a:rPr lang="en-US" dirty="0" smtClean="0"/>
              <a:t>1.	Same as Above except Point 1.</a:t>
            </a:r>
          </a:p>
          <a:p>
            <a:pPr lvl="1"/>
            <a:endParaRPr lang="en-US" sz="3200" dirty="0"/>
          </a:p>
          <a:p>
            <a:pPr lvl="1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7800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Understanding of the Client Entities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History </a:t>
            </a:r>
          </a:p>
          <a:p>
            <a:r>
              <a:rPr lang="en-US" dirty="0" smtClean="0"/>
              <a:t>Promoters</a:t>
            </a:r>
          </a:p>
          <a:p>
            <a:r>
              <a:rPr lang="en-US" dirty="0" smtClean="0"/>
              <a:t>Business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Products.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End-use of Product.</a:t>
            </a:r>
          </a:p>
          <a:p>
            <a:r>
              <a:rPr lang="en-US" dirty="0" smtClean="0"/>
              <a:t>Industry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Competitors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Market  Share/Reputation/Standing </a:t>
            </a:r>
          </a:p>
          <a:p>
            <a:endParaRPr lang="en-US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55685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Process Understanding: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Sources of Information 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SOP’s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Discussion with the Client / Process Owner’s.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Minutes of Board /Audit Committee/ Other Committee's.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Internal Audit Reports.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Previous Year Audit File, If Available/Applicable.</a:t>
            </a:r>
          </a:p>
          <a:p>
            <a:pPr marL="1371600" lvl="2" indent="-457200">
              <a:buFont typeface="+mj-lt"/>
              <a:buAutoNum type="arabicPeriod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5134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Execution of Audit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Obtain Trial Balance/ Draft Financial.</a:t>
            </a:r>
          </a:p>
          <a:p>
            <a:pPr lvl="1">
              <a:buFont typeface="Wingdings" pitchFamily="2" charset="2"/>
              <a:buChar char="q"/>
            </a:pPr>
            <a:r>
              <a:rPr lang="en-US" sz="2000" dirty="0"/>
              <a:t>	</a:t>
            </a:r>
            <a:r>
              <a:rPr lang="en-US" sz="2000" dirty="0" smtClean="0"/>
              <a:t>Checking/Tracing  of Opening Trial Balance.</a:t>
            </a:r>
          </a:p>
          <a:p>
            <a:r>
              <a:rPr lang="en-US" dirty="0" smtClean="0"/>
              <a:t>Preparation of Lead Schedule. </a:t>
            </a:r>
          </a:p>
          <a:p>
            <a:r>
              <a:rPr lang="en-US" dirty="0" smtClean="0"/>
              <a:t>Division of Work Amongst the Audit Team.</a:t>
            </a:r>
          </a:p>
          <a:p>
            <a:r>
              <a:rPr lang="en-US" dirty="0" smtClean="0"/>
              <a:t>Checking of Respective Audit Areas.</a:t>
            </a:r>
          </a:p>
          <a:p>
            <a:r>
              <a:rPr lang="en-US" dirty="0" smtClean="0"/>
              <a:t>Compilation of observations in Respective Audit Areas &amp; discussion with the client.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5168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Final Deliverable's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19900" dirty="0" smtClean="0"/>
              <a:t>…???</a:t>
            </a:r>
            <a:endParaRPr lang="en-IN" sz="19900" dirty="0"/>
          </a:p>
        </p:txBody>
      </p:sp>
    </p:spTree>
    <p:extLst>
      <p:ext uri="{BB962C8B-B14F-4D97-AF65-F5344CB8AC3E}">
        <p14:creationId xmlns:p14="http://schemas.microsoft.com/office/powerpoint/2010/main" val="50794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dirty="0" smtClean="0"/>
              <a:t>Audit Areas 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smtClean="0"/>
              <a:t>Current Assets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Cash and Cash Equivalents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Inventories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Trade Receivables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Loan and Advances ( Long-Term &amp; Short term)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7163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600">
              <a:srgbClr val="DBC0C7"/>
            </a:gs>
            <a:gs pos="0">
              <a:schemeClr val="accent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7544" y="2930790"/>
            <a:ext cx="576064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dirty="0" smtClean="0"/>
              <a:t>CASH AND BANK</a:t>
            </a:r>
            <a:endParaRPr lang="en-IN" sz="6000" dirty="0"/>
          </a:p>
        </p:txBody>
      </p:sp>
    </p:spTree>
    <p:extLst>
      <p:ext uri="{BB962C8B-B14F-4D97-AF65-F5344CB8AC3E}">
        <p14:creationId xmlns:p14="http://schemas.microsoft.com/office/powerpoint/2010/main" val="103706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163</TotalTime>
  <Words>525</Words>
  <Application>Microsoft Office PowerPoint</Application>
  <PresentationFormat>On-screen Show (4:3)</PresentationFormat>
  <Paragraphs>113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Audit Approach</vt:lpstr>
      <vt:lpstr>Acceptance of Client :</vt:lpstr>
      <vt:lpstr>Understanding of the Client Entities</vt:lpstr>
      <vt:lpstr>Process Understanding:</vt:lpstr>
      <vt:lpstr>Execution of Audit</vt:lpstr>
      <vt:lpstr>Final Deliverable's</vt:lpstr>
      <vt:lpstr>Audit Areas :</vt:lpstr>
      <vt:lpstr>PowerPoint Presentation</vt:lpstr>
      <vt:lpstr>Cash :-</vt:lpstr>
      <vt:lpstr>Assurance on Closing Balances</vt:lpstr>
      <vt:lpstr>Assurance on the transactions during the period</vt:lpstr>
      <vt:lpstr>Bank Balance :-</vt:lpstr>
      <vt:lpstr>Assurance on Closing Balance</vt:lpstr>
      <vt:lpstr>Assurance on the transactions during the period</vt:lpstr>
      <vt:lpstr>Steps we do not do in BRS</vt:lpstr>
      <vt:lpstr>Subsequent Events</vt:lpstr>
      <vt:lpstr>Assurance on the transactions during the period</vt:lpstr>
      <vt:lpstr>Audit Assertions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41</cp:revision>
  <dcterms:created xsi:type="dcterms:W3CDTF">2012-12-15T05:13:25Z</dcterms:created>
  <dcterms:modified xsi:type="dcterms:W3CDTF">2012-12-15T12:56:04Z</dcterms:modified>
</cp:coreProperties>
</file>