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notesMasterIdLst>
    <p:notesMasterId r:id="rId44"/>
  </p:notes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3" r:id="rId19"/>
    <p:sldId id="274" r:id="rId20"/>
    <p:sldId id="275" r:id="rId21"/>
    <p:sldId id="29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6" r:id="rId42"/>
    <p:sldId id="297" r:id="rId4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83" autoAdjust="0"/>
    <p:restoredTop sz="94660"/>
  </p:normalViewPr>
  <p:slideViewPr>
    <p:cSldViewPr>
      <p:cViewPr varScale="1">
        <p:scale>
          <a:sx n="69" d="100"/>
          <a:sy n="69" d="100"/>
        </p:scale>
        <p:origin x="-552"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CB75A13F-1AF4-4DF7-9EC9-0BDB3D9E7F06}" type="datetimeFigureOut">
              <a:rPr lang="en-US"/>
              <a:pPr>
                <a:defRPr/>
              </a:pPr>
              <a:t>10/17/2012</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IN"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IN"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9DBC37D5-117E-46B2-AA5C-61B1FEB36129}" type="slidenum">
              <a:rPr lang="en-IN"/>
              <a:pPr>
                <a:defRPr/>
              </a:pPr>
              <a:t>‹#›</a:t>
            </a:fld>
            <a:endParaRPr lang="en-IN"/>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IN"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202ACB3-3E75-44FB-97A7-E68DCEB84E7A}" type="slidenum">
              <a:rPr lang="en-IN"/>
              <a:pPr fontAlgn="base">
                <a:spcBef>
                  <a:spcPct val="0"/>
                </a:spcBef>
                <a:spcAft>
                  <a:spcPct val="0"/>
                </a:spcAft>
              </a:pPr>
              <a:t>28</a:t>
            </a:fld>
            <a:endParaRPr lang="en-I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IN"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72B33C-5BAD-493F-9AEE-5A041DF72FDC}" type="slidenum">
              <a:rPr lang="en-IN"/>
              <a:pPr fontAlgn="base">
                <a:spcBef>
                  <a:spcPct val="0"/>
                </a:spcBef>
                <a:spcAft>
                  <a:spcPct val="0"/>
                </a:spcAft>
              </a:pPr>
              <a:t>30</a:t>
            </a:fld>
            <a:endParaRPr lang="en-I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en-US" smtClean="0"/>
              <a:t>Click to edit Master title style</a:t>
            </a:r>
            <a:endParaRPr kumimoji="0" lang="en-US"/>
          </a:p>
        </p:txBody>
      </p:sp>
      <p:sp>
        <p:nvSpPr>
          <p:cNvPr id="28" name="Date Placeholder 27"/>
          <p:cNvSpPr>
            <a:spLocks noGrp="1"/>
          </p:cNvSpPr>
          <p:nvPr>
            <p:ph type="dt" sz="half" idx="10"/>
          </p:nvPr>
        </p:nvSpPr>
        <p:spPr/>
        <p:txBody>
          <a:bodyPr/>
          <a:lstStyle/>
          <a:p>
            <a:pPr>
              <a:defRPr/>
            </a:pPr>
            <a:fld id="{0307E064-9328-48BB-AD48-DE6A1C17BFF0}" type="datetimeFigureOut">
              <a:rPr lang="en-US" smtClean="0"/>
              <a:pPr>
                <a:defRPr/>
              </a:pPr>
              <a:t>10/17/2012</a:t>
            </a:fld>
            <a:endParaRPr lang="en-IN"/>
          </a:p>
        </p:txBody>
      </p:sp>
      <p:sp>
        <p:nvSpPr>
          <p:cNvPr id="17" name="Footer Placeholder 16"/>
          <p:cNvSpPr>
            <a:spLocks noGrp="1"/>
          </p:cNvSpPr>
          <p:nvPr>
            <p:ph type="ftr" sz="quarter" idx="11"/>
          </p:nvPr>
        </p:nvSpPr>
        <p:spPr/>
        <p:txBody>
          <a:bodyPr/>
          <a:lstStyle/>
          <a:p>
            <a:pPr>
              <a:defRPr/>
            </a:pPr>
            <a:endParaRPr lang="en-IN"/>
          </a:p>
        </p:txBody>
      </p:sp>
      <p:sp>
        <p:nvSpPr>
          <p:cNvPr id="29" name="Slide Number Placeholder 28"/>
          <p:cNvSpPr>
            <a:spLocks noGrp="1"/>
          </p:cNvSpPr>
          <p:nvPr>
            <p:ph type="sldNum" sz="quarter" idx="12"/>
          </p:nvPr>
        </p:nvSpPr>
        <p:spPr/>
        <p:txBody>
          <a:bodyPr/>
          <a:lstStyle/>
          <a:p>
            <a:pPr>
              <a:defRPr/>
            </a:pPr>
            <a:fld id="{29A1EEA0-B7B3-407C-802E-4DBFAA55638D}" type="slidenum">
              <a:rPr lang="en-IN" smtClean="0"/>
              <a:pPr>
                <a:defRPr/>
              </a:pPr>
              <a:t>‹#›</a:t>
            </a:fld>
            <a:endParaRPr lang="en-IN"/>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70F5AC51-38A1-474A-A2CA-3236ADFED3B5}" type="datetimeFigureOut">
              <a:rPr lang="en-US" smtClean="0"/>
              <a:pPr>
                <a:defRPr/>
              </a:pPr>
              <a:t>10/17/2012</a:t>
            </a:fld>
            <a:endParaRPr lang="en-IN"/>
          </a:p>
        </p:txBody>
      </p:sp>
      <p:sp>
        <p:nvSpPr>
          <p:cNvPr id="5" name="Footer Placeholder 4"/>
          <p:cNvSpPr>
            <a:spLocks noGrp="1"/>
          </p:cNvSpPr>
          <p:nvPr>
            <p:ph type="ftr" sz="quarter" idx="11"/>
          </p:nvPr>
        </p:nvSpPr>
        <p:spPr/>
        <p:txBody>
          <a:bodyPr/>
          <a:lstStyle/>
          <a:p>
            <a:pPr>
              <a:defRPr/>
            </a:pPr>
            <a:endParaRPr lang="en-IN"/>
          </a:p>
        </p:txBody>
      </p:sp>
      <p:sp>
        <p:nvSpPr>
          <p:cNvPr id="6" name="Slide Number Placeholder 5"/>
          <p:cNvSpPr>
            <a:spLocks noGrp="1"/>
          </p:cNvSpPr>
          <p:nvPr>
            <p:ph type="sldNum" sz="quarter" idx="12"/>
          </p:nvPr>
        </p:nvSpPr>
        <p:spPr/>
        <p:txBody>
          <a:bodyPr/>
          <a:lstStyle/>
          <a:p>
            <a:pPr>
              <a:defRPr/>
            </a:pPr>
            <a:fld id="{D2646034-E59D-4AA5-A946-196588F5A48D}" type="slidenum">
              <a:rPr lang="en-IN" smtClean="0"/>
              <a:pPr>
                <a:defRPr/>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06FE564C-0CCC-42F7-A01A-D3F02A98BEFC}" type="datetimeFigureOut">
              <a:rPr lang="en-US" smtClean="0"/>
              <a:pPr>
                <a:defRPr/>
              </a:pPr>
              <a:t>10/17/2012</a:t>
            </a:fld>
            <a:endParaRPr lang="en-IN"/>
          </a:p>
        </p:txBody>
      </p:sp>
      <p:sp>
        <p:nvSpPr>
          <p:cNvPr id="5" name="Footer Placeholder 4"/>
          <p:cNvSpPr>
            <a:spLocks noGrp="1"/>
          </p:cNvSpPr>
          <p:nvPr>
            <p:ph type="ftr" sz="quarter" idx="11"/>
          </p:nvPr>
        </p:nvSpPr>
        <p:spPr/>
        <p:txBody>
          <a:bodyPr/>
          <a:lstStyle/>
          <a:p>
            <a:pPr>
              <a:defRPr/>
            </a:pPr>
            <a:endParaRPr lang="en-IN"/>
          </a:p>
        </p:txBody>
      </p:sp>
      <p:sp>
        <p:nvSpPr>
          <p:cNvPr id="6" name="Slide Number Placeholder 5"/>
          <p:cNvSpPr>
            <a:spLocks noGrp="1"/>
          </p:cNvSpPr>
          <p:nvPr>
            <p:ph type="sldNum" sz="quarter" idx="12"/>
          </p:nvPr>
        </p:nvSpPr>
        <p:spPr/>
        <p:txBody>
          <a:bodyPr/>
          <a:lstStyle/>
          <a:p>
            <a:pPr>
              <a:defRPr/>
            </a:pPr>
            <a:fld id="{AC67A1A4-0173-4E5D-BB44-6EE018327F3A}" type="slidenum">
              <a:rPr lang="en-IN" smtClean="0"/>
              <a:pPr>
                <a:defRPr/>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defRPr/>
            </a:pPr>
            <a:fld id="{2D25FCB9-6371-4CB0-8DC5-4C042CC1917C}" type="datetimeFigureOut">
              <a:rPr lang="en-US" smtClean="0"/>
              <a:pPr>
                <a:defRPr/>
              </a:pPr>
              <a:t>10/17/2012</a:t>
            </a:fld>
            <a:endParaRPr lang="en-IN"/>
          </a:p>
        </p:txBody>
      </p:sp>
      <p:sp>
        <p:nvSpPr>
          <p:cNvPr id="5" name="Footer Placeholder 4"/>
          <p:cNvSpPr>
            <a:spLocks noGrp="1"/>
          </p:cNvSpPr>
          <p:nvPr>
            <p:ph type="ftr" sz="quarter" idx="11"/>
          </p:nvPr>
        </p:nvSpPr>
        <p:spPr/>
        <p:txBody>
          <a:bodyPr/>
          <a:lstStyle/>
          <a:p>
            <a:pPr>
              <a:defRPr/>
            </a:pPr>
            <a:endParaRPr lang="en-IN"/>
          </a:p>
        </p:txBody>
      </p:sp>
      <p:sp>
        <p:nvSpPr>
          <p:cNvPr id="6" name="Slide Number Placeholder 5"/>
          <p:cNvSpPr>
            <a:spLocks noGrp="1"/>
          </p:cNvSpPr>
          <p:nvPr>
            <p:ph type="sldNum" sz="quarter" idx="12"/>
          </p:nvPr>
        </p:nvSpPr>
        <p:spPr/>
        <p:txBody>
          <a:bodyPr/>
          <a:lstStyle/>
          <a:p>
            <a:pPr>
              <a:defRPr/>
            </a:pPr>
            <a:fld id="{119793E3-79EE-4660-95FB-7C6CC1707E87}" type="slidenum">
              <a:rPr lang="en-IN" smtClean="0"/>
              <a:pPr>
                <a:defRPr/>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3">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a:defRPr/>
            </a:pPr>
            <a:fld id="{0508E394-AF0B-4F15-9997-28896E1E565C}" type="datetimeFigureOut">
              <a:rPr lang="en-US" smtClean="0"/>
              <a:pPr>
                <a:defRPr/>
              </a:pPr>
              <a:t>10/17/2012</a:t>
            </a:fld>
            <a:endParaRPr lang="en-IN"/>
          </a:p>
        </p:txBody>
      </p:sp>
      <p:sp>
        <p:nvSpPr>
          <p:cNvPr id="5" name="Footer Placeholder 4"/>
          <p:cNvSpPr>
            <a:spLocks noGrp="1"/>
          </p:cNvSpPr>
          <p:nvPr>
            <p:ph type="ftr" sz="quarter" idx="11"/>
          </p:nvPr>
        </p:nvSpPr>
        <p:spPr/>
        <p:txBody>
          <a:bodyPr/>
          <a:lstStyle/>
          <a:p>
            <a:pPr>
              <a:defRPr/>
            </a:pPr>
            <a:endParaRPr lang="en-IN"/>
          </a:p>
        </p:txBody>
      </p:sp>
      <p:sp>
        <p:nvSpPr>
          <p:cNvPr id="6" name="Slide Number Placeholder 5"/>
          <p:cNvSpPr>
            <a:spLocks noGrp="1"/>
          </p:cNvSpPr>
          <p:nvPr>
            <p:ph type="sldNum" sz="quarter" idx="12"/>
          </p:nvPr>
        </p:nvSpPr>
        <p:spPr>
          <a:xfrm>
            <a:off x="7924800" y="6416675"/>
            <a:ext cx="762000" cy="365125"/>
          </a:xfrm>
        </p:spPr>
        <p:txBody>
          <a:bodyPr/>
          <a:lstStyle/>
          <a:p>
            <a:pPr>
              <a:defRPr/>
            </a:pPr>
            <a:fld id="{B5DF8C6A-B985-4388-9781-5BD9039AE1E7}" type="slidenum">
              <a:rPr lang="en-IN" smtClean="0"/>
              <a:pPr>
                <a:defRPr/>
              </a:pPr>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5DD2F01A-9490-469E-BAC5-7FC28FC8E873}" type="datetimeFigureOut">
              <a:rPr lang="en-US" smtClean="0"/>
              <a:pPr>
                <a:defRPr/>
              </a:pPr>
              <a:t>10/17/2012</a:t>
            </a:fld>
            <a:endParaRPr lang="en-IN"/>
          </a:p>
        </p:txBody>
      </p:sp>
      <p:sp>
        <p:nvSpPr>
          <p:cNvPr id="6" name="Footer Placeholder 5"/>
          <p:cNvSpPr>
            <a:spLocks noGrp="1"/>
          </p:cNvSpPr>
          <p:nvPr>
            <p:ph type="ftr" sz="quarter" idx="11"/>
          </p:nvPr>
        </p:nvSpPr>
        <p:spPr/>
        <p:txBody>
          <a:bodyPr/>
          <a:lstStyle/>
          <a:p>
            <a:pPr>
              <a:defRPr/>
            </a:pPr>
            <a:endParaRPr lang="en-IN"/>
          </a:p>
        </p:txBody>
      </p:sp>
      <p:sp>
        <p:nvSpPr>
          <p:cNvPr id="7" name="Slide Number Placeholder 6"/>
          <p:cNvSpPr>
            <a:spLocks noGrp="1"/>
          </p:cNvSpPr>
          <p:nvPr>
            <p:ph type="sldNum" sz="quarter" idx="12"/>
          </p:nvPr>
        </p:nvSpPr>
        <p:spPr/>
        <p:txBody>
          <a:bodyPr/>
          <a:lstStyle/>
          <a:p>
            <a:pPr>
              <a:defRPr/>
            </a:pPr>
            <a:fld id="{F6631B3C-27EB-4B9A-8BEE-B0459F3CE592}" type="slidenum">
              <a:rPr lang="en-IN" smtClean="0"/>
              <a:pPr>
                <a:defRPr/>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pPr>
              <a:defRPr/>
            </a:pPr>
            <a:fld id="{EAC828F2-B3AB-4AC9-BE02-556508BA391D}" type="datetimeFigureOut">
              <a:rPr lang="en-US" smtClean="0"/>
              <a:pPr>
                <a:defRPr/>
              </a:pPr>
              <a:t>10/17/2012</a:t>
            </a:fld>
            <a:endParaRPr lang="en-IN"/>
          </a:p>
        </p:txBody>
      </p:sp>
      <p:sp>
        <p:nvSpPr>
          <p:cNvPr id="8" name="Footer Placeholder 7"/>
          <p:cNvSpPr>
            <a:spLocks noGrp="1"/>
          </p:cNvSpPr>
          <p:nvPr>
            <p:ph type="ftr" sz="quarter" idx="11"/>
          </p:nvPr>
        </p:nvSpPr>
        <p:spPr/>
        <p:txBody>
          <a:bodyPr/>
          <a:lstStyle/>
          <a:p>
            <a:pPr>
              <a:defRPr/>
            </a:pPr>
            <a:endParaRPr lang="en-IN"/>
          </a:p>
        </p:txBody>
      </p:sp>
      <p:sp>
        <p:nvSpPr>
          <p:cNvPr id="9" name="Slide Number Placeholder 8"/>
          <p:cNvSpPr>
            <a:spLocks noGrp="1"/>
          </p:cNvSpPr>
          <p:nvPr>
            <p:ph type="sldNum" sz="quarter" idx="12"/>
          </p:nvPr>
        </p:nvSpPr>
        <p:spPr/>
        <p:txBody>
          <a:bodyPr/>
          <a:lstStyle/>
          <a:p>
            <a:pPr>
              <a:defRPr/>
            </a:pPr>
            <a:fld id="{1DA4B17A-3588-4C6C-92E1-A33DC56CCCD6}" type="slidenum">
              <a:rPr lang="en-IN" smtClean="0"/>
              <a:pPr>
                <a:defRPr/>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pPr>
              <a:defRPr/>
            </a:pPr>
            <a:fld id="{966E65FF-A334-455A-866C-395B825E7708}" type="datetimeFigureOut">
              <a:rPr lang="en-US" smtClean="0"/>
              <a:pPr>
                <a:defRPr/>
              </a:pPr>
              <a:t>10/17/2012</a:t>
            </a:fld>
            <a:endParaRPr lang="en-IN"/>
          </a:p>
        </p:txBody>
      </p:sp>
      <p:sp>
        <p:nvSpPr>
          <p:cNvPr id="4" name="Footer Placeholder 3"/>
          <p:cNvSpPr>
            <a:spLocks noGrp="1"/>
          </p:cNvSpPr>
          <p:nvPr>
            <p:ph type="ftr" sz="quarter" idx="11"/>
          </p:nvPr>
        </p:nvSpPr>
        <p:spPr/>
        <p:txBody>
          <a:bodyPr/>
          <a:lstStyle/>
          <a:p>
            <a:pPr>
              <a:defRPr/>
            </a:pPr>
            <a:endParaRPr lang="en-IN"/>
          </a:p>
        </p:txBody>
      </p:sp>
      <p:sp>
        <p:nvSpPr>
          <p:cNvPr id="5" name="Slide Number Placeholder 4"/>
          <p:cNvSpPr>
            <a:spLocks noGrp="1"/>
          </p:cNvSpPr>
          <p:nvPr>
            <p:ph type="sldNum" sz="quarter" idx="12"/>
          </p:nvPr>
        </p:nvSpPr>
        <p:spPr/>
        <p:txBody>
          <a:bodyPr/>
          <a:lstStyle/>
          <a:p>
            <a:pPr>
              <a:defRPr/>
            </a:pPr>
            <a:fld id="{B7004B24-D753-4EE8-BA68-105438E9CB36}" type="slidenum">
              <a:rPr lang="en-IN" smtClean="0"/>
              <a:pPr>
                <a:defRPr/>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8AE7473F-AFB6-46C0-9A55-F3BB25DA724B}" type="datetimeFigureOut">
              <a:rPr lang="en-US" smtClean="0"/>
              <a:pPr>
                <a:defRPr/>
              </a:pPr>
              <a:t>10/17/2012</a:t>
            </a:fld>
            <a:endParaRPr lang="en-IN"/>
          </a:p>
        </p:txBody>
      </p:sp>
      <p:sp>
        <p:nvSpPr>
          <p:cNvPr id="3" name="Footer Placeholder 2"/>
          <p:cNvSpPr>
            <a:spLocks noGrp="1"/>
          </p:cNvSpPr>
          <p:nvPr>
            <p:ph type="ftr" sz="quarter" idx="11"/>
          </p:nvPr>
        </p:nvSpPr>
        <p:spPr/>
        <p:txBody>
          <a:bodyPr/>
          <a:lstStyle/>
          <a:p>
            <a:pPr>
              <a:defRPr/>
            </a:pPr>
            <a:endParaRPr lang="en-IN"/>
          </a:p>
        </p:txBody>
      </p:sp>
      <p:sp>
        <p:nvSpPr>
          <p:cNvPr id="4" name="Slide Number Placeholder 3"/>
          <p:cNvSpPr>
            <a:spLocks noGrp="1"/>
          </p:cNvSpPr>
          <p:nvPr>
            <p:ph type="sldNum" sz="quarter" idx="12"/>
          </p:nvPr>
        </p:nvSpPr>
        <p:spPr/>
        <p:txBody>
          <a:bodyPr/>
          <a:lstStyle/>
          <a:p>
            <a:pPr>
              <a:defRPr/>
            </a:pPr>
            <a:fld id="{8826E237-5448-4739-9303-3053CBAA9957}" type="slidenum">
              <a:rPr lang="en-IN" smtClean="0"/>
              <a:pPr>
                <a:defRPr/>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defRPr/>
            </a:pPr>
            <a:fld id="{C4C76634-1E3F-472F-BE90-D46467C6A2E7}" type="datetimeFigureOut">
              <a:rPr lang="en-US" smtClean="0"/>
              <a:pPr>
                <a:defRPr/>
              </a:pPr>
              <a:t>10/17/2012</a:t>
            </a:fld>
            <a:endParaRPr lang="en-IN"/>
          </a:p>
        </p:txBody>
      </p:sp>
      <p:sp>
        <p:nvSpPr>
          <p:cNvPr id="6" name="Footer Placeholder 5"/>
          <p:cNvSpPr>
            <a:spLocks noGrp="1"/>
          </p:cNvSpPr>
          <p:nvPr>
            <p:ph type="ftr" sz="quarter" idx="11"/>
          </p:nvPr>
        </p:nvSpPr>
        <p:spPr/>
        <p:txBody>
          <a:bodyPr/>
          <a:lstStyle/>
          <a:p>
            <a:pPr>
              <a:defRPr/>
            </a:pPr>
            <a:endParaRPr lang="en-IN"/>
          </a:p>
        </p:txBody>
      </p:sp>
      <p:sp>
        <p:nvSpPr>
          <p:cNvPr id="7" name="Slide Number Placeholder 6"/>
          <p:cNvSpPr>
            <a:spLocks noGrp="1"/>
          </p:cNvSpPr>
          <p:nvPr>
            <p:ph type="sldNum" sz="quarter" idx="12"/>
          </p:nvPr>
        </p:nvSpPr>
        <p:spPr/>
        <p:txBody>
          <a:bodyPr/>
          <a:lstStyle/>
          <a:p>
            <a:pPr>
              <a:defRPr/>
            </a:pPr>
            <a:fld id="{5EFDF3BE-63C7-40C6-AD53-449FCE94DE4C}" type="slidenum">
              <a:rPr lang="en-IN" smtClean="0"/>
              <a:pPr>
                <a:defRPr/>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en-US" smtClean="0">
                <a:solidFill>
                  <a:schemeClr val="lt1"/>
                </a:solidFill>
                <a:latin typeface="+mn-lt"/>
                <a:ea typeface="+mn-ea"/>
                <a:cs typeface="+mn-cs"/>
              </a:rPr>
              <a:t>Click icon to add picture</a:t>
            </a:r>
            <a:endParaRPr kumimoji="0" lang="en-US" dirty="0">
              <a:solidFill>
                <a:schemeClr val="lt1"/>
              </a:solidFill>
              <a:latin typeface="+mn-lt"/>
              <a:ea typeface="+mn-ea"/>
              <a:cs typeface="+mn-cs"/>
            </a:endParaRPr>
          </a:p>
        </p:txBody>
      </p:sp>
      <p:sp>
        <p:nvSpPr>
          <p:cNvPr id="4" name="Text Placeholder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defRPr/>
            </a:pPr>
            <a:fld id="{89F93429-2A4D-415F-9E69-9817CDC6B58F}" type="datetimeFigureOut">
              <a:rPr lang="en-US" smtClean="0"/>
              <a:pPr>
                <a:defRPr/>
              </a:pPr>
              <a:t>10/17/2012</a:t>
            </a:fld>
            <a:endParaRPr lang="en-IN"/>
          </a:p>
        </p:txBody>
      </p:sp>
      <p:sp>
        <p:nvSpPr>
          <p:cNvPr id="6" name="Footer Placeholder 5"/>
          <p:cNvSpPr>
            <a:spLocks noGrp="1"/>
          </p:cNvSpPr>
          <p:nvPr>
            <p:ph type="ftr" sz="quarter" idx="11"/>
          </p:nvPr>
        </p:nvSpPr>
        <p:spPr/>
        <p:txBody>
          <a:bodyPr/>
          <a:lstStyle/>
          <a:p>
            <a:pPr>
              <a:defRPr/>
            </a:pPr>
            <a:endParaRPr lang="en-IN"/>
          </a:p>
        </p:txBody>
      </p:sp>
      <p:sp>
        <p:nvSpPr>
          <p:cNvPr id="7" name="Slide Number Placeholder 6"/>
          <p:cNvSpPr>
            <a:spLocks noGrp="1"/>
          </p:cNvSpPr>
          <p:nvPr>
            <p:ph type="sldNum" sz="quarter" idx="12"/>
          </p:nvPr>
        </p:nvSpPr>
        <p:spPr/>
        <p:txBody>
          <a:bodyPr/>
          <a:lstStyle/>
          <a:p>
            <a:pPr>
              <a:defRPr/>
            </a:pPr>
            <a:fld id="{4A4CF55A-06D9-48DF-A380-A49D9C90521F}" type="slidenum">
              <a:rPr lang="en-IN" smtClean="0"/>
              <a:pPr>
                <a:defRPr/>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fld id="{A31BFD4E-421A-493E-963A-975EBF8A3B5B}" type="datetimeFigureOut">
              <a:rPr lang="en-US" smtClean="0"/>
              <a:pPr>
                <a:defRPr/>
              </a:pPr>
              <a:t>10/17/2012</a:t>
            </a:fld>
            <a:endParaRPr lang="en-IN"/>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IN"/>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06AB5815-E91B-4A9F-86B5-4B70C3046C8D}" type="slidenum">
              <a:rPr lang="en-IN" smtClean="0"/>
              <a:pPr>
                <a:defRPr/>
              </a:pPr>
              <a:t>‹#›</a:t>
            </a:fld>
            <a:endParaRPr lang="en-IN"/>
          </a:p>
        </p:txBody>
      </p:sp>
    </p:spTree>
  </p:cSld>
  <p:clrMap bg1="dk1" tx1="lt1" bg2="dk2" tx2="lt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itle 1"/>
          <p:cNvSpPr>
            <a:spLocks noGrp="1"/>
          </p:cNvSpPr>
          <p:nvPr>
            <p:ph type="ctrTitle"/>
          </p:nvPr>
        </p:nvSpPr>
        <p:spPr/>
        <p:txBody>
          <a:bodyPr>
            <a:normAutofit fontScale="90000"/>
          </a:bodyPr>
          <a:lstStyle/>
          <a:p>
            <a:r>
              <a:rPr lang="en-US" dirty="0" smtClean="0"/>
              <a:t>Joint Stock Companies</a:t>
            </a:r>
            <a:r>
              <a:rPr lang="en-IN" dirty="0" smtClean="0"/>
              <a:t/>
            </a:r>
            <a:br>
              <a:rPr lang="en-IN" dirty="0" smtClean="0"/>
            </a:br>
            <a:endParaRPr lang="en-IN" dirty="0" smtClean="0"/>
          </a:p>
        </p:txBody>
      </p:sp>
      <p:sp>
        <p:nvSpPr>
          <p:cNvPr id="3" name="Subtitle 2"/>
          <p:cNvSpPr>
            <a:spLocks noGrp="1"/>
          </p:cNvSpPr>
          <p:nvPr>
            <p:ph type="subTitle" idx="1"/>
          </p:nvPr>
        </p:nvSpPr>
        <p:spPr/>
        <p:txBody>
          <a:bodyPr>
            <a:normAutofit/>
          </a:bodyPr>
          <a:lstStyle/>
          <a:p>
            <a:pPr fontAlgn="auto">
              <a:spcAft>
                <a:spcPts val="0"/>
              </a:spcAft>
              <a:buFont typeface="Wingdings 2"/>
              <a:buNone/>
              <a:defRPr/>
            </a:pPr>
            <a:r>
              <a:rPr lang="en-IN" dirty="0" smtClean="0"/>
              <a:t>BY  CA.SAYANTAN BASU </a:t>
            </a:r>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normAutofit fontScale="90000"/>
          </a:bodyPr>
          <a:lstStyle/>
          <a:p>
            <a:r>
              <a:rPr lang="en-US" smtClean="0">
                <a:solidFill>
                  <a:srgbClr val="AB2627"/>
                </a:solidFill>
              </a:rPr>
              <a:t>Types of Companies</a:t>
            </a:r>
            <a:endParaRPr lang="en-IN" smtClean="0">
              <a:solidFill>
                <a:srgbClr val="AB2627"/>
              </a:solidFill>
            </a:endParaRPr>
          </a:p>
        </p:txBody>
      </p:sp>
      <p:graphicFrame>
        <p:nvGraphicFramePr>
          <p:cNvPr id="4" name="Content Placeholder 3"/>
          <p:cNvGraphicFramePr>
            <a:graphicFrameLocks noGrp="1"/>
          </p:cNvGraphicFramePr>
          <p:nvPr>
            <p:ph idx="1"/>
          </p:nvPr>
        </p:nvGraphicFramePr>
        <p:xfrm>
          <a:off x="301625" y="1527175"/>
          <a:ext cx="8556656" cy="2901956"/>
        </p:xfrm>
        <a:graphic>
          <a:graphicData uri="http://schemas.openxmlformats.org/drawingml/2006/table">
            <a:tbl>
              <a:tblPr firstRow="1" bandRow="1">
                <a:tableStyleId>{5C22544A-7EE6-4342-B048-85BDC9FD1C3A}</a:tableStyleId>
              </a:tblPr>
              <a:tblGrid>
                <a:gridCol w="4278328"/>
                <a:gridCol w="4278328"/>
              </a:tblGrid>
              <a:tr h="725489">
                <a:tc>
                  <a:txBody>
                    <a:bodyPr/>
                    <a:lstStyle/>
                    <a:p>
                      <a:r>
                        <a:rPr lang="en-US" dirty="0" smtClean="0"/>
                        <a:t>On Basis of  Ownership</a:t>
                      </a:r>
                      <a:endParaRPr lang="en-IN" dirty="0"/>
                    </a:p>
                  </a:txBody>
                  <a:tcPr/>
                </a:tc>
                <a:tc>
                  <a:txBody>
                    <a:bodyPr/>
                    <a:lstStyle/>
                    <a:p>
                      <a:r>
                        <a:rPr lang="en-US" dirty="0" smtClean="0"/>
                        <a:t>On Basis of Nationality</a:t>
                      </a:r>
                      <a:endParaRPr lang="en-IN" dirty="0"/>
                    </a:p>
                  </a:txBody>
                  <a:tcPr/>
                </a:tc>
              </a:tr>
              <a:tr h="725489">
                <a:tc>
                  <a:txBody>
                    <a:bodyPr/>
                    <a:lstStyle/>
                    <a:p>
                      <a:r>
                        <a:rPr lang="en-US" dirty="0" smtClean="0"/>
                        <a:t>Private</a:t>
                      </a:r>
                      <a:endParaRPr lang="en-IN" dirty="0"/>
                    </a:p>
                  </a:txBody>
                  <a:tcPr/>
                </a:tc>
                <a:tc>
                  <a:txBody>
                    <a:bodyPr/>
                    <a:lstStyle/>
                    <a:p>
                      <a:r>
                        <a:rPr lang="en-US" dirty="0" smtClean="0"/>
                        <a:t>Indian</a:t>
                      </a:r>
                      <a:endParaRPr lang="en-IN" dirty="0"/>
                    </a:p>
                  </a:txBody>
                  <a:tcPr/>
                </a:tc>
              </a:tr>
              <a:tr h="725489">
                <a:tc>
                  <a:txBody>
                    <a:bodyPr/>
                    <a:lstStyle/>
                    <a:p>
                      <a:r>
                        <a:rPr lang="en-US" dirty="0" smtClean="0"/>
                        <a:t>Public</a:t>
                      </a:r>
                      <a:endParaRPr lang="en-IN" dirty="0"/>
                    </a:p>
                  </a:txBody>
                  <a:tcPr/>
                </a:tc>
                <a:tc>
                  <a:txBody>
                    <a:bodyPr/>
                    <a:lstStyle/>
                    <a:p>
                      <a:r>
                        <a:rPr lang="en-US" dirty="0" smtClean="0"/>
                        <a:t>Foreign</a:t>
                      </a:r>
                      <a:endParaRPr lang="en-IN" dirty="0"/>
                    </a:p>
                  </a:txBody>
                  <a:tcPr/>
                </a:tc>
              </a:tr>
              <a:tr h="725489">
                <a:tc>
                  <a:txBody>
                    <a:bodyPr/>
                    <a:lstStyle/>
                    <a:p>
                      <a:r>
                        <a:rPr lang="en-US" dirty="0" smtClean="0"/>
                        <a:t>Government</a:t>
                      </a:r>
                      <a:endParaRPr lang="en-IN" dirty="0"/>
                    </a:p>
                  </a:txBody>
                  <a:tcPr/>
                </a:tc>
                <a:tc>
                  <a:txBody>
                    <a:bodyPr/>
                    <a:lstStyle/>
                    <a:p>
                      <a:endParaRPr lang="en-IN" dirty="0"/>
                    </a:p>
                  </a:txBody>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normAutofit fontScale="90000"/>
          </a:bodyPr>
          <a:lstStyle/>
          <a:p>
            <a:r>
              <a:rPr lang="en-US" smtClean="0">
                <a:solidFill>
                  <a:srgbClr val="AB2627"/>
                </a:solidFill>
              </a:rPr>
              <a:t>Types of Companies</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fontAlgn="auto">
              <a:spcAft>
                <a:spcPts val="0"/>
              </a:spcAft>
              <a:buFont typeface="Wingdings 2"/>
              <a:buChar char=""/>
              <a:defRPr/>
            </a:pPr>
            <a:r>
              <a:rPr lang="en-IN" dirty="0" smtClean="0"/>
              <a:t> Private Companies</a:t>
            </a:r>
          </a:p>
          <a:p>
            <a:pPr marL="548640" lvl="1" indent="-274320" algn="just" fontAlgn="auto">
              <a:spcAft>
                <a:spcPts val="0"/>
              </a:spcAft>
              <a:buFont typeface="Wingdings" pitchFamily="2" charset="2"/>
              <a:buChar char="Ø"/>
              <a:defRPr/>
            </a:pPr>
            <a:r>
              <a:rPr lang="en-IN" dirty="0" smtClean="0"/>
              <a:t>These companies can be formed by at least two individuals having minimum paid–up capital of not less than Rupees one lakh. </a:t>
            </a:r>
          </a:p>
          <a:p>
            <a:pPr marL="548640" lvl="1" indent="-274320" algn="just" fontAlgn="auto">
              <a:spcAft>
                <a:spcPts val="0"/>
              </a:spcAft>
              <a:buFont typeface="Wingdings" pitchFamily="2" charset="2"/>
              <a:buChar char="Ø"/>
              <a:defRPr/>
            </a:pPr>
            <a:r>
              <a:rPr lang="en-IN" dirty="0" smtClean="0"/>
              <a:t>As per the Companies Act, 1956 the total membership of these companies cannot exceed 50. </a:t>
            </a:r>
          </a:p>
          <a:p>
            <a:pPr marL="548640" lvl="1" indent="-274320" algn="just" fontAlgn="auto">
              <a:spcAft>
                <a:spcPts val="0"/>
              </a:spcAft>
              <a:buFont typeface="Wingdings" pitchFamily="2" charset="2"/>
              <a:buChar char="Ø"/>
              <a:defRPr/>
            </a:pPr>
            <a:r>
              <a:rPr lang="en-IN" dirty="0" smtClean="0"/>
              <a:t>The shares allotted to its members are also not freely transferable between them. </a:t>
            </a:r>
          </a:p>
          <a:p>
            <a:pPr marL="548640" lvl="1" indent="-274320" algn="just" fontAlgn="auto">
              <a:spcAft>
                <a:spcPts val="0"/>
              </a:spcAft>
              <a:buFont typeface="Wingdings" pitchFamily="2" charset="2"/>
              <a:buChar char="Ø"/>
              <a:defRPr/>
            </a:pPr>
            <a:r>
              <a:rPr lang="en-IN" dirty="0" smtClean="0"/>
              <a:t>These companies are not allowed to raise money from the public through open invitation. </a:t>
            </a:r>
          </a:p>
          <a:p>
            <a:pPr marL="548640" lvl="1" indent="-274320" algn="just" fontAlgn="auto">
              <a:spcAft>
                <a:spcPts val="0"/>
              </a:spcAft>
              <a:buFont typeface="Wingdings" pitchFamily="2" charset="2"/>
              <a:buChar char="Ø"/>
              <a:defRPr/>
            </a:pPr>
            <a:r>
              <a:rPr lang="en-IN" dirty="0" smtClean="0"/>
              <a:t>They are required to use “Private Limited” after their names. </a:t>
            </a:r>
          </a:p>
          <a:p>
            <a:pPr marL="548640" lvl="1" indent="-274320" algn="just" fontAlgn="auto">
              <a:spcAft>
                <a:spcPts val="0"/>
              </a:spcAft>
              <a:buFont typeface="Wingdings" pitchFamily="2" charset="2"/>
              <a:buChar char="Ø"/>
              <a:defRPr/>
            </a:pPr>
            <a:r>
              <a:rPr lang="en-IN" dirty="0" smtClean="0"/>
              <a:t>The examples of such companies are Combined Marketing Services Private Limited, Indian Publishers and Distributors Private Limited, Oricom Systems Private Limited, etc.</a:t>
            </a:r>
            <a:endParaRPr lang="en-IN"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normAutofit fontScale="90000"/>
          </a:bodyPr>
          <a:lstStyle/>
          <a:p>
            <a:r>
              <a:rPr lang="en-US" smtClean="0">
                <a:solidFill>
                  <a:srgbClr val="AB2627"/>
                </a:solidFill>
              </a:rPr>
              <a:t>Types of Companies</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algn="just" fontAlgn="auto">
              <a:spcAft>
                <a:spcPts val="0"/>
              </a:spcAft>
              <a:buFont typeface="Wingdings 2"/>
              <a:buChar char=""/>
              <a:defRPr/>
            </a:pPr>
            <a:r>
              <a:rPr lang="en-US" dirty="0" smtClean="0"/>
              <a:t>Public Companies</a:t>
            </a:r>
          </a:p>
          <a:p>
            <a:pPr marL="548640" lvl="1" indent="-274320" algn="just" fontAlgn="auto">
              <a:spcAft>
                <a:spcPts val="0"/>
              </a:spcAft>
              <a:buFont typeface="Wingdings" pitchFamily="2" charset="2"/>
              <a:buChar char="Ø"/>
              <a:defRPr/>
            </a:pPr>
            <a:r>
              <a:rPr lang="en-IN" dirty="0" smtClean="0"/>
              <a:t>A minimum of seven members are required to form a public limited company. </a:t>
            </a:r>
          </a:p>
          <a:p>
            <a:pPr marL="548640" lvl="1" indent="-274320" algn="just" fontAlgn="auto">
              <a:spcAft>
                <a:spcPts val="0"/>
              </a:spcAft>
              <a:buFont typeface="Wingdings" pitchFamily="2" charset="2"/>
              <a:buChar char="Ø"/>
              <a:defRPr/>
            </a:pPr>
            <a:r>
              <a:rPr lang="en-IN" dirty="0" smtClean="0"/>
              <a:t>It must have minimum paid–up capital of Rs 5 lakhs. </a:t>
            </a:r>
          </a:p>
          <a:p>
            <a:pPr marL="548640" lvl="1" indent="-274320" algn="just" fontAlgn="auto">
              <a:spcAft>
                <a:spcPts val="0"/>
              </a:spcAft>
              <a:buFont typeface="Wingdings" pitchFamily="2" charset="2"/>
              <a:buChar char="Ø"/>
              <a:defRPr/>
            </a:pPr>
            <a:r>
              <a:rPr lang="en-IN" dirty="0" smtClean="0"/>
              <a:t>There is no restriction on maximum number of members. </a:t>
            </a:r>
          </a:p>
          <a:p>
            <a:pPr marL="548640" lvl="1" indent="-274320" algn="just" fontAlgn="auto">
              <a:spcAft>
                <a:spcPts val="0"/>
              </a:spcAft>
              <a:buFont typeface="Wingdings" pitchFamily="2" charset="2"/>
              <a:buChar char="Ø"/>
              <a:defRPr/>
            </a:pPr>
            <a:r>
              <a:rPr lang="en-IN" dirty="0" smtClean="0"/>
              <a:t>The shares allotted to the members are freely transferable. These companies can raise funds from general public through open invitations by selling its shares or accepting fixed deposits. </a:t>
            </a:r>
          </a:p>
          <a:p>
            <a:pPr marL="548640" lvl="1" indent="-274320" algn="just" fontAlgn="auto">
              <a:spcAft>
                <a:spcPts val="0"/>
              </a:spcAft>
              <a:buFont typeface="Wingdings" pitchFamily="2" charset="2"/>
              <a:buChar char="Ø"/>
              <a:defRPr/>
            </a:pPr>
            <a:r>
              <a:rPr lang="en-IN" dirty="0" smtClean="0"/>
              <a:t>These companies are required to write either ‘public limited’ or ‘limited’ after their names.</a:t>
            </a:r>
          </a:p>
          <a:p>
            <a:pPr marL="548640" lvl="1" indent="-274320" algn="just" fontAlgn="auto">
              <a:spcAft>
                <a:spcPts val="0"/>
              </a:spcAft>
              <a:buFont typeface="Wingdings" pitchFamily="2" charset="2"/>
              <a:buChar char="Ø"/>
              <a:defRPr/>
            </a:pPr>
            <a:r>
              <a:rPr lang="en-IN" dirty="0" smtClean="0"/>
              <a:t>Examples of such companies are Hyundai Motors India Limited, Steel Authority of India Limited, </a:t>
            </a:r>
            <a:r>
              <a:rPr lang="en-IN" dirty="0" err="1" smtClean="0"/>
              <a:t>Jhandu</a:t>
            </a:r>
            <a:r>
              <a:rPr lang="en-IN" dirty="0" smtClean="0"/>
              <a:t> Pharmaceuticals Limited etc.</a:t>
            </a:r>
          </a:p>
          <a:p>
            <a:pPr marL="274320" indent="-274320" algn="just" fontAlgn="auto">
              <a:spcAft>
                <a:spcPts val="0"/>
              </a:spcAft>
              <a:buFont typeface="Wingdings 2"/>
              <a:buChar char=""/>
              <a:defRPr/>
            </a:pPr>
            <a:endParaRPr lang="en-IN"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normAutofit fontScale="90000"/>
          </a:bodyPr>
          <a:lstStyle/>
          <a:p>
            <a:r>
              <a:rPr lang="en-US" smtClean="0">
                <a:solidFill>
                  <a:srgbClr val="AB2627"/>
                </a:solidFill>
              </a:rPr>
              <a:t>Types of Companies</a:t>
            </a:r>
            <a:endParaRPr lang="en-IN" smtClean="0">
              <a:solidFill>
                <a:srgbClr val="AB2627"/>
              </a:solidFill>
            </a:endParaRPr>
          </a:p>
        </p:txBody>
      </p:sp>
      <p:sp>
        <p:nvSpPr>
          <p:cNvPr id="27651" name="Content Placeholder 2"/>
          <p:cNvSpPr>
            <a:spLocks noGrp="1"/>
          </p:cNvSpPr>
          <p:nvPr>
            <p:ph idx="1"/>
          </p:nvPr>
        </p:nvSpPr>
        <p:spPr/>
        <p:txBody>
          <a:bodyPr>
            <a:normAutofit fontScale="92500" lnSpcReduction="20000"/>
          </a:bodyPr>
          <a:lstStyle/>
          <a:p>
            <a:r>
              <a:rPr lang="en-IN" smtClean="0"/>
              <a:t>Government Company</a:t>
            </a:r>
          </a:p>
          <a:p>
            <a:pPr lvl="1">
              <a:buFont typeface="Wingdings" pitchFamily="2" charset="2"/>
              <a:buChar char="Ø"/>
            </a:pPr>
            <a:r>
              <a:rPr lang="en-IN" smtClean="0"/>
              <a:t> In these companies the Government (either state or central government or both) holds a majority share capital i.e., not less than 51%. </a:t>
            </a:r>
          </a:p>
          <a:p>
            <a:pPr lvl="1">
              <a:buFont typeface="Wingdings" pitchFamily="2" charset="2"/>
              <a:buChar char="Ø"/>
            </a:pPr>
            <a:r>
              <a:rPr lang="en-IN" smtClean="0"/>
              <a:t>However, companies having less than 51% share holding by the government can also be called Government companies provided control and management lies with the government. </a:t>
            </a:r>
          </a:p>
          <a:p>
            <a:pPr lvl="1">
              <a:buFont typeface="Wingdings" pitchFamily="2" charset="2"/>
              <a:buChar char="Ø"/>
            </a:pPr>
            <a:r>
              <a:rPr lang="en-IN" smtClean="0"/>
              <a:t>Examples of government companies are: Mahanagar Telephone Nigam Limited, Bharat Heavy Electricals Limited.</a:t>
            </a:r>
          </a:p>
          <a:p>
            <a:endParaRPr lang="en-IN"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smtClean="0">
                <a:solidFill>
                  <a:srgbClr val="AB2627"/>
                </a:solidFill>
              </a:rPr>
              <a:t>Types of Companies</a:t>
            </a:r>
            <a:endParaRPr lang="en-IN" smtClean="0">
              <a:solidFill>
                <a:srgbClr val="AB2627"/>
              </a:solidFill>
            </a:endParaRPr>
          </a:p>
        </p:txBody>
      </p:sp>
      <p:sp>
        <p:nvSpPr>
          <p:cNvPr id="28675" name="Content Placeholder 2"/>
          <p:cNvSpPr>
            <a:spLocks noGrp="1"/>
          </p:cNvSpPr>
          <p:nvPr>
            <p:ph idx="1"/>
          </p:nvPr>
        </p:nvSpPr>
        <p:spPr/>
        <p:txBody>
          <a:bodyPr>
            <a:normAutofit fontScale="92500" lnSpcReduction="10000"/>
          </a:bodyPr>
          <a:lstStyle/>
          <a:p>
            <a:r>
              <a:rPr lang="en-IN" smtClean="0"/>
              <a:t>Indian Company </a:t>
            </a:r>
          </a:p>
          <a:p>
            <a:pPr lvl="1">
              <a:buFont typeface="Wingdings" pitchFamily="2" charset="2"/>
              <a:buChar char="Ø"/>
            </a:pPr>
            <a:r>
              <a:rPr lang="en-IN" sz="2400" smtClean="0"/>
              <a:t>A company having business operations in India and registered under the Indian Companies Act, 1956 is called Indian Company. An Indian company may be formed as a public limited, private limited or government company.</a:t>
            </a:r>
          </a:p>
          <a:p>
            <a:r>
              <a:rPr lang="en-IN" smtClean="0"/>
              <a:t>Foreign Company</a:t>
            </a:r>
          </a:p>
          <a:p>
            <a:pPr lvl="1">
              <a:buFont typeface="Wingdings" pitchFamily="2" charset="2"/>
              <a:buChar char="Ø"/>
            </a:pPr>
            <a:r>
              <a:rPr lang="en-IN" sz="2400" smtClean="0"/>
              <a:t>A foreign company is a company formed and registered outside India having business operations in India.</a:t>
            </a:r>
          </a:p>
          <a:p>
            <a:endParaRPr lang="en-IN"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fontScale="90000"/>
          </a:bodyPr>
          <a:lstStyle/>
          <a:p>
            <a:r>
              <a:rPr lang="en-US" smtClean="0">
                <a:solidFill>
                  <a:srgbClr val="AB2627"/>
                </a:solidFill>
              </a:rPr>
              <a:t>Types of Companies</a:t>
            </a:r>
            <a:endParaRPr lang="en-IN" smtClean="0">
              <a:solidFill>
                <a:srgbClr val="AB2627"/>
              </a:solidFill>
            </a:endParaRPr>
          </a:p>
        </p:txBody>
      </p:sp>
      <p:sp>
        <p:nvSpPr>
          <p:cNvPr id="3" name="Content Placeholder 2"/>
          <p:cNvSpPr>
            <a:spLocks noGrp="1"/>
          </p:cNvSpPr>
          <p:nvPr>
            <p:ph idx="1"/>
          </p:nvPr>
        </p:nvSpPr>
        <p:spPr/>
        <p:txBody>
          <a:bodyPr>
            <a:normAutofit fontScale="77500" lnSpcReduction="20000"/>
          </a:bodyPr>
          <a:lstStyle/>
          <a:p>
            <a:pPr marL="274320" indent="-274320" algn="just" fontAlgn="auto">
              <a:spcAft>
                <a:spcPts val="0"/>
              </a:spcAft>
              <a:buFont typeface="Wingdings 2"/>
              <a:buChar char=""/>
              <a:defRPr/>
            </a:pPr>
            <a:r>
              <a:rPr lang="en-US" dirty="0" smtClean="0"/>
              <a:t>Holding Companies</a:t>
            </a:r>
          </a:p>
          <a:p>
            <a:pPr marL="548640" lvl="1" indent="-274320" algn="just" fontAlgn="auto">
              <a:spcAft>
                <a:spcPts val="0"/>
              </a:spcAft>
              <a:buFont typeface="Wingdings" pitchFamily="2" charset="2"/>
              <a:buChar char="Ø"/>
              <a:defRPr/>
            </a:pPr>
            <a:r>
              <a:rPr lang="en-IN" dirty="0" smtClean="0"/>
              <a:t>A holding company is a company or firm that owns other companies' outstanding stock. </a:t>
            </a:r>
          </a:p>
          <a:p>
            <a:pPr marL="548640" lvl="1" indent="-274320" algn="just" fontAlgn="auto">
              <a:spcAft>
                <a:spcPts val="0"/>
              </a:spcAft>
              <a:buFont typeface="Wingdings" pitchFamily="2" charset="2"/>
              <a:buChar char="Ø"/>
              <a:defRPr/>
            </a:pPr>
            <a:r>
              <a:rPr lang="en-IN" dirty="0" smtClean="0"/>
              <a:t>It usually refers to a company which does not produce goods or services itself; rather, its purpose is to own shares of other companies..</a:t>
            </a:r>
          </a:p>
          <a:p>
            <a:pPr marL="274320" indent="-274320" algn="just" fontAlgn="auto">
              <a:spcAft>
                <a:spcPts val="0"/>
              </a:spcAft>
              <a:buFont typeface="Wingdings 2"/>
              <a:buChar char=""/>
              <a:defRPr/>
            </a:pPr>
            <a:r>
              <a:rPr lang="en-US" dirty="0" smtClean="0"/>
              <a:t>Subsidiary Companies</a:t>
            </a:r>
          </a:p>
          <a:p>
            <a:pPr marL="548640" lvl="1" indent="-274320" algn="just" fontAlgn="auto">
              <a:spcAft>
                <a:spcPts val="0"/>
              </a:spcAft>
              <a:buFont typeface="Wingdings" pitchFamily="2" charset="2"/>
              <a:buChar char="Ø"/>
              <a:defRPr/>
            </a:pPr>
            <a:r>
              <a:rPr lang="en-IN" dirty="0" smtClean="0"/>
              <a:t>A subsidiary, in business matters, is an entity that is controlled by a separate higher entity.</a:t>
            </a:r>
          </a:p>
          <a:p>
            <a:pPr marL="548640" lvl="1" indent="-274320" algn="just" fontAlgn="auto">
              <a:spcAft>
                <a:spcPts val="0"/>
              </a:spcAft>
              <a:buFont typeface="Wingdings" pitchFamily="2" charset="2"/>
              <a:buChar char="Ø"/>
              <a:defRPr/>
            </a:pPr>
            <a:r>
              <a:rPr lang="en-IN" dirty="0" smtClean="0"/>
              <a:t>he controlled entity is called a company, corporation, or limited liability company; and in some cases can be a government or state-owned enterprise, and the controlling entity is called its parent (or the parent company).</a:t>
            </a:r>
            <a:endParaRPr lang="en-IN"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normAutofit fontScale="90000"/>
          </a:bodyPr>
          <a:lstStyle/>
          <a:p>
            <a:r>
              <a:rPr lang="en-US" smtClean="0">
                <a:solidFill>
                  <a:srgbClr val="AB2627"/>
                </a:solidFill>
              </a:rPr>
              <a:t>Formation of a Company</a:t>
            </a:r>
            <a:endParaRPr lang="en-IN" smtClean="0">
              <a:solidFill>
                <a:srgbClr val="AB2627"/>
              </a:solidFill>
            </a:endParaRPr>
          </a:p>
        </p:txBody>
      </p:sp>
      <p:sp>
        <p:nvSpPr>
          <p:cNvPr id="30723" name="Content Placeholder 2"/>
          <p:cNvSpPr>
            <a:spLocks noGrp="1"/>
          </p:cNvSpPr>
          <p:nvPr>
            <p:ph idx="1"/>
          </p:nvPr>
        </p:nvSpPr>
        <p:spPr/>
        <p:txBody>
          <a:bodyPr/>
          <a:lstStyle/>
          <a:p>
            <a:r>
              <a:rPr lang="en-US" smtClean="0"/>
              <a:t>The formation of a company can be divided into the following stages:</a:t>
            </a:r>
          </a:p>
          <a:p>
            <a:pPr marL="787400" lvl="1" indent="-514350">
              <a:buFont typeface="Georgia" pitchFamily="18" charset="0"/>
              <a:buAutoNum type="arabicPeriod"/>
            </a:pPr>
            <a:r>
              <a:rPr lang="en-US" sz="2400" smtClean="0"/>
              <a:t>Promotion Stage</a:t>
            </a:r>
          </a:p>
          <a:p>
            <a:pPr marL="787400" lvl="1" indent="-514350">
              <a:buFont typeface="Georgia" pitchFamily="18" charset="0"/>
              <a:buAutoNum type="arabicPeriod"/>
            </a:pPr>
            <a:r>
              <a:rPr lang="en-US" sz="2400" smtClean="0"/>
              <a:t>Selection of Name</a:t>
            </a:r>
          </a:p>
          <a:p>
            <a:pPr marL="787400" lvl="1" indent="-514350">
              <a:buFont typeface="Georgia" pitchFamily="18" charset="0"/>
              <a:buAutoNum type="arabicPeriod"/>
            </a:pPr>
            <a:r>
              <a:rPr lang="en-US" sz="2400" smtClean="0"/>
              <a:t>Incorporation Stage</a:t>
            </a:r>
          </a:p>
          <a:p>
            <a:pPr marL="787400" lvl="1" indent="-514350">
              <a:buFont typeface="Georgia" pitchFamily="18" charset="0"/>
              <a:buAutoNum type="arabicPeriod"/>
            </a:pPr>
            <a:r>
              <a:rPr lang="en-US" sz="2400" smtClean="0"/>
              <a:t>Capital Subscription</a:t>
            </a:r>
          </a:p>
          <a:p>
            <a:pPr marL="787400" lvl="1" indent="-514350">
              <a:buFont typeface="Georgia" pitchFamily="18" charset="0"/>
              <a:buAutoNum type="arabicPeriod"/>
            </a:pPr>
            <a:r>
              <a:rPr lang="en-US" sz="2400" smtClean="0"/>
              <a:t>Business Commencement Stage</a:t>
            </a:r>
            <a:endParaRPr lang="en-IN" sz="24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smtClean="0">
                <a:solidFill>
                  <a:srgbClr val="AB2627"/>
                </a:solidFill>
              </a:rPr>
              <a:t>Promotion Stage</a:t>
            </a:r>
            <a:endParaRPr lang="en-IN" smtClean="0">
              <a:solidFill>
                <a:srgbClr val="AB2627"/>
              </a:solidFill>
            </a:endParaRPr>
          </a:p>
        </p:txBody>
      </p:sp>
      <p:sp>
        <p:nvSpPr>
          <p:cNvPr id="31747" name="Content Placeholder 2"/>
          <p:cNvSpPr>
            <a:spLocks noGrp="1"/>
          </p:cNvSpPr>
          <p:nvPr>
            <p:ph idx="1"/>
          </p:nvPr>
        </p:nvSpPr>
        <p:spPr/>
        <p:txBody>
          <a:bodyPr>
            <a:normAutofit fontScale="92500"/>
          </a:bodyPr>
          <a:lstStyle/>
          <a:p>
            <a:r>
              <a:rPr lang="en-US" smtClean="0"/>
              <a:t>Promotion of a company means developing an idea and subsequently arranging for necessary resources to achieve the idea and making profits.</a:t>
            </a:r>
          </a:p>
          <a:p>
            <a:r>
              <a:rPr lang="en-US" smtClean="0"/>
              <a:t>The people who take up this initiative are called ‘Promoters’.</a:t>
            </a:r>
          </a:p>
          <a:p>
            <a:r>
              <a:rPr lang="en-US" smtClean="0"/>
              <a:t>They procure man, materials, money and machines for this purpose.</a:t>
            </a:r>
            <a:endParaRPr lang="en-IN" smtClean="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fontScale="90000"/>
          </a:bodyPr>
          <a:lstStyle/>
          <a:p>
            <a:r>
              <a:rPr lang="en-US" smtClean="0">
                <a:solidFill>
                  <a:srgbClr val="AB2627"/>
                </a:solidFill>
              </a:rPr>
              <a:t>Steps in Promotion Stage</a:t>
            </a:r>
            <a:endParaRPr lang="en-IN" smtClean="0">
              <a:solidFill>
                <a:srgbClr val="AB2627"/>
              </a:solidFill>
            </a:endParaRPr>
          </a:p>
        </p:txBody>
      </p:sp>
      <p:sp>
        <p:nvSpPr>
          <p:cNvPr id="3" name="Content Placeholder 2"/>
          <p:cNvSpPr>
            <a:spLocks noGrp="1"/>
          </p:cNvSpPr>
          <p:nvPr>
            <p:ph idx="1"/>
          </p:nvPr>
        </p:nvSpPr>
        <p:spPr/>
        <p:txBody>
          <a:bodyPr>
            <a:normAutofit/>
          </a:bodyPr>
          <a:lstStyle/>
          <a:p>
            <a:pPr marL="274320" indent="-274320" fontAlgn="auto">
              <a:spcAft>
                <a:spcPts val="0"/>
              </a:spcAft>
              <a:buFont typeface="Wingdings 2"/>
              <a:buChar char=""/>
              <a:defRPr/>
            </a:pPr>
            <a:r>
              <a:rPr lang="en-US" dirty="0" smtClean="0"/>
              <a:t>The Steps in Promotion are:</a:t>
            </a:r>
          </a:p>
          <a:p>
            <a:pPr marL="514350" indent="-514350" fontAlgn="auto">
              <a:spcAft>
                <a:spcPts val="0"/>
              </a:spcAft>
              <a:buFont typeface="+mj-lt"/>
              <a:buAutoNum type="arabicPeriod"/>
              <a:defRPr/>
            </a:pPr>
            <a:r>
              <a:rPr lang="en-US" dirty="0" smtClean="0"/>
              <a:t>Discovery of Business Opportunity</a:t>
            </a:r>
          </a:p>
          <a:p>
            <a:pPr marL="514350" indent="-514350" fontAlgn="auto">
              <a:spcAft>
                <a:spcPts val="0"/>
              </a:spcAft>
              <a:buFont typeface="+mj-lt"/>
              <a:buAutoNum type="arabicPeriod"/>
              <a:defRPr/>
            </a:pPr>
            <a:r>
              <a:rPr lang="en-US" dirty="0" smtClean="0"/>
              <a:t>Conduct Preliminary Investigations.</a:t>
            </a:r>
            <a:br>
              <a:rPr lang="en-US" dirty="0" smtClean="0"/>
            </a:br>
            <a:r>
              <a:rPr lang="en-US" dirty="0" smtClean="0"/>
              <a:t>Assembling</a:t>
            </a:r>
          </a:p>
          <a:p>
            <a:pPr marL="514350" indent="-514350" fontAlgn="auto">
              <a:spcAft>
                <a:spcPts val="0"/>
              </a:spcAft>
              <a:buFont typeface="+mj-lt"/>
              <a:buAutoNum type="arabicPeriod"/>
              <a:defRPr/>
            </a:pPr>
            <a:r>
              <a:rPr lang="en-US" dirty="0" smtClean="0"/>
              <a:t>Financing</a:t>
            </a:r>
            <a:endParaRPr lang="en-IN"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normAutofit fontScale="90000"/>
          </a:bodyPr>
          <a:lstStyle/>
          <a:p>
            <a:r>
              <a:rPr lang="en-US" smtClean="0">
                <a:solidFill>
                  <a:srgbClr val="AB2627"/>
                </a:solidFill>
              </a:rPr>
              <a:t>Steps in Promotion Stage</a:t>
            </a:r>
            <a:endParaRPr lang="en-IN" smtClean="0">
              <a:solidFill>
                <a:srgbClr val="AB2627"/>
              </a:solidFill>
            </a:endParaRPr>
          </a:p>
        </p:txBody>
      </p:sp>
      <p:sp>
        <p:nvSpPr>
          <p:cNvPr id="33795" name="Content Placeholder 2"/>
          <p:cNvSpPr>
            <a:spLocks noGrp="1"/>
          </p:cNvSpPr>
          <p:nvPr>
            <p:ph idx="1"/>
          </p:nvPr>
        </p:nvSpPr>
        <p:spPr/>
        <p:txBody>
          <a:bodyPr>
            <a:normAutofit fontScale="85000" lnSpcReduction="20000"/>
          </a:bodyPr>
          <a:lstStyle/>
          <a:p>
            <a:pPr marL="514350" indent="-514350">
              <a:buFont typeface="Georgia" pitchFamily="18" charset="0"/>
              <a:buAutoNum type="arabicPeriod"/>
            </a:pPr>
            <a:r>
              <a:rPr lang="en-US" smtClean="0"/>
              <a:t>Discovery of Business Opportunity – a company starts with a few business opportunities are discovered. Promoters select the best idea after estimation.</a:t>
            </a:r>
          </a:p>
          <a:p>
            <a:pPr marL="514350" indent="-514350">
              <a:buFont typeface="Georgia" pitchFamily="18" charset="0"/>
              <a:buAutoNum type="arabicPeriod"/>
            </a:pPr>
            <a:r>
              <a:rPr lang="en-US" smtClean="0"/>
              <a:t>Conduct Preliminary Investigation – a study is conducted on the feasibility of the opportunity. Parameters such as turnover, working capital requirements,  costs etc are understood. The preliminary investigation is done by professionals and experts. </a:t>
            </a:r>
            <a:endParaRPr lang="en-IN"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01625" y="228601"/>
            <a:ext cx="8534400" cy="464096"/>
          </a:xfrm>
        </p:spPr>
        <p:txBody>
          <a:bodyPr>
            <a:normAutofit fontScale="90000"/>
          </a:bodyPr>
          <a:lstStyle/>
          <a:p>
            <a:r>
              <a:rPr lang="en-US" dirty="0" smtClean="0">
                <a:solidFill>
                  <a:srgbClr val="AB2627"/>
                </a:solidFill>
              </a:rPr>
              <a:t>Meaning</a:t>
            </a:r>
            <a:endParaRPr lang="en-IN" dirty="0" smtClean="0">
              <a:solidFill>
                <a:srgbClr val="AB2627"/>
              </a:solidFill>
            </a:endParaRPr>
          </a:p>
        </p:txBody>
      </p:sp>
      <p:sp>
        <p:nvSpPr>
          <p:cNvPr id="16387" name="Content Placeholder 2"/>
          <p:cNvSpPr>
            <a:spLocks noGrp="1"/>
          </p:cNvSpPr>
          <p:nvPr>
            <p:ph idx="1"/>
          </p:nvPr>
        </p:nvSpPr>
        <p:spPr>
          <a:xfrm>
            <a:off x="301625" y="692696"/>
            <a:ext cx="8504238" cy="5406479"/>
          </a:xfrm>
        </p:spPr>
        <p:txBody>
          <a:bodyPr>
            <a:normAutofit fontScale="92500" lnSpcReduction="20000"/>
          </a:bodyPr>
          <a:lstStyle/>
          <a:p>
            <a:pPr algn="just"/>
            <a:r>
              <a:rPr lang="en-IN" dirty="0" smtClean="0"/>
              <a:t>In a partnership firm we know that the number of partners cannot exceed 20. </a:t>
            </a:r>
          </a:p>
          <a:p>
            <a:pPr algn="just"/>
            <a:r>
              <a:rPr lang="en-IN" dirty="0" smtClean="0"/>
              <a:t>So there is a limit to the contribution of capital. </a:t>
            </a:r>
          </a:p>
          <a:p>
            <a:pPr algn="just"/>
            <a:r>
              <a:rPr lang="en-IN" dirty="0" smtClean="0"/>
              <a:t>Secondly, even if the partners could contribute a large amount of capital, they would hesitate to do so considering the risk involved in business and their unlimited liability. </a:t>
            </a:r>
          </a:p>
          <a:p>
            <a:pPr algn="just"/>
            <a:r>
              <a:rPr lang="en-IN" dirty="0" smtClean="0"/>
              <a:t>Mainly to take care of these two problems, a company form of business organisation came into existence.</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smtClean="0">
                <a:solidFill>
                  <a:srgbClr val="AB2627"/>
                </a:solidFill>
              </a:rPr>
              <a:t>Steps in Promotion Stage</a:t>
            </a:r>
            <a:endParaRPr lang="en-IN" smtClean="0">
              <a:solidFill>
                <a:srgbClr val="AB2627"/>
              </a:solidFill>
            </a:endParaRPr>
          </a:p>
        </p:txBody>
      </p:sp>
      <p:sp>
        <p:nvSpPr>
          <p:cNvPr id="34819" name="Content Placeholder 2"/>
          <p:cNvSpPr>
            <a:spLocks noGrp="1"/>
          </p:cNvSpPr>
          <p:nvPr>
            <p:ph idx="1"/>
          </p:nvPr>
        </p:nvSpPr>
        <p:spPr/>
        <p:txBody>
          <a:bodyPr>
            <a:normAutofit fontScale="85000" lnSpcReduction="10000"/>
          </a:bodyPr>
          <a:lstStyle/>
          <a:p>
            <a:pPr marL="514350" indent="-514350" algn="just">
              <a:buFont typeface="Georgia" pitchFamily="18" charset="0"/>
              <a:buAutoNum type="arabicPeriod" startAt="3"/>
            </a:pPr>
            <a:r>
              <a:rPr lang="en-US" smtClean="0"/>
              <a:t>Assembling – Next stage is to collect the necessary equipment  like land, labor, money, managerial ability. This stage includes initial work made by the promoters and involves entering into contractual agreements with many parties.</a:t>
            </a:r>
          </a:p>
          <a:p>
            <a:pPr marL="514350" indent="-514350" algn="just">
              <a:buFont typeface="Georgia" pitchFamily="18" charset="0"/>
              <a:buAutoNum type="arabicPeriod" startAt="3"/>
            </a:pPr>
            <a:r>
              <a:rPr lang="en-US" smtClean="0"/>
              <a:t>Finance – After the 1</a:t>
            </a:r>
            <a:r>
              <a:rPr lang="en-US" baseline="30000" smtClean="0"/>
              <a:t>st</a:t>
            </a:r>
            <a:r>
              <a:rPr lang="en-US" smtClean="0"/>
              <a:t> 3 steps mentioned above, they must prepare the financial statements and understand the ways of raising the required funds.</a:t>
            </a:r>
          </a:p>
          <a:p>
            <a:pPr marL="514350" indent="-514350" algn="just">
              <a:buFont typeface="Georgia" pitchFamily="18" charset="0"/>
              <a:buAutoNum type="arabicPeriod" startAt="3"/>
            </a:pPr>
            <a:endParaRPr lang="en-IN" smtClean="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normAutofit fontScale="90000"/>
          </a:bodyPr>
          <a:lstStyle/>
          <a:p>
            <a:r>
              <a:rPr lang="en-US" smtClean="0">
                <a:solidFill>
                  <a:srgbClr val="AB2627"/>
                </a:solidFill>
              </a:rPr>
              <a:t>Steps in Promotion Stage (Example)</a:t>
            </a:r>
            <a:endParaRPr lang="en-IN" smtClean="0">
              <a:solidFill>
                <a:srgbClr val="AB2627"/>
              </a:solidFill>
            </a:endParaRPr>
          </a:p>
        </p:txBody>
      </p:sp>
      <p:sp>
        <p:nvSpPr>
          <p:cNvPr id="4" name="Right Arrow Callout 3"/>
          <p:cNvSpPr/>
          <p:nvPr/>
        </p:nvSpPr>
        <p:spPr>
          <a:xfrm>
            <a:off x="214313" y="1500188"/>
            <a:ext cx="4286250" cy="1285875"/>
          </a:xfrm>
          <a:prstGeom prst="right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342900" indent="-342900" algn="ctr" fontAlgn="auto">
              <a:spcBef>
                <a:spcPts val="0"/>
              </a:spcBef>
              <a:spcAft>
                <a:spcPts val="0"/>
              </a:spcAft>
              <a:defRPr/>
            </a:pPr>
            <a:r>
              <a:rPr lang="en-US" dirty="0"/>
              <a:t>1. Lets assume you want to start a Café. </a:t>
            </a:r>
          </a:p>
        </p:txBody>
      </p:sp>
      <p:sp>
        <p:nvSpPr>
          <p:cNvPr id="5" name="Down Arrow Callout 4"/>
          <p:cNvSpPr/>
          <p:nvPr/>
        </p:nvSpPr>
        <p:spPr>
          <a:xfrm>
            <a:off x="4643438" y="1428750"/>
            <a:ext cx="4214812" cy="1857375"/>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2. Find out what are the procedures, laws to follow, licenses needed to start the Café.</a:t>
            </a:r>
            <a:endParaRPr lang="en-IN" dirty="0"/>
          </a:p>
        </p:txBody>
      </p:sp>
      <p:sp>
        <p:nvSpPr>
          <p:cNvPr id="6" name="Left Arrow Callout 5"/>
          <p:cNvSpPr/>
          <p:nvPr/>
        </p:nvSpPr>
        <p:spPr>
          <a:xfrm>
            <a:off x="3857625" y="3284984"/>
            <a:ext cx="4786313" cy="2664295"/>
          </a:xfrm>
          <a:prstGeom prst="leftArrowCallout">
            <a:avLst>
              <a:gd name="adj1" fmla="val 23338"/>
              <a:gd name="adj2" fmla="val 18351"/>
              <a:gd name="adj3" fmla="val 25831"/>
              <a:gd name="adj4" fmla="val 73566"/>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3. Acquire the relevant machines such as coffee makers, furniture for seating and human resources for managing the operations of the Café.</a:t>
            </a:r>
            <a:endParaRPr lang="en-IN" dirty="0"/>
          </a:p>
        </p:txBody>
      </p:sp>
      <p:sp>
        <p:nvSpPr>
          <p:cNvPr id="7" name="Flowchart: Process 6"/>
          <p:cNvSpPr/>
          <p:nvPr/>
        </p:nvSpPr>
        <p:spPr>
          <a:xfrm>
            <a:off x="285750" y="3714750"/>
            <a:ext cx="3500438" cy="22860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dirty="0"/>
              <a:t>4.  Acquire the finances for the resources mentioned in step 3.</a:t>
            </a:r>
            <a:endParaRPr lang="en-IN"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smtClean="0">
                <a:solidFill>
                  <a:srgbClr val="AB2627"/>
                </a:solidFill>
              </a:rPr>
              <a:t>Selection of Name</a:t>
            </a:r>
            <a:endParaRPr lang="en-IN" smtClean="0">
              <a:solidFill>
                <a:srgbClr val="AB2627"/>
              </a:solidFill>
            </a:endParaRPr>
          </a:p>
        </p:txBody>
      </p:sp>
      <p:sp>
        <p:nvSpPr>
          <p:cNvPr id="36867" name="Content Placeholder 2"/>
          <p:cNvSpPr>
            <a:spLocks noGrp="1"/>
          </p:cNvSpPr>
          <p:nvPr>
            <p:ph idx="1"/>
          </p:nvPr>
        </p:nvSpPr>
        <p:spPr/>
        <p:txBody>
          <a:bodyPr>
            <a:normAutofit fontScale="92500" lnSpcReduction="20000"/>
          </a:bodyPr>
          <a:lstStyle/>
          <a:p>
            <a:r>
              <a:rPr lang="en-US" smtClean="0"/>
              <a:t>To enable a company to get into preliminary contracts,  it is necessary for the promoters to select a  name.</a:t>
            </a:r>
          </a:p>
          <a:p>
            <a:r>
              <a:rPr lang="en-US" smtClean="0"/>
              <a:t>There is no restriction on selecting a name, except that it should not resemble the name of an existing company or carry the Government name or emblem (unless a Govt. company)</a:t>
            </a:r>
          </a:p>
          <a:p>
            <a:r>
              <a:rPr lang="en-US" smtClean="0"/>
              <a:t>There should be no objection by anyone with respect to its proposed name</a:t>
            </a:r>
            <a:endParaRPr lang="en-IN"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normAutofit fontScale="90000"/>
          </a:bodyPr>
          <a:lstStyle/>
          <a:p>
            <a:r>
              <a:rPr lang="en-US" smtClean="0">
                <a:solidFill>
                  <a:srgbClr val="AB2627"/>
                </a:solidFill>
              </a:rPr>
              <a:t>Incorporation Stage</a:t>
            </a:r>
            <a:endParaRPr lang="en-IN" smtClean="0">
              <a:solidFill>
                <a:srgbClr val="AB2627"/>
              </a:solidFill>
            </a:endParaRPr>
          </a:p>
        </p:txBody>
      </p:sp>
      <p:sp>
        <p:nvSpPr>
          <p:cNvPr id="3" name="Content Placeholder 2"/>
          <p:cNvSpPr>
            <a:spLocks noGrp="1"/>
          </p:cNvSpPr>
          <p:nvPr>
            <p:ph idx="1"/>
          </p:nvPr>
        </p:nvSpPr>
        <p:spPr>
          <a:xfrm>
            <a:off x="301625" y="1527175"/>
            <a:ext cx="4484688" cy="4572000"/>
          </a:xfrm>
        </p:spPr>
        <p:txBody>
          <a:bodyPr>
            <a:normAutofit fontScale="70000" lnSpcReduction="20000"/>
          </a:bodyPr>
          <a:lstStyle/>
          <a:p>
            <a:pPr marL="274320" indent="-274320" algn="just" fontAlgn="auto">
              <a:spcAft>
                <a:spcPts val="0"/>
              </a:spcAft>
              <a:buFont typeface="Wingdings 2"/>
              <a:buChar char=""/>
              <a:defRPr/>
            </a:pPr>
            <a:r>
              <a:rPr lang="en-US" dirty="0" smtClean="0"/>
              <a:t>A sole proprietorship or partnership firm can be formed to carry out its business even without any registration. </a:t>
            </a:r>
          </a:p>
          <a:p>
            <a:pPr marL="274320" indent="-274320" algn="just" fontAlgn="auto">
              <a:spcAft>
                <a:spcPts val="0"/>
              </a:spcAft>
              <a:buFont typeface="Wingdings 2"/>
              <a:buChar char=""/>
              <a:defRPr/>
            </a:pPr>
            <a:r>
              <a:rPr lang="en-US" dirty="0" smtClean="0"/>
              <a:t>But a company can not be formed or permitted to run its business without registration. </a:t>
            </a:r>
          </a:p>
          <a:p>
            <a:pPr marL="274320" indent="-274320" algn="just" fontAlgn="auto">
              <a:spcAft>
                <a:spcPts val="0"/>
              </a:spcAft>
              <a:buFont typeface="Wingdings 2"/>
              <a:buChar char=""/>
              <a:defRPr/>
            </a:pPr>
            <a:r>
              <a:rPr lang="en-US" dirty="0" smtClean="0"/>
              <a:t>In fact, a company comes into existence only when it is registered with the Registrar of Companies</a:t>
            </a:r>
            <a:endParaRPr lang="en-IN" dirty="0"/>
          </a:p>
        </p:txBody>
      </p:sp>
      <p:pic>
        <p:nvPicPr>
          <p:cNvPr id="37892" name="Picture 3" descr="RoC.JPG"/>
          <p:cNvPicPr>
            <a:picLocks noChangeAspect="1"/>
          </p:cNvPicPr>
          <p:nvPr/>
        </p:nvPicPr>
        <p:blipFill>
          <a:blip r:embed="rId2" cstate="print"/>
          <a:srcRect/>
          <a:stretch>
            <a:fillRect/>
          </a:stretch>
        </p:blipFill>
        <p:spPr bwMode="auto">
          <a:xfrm>
            <a:off x="5000625" y="2286000"/>
            <a:ext cx="3832225" cy="14287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smtClean="0">
                <a:solidFill>
                  <a:srgbClr val="AB2627"/>
                </a:solidFill>
              </a:rPr>
              <a:t>Incorporation Stage</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fontAlgn="auto">
              <a:spcAft>
                <a:spcPts val="0"/>
              </a:spcAft>
              <a:buFont typeface="Wingdings 2"/>
              <a:buChar char=""/>
              <a:defRPr/>
            </a:pPr>
            <a:r>
              <a:rPr lang="en-US" dirty="0" smtClean="0"/>
              <a:t>The following are the important documents to be submitted to the </a:t>
            </a:r>
            <a:r>
              <a:rPr lang="en-US" dirty="0" err="1" smtClean="0"/>
              <a:t>RoC</a:t>
            </a:r>
            <a:r>
              <a:rPr lang="en-US" dirty="0" smtClean="0"/>
              <a:t>:</a:t>
            </a:r>
          </a:p>
          <a:p>
            <a:pPr marL="514350" indent="-514350" fontAlgn="auto">
              <a:spcAft>
                <a:spcPts val="0"/>
              </a:spcAft>
              <a:buFont typeface="+mj-lt"/>
              <a:buAutoNum type="arabicPeriod"/>
              <a:defRPr/>
            </a:pPr>
            <a:r>
              <a:rPr lang="en-US" dirty="0" smtClean="0"/>
              <a:t>Memorandum of association</a:t>
            </a:r>
          </a:p>
          <a:p>
            <a:pPr marL="514350" indent="-514350" fontAlgn="auto">
              <a:spcAft>
                <a:spcPts val="0"/>
              </a:spcAft>
              <a:buFont typeface="+mj-lt"/>
              <a:buAutoNum type="arabicPeriod"/>
              <a:defRPr/>
            </a:pPr>
            <a:r>
              <a:rPr lang="en-US" dirty="0" smtClean="0"/>
              <a:t>Articles of Association</a:t>
            </a:r>
          </a:p>
          <a:p>
            <a:pPr marL="514350" indent="-514350" fontAlgn="auto">
              <a:spcAft>
                <a:spcPts val="0"/>
              </a:spcAft>
              <a:buFont typeface="+mj-lt"/>
              <a:buAutoNum type="arabicPeriod"/>
              <a:defRPr/>
            </a:pPr>
            <a:r>
              <a:rPr lang="en-US" dirty="0" smtClean="0"/>
              <a:t>Written consent of all directors to act as Directors (in case of Public co.)</a:t>
            </a:r>
          </a:p>
          <a:p>
            <a:pPr marL="514350" indent="-514350" fontAlgn="auto">
              <a:spcAft>
                <a:spcPts val="0"/>
              </a:spcAft>
              <a:buFont typeface="+mj-lt"/>
              <a:buAutoNum type="arabicPeriod"/>
              <a:defRPr/>
            </a:pPr>
            <a:r>
              <a:rPr lang="en-US" dirty="0" smtClean="0"/>
              <a:t>Agreement with managing agents or secretaries and treasuries.</a:t>
            </a:r>
          </a:p>
          <a:p>
            <a:pPr marL="514350" indent="-514350" fontAlgn="auto">
              <a:spcAft>
                <a:spcPts val="0"/>
              </a:spcAft>
              <a:buFont typeface="+mj-lt"/>
              <a:buAutoNum type="arabicPeriod"/>
              <a:defRPr/>
            </a:pPr>
            <a:r>
              <a:rPr lang="en-US" dirty="0" smtClean="0"/>
              <a:t>Statutory declaration by an advocate or CA regarding requirements </a:t>
            </a:r>
          </a:p>
          <a:p>
            <a:pPr marL="514350" indent="-514350" fontAlgn="auto">
              <a:spcAft>
                <a:spcPts val="0"/>
              </a:spcAft>
              <a:buFont typeface="+mj-lt"/>
              <a:buAutoNum type="arabicPeriod"/>
              <a:defRPr/>
            </a:pPr>
            <a:r>
              <a:rPr lang="en-US" dirty="0" smtClean="0"/>
              <a:t>Agreement of Directors to take qualification shares (in case of Public co.)</a:t>
            </a:r>
          </a:p>
          <a:p>
            <a:pPr marL="514350" indent="-514350" fontAlgn="auto">
              <a:spcAft>
                <a:spcPts val="0"/>
              </a:spcAft>
              <a:buFont typeface="+mj-lt"/>
              <a:buAutoNum type="arabicPeriod"/>
              <a:defRPr/>
            </a:pPr>
            <a:r>
              <a:rPr lang="en-US" dirty="0" smtClean="0"/>
              <a:t>Public Company must prepare a prospectus or a statement in lieu of prospectus to be submitted to Registrars</a:t>
            </a:r>
            <a:endParaRPr lang="en-IN"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fontScale="90000"/>
          </a:bodyPr>
          <a:lstStyle/>
          <a:p>
            <a:r>
              <a:rPr lang="en-US" smtClean="0">
                <a:solidFill>
                  <a:srgbClr val="AB2627"/>
                </a:solidFill>
              </a:rPr>
              <a:t>Memorandum of Association</a:t>
            </a:r>
            <a:endParaRPr lang="en-IN" smtClean="0">
              <a:solidFill>
                <a:srgbClr val="AB2627"/>
              </a:solidFill>
            </a:endParaRPr>
          </a:p>
        </p:txBody>
      </p:sp>
      <p:sp>
        <p:nvSpPr>
          <p:cNvPr id="3" name="Content Placeholder 2"/>
          <p:cNvSpPr>
            <a:spLocks noGrp="1"/>
          </p:cNvSpPr>
          <p:nvPr>
            <p:ph idx="1"/>
          </p:nvPr>
        </p:nvSpPr>
        <p:spPr/>
        <p:txBody>
          <a:bodyPr>
            <a:normAutofit fontScale="62500" lnSpcReduction="20000"/>
          </a:bodyPr>
          <a:lstStyle/>
          <a:p>
            <a:pPr marL="274320" indent="-274320" algn="just" fontAlgn="auto">
              <a:spcAft>
                <a:spcPts val="0"/>
              </a:spcAft>
              <a:buFont typeface="Wingdings 2"/>
              <a:buChar char=""/>
              <a:defRPr/>
            </a:pPr>
            <a:r>
              <a:rPr lang="en-IN" dirty="0" smtClean="0"/>
              <a:t>The Memorandum of Association usually contains the following six clauses: </a:t>
            </a:r>
          </a:p>
          <a:p>
            <a:pPr marL="514350" indent="-514350" algn="just" fontAlgn="auto">
              <a:spcAft>
                <a:spcPts val="0"/>
              </a:spcAft>
              <a:buFont typeface="+mj-lt"/>
              <a:buAutoNum type="alphaLcParenR"/>
              <a:defRPr/>
            </a:pPr>
            <a:r>
              <a:rPr lang="en-IN" dirty="0" smtClean="0"/>
              <a:t>Name Clause: It contains the name by which the company will be established. As  you know, the approval of the proposed name is taken in advance from the Registrar of the companies. </a:t>
            </a:r>
          </a:p>
          <a:p>
            <a:pPr marL="514350" indent="-514350" algn="just" fontAlgn="auto">
              <a:spcAft>
                <a:spcPts val="0"/>
              </a:spcAft>
              <a:buFont typeface="+mj-lt"/>
              <a:buAutoNum type="alphaLcParenR"/>
              <a:defRPr/>
            </a:pPr>
            <a:r>
              <a:rPr lang="en-IN" dirty="0" smtClean="0"/>
              <a:t>Situation Clause: It contains the name of the state in which the registered office of  the company is or will be situated. The exact address of the company's registered office may be communicated within 30 days of its incorporation to the Registrar of Companies. </a:t>
            </a:r>
          </a:p>
          <a:p>
            <a:pPr marL="514350" indent="-514350" algn="just" fontAlgn="auto">
              <a:spcAft>
                <a:spcPts val="0"/>
              </a:spcAft>
              <a:buFont typeface="+mj-lt"/>
              <a:buAutoNum type="alphaLcParenR"/>
              <a:defRPr/>
            </a:pPr>
            <a:r>
              <a:rPr lang="en-IN" dirty="0" smtClean="0"/>
              <a:t>Objects Clause: It contains detailed description of the objects and rights of the  company, for which it is being established. A company can undertake only those activities which are mentioned in the objects clause of its memorandum. </a:t>
            </a:r>
          </a:p>
          <a:p>
            <a:pPr marL="514350" indent="-514350" algn="just" fontAlgn="auto">
              <a:spcAft>
                <a:spcPts val="0"/>
              </a:spcAft>
              <a:buFont typeface="+mj-lt"/>
              <a:buAutoNum type="alphaLcParenR"/>
              <a:defRPr/>
            </a:pPr>
            <a:endParaRPr lang="en-IN"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normAutofit fontScale="90000"/>
          </a:bodyPr>
          <a:lstStyle/>
          <a:p>
            <a:r>
              <a:rPr lang="en-US" smtClean="0">
                <a:solidFill>
                  <a:srgbClr val="AB2627"/>
                </a:solidFill>
              </a:rPr>
              <a:t>Memorandum of Association</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fontAlgn="auto">
              <a:spcAft>
                <a:spcPts val="0"/>
              </a:spcAft>
              <a:buFont typeface="Wingdings 2"/>
              <a:buChar char=""/>
              <a:defRPr/>
            </a:pPr>
            <a:r>
              <a:rPr lang="en-IN" dirty="0" smtClean="0"/>
              <a:t>Liability Clause: It contains financial limit </a:t>
            </a:r>
            <a:r>
              <a:rPr lang="en-IN" dirty="0" err="1" smtClean="0"/>
              <a:t>upto</a:t>
            </a:r>
            <a:r>
              <a:rPr lang="en-IN" dirty="0" smtClean="0"/>
              <a:t> which the shareholders are liable to  pay off to the outsiders on the event of the company being dissolved or closed down. </a:t>
            </a:r>
          </a:p>
          <a:p>
            <a:pPr marL="274320" indent="-274320" fontAlgn="auto">
              <a:spcAft>
                <a:spcPts val="0"/>
              </a:spcAft>
              <a:buFont typeface="Wingdings 2"/>
              <a:buChar char=""/>
              <a:defRPr/>
            </a:pPr>
            <a:r>
              <a:rPr lang="en-IN" dirty="0" smtClean="0"/>
              <a:t>Capital Clause: It contains the proposed authorised capital of the company. It gives  the classification of the authorised capital into various types of shares, (like equity and preference shares) with their numbers and nominal value. A company is not allowed to raise more capital than the amount mentioned as its authorised capital. However, the company is permitted to alter this clause as per the guidelines prescribed by the companies Act. </a:t>
            </a:r>
          </a:p>
          <a:p>
            <a:pPr marL="274320" indent="-274320" fontAlgn="auto">
              <a:spcAft>
                <a:spcPts val="0"/>
              </a:spcAft>
              <a:buFont typeface="Wingdings 2"/>
              <a:buChar char=""/>
              <a:defRPr/>
            </a:pPr>
            <a:endParaRPr lang="en-IN"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normAutofit fontScale="90000"/>
          </a:bodyPr>
          <a:lstStyle/>
          <a:p>
            <a:r>
              <a:rPr lang="en-US" smtClean="0">
                <a:solidFill>
                  <a:srgbClr val="AB2627"/>
                </a:solidFill>
              </a:rPr>
              <a:t>Memorandum of Association</a:t>
            </a:r>
            <a:endParaRPr lang="en-IN" smtClean="0">
              <a:solidFill>
                <a:srgbClr val="AB2627"/>
              </a:solidFill>
            </a:endParaRPr>
          </a:p>
        </p:txBody>
      </p:sp>
      <p:sp>
        <p:nvSpPr>
          <p:cNvPr id="41987" name="Content Placeholder 2"/>
          <p:cNvSpPr>
            <a:spLocks noGrp="1"/>
          </p:cNvSpPr>
          <p:nvPr>
            <p:ph idx="1"/>
          </p:nvPr>
        </p:nvSpPr>
        <p:spPr/>
        <p:txBody>
          <a:bodyPr>
            <a:normAutofit fontScale="92500" lnSpcReduction="20000"/>
          </a:bodyPr>
          <a:lstStyle/>
          <a:p>
            <a:pPr marL="514350" indent="-514350">
              <a:buFont typeface="Georgia" pitchFamily="18" charset="0"/>
              <a:buAutoNum type="alphaLcParenR" startAt="5"/>
            </a:pPr>
            <a:r>
              <a:rPr lang="en-US" smtClean="0"/>
              <a:t>Subscription Clause: It contains the name and address of at least seven members in </a:t>
            </a:r>
            <a:r>
              <a:rPr lang="en-IN" smtClean="0"/>
              <a:t> </a:t>
            </a:r>
            <a:r>
              <a:rPr lang="en-US" smtClean="0"/>
              <a:t>case of public limited company and two members in case of a private limited company, who agree to associate or join hands to get the undertaking registered as a company. It contains a declaration by persons who are desirous of being formed into and agree </a:t>
            </a:r>
            <a:endParaRPr lang="en-IN"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normAutofit fontScale="90000"/>
          </a:bodyPr>
          <a:lstStyle/>
          <a:p>
            <a:r>
              <a:rPr lang="en-US" smtClean="0">
                <a:solidFill>
                  <a:srgbClr val="AB2627"/>
                </a:solidFill>
              </a:rPr>
              <a:t>Articles of Association</a:t>
            </a:r>
            <a:endParaRPr lang="en-IN" smtClean="0">
              <a:solidFill>
                <a:srgbClr val="AB2627"/>
              </a:solidFill>
            </a:endParaRPr>
          </a:p>
        </p:txBody>
      </p:sp>
      <p:sp>
        <p:nvSpPr>
          <p:cNvPr id="3" name="Content Placeholder 2"/>
          <p:cNvSpPr>
            <a:spLocks noGrp="1"/>
          </p:cNvSpPr>
          <p:nvPr>
            <p:ph idx="1"/>
          </p:nvPr>
        </p:nvSpPr>
        <p:spPr/>
        <p:txBody>
          <a:bodyPr>
            <a:normAutofit fontScale="77500" lnSpcReduction="20000"/>
          </a:bodyPr>
          <a:lstStyle/>
          <a:p>
            <a:pPr marL="274320" indent="-274320" fontAlgn="auto">
              <a:spcAft>
                <a:spcPts val="0"/>
              </a:spcAft>
              <a:buFont typeface="Wingdings 2"/>
              <a:buChar char=""/>
              <a:defRPr/>
            </a:pPr>
            <a:r>
              <a:rPr lang="en-US" dirty="0" smtClean="0"/>
              <a:t>Articles of Association of a company generally contain rules and regulations with regard to </a:t>
            </a:r>
            <a:r>
              <a:rPr lang="en-IN" dirty="0" smtClean="0"/>
              <a:t> </a:t>
            </a:r>
            <a:r>
              <a:rPr lang="en-US" dirty="0" smtClean="0"/>
              <a:t>the following matters: </a:t>
            </a:r>
            <a:endParaRPr lang="en-IN" dirty="0" smtClean="0"/>
          </a:p>
          <a:p>
            <a:pPr marL="274320" indent="-274320" fontAlgn="auto">
              <a:spcAft>
                <a:spcPts val="0"/>
              </a:spcAft>
              <a:buFont typeface="Wingdings 2"/>
              <a:buNone/>
              <a:defRPr/>
            </a:pPr>
            <a:endParaRPr lang="en-IN" dirty="0" smtClean="0"/>
          </a:p>
          <a:p>
            <a:pPr marL="514350" indent="-514350" fontAlgn="auto">
              <a:spcAft>
                <a:spcPts val="0"/>
              </a:spcAft>
              <a:buFont typeface="+mj-lt"/>
              <a:buAutoNum type="alphaLcParenR"/>
              <a:defRPr/>
            </a:pPr>
            <a:r>
              <a:rPr lang="en-US" dirty="0" smtClean="0"/>
              <a:t>Preliminary contracts </a:t>
            </a:r>
            <a:endParaRPr lang="en-IN" dirty="0" smtClean="0"/>
          </a:p>
          <a:p>
            <a:pPr marL="514350" indent="-514350" fontAlgn="auto">
              <a:spcAft>
                <a:spcPts val="0"/>
              </a:spcAft>
              <a:buFont typeface="+mj-lt"/>
              <a:buAutoNum type="alphaLcParenR"/>
              <a:defRPr/>
            </a:pPr>
            <a:r>
              <a:rPr lang="en-US" dirty="0" smtClean="0"/>
              <a:t>Use and custody of common seal</a:t>
            </a:r>
          </a:p>
          <a:p>
            <a:pPr marL="514350" indent="-514350" fontAlgn="auto">
              <a:spcAft>
                <a:spcPts val="0"/>
              </a:spcAft>
              <a:buFont typeface="+mj-lt"/>
              <a:buAutoNum type="alphaLcParenR"/>
              <a:defRPr/>
            </a:pPr>
            <a:r>
              <a:rPr lang="en-US" dirty="0" smtClean="0"/>
              <a:t>Allotment, calls and lien on shares</a:t>
            </a:r>
          </a:p>
          <a:p>
            <a:pPr marL="514350" indent="-514350" fontAlgn="auto">
              <a:spcAft>
                <a:spcPts val="0"/>
              </a:spcAft>
              <a:buFont typeface="+mj-lt"/>
              <a:buAutoNum type="alphaLcParenR"/>
              <a:defRPr/>
            </a:pPr>
            <a:r>
              <a:rPr lang="en-US" dirty="0" smtClean="0"/>
              <a:t>Transfer and transmission of shares </a:t>
            </a:r>
            <a:endParaRPr lang="en-IN" dirty="0" smtClean="0"/>
          </a:p>
          <a:p>
            <a:pPr marL="514350" indent="-514350" fontAlgn="auto">
              <a:spcAft>
                <a:spcPts val="0"/>
              </a:spcAft>
              <a:buFont typeface="+mj-lt"/>
              <a:buAutoNum type="alphaLcParenR"/>
              <a:defRPr/>
            </a:pPr>
            <a:r>
              <a:rPr lang="en-US" dirty="0" smtClean="0"/>
              <a:t>Forfeiture and re-issue of shares </a:t>
            </a:r>
            <a:endParaRPr lang="en-IN" dirty="0" smtClean="0"/>
          </a:p>
          <a:p>
            <a:pPr marL="514350" indent="-514350" fontAlgn="auto">
              <a:spcAft>
                <a:spcPts val="0"/>
              </a:spcAft>
              <a:buFont typeface="+mj-lt"/>
              <a:buAutoNum type="alphaLcParenR"/>
              <a:defRPr/>
            </a:pPr>
            <a:r>
              <a:rPr lang="en-US" dirty="0" smtClean="0"/>
              <a:t>Alteration of share capital </a:t>
            </a:r>
            <a:endParaRPr lang="en-IN" dirty="0" smtClean="0"/>
          </a:p>
          <a:p>
            <a:pPr marL="514350" indent="-514350" fontAlgn="auto">
              <a:spcAft>
                <a:spcPts val="0"/>
              </a:spcAft>
              <a:buFont typeface="+mj-lt"/>
              <a:buAutoNum type="alphaLcParenR"/>
              <a:defRPr/>
            </a:pPr>
            <a:r>
              <a:rPr lang="en-US" dirty="0" smtClean="0"/>
              <a:t>Issue of share certificates and share warrants </a:t>
            </a:r>
            <a:endParaRPr lang="en-IN" dirty="0" smtClean="0"/>
          </a:p>
          <a:p>
            <a:pPr marL="514350" indent="-514350" fontAlgn="auto">
              <a:spcAft>
                <a:spcPts val="0"/>
              </a:spcAft>
              <a:buFont typeface="+mj-lt"/>
              <a:buAutoNum type="alphaLcParenR"/>
              <a:defRPr/>
            </a:pPr>
            <a:r>
              <a:rPr lang="en-US" dirty="0" smtClean="0"/>
              <a:t>Conversion of shares into stock </a:t>
            </a:r>
            <a:endParaRPr lang="en-IN" dirty="0" smtClean="0"/>
          </a:p>
          <a:p>
            <a:pPr marL="274320" indent="-274320" fontAlgn="auto">
              <a:spcAft>
                <a:spcPts val="0"/>
              </a:spcAft>
              <a:buFont typeface="Wingdings 2"/>
              <a:buChar char=""/>
              <a:defRPr/>
            </a:pPr>
            <a:endParaRPr lang="en-IN"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normAutofit fontScale="90000"/>
          </a:bodyPr>
          <a:lstStyle/>
          <a:p>
            <a:r>
              <a:rPr lang="en-US" smtClean="0">
                <a:solidFill>
                  <a:srgbClr val="AB2627"/>
                </a:solidFill>
              </a:rPr>
              <a:t>Articles of Association</a:t>
            </a:r>
            <a:endParaRPr lang="en-IN" smtClean="0">
              <a:solidFill>
                <a:srgbClr val="AB2627"/>
              </a:solidFill>
            </a:endParaRPr>
          </a:p>
        </p:txBody>
      </p:sp>
      <p:sp>
        <p:nvSpPr>
          <p:cNvPr id="3" name="Content Placeholder 2"/>
          <p:cNvSpPr>
            <a:spLocks noGrp="1"/>
          </p:cNvSpPr>
          <p:nvPr>
            <p:ph idx="1"/>
          </p:nvPr>
        </p:nvSpPr>
        <p:spPr/>
        <p:txBody>
          <a:bodyPr>
            <a:normAutofit fontScale="92500" lnSpcReduction="20000"/>
          </a:bodyPr>
          <a:lstStyle/>
          <a:p>
            <a:pPr marL="514350" indent="-514350" fontAlgn="auto">
              <a:spcAft>
                <a:spcPts val="0"/>
              </a:spcAft>
              <a:buFont typeface="+mj-lt"/>
              <a:buAutoNum type="alphaLcParenR" startAt="7"/>
              <a:defRPr/>
            </a:pPr>
            <a:r>
              <a:rPr lang="en-US" dirty="0" smtClean="0"/>
              <a:t>Procedure of holding and conducting company meetings </a:t>
            </a:r>
            <a:endParaRPr lang="en-IN" dirty="0" smtClean="0"/>
          </a:p>
          <a:p>
            <a:pPr marL="514350" indent="-514350" fontAlgn="auto">
              <a:spcAft>
                <a:spcPts val="0"/>
              </a:spcAft>
              <a:buFont typeface="+mj-lt"/>
              <a:buAutoNum type="alphaLcParenR" startAt="7"/>
              <a:defRPr/>
            </a:pPr>
            <a:r>
              <a:rPr lang="en-US" dirty="0" smtClean="0"/>
              <a:t>Voting rights and proxies of members </a:t>
            </a:r>
            <a:endParaRPr lang="en-IN" dirty="0" smtClean="0"/>
          </a:p>
          <a:p>
            <a:pPr marL="514350" indent="-514350" fontAlgn="auto">
              <a:spcAft>
                <a:spcPts val="0"/>
              </a:spcAft>
              <a:buFont typeface="+mj-lt"/>
              <a:buAutoNum type="alphaLcParenR" startAt="7"/>
              <a:defRPr/>
            </a:pPr>
            <a:r>
              <a:rPr lang="en-US" dirty="0" smtClean="0"/>
              <a:t>Qualification, appointment, remuneration and power of Directors </a:t>
            </a:r>
            <a:endParaRPr lang="en-IN" dirty="0" smtClean="0"/>
          </a:p>
          <a:p>
            <a:pPr marL="514350" indent="-514350" fontAlgn="auto">
              <a:spcAft>
                <a:spcPts val="0"/>
              </a:spcAft>
              <a:buFont typeface="+mj-lt"/>
              <a:buAutoNum type="alphaLcParenR" startAt="7"/>
              <a:defRPr/>
            </a:pPr>
            <a:r>
              <a:rPr lang="en-US" dirty="0" smtClean="0"/>
              <a:t>Borrowing powers and methods of raising loans </a:t>
            </a:r>
            <a:endParaRPr lang="en-IN" dirty="0" smtClean="0"/>
          </a:p>
          <a:p>
            <a:pPr marL="514350" indent="-514350" fontAlgn="auto">
              <a:spcAft>
                <a:spcPts val="0"/>
              </a:spcAft>
              <a:buFont typeface="+mj-lt"/>
              <a:buAutoNum type="alphaLcParenR" startAt="7"/>
              <a:defRPr/>
            </a:pPr>
            <a:r>
              <a:rPr lang="en-US" dirty="0" smtClean="0"/>
              <a:t>Payment of dividends and creation of reserves </a:t>
            </a:r>
            <a:endParaRPr lang="en-IN" dirty="0" smtClean="0"/>
          </a:p>
          <a:p>
            <a:pPr marL="514350" indent="-514350" fontAlgn="auto">
              <a:spcAft>
                <a:spcPts val="0"/>
              </a:spcAft>
              <a:buFont typeface="+mj-lt"/>
              <a:buAutoNum type="alphaLcParenR" startAt="7"/>
              <a:defRPr/>
            </a:pPr>
            <a:r>
              <a:rPr lang="en-US" dirty="0" smtClean="0"/>
              <a:t>Accounts and audit</a:t>
            </a:r>
          </a:p>
          <a:p>
            <a:pPr marL="514350" indent="-514350" fontAlgn="auto">
              <a:spcAft>
                <a:spcPts val="0"/>
              </a:spcAft>
              <a:buFont typeface="+mj-lt"/>
              <a:buAutoNum type="alphaLcParenR" startAt="7"/>
              <a:defRPr/>
            </a:pPr>
            <a:r>
              <a:rPr lang="en-US" dirty="0" smtClean="0"/>
              <a:t>Winding up. </a:t>
            </a:r>
            <a:endParaRPr lang="en-IN" dirty="0" smtClean="0"/>
          </a:p>
          <a:p>
            <a:pPr marL="274320" indent="-274320" fontAlgn="auto">
              <a:spcAft>
                <a:spcPts val="0"/>
              </a:spcAft>
              <a:buFont typeface="Wingdings 2"/>
              <a:buChar char=""/>
              <a:defRPr/>
            </a:pPr>
            <a:endParaRPr lang="en-IN"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solidFill>
                  <a:srgbClr val="AB2627"/>
                </a:solidFill>
              </a:rPr>
              <a:t>Meaning</a:t>
            </a:r>
            <a:endParaRPr lang="en-IN" smtClean="0">
              <a:solidFill>
                <a:srgbClr val="AB2627"/>
              </a:solidFill>
            </a:endParaRPr>
          </a:p>
        </p:txBody>
      </p:sp>
      <p:sp>
        <p:nvSpPr>
          <p:cNvPr id="17411" name="Content Placeholder 2"/>
          <p:cNvSpPr>
            <a:spLocks noGrp="1"/>
          </p:cNvSpPr>
          <p:nvPr>
            <p:ph idx="1"/>
          </p:nvPr>
        </p:nvSpPr>
        <p:spPr/>
        <p:txBody>
          <a:bodyPr>
            <a:normAutofit fontScale="92500" lnSpcReduction="20000"/>
          </a:bodyPr>
          <a:lstStyle/>
          <a:p>
            <a:pPr algn="just"/>
            <a:r>
              <a:rPr lang="en-IN" smtClean="0"/>
              <a:t>A company form of business organisation is known as a Joint Stock Company. </a:t>
            </a:r>
          </a:p>
          <a:p>
            <a:pPr algn="just"/>
            <a:r>
              <a:rPr lang="en-IN" smtClean="0"/>
              <a:t>It is a voluntary association of persons who generally contribute capital to carry on a particular type of business, which is established by law and can be dissolved only by law. </a:t>
            </a:r>
          </a:p>
          <a:p>
            <a:pPr algn="just"/>
            <a:r>
              <a:rPr lang="en-IN" smtClean="0"/>
              <a:t>Persons who contribute capital become members of the company.</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smtClean="0">
                <a:solidFill>
                  <a:srgbClr val="AB2627"/>
                </a:solidFill>
              </a:rPr>
              <a:t>Prospectus</a:t>
            </a:r>
            <a:endParaRPr lang="en-IN" smtClean="0">
              <a:solidFill>
                <a:srgbClr val="AB2627"/>
              </a:solidFill>
            </a:endParaRPr>
          </a:p>
        </p:txBody>
      </p:sp>
      <p:sp>
        <p:nvSpPr>
          <p:cNvPr id="3" name="Content Placeholder 2"/>
          <p:cNvSpPr>
            <a:spLocks noGrp="1"/>
          </p:cNvSpPr>
          <p:nvPr>
            <p:ph idx="1"/>
          </p:nvPr>
        </p:nvSpPr>
        <p:spPr/>
        <p:txBody>
          <a:bodyPr>
            <a:normAutofit fontScale="77500" lnSpcReduction="20000"/>
          </a:bodyPr>
          <a:lstStyle/>
          <a:p>
            <a:pPr marL="274320" indent="-274320" fontAlgn="auto">
              <a:spcAft>
                <a:spcPts val="0"/>
              </a:spcAft>
              <a:buFont typeface="Wingdings 2"/>
              <a:buChar char=""/>
              <a:defRPr/>
            </a:pPr>
            <a:r>
              <a:rPr lang="en-US" dirty="0" smtClean="0"/>
              <a:t>After getting the Certificate of Incorporation or Registration a public limited company invites the public to subscribe to its shares. </a:t>
            </a:r>
          </a:p>
          <a:p>
            <a:pPr marL="274320" indent="-274320" fontAlgn="auto">
              <a:spcAft>
                <a:spcPts val="0"/>
              </a:spcAft>
              <a:buFont typeface="Wingdings 2"/>
              <a:buChar char=""/>
              <a:defRPr/>
            </a:pPr>
            <a:r>
              <a:rPr lang="en-US" dirty="0" smtClean="0"/>
              <a:t>This is done by issuing a document called Prospectus. </a:t>
            </a:r>
          </a:p>
          <a:p>
            <a:pPr marL="274320" indent="-274320" fontAlgn="auto">
              <a:spcAft>
                <a:spcPts val="0"/>
              </a:spcAft>
              <a:buFont typeface="Wingdings 2"/>
              <a:buChar char=""/>
              <a:defRPr/>
            </a:pPr>
            <a:r>
              <a:rPr lang="en-US" dirty="0" smtClean="0"/>
              <a:t>Under the Companies Act, a prospectus has been defined as "any document described or issued as a prospectus and includes any notice, circular, advertisement or other document, inviting deposits from the public or inviting offers from the public for the subscription or purchase of shares or debentures of a company or body corporate</a:t>
            </a:r>
            <a:endParaRPr lang="en-IN"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lstStyle/>
          <a:p>
            <a:r>
              <a:rPr lang="en-US" smtClean="0">
                <a:solidFill>
                  <a:srgbClr val="AB2627"/>
                </a:solidFill>
              </a:rPr>
              <a:t>Prospectus</a:t>
            </a:r>
            <a:endParaRPr lang="en-IN" smtClean="0">
              <a:solidFill>
                <a:srgbClr val="AB2627"/>
              </a:solidFill>
            </a:endParaRPr>
          </a:p>
        </p:txBody>
      </p:sp>
      <p:sp>
        <p:nvSpPr>
          <p:cNvPr id="3" name="Content Placeholder 2"/>
          <p:cNvSpPr>
            <a:spLocks noGrp="1"/>
          </p:cNvSpPr>
          <p:nvPr>
            <p:ph idx="1"/>
          </p:nvPr>
        </p:nvSpPr>
        <p:spPr/>
        <p:txBody>
          <a:bodyPr>
            <a:normAutofit fontScale="85000" lnSpcReduction="20000"/>
          </a:bodyPr>
          <a:lstStyle/>
          <a:p>
            <a:pPr marL="274320" indent="-274320" fontAlgn="auto">
              <a:spcAft>
                <a:spcPts val="0"/>
              </a:spcAft>
              <a:buFont typeface="Wingdings 2"/>
              <a:buChar char=""/>
              <a:defRPr/>
            </a:pPr>
            <a:r>
              <a:rPr lang="en-US" dirty="0" smtClean="0"/>
              <a:t>Contents of Prospectus</a:t>
            </a:r>
          </a:p>
          <a:p>
            <a:pPr marL="514350" indent="-514350" fontAlgn="auto">
              <a:spcAft>
                <a:spcPts val="0"/>
              </a:spcAft>
              <a:buFont typeface="+mj-lt"/>
              <a:buAutoNum type="arabicPeriod"/>
              <a:defRPr/>
            </a:pPr>
            <a:r>
              <a:rPr lang="en-US" dirty="0" smtClean="0"/>
              <a:t>Name and address of the company</a:t>
            </a:r>
          </a:p>
          <a:p>
            <a:pPr marL="514350" indent="-514350" fontAlgn="auto">
              <a:spcAft>
                <a:spcPts val="0"/>
              </a:spcAft>
              <a:buFont typeface="+mj-lt"/>
              <a:buAutoNum type="arabicPeriod"/>
              <a:defRPr/>
            </a:pPr>
            <a:r>
              <a:rPr lang="en-US" dirty="0" smtClean="0"/>
              <a:t>Main objects of the company</a:t>
            </a:r>
          </a:p>
          <a:p>
            <a:pPr marL="514350" indent="-514350" fontAlgn="auto">
              <a:spcAft>
                <a:spcPts val="0"/>
              </a:spcAft>
              <a:buFont typeface="+mj-lt"/>
              <a:buAutoNum type="arabicPeriod"/>
              <a:defRPr/>
            </a:pPr>
            <a:r>
              <a:rPr lang="en-US" dirty="0" smtClean="0"/>
              <a:t>Details of shares</a:t>
            </a:r>
          </a:p>
          <a:p>
            <a:pPr marL="514350" indent="-514350" fontAlgn="auto">
              <a:spcAft>
                <a:spcPts val="0"/>
              </a:spcAft>
              <a:buFont typeface="+mj-lt"/>
              <a:buAutoNum type="arabicPeriod"/>
              <a:defRPr/>
            </a:pPr>
            <a:r>
              <a:rPr lang="en-US" dirty="0" smtClean="0"/>
              <a:t>Details regarding listing of shares at stock exchange</a:t>
            </a:r>
          </a:p>
          <a:p>
            <a:pPr marL="514350" indent="-514350" fontAlgn="auto">
              <a:spcAft>
                <a:spcPts val="0"/>
              </a:spcAft>
              <a:buFont typeface="+mj-lt"/>
              <a:buAutoNum type="arabicPeriod"/>
              <a:defRPr/>
            </a:pPr>
            <a:r>
              <a:rPr lang="en-US" dirty="0" smtClean="0"/>
              <a:t>Details regarding debentures and redeemable preference shares</a:t>
            </a:r>
          </a:p>
          <a:p>
            <a:pPr marL="514350" indent="-514350" fontAlgn="auto">
              <a:spcAft>
                <a:spcPts val="0"/>
              </a:spcAft>
              <a:buFont typeface="+mj-lt"/>
              <a:buAutoNum type="arabicPeriod"/>
              <a:defRPr/>
            </a:pPr>
            <a:r>
              <a:rPr lang="en-US" dirty="0" smtClean="0"/>
              <a:t>Details of share qualification and dividend structure</a:t>
            </a:r>
          </a:p>
          <a:p>
            <a:pPr marL="514350" indent="-514350" fontAlgn="auto">
              <a:spcAft>
                <a:spcPts val="0"/>
              </a:spcAft>
              <a:buFont typeface="+mj-lt"/>
              <a:buAutoNum type="arabicPeriod"/>
              <a:defRPr/>
            </a:pPr>
            <a:r>
              <a:rPr lang="en-US" dirty="0" smtClean="0"/>
              <a:t>Details of share qualification of directors</a:t>
            </a:r>
          </a:p>
          <a:p>
            <a:pPr marL="514350" indent="-514350" fontAlgn="auto">
              <a:spcAft>
                <a:spcPts val="0"/>
              </a:spcAft>
              <a:buFont typeface="+mj-lt"/>
              <a:buAutoNum type="arabicPeriod"/>
              <a:defRPr/>
            </a:pPr>
            <a:endParaRPr lang="en-IN"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r>
              <a:rPr lang="en-US" smtClean="0">
                <a:solidFill>
                  <a:srgbClr val="AB2627"/>
                </a:solidFill>
              </a:rPr>
              <a:t>Prospectus</a:t>
            </a:r>
            <a:endParaRPr lang="en-IN" smtClean="0">
              <a:solidFill>
                <a:srgbClr val="AB2627"/>
              </a:solidFill>
            </a:endParaRPr>
          </a:p>
        </p:txBody>
      </p:sp>
      <p:sp>
        <p:nvSpPr>
          <p:cNvPr id="3" name="Content Placeholder 2"/>
          <p:cNvSpPr>
            <a:spLocks noGrp="1"/>
          </p:cNvSpPr>
          <p:nvPr>
            <p:ph idx="1"/>
          </p:nvPr>
        </p:nvSpPr>
        <p:spPr/>
        <p:txBody>
          <a:bodyPr>
            <a:normAutofit fontScale="85000" lnSpcReduction="20000"/>
          </a:bodyPr>
          <a:lstStyle/>
          <a:p>
            <a:pPr marL="571500" indent="-571500" fontAlgn="auto">
              <a:spcAft>
                <a:spcPts val="0"/>
              </a:spcAft>
              <a:buFont typeface="+mj-lt"/>
              <a:buAutoNum type="arabicPeriod" startAt="8"/>
              <a:defRPr/>
            </a:pPr>
            <a:r>
              <a:rPr lang="en-US" dirty="0" smtClean="0"/>
              <a:t>Names of directors, secretaries, promoters, bankers, managing agents etc</a:t>
            </a:r>
          </a:p>
          <a:p>
            <a:pPr marL="571500" indent="-571500" fontAlgn="auto">
              <a:spcAft>
                <a:spcPts val="0"/>
              </a:spcAft>
              <a:buFont typeface="+mj-lt"/>
              <a:buAutoNum type="arabicPeriod" startAt="8"/>
              <a:defRPr/>
            </a:pPr>
            <a:r>
              <a:rPr lang="en-US" dirty="0" smtClean="0"/>
              <a:t>Minimum subscription details</a:t>
            </a:r>
          </a:p>
          <a:p>
            <a:pPr marL="571500" indent="-571500" fontAlgn="auto">
              <a:spcAft>
                <a:spcPts val="0"/>
              </a:spcAft>
              <a:buFont typeface="+mj-lt"/>
              <a:buAutoNum type="arabicPeriod" startAt="8"/>
              <a:defRPr/>
            </a:pPr>
            <a:r>
              <a:rPr lang="en-US" dirty="0" smtClean="0"/>
              <a:t>Details of  subscription list</a:t>
            </a:r>
          </a:p>
          <a:p>
            <a:pPr marL="571500" indent="-571500" fontAlgn="auto">
              <a:spcAft>
                <a:spcPts val="0"/>
              </a:spcAft>
              <a:buFont typeface="+mj-lt"/>
              <a:buAutoNum type="arabicPeriod" startAt="8"/>
              <a:defRPr/>
            </a:pPr>
            <a:r>
              <a:rPr lang="en-US" dirty="0" smtClean="0"/>
              <a:t>Details of calls on shares</a:t>
            </a:r>
          </a:p>
          <a:p>
            <a:pPr marL="571500" indent="-571500" fontAlgn="auto">
              <a:spcAft>
                <a:spcPts val="0"/>
              </a:spcAft>
              <a:buFont typeface="+mj-lt"/>
              <a:buAutoNum type="arabicPeriod" startAt="8"/>
              <a:defRPr/>
            </a:pPr>
            <a:r>
              <a:rPr lang="en-US" dirty="0" smtClean="0"/>
              <a:t>Details on underwriters</a:t>
            </a:r>
          </a:p>
          <a:p>
            <a:pPr marL="571500" indent="-571500" fontAlgn="auto">
              <a:spcAft>
                <a:spcPts val="0"/>
              </a:spcAft>
              <a:buFont typeface="+mj-lt"/>
              <a:buAutoNum type="arabicPeriod" startAt="8"/>
              <a:defRPr/>
            </a:pPr>
            <a:r>
              <a:rPr lang="en-US" dirty="0" smtClean="0"/>
              <a:t>Details of estimated preliminary expenses</a:t>
            </a:r>
          </a:p>
          <a:p>
            <a:pPr marL="571500" indent="-571500" fontAlgn="auto">
              <a:spcAft>
                <a:spcPts val="0"/>
              </a:spcAft>
              <a:buFont typeface="+mj-lt"/>
              <a:buAutoNum type="arabicPeriod" startAt="8"/>
              <a:defRPr/>
            </a:pPr>
            <a:r>
              <a:rPr lang="en-US" dirty="0" smtClean="0"/>
              <a:t>Details regarding reserves and surplus likely to be maintained</a:t>
            </a:r>
          </a:p>
          <a:p>
            <a:pPr marL="571500" indent="-571500" fontAlgn="auto">
              <a:spcAft>
                <a:spcPts val="0"/>
              </a:spcAft>
              <a:buFont typeface="+mj-lt"/>
              <a:buAutoNum type="arabicPeriod" startAt="8"/>
              <a:defRPr/>
            </a:pPr>
            <a:r>
              <a:rPr lang="en-US" dirty="0" smtClean="0"/>
              <a:t>Details on voting rights, meetings of shareholders, Directors etc</a:t>
            </a:r>
          </a:p>
          <a:p>
            <a:pPr marL="571500" indent="-571500" fontAlgn="auto">
              <a:spcAft>
                <a:spcPts val="0"/>
              </a:spcAft>
              <a:buFont typeface="+mj-lt"/>
              <a:buAutoNum type="arabicPeriod" startAt="8"/>
              <a:defRPr/>
            </a:pPr>
            <a:endParaRPr lang="en-IN" dirty="0"/>
          </a:p>
        </p:txBody>
      </p:sp>
      <p:graphicFrame>
        <p:nvGraphicFramePr>
          <p:cNvPr id="2050" name="Object 2"/>
          <p:cNvGraphicFramePr>
            <a:graphicFrameLocks noChangeAspect="1"/>
          </p:cNvGraphicFramePr>
          <p:nvPr/>
        </p:nvGraphicFramePr>
        <p:xfrm>
          <a:off x="5715000" y="2143125"/>
          <a:ext cx="2201863" cy="1857375"/>
        </p:xfrm>
        <a:graphic>
          <a:graphicData uri="http://schemas.openxmlformats.org/presentationml/2006/ole">
            <p:oleObj spid="_x0000_s2050" name="Acrobat Document" showAsIcon="1" r:id="rId3" imgW="914400" imgH="771480" progId="AcroExch.Document.7">
              <p:embed/>
            </p:oleObj>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a:xfrm>
            <a:off x="457200" y="476672"/>
            <a:ext cx="8229600" cy="432048"/>
          </a:xfrm>
        </p:spPr>
        <p:txBody>
          <a:bodyPr>
            <a:normAutofit fontScale="90000"/>
          </a:bodyPr>
          <a:lstStyle/>
          <a:p>
            <a:r>
              <a:rPr lang="en-US" dirty="0" smtClean="0">
                <a:solidFill>
                  <a:srgbClr val="AB2627"/>
                </a:solidFill>
              </a:rPr>
              <a:t>Business Commencement Stage</a:t>
            </a:r>
            <a:endParaRPr lang="en-IN" dirty="0" smtClean="0">
              <a:solidFill>
                <a:srgbClr val="AB2627"/>
              </a:solidFill>
            </a:endParaRPr>
          </a:p>
        </p:txBody>
      </p:sp>
      <p:sp>
        <p:nvSpPr>
          <p:cNvPr id="3" name="Content Placeholder 2"/>
          <p:cNvSpPr>
            <a:spLocks noGrp="1"/>
          </p:cNvSpPr>
          <p:nvPr>
            <p:ph idx="1"/>
          </p:nvPr>
        </p:nvSpPr>
        <p:spPr>
          <a:xfrm>
            <a:off x="301625" y="1527175"/>
            <a:ext cx="4413250" cy="4572000"/>
          </a:xfrm>
        </p:spPr>
        <p:txBody>
          <a:bodyPr>
            <a:normAutofit fontScale="70000" lnSpcReduction="20000"/>
          </a:bodyPr>
          <a:lstStyle/>
          <a:p>
            <a:pPr marL="274320" indent="-274320" algn="just" fontAlgn="auto">
              <a:spcAft>
                <a:spcPts val="0"/>
              </a:spcAft>
              <a:buFont typeface="Wingdings 2"/>
              <a:buChar char=""/>
              <a:defRPr/>
            </a:pPr>
            <a:r>
              <a:rPr lang="en-IN" dirty="0" smtClean="0"/>
              <a:t>A private limited company can commence business on receipt of certificate of incorporation. </a:t>
            </a:r>
          </a:p>
          <a:p>
            <a:pPr marL="274320" indent="-274320" algn="just" fontAlgn="auto">
              <a:spcAft>
                <a:spcPts val="0"/>
              </a:spcAft>
              <a:buFont typeface="Wingdings 2"/>
              <a:buChar char=""/>
              <a:defRPr/>
            </a:pPr>
            <a:r>
              <a:rPr lang="en-IN" dirty="0" smtClean="0"/>
              <a:t>A public company has, however, to wait to commence business till a certificate of commencement of business is received from the registrar of the joint stock companies</a:t>
            </a:r>
            <a:endParaRPr lang="en-IN" dirty="0"/>
          </a:p>
        </p:txBody>
      </p:sp>
      <p:pic>
        <p:nvPicPr>
          <p:cNvPr id="46084" name="Picture 3" descr="Certificate-of-Incorporation.png"/>
          <p:cNvPicPr>
            <a:picLocks noChangeAspect="1"/>
          </p:cNvPicPr>
          <p:nvPr/>
        </p:nvPicPr>
        <p:blipFill>
          <a:blip r:embed="rId2" cstate="print"/>
          <a:srcRect/>
          <a:stretch>
            <a:fillRect/>
          </a:stretch>
        </p:blipFill>
        <p:spPr bwMode="auto">
          <a:xfrm>
            <a:off x="5000625" y="1700808"/>
            <a:ext cx="3487738" cy="458569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smtClean="0">
                <a:solidFill>
                  <a:srgbClr val="AB2627"/>
                </a:solidFill>
              </a:rPr>
              <a:t>Advantages</a:t>
            </a:r>
            <a:endParaRPr lang="en-IN" smtClean="0">
              <a:solidFill>
                <a:srgbClr val="AB2627"/>
              </a:solidFill>
            </a:endParaRPr>
          </a:p>
        </p:txBody>
      </p:sp>
      <p:sp>
        <p:nvSpPr>
          <p:cNvPr id="3" name="Content Placeholder 2"/>
          <p:cNvSpPr>
            <a:spLocks noGrp="1"/>
          </p:cNvSpPr>
          <p:nvPr>
            <p:ph idx="1"/>
          </p:nvPr>
        </p:nvSpPr>
        <p:spPr/>
        <p:txBody>
          <a:bodyPr>
            <a:normAutofit lnSpcReduction="10000"/>
          </a:bodyPr>
          <a:lstStyle/>
          <a:p>
            <a:pPr marL="274320" indent="-274320" fontAlgn="auto">
              <a:spcAft>
                <a:spcPts val="0"/>
              </a:spcAft>
              <a:buFont typeface="Wingdings 2"/>
              <a:buChar char=""/>
              <a:defRPr/>
            </a:pPr>
            <a:r>
              <a:rPr lang="en-US" dirty="0" smtClean="0"/>
              <a:t>Huge Capital</a:t>
            </a:r>
          </a:p>
          <a:p>
            <a:pPr marL="274320" indent="-274320" fontAlgn="auto">
              <a:spcAft>
                <a:spcPts val="0"/>
              </a:spcAft>
              <a:buFont typeface="Wingdings 2"/>
              <a:buChar char=""/>
              <a:defRPr/>
            </a:pPr>
            <a:r>
              <a:rPr lang="en-US" dirty="0" smtClean="0"/>
              <a:t>Large Scale Operation</a:t>
            </a:r>
          </a:p>
          <a:p>
            <a:pPr marL="274320" indent="-274320" fontAlgn="auto">
              <a:spcAft>
                <a:spcPts val="0"/>
              </a:spcAft>
              <a:buFont typeface="Wingdings 2"/>
              <a:buChar char=""/>
              <a:defRPr/>
            </a:pPr>
            <a:r>
              <a:rPr lang="en-US" dirty="0" smtClean="0"/>
              <a:t>Limited Liability</a:t>
            </a:r>
          </a:p>
          <a:p>
            <a:pPr marL="274320" indent="-274320" fontAlgn="auto">
              <a:spcAft>
                <a:spcPts val="0"/>
              </a:spcAft>
              <a:buFont typeface="Wingdings 2"/>
              <a:buChar char=""/>
              <a:defRPr/>
            </a:pPr>
            <a:r>
              <a:rPr lang="en-US" dirty="0" smtClean="0"/>
              <a:t>Continuity of Business</a:t>
            </a:r>
          </a:p>
          <a:p>
            <a:pPr marL="274320" indent="-274320" fontAlgn="auto">
              <a:spcAft>
                <a:spcPts val="0"/>
              </a:spcAft>
              <a:buFont typeface="Wingdings 2"/>
              <a:buChar char=""/>
              <a:defRPr/>
            </a:pPr>
            <a:r>
              <a:rPr lang="en-US" dirty="0" smtClean="0"/>
              <a:t>Easy Transfer of shares</a:t>
            </a:r>
          </a:p>
          <a:p>
            <a:pPr marL="274320" indent="-274320" fontAlgn="auto">
              <a:spcAft>
                <a:spcPts val="0"/>
              </a:spcAft>
              <a:buFont typeface="Wingdings 2"/>
              <a:buChar char=""/>
              <a:defRPr/>
            </a:pPr>
            <a:r>
              <a:rPr lang="en-US" dirty="0" smtClean="0"/>
              <a:t>Democratic Operations</a:t>
            </a:r>
          </a:p>
          <a:p>
            <a:pPr marL="274320" indent="-274320" fontAlgn="auto">
              <a:spcAft>
                <a:spcPts val="0"/>
              </a:spcAft>
              <a:buFont typeface="Wingdings 2"/>
              <a:buChar char=""/>
              <a:defRPr/>
            </a:pPr>
            <a:r>
              <a:rPr lang="en-US" dirty="0" smtClean="0"/>
              <a:t>Availability of Credit</a:t>
            </a:r>
          </a:p>
          <a:p>
            <a:pPr marL="274320" indent="-274320" fontAlgn="auto">
              <a:spcAft>
                <a:spcPts val="0"/>
              </a:spcAft>
              <a:buFont typeface="Wingdings 2"/>
              <a:buChar char=""/>
              <a:defRPr/>
            </a:pPr>
            <a:r>
              <a:rPr lang="en-US" dirty="0" smtClean="0"/>
              <a:t>Easy to expand</a:t>
            </a:r>
          </a:p>
          <a:p>
            <a:pPr marL="274320" indent="-274320" fontAlgn="auto">
              <a:spcAft>
                <a:spcPts val="0"/>
              </a:spcAft>
              <a:buFont typeface="Wingdings 2"/>
              <a:buChar char=""/>
              <a:defRPr/>
            </a:pPr>
            <a:r>
              <a:rPr lang="en-US" dirty="0" smtClean="0"/>
              <a:t>Better management</a:t>
            </a:r>
          </a:p>
          <a:p>
            <a:pPr marL="274320" indent="-274320" fontAlgn="auto">
              <a:spcAft>
                <a:spcPts val="0"/>
              </a:spcAft>
              <a:buFont typeface="Wingdings 2"/>
              <a:buChar char=""/>
              <a:defRPr/>
            </a:pPr>
            <a:r>
              <a:rPr lang="en-US" dirty="0" smtClean="0"/>
              <a:t>Government Controls</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smtClean="0">
                <a:solidFill>
                  <a:srgbClr val="AB2627"/>
                </a:solidFill>
              </a:rPr>
              <a:t>Disadvantages</a:t>
            </a:r>
            <a:endParaRPr lang="en-IN" smtClean="0">
              <a:solidFill>
                <a:srgbClr val="AB2627"/>
              </a:solidFill>
            </a:endParaRPr>
          </a:p>
        </p:txBody>
      </p:sp>
      <p:sp>
        <p:nvSpPr>
          <p:cNvPr id="48131" name="Content Placeholder 2"/>
          <p:cNvSpPr>
            <a:spLocks noGrp="1"/>
          </p:cNvSpPr>
          <p:nvPr>
            <p:ph idx="1"/>
          </p:nvPr>
        </p:nvSpPr>
        <p:spPr/>
        <p:txBody>
          <a:bodyPr>
            <a:normAutofit lnSpcReduction="10000"/>
          </a:bodyPr>
          <a:lstStyle/>
          <a:p>
            <a:r>
              <a:rPr lang="en-US" smtClean="0"/>
              <a:t>Excessive legal formalities</a:t>
            </a:r>
          </a:p>
          <a:p>
            <a:r>
              <a:rPr lang="en-US" smtClean="0"/>
              <a:t>Separation of ownership and control</a:t>
            </a:r>
          </a:p>
          <a:p>
            <a:r>
              <a:rPr lang="en-US" smtClean="0"/>
              <a:t>Absence of personal touch</a:t>
            </a:r>
          </a:p>
          <a:p>
            <a:r>
              <a:rPr lang="en-US" smtClean="0"/>
              <a:t>Red tapism and delay in decision making</a:t>
            </a:r>
          </a:p>
          <a:p>
            <a:r>
              <a:rPr lang="en-US" smtClean="0"/>
              <a:t>Disunity in management</a:t>
            </a:r>
          </a:p>
          <a:p>
            <a:r>
              <a:rPr lang="en-US" smtClean="0"/>
              <a:t>Reckless speculation</a:t>
            </a:r>
          </a:p>
          <a:p>
            <a:r>
              <a:rPr lang="en-US" smtClean="0"/>
              <a:t>Neglect of minority interest</a:t>
            </a:r>
          </a:p>
          <a:p>
            <a:r>
              <a:rPr lang="en-US" smtClean="0"/>
              <a:t>Greater chance of fraud</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smtClean="0">
                <a:solidFill>
                  <a:srgbClr val="AB2627"/>
                </a:solidFill>
              </a:rPr>
              <a:t>Applicability</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fontAlgn="auto">
              <a:spcAft>
                <a:spcPts val="0"/>
              </a:spcAft>
              <a:buFont typeface="Wingdings 2"/>
              <a:buChar char=""/>
              <a:defRPr/>
            </a:pPr>
            <a:r>
              <a:rPr lang="en-US" dirty="0" smtClean="0"/>
              <a:t>Suitable if large scale operations are to be undertaken</a:t>
            </a:r>
          </a:p>
          <a:p>
            <a:pPr marL="274320" indent="-274320" fontAlgn="auto">
              <a:spcAft>
                <a:spcPts val="0"/>
              </a:spcAft>
              <a:buFont typeface="Wingdings 2"/>
              <a:buChar char=""/>
              <a:defRPr/>
            </a:pPr>
            <a:r>
              <a:rPr lang="en-US" dirty="0" smtClean="0"/>
              <a:t>Suitable when greater managerial skills are needed</a:t>
            </a:r>
          </a:p>
          <a:p>
            <a:pPr marL="274320" indent="-274320" fontAlgn="auto">
              <a:spcAft>
                <a:spcPts val="0"/>
              </a:spcAft>
              <a:buFont typeface="Wingdings 2"/>
              <a:buChar char=""/>
              <a:defRPr/>
            </a:pPr>
            <a:r>
              <a:rPr lang="en-US" dirty="0" smtClean="0"/>
              <a:t>Suitable for an organization which intends to exist for a long period of time</a:t>
            </a:r>
          </a:p>
          <a:p>
            <a:pPr marL="274320" indent="-274320" fontAlgn="auto">
              <a:spcAft>
                <a:spcPts val="0"/>
              </a:spcAft>
              <a:buFont typeface="Wingdings 2"/>
              <a:buChar char=""/>
              <a:defRPr/>
            </a:pPr>
            <a:r>
              <a:rPr lang="en-US" dirty="0" smtClean="0"/>
              <a:t>Suitable when greater capital is required</a:t>
            </a:r>
          </a:p>
          <a:p>
            <a:pPr marL="274320" indent="-274320" fontAlgn="auto">
              <a:spcAft>
                <a:spcPts val="0"/>
              </a:spcAft>
              <a:buFont typeface="Wingdings 2"/>
              <a:buChar char=""/>
              <a:defRPr/>
            </a:pPr>
            <a:r>
              <a:rPr lang="en-US" dirty="0" smtClean="0"/>
              <a:t>Suitable when owners want to have limit the liability to control losses</a:t>
            </a:r>
          </a:p>
          <a:p>
            <a:pPr marL="274320" indent="-274320" fontAlgn="auto">
              <a:spcAft>
                <a:spcPts val="0"/>
              </a:spcAft>
              <a:buFont typeface="Wingdings 2"/>
              <a:buChar char=""/>
              <a:defRPr/>
            </a:pPr>
            <a:r>
              <a:rPr lang="en-US" dirty="0" smtClean="0"/>
              <a:t>Suitable for both manufacturing and trading unit as well as service industry.</a:t>
            </a:r>
          </a:p>
          <a:p>
            <a:pPr marL="274320" indent="-274320" fontAlgn="auto">
              <a:spcAft>
                <a:spcPts val="0"/>
              </a:spcAft>
              <a:buFont typeface="Wingdings 2"/>
              <a:buChar char=""/>
              <a:defRPr/>
            </a:pPr>
            <a:r>
              <a:rPr lang="en-US" dirty="0" smtClean="0"/>
              <a:t>Suitable for non profit organization.</a:t>
            </a:r>
          </a:p>
          <a:p>
            <a:pPr marL="274320" indent="-274320" fontAlgn="auto">
              <a:spcAft>
                <a:spcPts val="0"/>
              </a:spcAft>
              <a:buFont typeface="Wingdings 2"/>
              <a:buChar char=""/>
              <a:defRPr/>
            </a:pPr>
            <a:r>
              <a:rPr lang="en-US" dirty="0" smtClean="0"/>
              <a:t>Suitable for financial and corporate sector organization</a:t>
            </a:r>
            <a:endParaRPr lang="en-IN"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r>
              <a:rPr lang="en-US" smtClean="0">
                <a:solidFill>
                  <a:srgbClr val="AB2627"/>
                </a:solidFill>
              </a:rPr>
              <a:t>Liquidation</a:t>
            </a:r>
            <a:endParaRPr lang="en-IN" smtClean="0">
              <a:solidFill>
                <a:srgbClr val="AB2627"/>
              </a:solidFill>
            </a:endParaRPr>
          </a:p>
        </p:txBody>
      </p:sp>
      <p:sp>
        <p:nvSpPr>
          <p:cNvPr id="3" name="Content Placeholder 2"/>
          <p:cNvSpPr>
            <a:spLocks noGrp="1"/>
          </p:cNvSpPr>
          <p:nvPr>
            <p:ph idx="1"/>
          </p:nvPr>
        </p:nvSpPr>
        <p:spPr/>
        <p:txBody>
          <a:bodyPr>
            <a:normAutofit fontScale="77500" lnSpcReduction="20000"/>
          </a:bodyPr>
          <a:lstStyle/>
          <a:p>
            <a:pPr marL="274320" indent="-274320" algn="just" fontAlgn="auto">
              <a:spcAft>
                <a:spcPts val="0"/>
              </a:spcAft>
              <a:buFont typeface="Wingdings 2"/>
              <a:buChar char=""/>
              <a:defRPr/>
            </a:pPr>
            <a:r>
              <a:rPr lang="en-IN" dirty="0" smtClean="0"/>
              <a:t>Liquidation is usually the last stage of a workout plan or bankruptcy proceeding for a company. </a:t>
            </a:r>
          </a:p>
          <a:p>
            <a:pPr marL="274320" indent="-274320" algn="just" fontAlgn="auto">
              <a:spcAft>
                <a:spcPts val="0"/>
              </a:spcAft>
              <a:buFont typeface="Wingdings 2"/>
              <a:buChar char=""/>
              <a:defRPr/>
            </a:pPr>
            <a:r>
              <a:rPr lang="en-IN" dirty="0" smtClean="0"/>
              <a:t>It occurs when it has been determined that a company cannot continue on as a viable entity and it is believed that there exists more value in the assets of the company than in the company as a going concern. </a:t>
            </a:r>
          </a:p>
          <a:p>
            <a:pPr marL="274320" indent="-274320" algn="just" fontAlgn="auto">
              <a:spcAft>
                <a:spcPts val="0"/>
              </a:spcAft>
              <a:buFont typeface="Wingdings 2"/>
              <a:buChar char=""/>
              <a:defRPr/>
            </a:pPr>
            <a:r>
              <a:rPr lang="en-IN" dirty="0" smtClean="0"/>
              <a:t>Occasionally a company's assets will be liquidated when the owner decides to quit, not because he has gone bankrupt but because he doesn't want to go through the effort and trouble of finding a buyer.</a:t>
            </a:r>
            <a:endParaRPr lang="en-IN"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normAutofit fontScale="90000"/>
          </a:bodyPr>
          <a:lstStyle/>
          <a:p>
            <a:r>
              <a:rPr lang="en-US" smtClean="0">
                <a:solidFill>
                  <a:srgbClr val="AB2627"/>
                </a:solidFill>
              </a:rPr>
              <a:t>Types of Liquidation</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fontAlgn="auto">
              <a:spcAft>
                <a:spcPts val="0"/>
              </a:spcAft>
              <a:buFont typeface="Wingdings 2"/>
              <a:buChar char=""/>
              <a:defRPr/>
            </a:pPr>
            <a:r>
              <a:rPr lang="en-IN" dirty="0" smtClean="0"/>
              <a:t>The first of the three types of liquidation that will be looked at is the members' voluntary liquidation agreement, this form of liquidation occurs when the company has enough money in order to pay off all the debts owed. </a:t>
            </a:r>
          </a:p>
          <a:p>
            <a:pPr marL="274320" indent="-274320" fontAlgn="auto">
              <a:spcAft>
                <a:spcPts val="0"/>
              </a:spcAft>
              <a:buFont typeface="Wingdings 2"/>
              <a:buChar char=""/>
              <a:defRPr/>
            </a:pPr>
            <a:r>
              <a:rPr lang="en-IN" dirty="0" smtClean="0"/>
              <a:t>This is usually the chosen method for shareholders when an important person dies or the company no longer sees a future for itself. </a:t>
            </a:r>
          </a:p>
          <a:p>
            <a:pPr marL="274320" indent="-274320" fontAlgn="auto">
              <a:spcAft>
                <a:spcPts val="0"/>
              </a:spcAft>
              <a:buFont typeface="Wingdings 2"/>
              <a:buChar char=""/>
              <a:defRPr/>
            </a:pPr>
            <a:r>
              <a:rPr lang="en-IN" dirty="0" smtClean="0"/>
              <a:t>Although the downfall of any business is bad, by doing a voluntary members' liquidation agreement, the company can ensure that it fulfils its obligations to its debtors and ends within good faith, which is the best way in terms of ethics.</a:t>
            </a:r>
            <a:endParaRPr lang="en-IN"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r>
              <a:rPr lang="en-US" smtClean="0">
                <a:solidFill>
                  <a:srgbClr val="AB2627"/>
                </a:solidFill>
              </a:rPr>
              <a:t>Types of Liquidation</a:t>
            </a:r>
            <a:endParaRPr lang="en-IN" smtClean="0">
              <a:solidFill>
                <a:srgbClr val="AB2627"/>
              </a:solidFill>
            </a:endParaRPr>
          </a:p>
        </p:txBody>
      </p:sp>
      <p:sp>
        <p:nvSpPr>
          <p:cNvPr id="3" name="Content Placeholder 2"/>
          <p:cNvSpPr>
            <a:spLocks noGrp="1"/>
          </p:cNvSpPr>
          <p:nvPr>
            <p:ph idx="1"/>
          </p:nvPr>
        </p:nvSpPr>
        <p:spPr/>
        <p:txBody>
          <a:bodyPr>
            <a:normAutofit fontScale="70000" lnSpcReduction="20000"/>
          </a:bodyPr>
          <a:lstStyle/>
          <a:p>
            <a:pPr marL="274320" indent="-274320" algn="just" fontAlgn="auto">
              <a:spcAft>
                <a:spcPts val="0"/>
              </a:spcAft>
              <a:buFont typeface="Wingdings 2"/>
              <a:buChar char=""/>
              <a:defRPr/>
            </a:pPr>
            <a:r>
              <a:rPr lang="en-IN" dirty="0" smtClean="0"/>
              <a:t>The second of the three is the creditors' voluntary liquidation agreement, this differs from the first in that rather than having the full amount of money needed in order to pay off its debtors, they unfortunately have very little and as such it tends to be the debtors that enforce their rights in order to send the company into voluntary liquidation in order to fulfil its debts.</a:t>
            </a:r>
          </a:p>
          <a:p>
            <a:pPr marL="274320" indent="-274320" algn="just" fontAlgn="auto">
              <a:spcAft>
                <a:spcPts val="0"/>
              </a:spcAft>
              <a:buFont typeface="Wingdings 2"/>
              <a:buChar char=""/>
              <a:defRPr/>
            </a:pPr>
            <a:r>
              <a:rPr lang="en-IN" dirty="0" smtClean="0"/>
              <a:t>However, it is important to note that it is still the shareholders that decide whether to keep the business running or not and it will then be down to the debtors to launch a winding up petition in an attempt at forcing the company into administration.</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smtClean="0">
                <a:solidFill>
                  <a:srgbClr val="AB2627"/>
                </a:solidFill>
              </a:rPr>
              <a:t>Features of Joint Stock Company</a:t>
            </a:r>
            <a:endParaRPr lang="en-IN" smtClean="0">
              <a:solidFill>
                <a:srgbClr val="AB2627"/>
              </a:solidFill>
            </a:endParaRPr>
          </a:p>
        </p:txBody>
      </p:sp>
      <p:sp>
        <p:nvSpPr>
          <p:cNvPr id="18435" name="Content Placeholder 2"/>
          <p:cNvSpPr>
            <a:spLocks noGrp="1"/>
          </p:cNvSpPr>
          <p:nvPr>
            <p:ph idx="1"/>
          </p:nvPr>
        </p:nvSpPr>
        <p:spPr/>
        <p:txBody>
          <a:bodyPr/>
          <a:lstStyle/>
          <a:p>
            <a:r>
              <a:rPr lang="en-IN" smtClean="0"/>
              <a:t>Legal formation</a:t>
            </a:r>
          </a:p>
          <a:p>
            <a:pPr lvl="1">
              <a:buFont typeface="Wingdings" pitchFamily="2" charset="2"/>
              <a:buChar char="Ø"/>
            </a:pPr>
            <a:r>
              <a:rPr lang="en-IN" smtClean="0"/>
              <a:t>No single individual or a group of individuals can start a business and call it a joint stock company.  </a:t>
            </a:r>
          </a:p>
          <a:p>
            <a:pPr lvl="1">
              <a:buFont typeface="Wingdings" pitchFamily="2" charset="2"/>
              <a:buChar char="Ø"/>
            </a:pPr>
            <a:r>
              <a:rPr lang="en-IN" smtClean="0"/>
              <a:t>A joint stock company comes into existence only when it has been registered after completion of all formalities required by the Indian Companies Act, 1956.</a:t>
            </a:r>
          </a:p>
          <a:p>
            <a:endParaRPr lang="en-IN"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normAutofit fontScale="90000"/>
          </a:bodyPr>
          <a:lstStyle/>
          <a:p>
            <a:r>
              <a:rPr lang="en-US" smtClean="0">
                <a:solidFill>
                  <a:srgbClr val="AB2627"/>
                </a:solidFill>
              </a:rPr>
              <a:t>Types of Liquidation</a:t>
            </a:r>
            <a:endParaRPr lang="en-IN" smtClean="0">
              <a:solidFill>
                <a:srgbClr val="AB2627"/>
              </a:solidFill>
            </a:endParaRPr>
          </a:p>
        </p:txBody>
      </p:sp>
      <p:sp>
        <p:nvSpPr>
          <p:cNvPr id="53251" name="Content Placeholder 2"/>
          <p:cNvSpPr>
            <a:spLocks noGrp="1"/>
          </p:cNvSpPr>
          <p:nvPr>
            <p:ph idx="1"/>
          </p:nvPr>
        </p:nvSpPr>
        <p:spPr/>
        <p:txBody>
          <a:bodyPr>
            <a:normAutofit fontScale="85000" lnSpcReduction="20000"/>
          </a:bodyPr>
          <a:lstStyle/>
          <a:p>
            <a:r>
              <a:rPr lang="en-IN" smtClean="0"/>
              <a:t>The third type of voluntary liquidation is, as earlier mentioned, compulsory liquidation. </a:t>
            </a:r>
          </a:p>
          <a:p>
            <a:r>
              <a:rPr lang="en-IN" smtClean="0"/>
              <a:t>Compulsory liquidation is when a winding up petition has been issued and the court has found in favour of the debtors, this is probably the less likely occurrences as business prefer to be paid in full rather then shut a company down in order to recover less than it wants to due to the business simply not having the money to pay.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JOINT  STOCK  COMPANIES </a:t>
            </a:r>
            <a:endParaRPr lang="en-US" dirty="0"/>
          </a:p>
        </p:txBody>
      </p:sp>
      <p:sp>
        <p:nvSpPr>
          <p:cNvPr id="3" name="Content Placeholder 2"/>
          <p:cNvSpPr>
            <a:spLocks noGrp="1"/>
          </p:cNvSpPr>
          <p:nvPr>
            <p:ph idx="1"/>
          </p:nvPr>
        </p:nvSpPr>
        <p:spPr/>
        <p:txBody>
          <a:bodyPr/>
          <a:lstStyle/>
          <a:p>
            <a:r>
              <a:rPr lang="en-US" dirty="0" smtClean="0"/>
              <a:t>THANK  YOU ……….</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normAutofit fontScale="90000"/>
          </a:bodyPr>
          <a:lstStyle/>
          <a:p>
            <a:r>
              <a:rPr lang="en-US" smtClean="0">
                <a:solidFill>
                  <a:srgbClr val="AB2627"/>
                </a:solidFill>
              </a:rPr>
              <a:t>Features of Joint Stock Company</a:t>
            </a:r>
            <a:endParaRPr lang="en-IN" smtClean="0">
              <a:solidFill>
                <a:srgbClr val="AB2627"/>
              </a:solidFill>
            </a:endParaRPr>
          </a:p>
        </p:txBody>
      </p:sp>
      <p:sp>
        <p:nvSpPr>
          <p:cNvPr id="19459" name="Content Placeholder 2"/>
          <p:cNvSpPr>
            <a:spLocks noGrp="1"/>
          </p:cNvSpPr>
          <p:nvPr>
            <p:ph idx="1"/>
          </p:nvPr>
        </p:nvSpPr>
        <p:spPr>
          <a:xfrm>
            <a:off x="301625" y="1527175"/>
            <a:ext cx="5413375" cy="4572000"/>
          </a:xfrm>
        </p:spPr>
        <p:txBody>
          <a:bodyPr>
            <a:normAutofit fontScale="85000" lnSpcReduction="20000"/>
          </a:bodyPr>
          <a:lstStyle/>
          <a:p>
            <a:r>
              <a:rPr lang="en-IN" smtClean="0"/>
              <a:t>Artificial person</a:t>
            </a:r>
          </a:p>
          <a:p>
            <a:pPr lvl="1" algn="just">
              <a:buFont typeface="Wingdings" pitchFamily="2" charset="2"/>
              <a:buChar char="Ø"/>
            </a:pPr>
            <a:r>
              <a:rPr lang="en-IN" smtClean="0"/>
              <a:t>Just like an individual, who takes birth, grows, enters into relationships and dies, a joint stock company takes birth, grows, enters into relationships and dies.</a:t>
            </a:r>
          </a:p>
          <a:p>
            <a:pPr lvl="1" algn="just">
              <a:buFont typeface="Wingdings" pitchFamily="2" charset="2"/>
              <a:buChar char="Ø"/>
            </a:pPr>
            <a:r>
              <a:rPr lang="en-IN" smtClean="0"/>
              <a:t>However, it is called an artificial person as its birth, existence and death are regulated by law and it does not possess physical attributes like that of a normal person.</a:t>
            </a:r>
          </a:p>
          <a:p>
            <a:endParaRPr lang="en-IN" smtClean="0"/>
          </a:p>
        </p:txBody>
      </p:sp>
      <p:pic>
        <p:nvPicPr>
          <p:cNvPr id="19460" name="Picture 3"/>
          <p:cNvPicPr>
            <a:picLocks noChangeAspect="1" noChangeArrowheads="1"/>
          </p:cNvPicPr>
          <p:nvPr/>
        </p:nvPicPr>
        <p:blipFill>
          <a:blip r:embed="rId2" cstate="print"/>
          <a:srcRect/>
          <a:stretch>
            <a:fillRect/>
          </a:stretch>
        </p:blipFill>
        <p:spPr bwMode="auto">
          <a:xfrm>
            <a:off x="5929313" y="2571750"/>
            <a:ext cx="714375" cy="2508250"/>
          </a:xfrm>
          <a:prstGeom prst="rect">
            <a:avLst/>
          </a:prstGeom>
          <a:noFill/>
          <a:ln w="9525">
            <a:noFill/>
            <a:miter lim="800000"/>
            <a:headEnd/>
            <a:tailEnd/>
          </a:ln>
        </p:spPr>
      </p:pic>
      <p:sp>
        <p:nvSpPr>
          <p:cNvPr id="19461" name="TextBox 5"/>
          <p:cNvSpPr txBox="1">
            <a:spLocks noChangeArrowheads="1"/>
          </p:cNvSpPr>
          <p:nvPr/>
        </p:nvSpPr>
        <p:spPr bwMode="auto">
          <a:xfrm>
            <a:off x="6715125" y="1268760"/>
            <a:ext cx="2143125" cy="7017306"/>
          </a:xfrm>
          <a:prstGeom prst="rect">
            <a:avLst/>
          </a:prstGeom>
          <a:noFill/>
          <a:ln w="9525">
            <a:noFill/>
            <a:miter lim="800000"/>
            <a:headEnd/>
            <a:tailEnd/>
          </a:ln>
        </p:spPr>
        <p:txBody>
          <a:bodyPr wrap="square">
            <a:spAutoFit/>
          </a:bodyPr>
          <a:lstStyle/>
          <a:p>
            <a:pPr algn="just">
              <a:buFont typeface="Arial" charset="0"/>
              <a:buChar char="•"/>
            </a:pPr>
            <a:r>
              <a:rPr lang="en-US" dirty="0">
                <a:latin typeface="Georgia" pitchFamily="18" charset="0"/>
              </a:rPr>
              <a:t>Founded in July 1996 by </a:t>
            </a:r>
            <a:r>
              <a:rPr lang="en-US" dirty="0" err="1">
                <a:latin typeface="Georgia" pitchFamily="18" charset="0"/>
              </a:rPr>
              <a:t>Sabeer</a:t>
            </a:r>
            <a:r>
              <a:rPr lang="en-US" dirty="0">
                <a:latin typeface="Georgia" pitchFamily="18" charset="0"/>
              </a:rPr>
              <a:t> Bhatia</a:t>
            </a:r>
          </a:p>
          <a:p>
            <a:pPr algn="just">
              <a:buFont typeface="Arial" charset="0"/>
              <a:buChar char="•"/>
            </a:pPr>
            <a:r>
              <a:rPr lang="en-US" dirty="0">
                <a:latin typeface="Georgia" pitchFamily="18" charset="0"/>
              </a:rPr>
              <a:t>Grew to have more than 10 million subscribers by 1997</a:t>
            </a:r>
          </a:p>
          <a:p>
            <a:pPr algn="just">
              <a:buFont typeface="Arial" charset="0"/>
              <a:buChar char="•"/>
            </a:pPr>
            <a:r>
              <a:rPr lang="en-US" dirty="0">
                <a:latin typeface="Georgia" pitchFamily="18" charset="0"/>
              </a:rPr>
              <a:t>Was bought over by Microsoft for $400 </a:t>
            </a:r>
            <a:r>
              <a:rPr lang="en-US" dirty="0" err="1">
                <a:latin typeface="Georgia" pitchFamily="18" charset="0"/>
              </a:rPr>
              <a:t>Mn</a:t>
            </a:r>
            <a:r>
              <a:rPr lang="en-US" dirty="0">
                <a:latin typeface="Georgia" pitchFamily="18" charset="0"/>
              </a:rPr>
              <a:t>. </a:t>
            </a:r>
          </a:p>
          <a:p>
            <a:pPr algn="just">
              <a:buFont typeface="Arial" charset="0"/>
              <a:buChar char="•"/>
            </a:pPr>
            <a:r>
              <a:rPr lang="en-US" dirty="0">
                <a:latin typeface="Georgia" pitchFamily="18" charset="0"/>
              </a:rPr>
              <a:t>Currently Hotmail Ltd does not exist.</a:t>
            </a:r>
          </a:p>
          <a:p>
            <a:pPr algn="just">
              <a:buFont typeface="Arial" charset="0"/>
              <a:buChar char="•"/>
            </a:pPr>
            <a:r>
              <a:rPr lang="en-US" dirty="0">
                <a:latin typeface="Georgia" pitchFamily="18" charset="0"/>
              </a:rPr>
              <a:t>But is known as MSN Hotmail</a:t>
            </a:r>
            <a:endParaRPr lang="en-IN" dirty="0">
              <a:latin typeface="Georgia"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ormAutofit fontScale="90000"/>
          </a:bodyPr>
          <a:lstStyle/>
          <a:p>
            <a:r>
              <a:rPr lang="en-US" smtClean="0">
                <a:solidFill>
                  <a:srgbClr val="AB2627"/>
                </a:solidFill>
              </a:rPr>
              <a:t>Features of Joint Stock Company</a:t>
            </a:r>
            <a:endParaRPr lang="en-IN" smtClean="0">
              <a:solidFill>
                <a:srgbClr val="AB2627"/>
              </a:solidFill>
            </a:endParaRPr>
          </a:p>
        </p:txBody>
      </p:sp>
      <p:sp>
        <p:nvSpPr>
          <p:cNvPr id="20483" name="Content Placeholder 2"/>
          <p:cNvSpPr>
            <a:spLocks noGrp="1"/>
          </p:cNvSpPr>
          <p:nvPr>
            <p:ph idx="1"/>
          </p:nvPr>
        </p:nvSpPr>
        <p:spPr>
          <a:xfrm>
            <a:off x="285750" y="1527175"/>
            <a:ext cx="8520113" cy="4572000"/>
          </a:xfrm>
        </p:spPr>
        <p:txBody>
          <a:bodyPr>
            <a:normAutofit fontScale="85000" lnSpcReduction="10000"/>
          </a:bodyPr>
          <a:lstStyle/>
          <a:p>
            <a:r>
              <a:rPr lang="en-IN" smtClean="0"/>
              <a:t>Separate legal entity</a:t>
            </a:r>
          </a:p>
          <a:p>
            <a:pPr lvl="1" algn="just">
              <a:buFont typeface="Wingdings" pitchFamily="2" charset="2"/>
              <a:buChar char="Ø"/>
            </a:pPr>
            <a:r>
              <a:rPr lang="en-IN" smtClean="0"/>
              <a:t>Being an artificial person, a joint stock company has its own separate existence independent of its members. </a:t>
            </a:r>
          </a:p>
          <a:p>
            <a:pPr lvl="1" algn="just">
              <a:buFont typeface="Wingdings" pitchFamily="2" charset="2"/>
              <a:buChar char="Ø"/>
            </a:pPr>
            <a:r>
              <a:rPr lang="en-IN" smtClean="0"/>
              <a:t>It means that a joint stock company can own property, enter into contracts and conduct any lawful business in its own name. </a:t>
            </a:r>
          </a:p>
          <a:p>
            <a:pPr lvl="1" algn="just">
              <a:buFont typeface="Wingdings" pitchFamily="2" charset="2"/>
              <a:buChar char="Ø"/>
            </a:pPr>
            <a:r>
              <a:rPr lang="en-IN" smtClean="0"/>
              <a:t>It can sue and can be sued by others in the court of law. </a:t>
            </a:r>
          </a:p>
          <a:p>
            <a:pPr lvl="1" algn="just">
              <a:buFont typeface="Wingdings" pitchFamily="2" charset="2"/>
              <a:buChar char="Ø"/>
            </a:pPr>
            <a:r>
              <a:rPr lang="en-IN" smtClean="0"/>
              <a:t>The shareholders are not the owners of the property owned by the company. </a:t>
            </a:r>
          </a:p>
          <a:p>
            <a:pPr lvl="1" algn="just">
              <a:buFont typeface="Wingdings" pitchFamily="2" charset="2"/>
              <a:buChar char="Ø"/>
            </a:pPr>
            <a:r>
              <a:rPr lang="en-IN" smtClean="0"/>
              <a:t>Also, the shareholders cannot be held responsible for the acts of the company</a:t>
            </a:r>
          </a:p>
          <a:p>
            <a:endParaRPr lang="en-IN" smtClean="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normAutofit fontScale="90000"/>
          </a:bodyPr>
          <a:lstStyle/>
          <a:p>
            <a:r>
              <a:rPr lang="en-US" smtClean="0">
                <a:solidFill>
                  <a:srgbClr val="AB2627"/>
                </a:solidFill>
              </a:rPr>
              <a:t>Features of Joint Stock Company</a:t>
            </a:r>
            <a:endParaRPr lang="en-IN" smtClean="0">
              <a:solidFill>
                <a:srgbClr val="AB2627"/>
              </a:solidFill>
            </a:endParaRPr>
          </a:p>
        </p:txBody>
      </p:sp>
      <p:sp>
        <p:nvSpPr>
          <p:cNvPr id="3" name="Content Placeholder 2"/>
          <p:cNvSpPr>
            <a:spLocks noGrp="1"/>
          </p:cNvSpPr>
          <p:nvPr>
            <p:ph idx="1"/>
          </p:nvPr>
        </p:nvSpPr>
        <p:spPr>
          <a:xfrm>
            <a:off x="301625" y="1527175"/>
            <a:ext cx="5842000" cy="4572000"/>
          </a:xfrm>
        </p:spPr>
        <p:txBody>
          <a:bodyPr>
            <a:normAutofit fontScale="85000" lnSpcReduction="20000"/>
          </a:bodyPr>
          <a:lstStyle/>
          <a:p>
            <a:pPr marL="274320" indent="-274320" fontAlgn="auto">
              <a:spcAft>
                <a:spcPts val="0"/>
              </a:spcAft>
              <a:buFont typeface="Wingdings 2"/>
              <a:buChar char=""/>
              <a:defRPr/>
            </a:pPr>
            <a:r>
              <a:rPr lang="en-IN" dirty="0" smtClean="0"/>
              <a:t> Common seal</a:t>
            </a:r>
          </a:p>
          <a:p>
            <a:pPr marL="548640" lvl="1" indent="-274320" fontAlgn="auto">
              <a:spcAft>
                <a:spcPts val="0"/>
              </a:spcAft>
              <a:buFont typeface="Wingdings" pitchFamily="2" charset="2"/>
              <a:buChar char="Ø"/>
              <a:defRPr/>
            </a:pPr>
            <a:r>
              <a:rPr lang="en-IN" sz="2400" dirty="0" smtClean="0"/>
              <a:t>A joint stock company has a seal, which is used while dealing with others or entering into contracts with outsiders. </a:t>
            </a:r>
          </a:p>
          <a:p>
            <a:pPr marL="548640" lvl="1" indent="-274320" fontAlgn="auto">
              <a:spcAft>
                <a:spcPts val="0"/>
              </a:spcAft>
              <a:buFont typeface="Wingdings" pitchFamily="2" charset="2"/>
              <a:buChar char="Ø"/>
              <a:defRPr/>
            </a:pPr>
            <a:r>
              <a:rPr lang="en-IN" sz="2400" dirty="0" smtClean="0"/>
              <a:t>It is called a common seal as it can be used by any officer at any level of the organisation working on behalf of the company. </a:t>
            </a:r>
          </a:p>
          <a:p>
            <a:pPr marL="548640" lvl="1" indent="-274320" fontAlgn="auto">
              <a:spcAft>
                <a:spcPts val="0"/>
              </a:spcAft>
              <a:buFont typeface="Wingdings" pitchFamily="2" charset="2"/>
              <a:buChar char="Ø"/>
              <a:defRPr/>
            </a:pPr>
            <a:r>
              <a:rPr lang="en-IN" sz="2400" dirty="0" smtClean="0"/>
              <a:t>Any document, on which the company's seal is put and is duly signed by any official of the company, become binding on the company</a:t>
            </a:r>
            <a:endParaRPr lang="en-IN" sz="2400" dirty="0"/>
          </a:p>
        </p:txBody>
      </p:sp>
      <p:pic>
        <p:nvPicPr>
          <p:cNvPr id="21508" name="Picture 2"/>
          <p:cNvPicPr>
            <a:picLocks noChangeAspect="1" noChangeArrowheads="1"/>
          </p:cNvPicPr>
          <p:nvPr/>
        </p:nvPicPr>
        <p:blipFill>
          <a:blip r:embed="rId2" cstate="print"/>
          <a:srcRect/>
          <a:stretch>
            <a:fillRect/>
          </a:stretch>
        </p:blipFill>
        <p:spPr bwMode="auto">
          <a:xfrm>
            <a:off x="6357938" y="2143125"/>
            <a:ext cx="2500312" cy="25003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457200" y="274638"/>
            <a:ext cx="8003232" cy="1143000"/>
          </a:xfrm>
        </p:spPr>
        <p:txBody>
          <a:bodyPr>
            <a:normAutofit fontScale="90000"/>
          </a:bodyPr>
          <a:lstStyle/>
          <a:p>
            <a:r>
              <a:rPr lang="en-US" dirty="0" smtClean="0">
                <a:solidFill>
                  <a:srgbClr val="AB2627"/>
                </a:solidFill>
              </a:rPr>
              <a:t>Features of Joint Stock Company</a:t>
            </a:r>
            <a:endParaRPr lang="en-IN" dirty="0" smtClean="0">
              <a:solidFill>
                <a:srgbClr val="AB2627"/>
              </a:solidFill>
            </a:endParaRPr>
          </a:p>
        </p:txBody>
      </p:sp>
      <p:sp>
        <p:nvSpPr>
          <p:cNvPr id="22531" name="Content Placeholder 2"/>
          <p:cNvSpPr>
            <a:spLocks noGrp="1"/>
          </p:cNvSpPr>
          <p:nvPr>
            <p:ph idx="1"/>
          </p:nvPr>
        </p:nvSpPr>
        <p:spPr>
          <a:xfrm>
            <a:off x="301625" y="1527175"/>
            <a:ext cx="4841875" cy="4572000"/>
          </a:xfrm>
        </p:spPr>
        <p:txBody>
          <a:bodyPr>
            <a:normAutofit fontScale="92500" lnSpcReduction="10000"/>
          </a:bodyPr>
          <a:lstStyle/>
          <a:p>
            <a:r>
              <a:rPr lang="en-IN" dirty="0" smtClean="0"/>
              <a:t>Perpetual existence</a:t>
            </a:r>
          </a:p>
          <a:p>
            <a:pPr lvl="1">
              <a:buFont typeface="Wingdings" pitchFamily="2" charset="2"/>
              <a:buChar char="Ø"/>
            </a:pPr>
            <a:r>
              <a:rPr lang="en-IN" sz="2400" dirty="0" smtClean="0"/>
              <a:t>A joint stock company continues to exist as long as it fulfils the requirements of law. </a:t>
            </a:r>
          </a:p>
          <a:p>
            <a:pPr lvl="1">
              <a:buFont typeface="Wingdings" pitchFamily="2" charset="2"/>
              <a:buChar char="Ø"/>
            </a:pPr>
            <a:r>
              <a:rPr lang="en-IN" sz="2400" dirty="0" smtClean="0"/>
              <a:t>It is not affected by the death, lunacy, insolvency or retirement of any of its members</a:t>
            </a:r>
          </a:p>
        </p:txBody>
      </p:sp>
      <p:pic>
        <p:nvPicPr>
          <p:cNvPr id="22532" name="Picture 2"/>
          <p:cNvPicPr>
            <a:picLocks noChangeAspect="1" noChangeArrowheads="1"/>
          </p:cNvPicPr>
          <p:nvPr/>
        </p:nvPicPr>
        <p:blipFill>
          <a:blip r:embed="rId2" cstate="print"/>
          <a:srcRect/>
          <a:stretch>
            <a:fillRect/>
          </a:stretch>
        </p:blipFill>
        <p:spPr bwMode="auto">
          <a:xfrm>
            <a:off x="7524328" y="836712"/>
            <a:ext cx="1247775" cy="1214437"/>
          </a:xfrm>
          <a:prstGeom prst="rect">
            <a:avLst/>
          </a:prstGeom>
          <a:noFill/>
          <a:ln w="9525">
            <a:noFill/>
            <a:miter lim="800000"/>
            <a:headEnd/>
            <a:tailEnd/>
          </a:ln>
        </p:spPr>
      </p:pic>
      <p:sp>
        <p:nvSpPr>
          <p:cNvPr id="22533" name="TextBox 4"/>
          <p:cNvSpPr txBox="1">
            <a:spLocks noChangeArrowheads="1"/>
          </p:cNvSpPr>
          <p:nvPr/>
        </p:nvSpPr>
        <p:spPr bwMode="auto">
          <a:xfrm>
            <a:off x="5214938" y="1988841"/>
            <a:ext cx="3571875" cy="4308872"/>
          </a:xfrm>
          <a:prstGeom prst="rect">
            <a:avLst/>
          </a:prstGeom>
          <a:noFill/>
          <a:ln w="9525">
            <a:noFill/>
            <a:miter lim="800000"/>
            <a:headEnd/>
            <a:tailEnd/>
          </a:ln>
        </p:spPr>
        <p:txBody>
          <a:bodyPr wrap="square">
            <a:spAutoFit/>
          </a:bodyPr>
          <a:lstStyle/>
          <a:p>
            <a:pPr>
              <a:buFont typeface="Arial" charset="0"/>
              <a:buChar char="•"/>
            </a:pPr>
            <a:r>
              <a:rPr lang="en-US" sz="1600" dirty="0" err="1">
                <a:latin typeface="Georgia" pitchFamily="18" charset="0"/>
              </a:rPr>
              <a:t>Jamsetji</a:t>
            </a:r>
            <a:r>
              <a:rPr lang="en-US" sz="1600" dirty="0">
                <a:latin typeface="Georgia" pitchFamily="18" charset="0"/>
              </a:rPr>
              <a:t> Tata founded Tata Group of companies.</a:t>
            </a:r>
          </a:p>
          <a:p>
            <a:pPr>
              <a:buFont typeface="Arial" charset="0"/>
              <a:buChar char="•"/>
            </a:pPr>
            <a:r>
              <a:rPr lang="en-US" sz="1600" dirty="0">
                <a:latin typeface="Georgia" pitchFamily="18" charset="0"/>
              </a:rPr>
              <a:t>He died in 1904. But the Tata legacy continues.</a:t>
            </a:r>
          </a:p>
          <a:p>
            <a:pPr>
              <a:buFont typeface="Arial" charset="0"/>
              <a:buChar char="•"/>
            </a:pPr>
            <a:r>
              <a:rPr lang="en-US" sz="1600" dirty="0">
                <a:latin typeface="Georgia" pitchFamily="18" charset="0"/>
              </a:rPr>
              <a:t>Currently, the Group is being headed by </a:t>
            </a:r>
            <a:r>
              <a:rPr lang="en-US" sz="1600" dirty="0" err="1">
                <a:latin typeface="Georgia" pitchFamily="18" charset="0"/>
              </a:rPr>
              <a:t>Ratan</a:t>
            </a:r>
            <a:r>
              <a:rPr lang="en-US" sz="1600" dirty="0">
                <a:latin typeface="Georgia" pitchFamily="18" charset="0"/>
              </a:rPr>
              <a:t> Tata.</a:t>
            </a:r>
          </a:p>
          <a:p>
            <a:pPr>
              <a:buFont typeface="Arial" charset="0"/>
              <a:buChar char="•"/>
            </a:pPr>
            <a:r>
              <a:rPr lang="en-US" sz="1600" dirty="0">
                <a:latin typeface="Georgia" pitchFamily="18" charset="0"/>
              </a:rPr>
              <a:t>Tata is a limited company. The company will always have someone leading it even in case of death of founding members, retirement </a:t>
            </a:r>
            <a:r>
              <a:rPr lang="en-US" dirty="0">
                <a:latin typeface="Georgia" pitchFamily="18" charset="0"/>
              </a:rPr>
              <a:t>etc</a:t>
            </a:r>
            <a:endParaRPr lang="en-IN" dirty="0">
              <a:latin typeface="Georgia"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smtClean="0">
                <a:solidFill>
                  <a:srgbClr val="AB2627"/>
                </a:solidFill>
              </a:rPr>
              <a:t>Features of Joint Stock Company</a:t>
            </a:r>
            <a:endParaRPr lang="en-IN" smtClean="0">
              <a:solidFill>
                <a:srgbClr val="AB2627"/>
              </a:solidFill>
            </a:endParaRPr>
          </a:p>
        </p:txBody>
      </p:sp>
      <p:sp>
        <p:nvSpPr>
          <p:cNvPr id="3" name="Content Placeholder 2"/>
          <p:cNvSpPr>
            <a:spLocks noGrp="1"/>
          </p:cNvSpPr>
          <p:nvPr>
            <p:ph idx="1"/>
          </p:nvPr>
        </p:nvSpPr>
        <p:spPr>
          <a:xfrm>
            <a:off x="301625" y="1527175"/>
            <a:ext cx="4841875" cy="4572000"/>
          </a:xfrm>
        </p:spPr>
        <p:txBody>
          <a:bodyPr>
            <a:normAutofit fontScale="62500" lnSpcReduction="20000"/>
          </a:bodyPr>
          <a:lstStyle/>
          <a:p>
            <a:pPr marL="274320" indent="-274320" fontAlgn="auto">
              <a:spcAft>
                <a:spcPts val="0"/>
              </a:spcAft>
              <a:buFont typeface="Wingdings 2"/>
              <a:buChar char=""/>
              <a:defRPr/>
            </a:pPr>
            <a:r>
              <a:rPr lang="en-IN" b="1" dirty="0" smtClean="0"/>
              <a:t>Limited liability</a:t>
            </a:r>
          </a:p>
          <a:p>
            <a:pPr marL="548640" lvl="1" indent="-274320" algn="just" fontAlgn="auto">
              <a:spcAft>
                <a:spcPts val="0"/>
              </a:spcAft>
              <a:buFont typeface="Wingdings" pitchFamily="2" charset="2"/>
              <a:buChar char="Ø"/>
              <a:defRPr/>
            </a:pPr>
            <a:r>
              <a:rPr lang="en-IN" sz="2400" dirty="0" smtClean="0"/>
              <a:t>In a joint stock company, the liability of a member is limited to the extent of the value of shares held by him. </a:t>
            </a:r>
          </a:p>
          <a:p>
            <a:pPr marL="548640" lvl="1" indent="-274320" algn="just" fontAlgn="auto">
              <a:spcAft>
                <a:spcPts val="0"/>
              </a:spcAft>
              <a:buFont typeface="Wingdings" pitchFamily="2" charset="2"/>
              <a:buChar char="Ø"/>
              <a:defRPr/>
            </a:pPr>
            <a:r>
              <a:rPr lang="en-IN" sz="2400" dirty="0" smtClean="0"/>
              <a:t>While repaying debts, for example, if a person owns 1000 shares of Rs.10 each, then he is liable only up to Rs 10,000 towards payment of debts. </a:t>
            </a:r>
          </a:p>
          <a:p>
            <a:pPr marL="548640" lvl="1" indent="-274320" algn="just" fontAlgn="auto">
              <a:spcAft>
                <a:spcPts val="0"/>
              </a:spcAft>
              <a:buFont typeface="Wingdings" pitchFamily="2" charset="2"/>
              <a:buChar char="Ø"/>
              <a:defRPr/>
            </a:pPr>
            <a:r>
              <a:rPr lang="en-IN" sz="2400" dirty="0" smtClean="0"/>
              <a:t>That is, even if there is liquidation of the company, the personal property of the shareholder can not be attached and he will lose only his shares worth Rs. 10,000.</a:t>
            </a:r>
          </a:p>
          <a:p>
            <a:pPr marL="274320" indent="-274320" fontAlgn="auto">
              <a:spcAft>
                <a:spcPts val="0"/>
              </a:spcAft>
              <a:buFont typeface="Wingdings 2"/>
              <a:buChar char=""/>
              <a:defRPr/>
            </a:pPr>
            <a:endParaRPr lang="en-IN" dirty="0"/>
          </a:p>
        </p:txBody>
      </p:sp>
      <p:pic>
        <p:nvPicPr>
          <p:cNvPr id="23556" name="Picture 2"/>
          <p:cNvPicPr>
            <a:picLocks noChangeAspect="1" noChangeArrowheads="1"/>
          </p:cNvPicPr>
          <p:nvPr/>
        </p:nvPicPr>
        <p:blipFill>
          <a:blip r:embed="rId2" cstate="print"/>
          <a:srcRect/>
          <a:stretch>
            <a:fillRect/>
          </a:stretch>
        </p:blipFill>
        <p:spPr bwMode="auto">
          <a:xfrm>
            <a:off x="5572125" y="1428750"/>
            <a:ext cx="2781300" cy="1657350"/>
          </a:xfrm>
          <a:prstGeom prst="rect">
            <a:avLst/>
          </a:prstGeom>
          <a:noFill/>
          <a:ln w="9525">
            <a:noFill/>
            <a:miter lim="800000"/>
            <a:headEnd/>
            <a:tailEnd/>
          </a:ln>
        </p:spPr>
      </p:pic>
      <p:sp>
        <p:nvSpPr>
          <p:cNvPr id="23557" name="TextBox 4"/>
          <p:cNvSpPr txBox="1">
            <a:spLocks noChangeArrowheads="1"/>
          </p:cNvSpPr>
          <p:nvPr/>
        </p:nvSpPr>
        <p:spPr bwMode="auto">
          <a:xfrm>
            <a:off x="5500688" y="3143250"/>
            <a:ext cx="3286125" cy="3785652"/>
          </a:xfrm>
          <a:prstGeom prst="rect">
            <a:avLst/>
          </a:prstGeom>
          <a:noFill/>
          <a:ln w="9525">
            <a:noFill/>
            <a:miter lim="800000"/>
            <a:headEnd/>
            <a:tailEnd/>
          </a:ln>
        </p:spPr>
        <p:txBody>
          <a:bodyPr>
            <a:spAutoFit/>
          </a:bodyPr>
          <a:lstStyle/>
          <a:p>
            <a:pPr>
              <a:buFont typeface="Arial" charset="0"/>
              <a:buChar char="•"/>
            </a:pPr>
            <a:r>
              <a:rPr lang="en-US" sz="1600" dirty="0" err="1">
                <a:latin typeface="Georgia" pitchFamily="18" charset="0"/>
              </a:rPr>
              <a:t>Ramlingraju</a:t>
            </a:r>
            <a:r>
              <a:rPr lang="en-US" sz="1600" dirty="0">
                <a:latin typeface="Georgia" pitchFamily="18" charset="0"/>
              </a:rPr>
              <a:t> founded Satyam in 1987.</a:t>
            </a:r>
          </a:p>
          <a:p>
            <a:pPr>
              <a:buFont typeface="Arial" charset="0"/>
              <a:buChar char="•"/>
            </a:pPr>
            <a:r>
              <a:rPr lang="en-US" sz="1600" dirty="0">
                <a:latin typeface="Georgia" pitchFamily="18" charset="0"/>
              </a:rPr>
              <a:t>Over time he laundered more than Rs.7000 </a:t>
            </a:r>
            <a:r>
              <a:rPr lang="en-US" sz="1600" dirty="0" err="1">
                <a:latin typeface="Georgia" pitchFamily="18" charset="0"/>
              </a:rPr>
              <a:t>Crore</a:t>
            </a:r>
            <a:r>
              <a:rPr lang="en-US" sz="1600" dirty="0">
                <a:latin typeface="Georgia" pitchFamily="18" charset="0"/>
              </a:rPr>
              <a:t>.</a:t>
            </a:r>
          </a:p>
          <a:p>
            <a:pPr>
              <a:buFont typeface="Arial" charset="0"/>
              <a:buChar char="•"/>
            </a:pPr>
            <a:r>
              <a:rPr lang="en-US" sz="1600" dirty="0">
                <a:latin typeface="Georgia" pitchFamily="18" charset="0"/>
              </a:rPr>
              <a:t>But he had done this in the name of Satyam. </a:t>
            </a:r>
          </a:p>
          <a:p>
            <a:pPr>
              <a:buFont typeface="Arial" charset="0"/>
              <a:buChar char="•"/>
            </a:pPr>
            <a:r>
              <a:rPr lang="en-US" sz="1600" dirty="0">
                <a:latin typeface="Georgia" pitchFamily="18" charset="0"/>
              </a:rPr>
              <a:t>Thus making his personal liability nil.</a:t>
            </a:r>
          </a:p>
          <a:p>
            <a:pPr>
              <a:buFont typeface="Arial" charset="0"/>
              <a:buChar char="•"/>
            </a:pPr>
            <a:r>
              <a:rPr lang="en-US" sz="1600" dirty="0">
                <a:latin typeface="Georgia" pitchFamily="18" charset="0"/>
              </a:rPr>
              <a:t>Only his share holding was diluted to recover a portion of the loss.</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10310</TotalTime>
  <Words>2621</Words>
  <Application>Microsoft Office PowerPoint</Application>
  <PresentationFormat>On-screen Show (4:3)</PresentationFormat>
  <Paragraphs>240</Paragraphs>
  <Slides>42</Slides>
  <Notes>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9" baseType="lpstr">
      <vt:lpstr>Georgia</vt:lpstr>
      <vt:lpstr>Arial</vt:lpstr>
      <vt:lpstr>Wingdings 2</vt:lpstr>
      <vt:lpstr>Wingdings</vt:lpstr>
      <vt:lpstr>Calibri</vt:lpstr>
      <vt:lpstr>Apex</vt:lpstr>
      <vt:lpstr>Acrobat Document</vt:lpstr>
      <vt:lpstr>Joint Stock Companies </vt:lpstr>
      <vt:lpstr>Meaning</vt:lpstr>
      <vt:lpstr>Meaning</vt:lpstr>
      <vt:lpstr>Features of Joint Stock Company</vt:lpstr>
      <vt:lpstr>Features of Joint Stock Company</vt:lpstr>
      <vt:lpstr>Features of Joint Stock Company</vt:lpstr>
      <vt:lpstr>Features of Joint Stock Company</vt:lpstr>
      <vt:lpstr>Features of Joint Stock Company</vt:lpstr>
      <vt:lpstr>Features of Joint Stock Company</vt:lpstr>
      <vt:lpstr>Types of Companies</vt:lpstr>
      <vt:lpstr>Types of Companies</vt:lpstr>
      <vt:lpstr>Types of Companies</vt:lpstr>
      <vt:lpstr>Types of Companies</vt:lpstr>
      <vt:lpstr>Types of Companies</vt:lpstr>
      <vt:lpstr>Types of Companies</vt:lpstr>
      <vt:lpstr>Formation of a Company</vt:lpstr>
      <vt:lpstr>Promotion Stage</vt:lpstr>
      <vt:lpstr>Steps in Promotion Stage</vt:lpstr>
      <vt:lpstr>Steps in Promotion Stage</vt:lpstr>
      <vt:lpstr>Steps in Promotion Stage</vt:lpstr>
      <vt:lpstr>Steps in Promotion Stage (Example)</vt:lpstr>
      <vt:lpstr>Selection of Name</vt:lpstr>
      <vt:lpstr>Incorporation Stage</vt:lpstr>
      <vt:lpstr>Incorporation Stage</vt:lpstr>
      <vt:lpstr>Memorandum of Association</vt:lpstr>
      <vt:lpstr>Memorandum of Association</vt:lpstr>
      <vt:lpstr>Memorandum of Association</vt:lpstr>
      <vt:lpstr>Articles of Association</vt:lpstr>
      <vt:lpstr>Articles of Association</vt:lpstr>
      <vt:lpstr>Prospectus</vt:lpstr>
      <vt:lpstr>Prospectus</vt:lpstr>
      <vt:lpstr>Prospectus</vt:lpstr>
      <vt:lpstr>Business Commencement Stage</vt:lpstr>
      <vt:lpstr>Advantages</vt:lpstr>
      <vt:lpstr>Disadvantages</vt:lpstr>
      <vt:lpstr>Applicability</vt:lpstr>
      <vt:lpstr>Liquidation</vt:lpstr>
      <vt:lpstr>Types of Liquidation</vt:lpstr>
      <vt:lpstr>Types of Liquidation</vt:lpstr>
      <vt:lpstr>Types of Liquidation</vt:lpstr>
      <vt:lpstr>JOINT  STOCK  COMPANIES </vt:lpstr>
      <vt:lpstr>Slide 42</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Studies 1</dc:title>
  <dc:creator>Vipin Srinath</dc:creator>
  <cp:lastModifiedBy>ICA</cp:lastModifiedBy>
  <cp:revision>97</cp:revision>
  <dcterms:created xsi:type="dcterms:W3CDTF">2011-06-19T14:54:53Z</dcterms:created>
  <dcterms:modified xsi:type="dcterms:W3CDTF">2012-10-18T01:16:32Z</dcterms:modified>
</cp:coreProperties>
</file>