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66" r:id="rId2"/>
    <p:sldId id="263" r:id="rId3"/>
    <p:sldId id="265" r:id="rId4"/>
    <p:sldId id="267" r:id="rId5"/>
    <p:sldId id="264"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B245BD-691B-4B69-80FF-986B5B1AFAB6}" type="datetimeFigureOut">
              <a:rPr lang="en-GB" smtClean="0"/>
              <a:t>06/07/2019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360848149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B245BD-691B-4B69-80FF-986B5B1AFAB6}" type="datetimeFigureOut">
              <a:rPr lang="en-GB" smtClean="0"/>
              <a:t>06/07/2019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35946995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B245BD-691B-4B69-80FF-986B5B1AFAB6}" type="datetimeFigureOut">
              <a:rPr lang="en-GB" smtClean="0"/>
              <a:t>06/07/2019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3099455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B245BD-691B-4B69-80FF-986B5B1AFAB6}" type="datetimeFigureOut">
              <a:rPr lang="en-GB" smtClean="0"/>
              <a:t>06/07/2019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3558711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B245BD-691B-4B69-80FF-986B5B1AFAB6}" type="datetimeFigureOut">
              <a:rPr lang="en-GB" smtClean="0"/>
              <a:t>06/07/2019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103652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B245BD-691B-4B69-80FF-986B5B1AFAB6}" type="datetimeFigureOut">
              <a:rPr lang="en-GB" smtClean="0"/>
              <a:t>06/07/2019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2158417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B245BD-691B-4B69-80FF-986B5B1AFAB6}" type="datetimeFigureOut">
              <a:rPr lang="en-GB" smtClean="0"/>
              <a:t>06/07/2019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2166425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B245BD-691B-4B69-80FF-986B5B1AFAB6}" type="datetimeFigureOut">
              <a:rPr lang="en-GB" smtClean="0"/>
              <a:t>06/07/2019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874300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B245BD-691B-4B69-80FF-986B5B1AFAB6}" type="datetimeFigureOut">
              <a:rPr lang="en-GB" smtClean="0"/>
              <a:t>06/07/2019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264344087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B245BD-691B-4B69-80FF-986B5B1AFAB6}" type="datetimeFigureOut">
              <a:rPr lang="en-GB" smtClean="0"/>
              <a:t>06/07/2019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116661509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B245BD-691B-4B69-80FF-986B5B1AFAB6}" type="datetimeFigureOut">
              <a:rPr lang="en-GB" smtClean="0"/>
              <a:t>06/07/2019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21EC54-E65D-48BF-873A-E577DA12D722}" type="slidenum">
              <a:rPr lang="en-GB" smtClean="0"/>
              <a:t>‹#›</a:t>
            </a:fld>
            <a:endParaRPr lang="en-GB"/>
          </a:p>
        </p:txBody>
      </p:sp>
    </p:spTree>
    <p:extLst>
      <p:ext uri="{BB962C8B-B14F-4D97-AF65-F5344CB8AC3E}">
        <p14:creationId xmlns:p14="http://schemas.microsoft.com/office/powerpoint/2010/main" val="2988736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B245BD-691B-4B69-80FF-986B5B1AFAB6}" type="datetimeFigureOut">
              <a:rPr lang="en-GB" smtClean="0"/>
              <a:t>06/07/2019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21EC54-E65D-48BF-873A-E577DA12D722}" type="slidenum">
              <a:rPr lang="en-GB" smtClean="0"/>
              <a:t>‹#›</a:t>
            </a:fld>
            <a:endParaRPr lang="en-GB"/>
          </a:p>
        </p:txBody>
      </p:sp>
    </p:spTree>
    <p:extLst>
      <p:ext uri="{BB962C8B-B14F-4D97-AF65-F5344CB8AC3E}">
        <p14:creationId xmlns:p14="http://schemas.microsoft.com/office/powerpoint/2010/main" val="401616142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KoPMCV0ZGxg"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tatic.langimg.com/thumb/msid-70093053,width-600,resizemode-4/untitl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593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7440" y="432974"/>
            <a:ext cx="6893169" cy="1077218"/>
          </a:xfrm>
          <a:prstGeom prst="rect">
            <a:avLst/>
          </a:prstGeom>
        </p:spPr>
        <p:txBody>
          <a:bodyPr wrap="square">
            <a:spAutoFit/>
          </a:bodyPr>
          <a:lstStyle/>
          <a:p>
            <a:r>
              <a:rPr lang="hi-IN" sz="3200" b="1" i="1" dirty="0">
                <a:solidFill>
                  <a:srgbClr val="000000"/>
                </a:solidFill>
                <a:latin typeface="googlefont"/>
              </a:rPr>
              <a:t>"यकीन हो तो कोई रास्ता निकलता, </a:t>
            </a:r>
            <a:endParaRPr lang="en-US" sz="3200" b="1" i="1" dirty="0" smtClean="0">
              <a:solidFill>
                <a:srgbClr val="000000"/>
              </a:solidFill>
              <a:latin typeface="googlefont"/>
            </a:endParaRPr>
          </a:p>
          <a:p>
            <a:r>
              <a:rPr lang="hi-IN" sz="3200" b="1" i="1" dirty="0" smtClean="0">
                <a:solidFill>
                  <a:srgbClr val="000000"/>
                </a:solidFill>
                <a:latin typeface="googlefont"/>
              </a:rPr>
              <a:t>हवा </a:t>
            </a:r>
            <a:r>
              <a:rPr lang="hi-IN" sz="3200" b="1" i="1" dirty="0">
                <a:solidFill>
                  <a:srgbClr val="000000"/>
                </a:solidFill>
                <a:latin typeface="googlefont"/>
              </a:rPr>
              <a:t>की ओट लेकर भी चिराग जलता है।"</a:t>
            </a:r>
            <a:endParaRPr lang="en-US" sz="3200" dirty="0"/>
          </a:p>
        </p:txBody>
      </p:sp>
      <p:sp>
        <p:nvSpPr>
          <p:cNvPr id="3" name="Rectangle 2"/>
          <p:cNvSpPr/>
          <p:nvPr/>
        </p:nvSpPr>
        <p:spPr>
          <a:xfrm>
            <a:off x="0" y="1696888"/>
            <a:ext cx="5641145" cy="584775"/>
          </a:xfrm>
          <a:prstGeom prst="rect">
            <a:avLst/>
          </a:prstGeom>
        </p:spPr>
        <p:txBody>
          <a:bodyPr wrap="square">
            <a:spAutoFit/>
          </a:bodyPr>
          <a:lstStyle/>
          <a:p>
            <a:r>
              <a:rPr lang="hi-IN" sz="3200" b="1" u="sng" dirty="0">
                <a:solidFill>
                  <a:srgbClr val="000000"/>
                </a:solidFill>
                <a:latin typeface="googlefont"/>
              </a:rPr>
              <a:t>आधार से </a:t>
            </a:r>
            <a:r>
              <a:rPr lang="hi-IN" sz="3200" u="sng" dirty="0">
                <a:solidFill>
                  <a:srgbClr val="FF0000"/>
                </a:solidFill>
                <a:latin typeface="googlefont"/>
              </a:rPr>
              <a:t>आयकर रिटर्न</a:t>
            </a:r>
            <a:r>
              <a:rPr lang="hi-IN" sz="3200" b="1" u="sng" dirty="0">
                <a:solidFill>
                  <a:srgbClr val="FF0000"/>
                </a:solidFill>
                <a:latin typeface="googlefont"/>
              </a:rPr>
              <a:t> </a:t>
            </a:r>
            <a:endParaRPr lang="en-US" sz="3200" u="sng" dirty="0">
              <a:solidFill>
                <a:srgbClr val="FF0000"/>
              </a:solidFill>
            </a:endParaRPr>
          </a:p>
        </p:txBody>
      </p:sp>
      <p:sp>
        <p:nvSpPr>
          <p:cNvPr id="5" name="Rectangle 4"/>
          <p:cNvSpPr/>
          <p:nvPr/>
        </p:nvSpPr>
        <p:spPr>
          <a:xfrm>
            <a:off x="0" y="2349383"/>
            <a:ext cx="12192000" cy="1200329"/>
          </a:xfrm>
          <a:prstGeom prst="rect">
            <a:avLst/>
          </a:prstGeom>
        </p:spPr>
        <p:txBody>
          <a:bodyPr wrap="square">
            <a:spAutoFit/>
          </a:bodyPr>
          <a:lstStyle/>
          <a:p>
            <a:r>
              <a:rPr lang="hi-IN" sz="2400" dirty="0">
                <a:solidFill>
                  <a:srgbClr val="000000"/>
                </a:solidFill>
                <a:latin typeface="googlefont"/>
              </a:rPr>
              <a:t>बजट में वित्त मंत्री ने घोषणा की है कि आयकर रिटर्न भरते वक्त पैन कार्ड की जगह पर आधार कार्ड का भी इस्तेमाल किया जा सकता है। जिनके पास पैन कार्ड नहीं है अब वे </a:t>
            </a:r>
            <a:r>
              <a:rPr lang="en-US" sz="2400" dirty="0">
                <a:solidFill>
                  <a:srgbClr val="000000"/>
                </a:solidFill>
                <a:latin typeface="googlefont"/>
              </a:rPr>
              <a:t>PAN </a:t>
            </a:r>
            <a:r>
              <a:rPr lang="hi-IN" sz="2400" dirty="0">
                <a:solidFill>
                  <a:srgbClr val="000000"/>
                </a:solidFill>
                <a:latin typeface="googlefont"/>
              </a:rPr>
              <a:t>की जगह पर आधार कार्ड नंबर भी डाल सकते हैं। </a:t>
            </a:r>
            <a:endParaRPr lang="en-US" sz="2400" dirty="0"/>
          </a:p>
        </p:txBody>
      </p:sp>
      <p:sp>
        <p:nvSpPr>
          <p:cNvPr id="6" name="Rectangle 5"/>
          <p:cNvSpPr/>
          <p:nvPr/>
        </p:nvSpPr>
        <p:spPr>
          <a:xfrm>
            <a:off x="0" y="3934359"/>
            <a:ext cx="4062331" cy="523220"/>
          </a:xfrm>
          <a:prstGeom prst="rect">
            <a:avLst/>
          </a:prstGeom>
        </p:spPr>
        <p:txBody>
          <a:bodyPr wrap="none">
            <a:spAutoFit/>
          </a:bodyPr>
          <a:lstStyle/>
          <a:p>
            <a:r>
              <a:rPr lang="hi-IN" sz="2800" b="1" u="sng" dirty="0">
                <a:solidFill>
                  <a:srgbClr val="000000"/>
                </a:solidFill>
                <a:latin typeface="googlefont"/>
              </a:rPr>
              <a:t>इलेक्ट्रिक वीइकल पर छूट</a:t>
            </a:r>
            <a:r>
              <a:rPr lang="hi-IN" sz="2800" u="sng" dirty="0">
                <a:solidFill>
                  <a:srgbClr val="000000"/>
                </a:solidFill>
                <a:latin typeface="googlefont"/>
              </a:rPr>
              <a:t> </a:t>
            </a:r>
            <a:endParaRPr lang="en-US" sz="2800" u="sng" dirty="0"/>
          </a:p>
        </p:txBody>
      </p:sp>
      <p:sp>
        <p:nvSpPr>
          <p:cNvPr id="7" name="Rectangle 6"/>
          <p:cNvSpPr/>
          <p:nvPr/>
        </p:nvSpPr>
        <p:spPr>
          <a:xfrm>
            <a:off x="0" y="4842226"/>
            <a:ext cx="11891889" cy="1200329"/>
          </a:xfrm>
          <a:prstGeom prst="rect">
            <a:avLst/>
          </a:prstGeom>
        </p:spPr>
        <p:txBody>
          <a:bodyPr wrap="square">
            <a:spAutoFit/>
          </a:bodyPr>
          <a:lstStyle/>
          <a:p>
            <a:pPr algn="just"/>
            <a:r>
              <a:rPr lang="hi-IN" sz="2400" dirty="0">
                <a:solidFill>
                  <a:srgbClr val="000000"/>
                </a:solidFill>
                <a:latin typeface="googlefont"/>
              </a:rPr>
              <a:t>निर्मला सीतारमण ने बजट प्रस्ताव पेश करते हुए ऐलान किया कि इलेक्ट्रिक गाड़ियों पर छूट दी जाएगी की साथ ही 12% फीसदी की जगह सिर्फ 5% जीएसटी देना होगा। गाड़ियों के पार्ट्स पर कोई कस्टम ड्यूटी नहीं लगेगी और इलेक्ट्रिक वाहन के लोन पर ब्याज में 1.5 लाख की छूट दी जाएगी। </a:t>
            </a:r>
            <a:endParaRPr lang="en-US" sz="2400" dirty="0"/>
          </a:p>
        </p:txBody>
      </p:sp>
      <p:sp>
        <p:nvSpPr>
          <p:cNvPr id="8" name="Rectangle 7"/>
          <p:cNvSpPr/>
          <p:nvPr/>
        </p:nvSpPr>
        <p:spPr>
          <a:xfrm>
            <a:off x="0" y="6104036"/>
            <a:ext cx="12192000" cy="646331"/>
          </a:xfrm>
          <a:prstGeom prst="rect">
            <a:avLst/>
          </a:prstGeom>
        </p:spPr>
        <p:txBody>
          <a:bodyPr wrap="square">
            <a:spAutoFit/>
          </a:bodyPr>
          <a:lstStyle/>
          <a:p>
            <a:r>
              <a:rPr lang="hi-IN" dirty="0">
                <a:solidFill>
                  <a:srgbClr val="FF0000"/>
                </a:solidFill>
                <a:latin typeface="googlefont"/>
              </a:rPr>
              <a:t>बजट में ऐलान किया गया है कि स्टार्टअप और निवेश करने वाले यदि रिटर्न फाइल करते समय सारी जानकारी देते हैं तो उनकी स्क्रूटनी नहीं की जाएगी। </a:t>
            </a:r>
            <a:endParaRPr lang="en-US" dirty="0">
              <a:solidFill>
                <a:srgbClr val="FF0000"/>
              </a:solidFill>
            </a:endParaRPr>
          </a:p>
        </p:txBody>
      </p:sp>
    </p:spTree>
    <p:extLst>
      <p:ext uri="{BB962C8B-B14F-4D97-AF65-F5344CB8AC3E}">
        <p14:creationId xmlns:p14="http://schemas.microsoft.com/office/powerpoint/2010/main" val="150376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90118"/>
            <a:ext cx="6806672" cy="461665"/>
          </a:xfrm>
          <a:prstGeom prst="rect">
            <a:avLst/>
          </a:prstGeom>
        </p:spPr>
        <p:txBody>
          <a:bodyPr wrap="none">
            <a:spAutoFit/>
          </a:bodyPr>
          <a:lstStyle/>
          <a:p>
            <a:r>
              <a:rPr lang="hi-IN" sz="2400" b="1" u="sng" dirty="0">
                <a:solidFill>
                  <a:srgbClr val="000000"/>
                </a:solidFill>
                <a:latin typeface="googlefont"/>
              </a:rPr>
              <a:t>वाहनों के लिए </a:t>
            </a:r>
            <a:r>
              <a:rPr lang="hi-IN" sz="2400" b="1" u="sng" dirty="0" smtClean="0">
                <a:solidFill>
                  <a:srgbClr val="000000"/>
                </a:solidFill>
                <a:latin typeface="googlefont"/>
              </a:rPr>
              <a:t>वन</a:t>
            </a:r>
            <a:r>
              <a:rPr lang="en-US" sz="2400" b="1" u="sng" dirty="0" smtClean="0">
                <a:solidFill>
                  <a:srgbClr val="000000"/>
                </a:solidFill>
                <a:latin typeface="googlefont"/>
              </a:rPr>
              <a:t> </a:t>
            </a:r>
            <a:r>
              <a:rPr lang="hi-IN" sz="2400" b="1" u="sng" dirty="0">
                <a:solidFill>
                  <a:srgbClr val="000000"/>
                </a:solidFill>
                <a:latin typeface="googlefont"/>
              </a:rPr>
              <a:t>नेशनल ट्रांसपोर्ट कार्ड  की सुविधा</a:t>
            </a:r>
            <a:r>
              <a:rPr lang="hi-IN" sz="2400" u="sng" dirty="0">
                <a:solidFill>
                  <a:srgbClr val="000000"/>
                </a:solidFill>
                <a:latin typeface="googlefont"/>
              </a:rPr>
              <a:t> </a:t>
            </a:r>
            <a:endParaRPr lang="en-US" sz="2400" u="sng" dirty="0"/>
          </a:p>
        </p:txBody>
      </p:sp>
      <p:sp>
        <p:nvSpPr>
          <p:cNvPr id="8" name="Rectangle 7"/>
          <p:cNvSpPr/>
          <p:nvPr/>
        </p:nvSpPr>
        <p:spPr>
          <a:xfrm>
            <a:off x="0" y="870465"/>
            <a:ext cx="12084148" cy="1200329"/>
          </a:xfrm>
          <a:prstGeom prst="rect">
            <a:avLst/>
          </a:prstGeom>
        </p:spPr>
        <p:txBody>
          <a:bodyPr wrap="square">
            <a:spAutoFit/>
          </a:bodyPr>
          <a:lstStyle/>
          <a:p>
            <a:r>
              <a:rPr lang="hi-IN" sz="2400" dirty="0">
                <a:solidFill>
                  <a:srgbClr val="000000"/>
                </a:solidFill>
                <a:latin typeface="googlefont"/>
              </a:rPr>
              <a:t>रुपे कार्ड की मदद से चलने वाला यह कार्ड बस और रेल दोनों के लिए उपयुक्त होगा </a:t>
            </a:r>
            <a:r>
              <a:rPr lang="en-US" sz="2400" dirty="0" smtClean="0">
                <a:solidFill>
                  <a:srgbClr val="000000"/>
                </a:solidFill>
                <a:latin typeface="googlefont"/>
              </a:rPr>
              <a:t>| </a:t>
            </a:r>
            <a:r>
              <a:rPr lang="hi-IN" sz="2400" dirty="0" smtClean="0">
                <a:solidFill>
                  <a:srgbClr val="000000"/>
                </a:solidFill>
                <a:latin typeface="googlefont"/>
              </a:rPr>
              <a:t>एक </a:t>
            </a:r>
            <a:r>
              <a:rPr lang="hi-IN" sz="2400" dirty="0">
                <a:solidFill>
                  <a:srgbClr val="000000"/>
                </a:solidFill>
                <a:latin typeface="googlefont"/>
              </a:rPr>
              <a:t>ही कार्ड के माध्यम से किराया, टोल टैक्स पार्किंग चार्ज का भुगतान किया जाएगा साथ ही उसी कार्ड से खरीदारी भी की जा सकेगी। </a:t>
            </a:r>
            <a:endParaRPr lang="en-US" sz="2400" dirty="0"/>
          </a:p>
        </p:txBody>
      </p:sp>
      <p:sp>
        <p:nvSpPr>
          <p:cNvPr id="9" name="Rectangle 8"/>
          <p:cNvSpPr/>
          <p:nvPr/>
        </p:nvSpPr>
        <p:spPr>
          <a:xfrm>
            <a:off x="-53926" y="2591185"/>
            <a:ext cx="11942560" cy="830997"/>
          </a:xfrm>
          <a:prstGeom prst="rect">
            <a:avLst/>
          </a:prstGeom>
        </p:spPr>
        <p:txBody>
          <a:bodyPr wrap="square">
            <a:spAutoFit/>
          </a:bodyPr>
          <a:lstStyle/>
          <a:p>
            <a:pPr algn="just"/>
            <a:r>
              <a:rPr lang="hi-IN" sz="2400" dirty="0">
                <a:solidFill>
                  <a:srgbClr val="000000"/>
                </a:solidFill>
                <a:latin typeface="googlefont"/>
              </a:rPr>
              <a:t>बैंक खाते से सालाना 1 करोड़ रुपये से ज्यादा की निकासी पर 2 प्रतिशत पहली बार </a:t>
            </a:r>
            <a:r>
              <a:rPr lang="en-US" sz="2400" dirty="0" smtClean="0">
                <a:solidFill>
                  <a:srgbClr val="000000"/>
                </a:solidFill>
                <a:latin typeface="googlefont"/>
              </a:rPr>
              <a:t>TDS</a:t>
            </a:r>
            <a:r>
              <a:rPr lang="hi-IN" sz="2400" dirty="0" smtClean="0">
                <a:solidFill>
                  <a:srgbClr val="000000"/>
                </a:solidFill>
                <a:latin typeface="googlefont"/>
              </a:rPr>
              <a:t> </a:t>
            </a:r>
            <a:r>
              <a:rPr lang="en-US" sz="2400" dirty="0" smtClean="0">
                <a:solidFill>
                  <a:srgbClr val="000000"/>
                </a:solidFill>
                <a:latin typeface="googlefont"/>
              </a:rPr>
              <a:t>(</a:t>
            </a:r>
            <a:r>
              <a:rPr lang="hi-IN" sz="2400" dirty="0" smtClean="0"/>
              <a:t>टैक्स </a:t>
            </a:r>
            <a:r>
              <a:rPr lang="hi-IN" sz="2400" dirty="0"/>
              <a:t>डिडक्टेड ऐट </a:t>
            </a:r>
            <a:r>
              <a:rPr lang="hi-IN" sz="2400" dirty="0" smtClean="0"/>
              <a:t>सोर्स</a:t>
            </a:r>
            <a:r>
              <a:rPr lang="en-US" sz="2400" dirty="0"/>
              <a:t> </a:t>
            </a:r>
            <a:r>
              <a:rPr lang="en-US" sz="2400" dirty="0" smtClean="0"/>
              <a:t>) </a:t>
            </a:r>
            <a:r>
              <a:rPr lang="hi-IN" sz="2400" dirty="0" smtClean="0">
                <a:solidFill>
                  <a:srgbClr val="000000"/>
                </a:solidFill>
                <a:latin typeface="googlefont"/>
              </a:rPr>
              <a:t>लगाने </a:t>
            </a:r>
            <a:r>
              <a:rPr lang="hi-IN" sz="2400" dirty="0">
                <a:solidFill>
                  <a:srgbClr val="000000"/>
                </a:solidFill>
                <a:latin typeface="googlefont"/>
              </a:rPr>
              <a:t>का ऐलान किया गया। </a:t>
            </a:r>
            <a:endParaRPr lang="en-US" sz="2400" dirty="0"/>
          </a:p>
        </p:txBody>
      </p:sp>
      <p:sp>
        <p:nvSpPr>
          <p:cNvPr id="10" name="Rectangle 9"/>
          <p:cNvSpPr/>
          <p:nvPr/>
        </p:nvSpPr>
        <p:spPr>
          <a:xfrm>
            <a:off x="0" y="3539812"/>
            <a:ext cx="5312673" cy="523220"/>
          </a:xfrm>
          <a:prstGeom prst="rect">
            <a:avLst/>
          </a:prstGeom>
        </p:spPr>
        <p:txBody>
          <a:bodyPr wrap="none">
            <a:spAutoFit/>
          </a:bodyPr>
          <a:lstStyle/>
          <a:p>
            <a:r>
              <a:rPr lang="en-US" sz="2800" b="1" u="sng" dirty="0">
                <a:solidFill>
                  <a:srgbClr val="000000"/>
                </a:solidFill>
                <a:latin typeface="googlefont"/>
              </a:rPr>
              <a:t>NRI </a:t>
            </a:r>
            <a:r>
              <a:rPr lang="hi-IN" sz="2800" b="1" u="sng" dirty="0">
                <a:solidFill>
                  <a:srgbClr val="000000"/>
                </a:solidFill>
                <a:latin typeface="googlefont"/>
              </a:rPr>
              <a:t>के लिए आधार ऑन अराइवल</a:t>
            </a:r>
            <a:r>
              <a:rPr lang="hi-IN" sz="2800" u="sng" dirty="0">
                <a:solidFill>
                  <a:srgbClr val="000000"/>
                </a:solidFill>
                <a:latin typeface="googlefont"/>
              </a:rPr>
              <a:t> </a:t>
            </a:r>
            <a:endParaRPr lang="en-US" sz="2800" u="sng" dirty="0"/>
          </a:p>
        </p:txBody>
      </p:sp>
      <p:sp>
        <p:nvSpPr>
          <p:cNvPr id="11" name="Rectangle 10"/>
          <p:cNvSpPr/>
          <p:nvPr/>
        </p:nvSpPr>
        <p:spPr>
          <a:xfrm>
            <a:off x="-53926" y="4253179"/>
            <a:ext cx="12138074" cy="830997"/>
          </a:xfrm>
          <a:prstGeom prst="rect">
            <a:avLst/>
          </a:prstGeom>
        </p:spPr>
        <p:txBody>
          <a:bodyPr wrap="square">
            <a:spAutoFit/>
          </a:bodyPr>
          <a:lstStyle/>
          <a:p>
            <a:pPr algn="just"/>
            <a:r>
              <a:rPr lang="hi-IN" sz="2400" dirty="0">
                <a:solidFill>
                  <a:srgbClr val="000000"/>
                </a:solidFill>
                <a:latin typeface="googlefont"/>
              </a:rPr>
              <a:t>भारत आने वाले </a:t>
            </a:r>
            <a:r>
              <a:rPr lang="en-US" sz="2400" dirty="0">
                <a:solidFill>
                  <a:srgbClr val="000000"/>
                </a:solidFill>
                <a:latin typeface="googlefont"/>
              </a:rPr>
              <a:t>NRIs </a:t>
            </a:r>
            <a:r>
              <a:rPr lang="hi-IN" sz="2400" dirty="0">
                <a:solidFill>
                  <a:srgbClr val="000000"/>
                </a:solidFill>
                <a:latin typeface="googlefont"/>
              </a:rPr>
              <a:t>को भारतीय पासपोर्ट के साथ ही आधार कार्ड दे दिया जाएगा। अभी तक लोगों को आधार कार्ड के लिए 180 दिनों यानी छह महीने तक इंतजार करना पड़ता है। </a:t>
            </a:r>
            <a:endParaRPr lang="en-US" sz="2400" dirty="0"/>
          </a:p>
        </p:txBody>
      </p:sp>
      <p:sp>
        <p:nvSpPr>
          <p:cNvPr id="12" name="Rectangle 11"/>
          <p:cNvSpPr/>
          <p:nvPr/>
        </p:nvSpPr>
        <p:spPr>
          <a:xfrm>
            <a:off x="0" y="5360232"/>
            <a:ext cx="5436104" cy="523220"/>
          </a:xfrm>
          <a:prstGeom prst="rect">
            <a:avLst/>
          </a:prstGeom>
        </p:spPr>
        <p:txBody>
          <a:bodyPr wrap="none">
            <a:spAutoFit/>
          </a:bodyPr>
          <a:lstStyle/>
          <a:p>
            <a:r>
              <a:rPr lang="hi-IN" sz="2800" b="1" u="sng" dirty="0">
                <a:solidFill>
                  <a:srgbClr val="000000"/>
                </a:solidFill>
                <a:latin typeface="googlefont"/>
              </a:rPr>
              <a:t>कैशलेस पेमेंट पर </a:t>
            </a:r>
            <a:r>
              <a:rPr lang="en-US" sz="2800" b="1" u="sng" dirty="0">
                <a:solidFill>
                  <a:srgbClr val="000000"/>
                </a:solidFill>
                <a:latin typeface="googlefont"/>
              </a:rPr>
              <a:t>MDR </a:t>
            </a:r>
            <a:r>
              <a:rPr lang="hi-IN" sz="2800" b="1" u="sng" dirty="0">
                <a:solidFill>
                  <a:srgbClr val="000000"/>
                </a:solidFill>
                <a:latin typeface="googlefont"/>
              </a:rPr>
              <a:t>हटाया गया</a:t>
            </a:r>
            <a:r>
              <a:rPr lang="hi-IN" sz="2800" u="sng" dirty="0">
                <a:solidFill>
                  <a:srgbClr val="000000"/>
                </a:solidFill>
                <a:latin typeface="googlefont"/>
              </a:rPr>
              <a:t> </a:t>
            </a:r>
            <a:endParaRPr lang="en-US" sz="2800" u="sng" dirty="0"/>
          </a:p>
        </p:txBody>
      </p:sp>
      <p:sp>
        <p:nvSpPr>
          <p:cNvPr id="14" name="Rectangle 13"/>
          <p:cNvSpPr/>
          <p:nvPr/>
        </p:nvSpPr>
        <p:spPr>
          <a:xfrm>
            <a:off x="-53926" y="5883452"/>
            <a:ext cx="11732455" cy="830997"/>
          </a:xfrm>
          <a:prstGeom prst="rect">
            <a:avLst/>
          </a:prstGeom>
        </p:spPr>
        <p:txBody>
          <a:bodyPr wrap="square">
            <a:spAutoFit/>
          </a:bodyPr>
          <a:lstStyle/>
          <a:p>
            <a:pPr algn="just"/>
            <a:r>
              <a:rPr lang="hi-IN" sz="2400" dirty="0">
                <a:solidFill>
                  <a:srgbClr val="000000"/>
                </a:solidFill>
                <a:latin typeface="googlefont"/>
              </a:rPr>
              <a:t>50 करोड़ के सालाना टर्नओवर वाली कंपनियों और उनके ग्राहकों को मर्चेंट डिस्काउंट रेट का चार्ज नहीं देना होगा। </a:t>
            </a:r>
            <a:endParaRPr lang="en-US" sz="2400" dirty="0"/>
          </a:p>
        </p:txBody>
      </p:sp>
      <p:sp>
        <p:nvSpPr>
          <p:cNvPr id="15" name="Rectangle 14"/>
          <p:cNvSpPr/>
          <p:nvPr/>
        </p:nvSpPr>
        <p:spPr>
          <a:xfrm>
            <a:off x="0" y="2084296"/>
            <a:ext cx="5498621" cy="461665"/>
          </a:xfrm>
          <a:prstGeom prst="rect">
            <a:avLst/>
          </a:prstGeom>
        </p:spPr>
        <p:txBody>
          <a:bodyPr wrap="none">
            <a:spAutoFit/>
          </a:bodyPr>
          <a:lstStyle/>
          <a:p>
            <a:r>
              <a:rPr lang="hi-IN" sz="2400" b="1" u="sng" dirty="0">
                <a:solidFill>
                  <a:srgbClr val="000000"/>
                </a:solidFill>
                <a:latin typeface="googlefont"/>
              </a:rPr>
              <a:t>बैंक से साल में 1 करोड़ निकालने पर टैक्स</a:t>
            </a:r>
            <a:r>
              <a:rPr lang="hi-IN" sz="2400" u="sng" dirty="0">
                <a:solidFill>
                  <a:srgbClr val="000000"/>
                </a:solidFill>
                <a:latin typeface="googlefont"/>
              </a:rPr>
              <a:t> </a:t>
            </a:r>
            <a:endParaRPr lang="en-US" sz="2400" u="sng" dirty="0"/>
          </a:p>
        </p:txBody>
      </p:sp>
    </p:spTree>
    <p:extLst>
      <p:ext uri="{BB962C8B-B14F-4D97-AF65-F5344CB8AC3E}">
        <p14:creationId xmlns:p14="http://schemas.microsoft.com/office/powerpoint/2010/main" val="5218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1" grpId="0"/>
      <p:bldP spid="12"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05713"/>
            <a:ext cx="4009431" cy="461665"/>
          </a:xfrm>
          <a:prstGeom prst="rect">
            <a:avLst/>
          </a:prstGeom>
        </p:spPr>
        <p:txBody>
          <a:bodyPr wrap="none">
            <a:spAutoFit/>
          </a:bodyPr>
          <a:lstStyle/>
          <a:p>
            <a:r>
              <a:rPr lang="hi-IN" sz="2400" b="1" u="sng" dirty="0">
                <a:solidFill>
                  <a:srgbClr val="000000"/>
                </a:solidFill>
                <a:latin typeface="googlefont"/>
              </a:rPr>
              <a:t>कामगारों के लिए 3,000 पेंशन</a:t>
            </a:r>
            <a:r>
              <a:rPr lang="hi-IN" sz="2400" u="sng" dirty="0">
                <a:solidFill>
                  <a:srgbClr val="000000"/>
                </a:solidFill>
                <a:latin typeface="googlefont"/>
              </a:rPr>
              <a:t> </a:t>
            </a:r>
            <a:endParaRPr lang="en-US" sz="2400" u="sng" dirty="0"/>
          </a:p>
        </p:txBody>
      </p:sp>
      <p:sp>
        <p:nvSpPr>
          <p:cNvPr id="8" name="Rectangle 7"/>
          <p:cNvSpPr/>
          <p:nvPr/>
        </p:nvSpPr>
        <p:spPr>
          <a:xfrm>
            <a:off x="0" y="770598"/>
            <a:ext cx="12192000" cy="1200329"/>
          </a:xfrm>
          <a:prstGeom prst="rect">
            <a:avLst/>
          </a:prstGeom>
        </p:spPr>
        <p:txBody>
          <a:bodyPr wrap="square">
            <a:spAutoFit/>
          </a:bodyPr>
          <a:lstStyle/>
          <a:p>
            <a:pPr algn="just"/>
            <a:r>
              <a:rPr lang="hi-IN" sz="2400" dirty="0">
                <a:solidFill>
                  <a:srgbClr val="000000"/>
                </a:solidFill>
                <a:latin typeface="googlefont"/>
              </a:rPr>
              <a:t>प्रधानमंत्री श्रम योगी मानधन योजना के तहत 30 लाख कामगार आते जिन्हें 60 साल की आयु के बाद 3,000 रुपये पेंशन दी जाएगी।  प्रधानमंत्री श्रम योगी मानधन योजना </a:t>
            </a:r>
            <a:r>
              <a:rPr lang="hi-IN" sz="2400" dirty="0" smtClean="0"/>
              <a:t>से </a:t>
            </a:r>
            <a:r>
              <a:rPr lang="hi-IN" sz="2400" dirty="0"/>
              <a:t>3 करोड़ रिटेल कारोबारियों को मिलेगी पेंशन।</a:t>
            </a:r>
            <a:endParaRPr lang="en-US" sz="2400" dirty="0"/>
          </a:p>
        </p:txBody>
      </p:sp>
      <p:sp>
        <p:nvSpPr>
          <p:cNvPr id="9" name="Rectangle 8"/>
          <p:cNvSpPr/>
          <p:nvPr/>
        </p:nvSpPr>
        <p:spPr>
          <a:xfrm>
            <a:off x="-53926" y="1913346"/>
            <a:ext cx="5832046" cy="461665"/>
          </a:xfrm>
          <a:prstGeom prst="rect">
            <a:avLst/>
          </a:prstGeom>
        </p:spPr>
        <p:txBody>
          <a:bodyPr wrap="none">
            <a:spAutoFit/>
          </a:bodyPr>
          <a:lstStyle/>
          <a:p>
            <a:r>
              <a:rPr lang="hi-IN" sz="2400" b="1" u="sng" dirty="0">
                <a:solidFill>
                  <a:srgbClr val="000000"/>
                </a:solidFill>
                <a:latin typeface="googlefont"/>
              </a:rPr>
              <a:t>45 लाख तक का घर खरीदने पर टैक्स में छूट</a:t>
            </a:r>
            <a:r>
              <a:rPr lang="hi-IN" sz="2400" u="sng" dirty="0">
                <a:solidFill>
                  <a:srgbClr val="000000"/>
                </a:solidFill>
                <a:latin typeface="googlefont"/>
              </a:rPr>
              <a:t> </a:t>
            </a:r>
            <a:endParaRPr lang="en-US" sz="2400" u="sng" dirty="0"/>
          </a:p>
        </p:txBody>
      </p:sp>
      <p:sp>
        <p:nvSpPr>
          <p:cNvPr id="10" name="Rectangle 9"/>
          <p:cNvSpPr/>
          <p:nvPr/>
        </p:nvSpPr>
        <p:spPr>
          <a:xfrm>
            <a:off x="0" y="2478928"/>
            <a:ext cx="12084148" cy="1323439"/>
          </a:xfrm>
          <a:prstGeom prst="rect">
            <a:avLst/>
          </a:prstGeom>
        </p:spPr>
        <p:txBody>
          <a:bodyPr wrap="square">
            <a:spAutoFit/>
          </a:bodyPr>
          <a:lstStyle/>
          <a:p>
            <a:pPr algn="just"/>
            <a:r>
              <a:rPr lang="hi-IN" sz="2000" dirty="0">
                <a:solidFill>
                  <a:srgbClr val="000000"/>
                </a:solidFill>
                <a:latin typeface="googlefont"/>
              </a:rPr>
              <a:t>अगर कोई शख्स लोन लेकर 45 लाख रुपये तक का घर खरीदता है तो उसे इनकम टैक्स में 1.5 लाख की अतिरिक्त छूट मिलेगी</a:t>
            </a:r>
            <a:r>
              <a:rPr lang="hi-IN" sz="2000" dirty="0" smtClean="0">
                <a:solidFill>
                  <a:srgbClr val="000000"/>
                </a:solidFill>
                <a:latin typeface="googlefont"/>
              </a:rPr>
              <a:t>।</a:t>
            </a:r>
            <a:r>
              <a:rPr lang="en-US" sz="2000" dirty="0" smtClean="0">
                <a:solidFill>
                  <a:srgbClr val="000000"/>
                </a:solidFill>
                <a:latin typeface="googlefont"/>
              </a:rPr>
              <a:t> </a:t>
            </a:r>
            <a:r>
              <a:rPr lang="hi-IN" sz="2000" dirty="0"/>
              <a:t>ब्याज पर मिलने वाली कुल छूट अब 2 लाख से बढ़कर 3.5 लाख हो गई है।</a:t>
            </a:r>
            <a:r>
              <a:rPr lang="hi-IN" sz="2000" dirty="0" smtClean="0">
                <a:solidFill>
                  <a:srgbClr val="000000"/>
                </a:solidFill>
                <a:latin typeface="googlefont"/>
              </a:rPr>
              <a:t> </a:t>
            </a:r>
            <a:r>
              <a:rPr lang="hi-IN" sz="2000" dirty="0">
                <a:solidFill>
                  <a:srgbClr val="000000"/>
                </a:solidFill>
                <a:latin typeface="googlefont"/>
              </a:rPr>
              <a:t>यह छूट उन्हें ही मिलेगी जो होम लोन मार्च 2020 से पहले या उस महीने तक लेंगे</a:t>
            </a:r>
            <a:r>
              <a:rPr lang="hi-IN" sz="2000" dirty="0" smtClean="0">
                <a:solidFill>
                  <a:srgbClr val="000000"/>
                </a:solidFill>
                <a:latin typeface="googlefont"/>
              </a:rPr>
              <a:t>।</a:t>
            </a:r>
            <a:r>
              <a:rPr lang="en-US" sz="2000" dirty="0" smtClean="0">
                <a:solidFill>
                  <a:srgbClr val="000000"/>
                </a:solidFill>
                <a:latin typeface="googlefont"/>
              </a:rPr>
              <a:t> </a:t>
            </a:r>
            <a:r>
              <a:rPr lang="hi-IN" sz="2000" dirty="0"/>
              <a:t>वित्त मंत्री के मुताबिक, 15 साल के लोन पीरियड में घर खरीदार को अब 7 लाख रुपये का लाभ होगा। </a:t>
            </a:r>
            <a:r>
              <a:rPr lang="hi-IN" sz="2000" dirty="0">
                <a:solidFill>
                  <a:srgbClr val="000000"/>
                </a:solidFill>
                <a:latin typeface="googlefont"/>
              </a:rPr>
              <a:t> </a:t>
            </a:r>
            <a:endParaRPr lang="en-US" sz="2000" dirty="0"/>
          </a:p>
        </p:txBody>
      </p:sp>
      <p:sp>
        <p:nvSpPr>
          <p:cNvPr id="11" name="Rectangle 10"/>
          <p:cNvSpPr/>
          <p:nvPr/>
        </p:nvSpPr>
        <p:spPr>
          <a:xfrm>
            <a:off x="-53926" y="3990083"/>
            <a:ext cx="2143536" cy="461665"/>
          </a:xfrm>
          <a:prstGeom prst="rect">
            <a:avLst/>
          </a:prstGeom>
        </p:spPr>
        <p:txBody>
          <a:bodyPr wrap="none">
            <a:spAutoFit/>
          </a:bodyPr>
          <a:lstStyle/>
          <a:p>
            <a:r>
              <a:rPr lang="hi-IN" sz="2400" b="1" u="sng" dirty="0">
                <a:solidFill>
                  <a:srgbClr val="000000"/>
                </a:solidFill>
                <a:latin typeface="googlefont"/>
              </a:rPr>
              <a:t>कॉरपोरेट टैक्स</a:t>
            </a:r>
            <a:r>
              <a:rPr lang="hi-IN" sz="2400" u="sng" dirty="0">
                <a:solidFill>
                  <a:srgbClr val="000000"/>
                </a:solidFill>
                <a:latin typeface="googlefont"/>
              </a:rPr>
              <a:t> </a:t>
            </a:r>
            <a:endParaRPr lang="en-US" sz="2400" u="sng" dirty="0"/>
          </a:p>
        </p:txBody>
      </p:sp>
      <p:sp>
        <p:nvSpPr>
          <p:cNvPr id="12" name="Rectangle 11"/>
          <p:cNvSpPr/>
          <p:nvPr/>
        </p:nvSpPr>
        <p:spPr>
          <a:xfrm>
            <a:off x="-53926" y="4500248"/>
            <a:ext cx="12138074" cy="400110"/>
          </a:xfrm>
          <a:prstGeom prst="rect">
            <a:avLst/>
          </a:prstGeom>
        </p:spPr>
        <p:txBody>
          <a:bodyPr wrap="square">
            <a:spAutoFit/>
          </a:bodyPr>
          <a:lstStyle/>
          <a:p>
            <a:pPr algn="just"/>
            <a:r>
              <a:rPr lang="hi-IN" sz="2000" dirty="0">
                <a:solidFill>
                  <a:srgbClr val="000000"/>
                </a:solidFill>
                <a:latin typeface="googlefont"/>
              </a:rPr>
              <a:t>400 करोड़ रुपये तक का कारोबार करने वाली कंपनियों पर 25 प्रतिशत की दर से कॉरपोरेट कर लगाने का प्रस्ताव किया।</a:t>
            </a:r>
            <a:endParaRPr lang="en-US" sz="2000" dirty="0"/>
          </a:p>
        </p:txBody>
      </p:sp>
      <p:sp>
        <p:nvSpPr>
          <p:cNvPr id="13" name="Rectangle 12"/>
          <p:cNvSpPr/>
          <p:nvPr/>
        </p:nvSpPr>
        <p:spPr>
          <a:xfrm>
            <a:off x="-1" y="4900358"/>
            <a:ext cx="11648049" cy="400110"/>
          </a:xfrm>
          <a:prstGeom prst="rect">
            <a:avLst/>
          </a:prstGeom>
        </p:spPr>
        <p:txBody>
          <a:bodyPr wrap="square">
            <a:spAutoFit/>
          </a:bodyPr>
          <a:lstStyle/>
          <a:p>
            <a:pPr algn="just"/>
            <a:r>
              <a:rPr lang="hi-IN" sz="2000" dirty="0">
                <a:solidFill>
                  <a:srgbClr val="000000"/>
                </a:solidFill>
                <a:latin typeface="googlefont"/>
              </a:rPr>
              <a:t>400 करोड़ रुपये से ऊपर का कारोबार करने वाली कंपनियों को 30 प्रतिशत की दर से कॉरपोरेट कर लगेगा। </a:t>
            </a:r>
            <a:endParaRPr lang="en-US" sz="2000" dirty="0"/>
          </a:p>
        </p:txBody>
      </p:sp>
      <p:sp>
        <p:nvSpPr>
          <p:cNvPr id="14" name="Rectangle 13"/>
          <p:cNvSpPr/>
          <p:nvPr/>
        </p:nvSpPr>
        <p:spPr>
          <a:xfrm>
            <a:off x="-53926" y="5971455"/>
            <a:ext cx="12084148" cy="707886"/>
          </a:xfrm>
          <a:prstGeom prst="rect">
            <a:avLst/>
          </a:prstGeom>
        </p:spPr>
        <p:txBody>
          <a:bodyPr wrap="square">
            <a:spAutoFit/>
          </a:bodyPr>
          <a:lstStyle/>
          <a:p>
            <a:pPr algn="just"/>
            <a:r>
              <a:rPr lang="hi-IN" sz="2000" dirty="0">
                <a:solidFill>
                  <a:srgbClr val="000000"/>
                </a:solidFill>
                <a:latin typeface="googlefont"/>
              </a:rPr>
              <a:t>2 करोड़ की आय तक टैक्स में कोई बदलाव नहीं किया गया है। 2 से 5 करोड़ की आय पर 3 फीसदी अतिरिक्त कर लगेगा। </a:t>
            </a:r>
            <a:endParaRPr lang="en-US" sz="2000" dirty="0">
              <a:solidFill>
                <a:srgbClr val="000000"/>
              </a:solidFill>
              <a:latin typeface="googlefont"/>
            </a:endParaRPr>
          </a:p>
          <a:p>
            <a:pPr algn="just"/>
            <a:r>
              <a:rPr lang="hi-IN" sz="2000" dirty="0" smtClean="0">
                <a:solidFill>
                  <a:srgbClr val="000000"/>
                </a:solidFill>
                <a:latin typeface="googlefont"/>
              </a:rPr>
              <a:t>5 </a:t>
            </a:r>
            <a:r>
              <a:rPr lang="hi-IN" sz="2000" dirty="0">
                <a:solidFill>
                  <a:srgbClr val="000000"/>
                </a:solidFill>
                <a:latin typeface="googlefont"/>
              </a:rPr>
              <a:t>करोड़ से ज्यादा की आय पर 7 फीसदी अतिरिक्त टैक्स लगेगा। </a:t>
            </a:r>
            <a:endParaRPr lang="en-US" sz="2000" dirty="0"/>
          </a:p>
        </p:txBody>
      </p:sp>
      <p:sp>
        <p:nvSpPr>
          <p:cNvPr id="15" name="Rectangle 14"/>
          <p:cNvSpPr/>
          <p:nvPr/>
        </p:nvSpPr>
        <p:spPr>
          <a:xfrm>
            <a:off x="-51024" y="5335914"/>
            <a:ext cx="2550698" cy="461665"/>
          </a:xfrm>
          <a:prstGeom prst="rect">
            <a:avLst/>
          </a:prstGeom>
        </p:spPr>
        <p:txBody>
          <a:bodyPr wrap="none">
            <a:spAutoFit/>
          </a:bodyPr>
          <a:lstStyle/>
          <a:p>
            <a:r>
              <a:rPr lang="hi-IN" sz="2400" b="1" u="sng" dirty="0">
                <a:solidFill>
                  <a:srgbClr val="000000"/>
                </a:solidFill>
                <a:latin typeface="googlefont"/>
              </a:rPr>
              <a:t>बढ़ा टैक्स का बोझ</a:t>
            </a:r>
            <a:r>
              <a:rPr lang="hi-IN" sz="2400" u="sng" dirty="0">
                <a:solidFill>
                  <a:srgbClr val="000000"/>
                </a:solidFill>
                <a:latin typeface="googlefont"/>
              </a:rPr>
              <a:t> </a:t>
            </a:r>
            <a:endParaRPr lang="en-US" sz="2400" u="sng" dirty="0"/>
          </a:p>
        </p:txBody>
      </p:sp>
    </p:spTree>
    <p:extLst>
      <p:ext uri="{BB962C8B-B14F-4D97-AF65-F5344CB8AC3E}">
        <p14:creationId xmlns:p14="http://schemas.microsoft.com/office/powerpoint/2010/main" val="352946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1000"/>
                                        <p:tgtEl>
                                          <p:spTgt spid="12"/>
                                        </p:tgtEl>
                                      </p:cBhvr>
                                    </p:animEffect>
                                    <p:anim calcmode="lin" valueType="num">
                                      <p:cBhvr>
                                        <p:cTn id="43" dur="1000" fill="hold"/>
                                        <p:tgtEl>
                                          <p:spTgt spid="12"/>
                                        </p:tgtEl>
                                        <p:attrNameLst>
                                          <p:attrName>ppt_x</p:attrName>
                                        </p:attrNameLst>
                                      </p:cBhvr>
                                      <p:tavLst>
                                        <p:tav tm="0">
                                          <p:val>
                                            <p:strVal val="#ppt_x"/>
                                          </p:val>
                                        </p:tav>
                                        <p:tav tm="100000">
                                          <p:val>
                                            <p:strVal val="#ppt_x"/>
                                          </p:val>
                                        </p:tav>
                                      </p:tavLst>
                                    </p:anim>
                                    <p:anim calcmode="lin" valueType="num">
                                      <p:cBhvr>
                                        <p:cTn id="4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1" grpId="0"/>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05713"/>
            <a:ext cx="4318811" cy="461665"/>
          </a:xfrm>
          <a:prstGeom prst="rect">
            <a:avLst/>
          </a:prstGeom>
        </p:spPr>
        <p:txBody>
          <a:bodyPr wrap="none">
            <a:spAutoFit/>
          </a:bodyPr>
          <a:lstStyle/>
          <a:p>
            <a:r>
              <a:rPr lang="hi-IN" sz="2400" b="1" u="sng" dirty="0">
                <a:solidFill>
                  <a:srgbClr val="000000"/>
                </a:solidFill>
                <a:latin typeface="googlefont"/>
              </a:rPr>
              <a:t>डीजल, पेट्रोल पर 1 रुपये उपकर </a:t>
            </a:r>
            <a:endParaRPr lang="en-US" sz="2400" u="sng" dirty="0"/>
          </a:p>
        </p:txBody>
      </p:sp>
      <p:sp>
        <p:nvSpPr>
          <p:cNvPr id="7" name="Rectangle 6"/>
          <p:cNvSpPr/>
          <p:nvPr/>
        </p:nvSpPr>
        <p:spPr>
          <a:xfrm>
            <a:off x="-1" y="667378"/>
            <a:ext cx="11943471" cy="400110"/>
          </a:xfrm>
          <a:prstGeom prst="rect">
            <a:avLst/>
          </a:prstGeom>
        </p:spPr>
        <p:txBody>
          <a:bodyPr wrap="square">
            <a:spAutoFit/>
          </a:bodyPr>
          <a:lstStyle/>
          <a:p>
            <a:pPr algn="just"/>
            <a:r>
              <a:rPr lang="hi-IN" sz="2000" dirty="0">
                <a:solidFill>
                  <a:srgbClr val="000000"/>
                </a:solidFill>
                <a:latin typeface="googlefont"/>
              </a:rPr>
              <a:t>पेट्रोल एवं डीजल पर लगने वाले उपकर </a:t>
            </a:r>
            <a:r>
              <a:rPr lang="en-US" sz="2000" dirty="0" smtClean="0">
                <a:solidFill>
                  <a:srgbClr val="000000"/>
                </a:solidFill>
                <a:latin typeface="googlefont"/>
              </a:rPr>
              <a:t>&amp; </a:t>
            </a:r>
            <a:r>
              <a:rPr lang="hi-IN" sz="2000" dirty="0" smtClean="0"/>
              <a:t>रोड </a:t>
            </a:r>
            <a:r>
              <a:rPr lang="hi-IN" sz="2000" dirty="0"/>
              <a:t>इन्फ्रास्ट्रक्चर सेस  </a:t>
            </a:r>
            <a:r>
              <a:rPr lang="hi-IN" sz="2000" dirty="0" smtClean="0">
                <a:solidFill>
                  <a:srgbClr val="000000"/>
                </a:solidFill>
                <a:latin typeface="googlefont"/>
              </a:rPr>
              <a:t>में </a:t>
            </a:r>
            <a:r>
              <a:rPr lang="hi-IN" sz="2000" dirty="0">
                <a:solidFill>
                  <a:srgbClr val="000000"/>
                </a:solidFill>
                <a:latin typeface="googlefont"/>
              </a:rPr>
              <a:t>एक-एक रुपये प्रति लीटर की वृद्धि की है</a:t>
            </a:r>
            <a:r>
              <a:rPr lang="hi-IN" sz="2000" dirty="0" smtClean="0">
                <a:solidFill>
                  <a:srgbClr val="000000"/>
                </a:solidFill>
                <a:latin typeface="googlefont"/>
              </a:rPr>
              <a:t>।</a:t>
            </a:r>
            <a:r>
              <a:rPr lang="en-US" sz="2000" dirty="0" smtClean="0">
                <a:solidFill>
                  <a:srgbClr val="000000"/>
                </a:solidFill>
                <a:latin typeface="googlefont"/>
              </a:rPr>
              <a:t> </a:t>
            </a:r>
            <a:endParaRPr lang="en-US" sz="2000" dirty="0"/>
          </a:p>
        </p:txBody>
      </p:sp>
      <p:sp>
        <p:nvSpPr>
          <p:cNvPr id="8" name="Rectangle 7"/>
          <p:cNvSpPr/>
          <p:nvPr/>
        </p:nvSpPr>
        <p:spPr>
          <a:xfrm>
            <a:off x="0" y="1159821"/>
            <a:ext cx="3801041" cy="400110"/>
          </a:xfrm>
          <a:prstGeom prst="rect">
            <a:avLst/>
          </a:prstGeom>
        </p:spPr>
        <p:txBody>
          <a:bodyPr wrap="none">
            <a:spAutoFit/>
          </a:bodyPr>
          <a:lstStyle/>
          <a:p>
            <a:r>
              <a:rPr lang="hi-IN" sz="2000" b="1" u="sng" dirty="0" smtClean="0">
                <a:solidFill>
                  <a:srgbClr val="000000"/>
                </a:solidFill>
                <a:latin typeface="googlefont"/>
              </a:rPr>
              <a:t>सोने</a:t>
            </a:r>
            <a:r>
              <a:rPr lang="en-US" sz="2000" b="1" u="sng" dirty="0" smtClean="0">
                <a:solidFill>
                  <a:srgbClr val="000000"/>
                </a:solidFill>
                <a:latin typeface="googlefont"/>
              </a:rPr>
              <a:t> GOLD</a:t>
            </a:r>
            <a:r>
              <a:rPr lang="hi-IN" sz="2000" b="1" u="sng" dirty="0" smtClean="0">
                <a:solidFill>
                  <a:srgbClr val="000000"/>
                </a:solidFill>
                <a:latin typeface="googlefont"/>
              </a:rPr>
              <a:t> </a:t>
            </a:r>
            <a:r>
              <a:rPr lang="hi-IN" sz="2000" b="1" u="sng" dirty="0">
                <a:solidFill>
                  <a:srgbClr val="000000"/>
                </a:solidFill>
                <a:latin typeface="googlefont"/>
              </a:rPr>
              <a:t>पर बढ़ी कस्टम ड्यूटी </a:t>
            </a:r>
            <a:endParaRPr lang="en-US" sz="2000" u="sng" dirty="0"/>
          </a:p>
        </p:txBody>
      </p:sp>
      <p:sp>
        <p:nvSpPr>
          <p:cNvPr id="9" name="Rectangle 8"/>
          <p:cNvSpPr/>
          <p:nvPr/>
        </p:nvSpPr>
        <p:spPr>
          <a:xfrm>
            <a:off x="1" y="1713819"/>
            <a:ext cx="12070080" cy="707886"/>
          </a:xfrm>
          <a:prstGeom prst="rect">
            <a:avLst/>
          </a:prstGeom>
        </p:spPr>
        <p:txBody>
          <a:bodyPr wrap="square">
            <a:spAutoFit/>
          </a:bodyPr>
          <a:lstStyle/>
          <a:p>
            <a:pPr algn="just"/>
            <a:r>
              <a:rPr lang="hi-IN" sz="2000" dirty="0">
                <a:solidFill>
                  <a:srgbClr val="000000"/>
                </a:solidFill>
                <a:latin typeface="googlefont"/>
              </a:rPr>
              <a:t>सोने पर कस्टम ड्यूटी 2.5 प्रतिशत बढ़ा दिया है। वित्त मंत्री ने सोने पर कस्टम ड्यूटी 10 प्रतिशत से बढ़ाकर 12.5 प्रतिशत कर दिया है।</a:t>
            </a:r>
            <a:endParaRPr lang="en-US" sz="2000" dirty="0"/>
          </a:p>
        </p:txBody>
      </p:sp>
      <p:sp>
        <p:nvSpPr>
          <p:cNvPr id="10" name="Rectangle 9"/>
          <p:cNvSpPr/>
          <p:nvPr/>
        </p:nvSpPr>
        <p:spPr>
          <a:xfrm>
            <a:off x="-23445" y="3070269"/>
            <a:ext cx="12093526" cy="707886"/>
          </a:xfrm>
          <a:prstGeom prst="rect">
            <a:avLst/>
          </a:prstGeom>
        </p:spPr>
        <p:txBody>
          <a:bodyPr wrap="square">
            <a:spAutoFit/>
          </a:bodyPr>
          <a:lstStyle/>
          <a:p>
            <a:r>
              <a:rPr lang="hi-IN" sz="2000" dirty="0" smtClean="0">
                <a:solidFill>
                  <a:srgbClr val="000000"/>
                </a:solidFill>
                <a:latin typeface="googlefont"/>
              </a:rPr>
              <a:t>नेत्रहीन </a:t>
            </a:r>
            <a:r>
              <a:rPr lang="hi-IN" sz="2000" dirty="0">
                <a:solidFill>
                  <a:srgbClr val="000000"/>
                </a:solidFill>
                <a:latin typeface="googlefont"/>
              </a:rPr>
              <a:t>लोगों के लिए आसानी से पहचान में आने वाले </a:t>
            </a:r>
            <a:r>
              <a:rPr lang="en-US" sz="2000" dirty="0">
                <a:solidFill>
                  <a:srgbClr val="000000"/>
                </a:solidFill>
                <a:latin typeface="googlefont"/>
              </a:rPr>
              <a:t>1</a:t>
            </a:r>
            <a:r>
              <a:rPr lang="hi-IN" sz="2000" dirty="0" smtClean="0">
                <a:solidFill>
                  <a:srgbClr val="000000"/>
                </a:solidFill>
                <a:latin typeface="googlefont"/>
              </a:rPr>
              <a:t>, </a:t>
            </a:r>
            <a:r>
              <a:rPr lang="en-US" sz="2000" dirty="0" smtClean="0">
                <a:solidFill>
                  <a:srgbClr val="000000"/>
                </a:solidFill>
                <a:latin typeface="googlefont"/>
              </a:rPr>
              <a:t>2</a:t>
            </a:r>
            <a:r>
              <a:rPr lang="hi-IN" sz="2000" dirty="0" smtClean="0">
                <a:solidFill>
                  <a:srgbClr val="000000"/>
                </a:solidFill>
                <a:latin typeface="googlefont"/>
              </a:rPr>
              <a:t>,</a:t>
            </a:r>
            <a:r>
              <a:rPr lang="en-US" sz="2000" dirty="0" smtClean="0">
                <a:solidFill>
                  <a:srgbClr val="000000"/>
                </a:solidFill>
                <a:latin typeface="googlefont"/>
              </a:rPr>
              <a:t>5</a:t>
            </a:r>
            <a:r>
              <a:rPr lang="hi-IN" sz="2000" dirty="0" smtClean="0">
                <a:solidFill>
                  <a:srgbClr val="000000"/>
                </a:solidFill>
                <a:latin typeface="googlefont"/>
              </a:rPr>
              <a:t>, </a:t>
            </a:r>
            <a:r>
              <a:rPr lang="hi-IN" sz="2000" dirty="0">
                <a:solidFill>
                  <a:srgbClr val="000000"/>
                </a:solidFill>
                <a:latin typeface="googlefont"/>
              </a:rPr>
              <a:t>10 और 20 रुपये के नए सिक्के इस्तेमाल के लिए जल्दी ही उपलब्ध होंगे।' </a:t>
            </a:r>
            <a:endParaRPr lang="en-US" sz="2000" dirty="0"/>
          </a:p>
        </p:txBody>
      </p:sp>
      <p:sp>
        <p:nvSpPr>
          <p:cNvPr id="11" name="Rectangle 10"/>
          <p:cNvSpPr/>
          <p:nvPr/>
        </p:nvSpPr>
        <p:spPr>
          <a:xfrm>
            <a:off x="-75029" y="2608604"/>
            <a:ext cx="4217821" cy="400110"/>
          </a:xfrm>
          <a:prstGeom prst="rect">
            <a:avLst/>
          </a:prstGeom>
        </p:spPr>
        <p:txBody>
          <a:bodyPr wrap="none">
            <a:spAutoFit/>
          </a:bodyPr>
          <a:lstStyle/>
          <a:p>
            <a:pPr fontAlgn="base"/>
            <a:r>
              <a:rPr lang="hi-IN" sz="2000" b="1" u="sng" dirty="0">
                <a:solidFill>
                  <a:srgbClr val="000000"/>
                </a:solidFill>
                <a:latin typeface="googlefont"/>
              </a:rPr>
              <a:t>1, 2, 5, 10 और 20 रुपये के नए सिक्के</a:t>
            </a:r>
            <a:endParaRPr lang="hi-IN" sz="2000" b="1" i="0" u="sng" dirty="0">
              <a:solidFill>
                <a:srgbClr val="000000"/>
              </a:solidFill>
              <a:effectLst/>
              <a:latin typeface="googlefont"/>
            </a:endParaRPr>
          </a:p>
        </p:txBody>
      </p:sp>
      <p:sp>
        <p:nvSpPr>
          <p:cNvPr id="12" name="Rectangle 11"/>
          <p:cNvSpPr/>
          <p:nvPr/>
        </p:nvSpPr>
        <p:spPr>
          <a:xfrm>
            <a:off x="0" y="3945354"/>
            <a:ext cx="3028393" cy="400110"/>
          </a:xfrm>
          <a:prstGeom prst="rect">
            <a:avLst/>
          </a:prstGeom>
        </p:spPr>
        <p:txBody>
          <a:bodyPr wrap="none">
            <a:spAutoFit/>
          </a:bodyPr>
          <a:lstStyle/>
          <a:p>
            <a:r>
              <a:rPr lang="hi-IN" sz="2000" b="1" u="sng" dirty="0">
                <a:solidFill>
                  <a:srgbClr val="000000"/>
                </a:solidFill>
                <a:latin typeface="googlefont"/>
              </a:rPr>
              <a:t>महिला उद्यमियों को बढ़ावा</a:t>
            </a:r>
            <a:r>
              <a:rPr lang="hi-IN" sz="2000" u="sng" dirty="0">
                <a:solidFill>
                  <a:srgbClr val="000000"/>
                </a:solidFill>
                <a:latin typeface="googlefont"/>
              </a:rPr>
              <a:t> </a:t>
            </a:r>
            <a:endParaRPr lang="en-US" sz="2000" u="sng" dirty="0"/>
          </a:p>
        </p:txBody>
      </p:sp>
      <p:sp>
        <p:nvSpPr>
          <p:cNvPr id="13" name="Rectangle 12"/>
          <p:cNvSpPr/>
          <p:nvPr/>
        </p:nvSpPr>
        <p:spPr>
          <a:xfrm>
            <a:off x="-2" y="4362931"/>
            <a:ext cx="11943471" cy="1015663"/>
          </a:xfrm>
          <a:prstGeom prst="rect">
            <a:avLst/>
          </a:prstGeom>
        </p:spPr>
        <p:txBody>
          <a:bodyPr wrap="square">
            <a:spAutoFit/>
          </a:bodyPr>
          <a:lstStyle/>
          <a:p>
            <a:r>
              <a:rPr lang="hi-IN" sz="2000" dirty="0">
                <a:solidFill>
                  <a:srgbClr val="000000"/>
                </a:solidFill>
                <a:latin typeface="googlefont"/>
              </a:rPr>
              <a:t>बजट भाषण में कहा गया कि हर महिला वेरिफाइड एसएचजी (सेल्फ हेल्प ग्रुप) मेंबर जिसके पास जनधन अकाउंट है, उन्हें </a:t>
            </a:r>
            <a:r>
              <a:rPr lang="hi-IN" sz="2000" dirty="0" smtClean="0">
                <a:solidFill>
                  <a:srgbClr val="FF0000"/>
                </a:solidFill>
                <a:latin typeface="googlefont"/>
              </a:rPr>
              <a:t>5</a:t>
            </a:r>
            <a:r>
              <a:rPr lang="en-US" sz="2000" dirty="0" smtClean="0">
                <a:solidFill>
                  <a:srgbClr val="FF0000"/>
                </a:solidFill>
                <a:latin typeface="googlefont"/>
              </a:rPr>
              <a:t>000/-</a:t>
            </a:r>
            <a:r>
              <a:rPr lang="hi-IN" sz="2000" dirty="0" smtClean="0">
                <a:solidFill>
                  <a:srgbClr val="FF0000"/>
                </a:solidFill>
                <a:latin typeface="googlefont"/>
              </a:rPr>
              <a:t> </a:t>
            </a:r>
            <a:r>
              <a:rPr lang="hi-IN" sz="2000" dirty="0">
                <a:solidFill>
                  <a:srgbClr val="000000"/>
                </a:solidFill>
                <a:latin typeface="googlefont"/>
              </a:rPr>
              <a:t>रुपये की ओवरड्राफ्ट फसिलिटी दी जाएगी। साथ ही, मुद्रा योजना के तहत स्वयं सहायता समूह की हर वेरीफाइड महिला सदस्य को </a:t>
            </a:r>
            <a:r>
              <a:rPr lang="hi-IN" sz="2000" dirty="0">
                <a:solidFill>
                  <a:srgbClr val="FF0000"/>
                </a:solidFill>
                <a:latin typeface="googlefont"/>
              </a:rPr>
              <a:t>1 लाख </a:t>
            </a:r>
            <a:r>
              <a:rPr lang="hi-IN" sz="2000" dirty="0">
                <a:solidFill>
                  <a:srgbClr val="000000"/>
                </a:solidFill>
                <a:latin typeface="googlefont"/>
              </a:rPr>
              <a:t>रुपये तक लोन लेने की अनुमति दी जाएगी। </a:t>
            </a:r>
            <a:endParaRPr lang="en-US" sz="2000" dirty="0"/>
          </a:p>
        </p:txBody>
      </p:sp>
      <p:sp>
        <p:nvSpPr>
          <p:cNvPr id="14" name="Rectangle 13"/>
          <p:cNvSpPr/>
          <p:nvPr/>
        </p:nvSpPr>
        <p:spPr>
          <a:xfrm>
            <a:off x="-13282" y="5527112"/>
            <a:ext cx="9934388" cy="369332"/>
          </a:xfrm>
          <a:prstGeom prst="rect">
            <a:avLst/>
          </a:prstGeom>
        </p:spPr>
        <p:txBody>
          <a:bodyPr wrap="square">
            <a:spAutoFit/>
          </a:bodyPr>
          <a:lstStyle/>
          <a:p>
            <a:pPr algn="just" fontAlgn="base"/>
            <a:r>
              <a:rPr lang="en-US" b="1" dirty="0">
                <a:solidFill>
                  <a:srgbClr val="FF0000"/>
                </a:solidFill>
                <a:latin typeface="googlefont"/>
              </a:rPr>
              <a:t>PRE FILLED RETURNS DATA &amp; FACELESS ASSESSMENT </a:t>
            </a:r>
            <a:endParaRPr lang="hi-IN" b="1" dirty="0">
              <a:solidFill>
                <a:srgbClr val="FF0000"/>
              </a:solidFill>
              <a:latin typeface="googlefont"/>
            </a:endParaRPr>
          </a:p>
        </p:txBody>
      </p:sp>
      <p:sp>
        <p:nvSpPr>
          <p:cNvPr id="15" name="Rectangle 14"/>
          <p:cNvSpPr/>
          <p:nvPr/>
        </p:nvSpPr>
        <p:spPr>
          <a:xfrm>
            <a:off x="-75029" y="6044962"/>
            <a:ext cx="12070081" cy="923330"/>
          </a:xfrm>
          <a:prstGeom prst="rect">
            <a:avLst/>
          </a:prstGeom>
        </p:spPr>
        <p:txBody>
          <a:bodyPr wrap="square">
            <a:spAutoFit/>
          </a:bodyPr>
          <a:lstStyle/>
          <a:p>
            <a:r>
              <a:rPr lang="en-US" dirty="0">
                <a:solidFill>
                  <a:srgbClr val="000000"/>
                </a:solidFill>
                <a:latin typeface="Roboto"/>
              </a:rPr>
              <a:t>The government plans to return regulatory and supervisory powers of housing finance companies to the Reserve Bank of India from the National Housing Bank.</a:t>
            </a:r>
            <a:r>
              <a:rPr lang="en-US" dirty="0"/>
              <a:t/>
            </a:r>
            <a:br>
              <a:rPr lang="en-US" dirty="0"/>
            </a:br>
            <a:endParaRPr lang="en-US" dirty="0"/>
          </a:p>
        </p:txBody>
      </p:sp>
    </p:spTree>
    <p:extLst>
      <p:ext uri="{BB962C8B-B14F-4D97-AF65-F5344CB8AC3E}">
        <p14:creationId xmlns:p14="http://schemas.microsoft.com/office/powerpoint/2010/main" val="218297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1000"/>
                                        <p:tgtEl>
                                          <p:spTgt spid="15"/>
                                        </p:tgtEl>
                                      </p:cBhvr>
                                    </p:animEffect>
                                    <p:anim calcmode="lin" valueType="num">
                                      <p:cBhvr>
                                        <p:cTn id="71" dur="1000" fill="hold"/>
                                        <p:tgtEl>
                                          <p:spTgt spid="15"/>
                                        </p:tgtEl>
                                        <p:attrNameLst>
                                          <p:attrName>ppt_x</p:attrName>
                                        </p:attrNameLst>
                                      </p:cBhvr>
                                      <p:tavLst>
                                        <p:tav tm="0">
                                          <p:val>
                                            <p:strVal val="#ppt_x"/>
                                          </p:val>
                                        </p:tav>
                                        <p:tav tm="100000">
                                          <p:val>
                                            <p:strVal val="#ppt_x"/>
                                          </p:val>
                                        </p:tav>
                                      </p:tavLst>
                                    </p:anim>
                                    <p:anim calcmode="lin" valueType="num">
                                      <p:cBhvr>
                                        <p:cTn id="7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5813945" cy="6858000"/>
          </a:xfrm>
          <a:prstGeom prst="rect">
            <a:avLst/>
          </a:prstGeom>
        </p:spPr>
      </p:pic>
      <p:sp>
        <p:nvSpPr>
          <p:cNvPr id="3" name="Rectangle 2"/>
          <p:cNvSpPr/>
          <p:nvPr/>
        </p:nvSpPr>
        <p:spPr>
          <a:xfrm>
            <a:off x="5866935" y="2043331"/>
            <a:ext cx="6325065" cy="369332"/>
          </a:xfrm>
          <a:prstGeom prst="rect">
            <a:avLst/>
          </a:prstGeom>
        </p:spPr>
        <p:txBody>
          <a:bodyPr wrap="none">
            <a:spAutoFit/>
          </a:bodyPr>
          <a:lstStyle/>
          <a:p>
            <a:r>
              <a:rPr lang="en-US" dirty="0" smtClean="0">
                <a:hlinkClick r:id="rId3"/>
              </a:rPr>
              <a:t>CLICK HERE &amp; SUBSCRIBE ME ON YOUTUBE TO SEE THIS BUDGET</a:t>
            </a:r>
            <a:endParaRPr lang="en-US" dirty="0"/>
          </a:p>
        </p:txBody>
      </p:sp>
      <p:sp>
        <p:nvSpPr>
          <p:cNvPr id="5" name="Rectangle 4"/>
          <p:cNvSpPr/>
          <p:nvPr/>
        </p:nvSpPr>
        <p:spPr>
          <a:xfrm>
            <a:off x="5866935" y="3571881"/>
            <a:ext cx="5044330" cy="369332"/>
          </a:xfrm>
          <a:prstGeom prst="rect">
            <a:avLst/>
          </a:prstGeom>
        </p:spPr>
        <p:txBody>
          <a:bodyPr wrap="none">
            <a:spAutoFit/>
          </a:bodyPr>
          <a:lstStyle/>
          <a:p>
            <a:r>
              <a:rPr lang="en-US" dirty="0">
                <a:hlinkClick r:id="rId3"/>
              </a:rPr>
              <a:t>https://www.youtube.com/watch?v=KoPMCV0ZGxg</a:t>
            </a:r>
            <a:endParaRPr lang="en-US" dirty="0"/>
          </a:p>
        </p:txBody>
      </p:sp>
    </p:spTree>
    <p:extLst>
      <p:ext uri="{BB962C8B-B14F-4D97-AF65-F5344CB8AC3E}">
        <p14:creationId xmlns:p14="http://schemas.microsoft.com/office/powerpoint/2010/main" val="2855299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296</TotalTime>
  <Words>728</Words>
  <Application>Microsoft Office PowerPoint</Application>
  <PresentationFormat>Widescreen</PresentationFormat>
  <Paragraphs>37</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googlefont</vt:lpstr>
      <vt:lpstr>Mangal</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टैक्स छूट की सीमा 2.5 से बढ़ाकर 5 लाख हुई   स्टैंडर्ड डिडक्शन को 40 हजार रुपये से बढ़ाकर 50 हजार रुपये किया गया है यदि 6.5 लाख रुपये तक की कमाई करने वाले प्रोविडेंट फंड और अन्य इक्विटीज में निवेश करते हैं तो कोई टैक्स नहीं देना होगा   </dc:title>
  <dc:creator>Ram</dc:creator>
  <cp:lastModifiedBy>RAM</cp:lastModifiedBy>
  <cp:revision>50</cp:revision>
  <dcterms:created xsi:type="dcterms:W3CDTF">2019-02-01T10:28:12Z</dcterms:created>
  <dcterms:modified xsi:type="dcterms:W3CDTF">2019-07-05T21:54:48Z</dcterms:modified>
</cp:coreProperties>
</file>