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4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709" autoAdjust="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195AB-C98D-4398-BB0B-EEC9A03D8AF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C2CD36-7BF5-4FA9-9E9C-09956D5D85A8}">
      <dgm:prSet custT="1"/>
      <dgm:spPr/>
      <dgm:t>
        <a:bodyPr/>
        <a:lstStyle/>
        <a:p>
          <a:pPr rtl="0"/>
          <a:r>
            <a:rPr lang="en-US" sz="2800" dirty="0" smtClean="0"/>
            <a:t>The comparable uncontrolled cost of  Manufacturing a product plus an “appropriate profit margin” is called as cost plus method</a:t>
          </a:r>
          <a:endParaRPr lang="en-US" sz="2800" dirty="0"/>
        </a:p>
      </dgm:t>
    </dgm:pt>
    <dgm:pt modelId="{88D10017-D963-4F4B-91EB-E6C2C86C03D1}" type="parTrans" cxnId="{95EEF54E-84A6-49FA-ABC7-A478F78B76F3}">
      <dgm:prSet/>
      <dgm:spPr/>
      <dgm:t>
        <a:bodyPr/>
        <a:lstStyle/>
        <a:p>
          <a:endParaRPr lang="en-US"/>
        </a:p>
      </dgm:t>
    </dgm:pt>
    <dgm:pt modelId="{D8B71D00-F643-4061-B5A3-CF0E82A29F6A}" type="sibTrans" cxnId="{95EEF54E-84A6-49FA-ABC7-A478F78B76F3}">
      <dgm:prSet/>
      <dgm:spPr/>
      <dgm:t>
        <a:bodyPr/>
        <a:lstStyle/>
        <a:p>
          <a:endParaRPr lang="en-US"/>
        </a:p>
      </dgm:t>
    </dgm:pt>
    <dgm:pt modelId="{2F5A069B-8E6D-49E0-9878-CF56BCC11815}">
      <dgm:prSet custT="1"/>
      <dgm:spPr/>
      <dgm:t>
        <a:bodyPr/>
        <a:lstStyle/>
        <a:p>
          <a:pPr rtl="0"/>
          <a:r>
            <a:rPr lang="en-US" sz="2800" dirty="0" smtClean="0"/>
            <a:t>A suitable percentage of profit added to the cost of transfer which may be total cost, actual cost or standard or marginal cost is called as CPM. </a:t>
          </a:r>
          <a:endParaRPr lang="en-US" sz="2800" dirty="0"/>
        </a:p>
      </dgm:t>
    </dgm:pt>
    <dgm:pt modelId="{9B9A609D-BFF7-4BF4-ABA0-70B4B3135B7F}" type="parTrans" cxnId="{81EB2B7D-05B7-4F77-AC0D-B7EC9A80DEC3}">
      <dgm:prSet/>
      <dgm:spPr/>
      <dgm:t>
        <a:bodyPr/>
        <a:lstStyle/>
        <a:p>
          <a:endParaRPr lang="en-US"/>
        </a:p>
      </dgm:t>
    </dgm:pt>
    <dgm:pt modelId="{E53502E3-F773-4ACA-947C-AA5378FD6D25}" type="sibTrans" cxnId="{81EB2B7D-05B7-4F77-AC0D-B7EC9A80DEC3}">
      <dgm:prSet/>
      <dgm:spPr/>
      <dgm:t>
        <a:bodyPr/>
        <a:lstStyle/>
        <a:p>
          <a:endParaRPr lang="en-US"/>
        </a:p>
      </dgm:t>
    </dgm:pt>
    <dgm:pt modelId="{C67454AD-5FCD-442B-BACB-635CE1315E59}">
      <dgm:prSet custT="1"/>
      <dgm:spPr/>
      <dgm:t>
        <a:bodyPr/>
        <a:lstStyle/>
        <a:p>
          <a:pPr rtl="0"/>
          <a:r>
            <a:rPr lang="en-US" sz="2800" dirty="0" smtClean="0"/>
            <a:t>The percentage of profit to be added should be such so that it may give an agreed amount of profit</a:t>
          </a:r>
          <a:endParaRPr lang="en-US" sz="2800" dirty="0"/>
        </a:p>
      </dgm:t>
    </dgm:pt>
    <dgm:pt modelId="{F00800F9-68B1-4B56-9FA7-C835EC138E64}" type="parTrans" cxnId="{EA2F0CA5-4D07-46E9-9D75-7EBA653B0F4D}">
      <dgm:prSet/>
      <dgm:spPr/>
      <dgm:t>
        <a:bodyPr/>
        <a:lstStyle/>
        <a:p>
          <a:endParaRPr lang="en-US"/>
        </a:p>
      </dgm:t>
    </dgm:pt>
    <dgm:pt modelId="{496683B1-B78D-44BA-BA62-AD4CCAF55B67}" type="sibTrans" cxnId="{EA2F0CA5-4D07-46E9-9D75-7EBA653B0F4D}">
      <dgm:prSet/>
      <dgm:spPr/>
      <dgm:t>
        <a:bodyPr/>
        <a:lstStyle/>
        <a:p>
          <a:endParaRPr lang="en-US"/>
        </a:p>
      </dgm:t>
    </dgm:pt>
    <dgm:pt modelId="{8C22A2B1-216E-4DA3-93FD-D5536CBBFF9E}">
      <dgm:prSet custT="1"/>
      <dgm:spPr/>
      <dgm:t>
        <a:bodyPr/>
        <a:lstStyle/>
        <a:p>
          <a:pPr algn="ctr" rtl="0"/>
          <a:r>
            <a:rPr lang="en-US" sz="2800" dirty="0" smtClean="0"/>
            <a:t>(Expenditure)+(Appropriate profit)=CPM        </a:t>
          </a:r>
        </a:p>
        <a:p>
          <a:pPr algn="l" rtl="0"/>
          <a:r>
            <a:rPr lang="en-US" sz="2800" dirty="0" smtClean="0"/>
            <a:t>         Eg:       100	         +	 15	                =115</a:t>
          </a:r>
          <a:endParaRPr lang="en-US" sz="2800" dirty="0"/>
        </a:p>
      </dgm:t>
    </dgm:pt>
    <dgm:pt modelId="{4379063B-D579-490F-8A5D-921EA9D815A9}" type="sibTrans" cxnId="{72E81F42-3CA4-4E4C-9E01-B5AF969B9E71}">
      <dgm:prSet/>
      <dgm:spPr/>
      <dgm:t>
        <a:bodyPr/>
        <a:lstStyle/>
        <a:p>
          <a:endParaRPr lang="en-US"/>
        </a:p>
      </dgm:t>
    </dgm:pt>
    <dgm:pt modelId="{A1EF791C-08B7-4C95-B4D0-DFA59EDAC790}" type="parTrans" cxnId="{72E81F42-3CA4-4E4C-9E01-B5AF969B9E71}">
      <dgm:prSet/>
      <dgm:spPr/>
      <dgm:t>
        <a:bodyPr/>
        <a:lstStyle/>
        <a:p>
          <a:endParaRPr lang="en-US"/>
        </a:p>
      </dgm:t>
    </dgm:pt>
    <dgm:pt modelId="{F5FB0373-53AC-4277-A28F-6CAF52059BD1}" type="pres">
      <dgm:prSet presAssocID="{BF6195AB-C98D-4398-BB0B-EEC9A03D8A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B4BF4D7-3F45-478F-80CB-99901F3E0435}" type="pres">
      <dgm:prSet presAssocID="{8C22A2B1-216E-4DA3-93FD-D5536CBBFF9E}" presName="parentText" presStyleLbl="node1" presStyleIdx="0" presStyleCnt="4" custLinFactNeighborX="1770" custLinFactNeighborY="-236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6219BB-DB27-47BD-BDE6-34681534889A}" type="pres">
      <dgm:prSet presAssocID="{4379063B-D579-490F-8A5D-921EA9D815A9}" presName="spacer" presStyleCnt="0"/>
      <dgm:spPr/>
    </dgm:pt>
    <dgm:pt modelId="{C013A17D-C412-406C-A5F5-B09AC6966344}" type="pres">
      <dgm:prSet presAssocID="{D2C2CD36-7BF5-4FA9-9E9C-09956D5D85A8}" presName="parentText" presStyleLbl="node1" presStyleIdx="1" presStyleCnt="4" custLinFactY="-4684" custLinFactNeighborX="177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E2B37F-1185-4888-AA1F-3A45C1F53358}" type="pres">
      <dgm:prSet presAssocID="{D8B71D00-F643-4061-B5A3-CF0E82A29F6A}" presName="spacer" presStyleCnt="0"/>
      <dgm:spPr/>
    </dgm:pt>
    <dgm:pt modelId="{72A9220B-32BA-4CF2-8DD1-10DA1F34FC57}" type="pres">
      <dgm:prSet presAssocID="{2F5A069B-8E6D-49E0-9878-CF56BCC11815}" presName="parentText" presStyleLbl="node1" presStyleIdx="2" presStyleCnt="4" custLinFactNeighborX="-885" custLinFactNeighborY="-4999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7E480-9A1A-4BEC-9493-F826B74F3EEA}" type="pres">
      <dgm:prSet presAssocID="{E53502E3-F773-4ACA-947C-AA5378FD6D25}" presName="spacer" presStyleCnt="0"/>
      <dgm:spPr/>
    </dgm:pt>
    <dgm:pt modelId="{59E166A5-AFBB-472F-9097-F6E534FD4936}" type="pres">
      <dgm:prSet presAssocID="{C67454AD-5FCD-442B-BACB-635CE1315E59}" presName="parentText" presStyleLbl="node1" presStyleIdx="3" presStyleCnt="4" custLinFactY="3501" custLinFactNeighborX="177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621FC6-EAD3-4643-8095-DF42B520E3AF}" type="presOf" srcId="{C67454AD-5FCD-442B-BACB-635CE1315E59}" destId="{59E166A5-AFBB-472F-9097-F6E534FD4936}" srcOrd="0" destOrd="0" presId="urn:microsoft.com/office/officeart/2005/8/layout/vList2"/>
    <dgm:cxn modelId="{8BA01096-A9BF-4688-9D28-61AB90B14557}" type="presOf" srcId="{BF6195AB-C98D-4398-BB0B-EEC9A03D8AF8}" destId="{F5FB0373-53AC-4277-A28F-6CAF52059BD1}" srcOrd="0" destOrd="0" presId="urn:microsoft.com/office/officeart/2005/8/layout/vList2"/>
    <dgm:cxn modelId="{95EEF54E-84A6-49FA-ABC7-A478F78B76F3}" srcId="{BF6195AB-C98D-4398-BB0B-EEC9A03D8AF8}" destId="{D2C2CD36-7BF5-4FA9-9E9C-09956D5D85A8}" srcOrd="1" destOrd="0" parTransId="{88D10017-D963-4F4B-91EB-E6C2C86C03D1}" sibTransId="{D8B71D00-F643-4061-B5A3-CF0E82A29F6A}"/>
    <dgm:cxn modelId="{81EB2B7D-05B7-4F77-AC0D-B7EC9A80DEC3}" srcId="{BF6195AB-C98D-4398-BB0B-EEC9A03D8AF8}" destId="{2F5A069B-8E6D-49E0-9878-CF56BCC11815}" srcOrd="2" destOrd="0" parTransId="{9B9A609D-BFF7-4BF4-ABA0-70B4B3135B7F}" sibTransId="{E53502E3-F773-4ACA-947C-AA5378FD6D25}"/>
    <dgm:cxn modelId="{72E81F42-3CA4-4E4C-9E01-B5AF969B9E71}" srcId="{BF6195AB-C98D-4398-BB0B-EEC9A03D8AF8}" destId="{8C22A2B1-216E-4DA3-93FD-D5536CBBFF9E}" srcOrd="0" destOrd="0" parTransId="{A1EF791C-08B7-4C95-B4D0-DFA59EDAC790}" sibTransId="{4379063B-D579-490F-8A5D-921EA9D815A9}"/>
    <dgm:cxn modelId="{6836CC14-DCC5-4B34-8958-DDD064F2EACC}" type="presOf" srcId="{D2C2CD36-7BF5-4FA9-9E9C-09956D5D85A8}" destId="{C013A17D-C412-406C-A5F5-B09AC6966344}" srcOrd="0" destOrd="0" presId="urn:microsoft.com/office/officeart/2005/8/layout/vList2"/>
    <dgm:cxn modelId="{388F20CD-872E-4B8B-B0F3-DA0170FD57C4}" type="presOf" srcId="{8C22A2B1-216E-4DA3-93FD-D5536CBBFF9E}" destId="{FB4BF4D7-3F45-478F-80CB-99901F3E0435}" srcOrd="0" destOrd="0" presId="urn:microsoft.com/office/officeart/2005/8/layout/vList2"/>
    <dgm:cxn modelId="{EA2F0CA5-4D07-46E9-9D75-7EBA653B0F4D}" srcId="{BF6195AB-C98D-4398-BB0B-EEC9A03D8AF8}" destId="{C67454AD-5FCD-442B-BACB-635CE1315E59}" srcOrd="3" destOrd="0" parTransId="{F00800F9-68B1-4B56-9FA7-C835EC138E64}" sibTransId="{496683B1-B78D-44BA-BA62-AD4CCAF55B67}"/>
    <dgm:cxn modelId="{5AEE8AEA-3E56-40AD-B886-6581C93E887B}" type="presOf" srcId="{2F5A069B-8E6D-49E0-9878-CF56BCC11815}" destId="{72A9220B-32BA-4CF2-8DD1-10DA1F34FC57}" srcOrd="0" destOrd="0" presId="urn:microsoft.com/office/officeart/2005/8/layout/vList2"/>
    <dgm:cxn modelId="{433FC0B2-3BFB-438F-BA05-73917D69EAA1}" type="presParOf" srcId="{F5FB0373-53AC-4277-A28F-6CAF52059BD1}" destId="{FB4BF4D7-3F45-478F-80CB-99901F3E0435}" srcOrd="0" destOrd="0" presId="urn:microsoft.com/office/officeart/2005/8/layout/vList2"/>
    <dgm:cxn modelId="{61D725F9-7670-4EB1-BE18-5F2E8428F6A6}" type="presParOf" srcId="{F5FB0373-53AC-4277-A28F-6CAF52059BD1}" destId="{AB6219BB-DB27-47BD-BDE6-34681534889A}" srcOrd="1" destOrd="0" presId="urn:microsoft.com/office/officeart/2005/8/layout/vList2"/>
    <dgm:cxn modelId="{BE9ABAE6-97F5-4E3D-8F52-C1240F8929A2}" type="presParOf" srcId="{F5FB0373-53AC-4277-A28F-6CAF52059BD1}" destId="{C013A17D-C412-406C-A5F5-B09AC6966344}" srcOrd="2" destOrd="0" presId="urn:microsoft.com/office/officeart/2005/8/layout/vList2"/>
    <dgm:cxn modelId="{668DBC6E-D1D2-4DBC-9AC4-3A4DEF527C88}" type="presParOf" srcId="{F5FB0373-53AC-4277-A28F-6CAF52059BD1}" destId="{3CE2B37F-1185-4888-AA1F-3A45C1F53358}" srcOrd="3" destOrd="0" presId="urn:microsoft.com/office/officeart/2005/8/layout/vList2"/>
    <dgm:cxn modelId="{7E052A4A-A51E-4FBA-9884-C92661357FD4}" type="presParOf" srcId="{F5FB0373-53AC-4277-A28F-6CAF52059BD1}" destId="{72A9220B-32BA-4CF2-8DD1-10DA1F34FC57}" srcOrd="4" destOrd="0" presId="urn:microsoft.com/office/officeart/2005/8/layout/vList2"/>
    <dgm:cxn modelId="{27DC85CF-1F32-49F5-BA1B-78ECAF7354DD}" type="presParOf" srcId="{F5FB0373-53AC-4277-A28F-6CAF52059BD1}" destId="{0857E480-9A1A-4BEC-9493-F826B74F3EEA}" srcOrd="5" destOrd="0" presId="urn:microsoft.com/office/officeart/2005/8/layout/vList2"/>
    <dgm:cxn modelId="{7021036E-24C5-41A3-811B-4E9F87FAF3F5}" type="presParOf" srcId="{F5FB0373-53AC-4277-A28F-6CAF52059BD1}" destId="{59E166A5-AFBB-472F-9097-F6E534FD4936}" srcOrd="6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3900AE-75D1-4323-801B-753DA231624A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3E2190-1FC4-45AA-AEC0-7E9FA81D4054}">
      <dgm:prSet phldrT="[Text]" custT="1"/>
      <dgm:spPr/>
      <dgm:t>
        <a:bodyPr/>
        <a:lstStyle/>
        <a:p>
          <a:r>
            <a:rPr lang="en-US" sz="3200" b="1" dirty="0" smtClean="0"/>
            <a:t>Cost</a:t>
          </a:r>
          <a:r>
            <a:rPr lang="en-US" sz="2800" dirty="0" smtClean="0"/>
            <a:t> </a:t>
          </a:r>
          <a:endParaRPr lang="en-US" sz="2800" dirty="0"/>
        </a:p>
      </dgm:t>
    </dgm:pt>
    <dgm:pt modelId="{9055AA5E-B9B2-4164-9C20-86C1E90C5BD1}" type="parTrans" cxnId="{76462320-1F91-4FA9-ADF4-533358A24C62}">
      <dgm:prSet/>
      <dgm:spPr/>
      <dgm:t>
        <a:bodyPr/>
        <a:lstStyle/>
        <a:p>
          <a:endParaRPr lang="en-US"/>
        </a:p>
      </dgm:t>
    </dgm:pt>
    <dgm:pt modelId="{E657003B-DE55-478E-AD37-32B1CADF1AC3}" type="sibTrans" cxnId="{76462320-1F91-4FA9-ADF4-533358A24C62}">
      <dgm:prSet/>
      <dgm:spPr/>
      <dgm:t>
        <a:bodyPr/>
        <a:lstStyle/>
        <a:p>
          <a:endParaRPr lang="en-US"/>
        </a:p>
      </dgm:t>
    </dgm:pt>
    <dgm:pt modelId="{6EB6BC53-D383-4AC2-AD5C-F9F2AF3E6B0C}">
      <dgm:prSet phldrT="[Text]" custT="1"/>
      <dgm:spPr/>
      <dgm:t>
        <a:bodyPr/>
        <a:lstStyle/>
        <a:p>
          <a:pPr algn="l"/>
          <a:r>
            <a:rPr lang="en-US" sz="2800" dirty="0" smtClean="0"/>
            <a:t>Direct cost :- </a:t>
          </a:r>
          <a:r>
            <a:rPr lang="en-US" sz="2100" dirty="0" smtClean="0"/>
            <a:t>Direct material </a:t>
          </a:r>
          <a:endParaRPr lang="en-US" sz="2100" dirty="0"/>
        </a:p>
      </dgm:t>
    </dgm:pt>
    <dgm:pt modelId="{EAE15E76-F271-4C23-B838-BE4CDC565E0F}" type="parTrans" cxnId="{65544A6B-7140-4AF0-A72E-5753E0590C48}">
      <dgm:prSet/>
      <dgm:spPr/>
      <dgm:t>
        <a:bodyPr/>
        <a:lstStyle/>
        <a:p>
          <a:endParaRPr lang="en-US"/>
        </a:p>
      </dgm:t>
    </dgm:pt>
    <dgm:pt modelId="{6D954C0A-9DCF-4E55-B19D-DA1C42998AA0}" type="sibTrans" cxnId="{65544A6B-7140-4AF0-A72E-5753E0590C48}">
      <dgm:prSet/>
      <dgm:spPr/>
      <dgm:t>
        <a:bodyPr/>
        <a:lstStyle/>
        <a:p>
          <a:endParaRPr lang="en-US"/>
        </a:p>
      </dgm:t>
    </dgm:pt>
    <dgm:pt modelId="{3A127CA4-6E59-4047-93E8-01D5E6F0EA5A}">
      <dgm:prSet phldrT="[Text]" custT="1"/>
      <dgm:spPr/>
      <dgm:t>
        <a:bodyPr/>
        <a:lstStyle/>
        <a:p>
          <a:pPr algn="l"/>
          <a:r>
            <a:rPr lang="en-US" sz="2800" dirty="0" smtClean="0"/>
            <a:t>Indirect cost :- </a:t>
          </a:r>
          <a:r>
            <a:rPr lang="en-US" sz="2100" dirty="0" smtClean="0"/>
            <a:t>Repair &amp; maintenance which may be allot </a:t>
          </a:r>
          <a:r>
            <a:rPr lang="en-US" sz="2100" dirty="0" err="1" smtClean="0"/>
            <a:t>ed</a:t>
          </a:r>
          <a:r>
            <a:rPr lang="en-US" sz="2100" dirty="0" smtClean="0"/>
            <a:t> among         several goods.</a:t>
          </a:r>
          <a:endParaRPr lang="en-US" sz="2100" dirty="0"/>
        </a:p>
      </dgm:t>
    </dgm:pt>
    <dgm:pt modelId="{AD480C1F-0B26-4D0F-9877-6F4004814471}" type="parTrans" cxnId="{09E962B6-3C68-4D2C-9031-B3AD98D46C61}">
      <dgm:prSet/>
      <dgm:spPr/>
      <dgm:t>
        <a:bodyPr/>
        <a:lstStyle/>
        <a:p>
          <a:endParaRPr lang="en-US"/>
        </a:p>
      </dgm:t>
    </dgm:pt>
    <dgm:pt modelId="{54076A29-15BF-456B-B52B-A6E1675F92A2}" type="sibTrans" cxnId="{09E962B6-3C68-4D2C-9031-B3AD98D46C61}">
      <dgm:prSet/>
      <dgm:spPr/>
      <dgm:t>
        <a:bodyPr/>
        <a:lstStyle/>
        <a:p>
          <a:endParaRPr lang="en-US"/>
        </a:p>
      </dgm:t>
    </dgm:pt>
    <dgm:pt modelId="{BB3939B9-BD5C-4B28-B9D9-C91BBEC9CF86}">
      <dgm:prSet phldrT="[Text]" custT="1"/>
      <dgm:spPr/>
      <dgm:t>
        <a:bodyPr/>
        <a:lstStyle/>
        <a:p>
          <a:pPr algn="l"/>
          <a:r>
            <a:rPr lang="en-US" sz="2800" dirty="0" smtClean="0"/>
            <a:t>Operating cost :- </a:t>
          </a:r>
          <a:r>
            <a:rPr lang="en-US" sz="2100" dirty="0" smtClean="0"/>
            <a:t>Administrative, Selling &amp; General expenses             ( excluding  interest &amp; taxes)</a:t>
          </a:r>
          <a:endParaRPr lang="en-US" sz="2100" dirty="0"/>
        </a:p>
      </dgm:t>
    </dgm:pt>
    <dgm:pt modelId="{6AC47218-17A3-4F6F-A1E1-72CCE7FF5C07}" type="parTrans" cxnId="{4A696A20-68D0-4B03-9950-C158D29B63DC}">
      <dgm:prSet/>
      <dgm:spPr/>
      <dgm:t>
        <a:bodyPr/>
        <a:lstStyle/>
        <a:p>
          <a:endParaRPr lang="en-US"/>
        </a:p>
      </dgm:t>
    </dgm:pt>
    <dgm:pt modelId="{F675ACFC-78C0-490D-BBFC-4197F333C7D1}" type="sibTrans" cxnId="{4A696A20-68D0-4B03-9950-C158D29B63DC}">
      <dgm:prSet/>
      <dgm:spPr/>
      <dgm:t>
        <a:bodyPr/>
        <a:lstStyle/>
        <a:p>
          <a:endParaRPr lang="en-US"/>
        </a:p>
      </dgm:t>
    </dgm:pt>
    <dgm:pt modelId="{9B1FA22A-39FA-4DAA-9444-55C36ABD552C}" type="pres">
      <dgm:prSet presAssocID="{DC3900AE-75D1-4323-801B-753DA231624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B3D8927-7413-40FC-AE28-14182811314F}" type="pres">
      <dgm:prSet presAssocID="{BB3939B9-BD5C-4B28-B9D9-C91BBEC9CF86}" presName="boxAndChildren" presStyleCnt="0"/>
      <dgm:spPr/>
    </dgm:pt>
    <dgm:pt modelId="{E5DA1523-2F2C-4496-A642-3FBC8C4FDABD}" type="pres">
      <dgm:prSet presAssocID="{BB3939B9-BD5C-4B28-B9D9-C91BBEC9CF86}" presName="parentTextBox" presStyleLbl="node1" presStyleIdx="0" presStyleCnt="4"/>
      <dgm:spPr/>
      <dgm:t>
        <a:bodyPr/>
        <a:lstStyle/>
        <a:p>
          <a:endParaRPr lang="en-US"/>
        </a:p>
      </dgm:t>
    </dgm:pt>
    <dgm:pt modelId="{911615F6-08F6-4654-83C0-CEBB3B110432}" type="pres">
      <dgm:prSet presAssocID="{54076A29-15BF-456B-B52B-A6E1675F92A2}" presName="sp" presStyleCnt="0"/>
      <dgm:spPr/>
    </dgm:pt>
    <dgm:pt modelId="{901084AA-CC9D-4D0B-9D7A-04AFF8B0F519}" type="pres">
      <dgm:prSet presAssocID="{3A127CA4-6E59-4047-93E8-01D5E6F0EA5A}" presName="arrowAndChildren" presStyleCnt="0"/>
      <dgm:spPr/>
    </dgm:pt>
    <dgm:pt modelId="{A8901141-0080-4CF3-B667-D9C994090B67}" type="pres">
      <dgm:prSet presAssocID="{3A127CA4-6E59-4047-93E8-01D5E6F0EA5A}" presName="parentTextArrow" presStyleLbl="node1" presStyleIdx="1" presStyleCnt="4" custLinFactNeighborX="926"/>
      <dgm:spPr/>
      <dgm:t>
        <a:bodyPr/>
        <a:lstStyle/>
        <a:p>
          <a:endParaRPr lang="en-US"/>
        </a:p>
      </dgm:t>
    </dgm:pt>
    <dgm:pt modelId="{1C75E4A6-712A-40A7-82ED-A25A2EA529C3}" type="pres">
      <dgm:prSet presAssocID="{6D954C0A-9DCF-4E55-B19D-DA1C42998AA0}" presName="sp" presStyleCnt="0"/>
      <dgm:spPr/>
    </dgm:pt>
    <dgm:pt modelId="{CBB70DAE-7118-4B53-B690-028399A47CA8}" type="pres">
      <dgm:prSet presAssocID="{6EB6BC53-D383-4AC2-AD5C-F9F2AF3E6B0C}" presName="arrowAndChildren" presStyleCnt="0"/>
      <dgm:spPr/>
    </dgm:pt>
    <dgm:pt modelId="{AAFCCDD3-A7AB-4835-BFA9-19DEC3536A71}" type="pres">
      <dgm:prSet presAssocID="{6EB6BC53-D383-4AC2-AD5C-F9F2AF3E6B0C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072FCF95-95F8-45F6-A43C-C7EEB688560D}" type="pres">
      <dgm:prSet presAssocID="{E657003B-DE55-478E-AD37-32B1CADF1AC3}" presName="sp" presStyleCnt="0"/>
      <dgm:spPr/>
    </dgm:pt>
    <dgm:pt modelId="{B141A669-7DF7-4F52-8064-30E743CD2919}" type="pres">
      <dgm:prSet presAssocID="{563E2190-1FC4-45AA-AEC0-7E9FA81D4054}" presName="arrowAndChildren" presStyleCnt="0"/>
      <dgm:spPr/>
    </dgm:pt>
    <dgm:pt modelId="{BB7F4BDD-067A-4509-ACBC-927E861D1A21}" type="pres">
      <dgm:prSet presAssocID="{563E2190-1FC4-45AA-AEC0-7E9FA81D4054}" presName="parentTextArrow" presStyleLbl="node1" presStyleIdx="3" presStyleCnt="4" custLinFactNeighborX="926" custLinFactNeighborY="-6224"/>
      <dgm:spPr/>
      <dgm:t>
        <a:bodyPr/>
        <a:lstStyle/>
        <a:p>
          <a:endParaRPr lang="en-US"/>
        </a:p>
      </dgm:t>
    </dgm:pt>
  </dgm:ptLst>
  <dgm:cxnLst>
    <dgm:cxn modelId="{3EBFFDAE-1970-4DD1-AAEC-DA27B831435D}" type="presOf" srcId="{563E2190-1FC4-45AA-AEC0-7E9FA81D4054}" destId="{BB7F4BDD-067A-4509-ACBC-927E861D1A21}" srcOrd="0" destOrd="0" presId="urn:microsoft.com/office/officeart/2005/8/layout/process4"/>
    <dgm:cxn modelId="{636E4A1C-2858-40A5-A85F-0FC5E61FFEED}" type="presOf" srcId="{BB3939B9-BD5C-4B28-B9D9-C91BBEC9CF86}" destId="{E5DA1523-2F2C-4496-A642-3FBC8C4FDABD}" srcOrd="0" destOrd="0" presId="urn:microsoft.com/office/officeart/2005/8/layout/process4"/>
    <dgm:cxn modelId="{4A696A20-68D0-4B03-9950-C158D29B63DC}" srcId="{DC3900AE-75D1-4323-801B-753DA231624A}" destId="{BB3939B9-BD5C-4B28-B9D9-C91BBEC9CF86}" srcOrd="3" destOrd="0" parTransId="{6AC47218-17A3-4F6F-A1E1-72CCE7FF5C07}" sibTransId="{F675ACFC-78C0-490D-BBFC-4197F333C7D1}"/>
    <dgm:cxn modelId="{AE90C8DC-B057-4BC3-A664-D0EE00BAE29D}" type="presOf" srcId="{DC3900AE-75D1-4323-801B-753DA231624A}" destId="{9B1FA22A-39FA-4DAA-9444-55C36ABD552C}" srcOrd="0" destOrd="0" presId="urn:microsoft.com/office/officeart/2005/8/layout/process4"/>
    <dgm:cxn modelId="{09E962B6-3C68-4D2C-9031-B3AD98D46C61}" srcId="{DC3900AE-75D1-4323-801B-753DA231624A}" destId="{3A127CA4-6E59-4047-93E8-01D5E6F0EA5A}" srcOrd="2" destOrd="0" parTransId="{AD480C1F-0B26-4D0F-9877-6F4004814471}" sibTransId="{54076A29-15BF-456B-B52B-A6E1675F92A2}"/>
    <dgm:cxn modelId="{9F23F815-B5BD-4F26-BB95-AE641B09D9F6}" type="presOf" srcId="{6EB6BC53-D383-4AC2-AD5C-F9F2AF3E6B0C}" destId="{AAFCCDD3-A7AB-4835-BFA9-19DEC3536A71}" srcOrd="0" destOrd="0" presId="urn:microsoft.com/office/officeart/2005/8/layout/process4"/>
    <dgm:cxn modelId="{65544A6B-7140-4AF0-A72E-5753E0590C48}" srcId="{DC3900AE-75D1-4323-801B-753DA231624A}" destId="{6EB6BC53-D383-4AC2-AD5C-F9F2AF3E6B0C}" srcOrd="1" destOrd="0" parTransId="{EAE15E76-F271-4C23-B838-BE4CDC565E0F}" sibTransId="{6D954C0A-9DCF-4E55-B19D-DA1C42998AA0}"/>
    <dgm:cxn modelId="{2BFC50A6-D90D-4F55-9963-92099BE55653}" type="presOf" srcId="{3A127CA4-6E59-4047-93E8-01D5E6F0EA5A}" destId="{A8901141-0080-4CF3-B667-D9C994090B67}" srcOrd="0" destOrd="0" presId="urn:microsoft.com/office/officeart/2005/8/layout/process4"/>
    <dgm:cxn modelId="{76462320-1F91-4FA9-ADF4-533358A24C62}" srcId="{DC3900AE-75D1-4323-801B-753DA231624A}" destId="{563E2190-1FC4-45AA-AEC0-7E9FA81D4054}" srcOrd="0" destOrd="0" parTransId="{9055AA5E-B9B2-4164-9C20-86C1E90C5BD1}" sibTransId="{E657003B-DE55-478E-AD37-32B1CADF1AC3}"/>
    <dgm:cxn modelId="{1AC13292-5876-407C-8EE0-B1076543774B}" type="presParOf" srcId="{9B1FA22A-39FA-4DAA-9444-55C36ABD552C}" destId="{FB3D8927-7413-40FC-AE28-14182811314F}" srcOrd="0" destOrd="0" presId="urn:microsoft.com/office/officeart/2005/8/layout/process4"/>
    <dgm:cxn modelId="{CD10C6D6-BA1C-4155-AF83-7720C800A375}" type="presParOf" srcId="{FB3D8927-7413-40FC-AE28-14182811314F}" destId="{E5DA1523-2F2C-4496-A642-3FBC8C4FDABD}" srcOrd="0" destOrd="0" presId="urn:microsoft.com/office/officeart/2005/8/layout/process4"/>
    <dgm:cxn modelId="{6FCBF822-EC70-4BE7-9462-6BD7DDCCB5D9}" type="presParOf" srcId="{9B1FA22A-39FA-4DAA-9444-55C36ABD552C}" destId="{911615F6-08F6-4654-83C0-CEBB3B110432}" srcOrd="1" destOrd="0" presId="urn:microsoft.com/office/officeart/2005/8/layout/process4"/>
    <dgm:cxn modelId="{C36BE391-C674-40D6-A247-7A3444A79B09}" type="presParOf" srcId="{9B1FA22A-39FA-4DAA-9444-55C36ABD552C}" destId="{901084AA-CC9D-4D0B-9D7A-04AFF8B0F519}" srcOrd="2" destOrd="0" presId="urn:microsoft.com/office/officeart/2005/8/layout/process4"/>
    <dgm:cxn modelId="{C51EA6C4-09B3-4D74-B974-C2F8A754ACEA}" type="presParOf" srcId="{901084AA-CC9D-4D0B-9D7A-04AFF8B0F519}" destId="{A8901141-0080-4CF3-B667-D9C994090B67}" srcOrd="0" destOrd="0" presId="urn:microsoft.com/office/officeart/2005/8/layout/process4"/>
    <dgm:cxn modelId="{6616F748-0EA7-4B60-BDDC-0127D9113E00}" type="presParOf" srcId="{9B1FA22A-39FA-4DAA-9444-55C36ABD552C}" destId="{1C75E4A6-712A-40A7-82ED-A25A2EA529C3}" srcOrd="3" destOrd="0" presId="urn:microsoft.com/office/officeart/2005/8/layout/process4"/>
    <dgm:cxn modelId="{C8521677-2DE4-481F-BFB2-7F0F0CF84526}" type="presParOf" srcId="{9B1FA22A-39FA-4DAA-9444-55C36ABD552C}" destId="{CBB70DAE-7118-4B53-B690-028399A47CA8}" srcOrd="4" destOrd="0" presId="urn:microsoft.com/office/officeart/2005/8/layout/process4"/>
    <dgm:cxn modelId="{E245BABE-3421-4C95-92EF-53CB133B5B89}" type="presParOf" srcId="{CBB70DAE-7118-4B53-B690-028399A47CA8}" destId="{AAFCCDD3-A7AB-4835-BFA9-19DEC3536A71}" srcOrd="0" destOrd="0" presId="urn:microsoft.com/office/officeart/2005/8/layout/process4"/>
    <dgm:cxn modelId="{AF4A803B-2898-422E-AD72-8F5533C132A8}" type="presParOf" srcId="{9B1FA22A-39FA-4DAA-9444-55C36ABD552C}" destId="{072FCF95-95F8-45F6-A43C-C7EEB688560D}" srcOrd="5" destOrd="0" presId="urn:microsoft.com/office/officeart/2005/8/layout/process4"/>
    <dgm:cxn modelId="{E044D5BC-986A-4AA5-82B7-179072F795E6}" type="presParOf" srcId="{9B1FA22A-39FA-4DAA-9444-55C36ABD552C}" destId="{B141A669-7DF7-4F52-8064-30E743CD2919}" srcOrd="6" destOrd="0" presId="urn:microsoft.com/office/officeart/2005/8/layout/process4"/>
    <dgm:cxn modelId="{59C7D7D6-47D0-4D4C-9953-2231BB804DAA}" type="presParOf" srcId="{B141A669-7DF7-4F52-8064-30E743CD2919}" destId="{BB7F4BDD-067A-4509-ACBC-927E861D1A21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8EACC-B077-4C4C-B6A7-8D6D58648CE6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CEE66-20BD-4897-85A6-BB396F3637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19/10/2010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514600"/>
            <a:ext cx="8229600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ZERO-SUM WIRELESS SOLUTIONS INDIA PVT LTD</a:t>
            </a:r>
            <a:endParaRPr lang="en-US" sz="5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RECORDING OF SALES: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pPr algn="just">
              <a:buNone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1.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Presently, ZSI(subsidiary co.)is making sales to TATA, Vodafone , LG &amp; CG mobile ltd. If we adopt CPM, ZSI doesn’t require to record sales at ZSI account. Since, ZSJ(Parent co.) will reimburse  all expenses including an  appropriate profit.</a:t>
            </a:r>
          </a:p>
          <a:p>
            <a:pPr algn="just">
              <a:buNone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       In case, sales is recorded at ZSI account then the same will be transferred to ZSJ(parent co.) by debit note.(i.e. accounts payable to ZSI account)</a:t>
            </a:r>
          </a:p>
          <a:p>
            <a:pPr algn="just">
              <a:buNone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2. If we adopt the CPM, ZSI need not  to raise the sales invoice to ZSJ.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FIXED ASSETS: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dirty="0" smtClean="0"/>
              <a:t>Recorded ZSI </a:t>
            </a:r>
            <a:r>
              <a:rPr lang="en-US" sz="2400" dirty="0" smtClean="0"/>
              <a:t>(Subsidiary co.)account </a:t>
            </a:r>
            <a:r>
              <a:rPr lang="en-US" sz="2400" dirty="0" smtClean="0"/>
              <a:t>the same has to be treated as ZSI assets.  No need to transfer to </a:t>
            </a:r>
            <a:r>
              <a:rPr lang="en-US" sz="2400" dirty="0" smtClean="0"/>
              <a:t>ZSJ(Parent co.) </a:t>
            </a:r>
            <a:r>
              <a:rPr lang="en-US" sz="2400" dirty="0" smtClean="0"/>
              <a:t>account.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/>
              <a:t>If parent company requests to transfer an assets from subsidiary company (ZSI) to parent company(ZSJ) The same will be taxable under certain conditions.(The same will be  clarified with auditor)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/>
              <a:t>If ZSI </a:t>
            </a:r>
            <a:r>
              <a:rPr lang="en-US" sz="2400" dirty="0" smtClean="0"/>
              <a:t>(Subsidiary co.)will </a:t>
            </a:r>
            <a:r>
              <a:rPr lang="en-US" sz="2400" dirty="0" smtClean="0"/>
              <a:t>purchase new assets ,the same will be recorded in ZSI account as fixed assets. But amount will be recovered from </a:t>
            </a:r>
            <a:r>
              <a:rPr lang="en-US" sz="2400" dirty="0" smtClean="0"/>
              <a:t>ZSJ(Parent co.). </a:t>
            </a:r>
            <a:r>
              <a:rPr lang="en-US" sz="2400" dirty="0" smtClean="0"/>
              <a:t>Since all expenses are covered by ZSJ</a:t>
            </a:r>
            <a:r>
              <a:rPr lang="en-US" sz="2400" dirty="0" smtClean="0"/>
              <a:t>.(Parent co.)</a:t>
            </a:r>
            <a:endParaRPr lang="en-US" sz="2400" dirty="0" smtClean="0"/>
          </a:p>
          <a:p>
            <a:pPr algn="just">
              <a:buNone/>
            </a:pPr>
            <a:endParaRPr lang="en-US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 smtClean="0"/>
              <a:t>Tax Optimization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06964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3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5500" dirty="0" smtClean="0"/>
              <a:t>An effective tax planning &amp; risk management tool to establish the appropriateness of transfer prices.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5500" dirty="0" smtClean="0"/>
              <a:t>Presently, ZSI has a huge burden on tax deduction on international transaction(Transfer price).</a:t>
            </a:r>
          </a:p>
          <a:p>
            <a:pPr algn="just">
              <a:buNone/>
            </a:pPr>
            <a:r>
              <a:rPr lang="en-US" sz="5500" dirty="0" smtClean="0"/>
              <a:t>    Eg: If we consider JPY 60,00,000/-p.a. sales towards digitizing &amp; comic project ZSI has to be pay JPY 6,00,000/-p.a.(@10%) to IT Department.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5500" dirty="0" smtClean="0"/>
              <a:t>If we adopt CPM,  ZSJ need not deduct withholding tax on sales because after we adopt CPM, ZSI  will not be required to raise the sales invoice to ZSJ.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5500" dirty="0" smtClean="0"/>
              <a:t>CPM :  More flexible, Arm’s length price  (The cost plus method measures an arms length price by adding the appropriate gross profit to the controlled tax payer’s comparable transactional cost)</a:t>
            </a:r>
          </a:p>
          <a:p>
            <a:pPr algn="just">
              <a:buFont typeface="Wingdings" pitchFamily="2" charset="2"/>
              <a:buChar char="Ø"/>
            </a:pPr>
            <a:r>
              <a:rPr lang="en-US" sz="5500" dirty="0" smtClean="0"/>
              <a:t> Carry forward loss will be covered within prescribed year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5500" dirty="0" smtClean="0"/>
              <a:t>Easy to Justify before tax authorities</a:t>
            </a:r>
          </a:p>
          <a:p>
            <a:pPr algn="just">
              <a:buNone/>
            </a:pPr>
            <a:endParaRPr lang="en-US" sz="4000" dirty="0" smtClean="0"/>
          </a:p>
          <a:p>
            <a:pPr algn="just">
              <a:buNone/>
            </a:pPr>
            <a:endParaRPr lang="en-US" sz="2800" dirty="0" smtClean="0"/>
          </a:p>
          <a:p>
            <a:pPr algn="just">
              <a:buNone/>
            </a:pPr>
            <a:r>
              <a:rPr lang="en-US" sz="2800" dirty="0" smtClean="0"/>
              <a:t>  </a:t>
            </a:r>
            <a:endParaRPr lang="en-US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Tax </a:t>
            </a:r>
            <a:r>
              <a:rPr lang="en-US" sz="4000" dirty="0" smtClean="0"/>
              <a:t>Disadvantage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47799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ZSI </a:t>
            </a:r>
            <a:r>
              <a:rPr lang="en-US" dirty="0" smtClean="0"/>
              <a:t>(Subsidiary co.)has </a:t>
            </a:r>
            <a:r>
              <a:rPr lang="en-US" dirty="0" smtClean="0"/>
              <a:t>to pay income tax on appropriate profit (gross profit).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Obligations: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en-US" b="1" dirty="0" smtClean="0"/>
              <a:t>Parent Company(ZSJ):</a:t>
            </a:r>
          </a:p>
          <a:p>
            <a:pPr algn="just">
              <a:buFont typeface="Wingdings" pitchFamily="2" charset="2"/>
              <a:buChar char="Ø"/>
            </a:pPr>
            <a:r>
              <a:rPr lang="en-US" b="1" dirty="0" smtClean="0"/>
              <a:t> </a:t>
            </a:r>
            <a:r>
              <a:rPr lang="en-US" sz="2800" dirty="0" smtClean="0"/>
              <a:t>ZSJ to be bear all expenditure of ZSI that is including appropriate profit.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dirty="0" smtClean="0"/>
              <a:t>Decision making on cost 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dirty="0" smtClean="0"/>
              <a:t>ZSJ doesn’t require to transfer an amount as loan or advance payment to ZSI.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b="1" dirty="0" smtClean="0"/>
              <a:t>Exchange control: </a:t>
            </a:r>
            <a:r>
              <a:rPr lang="en-US" sz="2800" dirty="0" smtClean="0"/>
              <a:t>when ZSJ transfers money to ZSI against sale or as advance payment in JPY, it is always exchange gain or loss to ZSI.</a:t>
            </a:r>
          </a:p>
          <a:p>
            <a:pPr algn="just">
              <a:buNone/>
            </a:pPr>
            <a:endParaRPr lang="en-US" sz="2800" dirty="0" smtClean="0"/>
          </a:p>
          <a:p>
            <a:pPr algn="just">
              <a:buNone/>
            </a:pPr>
            <a:endParaRPr lang="en-US" sz="2800" dirty="0" smtClean="0"/>
          </a:p>
          <a:p>
            <a:pPr algn="just">
              <a:buNone/>
            </a:pP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714999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en-US" b="1" dirty="0" smtClean="0"/>
              <a:t>Subsidiary Company</a:t>
            </a:r>
            <a:r>
              <a:rPr lang="en-US" b="1" dirty="0" smtClean="0">
                <a:sym typeface="Wingdings" pitchFamily="2" charset="2"/>
              </a:rPr>
              <a:t>:(ZSI)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ym typeface="Wingdings" pitchFamily="2" charset="2"/>
              </a:rPr>
              <a:t>Invoice to be prepared based on actual cost &amp; include appropriate profit to cost.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ym typeface="Wingdings" pitchFamily="2" charset="2"/>
              </a:rPr>
              <a:t>ZSI has to pay income tax based on actual profit.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ym typeface="Wingdings" pitchFamily="2" charset="2"/>
              </a:rPr>
              <a:t>Documentation and information to be maintained as per IT rules.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ym typeface="Wingdings" pitchFamily="2" charset="2"/>
              </a:rPr>
              <a:t> Assist in decision making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229600" cy="5440364"/>
          </a:xfrm>
          <a:ln w="38100">
            <a:solidFill>
              <a:schemeClr val="accent3">
                <a:lumMod val="50000"/>
              </a:schemeClr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>
              <a:buNone/>
            </a:pPr>
            <a:r>
              <a:rPr lang="en-US" dirty="0" smtClean="0"/>
              <a:t>Sample of cost plus invoice:</a:t>
            </a:r>
          </a:p>
          <a:p>
            <a:pPr>
              <a:buNone/>
            </a:pPr>
            <a:r>
              <a:rPr lang="en-US" sz="1800" dirty="0" smtClean="0"/>
              <a:t>Type contract: Engineering                                                        Invoice Number: xxxxx</a:t>
            </a:r>
          </a:p>
          <a:p>
            <a:pPr>
              <a:buNone/>
            </a:pPr>
            <a:r>
              <a:rPr lang="en-US" sz="1800" dirty="0" smtClean="0"/>
              <a:t>                                                                                                        Date:01/11/2010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For professional engineering services rendered for the period(01/10/2010 to 31/10/2010)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 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0" y="2895600"/>
          <a:ext cx="7162800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9413"/>
                <a:gridCol w="127338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</a:tr>
              <a:tr h="391160">
                <a:tc>
                  <a:txBody>
                    <a:bodyPr/>
                    <a:lstStyle/>
                    <a:p>
                      <a:r>
                        <a:rPr lang="en-US" dirty="0" smtClean="0"/>
                        <a:t>Direct Expenses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1,00,000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Indirect expenses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30,000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Operating Expenditure</a:t>
                      </a:r>
                      <a:r>
                        <a:rPr lang="en-US" baseline="0" dirty="0" smtClean="0"/>
                        <a:t>(General, Administrative &amp; selling)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10,00,000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 COST</a:t>
                      </a:r>
                      <a:r>
                        <a:rPr lang="en-US" b="1" baseline="0" dirty="0" smtClean="0"/>
                        <a:t> OF SALES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11,30,000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Add:</a:t>
                      </a:r>
                      <a:r>
                        <a:rPr lang="en-US" baseline="0" dirty="0" smtClean="0"/>
                        <a:t> Adjusted gross profit margin (@15% on total COS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1,69,500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 SALES</a:t>
                      </a:r>
                      <a:r>
                        <a:rPr lang="en-US" b="1" baseline="0" dirty="0" smtClean="0"/>
                        <a:t>/TRANSACTION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12,99,500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486399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u="sng" dirty="0" smtClean="0"/>
              <a:t>Sources :</a:t>
            </a:r>
          </a:p>
          <a:p>
            <a:pPr>
              <a:buNone/>
            </a:pPr>
            <a:endParaRPr lang="en-US" u="sng" dirty="0" smtClean="0"/>
          </a:p>
          <a:p>
            <a:pPr marL="514350" indent="-514350">
              <a:buAutoNum type="arabicPeriod"/>
            </a:pPr>
            <a:r>
              <a:rPr lang="en-US" sz="2800" dirty="0" smtClean="0"/>
              <a:t>Book on Direct taxes(Law &amp; Practices) </a:t>
            </a:r>
          </a:p>
          <a:p>
            <a:pPr marL="514350" indent="-514350">
              <a:buNone/>
            </a:pPr>
            <a:r>
              <a:rPr lang="en-US" sz="2800" dirty="0" smtClean="0"/>
              <a:t>          Dr. Vinod K. Singhania </a:t>
            </a:r>
          </a:p>
          <a:p>
            <a:pPr marL="514350" indent="-514350">
              <a:buNone/>
            </a:pPr>
            <a:r>
              <a:rPr lang="en-US" sz="2800" dirty="0" smtClean="0"/>
              <a:t>          Dr. Kapil Singhania</a:t>
            </a:r>
          </a:p>
          <a:p>
            <a:pPr marL="514350" indent="-514350">
              <a:buNone/>
            </a:pPr>
            <a:r>
              <a:rPr lang="en-US" sz="2800" dirty="0" smtClean="0"/>
              <a:t>2.   </a:t>
            </a:r>
            <a:r>
              <a:rPr lang="en-US" sz="2800" smtClean="0"/>
              <a:t>Book on Advanced </a:t>
            </a:r>
            <a:r>
              <a:rPr lang="en-US" sz="2800" dirty="0" smtClean="0"/>
              <a:t>Cost accounting:</a:t>
            </a:r>
          </a:p>
          <a:p>
            <a:pPr marL="514350" indent="-514350">
              <a:buNone/>
            </a:pPr>
            <a:r>
              <a:rPr lang="en-US" sz="2800" dirty="0" smtClean="0"/>
              <a:t>            S.P Jain</a:t>
            </a:r>
          </a:p>
          <a:p>
            <a:pPr marL="514350" indent="-514350">
              <a:buNone/>
            </a:pPr>
            <a:r>
              <a:rPr lang="en-US" sz="2800" dirty="0" smtClean="0"/>
              <a:t>             K.L Narang </a:t>
            </a:r>
          </a:p>
          <a:p>
            <a:pPr marL="514350" indent="-514350">
              <a:buNone/>
            </a:pPr>
            <a:r>
              <a:rPr lang="en-US" sz="2800" dirty="0" smtClean="0"/>
              <a:t>             Simmi Agarwal.</a:t>
            </a:r>
          </a:p>
          <a:p>
            <a:pPr marL="514350" indent="-514350">
              <a:buNone/>
            </a:pPr>
            <a:r>
              <a:rPr lang="en-US" sz="2800" dirty="0" smtClean="0"/>
              <a:t>3.Internet</a:t>
            </a:r>
          </a:p>
          <a:p>
            <a:pPr marL="514350" indent="-514350">
              <a:buNone/>
            </a:pPr>
            <a:endParaRPr lang="en-US" sz="2800" i="1" dirty="0" smtClean="0">
              <a:solidFill>
                <a:schemeClr val="accent2">
                  <a:lumMod val="75000"/>
                </a:schemeClr>
              </a:solidFill>
              <a:latin typeface="Algerian" pitchFamily="82" charset="0"/>
            </a:endParaRPr>
          </a:p>
          <a:p>
            <a:pPr marL="514350" indent="-514350">
              <a:buNone/>
            </a:pPr>
            <a:r>
              <a:rPr lang="en-US" sz="2800" i="1" dirty="0" smtClean="0">
                <a:solidFill>
                  <a:schemeClr val="accent2">
                    <a:lumMod val="75000"/>
                  </a:schemeClr>
                </a:solidFill>
                <a:latin typeface="Algerian" pitchFamily="82" charset="0"/>
              </a:rPr>
              <a:t>                                                                   Thanks :</a:t>
            </a:r>
          </a:p>
          <a:p>
            <a:pPr marL="514350" indent="-514350">
              <a:buNone/>
            </a:pPr>
            <a:r>
              <a:rPr lang="en-US" sz="2800" i="1" dirty="0" smtClean="0">
                <a:solidFill>
                  <a:schemeClr val="accent2">
                    <a:lumMod val="75000"/>
                  </a:schemeClr>
                </a:solidFill>
                <a:latin typeface="Algerian" pitchFamily="82" charset="0"/>
              </a:rPr>
              <a:t>                                                                   Naveen HN</a:t>
            </a:r>
          </a:p>
          <a:p>
            <a:pPr marL="514350" indent="-514350">
              <a:buNone/>
            </a:pPr>
            <a:endParaRPr lang="en-US" sz="2800" dirty="0" smtClean="0"/>
          </a:p>
          <a:p>
            <a:pPr marL="514350" indent="-514350">
              <a:buNone/>
            </a:pPr>
            <a:r>
              <a:rPr lang="en-US" sz="2800" dirty="0" smtClean="0"/>
              <a:t>                                               </a:t>
            </a:r>
          </a:p>
          <a:p>
            <a:pPr marL="514350" indent="-514350">
              <a:buNone/>
            </a:pPr>
            <a:endParaRPr lang="en-US" sz="2800" dirty="0" smtClean="0"/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endParaRPr lang="en-US" u="sng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28602"/>
            <a:ext cx="6705600" cy="761999"/>
          </a:xfr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COST PLUS METHOD</a:t>
            </a:r>
            <a:endParaRPr lang="en-US" dirty="0"/>
          </a:p>
        </p:txBody>
      </p:sp>
      <p:graphicFrame>
        <p:nvGraphicFramePr>
          <p:cNvPr id="10" name="Diagram 9"/>
          <p:cNvGraphicFramePr/>
          <p:nvPr/>
        </p:nvGraphicFramePr>
        <p:xfrm>
          <a:off x="381000" y="1447800"/>
          <a:ext cx="8610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own Arrow 6"/>
          <p:cNvSpPr/>
          <p:nvPr/>
        </p:nvSpPr>
        <p:spPr>
          <a:xfrm>
            <a:off x="2971800" y="990600"/>
            <a:ext cx="762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flipH="1">
            <a:off x="4297683" y="990600"/>
            <a:ext cx="45719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 advClick="0" advTm="2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b="1" dirty="0" smtClean="0"/>
              <a:t>MUTUAL AGREEMENT</a:t>
            </a:r>
            <a:endParaRPr lang="en-US" sz="3200" b="1" dirty="0"/>
          </a:p>
        </p:txBody>
      </p:sp>
      <p:sp>
        <p:nvSpPr>
          <p:cNvPr id="7" name="Down Arrow 6"/>
          <p:cNvSpPr/>
          <p:nvPr/>
        </p:nvSpPr>
        <p:spPr>
          <a:xfrm>
            <a:off x="4572000" y="1371600"/>
            <a:ext cx="45719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5"/>
          </a:xfrm>
          <a:blipFill>
            <a:blip r:embed="rId2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         Before adopting the CPM  it is mandatory  to have an  agreement between two associate parties (i.e.ZSJ &amp; ZSI).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     The cost plus contract is a legal agreement that allows a contractor to be paid in full for all expenses allowed by the terms of the contract up to set limit that is defined in the terms &amp; condition.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ACCOUNTING PROCEDURE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5181600"/>
          </a:xfr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dirty="0" smtClean="0"/>
              <a:t>Before adopting the CPM we need to close current accounting method as per companies act 1956 under the guidelines of chartered accountant 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/>
              <a:t>Accounting standards 5(AS5)</a:t>
            </a:r>
          </a:p>
          <a:p>
            <a:pPr algn="just">
              <a:buNone/>
            </a:pPr>
            <a:r>
              <a:rPr lang="en-US" sz="2400" dirty="0" smtClean="0"/>
              <a:t>  ICAI’s this standard explains two simple rules.</a:t>
            </a:r>
          </a:p>
          <a:p>
            <a:pPr marL="514350" indent="-514350" algn="just">
              <a:buAutoNum type="arabicPeriod"/>
            </a:pPr>
            <a:r>
              <a:rPr lang="en-US" sz="2400" dirty="0" smtClean="0"/>
              <a:t>All ordinary and extraordinary item relating to the financial statement should be disclosed if it effects on profit or loss period before changing of accounting policies.</a:t>
            </a:r>
          </a:p>
          <a:p>
            <a:pPr marL="514350" indent="-514350" algn="just">
              <a:buAutoNum type="arabicPeriod"/>
            </a:pPr>
            <a:r>
              <a:rPr lang="en-US" sz="2400" dirty="0" smtClean="0"/>
              <a:t>If accounting policies are </a:t>
            </a:r>
            <a:r>
              <a:rPr lang="en-US" sz="2400" dirty="0" smtClean="0"/>
              <a:t>changed, then </a:t>
            </a:r>
            <a:r>
              <a:rPr lang="en-US" sz="2400" dirty="0" smtClean="0"/>
              <a:t>it is the duty of enterprise to disclose all important items relating to income &amp; expenditures, so that profit or losses before the period and after period of changes of accounting policies can easily be compared with other enterprises business. </a:t>
            </a:r>
            <a:endParaRPr lang="en-US" sz="2400" dirty="0"/>
          </a:p>
        </p:txBody>
      </p:sp>
      <p:sp>
        <p:nvSpPr>
          <p:cNvPr id="5" name="Down Arrow 4"/>
          <p:cNvSpPr/>
          <p:nvPr/>
        </p:nvSpPr>
        <p:spPr>
          <a:xfrm>
            <a:off x="4572000" y="914400"/>
            <a:ext cx="45719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/>
              <a:t>SITUATION: COST PLUS METHOD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4602165"/>
          </a:xfrm>
          <a:blipFill>
            <a:blip r:embed="rId2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Existence of sale supplier of product or services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Product or services is highly complex in nature and the cost cannot be predetermined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When the product or services is a new or special one for which estimates are available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In highly inflationary situation cost plus basis is more secure when the estimates based on current costs are uncertain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89038"/>
          </a:xfr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Cost are divided into three categories in CPM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n-US" dirty="0" smtClean="0"/>
              <a:t>Advantages &amp; Disadvantages in CPM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382000" cy="5029200"/>
          </a:xfrm>
          <a:blipFill>
            <a:blip r:embed="rId3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</a:rPr>
              <a:t>Advantages: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This method is suitable for long-term pricing as full cost is recovered and profit is maximized in the long run</a:t>
            </a:r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Assured profit: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cost plus is a fair method of price fixation. The business executives  are convinced  the price fixed will cover the cost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Reduced risks and uncertainties: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If the price is greater than cost, the risk is covered especially when normal expected capacity basis of cost estimation is used.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Considers market factors: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cost plus pricing does not mean that market forces are ignored. The mark up added to make a price reflects the well established customs of trade, which guide the price fixer towards competitive price.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229600" cy="5440364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endParaRPr lang="en-U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just">
              <a:buFont typeface="Wingdings" pitchFamily="2" charset="2"/>
              <a:buChar char="Ø"/>
            </a:pPr>
            <a:endParaRPr lang="en-US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Price stability: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price fixation based on full costs of the product promotes price stability, because it limits the ability of sales persons to cut prices. Price stability facilities planning.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Simplicity: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A full-cost formula for pricing does not require a detailed analysis of cost-behavior patterns to separate costs into fixed variable components for each product. It is simple to operate.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Disadvantages: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5059364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b="1" dirty="0" smtClean="0"/>
              <a:t>Ignores demand: </a:t>
            </a:r>
            <a:r>
              <a:rPr lang="en-US" sz="2400" dirty="0" smtClean="0"/>
              <a:t>cost plus pricing ignores demand and fails to take into account the buyers needs and willingness to pay which govern the sales volume obtainable at each series of prices 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b="1" dirty="0" smtClean="0"/>
              <a:t>Ignores competition: </a:t>
            </a:r>
            <a:r>
              <a:rPr lang="en-US" sz="2400" dirty="0" smtClean="0"/>
              <a:t>It fails to reflect competition adequately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b="1" dirty="0" smtClean="0"/>
              <a:t>Arbitrary cost allocation: </a:t>
            </a:r>
            <a:r>
              <a:rPr lang="en-US" sz="2400" dirty="0" smtClean="0"/>
              <a:t>It takes for granted that costs have been estimated accurately.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b="1" dirty="0" smtClean="0"/>
              <a:t>Ignores opportunity costs: </a:t>
            </a:r>
            <a:r>
              <a:rPr lang="en-US" sz="2400" dirty="0" smtClean="0"/>
              <a:t>for many decisions incremental costs play a vital role in pricing, rather than full costs.</a:t>
            </a:r>
            <a:endParaRPr lang="en-US" sz="2400" b="1" dirty="0" smtClean="0"/>
          </a:p>
          <a:p>
            <a:pPr algn="just">
              <a:buFont typeface="Wingdings" pitchFamily="2" charset="2"/>
              <a:buChar char="Ø"/>
            </a:pPr>
            <a:endParaRPr lang="en-US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651</TotalTime>
  <Words>1239</Words>
  <Application>Microsoft Office PowerPoint</Application>
  <PresentationFormat>On-screen Show (4:3)</PresentationFormat>
  <Paragraphs>113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COST PLUS METHOD</vt:lpstr>
      <vt:lpstr>MUTUAL AGREEMENT</vt:lpstr>
      <vt:lpstr>ACCOUNTING PROCEDURE </vt:lpstr>
      <vt:lpstr>SITUATION: COST PLUS METHOD</vt:lpstr>
      <vt:lpstr> Cost are divided into three categories in CPM </vt:lpstr>
      <vt:lpstr>Advantages &amp; Disadvantages in CPM</vt:lpstr>
      <vt:lpstr>Slide 8</vt:lpstr>
      <vt:lpstr> Disadvantages: </vt:lpstr>
      <vt:lpstr> RECORDING OF SALES: </vt:lpstr>
      <vt:lpstr>FIXED ASSETS:</vt:lpstr>
      <vt:lpstr>Tax Optimization</vt:lpstr>
      <vt:lpstr>Tax Disadvantage:</vt:lpstr>
      <vt:lpstr> Obligations: 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 PLUS METHOD</dc:title>
  <dc:creator/>
  <cp:lastModifiedBy>Naveen</cp:lastModifiedBy>
  <cp:revision>275</cp:revision>
  <dcterms:created xsi:type="dcterms:W3CDTF">2006-08-16T00:00:00Z</dcterms:created>
  <dcterms:modified xsi:type="dcterms:W3CDTF">2010-10-19T12:29:56Z</dcterms:modified>
</cp:coreProperties>
</file>