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23"/>
  </p:notesMasterIdLst>
  <p:sldIdLst>
    <p:sldId id="257" r:id="rId2"/>
    <p:sldId id="263" r:id="rId3"/>
    <p:sldId id="260" r:id="rId4"/>
    <p:sldId id="261" r:id="rId5"/>
    <p:sldId id="264" r:id="rId6"/>
    <p:sldId id="265" r:id="rId7"/>
    <p:sldId id="266" r:id="rId8"/>
    <p:sldId id="283" r:id="rId9"/>
    <p:sldId id="271" r:id="rId10"/>
    <p:sldId id="272" r:id="rId11"/>
    <p:sldId id="273" r:id="rId12"/>
    <p:sldId id="274" r:id="rId13"/>
    <p:sldId id="275" r:id="rId14"/>
    <p:sldId id="276" r:id="rId15"/>
    <p:sldId id="277" r:id="rId16"/>
    <p:sldId id="278" r:id="rId17"/>
    <p:sldId id="279" r:id="rId18"/>
    <p:sldId id="280" r:id="rId19"/>
    <p:sldId id="281" r:id="rId20"/>
    <p:sldId id="282" r:id="rId21"/>
    <p:sldId id="269"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24"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5AC45F1-3C77-4C04-8FA3-541E78DB6DB9}" type="datetimeFigureOut">
              <a:rPr lang="en-US" smtClean="0"/>
              <a:pPr/>
              <a:t>8/25/2015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0F48C30-295D-4231-AB7A-B85A13CDE532}"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a:t>
            </a:r>
            <a:endParaRPr lang="en-US" dirty="0"/>
          </a:p>
        </p:txBody>
      </p:sp>
      <p:sp>
        <p:nvSpPr>
          <p:cNvPr id="4" name="Slide Number Placeholder 3"/>
          <p:cNvSpPr>
            <a:spLocks noGrp="1"/>
          </p:cNvSpPr>
          <p:nvPr>
            <p:ph type="sldNum" sz="quarter" idx="10"/>
          </p:nvPr>
        </p:nvSpPr>
        <p:spPr/>
        <p:txBody>
          <a:bodyPr/>
          <a:lstStyle/>
          <a:p>
            <a:fld id="{80F48C30-295D-4231-AB7A-B85A13CDE532}"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583EC88-77B4-4ECC-83CC-912C39C1A41B}" type="slidenum">
              <a:rPr lang="en-US" smtClean="0"/>
              <a:pPr/>
              <a:t>15</a:t>
            </a:fld>
            <a:endParaRPr lang="en-US"/>
          </a:p>
        </p:txBody>
      </p:sp>
    </p:spTree>
    <p:extLst>
      <p:ext uri="{BB962C8B-B14F-4D97-AF65-F5344CB8AC3E}">
        <p14:creationId xmlns:p14="http://schemas.microsoft.com/office/powerpoint/2010/main" xmlns="" val="11626473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583EC88-77B4-4ECC-83CC-912C39C1A41B}" type="slidenum">
              <a:rPr lang="en-US" smtClean="0"/>
              <a:pPr/>
              <a:t>16</a:t>
            </a:fld>
            <a:endParaRPr lang="en-US"/>
          </a:p>
        </p:txBody>
      </p:sp>
    </p:spTree>
    <p:extLst>
      <p:ext uri="{BB962C8B-B14F-4D97-AF65-F5344CB8AC3E}">
        <p14:creationId xmlns:p14="http://schemas.microsoft.com/office/powerpoint/2010/main" xmlns="" val="11626473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583EC88-77B4-4ECC-83CC-912C39C1A41B}" type="slidenum">
              <a:rPr lang="en-US" smtClean="0"/>
              <a:pPr/>
              <a:t>17</a:t>
            </a:fld>
            <a:endParaRPr lang="en-US"/>
          </a:p>
        </p:txBody>
      </p:sp>
    </p:spTree>
    <p:extLst>
      <p:ext uri="{BB962C8B-B14F-4D97-AF65-F5344CB8AC3E}">
        <p14:creationId xmlns:p14="http://schemas.microsoft.com/office/powerpoint/2010/main" xmlns="" val="11626473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583EC88-77B4-4ECC-83CC-912C39C1A41B}" type="slidenum">
              <a:rPr lang="en-US" smtClean="0"/>
              <a:pPr/>
              <a:t>18</a:t>
            </a:fld>
            <a:endParaRPr lang="en-US"/>
          </a:p>
        </p:txBody>
      </p:sp>
    </p:spTree>
    <p:extLst>
      <p:ext uri="{BB962C8B-B14F-4D97-AF65-F5344CB8AC3E}">
        <p14:creationId xmlns:p14="http://schemas.microsoft.com/office/powerpoint/2010/main" xmlns="" val="11626473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583EC88-77B4-4ECC-83CC-912C39C1A41B}" type="slidenum">
              <a:rPr lang="en-US" smtClean="0"/>
              <a:pPr/>
              <a:t>19</a:t>
            </a:fld>
            <a:endParaRPr lang="en-US"/>
          </a:p>
        </p:txBody>
      </p:sp>
    </p:spTree>
    <p:extLst>
      <p:ext uri="{BB962C8B-B14F-4D97-AF65-F5344CB8AC3E}">
        <p14:creationId xmlns:p14="http://schemas.microsoft.com/office/powerpoint/2010/main" xmlns="" val="11626473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583EC88-77B4-4ECC-83CC-912C39C1A41B}" type="slidenum">
              <a:rPr lang="en-US" smtClean="0"/>
              <a:pPr/>
              <a:t>20</a:t>
            </a:fld>
            <a:endParaRPr lang="en-US"/>
          </a:p>
        </p:txBody>
      </p:sp>
    </p:spTree>
    <p:extLst>
      <p:ext uri="{BB962C8B-B14F-4D97-AF65-F5344CB8AC3E}">
        <p14:creationId xmlns:p14="http://schemas.microsoft.com/office/powerpoint/2010/main" xmlns="" val="11626473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0F48C30-295D-4231-AB7A-B85A13CDE532}" type="slidenum">
              <a:rPr lang="en-US" smtClean="0"/>
              <a:pPr/>
              <a:t>7</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0F48C30-295D-4231-AB7A-B85A13CDE532}" type="slidenum">
              <a:rPr lang="en-US" smtClean="0"/>
              <a:pPr/>
              <a:t>8</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583EC88-77B4-4ECC-83CC-912C39C1A41B}" type="slidenum">
              <a:rPr lang="en-US" smtClean="0"/>
              <a:pPr/>
              <a:t>9</a:t>
            </a:fld>
            <a:endParaRPr lang="en-US"/>
          </a:p>
        </p:txBody>
      </p:sp>
    </p:spTree>
    <p:extLst>
      <p:ext uri="{BB962C8B-B14F-4D97-AF65-F5344CB8AC3E}">
        <p14:creationId xmlns:p14="http://schemas.microsoft.com/office/powerpoint/2010/main" xmlns="" val="11626473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583EC88-77B4-4ECC-83CC-912C39C1A41B}" type="slidenum">
              <a:rPr lang="en-US" smtClean="0"/>
              <a:pPr/>
              <a:t>10</a:t>
            </a:fld>
            <a:endParaRPr lang="en-US"/>
          </a:p>
        </p:txBody>
      </p:sp>
    </p:spTree>
    <p:extLst>
      <p:ext uri="{BB962C8B-B14F-4D97-AF65-F5344CB8AC3E}">
        <p14:creationId xmlns:p14="http://schemas.microsoft.com/office/powerpoint/2010/main" xmlns="" val="11626473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583EC88-77B4-4ECC-83CC-912C39C1A41B}" type="slidenum">
              <a:rPr lang="en-US" smtClean="0"/>
              <a:pPr/>
              <a:t>11</a:t>
            </a:fld>
            <a:endParaRPr lang="en-US"/>
          </a:p>
        </p:txBody>
      </p:sp>
    </p:spTree>
    <p:extLst>
      <p:ext uri="{BB962C8B-B14F-4D97-AF65-F5344CB8AC3E}">
        <p14:creationId xmlns:p14="http://schemas.microsoft.com/office/powerpoint/2010/main" xmlns="" val="11626473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583EC88-77B4-4ECC-83CC-912C39C1A41B}" type="slidenum">
              <a:rPr lang="en-US" smtClean="0"/>
              <a:pPr/>
              <a:t>12</a:t>
            </a:fld>
            <a:endParaRPr lang="en-US"/>
          </a:p>
        </p:txBody>
      </p:sp>
    </p:spTree>
    <p:extLst>
      <p:ext uri="{BB962C8B-B14F-4D97-AF65-F5344CB8AC3E}">
        <p14:creationId xmlns:p14="http://schemas.microsoft.com/office/powerpoint/2010/main" xmlns="" val="11626473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583EC88-77B4-4ECC-83CC-912C39C1A41B}" type="slidenum">
              <a:rPr lang="en-US" smtClean="0"/>
              <a:pPr/>
              <a:t>13</a:t>
            </a:fld>
            <a:endParaRPr lang="en-US"/>
          </a:p>
        </p:txBody>
      </p:sp>
    </p:spTree>
    <p:extLst>
      <p:ext uri="{BB962C8B-B14F-4D97-AF65-F5344CB8AC3E}">
        <p14:creationId xmlns:p14="http://schemas.microsoft.com/office/powerpoint/2010/main" xmlns="" val="11626473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583EC88-77B4-4ECC-83CC-912C39C1A41B}" type="slidenum">
              <a:rPr lang="en-US" smtClean="0"/>
              <a:pPr/>
              <a:t>14</a:t>
            </a:fld>
            <a:endParaRPr lang="en-US"/>
          </a:p>
        </p:txBody>
      </p:sp>
    </p:spTree>
    <p:extLst>
      <p:ext uri="{BB962C8B-B14F-4D97-AF65-F5344CB8AC3E}">
        <p14:creationId xmlns:p14="http://schemas.microsoft.com/office/powerpoint/2010/main" xmlns="" val="11626473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FE7A59-4AA0-411C-A5AC-64940473D0F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FE7A59-4AA0-411C-A5AC-64940473D0F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FE7A59-4AA0-411C-A5AC-64940473D0F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1" y="6607667"/>
            <a:ext cx="1898259" cy="196947"/>
          </a:xfrm>
        </p:spPr>
        <p:txBody>
          <a:bodyPr/>
          <a:lstStyle/>
          <a:p>
            <a:endParaRPr lang="en-US" dirty="0"/>
          </a:p>
        </p:txBody>
      </p:sp>
      <p:sp>
        <p:nvSpPr>
          <p:cNvPr id="6" name="Slide Number Placeholder 5"/>
          <p:cNvSpPr>
            <a:spLocks noGrp="1"/>
          </p:cNvSpPr>
          <p:nvPr>
            <p:ph type="sldNum" sz="quarter" idx="12"/>
          </p:nvPr>
        </p:nvSpPr>
        <p:spPr>
          <a:xfrm>
            <a:off x="7002194" y="6596481"/>
            <a:ext cx="2057400" cy="208133"/>
          </a:xfrm>
        </p:spPr>
        <p:txBody>
          <a:bodyPr/>
          <a:lstStyle/>
          <a:p>
            <a:fld id="{7B3A3F28-EE64-4431-B012-96C8FBC80511}" type="slidenum">
              <a:rPr lang="en-US" smtClean="0"/>
              <a:pPr/>
              <a:t>‹#›</a:t>
            </a:fld>
            <a:endParaRPr lang="en-US" dirty="0"/>
          </a:p>
        </p:txBody>
      </p:sp>
      <p:sp>
        <p:nvSpPr>
          <p:cNvPr id="8" name="Rectangle 7"/>
          <p:cNvSpPr/>
          <p:nvPr userDrawn="1"/>
        </p:nvSpPr>
        <p:spPr>
          <a:xfrm>
            <a:off x="2" y="140680"/>
            <a:ext cx="9143999" cy="6358597"/>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9" name="Rectangle 8"/>
          <p:cNvSpPr/>
          <p:nvPr userDrawn="1"/>
        </p:nvSpPr>
        <p:spPr>
          <a:xfrm>
            <a:off x="73857" y="239154"/>
            <a:ext cx="1308296" cy="6147581"/>
          </a:xfrm>
          <a:prstGeom prst="rect">
            <a:avLst/>
          </a:prstGeom>
          <a:ln w="38100">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Tree>
    <p:extLst>
      <p:ext uri="{BB962C8B-B14F-4D97-AF65-F5344CB8AC3E}">
        <p14:creationId xmlns:p14="http://schemas.microsoft.com/office/powerpoint/2010/main" xmlns="" val="20725040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FE7A59-4AA0-411C-A5AC-64940473D0F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FE7A59-4AA0-411C-A5AC-64940473D0F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FE7A59-4AA0-411C-A5AC-64940473D0F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7FE7A59-4AA0-411C-A5AC-64940473D0F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7FE7A59-4AA0-411C-A5AC-64940473D0F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7FE7A59-4AA0-411C-A5AC-64940473D0F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FE7A59-4AA0-411C-A5AC-64940473D0F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FE7A59-4AA0-411C-A5AC-64940473D0F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FE7A59-4AA0-411C-A5AC-64940473D0F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slide" Target="slide4.xml"/><Relationship Id="rId7" Type="http://schemas.openxmlformats.org/officeDocument/2006/relationships/slide" Target="slide7.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slide" Target="slide2.xml"/><Relationship Id="rId11" Type="http://schemas.openxmlformats.org/officeDocument/2006/relationships/slide" Target="slide12.xml"/><Relationship Id="rId5" Type="http://schemas.openxmlformats.org/officeDocument/2006/relationships/slide" Target="slide5.xml"/><Relationship Id="rId10" Type="http://schemas.openxmlformats.org/officeDocument/2006/relationships/slide" Target="slide14.xml"/><Relationship Id="rId4" Type="http://schemas.openxmlformats.org/officeDocument/2006/relationships/slide" Target="slide6.xml"/><Relationship Id="rId9" Type="http://schemas.openxmlformats.org/officeDocument/2006/relationships/slide" Target="slide21.xml"/></Relationships>
</file>

<file path=ppt/slides/_rels/slide11.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slide" Target="slide4.xml"/><Relationship Id="rId7" Type="http://schemas.openxmlformats.org/officeDocument/2006/relationships/slide" Target="slide7.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slide" Target="slide2.xml"/><Relationship Id="rId11" Type="http://schemas.openxmlformats.org/officeDocument/2006/relationships/slide" Target="slide12.xml"/><Relationship Id="rId5" Type="http://schemas.openxmlformats.org/officeDocument/2006/relationships/slide" Target="slide5.xml"/><Relationship Id="rId10" Type="http://schemas.openxmlformats.org/officeDocument/2006/relationships/slide" Target="slide14.xml"/><Relationship Id="rId4" Type="http://schemas.openxmlformats.org/officeDocument/2006/relationships/slide" Target="slide6.xml"/><Relationship Id="rId9" Type="http://schemas.openxmlformats.org/officeDocument/2006/relationships/slide" Target="slide21.xml"/></Relationships>
</file>

<file path=ppt/slides/_rels/slide12.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slide" Target="slide4.xml"/><Relationship Id="rId7" Type="http://schemas.openxmlformats.org/officeDocument/2006/relationships/slide" Target="slide7.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slide" Target="slide2.xml"/><Relationship Id="rId11" Type="http://schemas.openxmlformats.org/officeDocument/2006/relationships/slide" Target="slide12.xml"/><Relationship Id="rId5" Type="http://schemas.openxmlformats.org/officeDocument/2006/relationships/slide" Target="slide5.xml"/><Relationship Id="rId10" Type="http://schemas.openxmlformats.org/officeDocument/2006/relationships/slide" Target="slide14.xml"/><Relationship Id="rId4" Type="http://schemas.openxmlformats.org/officeDocument/2006/relationships/slide" Target="slide6.xml"/><Relationship Id="rId9" Type="http://schemas.openxmlformats.org/officeDocument/2006/relationships/slide" Target="slide21.xml"/></Relationships>
</file>

<file path=ppt/slides/_rels/slide13.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slide" Target="slide4.xml"/><Relationship Id="rId7" Type="http://schemas.openxmlformats.org/officeDocument/2006/relationships/slide" Target="slide7.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slide" Target="slide2.xml"/><Relationship Id="rId11" Type="http://schemas.openxmlformats.org/officeDocument/2006/relationships/slide" Target="slide12.xml"/><Relationship Id="rId5" Type="http://schemas.openxmlformats.org/officeDocument/2006/relationships/slide" Target="slide5.xml"/><Relationship Id="rId10" Type="http://schemas.openxmlformats.org/officeDocument/2006/relationships/slide" Target="slide14.xml"/><Relationship Id="rId4" Type="http://schemas.openxmlformats.org/officeDocument/2006/relationships/slide" Target="slide6.xml"/><Relationship Id="rId9" Type="http://schemas.openxmlformats.org/officeDocument/2006/relationships/slide" Target="slide21.xml"/></Relationships>
</file>

<file path=ppt/slides/_rels/slide14.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slide" Target="slide4.xml"/><Relationship Id="rId7" Type="http://schemas.openxmlformats.org/officeDocument/2006/relationships/slide" Target="slide7.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slide" Target="slide2.xml"/><Relationship Id="rId11" Type="http://schemas.openxmlformats.org/officeDocument/2006/relationships/slide" Target="slide12.xml"/><Relationship Id="rId5" Type="http://schemas.openxmlformats.org/officeDocument/2006/relationships/slide" Target="slide5.xml"/><Relationship Id="rId10" Type="http://schemas.openxmlformats.org/officeDocument/2006/relationships/slide" Target="slide14.xml"/><Relationship Id="rId4" Type="http://schemas.openxmlformats.org/officeDocument/2006/relationships/slide" Target="slide6.xml"/><Relationship Id="rId9" Type="http://schemas.openxmlformats.org/officeDocument/2006/relationships/slide" Target="slide21.xml"/></Relationships>
</file>

<file path=ppt/slides/_rels/slide15.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slide" Target="slide4.xml"/><Relationship Id="rId7" Type="http://schemas.openxmlformats.org/officeDocument/2006/relationships/slide" Target="slide7.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slide" Target="slide2.xml"/><Relationship Id="rId11" Type="http://schemas.openxmlformats.org/officeDocument/2006/relationships/slide" Target="slide12.xml"/><Relationship Id="rId5" Type="http://schemas.openxmlformats.org/officeDocument/2006/relationships/slide" Target="slide5.xml"/><Relationship Id="rId10" Type="http://schemas.openxmlformats.org/officeDocument/2006/relationships/slide" Target="slide14.xml"/><Relationship Id="rId4" Type="http://schemas.openxmlformats.org/officeDocument/2006/relationships/slide" Target="slide6.xml"/><Relationship Id="rId9" Type="http://schemas.openxmlformats.org/officeDocument/2006/relationships/slide" Target="slide21.xml"/></Relationships>
</file>

<file path=ppt/slides/_rels/slide16.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slide" Target="slide4.xml"/><Relationship Id="rId7" Type="http://schemas.openxmlformats.org/officeDocument/2006/relationships/slide" Target="slide7.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slide" Target="slide2.xml"/><Relationship Id="rId11" Type="http://schemas.openxmlformats.org/officeDocument/2006/relationships/slide" Target="slide12.xml"/><Relationship Id="rId5" Type="http://schemas.openxmlformats.org/officeDocument/2006/relationships/slide" Target="slide5.xml"/><Relationship Id="rId10" Type="http://schemas.openxmlformats.org/officeDocument/2006/relationships/slide" Target="slide14.xml"/><Relationship Id="rId4" Type="http://schemas.openxmlformats.org/officeDocument/2006/relationships/slide" Target="slide6.xml"/><Relationship Id="rId9" Type="http://schemas.openxmlformats.org/officeDocument/2006/relationships/slide" Target="slide21.xml"/></Relationships>
</file>

<file path=ppt/slides/_rels/slide17.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slide" Target="slide4.xml"/><Relationship Id="rId7" Type="http://schemas.openxmlformats.org/officeDocument/2006/relationships/slide" Target="slide7.xm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slide" Target="slide2.xml"/><Relationship Id="rId11" Type="http://schemas.openxmlformats.org/officeDocument/2006/relationships/slide" Target="slide12.xml"/><Relationship Id="rId5" Type="http://schemas.openxmlformats.org/officeDocument/2006/relationships/slide" Target="slide5.xml"/><Relationship Id="rId10" Type="http://schemas.openxmlformats.org/officeDocument/2006/relationships/slide" Target="slide14.xml"/><Relationship Id="rId4" Type="http://schemas.openxmlformats.org/officeDocument/2006/relationships/slide" Target="slide6.xml"/><Relationship Id="rId9" Type="http://schemas.openxmlformats.org/officeDocument/2006/relationships/slide" Target="slide21.xml"/></Relationships>
</file>

<file path=ppt/slides/_rels/slide18.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slide" Target="slide4.xml"/><Relationship Id="rId7" Type="http://schemas.openxmlformats.org/officeDocument/2006/relationships/slide" Target="slide7.xml"/><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slide" Target="slide2.xml"/><Relationship Id="rId11" Type="http://schemas.openxmlformats.org/officeDocument/2006/relationships/slide" Target="slide12.xml"/><Relationship Id="rId5" Type="http://schemas.openxmlformats.org/officeDocument/2006/relationships/slide" Target="slide5.xml"/><Relationship Id="rId10" Type="http://schemas.openxmlformats.org/officeDocument/2006/relationships/slide" Target="slide14.xml"/><Relationship Id="rId4" Type="http://schemas.openxmlformats.org/officeDocument/2006/relationships/slide" Target="slide6.xml"/><Relationship Id="rId9" Type="http://schemas.openxmlformats.org/officeDocument/2006/relationships/slide" Target="slide21.xml"/></Relationships>
</file>

<file path=ppt/slides/_rels/slide19.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slide" Target="slide4.xml"/><Relationship Id="rId7" Type="http://schemas.openxmlformats.org/officeDocument/2006/relationships/slide" Target="slide7.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slide" Target="slide2.xml"/><Relationship Id="rId11" Type="http://schemas.openxmlformats.org/officeDocument/2006/relationships/slide" Target="slide12.xml"/><Relationship Id="rId5" Type="http://schemas.openxmlformats.org/officeDocument/2006/relationships/slide" Target="slide5.xml"/><Relationship Id="rId10" Type="http://schemas.openxmlformats.org/officeDocument/2006/relationships/slide" Target="slide14.xml"/><Relationship Id="rId4" Type="http://schemas.openxmlformats.org/officeDocument/2006/relationships/slide" Target="slide6.xml"/><Relationship Id="rId9" Type="http://schemas.openxmlformats.org/officeDocument/2006/relationships/slide" Target="slide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slide" Target="slide4.xml"/><Relationship Id="rId7" Type="http://schemas.openxmlformats.org/officeDocument/2006/relationships/slide" Target="slide7.xml"/><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slide" Target="slide2.xml"/><Relationship Id="rId11" Type="http://schemas.openxmlformats.org/officeDocument/2006/relationships/slide" Target="slide12.xml"/><Relationship Id="rId5" Type="http://schemas.openxmlformats.org/officeDocument/2006/relationships/slide" Target="slide5.xml"/><Relationship Id="rId10" Type="http://schemas.openxmlformats.org/officeDocument/2006/relationships/slide" Target="slide14.xml"/><Relationship Id="rId4" Type="http://schemas.openxmlformats.org/officeDocument/2006/relationships/slide" Target="slide6.xml"/><Relationship Id="rId9" Type="http://schemas.openxmlformats.org/officeDocument/2006/relationships/slide" Target="slide2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slide" Target="slide4.xml"/><Relationship Id="rId7" Type="http://schemas.openxmlformats.org/officeDocument/2006/relationships/slide" Target="slide7.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slide" Target="slide2.xml"/><Relationship Id="rId11" Type="http://schemas.openxmlformats.org/officeDocument/2006/relationships/slide" Target="slide12.xml"/><Relationship Id="rId5" Type="http://schemas.openxmlformats.org/officeDocument/2006/relationships/slide" Target="slide5.xml"/><Relationship Id="rId10" Type="http://schemas.openxmlformats.org/officeDocument/2006/relationships/slide" Target="slide14.xml"/><Relationship Id="rId4" Type="http://schemas.openxmlformats.org/officeDocument/2006/relationships/slide" Target="slide6.xml"/><Relationship Id="rId9" Type="http://schemas.openxmlformats.org/officeDocument/2006/relationships/slide" Target="slide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81200" y="1295400"/>
            <a:ext cx="5257800" cy="1323439"/>
          </a:xfrm>
          <a:prstGeom prst="rect">
            <a:avLst/>
          </a:prstGeom>
          <a:effectLst>
            <a:glow rad="101600">
              <a:schemeClr val="accent6">
                <a:satMod val="175000"/>
                <a:alpha val="40000"/>
              </a:schemeClr>
            </a:glow>
            <a:outerShdw blurRad="50800" dist="38100" dir="8100000" algn="tr" rotWithShape="0">
              <a:prstClr val="black">
                <a:alpha val="40000"/>
              </a:prstClr>
            </a:outerShdw>
            <a:reflection blurRad="6350" stA="50000" endA="300" endPos="90000" dir="5400000" sy="-100000" algn="bl" rotWithShape="0"/>
            <a:softEdge rad="31750"/>
          </a:effectLst>
        </p:spPr>
        <p:style>
          <a:lnRef idx="2">
            <a:schemeClr val="accent6"/>
          </a:lnRef>
          <a:fillRef idx="1">
            <a:schemeClr val="lt1"/>
          </a:fillRef>
          <a:effectRef idx="0">
            <a:schemeClr val="accent6"/>
          </a:effectRef>
          <a:fontRef idx="minor">
            <a:schemeClr val="dk1"/>
          </a:fontRef>
        </p:style>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8000" b="1" dirty="0" smtClean="0">
                <a:ln w="11430">
                  <a:solidFill>
                    <a:schemeClr val="tx1">
                      <a:lumMod val="65000"/>
                      <a:lumOff val="35000"/>
                    </a:schemeClr>
                  </a:solidFill>
                </a:ln>
                <a:solidFill>
                  <a:srgbClr val="FFC000"/>
                </a:solidFill>
                <a:effectLst>
                  <a:outerShdw blurRad="80000" dist="40000" dir="5040000" algn="tl">
                    <a:srgbClr val="000000">
                      <a:alpha val="30000"/>
                    </a:srgbClr>
                  </a:outerShdw>
                </a:effectLst>
              </a:rPr>
              <a:t>CARO, 2015</a:t>
            </a:r>
            <a:endParaRPr lang="en-US" sz="8000" b="1" dirty="0">
              <a:ln w="11430">
                <a:solidFill>
                  <a:schemeClr val="tx1">
                    <a:lumMod val="65000"/>
                    <a:lumOff val="35000"/>
                  </a:schemeClr>
                </a:solidFill>
              </a:ln>
              <a:solidFill>
                <a:srgbClr val="FFC000"/>
              </a:solidFill>
              <a:effectLst>
                <a:outerShdw blurRad="80000" dist="40000" dir="5040000" algn="tl">
                  <a:srgbClr val="000000">
                    <a:alpha val="30000"/>
                  </a:srgbClr>
                </a:outerShdw>
              </a:effectLst>
            </a:endParaRPr>
          </a:p>
        </p:txBody>
      </p:sp>
      <p:sp>
        <p:nvSpPr>
          <p:cNvPr id="4" name="Rectangle 3"/>
          <p:cNvSpPr/>
          <p:nvPr/>
        </p:nvSpPr>
        <p:spPr>
          <a:xfrm>
            <a:off x="0" y="5181600"/>
            <a:ext cx="5334000" cy="2339102"/>
          </a:xfrm>
          <a:prstGeom prst="rect">
            <a:avLst/>
          </a:prstGeom>
          <a:noFill/>
        </p:spPr>
        <p:txBody>
          <a:bodyPr wrap="square" lIns="91440" tIns="45720" rIns="91440" bIns="45720">
            <a:spAutoFit/>
          </a:bodyPr>
          <a:lstStyle/>
          <a:p>
            <a:pPr algn="just"/>
            <a:r>
              <a:rPr lang="en-US" sz="2400" dirty="0" smtClean="0">
                <a:ln w="10541" cmpd="sng">
                  <a:solidFill>
                    <a:srgbClr val="7D7D7D">
                      <a:tint val="100000"/>
                      <a:shade val="100000"/>
                      <a:satMod val="110000"/>
                    </a:srgbClr>
                  </a:solidFill>
                  <a:prstDash val="solid"/>
                </a:ln>
                <a:solidFill>
                  <a:schemeClr val="tx1">
                    <a:lumMod val="75000"/>
                    <a:lumOff val="25000"/>
                  </a:schemeClr>
                </a:solidFill>
                <a:effectLst>
                  <a:innerShdw blurRad="63500" dist="50800" dir="13500000">
                    <a:prstClr val="black">
                      <a:alpha val="50000"/>
                    </a:prstClr>
                  </a:innerShdw>
                  <a:reflection blurRad="6350" stA="60000" endA="900" endPos="58000" dir="5400000" sy="-100000" algn="bl" rotWithShape="0"/>
                </a:effectLst>
                <a:latin typeface="Times New Roman" pitchFamily="18" charset="0"/>
                <a:cs typeface="Times New Roman" pitchFamily="18" charset="0"/>
              </a:rPr>
              <a:t>Presented by - ARPIT VERMA</a:t>
            </a:r>
          </a:p>
          <a:p>
            <a:pPr algn="just"/>
            <a:r>
              <a:rPr lang="en-US" sz="2400" cap="none" spc="0" dirty="0" smtClean="0">
                <a:ln w="10541" cmpd="sng">
                  <a:solidFill>
                    <a:srgbClr val="7D7D7D">
                      <a:tint val="100000"/>
                      <a:shade val="100000"/>
                      <a:satMod val="110000"/>
                    </a:srgbClr>
                  </a:solidFill>
                  <a:prstDash val="solid"/>
                </a:ln>
                <a:solidFill>
                  <a:schemeClr val="tx1">
                    <a:lumMod val="75000"/>
                    <a:lumOff val="25000"/>
                  </a:schemeClr>
                </a:solidFill>
                <a:effectLst>
                  <a:innerShdw blurRad="63500" dist="50800" dir="13500000">
                    <a:prstClr val="black">
                      <a:alpha val="50000"/>
                    </a:prstClr>
                  </a:innerShdw>
                  <a:reflection blurRad="6350" stA="60000" endA="900" endPos="58000" dir="5400000" sy="-100000" algn="bl" rotWithShape="0"/>
                </a:effectLst>
                <a:latin typeface="Times New Roman" pitchFamily="18" charset="0"/>
                <a:cs typeface="Times New Roman" pitchFamily="18" charset="0"/>
              </a:rPr>
              <a:t>Reg. No.- CRO0422316</a:t>
            </a:r>
          </a:p>
          <a:p>
            <a:pPr algn="just"/>
            <a:r>
              <a:rPr lang="en-US" sz="2400" dirty="0" smtClean="0">
                <a:ln w="10541" cmpd="sng">
                  <a:solidFill>
                    <a:srgbClr val="7D7D7D">
                      <a:tint val="100000"/>
                      <a:shade val="100000"/>
                      <a:satMod val="110000"/>
                    </a:srgbClr>
                  </a:solidFill>
                  <a:prstDash val="solid"/>
                </a:ln>
                <a:solidFill>
                  <a:schemeClr val="tx1">
                    <a:lumMod val="75000"/>
                    <a:lumOff val="25000"/>
                  </a:schemeClr>
                </a:solidFill>
                <a:effectLst>
                  <a:innerShdw blurRad="63500" dist="50800" dir="13500000">
                    <a:prstClr val="black">
                      <a:alpha val="50000"/>
                    </a:prstClr>
                  </a:innerShdw>
                  <a:reflection blurRad="6350" stA="60000" endA="900" endPos="58000" dir="5400000" sy="-100000" algn="bl" rotWithShape="0"/>
                </a:effectLst>
                <a:latin typeface="Times New Roman" pitchFamily="18" charset="0"/>
                <a:cs typeface="Times New Roman" pitchFamily="18" charset="0"/>
              </a:rPr>
              <a:t>Mail </a:t>
            </a:r>
            <a:r>
              <a:rPr lang="en-US" sz="2400" dirty="0" err="1" smtClean="0">
                <a:ln w="10541" cmpd="sng">
                  <a:solidFill>
                    <a:srgbClr val="7D7D7D">
                      <a:tint val="100000"/>
                      <a:shade val="100000"/>
                      <a:satMod val="110000"/>
                    </a:srgbClr>
                  </a:solidFill>
                  <a:prstDash val="solid"/>
                </a:ln>
                <a:solidFill>
                  <a:schemeClr val="tx1">
                    <a:lumMod val="75000"/>
                    <a:lumOff val="25000"/>
                  </a:schemeClr>
                </a:solidFill>
                <a:effectLst>
                  <a:innerShdw blurRad="63500" dist="50800" dir="13500000">
                    <a:prstClr val="black">
                      <a:alpha val="50000"/>
                    </a:prstClr>
                  </a:innerShdw>
                  <a:reflection blurRad="6350" stA="60000" endA="900" endPos="58000" dir="5400000" sy="-100000" algn="bl" rotWithShape="0"/>
                </a:effectLst>
                <a:latin typeface="Times New Roman" pitchFamily="18" charset="0"/>
                <a:cs typeface="Times New Roman" pitchFamily="18" charset="0"/>
              </a:rPr>
              <a:t>I.d.</a:t>
            </a:r>
            <a:r>
              <a:rPr lang="en-US" sz="2400" dirty="0" smtClean="0">
                <a:ln w="10541" cmpd="sng">
                  <a:solidFill>
                    <a:srgbClr val="7D7D7D">
                      <a:tint val="100000"/>
                      <a:shade val="100000"/>
                      <a:satMod val="110000"/>
                    </a:srgbClr>
                  </a:solidFill>
                  <a:prstDash val="solid"/>
                </a:ln>
                <a:solidFill>
                  <a:schemeClr val="tx1">
                    <a:lumMod val="75000"/>
                    <a:lumOff val="25000"/>
                  </a:schemeClr>
                </a:solidFill>
                <a:effectLst>
                  <a:innerShdw blurRad="63500" dist="50800" dir="13500000">
                    <a:prstClr val="black">
                      <a:alpha val="50000"/>
                    </a:prstClr>
                  </a:innerShdw>
                  <a:reflection blurRad="6350" stA="60000" endA="900" endPos="58000" dir="5400000" sy="-100000" algn="bl" rotWithShape="0"/>
                </a:effectLst>
                <a:latin typeface="Times New Roman" pitchFamily="18" charset="0"/>
                <a:cs typeface="Times New Roman" pitchFamily="18" charset="0"/>
              </a:rPr>
              <a:t>- arpit.akiko@gmail.com</a:t>
            </a:r>
            <a:endParaRPr lang="en-US" sz="2400" cap="none" spc="0" dirty="0" smtClean="0">
              <a:ln w="10541" cmpd="sng">
                <a:solidFill>
                  <a:srgbClr val="7D7D7D">
                    <a:tint val="100000"/>
                    <a:shade val="100000"/>
                    <a:satMod val="110000"/>
                  </a:srgbClr>
                </a:solidFill>
                <a:prstDash val="solid"/>
              </a:ln>
              <a:solidFill>
                <a:schemeClr val="tx1">
                  <a:lumMod val="75000"/>
                  <a:lumOff val="25000"/>
                </a:schemeClr>
              </a:solidFill>
              <a:effectLst>
                <a:innerShdw blurRad="63500" dist="50800" dir="13500000">
                  <a:prstClr val="black">
                    <a:alpha val="50000"/>
                  </a:prstClr>
                </a:innerShdw>
                <a:reflection blurRad="6350" stA="60000" endA="900" endPos="58000" dir="5400000" sy="-100000" algn="bl" rotWithShape="0"/>
              </a:effectLst>
              <a:latin typeface="Times New Roman" pitchFamily="18" charset="0"/>
              <a:cs typeface="Times New Roman" pitchFamily="18" charset="0"/>
            </a:endParaRPr>
          </a:p>
          <a:p>
            <a:pPr algn="just"/>
            <a:endParaRPr lang="en-US" sz="2000" cap="none" spc="0"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innerShdw blurRad="63500" dist="50800" dir="13500000">
                  <a:prstClr val="black">
                    <a:alpha val="50000"/>
                  </a:prstClr>
                </a:innerShdw>
                <a:reflection blurRad="6350" stA="60000" endA="900" endPos="58000" dir="5400000" sy="-100000" algn="bl" rotWithShape="0"/>
              </a:effectLst>
              <a:latin typeface="Times New Roman" pitchFamily="18" charset="0"/>
              <a:cs typeface="Times New Roman" pitchFamily="18" charset="0"/>
            </a:endParaRPr>
          </a:p>
          <a:p>
            <a:pPr algn="ctr"/>
            <a:endParaRPr lang="en-US" sz="5400" b="1" cap="none" spc="0"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innerShdw blurRad="63500" dist="50800" dir="13500000">
                  <a:prstClr val="black">
                    <a:alpha val="50000"/>
                  </a:prstClr>
                </a:innerShdw>
                <a:reflection blurRad="6350" stA="60000" endA="900" endPos="58000" dir="5400000" sy="-100000" algn="bl" rotWithShape="0"/>
              </a:effectLst>
            </a:endParaRPr>
          </a:p>
        </p:txBody>
      </p:sp>
      <p:sp>
        <p:nvSpPr>
          <p:cNvPr id="7" name="TextBox 6"/>
          <p:cNvSpPr txBox="1"/>
          <p:nvPr/>
        </p:nvSpPr>
        <p:spPr>
          <a:xfrm>
            <a:off x="5257800" y="4038600"/>
            <a:ext cx="3200400" cy="400110"/>
          </a:xfrm>
          <a:prstGeom prst="rect">
            <a:avLst/>
          </a:prstGeom>
          <a:noFill/>
        </p:spPr>
        <p:txBody>
          <a:bodyPr wrap="square" rtlCol="0">
            <a:spAutoFit/>
          </a:bodyPr>
          <a:lstStyle/>
          <a:p>
            <a:r>
              <a:rPr lang="en-IN" sz="2000" dirty="0" smtClean="0">
                <a:latin typeface="Times New Roman" pitchFamily="18" charset="0"/>
                <a:cs typeface="Times New Roman" pitchFamily="18" charset="0"/>
              </a:rPr>
              <a:t>Notified on April 10,2015</a:t>
            </a: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43964" y="152399"/>
            <a:ext cx="1188448" cy="513807"/>
          </a:xfrm>
          <a:prstGeom prst="roundRect">
            <a:avLst/>
          </a:prstGeom>
          <a:solidFill>
            <a:srgbClr val="FFC000"/>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en-US" sz="1600" dirty="0" smtClean="0">
                <a:solidFill>
                  <a:schemeClr val="tx1"/>
                </a:solidFill>
              </a:rPr>
              <a:t>Fixed Assets</a:t>
            </a:r>
            <a:endParaRPr lang="en-US" sz="1600" dirty="0">
              <a:solidFill>
                <a:schemeClr val="tx1"/>
              </a:solidFill>
            </a:endParaRPr>
          </a:p>
        </p:txBody>
      </p:sp>
      <p:sp>
        <p:nvSpPr>
          <p:cNvPr id="5" name="Rounded Rectangle 4">
            <a:hlinkClick r:id="rId3" action="ppaction://hlinksldjump"/>
          </p:cNvPr>
          <p:cNvSpPr/>
          <p:nvPr/>
        </p:nvSpPr>
        <p:spPr>
          <a:xfrm>
            <a:off x="124369" y="709550"/>
            <a:ext cx="1228725" cy="33548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1400" dirty="0" smtClean="0">
                <a:solidFill>
                  <a:schemeClr val="tx1"/>
                </a:solidFill>
              </a:rPr>
              <a:t>Inventory</a:t>
            </a:r>
          </a:p>
        </p:txBody>
      </p:sp>
      <p:sp>
        <p:nvSpPr>
          <p:cNvPr id="6" name="Rounded Rectangle 5">
            <a:hlinkClick r:id="rId4" action="ppaction://hlinksldjump"/>
          </p:cNvPr>
          <p:cNvSpPr/>
          <p:nvPr/>
        </p:nvSpPr>
        <p:spPr>
          <a:xfrm>
            <a:off x="156755" y="1088322"/>
            <a:ext cx="1165860" cy="58807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Loans to </a:t>
            </a:r>
            <a:endParaRPr lang="en-US" sz="1400" dirty="0">
              <a:solidFill>
                <a:schemeClr val="tx1"/>
              </a:solidFill>
            </a:endParaRPr>
          </a:p>
        </p:txBody>
      </p:sp>
      <p:sp>
        <p:nvSpPr>
          <p:cNvPr id="7" name="Rounded Rectangle 6">
            <a:hlinkClick r:id="rId5" action="ppaction://hlinksldjump"/>
          </p:cNvPr>
          <p:cNvSpPr/>
          <p:nvPr/>
        </p:nvSpPr>
        <p:spPr>
          <a:xfrm>
            <a:off x="137160" y="2307682"/>
            <a:ext cx="1185455" cy="43551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Deposits</a:t>
            </a:r>
            <a:endParaRPr lang="en-US" sz="1400" dirty="0">
              <a:solidFill>
                <a:schemeClr val="tx1"/>
              </a:solidFill>
            </a:endParaRPr>
          </a:p>
        </p:txBody>
      </p:sp>
      <p:sp>
        <p:nvSpPr>
          <p:cNvPr id="8" name="Rounded Rectangle 7">
            <a:hlinkClick r:id="rId6" action="ppaction://hlinksldjump"/>
          </p:cNvPr>
          <p:cNvSpPr/>
          <p:nvPr/>
        </p:nvSpPr>
        <p:spPr>
          <a:xfrm>
            <a:off x="156755" y="1752430"/>
            <a:ext cx="1165860" cy="457370"/>
          </a:xfrm>
          <a:prstGeom prst="roundRect">
            <a:avLst>
              <a:gd name="adj" fmla="val 1875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Internal control </a:t>
            </a:r>
            <a:endParaRPr lang="en-US" sz="1400" dirty="0">
              <a:solidFill>
                <a:schemeClr val="tx1"/>
              </a:solidFill>
            </a:endParaRPr>
          </a:p>
        </p:txBody>
      </p:sp>
      <p:sp>
        <p:nvSpPr>
          <p:cNvPr id="9" name="Rounded Rectangle 8">
            <a:hlinkClick r:id="rId4" action="ppaction://hlinksldjump"/>
          </p:cNvPr>
          <p:cNvSpPr/>
          <p:nvPr/>
        </p:nvSpPr>
        <p:spPr>
          <a:xfrm>
            <a:off x="137160" y="2806336"/>
            <a:ext cx="1186542" cy="47026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Cost Records</a:t>
            </a:r>
            <a:endParaRPr lang="en-US" sz="1400" dirty="0">
              <a:solidFill>
                <a:schemeClr val="tx1"/>
              </a:solidFill>
            </a:endParaRPr>
          </a:p>
        </p:txBody>
      </p:sp>
      <p:sp>
        <p:nvSpPr>
          <p:cNvPr id="10" name="Rounded Rectangle 9">
            <a:hlinkClick r:id="rId7" action="ppaction://hlinksldjump"/>
          </p:cNvPr>
          <p:cNvSpPr/>
          <p:nvPr/>
        </p:nvSpPr>
        <p:spPr>
          <a:xfrm>
            <a:off x="114573" y="3316282"/>
            <a:ext cx="1208042" cy="41751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Statutory Dues</a:t>
            </a:r>
            <a:endParaRPr lang="en-US" sz="1400" dirty="0">
              <a:solidFill>
                <a:schemeClr val="tx1"/>
              </a:solidFill>
            </a:endParaRPr>
          </a:p>
        </p:txBody>
      </p:sp>
      <p:sp>
        <p:nvSpPr>
          <p:cNvPr id="11" name="Rounded Rectangle 10">
            <a:hlinkClick r:id="rId8" action="ppaction://hlinksldjump"/>
          </p:cNvPr>
          <p:cNvSpPr/>
          <p:nvPr/>
        </p:nvSpPr>
        <p:spPr>
          <a:xfrm>
            <a:off x="127363" y="3797096"/>
            <a:ext cx="1196340" cy="47010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Accumulated losses</a:t>
            </a:r>
            <a:endParaRPr lang="en-US" sz="1400" dirty="0">
              <a:solidFill>
                <a:schemeClr val="tx1"/>
              </a:solidFill>
            </a:endParaRPr>
          </a:p>
        </p:txBody>
      </p:sp>
      <p:sp>
        <p:nvSpPr>
          <p:cNvPr id="13" name="Rounded Rectangle 12">
            <a:hlinkClick r:id="rId9" action="ppaction://hlinksldjump"/>
          </p:cNvPr>
          <p:cNvSpPr/>
          <p:nvPr/>
        </p:nvSpPr>
        <p:spPr>
          <a:xfrm>
            <a:off x="104775" y="5543782"/>
            <a:ext cx="1228725" cy="47601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Usage of loan</a:t>
            </a:r>
            <a:endParaRPr lang="en-US" sz="1400" dirty="0">
              <a:solidFill>
                <a:schemeClr val="tx1"/>
              </a:solidFill>
            </a:endParaRPr>
          </a:p>
        </p:txBody>
      </p:sp>
      <p:sp>
        <p:nvSpPr>
          <p:cNvPr id="14" name="Rounded Rectangle 13">
            <a:hlinkClick r:id="rId10" action="ppaction://hlinksldjump"/>
          </p:cNvPr>
          <p:cNvSpPr/>
          <p:nvPr/>
        </p:nvSpPr>
        <p:spPr>
          <a:xfrm>
            <a:off x="124369" y="6114415"/>
            <a:ext cx="1198245" cy="438785"/>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Fraud Reporting</a:t>
            </a:r>
            <a:endParaRPr lang="en-US" sz="1600" dirty="0">
              <a:solidFill>
                <a:schemeClr val="tx1"/>
              </a:solidFill>
            </a:endParaRPr>
          </a:p>
        </p:txBody>
      </p:sp>
      <p:sp>
        <p:nvSpPr>
          <p:cNvPr id="20" name="Rounded Rectangle 19">
            <a:hlinkClick r:id="rId11" action="ppaction://hlinksldjump"/>
          </p:cNvPr>
          <p:cNvSpPr/>
          <p:nvPr/>
        </p:nvSpPr>
        <p:spPr>
          <a:xfrm>
            <a:off x="104775" y="4876800"/>
            <a:ext cx="1228725" cy="59332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smtClean="0"/>
          </a:p>
          <a:p>
            <a:pPr algn="ctr"/>
            <a:r>
              <a:rPr lang="en-US" sz="1400" dirty="0" smtClean="0">
                <a:solidFill>
                  <a:schemeClr val="tx1"/>
                </a:solidFill>
              </a:rPr>
              <a:t> Guarantee given</a:t>
            </a:r>
          </a:p>
          <a:p>
            <a:pPr algn="ctr"/>
            <a:endParaRPr lang="en-US" sz="1600" dirty="0"/>
          </a:p>
        </p:txBody>
      </p:sp>
      <p:sp>
        <p:nvSpPr>
          <p:cNvPr id="21" name="Rounded Rectangle 20">
            <a:hlinkClick r:id="rId10" action="ppaction://hlinksldjump"/>
          </p:cNvPr>
          <p:cNvSpPr/>
          <p:nvPr/>
        </p:nvSpPr>
        <p:spPr>
          <a:xfrm>
            <a:off x="107768" y="4326610"/>
            <a:ext cx="1228725" cy="47399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Repayment of dues</a:t>
            </a:r>
            <a:endParaRPr lang="en-US" sz="1400" dirty="0">
              <a:solidFill>
                <a:schemeClr val="tx1"/>
              </a:solidFill>
            </a:endParaRPr>
          </a:p>
        </p:txBody>
      </p:sp>
      <p:sp>
        <p:nvSpPr>
          <p:cNvPr id="17" name="Rectangle 16"/>
          <p:cNvSpPr/>
          <p:nvPr/>
        </p:nvSpPr>
        <p:spPr>
          <a:xfrm>
            <a:off x="1524000" y="152400"/>
            <a:ext cx="7543800" cy="1600200"/>
          </a:xfrm>
          <a:prstGeom prst="rect">
            <a:avLst/>
          </a:prstGeom>
          <a:ln/>
          <a:effectLst>
            <a:glow rad="139700">
              <a:schemeClr val="accent6">
                <a:satMod val="175000"/>
                <a:alpha val="40000"/>
              </a:schemeClr>
            </a:glow>
            <a:outerShdw blurRad="50800" dist="38100" dir="8100000" algn="tr" rotWithShape="0">
              <a:prstClr val="black">
                <a:alpha val="40000"/>
              </a:prstClr>
            </a:outerShdw>
            <a:reflection blurRad="6350" stA="50000" endA="300" endPos="55000" dir="5400000" sy="-100000" algn="bl" rotWithShape="0"/>
          </a:effectLst>
          <a:scene3d>
            <a:camera prst="orthographicFront"/>
            <a:lightRig rig="threePt" dir="t"/>
          </a:scene3d>
          <a:sp3d>
            <a:bevelT w="165100" prst="coolSlant"/>
          </a:sp3d>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extrusionH="57150">
              <a:bevelT w="82550" h="38100" prst="coolSlant"/>
            </a:sp3d>
          </a:bodyPr>
          <a:lstStyle/>
          <a:p>
            <a:pPr algn="ctr"/>
            <a:r>
              <a:rPr lang="en-US" sz="4800" b="1" dirty="0" smtClean="0">
                <a:ln w="1905">
                  <a:solidFill>
                    <a:schemeClr val="tx1">
                      <a:lumMod val="50000"/>
                      <a:lumOff val="50000"/>
                    </a:schemeClr>
                  </a:solidFill>
                </a:ln>
                <a:solidFill>
                  <a:srgbClr val="FFC000"/>
                </a:solidFill>
                <a:effectLst>
                  <a:glow rad="63500">
                    <a:schemeClr val="accent6">
                      <a:satMod val="175000"/>
                      <a:alpha val="40000"/>
                    </a:schemeClr>
                  </a:glow>
                  <a:outerShdw blurRad="38100" dist="38100" dir="2700000" algn="tl">
                    <a:srgbClr val="000000">
                      <a:alpha val="43137"/>
                    </a:srgbClr>
                  </a:outerShdw>
                  <a:reflection blurRad="6350" stA="55000" endA="300" endPos="45500" dir="5400000" sy="-100000" algn="bl" rotWithShape="0"/>
                </a:effectLst>
                <a:latin typeface="+mj-lt"/>
                <a:cs typeface="Times New Roman" pitchFamily="18" charset="0"/>
              </a:rPr>
              <a:t>Matters to be reported under CARO [3(ii)]</a:t>
            </a:r>
            <a:endParaRPr lang="en-US" sz="4800" b="1" dirty="0">
              <a:ln w="1905">
                <a:solidFill>
                  <a:schemeClr val="tx1">
                    <a:lumMod val="50000"/>
                    <a:lumOff val="50000"/>
                  </a:schemeClr>
                </a:solidFill>
              </a:ln>
              <a:solidFill>
                <a:srgbClr val="FFC000"/>
              </a:solidFill>
              <a:effectLst>
                <a:glow rad="63500">
                  <a:schemeClr val="accent6">
                    <a:satMod val="175000"/>
                    <a:alpha val="40000"/>
                  </a:schemeClr>
                </a:glow>
                <a:outerShdw blurRad="38100" dist="38100" dir="2700000" algn="tl">
                  <a:srgbClr val="000000">
                    <a:alpha val="43137"/>
                  </a:srgbClr>
                </a:outerShdw>
                <a:reflection blurRad="6350" stA="55000" endA="300" endPos="45500" dir="5400000" sy="-100000" algn="bl" rotWithShape="0"/>
              </a:effectLst>
              <a:latin typeface="+mj-lt"/>
              <a:cs typeface="Times New Roman" pitchFamily="18" charset="0"/>
            </a:endParaRPr>
          </a:p>
        </p:txBody>
      </p:sp>
      <p:sp>
        <p:nvSpPr>
          <p:cNvPr id="19" name="Rectangle 18"/>
          <p:cNvSpPr/>
          <p:nvPr/>
        </p:nvSpPr>
        <p:spPr>
          <a:xfrm>
            <a:off x="1524000" y="2362200"/>
            <a:ext cx="7315200" cy="1754326"/>
          </a:xfrm>
          <a:prstGeom prst="rect">
            <a:avLst/>
          </a:prstGeom>
        </p:spPr>
        <p:txBody>
          <a:bodyPr wrap="square">
            <a:spAutoFit/>
          </a:bodyPr>
          <a:lstStyle/>
          <a:p>
            <a:pPr marL="342900" indent="-342900" algn="just"/>
            <a:r>
              <a:rPr lang="en-US" dirty="0" smtClean="0"/>
              <a:t>(a) </a:t>
            </a:r>
            <a:r>
              <a:rPr lang="en-US" b="1" dirty="0" smtClean="0">
                <a:latin typeface="Times New Roman" pitchFamily="18" charset="0"/>
                <a:cs typeface="Times New Roman" pitchFamily="18" charset="0"/>
              </a:rPr>
              <a:t>VERIFICATION</a:t>
            </a:r>
            <a:r>
              <a:rPr lang="en-US" dirty="0" smtClean="0">
                <a:latin typeface="Times New Roman" pitchFamily="18" charset="0"/>
                <a:cs typeface="Times New Roman" pitchFamily="18" charset="0"/>
              </a:rPr>
              <a:t>:-  physically verified ,at reasonable period.</a:t>
            </a:r>
          </a:p>
          <a:p>
            <a:pPr marL="342900" indent="-342900" algn="just"/>
            <a:endParaRPr lang="en-US" dirty="0" smtClean="0">
              <a:latin typeface="Times New Roman" pitchFamily="18" charset="0"/>
              <a:cs typeface="Times New Roman" pitchFamily="18" charset="0"/>
            </a:endParaRPr>
          </a:p>
          <a:p>
            <a:pPr marL="342900" indent="-342900" algn="just"/>
            <a:r>
              <a:rPr lang="en-US" dirty="0" smtClean="0">
                <a:latin typeface="Times New Roman" pitchFamily="18" charset="0"/>
                <a:cs typeface="Times New Roman" pitchFamily="18" charset="0"/>
              </a:rPr>
              <a:t>(b) Procedures of verification followed by </a:t>
            </a:r>
            <a:r>
              <a:rPr lang="en-US" dirty="0" err="1" smtClean="0">
                <a:latin typeface="Times New Roman" pitchFamily="18" charset="0"/>
                <a:cs typeface="Times New Roman" pitchFamily="18" charset="0"/>
              </a:rPr>
              <a:t>mngt</a:t>
            </a:r>
            <a:r>
              <a:rPr lang="en-US" dirty="0" smtClean="0">
                <a:latin typeface="Times New Roman" pitchFamily="18" charset="0"/>
                <a:cs typeface="Times New Roman" pitchFamily="18" charset="0"/>
              </a:rPr>
              <a:t>. are reasonable and adequate.</a:t>
            </a:r>
          </a:p>
          <a:p>
            <a:pPr marL="342900" indent="-342900" algn="just"/>
            <a:endParaRPr lang="en-US" dirty="0" smtClean="0">
              <a:latin typeface="Times New Roman" pitchFamily="18" charset="0"/>
              <a:cs typeface="Times New Roman" pitchFamily="18" charset="0"/>
            </a:endParaRPr>
          </a:p>
          <a:p>
            <a:pPr marL="342900" indent="-342900" algn="just"/>
            <a:r>
              <a:rPr lang="en-US" dirty="0" smtClean="0">
                <a:latin typeface="Times New Roman" pitchFamily="18" charset="0"/>
                <a:cs typeface="Times New Roman" pitchFamily="18" charset="0"/>
              </a:rPr>
              <a:t>(c) </a:t>
            </a:r>
            <a:r>
              <a:rPr lang="en-US" b="1" dirty="0" smtClean="0">
                <a:latin typeface="Times New Roman" pitchFamily="18" charset="0"/>
                <a:cs typeface="Times New Roman" pitchFamily="18" charset="0"/>
              </a:rPr>
              <a:t>ADEQUACY OF RECORDS</a:t>
            </a:r>
            <a:r>
              <a:rPr lang="en-US" dirty="0" smtClean="0">
                <a:latin typeface="Times New Roman" pitchFamily="18" charset="0"/>
                <a:cs typeface="Times New Roman" pitchFamily="18" charset="0"/>
              </a:rPr>
              <a:t>:-proper records &amp; if discrepancies then properly dealt.</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xmlns="" val="39636180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43964" y="152399"/>
            <a:ext cx="1188448" cy="513807"/>
          </a:xfrm>
          <a:prstGeom prst="roundRect">
            <a:avLst/>
          </a:prstGeom>
          <a:solidFill>
            <a:srgbClr val="FFC000"/>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en-US" sz="1600" dirty="0" smtClean="0">
                <a:solidFill>
                  <a:schemeClr val="tx1"/>
                </a:solidFill>
              </a:rPr>
              <a:t>Fixed Assets</a:t>
            </a:r>
            <a:endParaRPr lang="en-US" sz="1600" dirty="0">
              <a:solidFill>
                <a:schemeClr val="tx1"/>
              </a:solidFill>
            </a:endParaRPr>
          </a:p>
        </p:txBody>
      </p:sp>
      <p:sp>
        <p:nvSpPr>
          <p:cNvPr id="5" name="Rounded Rectangle 4">
            <a:hlinkClick r:id="rId3" action="ppaction://hlinksldjump"/>
          </p:cNvPr>
          <p:cNvSpPr/>
          <p:nvPr/>
        </p:nvSpPr>
        <p:spPr>
          <a:xfrm>
            <a:off x="124369" y="709550"/>
            <a:ext cx="1228725" cy="33548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Inventory</a:t>
            </a:r>
          </a:p>
        </p:txBody>
      </p:sp>
      <p:sp>
        <p:nvSpPr>
          <p:cNvPr id="6" name="Rounded Rectangle 5">
            <a:hlinkClick r:id="rId4" action="ppaction://hlinksldjump"/>
          </p:cNvPr>
          <p:cNvSpPr/>
          <p:nvPr/>
        </p:nvSpPr>
        <p:spPr>
          <a:xfrm>
            <a:off x="156755" y="1088322"/>
            <a:ext cx="1165860" cy="58807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1400" dirty="0" smtClean="0">
                <a:solidFill>
                  <a:schemeClr val="tx1"/>
                </a:solidFill>
              </a:rPr>
              <a:t>Loans to </a:t>
            </a:r>
            <a:endParaRPr lang="en-US" sz="1400" dirty="0">
              <a:solidFill>
                <a:schemeClr val="tx1"/>
              </a:solidFill>
            </a:endParaRPr>
          </a:p>
        </p:txBody>
      </p:sp>
      <p:sp>
        <p:nvSpPr>
          <p:cNvPr id="7" name="Rounded Rectangle 6">
            <a:hlinkClick r:id="rId5" action="ppaction://hlinksldjump"/>
          </p:cNvPr>
          <p:cNvSpPr/>
          <p:nvPr/>
        </p:nvSpPr>
        <p:spPr>
          <a:xfrm>
            <a:off x="137160" y="2307682"/>
            <a:ext cx="1185455" cy="43551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Deposits</a:t>
            </a:r>
            <a:endParaRPr lang="en-US" sz="1400" dirty="0">
              <a:solidFill>
                <a:schemeClr val="tx1"/>
              </a:solidFill>
            </a:endParaRPr>
          </a:p>
        </p:txBody>
      </p:sp>
      <p:sp>
        <p:nvSpPr>
          <p:cNvPr id="8" name="Rounded Rectangle 7">
            <a:hlinkClick r:id="rId6" action="ppaction://hlinksldjump"/>
          </p:cNvPr>
          <p:cNvSpPr/>
          <p:nvPr/>
        </p:nvSpPr>
        <p:spPr>
          <a:xfrm>
            <a:off x="156755" y="1752430"/>
            <a:ext cx="1165860" cy="457370"/>
          </a:xfrm>
          <a:prstGeom prst="roundRect">
            <a:avLst>
              <a:gd name="adj" fmla="val 1875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Internal control </a:t>
            </a:r>
            <a:endParaRPr lang="en-US" sz="1400" dirty="0">
              <a:solidFill>
                <a:schemeClr val="tx1"/>
              </a:solidFill>
            </a:endParaRPr>
          </a:p>
        </p:txBody>
      </p:sp>
      <p:sp>
        <p:nvSpPr>
          <p:cNvPr id="9" name="Rounded Rectangle 8">
            <a:hlinkClick r:id="rId4" action="ppaction://hlinksldjump"/>
          </p:cNvPr>
          <p:cNvSpPr/>
          <p:nvPr/>
        </p:nvSpPr>
        <p:spPr>
          <a:xfrm>
            <a:off x="137160" y="2806336"/>
            <a:ext cx="1186542" cy="47026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Cost Records</a:t>
            </a:r>
            <a:endParaRPr lang="en-US" sz="1400" dirty="0">
              <a:solidFill>
                <a:schemeClr val="tx1"/>
              </a:solidFill>
            </a:endParaRPr>
          </a:p>
        </p:txBody>
      </p:sp>
      <p:sp>
        <p:nvSpPr>
          <p:cNvPr id="10" name="Rounded Rectangle 9">
            <a:hlinkClick r:id="rId7" action="ppaction://hlinksldjump"/>
          </p:cNvPr>
          <p:cNvSpPr/>
          <p:nvPr/>
        </p:nvSpPr>
        <p:spPr>
          <a:xfrm>
            <a:off x="114573" y="3316282"/>
            <a:ext cx="1208042" cy="41751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Statutory Dues</a:t>
            </a:r>
            <a:endParaRPr lang="en-US" sz="1400" dirty="0">
              <a:solidFill>
                <a:schemeClr val="tx1"/>
              </a:solidFill>
            </a:endParaRPr>
          </a:p>
        </p:txBody>
      </p:sp>
      <p:sp>
        <p:nvSpPr>
          <p:cNvPr id="11" name="Rounded Rectangle 10">
            <a:hlinkClick r:id="rId8" action="ppaction://hlinksldjump"/>
          </p:cNvPr>
          <p:cNvSpPr/>
          <p:nvPr/>
        </p:nvSpPr>
        <p:spPr>
          <a:xfrm>
            <a:off x="127363" y="3797096"/>
            <a:ext cx="1196340" cy="47010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Accumulated losses</a:t>
            </a:r>
            <a:endParaRPr lang="en-US" sz="1400" dirty="0">
              <a:solidFill>
                <a:schemeClr val="tx1"/>
              </a:solidFill>
            </a:endParaRPr>
          </a:p>
        </p:txBody>
      </p:sp>
      <p:sp>
        <p:nvSpPr>
          <p:cNvPr id="13" name="Rounded Rectangle 12">
            <a:hlinkClick r:id="rId9" action="ppaction://hlinksldjump"/>
          </p:cNvPr>
          <p:cNvSpPr/>
          <p:nvPr/>
        </p:nvSpPr>
        <p:spPr>
          <a:xfrm>
            <a:off x="104775" y="5543782"/>
            <a:ext cx="1228725" cy="47601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Usage of loan</a:t>
            </a:r>
            <a:endParaRPr lang="en-US" sz="1400" dirty="0">
              <a:solidFill>
                <a:schemeClr val="tx1"/>
              </a:solidFill>
            </a:endParaRPr>
          </a:p>
        </p:txBody>
      </p:sp>
      <p:sp>
        <p:nvSpPr>
          <p:cNvPr id="14" name="Rounded Rectangle 13">
            <a:hlinkClick r:id="rId10" action="ppaction://hlinksldjump"/>
          </p:cNvPr>
          <p:cNvSpPr/>
          <p:nvPr/>
        </p:nvSpPr>
        <p:spPr>
          <a:xfrm>
            <a:off x="124369" y="6114415"/>
            <a:ext cx="1198245" cy="438785"/>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Fraud Reporting</a:t>
            </a:r>
            <a:endParaRPr lang="en-US" sz="1600" dirty="0">
              <a:solidFill>
                <a:schemeClr val="tx1"/>
              </a:solidFill>
            </a:endParaRPr>
          </a:p>
        </p:txBody>
      </p:sp>
      <p:sp>
        <p:nvSpPr>
          <p:cNvPr id="20" name="Rounded Rectangle 19">
            <a:hlinkClick r:id="rId11" action="ppaction://hlinksldjump"/>
          </p:cNvPr>
          <p:cNvSpPr/>
          <p:nvPr/>
        </p:nvSpPr>
        <p:spPr>
          <a:xfrm>
            <a:off x="104775" y="4876800"/>
            <a:ext cx="1228725" cy="59332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smtClean="0"/>
          </a:p>
          <a:p>
            <a:pPr algn="ctr"/>
            <a:r>
              <a:rPr lang="en-US" sz="1400" dirty="0" smtClean="0">
                <a:solidFill>
                  <a:schemeClr val="tx1"/>
                </a:solidFill>
              </a:rPr>
              <a:t> Guarantee given</a:t>
            </a:r>
          </a:p>
          <a:p>
            <a:pPr algn="ctr"/>
            <a:endParaRPr lang="en-US" sz="1600" dirty="0"/>
          </a:p>
        </p:txBody>
      </p:sp>
      <p:sp>
        <p:nvSpPr>
          <p:cNvPr id="21" name="Rounded Rectangle 20">
            <a:hlinkClick r:id="rId10" action="ppaction://hlinksldjump"/>
          </p:cNvPr>
          <p:cNvSpPr/>
          <p:nvPr/>
        </p:nvSpPr>
        <p:spPr>
          <a:xfrm>
            <a:off x="107768" y="4326610"/>
            <a:ext cx="1228725" cy="47399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Repayment of dues</a:t>
            </a:r>
            <a:endParaRPr lang="en-US" sz="1400" dirty="0">
              <a:solidFill>
                <a:schemeClr val="tx1"/>
              </a:solidFill>
            </a:endParaRPr>
          </a:p>
        </p:txBody>
      </p:sp>
      <p:sp>
        <p:nvSpPr>
          <p:cNvPr id="17" name="Rectangle 16"/>
          <p:cNvSpPr/>
          <p:nvPr/>
        </p:nvSpPr>
        <p:spPr>
          <a:xfrm>
            <a:off x="1524000" y="152400"/>
            <a:ext cx="7543800" cy="1600200"/>
          </a:xfrm>
          <a:prstGeom prst="rect">
            <a:avLst/>
          </a:prstGeom>
          <a:ln/>
          <a:effectLst>
            <a:glow rad="139700">
              <a:schemeClr val="accent6">
                <a:satMod val="175000"/>
                <a:alpha val="40000"/>
              </a:schemeClr>
            </a:glow>
            <a:outerShdw blurRad="50800" dist="38100" dir="8100000" algn="tr" rotWithShape="0">
              <a:prstClr val="black">
                <a:alpha val="40000"/>
              </a:prstClr>
            </a:outerShdw>
            <a:reflection blurRad="6350" stA="50000" endA="300" endPos="55000" dir="5400000" sy="-100000" algn="bl" rotWithShape="0"/>
          </a:effectLst>
          <a:scene3d>
            <a:camera prst="orthographicFront"/>
            <a:lightRig rig="threePt" dir="t"/>
          </a:scene3d>
          <a:sp3d>
            <a:bevelT w="165100" prst="coolSlant"/>
          </a:sp3d>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extrusionH="57150">
              <a:bevelT w="82550" h="38100" prst="coolSlant"/>
            </a:sp3d>
          </a:bodyPr>
          <a:lstStyle/>
          <a:p>
            <a:pPr algn="ctr"/>
            <a:r>
              <a:rPr lang="en-US" sz="4800" b="1" dirty="0" smtClean="0">
                <a:ln w="1905">
                  <a:solidFill>
                    <a:schemeClr val="tx1">
                      <a:lumMod val="50000"/>
                      <a:lumOff val="50000"/>
                    </a:schemeClr>
                  </a:solidFill>
                </a:ln>
                <a:solidFill>
                  <a:srgbClr val="FFC000"/>
                </a:solidFill>
                <a:effectLst>
                  <a:glow rad="63500">
                    <a:schemeClr val="accent6">
                      <a:satMod val="175000"/>
                      <a:alpha val="40000"/>
                    </a:schemeClr>
                  </a:glow>
                  <a:outerShdw blurRad="38100" dist="38100" dir="2700000" algn="tl">
                    <a:srgbClr val="000000">
                      <a:alpha val="43137"/>
                    </a:srgbClr>
                  </a:outerShdw>
                  <a:reflection blurRad="6350" stA="55000" endA="300" endPos="45500" dir="5400000" sy="-100000" algn="bl" rotWithShape="0"/>
                </a:effectLst>
                <a:latin typeface="+mj-lt"/>
                <a:cs typeface="Times New Roman" pitchFamily="18" charset="0"/>
              </a:rPr>
              <a:t>Matters to be reported under CARO [3(iii)]</a:t>
            </a:r>
            <a:endParaRPr lang="en-US" sz="4800" b="1" dirty="0">
              <a:ln w="1905">
                <a:solidFill>
                  <a:schemeClr val="tx1">
                    <a:lumMod val="50000"/>
                    <a:lumOff val="50000"/>
                  </a:schemeClr>
                </a:solidFill>
              </a:ln>
              <a:solidFill>
                <a:srgbClr val="FFC000"/>
              </a:solidFill>
              <a:effectLst>
                <a:glow rad="63500">
                  <a:schemeClr val="accent6">
                    <a:satMod val="175000"/>
                    <a:alpha val="40000"/>
                  </a:schemeClr>
                </a:glow>
                <a:outerShdw blurRad="38100" dist="38100" dir="2700000" algn="tl">
                  <a:srgbClr val="000000">
                    <a:alpha val="43137"/>
                  </a:srgbClr>
                </a:outerShdw>
                <a:reflection blurRad="6350" stA="55000" endA="300" endPos="45500" dir="5400000" sy="-100000" algn="bl" rotWithShape="0"/>
              </a:effectLst>
              <a:latin typeface="+mj-lt"/>
              <a:cs typeface="Times New Roman" pitchFamily="18" charset="0"/>
            </a:endParaRPr>
          </a:p>
        </p:txBody>
      </p:sp>
      <p:sp>
        <p:nvSpPr>
          <p:cNvPr id="18" name="TextBox 17"/>
          <p:cNvSpPr txBox="1"/>
          <p:nvPr/>
        </p:nvSpPr>
        <p:spPr>
          <a:xfrm>
            <a:off x="1524000" y="2286000"/>
            <a:ext cx="7391400" cy="1477328"/>
          </a:xfrm>
          <a:prstGeom prst="rect">
            <a:avLst/>
          </a:prstGeom>
          <a:noFill/>
        </p:spPr>
        <p:txBody>
          <a:bodyPr wrap="square" rtlCol="0">
            <a:spAutoFit/>
          </a:bodyPr>
          <a:lstStyle/>
          <a:p>
            <a:pPr marL="342900" indent="-342900" algn="just"/>
            <a:r>
              <a:rPr lang="en-US" b="1" dirty="0" smtClean="0"/>
              <a:t>Loan to directors or interested parties covered u/s 189.</a:t>
            </a:r>
          </a:p>
          <a:p>
            <a:pPr marL="342900" indent="-342900" algn="just"/>
            <a:endParaRPr lang="en-US" dirty="0" smtClean="0"/>
          </a:p>
          <a:p>
            <a:pPr marL="342900" indent="-342900" algn="just">
              <a:buAutoNum type="alphaLcParenBoth"/>
            </a:pPr>
            <a:r>
              <a:rPr lang="en-US" dirty="0" smtClean="0"/>
              <a:t>REPAYMENT- receipt of principle &amp; interest are regular</a:t>
            </a:r>
          </a:p>
          <a:p>
            <a:pPr marL="342900" indent="-342900" algn="just"/>
            <a:r>
              <a:rPr lang="en-US" dirty="0" smtClean="0"/>
              <a:t> </a:t>
            </a:r>
          </a:p>
          <a:p>
            <a:pPr algn="just"/>
            <a:r>
              <a:rPr lang="en-US" dirty="0" smtClean="0"/>
              <a:t>(b) STEPS FOR RECOVERY, if overdue amount is more than one lakh</a:t>
            </a:r>
            <a:endParaRPr lang="en-US" dirty="0"/>
          </a:p>
        </p:txBody>
      </p:sp>
    </p:spTree>
    <p:extLst>
      <p:ext uri="{BB962C8B-B14F-4D97-AF65-F5344CB8AC3E}">
        <p14:creationId xmlns:p14="http://schemas.microsoft.com/office/powerpoint/2010/main" xmlns="" val="39636180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43964" y="152399"/>
            <a:ext cx="1188448" cy="513807"/>
          </a:xfrm>
          <a:prstGeom prst="roundRect">
            <a:avLst/>
          </a:prstGeom>
          <a:solidFill>
            <a:srgbClr val="FFC000"/>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en-US" sz="1600" dirty="0" smtClean="0">
                <a:solidFill>
                  <a:schemeClr val="tx1"/>
                </a:solidFill>
              </a:rPr>
              <a:t>Fixed Assets</a:t>
            </a:r>
            <a:endParaRPr lang="en-US" sz="1600" dirty="0">
              <a:solidFill>
                <a:schemeClr val="tx1"/>
              </a:solidFill>
            </a:endParaRPr>
          </a:p>
        </p:txBody>
      </p:sp>
      <p:sp>
        <p:nvSpPr>
          <p:cNvPr id="5" name="Rounded Rectangle 4">
            <a:hlinkClick r:id="rId3" action="ppaction://hlinksldjump"/>
          </p:cNvPr>
          <p:cNvSpPr/>
          <p:nvPr/>
        </p:nvSpPr>
        <p:spPr>
          <a:xfrm>
            <a:off x="124369" y="709550"/>
            <a:ext cx="1228725" cy="33548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Inventory</a:t>
            </a:r>
          </a:p>
        </p:txBody>
      </p:sp>
      <p:sp>
        <p:nvSpPr>
          <p:cNvPr id="6" name="Rounded Rectangle 5">
            <a:hlinkClick r:id="rId4" action="ppaction://hlinksldjump"/>
          </p:cNvPr>
          <p:cNvSpPr/>
          <p:nvPr/>
        </p:nvSpPr>
        <p:spPr>
          <a:xfrm>
            <a:off x="156755" y="1088322"/>
            <a:ext cx="1165860" cy="58807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Loans to </a:t>
            </a:r>
            <a:endParaRPr lang="en-US" sz="1400" dirty="0">
              <a:solidFill>
                <a:schemeClr val="tx1"/>
              </a:solidFill>
            </a:endParaRPr>
          </a:p>
        </p:txBody>
      </p:sp>
      <p:sp>
        <p:nvSpPr>
          <p:cNvPr id="7" name="Rounded Rectangle 6">
            <a:hlinkClick r:id="rId5" action="ppaction://hlinksldjump"/>
          </p:cNvPr>
          <p:cNvSpPr/>
          <p:nvPr/>
        </p:nvSpPr>
        <p:spPr>
          <a:xfrm>
            <a:off x="137160" y="2307682"/>
            <a:ext cx="1185455" cy="43551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Deposits</a:t>
            </a:r>
            <a:endParaRPr lang="en-US" sz="1400" dirty="0">
              <a:solidFill>
                <a:schemeClr val="tx1"/>
              </a:solidFill>
            </a:endParaRPr>
          </a:p>
        </p:txBody>
      </p:sp>
      <p:sp>
        <p:nvSpPr>
          <p:cNvPr id="8" name="Rounded Rectangle 7">
            <a:hlinkClick r:id="rId6" action="ppaction://hlinksldjump"/>
          </p:cNvPr>
          <p:cNvSpPr/>
          <p:nvPr/>
        </p:nvSpPr>
        <p:spPr>
          <a:xfrm>
            <a:off x="156755" y="1752430"/>
            <a:ext cx="1165860" cy="457370"/>
          </a:xfrm>
          <a:prstGeom prst="roundRect">
            <a:avLst>
              <a:gd name="adj" fmla="val 18750"/>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1400" dirty="0" smtClean="0">
                <a:solidFill>
                  <a:schemeClr val="tx1"/>
                </a:solidFill>
              </a:rPr>
              <a:t>Internal control </a:t>
            </a:r>
            <a:endParaRPr lang="en-US" sz="1400" dirty="0">
              <a:solidFill>
                <a:schemeClr val="tx1"/>
              </a:solidFill>
            </a:endParaRPr>
          </a:p>
        </p:txBody>
      </p:sp>
      <p:sp>
        <p:nvSpPr>
          <p:cNvPr id="9" name="Rounded Rectangle 8">
            <a:hlinkClick r:id="rId4" action="ppaction://hlinksldjump"/>
          </p:cNvPr>
          <p:cNvSpPr/>
          <p:nvPr/>
        </p:nvSpPr>
        <p:spPr>
          <a:xfrm>
            <a:off x="137160" y="2806336"/>
            <a:ext cx="1186542" cy="47026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Cost Records</a:t>
            </a:r>
            <a:endParaRPr lang="en-US" sz="1400" dirty="0">
              <a:solidFill>
                <a:schemeClr val="tx1"/>
              </a:solidFill>
            </a:endParaRPr>
          </a:p>
        </p:txBody>
      </p:sp>
      <p:sp>
        <p:nvSpPr>
          <p:cNvPr id="10" name="Rounded Rectangle 9">
            <a:hlinkClick r:id="rId7" action="ppaction://hlinksldjump"/>
          </p:cNvPr>
          <p:cNvSpPr/>
          <p:nvPr/>
        </p:nvSpPr>
        <p:spPr>
          <a:xfrm>
            <a:off x="114573" y="3316282"/>
            <a:ext cx="1208042" cy="41751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Statutory Dues</a:t>
            </a:r>
            <a:endParaRPr lang="en-US" sz="1400" dirty="0">
              <a:solidFill>
                <a:schemeClr val="tx1"/>
              </a:solidFill>
            </a:endParaRPr>
          </a:p>
        </p:txBody>
      </p:sp>
      <p:sp>
        <p:nvSpPr>
          <p:cNvPr id="11" name="Rounded Rectangle 10">
            <a:hlinkClick r:id="rId8" action="ppaction://hlinksldjump"/>
          </p:cNvPr>
          <p:cNvSpPr/>
          <p:nvPr/>
        </p:nvSpPr>
        <p:spPr>
          <a:xfrm>
            <a:off x="127363" y="3797096"/>
            <a:ext cx="1196340" cy="47010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Accumulated losses</a:t>
            </a:r>
            <a:endParaRPr lang="en-US" sz="1400" dirty="0">
              <a:solidFill>
                <a:schemeClr val="tx1"/>
              </a:solidFill>
            </a:endParaRPr>
          </a:p>
        </p:txBody>
      </p:sp>
      <p:sp>
        <p:nvSpPr>
          <p:cNvPr id="13" name="Rounded Rectangle 12">
            <a:hlinkClick r:id="rId9" action="ppaction://hlinksldjump"/>
          </p:cNvPr>
          <p:cNvSpPr/>
          <p:nvPr/>
        </p:nvSpPr>
        <p:spPr>
          <a:xfrm>
            <a:off x="104775" y="5543782"/>
            <a:ext cx="1228725" cy="47601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Usage of loan</a:t>
            </a:r>
            <a:endParaRPr lang="en-US" sz="1400" dirty="0">
              <a:solidFill>
                <a:schemeClr val="tx1"/>
              </a:solidFill>
            </a:endParaRPr>
          </a:p>
        </p:txBody>
      </p:sp>
      <p:sp>
        <p:nvSpPr>
          <p:cNvPr id="14" name="Rounded Rectangle 13">
            <a:hlinkClick r:id="rId10" action="ppaction://hlinksldjump"/>
          </p:cNvPr>
          <p:cNvSpPr/>
          <p:nvPr/>
        </p:nvSpPr>
        <p:spPr>
          <a:xfrm>
            <a:off x="124369" y="6114415"/>
            <a:ext cx="1198245" cy="438785"/>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Fraud Reporting</a:t>
            </a:r>
            <a:endParaRPr lang="en-US" sz="1600" dirty="0">
              <a:solidFill>
                <a:schemeClr val="tx1"/>
              </a:solidFill>
            </a:endParaRPr>
          </a:p>
        </p:txBody>
      </p:sp>
      <p:sp>
        <p:nvSpPr>
          <p:cNvPr id="20" name="Rounded Rectangle 19">
            <a:hlinkClick r:id="rId11" action="ppaction://hlinksldjump"/>
          </p:cNvPr>
          <p:cNvSpPr/>
          <p:nvPr/>
        </p:nvSpPr>
        <p:spPr>
          <a:xfrm>
            <a:off x="104775" y="4876800"/>
            <a:ext cx="1228725" cy="59332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smtClean="0"/>
          </a:p>
          <a:p>
            <a:pPr algn="ctr"/>
            <a:r>
              <a:rPr lang="en-US" sz="1400" dirty="0" smtClean="0">
                <a:solidFill>
                  <a:schemeClr val="tx1"/>
                </a:solidFill>
              </a:rPr>
              <a:t> Guarantee given</a:t>
            </a:r>
          </a:p>
          <a:p>
            <a:pPr algn="ctr"/>
            <a:endParaRPr lang="en-US" sz="1600" dirty="0"/>
          </a:p>
        </p:txBody>
      </p:sp>
      <p:sp>
        <p:nvSpPr>
          <p:cNvPr id="21" name="Rounded Rectangle 20">
            <a:hlinkClick r:id="rId10" action="ppaction://hlinksldjump"/>
          </p:cNvPr>
          <p:cNvSpPr/>
          <p:nvPr/>
        </p:nvSpPr>
        <p:spPr>
          <a:xfrm>
            <a:off x="107768" y="4326610"/>
            <a:ext cx="1228725" cy="47399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Repayment of dues</a:t>
            </a:r>
            <a:endParaRPr lang="en-US" sz="1400" dirty="0">
              <a:solidFill>
                <a:schemeClr val="tx1"/>
              </a:solidFill>
            </a:endParaRPr>
          </a:p>
        </p:txBody>
      </p:sp>
      <p:sp>
        <p:nvSpPr>
          <p:cNvPr id="17" name="Rectangle 16"/>
          <p:cNvSpPr/>
          <p:nvPr/>
        </p:nvSpPr>
        <p:spPr>
          <a:xfrm>
            <a:off x="1524000" y="152400"/>
            <a:ext cx="7543800" cy="1600200"/>
          </a:xfrm>
          <a:prstGeom prst="rect">
            <a:avLst/>
          </a:prstGeom>
          <a:ln/>
          <a:effectLst>
            <a:glow rad="139700">
              <a:schemeClr val="accent6">
                <a:satMod val="175000"/>
                <a:alpha val="40000"/>
              </a:schemeClr>
            </a:glow>
            <a:outerShdw blurRad="50800" dist="38100" dir="8100000" algn="tr" rotWithShape="0">
              <a:prstClr val="black">
                <a:alpha val="40000"/>
              </a:prstClr>
            </a:outerShdw>
            <a:reflection blurRad="6350" stA="50000" endA="300" endPos="55000" dir="5400000" sy="-100000" algn="bl" rotWithShape="0"/>
          </a:effectLst>
          <a:scene3d>
            <a:camera prst="orthographicFront"/>
            <a:lightRig rig="threePt" dir="t"/>
          </a:scene3d>
          <a:sp3d>
            <a:bevelT w="165100" prst="coolSlant"/>
          </a:sp3d>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extrusionH="57150">
              <a:bevelT w="82550" h="38100" prst="coolSlant"/>
            </a:sp3d>
          </a:bodyPr>
          <a:lstStyle/>
          <a:p>
            <a:pPr algn="ctr"/>
            <a:r>
              <a:rPr lang="en-US" sz="4800" b="1" dirty="0" smtClean="0">
                <a:ln w="1905">
                  <a:solidFill>
                    <a:schemeClr val="tx1">
                      <a:lumMod val="50000"/>
                      <a:lumOff val="50000"/>
                    </a:schemeClr>
                  </a:solidFill>
                </a:ln>
                <a:solidFill>
                  <a:srgbClr val="FFC000"/>
                </a:solidFill>
                <a:effectLst>
                  <a:glow rad="63500">
                    <a:schemeClr val="accent6">
                      <a:satMod val="175000"/>
                      <a:alpha val="40000"/>
                    </a:schemeClr>
                  </a:glow>
                  <a:outerShdw blurRad="38100" dist="38100" dir="2700000" algn="tl">
                    <a:srgbClr val="000000">
                      <a:alpha val="43137"/>
                    </a:srgbClr>
                  </a:outerShdw>
                  <a:reflection blurRad="6350" stA="55000" endA="300" endPos="45500" dir="5400000" sy="-100000" algn="bl" rotWithShape="0"/>
                </a:effectLst>
                <a:latin typeface="+mj-lt"/>
                <a:cs typeface="Times New Roman" pitchFamily="18" charset="0"/>
              </a:rPr>
              <a:t>Matters to be reported under CARO [3(iv)] </a:t>
            </a:r>
            <a:endParaRPr lang="en-US" sz="4800" b="1" dirty="0">
              <a:ln w="1905">
                <a:solidFill>
                  <a:schemeClr val="tx1">
                    <a:lumMod val="50000"/>
                    <a:lumOff val="50000"/>
                  </a:schemeClr>
                </a:solidFill>
              </a:ln>
              <a:solidFill>
                <a:srgbClr val="FFC000"/>
              </a:solidFill>
              <a:effectLst>
                <a:glow rad="63500">
                  <a:schemeClr val="accent6">
                    <a:satMod val="175000"/>
                    <a:alpha val="40000"/>
                  </a:schemeClr>
                </a:glow>
                <a:outerShdw blurRad="38100" dist="38100" dir="2700000" algn="tl">
                  <a:srgbClr val="000000">
                    <a:alpha val="43137"/>
                  </a:srgbClr>
                </a:outerShdw>
                <a:reflection blurRad="6350" stA="55000" endA="300" endPos="45500" dir="5400000" sy="-100000" algn="bl" rotWithShape="0"/>
              </a:effectLst>
              <a:latin typeface="+mj-lt"/>
              <a:cs typeface="Times New Roman" pitchFamily="18" charset="0"/>
            </a:endParaRPr>
          </a:p>
        </p:txBody>
      </p:sp>
      <p:sp>
        <p:nvSpPr>
          <p:cNvPr id="18" name="TextBox 17"/>
          <p:cNvSpPr txBox="1"/>
          <p:nvPr/>
        </p:nvSpPr>
        <p:spPr>
          <a:xfrm>
            <a:off x="1524001" y="2362200"/>
            <a:ext cx="7315200" cy="1200329"/>
          </a:xfrm>
          <a:prstGeom prst="rect">
            <a:avLst/>
          </a:prstGeom>
          <a:noFill/>
        </p:spPr>
        <p:txBody>
          <a:bodyPr wrap="square" rtlCol="0">
            <a:spAutoFit/>
          </a:bodyPr>
          <a:lstStyle/>
          <a:p>
            <a:pPr algn="just"/>
            <a:r>
              <a:rPr lang="en-US" dirty="0" smtClean="0"/>
              <a:t>(a) </a:t>
            </a:r>
            <a:r>
              <a:rPr lang="en-US" b="1" dirty="0" smtClean="0">
                <a:latin typeface="Times New Roman" pitchFamily="18" charset="0"/>
                <a:cs typeface="Times New Roman" pitchFamily="18" charset="0"/>
              </a:rPr>
              <a:t>ADEQUATE I.C.S.  </a:t>
            </a:r>
            <a:r>
              <a:rPr lang="en-US" dirty="0" smtClean="0">
                <a:latin typeface="Times New Roman" pitchFamily="18" charset="0"/>
                <a:cs typeface="Times New Roman" pitchFamily="18" charset="0"/>
              </a:rPr>
              <a:t>with size &amp; nature of business for purchase of inventory &amp; F.A. and sale of goods &amp; service</a:t>
            </a:r>
            <a:endParaRPr lang="en-US" dirty="0" smtClean="0">
              <a:latin typeface="Times New Roman" pitchFamily="18" charset="0"/>
              <a:cs typeface="Times New Roman" pitchFamily="18" charset="0"/>
            </a:endParaRPr>
          </a:p>
          <a:p>
            <a:pPr algn="just"/>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(b</a:t>
            </a:r>
            <a:r>
              <a:rPr lang="en-US" dirty="0" smtClean="0">
                <a:latin typeface="Times New Roman" pitchFamily="18" charset="0"/>
                <a:cs typeface="Times New Roman" pitchFamily="18" charset="0"/>
              </a:rPr>
              <a:t>) Continuing </a:t>
            </a:r>
            <a:r>
              <a:rPr lang="en-US" b="1" dirty="0" smtClean="0">
                <a:latin typeface="Times New Roman" pitchFamily="18" charset="0"/>
                <a:cs typeface="Times New Roman" pitchFamily="18" charset="0"/>
              </a:rPr>
              <a:t>failure to CORRECT </a:t>
            </a:r>
            <a:r>
              <a:rPr lang="en-US" dirty="0" smtClean="0">
                <a:latin typeface="Times New Roman" pitchFamily="18" charset="0"/>
                <a:cs typeface="Times New Roman" pitchFamily="18" charset="0"/>
              </a:rPr>
              <a:t>major weakness in internal control.</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xmlns="" val="39636180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43964" y="152399"/>
            <a:ext cx="1188448" cy="513807"/>
          </a:xfrm>
          <a:prstGeom prst="roundRect">
            <a:avLst/>
          </a:prstGeom>
          <a:solidFill>
            <a:srgbClr val="FFC000"/>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en-US" sz="1600" dirty="0" smtClean="0">
                <a:solidFill>
                  <a:schemeClr val="tx1"/>
                </a:solidFill>
              </a:rPr>
              <a:t>Fixed Assets</a:t>
            </a:r>
            <a:endParaRPr lang="en-US" sz="1600" dirty="0">
              <a:solidFill>
                <a:schemeClr val="tx1"/>
              </a:solidFill>
            </a:endParaRPr>
          </a:p>
        </p:txBody>
      </p:sp>
      <p:sp>
        <p:nvSpPr>
          <p:cNvPr id="5" name="Rounded Rectangle 4">
            <a:hlinkClick r:id="rId3" action="ppaction://hlinksldjump"/>
          </p:cNvPr>
          <p:cNvSpPr/>
          <p:nvPr/>
        </p:nvSpPr>
        <p:spPr>
          <a:xfrm>
            <a:off x="124369" y="709550"/>
            <a:ext cx="1228725" cy="33548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Inventory</a:t>
            </a:r>
          </a:p>
        </p:txBody>
      </p:sp>
      <p:sp>
        <p:nvSpPr>
          <p:cNvPr id="6" name="Rounded Rectangle 5">
            <a:hlinkClick r:id="rId4" action="ppaction://hlinksldjump"/>
          </p:cNvPr>
          <p:cNvSpPr/>
          <p:nvPr/>
        </p:nvSpPr>
        <p:spPr>
          <a:xfrm>
            <a:off x="156755" y="1088322"/>
            <a:ext cx="1165860" cy="58807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Loans to</a:t>
            </a:r>
            <a:endParaRPr lang="en-US" sz="1400" dirty="0">
              <a:solidFill>
                <a:schemeClr val="tx1"/>
              </a:solidFill>
            </a:endParaRPr>
          </a:p>
        </p:txBody>
      </p:sp>
      <p:sp>
        <p:nvSpPr>
          <p:cNvPr id="7" name="Rounded Rectangle 6">
            <a:hlinkClick r:id="rId5" action="ppaction://hlinksldjump"/>
          </p:cNvPr>
          <p:cNvSpPr/>
          <p:nvPr/>
        </p:nvSpPr>
        <p:spPr>
          <a:xfrm>
            <a:off x="137160" y="2307682"/>
            <a:ext cx="1185455" cy="43551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1400" dirty="0" smtClean="0">
                <a:solidFill>
                  <a:schemeClr val="tx1"/>
                </a:solidFill>
              </a:rPr>
              <a:t>Deposits</a:t>
            </a:r>
            <a:endParaRPr lang="en-US" sz="1400" dirty="0">
              <a:solidFill>
                <a:schemeClr val="tx1"/>
              </a:solidFill>
            </a:endParaRPr>
          </a:p>
        </p:txBody>
      </p:sp>
      <p:sp>
        <p:nvSpPr>
          <p:cNvPr id="8" name="Rounded Rectangle 7">
            <a:hlinkClick r:id="rId6" action="ppaction://hlinksldjump"/>
          </p:cNvPr>
          <p:cNvSpPr/>
          <p:nvPr/>
        </p:nvSpPr>
        <p:spPr>
          <a:xfrm>
            <a:off x="156755" y="1752430"/>
            <a:ext cx="1165860" cy="457370"/>
          </a:xfrm>
          <a:prstGeom prst="roundRect">
            <a:avLst>
              <a:gd name="adj" fmla="val 1875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Internal control </a:t>
            </a:r>
            <a:endParaRPr lang="en-US" sz="1400" dirty="0">
              <a:solidFill>
                <a:schemeClr val="tx1"/>
              </a:solidFill>
            </a:endParaRPr>
          </a:p>
        </p:txBody>
      </p:sp>
      <p:sp>
        <p:nvSpPr>
          <p:cNvPr id="9" name="Rounded Rectangle 8">
            <a:hlinkClick r:id="rId4" action="ppaction://hlinksldjump"/>
          </p:cNvPr>
          <p:cNvSpPr/>
          <p:nvPr/>
        </p:nvSpPr>
        <p:spPr>
          <a:xfrm>
            <a:off x="137160" y="2806336"/>
            <a:ext cx="1186542" cy="47026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Cost Records</a:t>
            </a:r>
            <a:endParaRPr lang="en-US" sz="1400" dirty="0">
              <a:solidFill>
                <a:schemeClr val="tx1"/>
              </a:solidFill>
            </a:endParaRPr>
          </a:p>
        </p:txBody>
      </p:sp>
      <p:sp>
        <p:nvSpPr>
          <p:cNvPr id="10" name="Rounded Rectangle 9">
            <a:hlinkClick r:id="rId7" action="ppaction://hlinksldjump"/>
          </p:cNvPr>
          <p:cNvSpPr/>
          <p:nvPr/>
        </p:nvSpPr>
        <p:spPr>
          <a:xfrm>
            <a:off x="114573" y="3316282"/>
            <a:ext cx="1208042" cy="41751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Statutory Dues</a:t>
            </a:r>
            <a:endParaRPr lang="en-US" sz="1400" dirty="0">
              <a:solidFill>
                <a:schemeClr val="tx1"/>
              </a:solidFill>
            </a:endParaRPr>
          </a:p>
        </p:txBody>
      </p:sp>
      <p:sp>
        <p:nvSpPr>
          <p:cNvPr id="11" name="Rounded Rectangle 10">
            <a:hlinkClick r:id="rId8" action="ppaction://hlinksldjump"/>
          </p:cNvPr>
          <p:cNvSpPr/>
          <p:nvPr/>
        </p:nvSpPr>
        <p:spPr>
          <a:xfrm>
            <a:off x="127363" y="3797096"/>
            <a:ext cx="1196340" cy="47010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Accumulated losses</a:t>
            </a:r>
            <a:endParaRPr lang="en-US" sz="1400" dirty="0">
              <a:solidFill>
                <a:schemeClr val="tx1"/>
              </a:solidFill>
            </a:endParaRPr>
          </a:p>
        </p:txBody>
      </p:sp>
      <p:sp>
        <p:nvSpPr>
          <p:cNvPr id="13" name="Rounded Rectangle 12">
            <a:hlinkClick r:id="rId9" action="ppaction://hlinksldjump"/>
          </p:cNvPr>
          <p:cNvSpPr/>
          <p:nvPr/>
        </p:nvSpPr>
        <p:spPr>
          <a:xfrm>
            <a:off x="104775" y="5543782"/>
            <a:ext cx="1228725" cy="47601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Usage of loan</a:t>
            </a:r>
            <a:endParaRPr lang="en-US" sz="1400" dirty="0">
              <a:solidFill>
                <a:schemeClr val="tx1"/>
              </a:solidFill>
            </a:endParaRPr>
          </a:p>
        </p:txBody>
      </p:sp>
      <p:sp>
        <p:nvSpPr>
          <p:cNvPr id="14" name="Rounded Rectangle 13">
            <a:hlinkClick r:id="rId10" action="ppaction://hlinksldjump"/>
          </p:cNvPr>
          <p:cNvSpPr/>
          <p:nvPr/>
        </p:nvSpPr>
        <p:spPr>
          <a:xfrm>
            <a:off x="124369" y="6114415"/>
            <a:ext cx="1198245" cy="438785"/>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Fraud Reporting</a:t>
            </a:r>
            <a:endParaRPr lang="en-US" sz="1600" dirty="0">
              <a:solidFill>
                <a:schemeClr val="tx1"/>
              </a:solidFill>
            </a:endParaRPr>
          </a:p>
        </p:txBody>
      </p:sp>
      <p:sp>
        <p:nvSpPr>
          <p:cNvPr id="20" name="Rounded Rectangle 19">
            <a:hlinkClick r:id="rId11" action="ppaction://hlinksldjump"/>
          </p:cNvPr>
          <p:cNvSpPr/>
          <p:nvPr/>
        </p:nvSpPr>
        <p:spPr>
          <a:xfrm>
            <a:off x="104775" y="4876800"/>
            <a:ext cx="1228725" cy="59332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smtClean="0"/>
          </a:p>
          <a:p>
            <a:pPr algn="ctr"/>
            <a:r>
              <a:rPr lang="en-US" sz="1400" dirty="0" smtClean="0">
                <a:solidFill>
                  <a:schemeClr val="tx1"/>
                </a:solidFill>
              </a:rPr>
              <a:t> Guarantee given</a:t>
            </a:r>
          </a:p>
          <a:p>
            <a:pPr algn="ctr"/>
            <a:endParaRPr lang="en-US" sz="1600" dirty="0"/>
          </a:p>
        </p:txBody>
      </p:sp>
      <p:sp>
        <p:nvSpPr>
          <p:cNvPr id="21" name="Rounded Rectangle 20">
            <a:hlinkClick r:id="rId10" action="ppaction://hlinksldjump"/>
          </p:cNvPr>
          <p:cNvSpPr/>
          <p:nvPr/>
        </p:nvSpPr>
        <p:spPr>
          <a:xfrm>
            <a:off x="107768" y="4326610"/>
            <a:ext cx="1228725" cy="47399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Repayment of dues</a:t>
            </a:r>
            <a:endParaRPr lang="en-US" sz="1400" dirty="0">
              <a:solidFill>
                <a:schemeClr val="tx1"/>
              </a:solidFill>
            </a:endParaRPr>
          </a:p>
        </p:txBody>
      </p:sp>
      <p:sp>
        <p:nvSpPr>
          <p:cNvPr id="17" name="Rectangle 16"/>
          <p:cNvSpPr/>
          <p:nvPr/>
        </p:nvSpPr>
        <p:spPr>
          <a:xfrm>
            <a:off x="1524000" y="152400"/>
            <a:ext cx="7543800" cy="1600200"/>
          </a:xfrm>
          <a:prstGeom prst="rect">
            <a:avLst/>
          </a:prstGeom>
          <a:ln/>
          <a:effectLst>
            <a:glow rad="139700">
              <a:schemeClr val="accent6">
                <a:satMod val="175000"/>
                <a:alpha val="40000"/>
              </a:schemeClr>
            </a:glow>
            <a:outerShdw blurRad="50800" dist="38100" dir="8100000" algn="tr" rotWithShape="0">
              <a:prstClr val="black">
                <a:alpha val="40000"/>
              </a:prstClr>
            </a:outerShdw>
            <a:reflection blurRad="6350" stA="50000" endA="300" endPos="55000" dir="5400000" sy="-100000" algn="bl" rotWithShape="0"/>
          </a:effectLst>
          <a:scene3d>
            <a:camera prst="orthographicFront"/>
            <a:lightRig rig="threePt" dir="t"/>
          </a:scene3d>
          <a:sp3d>
            <a:bevelT w="165100" prst="coolSlant"/>
          </a:sp3d>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extrusionH="57150">
              <a:bevelT w="82550" h="38100" prst="coolSlant"/>
            </a:sp3d>
          </a:bodyPr>
          <a:lstStyle/>
          <a:p>
            <a:pPr algn="ctr"/>
            <a:r>
              <a:rPr lang="en-US" sz="4800" b="1" dirty="0" smtClean="0">
                <a:ln w="1905">
                  <a:solidFill>
                    <a:schemeClr val="tx1">
                      <a:lumMod val="50000"/>
                      <a:lumOff val="50000"/>
                    </a:schemeClr>
                  </a:solidFill>
                </a:ln>
                <a:solidFill>
                  <a:srgbClr val="FFC000"/>
                </a:solidFill>
                <a:effectLst>
                  <a:glow rad="63500">
                    <a:schemeClr val="accent6">
                      <a:satMod val="175000"/>
                      <a:alpha val="40000"/>
                    </a:schemeClr>
                  </a:glow>
                  <a:outerShdw blurRad="38100" dist="38100" dir="2700000" algn="tl">
                    <a:srgbClr val="000000">
                      <a:alpha val="43137"/>
                    </a:srgbClr>
                  </a:outerShdw>
                  <a:reflection blurRad="6350" stA="55000" endA="300" endPos="45500" dir="5400000" sy="-100000" algn="bl" rotWithShape="0"/>
                </a:effectLst>
                <a:latin typeface="+mj-lt"/>
                <a:cs typeface="Times New Roman" pitchFamily="18" charset="0"/>
              </a:rPr>
              <a:t>Matters to be reported under CARO [3(V)]</a:t>
            </a:r>
            <a:endParaRPr lang="en-US" sz="4800" b="1" dirty="0">
              <a:ln w="1905">
                <a:solidFill>
                  <a:schemeClr val="tx1">
                    <a:lumMod val="50000"/>
                    <a:lumOff val="50000"/>
                  </a:schemeClr>
                </a:solidFill>
              </a:ln>
              <a:solidFill>
                <a:srgbClr val="FFC000"/>
              </a:solidFill>
              <a:effectLst>
                <a:glow rad="63500">
                  <a:schemeClr val="accent6">
                    <a:satMod val="175000"/>
                    <a:alpha val="40000"/>
                  </a:schemeClr>
                </a:glow>
                <a:outerShdw blurRad="38100" dist="38100" dir="2700000" algn="tl">
                  <a:srgbClr val="000000">
                    <a:alpha val="43137"/>
                  </a:srgbClr>
                </a:outerShdw>
                <a:reflection blurRad="6350" stA="55000" endA="300" endPos="45500" dir="5400000" sy="-100000" algn="bl" rotWithShape="0"/>
              </a:effectLst>
              <a:latin typeface="+mj-lt"/>
              <a:cs typeface="Times New Roman" pitchFamily="18" charset="0"/>
            </a:endParaRPr>
          </a:p>
        </p:txBody>
      </p:sp>
      <p:sp>
        <p:nvSpPr>
          <p:cNvPr id="18" name="TextBox 17"/>
          <p:cNvSpPr txBox="1"/>
          <p:nvPr/>
        </p:nvSpPr>
        <p:spPr>
          <a:xfrm>
            <a:off x="1447800" y="2286000"/>
            <a:ext cx="6357764" cy="1754326"/>
          </a:xfrm>
          <a:prstGeom prst="rect">
            <a:avLst/>
          </a:prstGeom>
          <a:noFill/>
        </p:spPr>
        <p:txBody>
          <a:bodyPr wrap="square" rtlCol="0">
            <a:spAutoFit/>
          </a:bodyPr>
          <a:lstStyle/>
          <a:p>
            <a:pPr marL="342900" indent="-342900" algn="just"/>
            <a:r>
              <a:rPr lang="en-US" dirty="0" smtClean="0"/>
              <a:t> </a:t>
            </a:r>
            <a:r>
              <a:rPr lang="en-US" dirty="0" smtClean="0">
                <a:latin typeface="Times New Roman" pitchFamily="18" charset="0"/>
                <a:cs typeface="Times New Roman" pitchFamily="18" charset="0"/>
              </a:rPr>
              <a:t>E</a:t>
            </a:r>
            <a:r>
              <a:rPr lang="en-US" dirty="0" smtClean="0">
                <a:latin typeface="Times New Roman" pitchFamily="18" charset="0"/>
                <a:cs typeface="Times New Roman" pitchFamily="18" charset="0"/>
              </a:rPr>
              <a:t>nsure </a:t>
            </a:r>
            <a:r>
              <a:rPr lang="en-US" dirty="0" smtClean="0">
                <a:latin typeface="Times New Roman" pitchFamily="18" charset="0"/>
                <a:cs typeface="Times New Roman" pitchFamily="18" charset="0"/>
              </a:rPr>
              <a:t>that it has complied with</a:t>
            </a:r>
            <a:r>
              <a:rPr lang="en-US" dirty="0" smtClean="0">
                <a:latin typeface="Times New Roman" pitchFamily="18" charset="0"/>
                <a:cs typeface="Times New Roman" pitchFamily="18" charset="0"/>
              </a:rPr>
              <a:t>:-</a:t>
            </a:r>
          </a:p>
          <a:p>
            <a:pPr marL="342900" indent="-342900" algn="just"/>
            <a:endParaRPr lang="en-US" dirty="0" smtClean="0">
              <a:latin typeface="Times New Roman" pitchFamily="18" charset="0"/>
              <a:cs typeface="Times New Roman" pitchFamily="18" charset="0"/>
            </a:endParaRPr>
          </a:p>
          <a:p>
            <a:pPr marL="342900" indent="-342900" algn="just">
              <a:buAutoNum type="alphaLcParenBoth"/>
            </a:pPr>
            <a:r>
              <a:rPr lang="en-US" dirty="0" smtClean="0">
                <a:latin typeface="Times New Roman" pitchFamily="18" charset="0"/>
                <a:cs typeface="Times New Roman" pitchFamily="18" charset="0"/>
              </a:rPr>
              <a:t> directives issued by Reserve Bank of </a:t>
            </a:r>
            <a:r>
              <a:rPr lang="en-US" dirty="0" smtClean="0">
                <a:latin typeface="Times New Roman" pitchFamily="18" charset="0"/>
                <a:cs typeface="Times New Roman" pitchFamily="18" charset="0"/>
              </a:rPr>
              <a:t>India.</a:t>
            </a:r>
            <a:endParaRPr lang="en-US" dirty="0" smtClean="0">
              <a:latin typeface="Times New Roman" pitchFamily="18" charset="0"/>
              <a:cs typeface="Times New Roman" pitchFamily="18" charset="0"/>
            </a:endParaRPr>
          </a:p>
          <a:p>
            <a:pPr marL="342900" indent="-342900" algn="just">
              <a:buAutoNum type="alphaLcParenBoth"/>
            </a:pPr>
            <a:r>
              <a:rPr lang="en-US" dirty="0" smtClean="0">
                <a:latin typeface="Times New Roman" pitchFamily="18" charset="0"/>
                <a:cs typeface="Times New Roman" pitchFamily="18" charset="0"/>
              </a:rPr>
              <a:t> section 73 to 76 or any other </a:t>
            </a:r>
            <a:r>
              <a:rPr lang="en-US" dirty="0" smtClean="0">
                <a:latin typeface="Times New Roman" pitchFamily="18" charset="0"/>
                <a:cs typeface="Times New Roman" pitchFamily="18" charset="0"/>
              </a:rPr>
              <a:t>provision.</a:t>
            </a:r>
            <a:endParaRPr lang="en-US" dirty="0" smtClean="0">
              <a:latin typeface="Times New Roman" pitchFamily="18" charset="0"/>
              <a:cs typeface="Times New Roman" pitchFamily="18" charset="0"/>
            </a:endParaRPr>
          </a:p>
          <a:p>
            <a:pPr marL="342900" indent="-342900" algn="just">
              <a:buAutoNum type="alphaLcParenBoth"/>
            </a:pPr>
            <a:r>
              <a:rPr lang="en-US" dirty="0" smtClean="0">
                <a:latin typeface="Times New Roman" pitchFamily="18" charset="0"/>
                <a:cs typeface="Times New Roman" pitchFamily="18" charset="0"/>
              </a:rPr>
              <a:t> order issued by </a:t>
            </a:r>
            <a:r>
              <a:rPr lang="en-US" dirty="0" smtClean="0">
                <a:latin typeface="Times New Roman" pitchFamily="18" charset="0"/>
                <a:cs typeface="Times New Roman" pitchFamily="18" charset="0"/>
              </a:rPr>
              <a:t>company law board/ tribunal/RBI/any court.</a:t>
            </a:r>
          </a:p>
          <a:p>
            <a:pPr marL="342900" indent="-342900" algn="just">
              <a:buAutoNum type="alphaLcParenBoth"/>
            </a:pPr>
            <a:r>
              <a:rPr lang="en-US" dirty="0" smtClean="0">
                <a:latin typeface="Times New Roman" pitchFamily="18" charset="0"/>
                <a:cs typeface="Times New Roman" pitchFamily="18" charset="0"/>
              </a:rPr>
              <a:t>Nature of contravention (if any).</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xmlns="" val="39636180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43964" y="152399"/>
            <a:ext cx="1188448" cy="513807"/>
          </a:xfrm>
          <a:prstGeom prst="roundRect">
            <a:avLst/>
          </a:prstGeom>
          <a:solidFill>
            <a:srgbClr val="FFC000"/>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en-US" sz="1600" dirty="0" smtClean="0">
                <a:solidFill>
                  <a:schemeClr val="tx1"/>
                </a:solidFill>
              </a:rPr>
              <a:t>Fixed Assets</a:t>
            </a:r>
            <a:endParaRPr lang="en-US" sz="1600" dirty="0">
              <a:solidFill>
                <a:schemeClr val="tx1"/>
              </a:solidFill>
            </a:endParaRPr>
          </a:p>
        </p:txBody>
      </p:sp>
      <p:sp>
        <p:nvSpPr>
          <p:cNvPr id="5" name="Rounded Rectangle 4">
            <a:hlinkClick r:id="rId3" action="ppaction://hlinksldjump"/>
          </p:cNvPr>
          <p:cNvSpPr/>
          <p:nvPr/>
        </p:nvSpPr>
        <p:spPr>
          <a:xfrm>
            <a:off x="124369" y="709550"/>
            <a:ext cx="1228725" cy="33548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Inventory</a:t>
            </a:r>
          </a:p>
        </p:txBody>
      </p:sp>
      <p:sp>
        <p:nvSpPr>
          <p:cNvPr id="6" name="Rounded Rectangle 5">
            <a:hlinkClick r:id="rId4" action="ppaction://hlinksldjump"/>
          </p:cNvPr>
          <p:cNvSpPr/>
          <p:nvPr/>
        </p:nvSpPr>
        <p:spPr>
          <a:xfrm>
            <a:off x="156755" y="1088322"/>
            <a:ext cx="1165860" cy="58807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Loans to</a:t>
            </a:r>
            <a:endParaRPr lang="en-US" sz="1400" dirty="0">
              <a:solidFill>
                <a:schemeClr val="tx1"/>
              </a:solidFill>
            </a:endParaRPr>
          </a:p>
        </p:txBody>
      </p:sp>
      <p:sp>
        <p:nvSpPr>
          <p:cNvPr id="7" name="Rounded Rectangle 6">
            <a:hlinkClick r:id="rId5" action="ppaction://hlinksldjump"/>
          </p:cNvPr>
          <p:cNvSpPr/>
          <p:nvPr/>
        </p:nvSpPr>
        <p:spPr>
          <a:xfrm>
            <a:off x="137160" y="2307682"/>
            <a:ext cx="1185455" cy="43551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Deposits</a:t>
            </a:r>
            <a:endParaRPr lang="en-US" sz="1400" dirty="0">
              <a:solidFill>
                <a:schemeClr val="tx1"/>
              </a:solidFill>
            </a:endParaRPr>
          </a:p>
        </p:txBody>
      </p:sp>
      <p:sp>
        <p:nvSpPr>
          <p:cNvPr id="8" name="Rounded Rectangle 7">
            <a:hlinkClick r:id="rId6" action="ppaction://hlinksldjump"/>
          </p:cNvPr>
          <p:cNvSpPr/>
          <p:nvPr/>
        </p:nvSpPr>
        <p:spPr>
          <a:xfrm>
            <a:off x="156755" y="1752430"/>
            <a:ext cx="1165860" cy="457370"/>
          </a:xfrm>
          <a:prstGeom prst="roundRect">
            <a:avLst>
              <a:gd name="adj" fmla="val 1875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Internal control </a:t>
            </a:r>
            <a:endParaRPr lang="en-US" sz="1400" dirty="0">
              <a:solidFill>
                <a:schemeClr val="tx1"/>
              </a:solidFill>
            </a:endParaRPr>
          </a:p>
        </p:txBody>
      </p:sp>
      <p:sp>
        <p:nvSpPr>
          <p:cNvPr id="9" name="Rounded Rectangle 8">
            <a:hlinkClick r:id="rId4" action="ppaction://hlinksldjump"/>
          </p:cNvPr>
          <p:cNvSpPr/>
          <p:nvPr/>
        </p:nvSpPr>
        <p:spPr>
          <a:xfrm>
            <a:off x="137160" y="2806336"/>
            <a:ext cx="1186542" cy="47026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1400" dirty="0" smtClean="0">
                <a:solidFill>
                  <a:schemeClr val="tx1"/>
                </a:solidFill>
              </a:rPr>
              <a:t>Cost Records</a:t>
            </a:r>
            <a:endParaRPr lang="en-US" sz="1400" dirty="0">
              <a:solidFill>
                <a:schemeClr val="tx1"/>
              </a:solidFill>
            </a:endParaRPr>
          </a:p>
        </p:txBody>
      </p:sp>
      <p:sp>
        <p:nvSpPr>
          <p:cNvPr id="10" name="Rounded Rectangle 9">
            <a:hlinkClick r:id="rId7" action="ppaction://hlinksldjump"/>
          </p:cNvPr>
          <p:cNvSpPr/>
          <p:nvPr/>
        </p:nvSpPr>
        <p:spPr>
          <a:xfrm>
            <a:off x="114573" y="3316282"/>
            <a:ext cx="1208042" cy="41751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Statutory Dues</a:t>
            </a:r>
            <a:endParaRPr lang="en-US" sz="1400" dirty="0">
              <a:solidFill>
                <a:schemeClr val="tx1"/>
              </a:solidFill>
            </a:endParaRPr>
          </a:p>
        </p:txBody>
      </p:sp>
      <p:sp>
        <p:nvSpPr>
          <p:cNvPr id="11" name="Rounded Rectangle 10">
            <a:hlinkClick r:id="rId8" action="ppaction://hlinksldjump"/>
          </p:cNvPr>
          <p:cNvSpPr/>
          <p:nvPr/>
        </p:nvSpPr>
        <p:spPr>
          <a:xfrm>
            <a:off x="127363" y="3797096"/>
            <a:ext cx="1196340" cy="47010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Accumulated losses</a:t>
            </a:r>
            <a:endParaRPr lang="en-US" sz="1400" dirty="0">
              <a:solidFill>
                <a:schemeClr val="tx1"/>
              </a:solidFill>
            </a:endParaRPr>
          </a:p>
        </p:txBody>
      </p:sp>
      <p:sp>
        <p:nvSpPr>
          <p:cNvPr id="13" name="Rounded Rectangle 12">
            <a:hlinkClick r:id="rId9" action="ppaction://hlinksldjump"/>
          </p:cNvPr>
          <p:cNvSpPr/>
          <p:nvPr/>
        </p:nvSpPr>
        <p:spPr>
          <a:xfrm>
            <a:off x="104775" y="5543782"/>
            <a:ext cx="1228725" cy="47601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Usage of loan</a:t>
            </a:r>
            <a:endParaRPr lang="en-US" sz="1400" dirty="0">
              <a:solidFill>
                <a:schemeClr val="tx1"/>
              </a:solidFill>
            </a:endParaRPr>
          </a:p>
        </p:txBody>
      </p:sp>
      <p:sp>
        <p:nvSpPr>
          <p:cNvPr id="14" name="Rounded Rectangle 13">
            <a:hlinkClick r:id="rId10" action="ppaction://hlinksldjump"/>
          </p:cNvPr>
          <p:cNvSpPr/>
          <p:nvPr/>
        </p:nvSpPr>
        <p:spPr>
          <a:xfrm>
            <a:off x="124369" y="6114415"/>
            <a:ext cx="1198245" cy="438785"/>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Fraud Reporting</a:t>
            </a:r>
            <a:endParaRPr lang="en-US" sz="1600" dirty="0">
              <a:solidFill>
                <a:schemeClr val="tx1"/>
              </a:solidFill>
            </a:endParaRPr>
          </a:p>
        </p:txBody>
      </p:sp>
      <p:sp>
        <p:nvSpPr>
          <p:cNvPr id="20" name="Rounded Rectangle 19">
            <a:hlinkClick r:id="rId11" action="ppaction://hlinksldjump"/>
          </p:cNvPr>
          <p:cNvSpPr/>
          <p:nvPr/>
        </p:nvSpPr>
        <p:spPr>
          <a:xfrm>
            <a:off x="104775" y="4876800"/>
            <a:ext cx="1228725" cy="59332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smtClean="0"/>
          </a:p>
          <a:p>
            <a:pPr algn="ctr"/>
            <a:r>
              <a:rPr lang="en-US" sz="1400" dirty="0" smtClean="0">
                <a:solidFill>
                  <a:schemeClr val="tx1"/>
                </a:solidFill>
              </a:rPr>
              <a:t> Guarantee given</a:t>
            </a:r>
          </a:p>
          <a:p>
            <a:pPr algn="ctr"/>
            <a:endParaRPr lang="en-US" sz="1600" dirty="0"/>
          </a:p>
        </p:txBody>
      </p:sp>
      <p:sp>
        <p:nvSpPr>
          <p:cNvPr id="21" name="Rounded Rectangle 20">
            <a:hlinkClick r:id="rId10" action="ppaction://hlinksldjump"/>
          </p:cNvPr>
          <p:cNvSpPr/>
          <p:nvPr/>
        </p:nvSpPr>
        <p:spPr>
          <a:xfrm>
            <a:off x="107768" y="4326610"/>
            <a:ext cx="1228725" cy="47399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Repayment of dues</a:t>
            </a:r>
            <a:endParaRPr lang="en-US" sz="1400" dirty="0">
              <a:solidFill>
                <a:schemeClr val="tx1"/>
              </a:solidFill>
            </a:endParaRPr>
          </a:p>
        </p:txBody>
      </p:sp>
      <p:sp>
        <p:nvSpPr>
          <p:cNvPr id="17" name="Rectangle 16"/>
          <p:cNvSpPr/>
          <p:nvPr/>
        </p:nvSpPr>
        <p:spPr>
          <a:xfrm>
            <a:off x="1524000" y="152400"/>
            <a:ext cx="7543800" cy="1600200"/>
          </a:xfrm>
          <a:prstGeom prst="rect">
            <a:avLst/>
          </a:prstGeom>
          <a:ln/>
          <a:effectLst>
            <a:glow rad="139700">
              <a:schemeClr val="accent6">
                <a:satMod val="175000"/>
                <a:alpha val="40000"/>
              </a:schemeClr>
            </a:glow>
            <a:outerShdw blurRad="50800" dist="38100" dir="8100000" algn="tr" rotWithShape="0">
              <a:prstClr val="black">
                <a:alpha val="40000"/>
              </a:prstClr>
            </a:outerShdw>
            <a:reflection blurRad="6350" stA="50000" endA="300" endPos="55000" dir="5400000" sy="-100000" algn="bl" rotWithShape="0"/>
          </a:effectLst>
          <a:scene3d>
            <a:camera prst="orthographicFront"/>
            <a:lightRig rig="threePt" dir="t"/>
          </a:scene3d>
          <a:sp3d>
            <a:bevelT w="165100" prst="coolSlant"/>
          </a:sp3d>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extrusionH="57150">
              <a:bevelT w="82550" h="38100" prst="coolSlant"/>
            </a:sp3d>
          </a:bodyPr>
          <a:lstStyle/>
          <a:p>
            <a:pPr algn="ctr"/>
            <a:r>
              <a:rPr lang="en-US" sz="4800" b="1" dirty="0" smtClean="0">
                <a:ln w="1905">
                  <a:solidFill>
                    <a:schemeClr val="tx1">
                      <a:lumMod val="50000"/>
                      <a:lumOff val="50000"/>
                    </a:schemeClr>
                  </a:solidFill>
                </a:ln>
                <a:solidFill>
                  <a:srgbClr val="FFC000"/>
                </a:solidFill>
                <a:effectLst>
                  <a:glow rad="63500">
                    <a:schemeClr val="accent6">
                      <a:satMod val="175000"/>
                      <a:alpha val="40000"/>
                    </a:schemeClr>
                  </a:glow>
                  <a:outerShdw blurRad="38100" dist="38100" dir="2700000" algn="tl">
                    <a:srgbClr val="000000">
                      <a:alpha val="43137"/>
                    </a:srgbClr>
                  </a:outerShdw>
                  <a:reflection blurRad="6350" stA="55000" endA="300" endPos="45500" dir="5400000" sy="-100000" algn="bl" rotWithShape="0"/>
                </a:effectLst>
                <a:latin typeface="+mj-lt"/>
                <a:cs typeface="Times New Roman" pitchFamily="18" charset="0"/>
              </a:rPr>
              <a:t>Matters to be reported under CARO [3(vi)]</a:t>
            </a:r>
            <a:endParaRPr lang="en-US" sz="4800" b="1" dirty="0">
              <a:ln w="1905">
                <a:solidFill>
                  <a:schemeClr val="tx1">
                    <a:lumMod val="50000"/>
                    <a:lumOff val="50000"/>
                  </a:schemeClr>
                </a:solidFill>
              </a:ln>
              <a:solidFill>
                <a:srgbClr val="FFC000"/>
              </a:solidFill>
              <a:effectLst>
                <a:glow rad="63500">
                  <a:schemeClr val="accent6">
                    <a:satMod val="175000"/>
                    <a:alpha val="40000"/>
                  </a:schemeClr>
                </a:glow>
                <a:outerShdw blurRad="38100" dist="38100" dir="2700000" algn="tl">
                  <a:srgbClr val="000000">
                    <a:alpha val="43137"/>
                  </a:srgbClr>
                </a:outerShdw>
                <a:reflection blurRad="6350" stA="55000" endA="300" endPos="45500" dir="5400000" sy="-100000" algn="bl" rotWithShape="0"/>
              </a:effectLst>
              <a:latin typeface="+mj-lt"/>
              <a:cs typeface="Times New Roman" pitchFamily="18" charset="0"/>
            </a:endParaRPr>
          </a:p>
        </p:txBody>
      </p:sp>
      <p:sp>
        <p:nvSpPr>
          <p:cNvPr id="18" name="TextBox 17"/>
          <p:cNvSpPr txBox="1"/>
          <p:nvPr/>
        </p:nvSpPr>
        <p:spPr>
          <a:xfrm>
            <a:off x="1524000" y="2286000"/>
            <a:ext cx="5715000" cy="1200329"/>
          </a:xfrm>
          <a:prstGeom prst="rect">
            <a:avLst/>
          </a:prstGeom>
          <a:noFill/>
        </p:spPr>
        <p:txBody>
          <a:bodyPr wrap="square" rtlCol="0">
            <a:spAutoFit/>
          </a:bodyPr>
          <a:lstStyle/>
          <a:p>
            <a:pPr algn="just"/>
            <a:r>
              <a:rPr lang="en-US" dirty="0" smtClean="0">
                <a:latin typeface="Times New Roman" pitchFamily="18" charset="0"/>
                <a:cs typeface="Times New Roman" pitchFamily="18" charset="0"/>
              </a:rPr>
              <a:t>Where </a:t>
            </a:r>
            <a:r>
              <a:rPr lang="en-US" b="1" dirty="0" smtClean="0">
                <a:latin typeface="Times New Roman" pitchFamily="18" charset="0"/>
                <a:cs typeface="Times New Roman" pitchFamily="18" charset="0"/>
              </a:rPr>
              <a:t>maintenance</a:t>
            </a:r>
            <a:r>
              <a:rPr lang="en-US" dirty="0" smtClean="0">
                <a:latin typeface="Times New Roman" pitchFamily="18" charset="0"/>
                <a:cs typeface="Times New Roman" pitchFamily="18" charset="0"/>
              </a:rPr>
              <a:t> of cost records  has been </a:t>
            </a:r>
            <a:r>
              <a:rPr lang="en-US" b="1" dirty="0" smtClean="0">
                <a:latin typeface="Times New Roman" pitchFamily="18" charset="0"/>
                <a:cs typeface="Times New Roman" pitchFamily="18" charset="0"/>
              </a:rPr>
              <a:t>specified by Central Government</a:t>
            </a:r>
            <a:r>
              <a:rPr lang="en-US" dirty="0" smtClean="0">
                <a:latin typeface="Times New Roman" pitchFamily="18" charset="0"/>
                <a:cs typeface="Times New Roman" pitchFamily="18" charset="0"/>
              </a:rPr>
              <a:t> under section 148(1), whether such accounts have been prepared and maintained properly. </a:t>
            </a:r>
          </a:p>
          <a:p>
            <a:endParaRPr lang="en-US" dirty="0"/>
          </a:p>
        </p:txBody>
      </p:sp>
    </p:spTree>
    <p:extLst>
      <p:ext uri="{BB962C8B-B14F-4D97-AF65-F5344CB8AC3E}">
        <p14:creationId xmlns:p14="http://schemas.microsoft.com/office/powerpoint/2010/main" xmlns="" val="39636180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43964" y="152399"/>
            <a:ext cx="1188448" cy="513807"/>
          </a:xfrm>
          <a:prstGeom prst="roundRect">
            <a:avLst/>
          </a:prstGeom>
          <a:solidFill>
            <a:srgbClr val="FFC000"/>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en-US" sz="1600" dirty="0" smtClean="0">
                <a:solidFill>
                  <a:schemeClr val="tx1"/>
                </a:solidFill>
              </a:rPr>
              <a:t>Fixed Assets</a:t>
            </a:r>
            <a:endParaRPr lang="en-US" sz="1600" dirty="0">
              <a:solidFill>
                <a:schemeClr val="tx1"/>
              </a:solidFill>
            </a:endParaRPr>
          </a:p>
        </p:txBody>
      </p:sp>
      <p:sp>
        <p:nvSpPr>
          <p:cNvPr id="5" name="Rounded Rectangle 4">
            <a:hlinkClick r:id="rId3" action="ppaction://hlinksldjump"/>
          </p:cNvPr>
          <p:cNvSpPr/>
          <p:nvPr/>
        </p:nvSpPr>
        <p:spPr>
          <a:xfrm>
            <a:off x="124369" y="709550"/>
            <a:ext cx="1228725" cy="33548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Inventory</a:t>
            </a:r>
          </a:p>
        </p:txBody>
      </p:sp>
      <p:sp>
        <p:nvSpPr>
          <p:cNvPr id="6" name="Rounded Rectangle 5">
            <a:hlinkClick r:id="rId4" action="ppaction://hlinksldjump"/>
          </p:cNvPr>
          <p:cNvSpPr/>
          <p:nvPr/>
        </p:nvSpPr>
        <p:spPr>
          <a:xfrm>
            <a:off x="156755" y="1088322"/>
            <a:ext cx="1165860" cy="58807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Loans to </a:t>
            </a:r>
            <a:endParaRPr lang="en-US" sz="1400" dirty="0">
              <a:solidFill>
                <a:schemeClr val="tx1"/>
              </a:solidFill>
            </a:endParaRPr>
          </a:p>
        </p:txBody>
      </p:sp>
      <p:sp>
        <p:nvSpPr>
          <p:cNvPr id="7" name="Rounded Rectangle 6">
            <a:hlinkClick r:id="rId5" action="ppaction://hlinksldjump"/>
          </p:cNvPr>
          <p:cNvSpPr/>
          <p:nvPr/>
        </p:nvSpPr>
        <p:spPr>
          <a:xfrm>
            <a:off x="137160" y="2307682"/>
            <a:ext cx="1185455" cy="43551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Deposits</a:t>
            </a:r>
            <a:endParaRPr lang="en-US" sz="1400" dirty="0">
              <a:solidFill>
                <a:schemeClr val="tx1"/>
              </a:solidFill>
            </a:endParaRPr>
          </a:p>
        </p:txBody>
      </p:sp>
      <p:sp>
        <p:nvSpPr>
          <p:cNvPr id="8" name="Rounded Rectangle 7">
            <a:hlinkClick r:id="rId6" action="ppaction://hlinksldjump"/>
          </p:cNvPr>
          <p:cNvSpPr/>
          <p:nvPr/>
        </p:nvSpPr>
        <p:spPr>
          <a:xfrm>
            <a:off x="156755" y="1752430"/>
            <a:ext cx="1165860" cy="457370"/>
          </a:xfrm>
          <a:prstGeom prst="roundRect">
            <a:avLst>
              <a:gd name="adj" fmla="val 1875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Internal control </a:t>
            </a:r>
            <a:endParaRPr lang="en-US" sz="1400" dirty="0">
              <a:solidFill>
                <a:schemeClr val="tx1"/>
              </a:solidFill>
            </a:endParaRPr>
          </a:p>
        </p:txBody>
      </p:sp>
      <p:sp>
        <p:nvSpPr>
          <p:cNvPr id="9" name="Rounded Rectangle 8">
            <a:hlinkClick r:id="rId4" action="ppaction://hlinksldjump"/>
          </p:cNvPr>
          <p:cNvSpPr/>
          <p:nvPr/>
        </p:nvSpPr>
        <p:spPr>
          <a:xfrm>
            <a:off x="137160" y="2806336"/>
            <a:ext cx="1186542" cy="47026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Cost Records</a:t>
            </a:r>
            <a:endParaRPr lang="en-US" sz="1400" dirty="0">
              <a:solidFill>
                <a:schemeClr val="tx1"/>
              </a:solidFill>
            </a:endParaRPr>
          </a:p>
        </p:txBody>
      </p:sp>
      <p:sp>
        <p:nvSpPr>
          <p:cNvPr id="10" name="Rounded Rectangle 9">
            <a:hlinkClick r:id="rId7" action="ppaction://hlinksldjump"/>
          </p:cNvPr>
          <p:cNvSpPr/>
          <p:nvPr/>
        </p:nvSpPr>
        <p:spPr>
          <a:xfrm>
            <a:off x="114573" y="3316282"/>
            <a:ext cx="1208042" cy="41751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1400" dirty="0" smtClean="0">
                <a:solidFill>
                  <a:schemeClr val="tx1"/>
                </a:solidFill>
              </a:rPr>
              <a:t>Statutory Dues</a:t>
            </a:r>
            <a:endParaRPr lang="en-US" sz="1400" dirty="0">
              <a:solidFill>
                <a:schemeClr val="tx1"/>
              </a:solidFill>
            </a:endParaRPr>
          </a:p>
        </p:txBody>
      </p:sp>
      <p:sp>
        <p:nvSpPr>
          <p:cNvPr id="11" name="Rounded Rectangle 10">
            <a:hlinkClick r:id="rId8" action="ppaction://hlinksldjump"/>
          </p:cNvPr>
          <p:cNvSpPr/>
          <p:nvPr/>
        </p:nvSpPr>
        <p:spPr>
          <a:xfrm>
            <a:off x="127363" y="3797096"/>
            <a:ext cx="1196340" cy="47010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Accumulated losses</a:t>
            </a:r>
            <a:endParaRPr lang="en-US" sz="1400" dirty="0">
              <a:solidFill>
                <a:schemeClr val="tx1"/>
              </a:solidFill>
            </a:endParaRPr>
          </a:p>
        </p:txBody>
      </p:sp>
      <p:sp>
        <p:nvSpPr>
          <p:cNvPr id="13" name="Rounded Rectangle 12">
            <a:hlinkClick r:id="rId9" action="ppaction://hlinksldjump"/>
          </p:cNvPr>
          <p:cNvSpPr/>
          <p:nvPr/>
        </p:nvSpPr>
        <p:spPr>
          <a:xfrm>
            <a:off x="104775" y="5543782"/>
            <a:ext cx="1228725" cy="47601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Usage of loan</a:t>
            </a:r>
            <a:endParaRPr lang="en-US" sz="1400" dirty="0">
              <a:solidFill>
                <a:schemeClr val="tx1"/>
              </a:solidFill>
            </a:endParaRPr>
          </a:p>
        </p:txBody>
      </p:sp>
      <p:sp>
        <p:nvSpPr>
          <p:cNvPr id="14" name="Rounded Rectangle 13">
            <a:hlinkClick r:id="rId10" action="ppaction://hlinksldjump"/>
          </p:cNvPr>
          <p:cNvSpPr/>
          <p:nvPr/>
        </p:nvSpPr>
        <p:spPr>
          <a:xfrm>
            <a:off x="124369" y="6114415"/>
            <a:ext cx="1198245" cy="438785"/>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Fraud Reporting</a:t>
            </a:r>
            <a:endParaRPr lang="en-US" sz="1600" dirty="0">
              <a:solidFill>
                <a:schemeClr val="tx1"/>
              </a:solidFill>
            </a:endParaRPr>
          </a:p>
        </p:txBody>
      </p:sp>
      <p:sp>
        <p:nvSpPr>
          <p:cNvPr id="20" name="Rounded Rectangle 19">
            <a:hlinkClick r:id="rId11" action="ppaction://hlinksldjump"/>
          </p:cNvPr>
          <p:cNvSpPr/>
          <p:nvPr/>
        </p:nvSpPr>
        <p:spPr>
          <a:xfrm>
            <a:off x="104775" y="4876800"/>
            <a:ext cx="1228725" cy="59332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smtClean="0"/>
          </a:p>
          <a:p>
            <a:pPr algn="ctr"/>
            <a:r>
              <a:rPr lang="en-US" sz="1400" dirty="0" smtClean="0">
                <a:solidFill>
                  <a:schemeClr val="tx1"/>
                </a:solidFill>
              </a:rPr>
              <a:t> Guarantee given</a:t>
            </a:r>
          </a:p>
          <a:p>
            <a:pPr algn="ctr"/>
            <a:endParaRPr lang="en-US" sz="1600" dirty="0"/>
          </a:p>
        </p:txBody>
      </p:sp>
      <p:sp>
        <p:nvSpPr>
          <p:cNvPr id="21" name="Rounded Rectangle 20">
            <a:hlinkClick r:id="rId10" action="ppaction://hlinksldjump"/>
          </p:cNvPr>
          <p:cNvSpPr/>
          <p:nvPr/>
        </p:nvSpPr>
        <p:spPr>
          <a:xfrm>
            <a:off x="107768" y="4326610"/>
            <a:ext cx="1228725" cy="47399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Repayment of dues</a:t>
            </a:r>
            <a:endParaRPr lang="en-US" sz="1400" dirty="0">
              <a:solidFill>
                <a:schemeClr val="tx1"/>
              </a:solidFill>
            </a:endParaRPr>
          </a:p>
        </p:txBody>
      </p:sp>
      <p:sp>
        <p:nvSpPr>
          <p:cNvPr id="17" name="Rectangle 16"/>
          <p:cNvSpPr/>
          <p:nvPr/>
        </p:nvSpPr>
        <p:spPr>
          <a:xfrm>
            <a:off x="1524000" y="152400"/>
            <a:ext cx="7543800" cy="1600200"/>
          </a:xfrm>
          <a:prstGeom prst="rect">
            <a:avLst/>
          </a:prstGeom>
          <a:ln/>
          <a:effectLst>
            <a:glow rad="139700">
              <a:schemeClr val="accent6">
                <a:satMod val="175000"/>
                <a:alpha val="40000"/>
              </a:schemeClr>
            </a:glow>
            <a:outerShdw blurRad="50800" dist="38100" dir="8100000" algn="tr" rotWithShape="0">
              <a:prstClr val="black">
                <a:alpha val="40000"/>
              </a:prstClr>
            </a:outerShdw>
            <a:reflection blurRad="6350" stA="50000" endA="300" endPos="55000" dir="5400000" sy="-100000" algn="bl" rotWithShape="0"/>
          </a:effectLst>
          <a:scene3d>
            <a:camera prst="orthographicFront"/>
            <a:lightRig rig="threePt" dir="t"/>
          </a:scene3d>
          <a:sp3d>
            <a:bevelT w="165100" prst="coolSlant"/>
          </a:sp3d>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extrusionH="57150">
              <a:bevelT w="82550" h="38100" prst="coolSlant"/>
            </a:sp3d>
          </a:bodyPr>
          <a:lstStyle/>
          <a:p>
            <a:pPr algn="ctr"/>
            <a:r>
              <a:rPr lang="en-US" sz="4800" b="1" dirty="0" smtClean="0">
                <a:ln w="1905">
                  <a:solidFill>
                    <a:schemeClr val="tx1">
                      <a:lumMod val="50000"/>
                      <a:lumOff val="50000"/>
                    </a:schemeClr>
                  </a:solidFill>
                </a:ln>
                <a:solidFill>
                  <a:srgbClr val="FFC000"/>
                </a:solidFill>
                <a:effectLst>
                  <a:glow rad="63500">
                    <a:schemeClr val="accent6">
                      <a:satMod val="175000"/>
                      <a:alpha val="40000"/>
                    </a:schemeClr>
                  </a:glow>
                  <a:outerShdw blurRad="38100" dist="38100" dir="2700000" algn="tl">
                    <a:srgbClr val="000000">
                      <a:alpha val="43137"/>
                    </a:srgbClr>
                  </a:outerShdw>
                  <a:reflection blurRad="6350" stA="55000" endA="300" endPos="45500" dir="5400000" sy="-100000" algn="bl" rotWithShape="0"/>
                </a:effectLst>
                <a:latin typeface="+mj-lt"/>
                <a:cs typeface="Times New Roman" pitchFamily="18" charset="0"/>
              </a:rPr>
              <a:t>Matters to be reported under CARO [3(vii)]</a:t>
            </a:r>
            <a:endParaRPr lang="en-US" sz="4800" b="1" dirty="0">
              <a:ln w="1905">
                <a:solidFill>
                  <a:schemeClr val="tx1">
                    <a:lumMod val="50000"/>
                    <a:lumOff val="50000"/>
                  </a:schemeClr>
                </a:solidFill>
              </a:ln>
              <a:solidFill>
                <a:srgbClr val="FFC000"/>
              </a:solidFill>
              <a:effectLst>
                <a:glow rad="63500">
                  <a:schemeClr val="accent6">
                    <a:satMod val="175000"/>
                    <a:alpha val="40000"/>
                  </a:schemeClr>
                </a:glow>
                <a:outerShdw blurRad="38100" dist="38100" dir="2700000" algn="tl">
                  <a:srgbClr val="000000">
                    <a:alpha val="43137"/>
                  </a:srgbClr>
                </a:outerShdw>
                <a:reflection blurRad="6350" stA="55000" endA="300" endPos="45500" dir="5400000" sy="-100000" algn="bl" rotWithShape="0"/>
              </a:effectLst>
              <a:latin typeface="+mj-lt"/>
              <a:cs typeface="Times New Roman" pitchFamily="18" charset="0"/>
            </a:endParaRPr>
          </a:p>
        </p:txBody>
      </p:sp>
      <p:sp>
        <p:nvSpPr>
          <p:cNvPr id="18" name="TextBox 17"/>
          <p:cNvSpPr txBox="1"/>
          <p:nvPr/>
        </p:nvSpPr>
        <p:spPr>
          <a:xfrm>
            <a:off x="1524000" y="2286000"/>
            <a:ext cx="7391400" cy="2862322"/>
          </a:xfrm>
          <a:prstGeom prst="rect">
            <a:avLst/>
          </a:prstGeom>
          <a:noFill/>
        </p:spPr>
        <p:txBody>
          <a:bodyPr wrap="square" rtlCol="0">
            <a:spAutoFit/>
          </a:bodyPr>
          <a:lstStyle/>
          <a:p>
            <a:pPr algn="just"/>
            <a:r>
              <a:rPr lang="en-US" dirty="0" smtClean="0"/>
              <a:t>(a</a:t>
            </a:r>
            <a:r>
              <a:rPr lang="en-US" dirty="0" smtClean="0"/>
              <a:t>) </a:t>
            </a:r>
            <a:r>
              <a:rPr lang="en-US" dirty="0" smtClean="0">
                <a:latin typeface="Times New Roman" pitchFamily="18" charset="0"/>
                <a:cs typeface="Times New Roman" pitchFamily="18" charset="0"/>
              </a:rPr>
              <a:t>Is company regular in depositing </a:t>
            </a:r>
            <a:r>
              <a:rPr lang="en-US" b="1" dirty="0" smtClean="0">
                <a:latin typeface="Times New Roman" pitchFamily="18" charset="0"/>
                <a:cs typeface="Times New Roman" pitchFamily="18" charset="0"/>
              </a:rPr>
              <a:t>Undisputed statutory </a:t>
            </a:r>
            <a:r>
              <a:rPr lang="en-US" b="1" dirty="0" smtClean="0">
                <a:latin typeface="Times New Roman" pitchFamily="18" charset="0"/>
                <a:cs typeface="Times New Roman" pitchFamily="18" charset="0"/>
              </a:rPr>
              <a:t>dues </a:t>
            </a:r>
            <a:r>
              <a:rPr lang="en-US" dirty="0" smtClean="0">
                <a:latin typeface="Times New Roman" pitchFamily="18" charset="0"/>
                <a:cs typeface="Times New Roman" pitchFamily="18" charset="0"/>
              </a:rPr>
              <a:t>including P.F., all Taxes &amp; others. If not paid regularly, then O/s dues at last day of F/Y concerned for a period of more than 6 months from the date of  payable, shall be  indicated in the report.</a:t>
            </a:r>
            <a:endParaRPr lang="en-US" dirty="0" smtClean="0">
              <a:latin typeface="Times New Roman" pitchFamily="18" charset="0"/>
              <a:cs typeface="Times New Roman" pitchFamily="18" charset="0"/>
            </a:endParaRPr>
          </a:p>
          <a:p>
            <a:pPr algn="just"/>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(b) </a:t>
            </a:r>
            <a:r>
              <a:rPr lang="en-US" dirty="0" smtClean="0">
                <a:latin typeface="Times New Roman" pitchFamily="18" charset="0"/>
                <a:cs typeface="Times New Roman" pitchFamily="18" charset="0"/>
              </a:rPr>
              <a:t>If any </a:t>
            </a:r>
            <a:r>
              <a:rPr lang="en-US" b="1" dirty="0" smtClean="0">
                <a:latin typeface="Times New Roman" pitchFamily="18" charset="0"/>
                <a:cs typeface="Times New Roman" pitchFamily="18" charset="0"/>
              </a:rPr>
              <a:t>dispute for dues</a:t>
            </a:r>
            <a:r>
              <a:rPr lang="en-US" dirty="0" smtClean="0">
                <a:latin typeface="Times New Roman" pitchFamily="18" charset="0"/>
                <a:cs typeface="Times New Roman" pitchFamily="18" charset="0"/>
              </a:rPr>
              <a:t>, then the amount involved and the forum where the dispute is pending should also be mentioned.</a:t>
            </a:r>
            <a:endParaRPr lang="en-US" dirty="0" smtClean="0">
              <a:latin typeface="Times New Roman" pitchFamily="18" charset="0"/>
              <a:cs typeface="Times New Roman" pitchFamily="18" charset="0"/>
            </a:endParaRPr>
          </a:p>
          <a:p>
            <a:pPr algn="just"/>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(c) </a:t>
            </a:r>
            <a:r>
              <a:rPr lang="en-US" dirty="0" smtClean="0">
                <a:latin typeface="Times New Roman" pitchFamily="18" charset="0"/>
                <a:cs typeface="Times New Roman" pitchFamily="18" charset="0"/>
              </a:rPr>
              <a:t> If required to </a:t>
            </a:r>
            <a:r>
              <a:rPr lang="en-US" b="1" dirty="0" smtClean="0">
                <a:latin typeface="Times New Roman" pitchFamily="18" charset="0"/>
                <a:cs typeface="Times New Roman" pitchFamily="18" charset="0"/>
              </a:rPr>
              <a:t>transfer </a:t>
            </a:r>
            <a:r>
              <a:rPr lang="en-US" b="1" dirty="0" smtClean="0">
                <a:latin typeface="Times New Roman" pitchFamily="18" charset="0"/>
                <a:cs typeface="Times New Roman" pitchFamily="18" charset="0"/>
              </a:rPr>
              <a:t>to investor education and protection </a:t>
            </a:r>
            <a:r>
              <a:rPr lang="en-US" b="1" dirty="0" smtClean="0">
                <a:latin typeface="Times New Roman" pitchFamily="18" charset="0"/>
                <a:cs typeface="Times New Roman" pitchFamily="18" charset="0"/>
              </a:rPr>
              <a:t>fund</a:t>
            </a:r>
            <a:r>
              <a:rPr lang="en-US" dirty="0" smtClean="0">
                <a:latin typeface="Times New Roman" pitchFamily="18" charset="0"/>
                <a:cs typeface="Times New Roman" pitchFamily="18" charset="0"/>
              </a:rPr>
              <a:t>,  has been transferred within time.</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xmlns="" val="39636180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43964" y="152399"/>
            <a:ext cx="1188448" cy="513807"/>
          </a:xfrm>
          <a:prstGeom prst="roundRect">
            <a:avLst/>
          </a:prstGeom>
          <a:solidFill>
            <a:srgbClr val="FFC000"/>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en-US" sz="1600" dirty="0" smtClean="0">
                <a:solidFill>
                  <a:schemeClr val="tx1"/>
                </a:solidFill>
              </a:rPr>
              <a:t>Fixed Assets</a:t>
            </a:r>
            <a:endParaRPr lang="en-US" sz="1600" dirty="0">
              <a:solidFill>
                <a:schemeClr val="tx1"/>
              </a:solidFill>
            </a:endParaRPr>
          </a:p>
        </p:txBody>
      </p:sp>
      <p:sp>
        <p:nvSpPr>
          <p:cNvPr id="5" name="Rounded Rectangle 4">
            <a:hlinkClick r:id="rId3" action="ppaction://hlinksldjump"/>
          </p:cNvPr>
          <p:cNvSpPr/>
          <p:nvPr/>
        </p:nvSpPr>
        <p:spPr>
          <a:xfrm>
            <a:off x="124369" y="709550"/>
            <a:ext cx="1228725" cy="33548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Inventory</a:t>
            </a:r>
          </a:p>
        </p:txBody>
      </p:sp>
      <p:sp>
        <p:nvSpPr>
          <p:cNvPr id="6" name="Rounded Rectangle 5">
            <a:hlinkClick r:id="rId4" action="ppaction://hlinksldjump"/>
          </p:cNvPr>
          <p:cNvSpPr/>
          <p:nvPr/>
        </p:nvSpPr>
        <p:spPr>
          <a:xfrm>
            <a:off x="156755" y="1088322"/>
            <a:ext cx="1165860" cy="58807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Loans to </a:t>
            </a:r>
            <a:endParaRPr lang="en-US" sz="1400" dirty="0">
              <a:solidFill>
                <a:schemeClr val="tx1"/>
              </a:solidFill>
            </a:endParaRPr>
          </a:p>
        </p:txBody>
      </p:sp>
      <p:sp>
        <p:nvSpPr>
          <p:cNvPr id="7" name="Rounded Rectangle 6">
            <a:hlinkClick r:id="rId5" action="ppaction://hlinksldjump"/>
          </p:cNvPr>
          <p:cNvSpPr/>
          <p:nvPr/>
        </p:nvSpPr>
        <p:spPr>
          <a:xfrm>
            <a:off x="137160" y="2307682"/>
            <a:ext cx="1185455" cy="43551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Deposits</a:t>
            </a:r>
            <a:endParaRPr lang="en-US" sz="1400" dirty="0">
              <a:solidFill>
                <a:schemeClr val="tx1"/>
              </a:solidFill>
            </a:endParaRPr>
          </a:p>
        </p:txBody>
      </p:sp>
      <p:sp>
        <p:nvSpPr>
          <p:cNvPr id="8" name="Rounded Rectangle 7">
            <a:hlinkClick r:id="rId6" action="ppaction://hlinksldjump"/>
          </p:cNvPr>
          <p:cNvSpPr/>
          <p:nvPr/>
        </p:nvSpPr>
        <p:spPr>
          <a:xfrm>
            <a:off x="156755" y="1752430"/>
            <a:ext cx="1165860" cy="457370"/>
          </a:xfrm>
          <a:prstGeom prst="roundRect">
            <a:avLst>
              <a:gd name="adj" fmla="val 1875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Internal control </a:t>
            </a:r>
            <a:endParaRPr lang="en-US" sz="1400" dirty="0">
              <a:solidFill>
                <a:schemeClr val="tx1"/>
              </a:solidFill>
            </a:endParaRPr>
          </a:p>
        </p:txBody>
      </p:sp>
      <p:sp>
        <p:nvSpPr>
          <p:cNvPr id="9" name="Rounded Rectangle 8">
            <a:hlinkClick r:id="rId4" action="ppaction://hlinksldjump"/>
          </p:cNvPr>
          <p:cNvSpPr/>
          <p:nvPr/>
        </p:nvSpPr>
        <p:spPr>
          <a:xfrm>
            <a:off x="137160" y="2806336"/>
            <a:ext cx="1186542" cy="47026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Cost Records</a:t>
            </a:r>
            <a:endParaRPr lang="en-US" sz="1400" dirty="0">
              <a:solidFill>
                <a:schemeClr val="tx1"/>
              </a:solidFill>
            </a:endParaRPr>
          </a:p>
        </p:txBody>
      </p:sp>
      <p:sp>
        <p:nvSpPr>
          <p:cNvPr id="10" name="Rounded Rectangle 9">
            <a:hlinkClick r:id="rId7" action="ppaction://hlinksldjump"/>
          </p:cNvPr>
          <p:cNvSpPr/>
          <p:nvPr/>
        </p:nvSpPr>
        <p:spPr>
          <a:xfrm>
            <a:off x="114573" y="3316282"/>
            <a:ext cx="1208042" cy="41751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Statutory Dues</a:t>
            </a:r>
            <a:endParaRPr lang="en-US" sz="1400" dirty="0">
              <a:solidFill>
                <a:schemeClr val="tx1"/>
              </a:solidFill>
            </a:endParaRPr>
          </a:p>
        </p:txBody>
      </p:sp>
      <p:sp>
        <p:nvSpPr>
          <p:cNvPr id="11" name="Rounded Rectangle 10">
            <a:hlinkClick r:id="rId8" action="ppaction://hlinksldjump"/>
          </p:cNvPr>
          <p:cNvSpPr/>
          <p:nvPr/>
        </p:nvSpPr>
        <p:spPr>
          <a:xfrm>
            <a:off x="127363" y="3797096"/>
            <a:ext cx="1196340" cy="47010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1400" dirty="0" smtClean="0">
                <a:solidFill>
                  <a:schemeClr val="tx1"/>
                </a:solidFill>
              </a:rPr>
              <a:t>Accumulated losses</a:t>
            </a:r>
            <a:endParaRPr lang="en-US" sz="1400" dirty="0">
              <a:solidFill>
                <a:schemeClr val="tx1"/>
              </a:solidFill>
            </a:endParaRPr>
          </a:p>
        </p:txBody>
      </p:sp>
      <p:sp>
        <p:nvSpPr>
          <p:cNvPr id="13" name="Rounded Rectangle 12">
            <a:hlinkClick r:id="rId9" action="ppaction://hlinksldjump"/>
          </p:cNvPr>
          <p:cNvSpPr/>
          <p:nvPr/>
        </p:nvSpPr>
        <p:spPr>
          <a:xfrm>
            <a:off x="104775" y="5543782"/>
            <a:ext cx="1228725" cy="47601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Usage of loan</a:t>
            </a:r>
            <a:endParaRPr lang="en-US" sz="1400" dirty="0">
              <a:solidFill>
                <a:schemeClr val="tx1"/>
              </a:solidFill>
            </a:endParaRPr>
          </a:p>
        </p:txBody>
      </p:sp>
      <p:sp>
        <p:nvSpPr>
          <p:cNvPr id="14" name="Rounded Rectangle 13">
            <a:hlinkClick r:id="rId10" action="ppaction://hlinksldjump"/>
          </p:cNvPr>
          <p:cNvSpPr/>
          <p:nvPr/>
        </p:nvSpPr>
        <p:spPr>
          <a:xfrm>
            <a:off x="124369" y="6114415"/>
            <a:ext cx="1198245" cy="438785"/>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Fraud Reporting</a:t>
            </a:r>
            <a:endParaRPr lang="en-US" sz="1600" dirty="0">
              <a:solidFill>
                <a:schemeClr val="tx1"/>
              </a:solidFill>
            </a:endParaRPr>
          </a:p>
        </p:txBody>
      </p:sp>
      <p:sp>
        <p:nvSpPr>
          <p:cNvPr id="20" name="Rounded Rectangle 19">
            <a:hlinkClick r:id="rId11" action="ppaction://hlinksldjump"/>
          </p:cNvPr>
          <p:cNvSpPr/>
          <p:nvPr/>
        </p:nvSpPr>
        <p:spPr>
          <a:xfrm>
            <a:off x="104775" y="4876800"/>
            <a:ext cx="1228725" cy="59332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smtClean="0"/>
          </a:p>
          <a:p>
            <a:pPr algn="ctr"/>
            <a:r>
              <a:rPr lang="en-US" sz="1400" dirty="0" smtClean="0">
                <a:solidFill>
                  <a:schemeClr val="tx1"/>
                </a:solidFill>
              </a:rPr>
              <a:t> Guarantee given</a:t>
            </a:r>
          </a:p>
          <a:p>
            <a:pPr algn="ctr"/>
            <a:endParaRPr lang="en-US" sz="1600" dirty="0"/>
          </a:p>
        </p:txBody>
      </p:sp>
      <p:sp>
        <p:nvSpPr>
          <p:cNvPr id="21" name="Rounded Rectangle 20">
            <a:hlinkClick r:id="rId10" action="ppaction://hlinksldjump"/>
          </p:cNvPr>
          <p:cNvSpPr/>
          <p:nvPr/>
        </p:nvSpPr>
        <p:spPr>
          <a:xfrm>
            <a:off x="107768" y="4326610"/>
            <a:ext cx="1228725" cy="47399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Repayment of dues</a:t>
            </a:r>
            <a:endParaRPr lang="en-US" sz="1400" dirty="0">
              <a:solidFill>
                <a:schemeClr val="tx1"/>
              </a:solidFill>
            </a:endParaRPr>
          </a:p>
        </p:txBody>
      </p:sp>
      <p:sp>
        <p:nvSpPr>
          <p:cNvPr id="17" name="Rectangle 16"/>
          <p:cNvSpPr/>
          <p:nvPr/>
        </p:nvSpPr>
        <p:spPr>
          <a:xfrm>
            <a:off x="1524000" y="152400"/>
            <a:ext cx="7543800" cy="1600200"/>
          </a:xfrm>
          <a:prstGeom prst="rect">
            <a:avLst/>
          </a:prstGeom>
          <a:ln/>
          <a:effectLst>
            <a:glow rad="139700">
              <a:schemeClr val="accent6">
                <a:satMod val="175000"/>
                <a:alpha val="40000"/>
              </a:schemeClr>
            </a:glow>
            <a:outerShdw blurRad="50800" dist="38100" dir="8100000" algn="tr" rotWithShape="0">
              <a:prstClr val="black">
                <a:alpha val="40000"/>
              </a:prstClr>
            </a:outerShdw>
            <a:reflection blurRad="6350" stA="50000" endA="300" endPos="55000" dir="5400000" sy="-100000" algn="bl" rotWithShape="0"/>
          </a:effectLst>
          <a:scene3d>
            <a:camera prst="orthographicFront"/>
            <a:lightRig rig="threePt" dir="t"/>
          </a:scene3d>
          <a:sp3d>
            <a:bevelT w="165100" prst="coolSlant"/>
          </a:sp3d>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extrusionH="57150">
              <a:bevelT w="82550" h="38100" prst="coolSlant"/>
            </a:sp3d>
          </a:bodyPr>
          <a:lstStyle/>
          <a:p>
            <a:pPr algn="ctr"/>
            <a:r>
              <a:rPr lang="en-US" sz="4800" b="1" dirty="0" smtClean="0">
                <a:ln w="1905">
                  <a:solidFill>
                    <a:schemeClr val="tx1">
                      <a:lumMod val="50000"/>
                      <a:lumOff val="50000"/>
                    </a:schemeClr>
                  </a:solidFill>
                </a:ln>
                <a:solidFill>
                  <a:srgbClr val="FFC000"/>
                </a:solidFill>
                <a:effectLst>
                  <a:glow rad="63500">
                    <a:schemeClr val="accent6">
                      <a:satMod val="175000"/>
                      <a:alpha val="40000"/>
                    </a:schemeClr>
                  </a:glow>
                  <a:outerShdw blurRad="38100" dist="38100" dir="2700000" algn="tl">
                    <a:srgbClr val="000000">
                      <a:alpha val="43137"/>
                    </a:srgbClr>
                  </a:outerShdw>
                  <a:reflection blurRad="6350" stA="55000" endA="300" endPos="45500" dir="5400000" sy="-100000" algn="bl" rotWithShape="0"/>
                </a:effectLst>
                <a:latin typeface="+mj-lt"/>
                <a:cs typeface="Times New Roman" pitchFamily="18" charset="0"/>
              </a:rPr>
              <a:t>Matters to be reported under CARO [3(viii)]</a:t>
            </a:r>
            <a:endParaRPr lang="en-US" sz="4800" b="1" dirty="0">
              <a:ln w="1905">
                <a:solidFill>
                  <a:schemeClr val="tx1">
                    <a:lumMod val="50000"/>
                    <a:lumOff val="50000"/>
                  </a:schemeClr>
                </a:solidFill>
              </a:ln>
              <a:solidFill>
                <a:srgbClr val="FFC000"/>
              </a:solidFill>
              <a:effectLst>
                <a:glow rad="63500">
                  <a:schemeClr val="accent6">
                    <a:satMod val="175000"/>
                    <a:alpha val="40000"/>
                  </a:schemeClr>
                </a:glow>
                <a:outerShdw blurRad="38100" dist="38100" dir="2700000" algn="tl">
                  <a:srgbClr val="000000">
                    <a:alpha val="43137"/>
                  </a:srgbClr>
                </a:outerShdw>
                <a:reflection blurRad="6350" stA="55000" endA="300" endPos="45500" dir="5400000" sy="-100000" algn="bl" rotWithShape="0"/>
              </a:effectLst>
              <a:latin typeface="+mj-lt"/>
              <a:cs typeface="Times New Roman" pitchFamily="18" charset="0"/>
            </a:endParaRPr>
          </a:p>
        </p:txBody>
      </p:sp>
      <p:sp>
        <p:nvSpPr>
          <p:cNvPr id="18" name="TextBox 17"/>
          <p:cNvSpPr txBox="1"/>
          <p:nvPr/>
        </p:nvSpPr>
        <p:spPr>
          <a:xfrm>
            <a:off x="1524000" y="2286000"/>
            <a:ext cx="6248400" cy="2031325"/>
          </a:xfrm>
          <a:prstGeom prst="rect">
            <a:avLst/>
          </a:prstGeom>
          <a:noFill/>
        </p:spPr>
        <p:txBody>
          <a:bodyPr wrap="square" rtlCol="0">
            <a:spAutoFit/>
          </a:bodyPr>
          <a:lstStyle/>
          <a:p>
            <a:pPr algn="just"/>
            <a:r>
              <a:rPr lang="en-US" dirty="0" smtClean="0">
                <a:latin typeface="Times New Roman" pitchFamily="18" charset="0"/>
                <a:cs typeface="Times New Roman" pitchFamily="18" charset="0"/>
              </a:rPr>
              <a:t>If Company registered for a period not less than five year, reported whether</a:t>
            </a:r>
            <a:r>
              <a:rPr lang="en-US" dirty="0" smtClean="0">
                <a:latin typeface="Times New Roman" pitchFamily="18" charset="0"/>
                <a:cs typeface="Times New Roman" pitchFamily="18" charset="0"/>
              </a:rPr>
              <a:t>:-</a:t>
            </a:r>
          </a:p>
          <a:p>
            <a:pPr algn="just"/>
            <a:endParaRPr lang="en-US" dirty="0" smtClean="0">
              <a:latin typeface="Times New Roman" pitchFamily="18" charset="0"/>
              <a:cs typeface="Times New Roman" pitchFamily="18" charset="0"/>
            </a:endParaRPr>
          </a:p>
          <a:p>
            <a:pPr marL="342900" indent="-342900" algn="just">
              <a:buAutoNum type="alphaLcParenBoth"/>
            </a:pPr>
            <a:r>
              <a:rPr lang="en-US" dirty="0" smtClean="0">
                <a:latin typeface="Times New Roman" pitchFamily="18" charset="0"/>
                <a:cs typeface="Times New Roman" pitchFamily="18" charset="0"/>
              </a:rPr>
              <a:t>Accumulated loss of F/Y exceeded 50% of the  company’s net worth</a:t>
            </a:r>
          </a:p>
          <a:p>
            <a:pPr marL="342900" indent="-342900" algn="just">
              <a:buAutoNum type="alphaLcParenBoth"/>
            </a:pPr>
            <a:r>
              <a:rPr lang="en-US" dirty="0" smtClean="0">
                <a:latin typeface="Times New Roman" pitchFamily="18" charset="0"/>
                <a:cs typeface="Times New Roman" pitchFamily="18" charset="0"/>
              </a:rPr>
              <a:t>Company has incurred  cash losses in the immediately preceding F/Y.</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xmlns="" val="39636180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43964" y="152399"/>
            <a:ext cx="1188448" cy="513807"/>
          </a:xfrm>
          <a:prstGeom prst="roundRect">
            <a:avLst/>
          </a:prstGeom>
          <a:solidFill>
            <a:srgbClr val="FFC000"/>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en-US" sz="1600" dirty="0" smtClean="0">
                <a:solidFill>
                  <a:schemeClr val="tx1"/>
                </a:solidFill>
              </a:rPr>
              <a:t>Fixed Assets</a:t>
            </a:r>
            <a:endParaRPr lang="en-US" sz="1600" dirty="0">
              <a:solidFill>
                <a:schemeClr val="tx1"/>
              </a:solidFill>
            </a:endParaRPr>
          </a:p>
        </p:txBody>
      </p:sp>
      <p:sp>
        <p:nvSpPr>
          <p:cNvPr id="5" name="Rounded Rectangle 4">
            <a:hlinkClick r:id="rId3" action="ppaction://hlinksldjump"/>
          </p:cNvPr>
          <p:cNvSpPr/>
          <p:nvPr/>
        </p:nvSpPr>
        <p:spPr>
          <a:xfrm>
            <a:off x="124369" y="709550"/>
            <a:ext cx="1228725" cy="33548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Inventory</a:t>
            </a:r>
          </a:p>
        </p:txBody>
      </p:sp>
      <p:sp>
        <p:nvSpPr>
          <p:cNvPr id="6" name="Rounded Rectangle 5">
            <a:hlinkClick r:id="rId4" action="ppaction://hlinksldjump"/>
          </p:cNvPr>
          <p:cNvSpPr/>
          <p:nvPr/>
        </p:nvSpPr>
        <p:spPr>
          <a:xfrm>
            <a:off x="156755" y="1088322"/>
            <a:ext cx="1165860" cy="58807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Loans to </a:t>
            </a:r>
            <a:endParaRPr lang="en-US" sz="1400" dirty="0">
              <a:solidFill>
                <a:schemeClr val="tx1"/>
              </a:solidFill>
            </a:endParaRPr>
          </a:p>
        </p:txBody>
      </p:sp>
      <p:sp>
        <p:nvSpPr>
          <p:cNvPr id="7" name="Rounded Rectangle 6">
            <a:hlinkClick r:id="rId5" action="ppaction://hlinksldjump"/>
          </p:cNvPr>
          <p:cNvSpPr/>
          <p:nvPr/>
        </p:nvSpPr>
        <p:spPr>
          <a:xfrm>
            <a:off x="137160" y="2307682"/>
            <a:ext cx="1185455" cy="43551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Deposits</a:t>
            </a:r>
            <a:endParaRPr lang="en-US" sz="1400" dirty="0">
              <a:solidFill>
                <a:schemeClr val="tx1"/>
              </a:solidFill>
            </a:endParaRPr>
          </a:p>
        </p:txBody>
      </p:sp>
      <p:sp>
        <p:nvSpPr>
          <p:cNvPr id="8" name="Rounded Rectangle 7">
            <a:hlinkClick r:id="rId6" action="ppaction://hlinksldjump"/>
          </p:cNvPr>
          <p:cNvSpPr/>
          <p:nvPr/>
        </p:nvSpPr>
        <p:spPr>
          <a:xfrm>
            <a:off x="156755" y="1752430"/>
            <a:ext cx="1165860" cy="457370"/>
          </a:xfrm>
          <a:prstGeom prst="roundRect">
            <a:avLst>
              <a:gd name="adj" fmla="val 1875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Internal control </a:t>
            </a:r>
            <a:endParaRPr lang="en-US" sz="1400" dirty="0">
              <a:solidFill>
                <a:schemeClr val="tx1"/>
              </a:solidFill>
            </a:endParaRPr>
          </a:p>
        </p:txBody>
      </p:sp>
      <p:sp>
        <p:nvSpPr>
          <p:cNvPr id="9" name="Rounded Rectangle 8">
            <a:hlinkClick r:id="rId4" action="ppaction://hlinksldjump"/>
          </p:cNvPr>
          <p:cNvSpPr/>
          <p:nvPr/>
        </p:nvSpPr>
        <p:spPr>
          <a:xfrm>
            <a:off x="137160" y="2806336"/>
            <a:ext cx="1186542" cy="47026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Cost Records</a:t>
            </a:r>
            <a:endParaRPr lang="en-US" sz="1400" dirty="0">
              <a:solidFill>
                <a:schemeClr val="tx1"/>
              </a:solidFill>
            </a:endParaRPr>
          </a:p>
        </p:txBody>
      </p:sp>
      <p:sp>
        <p:nvSpPr>
          <p:cNvPr id="10" name="Rounded Rectangle 9">
            <a:hlinkClick r:id="rId7" action="ppaction://hlinksldjump"/>
          </p:cNvPr>
          <p:cNvSpPr/>
          <p:nvPr/>
        </p:nvSpPr>
        <p:spPr>
          <a:xfrm>
            <a:off x="114573" y="3316282"/>
            <a:ext cx="1208042" cy="41751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Statutory Dues</a:t>
            </a:r>
            <a:endParaRPr lang="en-US" sz="1400" dirty="0">
              <a:solidFill>
                <a:schemeClr val="tx1"/>
              </a:solidFill>
            </a:endParaRPr>
          </a:p>
        </p:txBody>
      </p:sp>
      <p:sp>
        <p:nvSpPr>
          <p:cNvPr id="11" name="Rounded Rectangle 10">
            <a:hlinkClick r:id="rId8" action="ppaction://hlinksldjump"/>
          </p:cNvPr>
          <p:cNvSpPr/>
          <p:nvPr/>
        </p:nvSpPr>
        <p:spPr>
          <a:xfrm>
            <a:off x="127363" y="3797096"/>
            <a:ext cx="1196340" cy="47010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Accumulated losses</a:t>
            </a:r>
            <a:endParaRPr lang="en-US" sz="1400" dirty="0">
              <a:solidFill>
                <a:schemeClr val="tx1"/>
              </a:solidFill>
            </a:endParaRPr>
          </a:p>
        </p:txBody>
      </p:sp>
      <p:sp>
        <p:nvSpPr>
          <p:cNvPr id="13" name="Rounded Rectangle 12">
            <a:hlinkClick r:id="rId9" action="ppaction://hlinksldjump"/>
          </p:cNvPr>
          <p:cNvSpPr/>
          <p:nvPr/>
        </p:nvSpPr>
        <p:spPr>
          <a:xfrm>
            <a:off x="104775" y="5543782"/>
            <a:ext cx="1228725" cy="47601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Usage of loan</a:t>
            </a:r>
            <a:endParaRPr lang="en-US" sz="1400" dirty="0">
              <a:solidFill>
                <a:schemeClr val="tx1"/>
              </a:solidFill>
            </a:endParaRPr>
          </a:p>
        </p:txBody>
      </p:sp>
      <p:sp>
        <p:nvSpPr>
          <p:cNvPr id="14" name="Rounded Rectangle 13">
            <a:hlinkClick r:id="rId10" action="ppaction://hlinksldjump"/>
          </p:cNvPr>
          <p:cNvSpPr/>
          <p:nvPr/>
        </p:nvSpPr>
        <p:spPr>
          <a:xfrm>
            <a:off x="124369" y="6114415"/>
            <a:ext cx="1198245" cy="438785"/>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Fraud Reporting</a:t>
            </a:r>
            <a:endParaRPr lang="en-US" sz="1600" dirty="0">
              <a:solidFill>
                <a:schemeClr val="tx1"/>
              </a:solidFill>
            </a:endParaRPr>
          </a:p>
        </p:txBody>
      </p:sp>
      <p:sp>
        <p:nvSpPr>
          <p:cNvPr id="20" name="Rounded Rectangle 19">
            <a:hlinkClick r:id="rId11" action="ppaction://hlinksldjump"/>
          </p:cNvPr>
          <p:cNvSpPr/>
          <p:nvPr/>
        </p:nvSpPr>
        <p:spPr>
          <a:xfrm>
            <a:off x="104775" y="4876800"/>
            <a:ext cx="1228725" cy="59332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smtClean="0"/>
          </a:p>
          <a:p>
            <a:pPr algn="ctr"/>
            <a:r>
              <a:rPr lang="en-US" sz="1400" dirty="0" smtClean="0">
                <a:solidFill>
                  <a:schemeClr val="tx1"/>
                </a:solidFill>
              </a:rPr>
              <a:t> Guarantee given</a:t>
            </a:r>
          </a:p>
          <a:p>
            <a:pPr algn="ctr"/>
            <a:endParaRPr lang="en-US" sz="1600" dirty="0"/>
          </a:p>
        </p:txBody>
      </p:sp>
      <p:sp>
        <p:nvSpPr>
          <p:cNvPr id="21" name="Rounded Rectangle 20">
            <a:hlinkClick r:id="rId10" action="ppaction://hlinksldjump"/>
          </p:cNvPr>
          <p:cNvSpPr/>
          <p:nvPr/>
        </p:nvSpPr>
        <p:spPr>
          <a:xfrm>
            <a:off x="107768" y="4326610"/>
            <a:ext cx="1228725" cy="47399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1400" dirty="0" smtClean="0">
                <a:solidFill>
                  <a:schemeClr val="tx1"/>
                </a:solidFill>
              </a:rPr>
              <a:t>Repayment of dues</a:t>
            </a:r>
            <a:endParaRPr lang="en-US" sz="1400" dirty="0">
              <a:solidFill>
                <a:schemeClr val="tx1"/>
              </a:solidFill>
            </a:endParaRPr>
          </a:p>
        </p:txBody>
      </p:sp>
      <p:sp>
        <p:nvSpPr>
          <p:cNvPr id="17" name="Rectangle 16"/>
          <p:cNvSpPr/>
          <p:nvPr/>
        </p:nvSpPr>
        <p:spPr>
          <a:xfrm>
            <a:off x="1524000" y="152400"/>
            <a:ext cx="7543800" cy="1600200"/>
          </a:xfrm>
          <a:prstGeom prst="rect">
            <a:avLst/>
          </a:prstGeom>
          <a:ln/>
          <a:effectLst>
            <a:glow rad="139700">
              <a:schemeClr val="accent6">
                <a:satMod val="175000"/>
                <a:alpha val="40000"/>
              </a:schemeClr>
            </a:glow>
            <a:outerShdw blurRad="50800" dist="38100" dir="8100000" algn="tr" rotWithShape="0">
              <a:prstClr val="black">
                <a:alpha val="40000"/>
              </a:prstClr>
            </a:outerShdw>
            <a:reflection blurRad="6350" stA="50000" endA="300" endPos="55000" dir="5400000" sy="-100000" algn="bl" rotWithShape="0"/>
          </a:effectLst>
          <a:scene3d>
            <a:camera prst="orthographicFront"/>
            <a:lightRig rig="threePt" dir="t"/>
          </a:scene3d>
          <a:sp3d>
            <a:bevelT w="165100" prst="coolSlant"/>
          </a:sp3d>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extrusionH="57150">
              <a:bevelT w="82550" h="38100" prst="coolSlant"/>
            </a:sp3d>
          </a:bodyPr>
          <a:lstStyle/>
          <a:p>
            <a:pPr algn="ctr"/>
            <a:r>
              <a:rPr lang="en-US" sz="4800" b="1" dirty="0" smtClean="0">
                <a:ln w="1905">
                  <a:solidFill>
                    <a:schemeClr val="tx1">
                      <a:lumMod val="50000"/>
                      <a:lumOff val="50000"/>
                    </a:schemeClr>
                  </a:solidFill>
                </a:ln>
                <a:solidFill>
                  <a:srgbClr val="FFC000"/>
                </a:solidFill>
                <a:effectLst>
                  <a:glow rad="63500">
                    <a:schemeClr val="accent6">
                      <a:satMod val="175000"/>
                      <a:alpha val="40000"/>
                    </a:schemeClr>
                  </a:glow>
                  <a:outerShdw blurRad="38100" dist="38100" dir="2700000" algn="tl">
                    <a:srgbClr val="000000">
                      <a:alpha val="43137"/>
                    </a:srgbClr>
                  </a:outerShdw>
                  <a:reflection blurRad="6350" stA="55000" endA="300" endPos="45500" dir="5400000" sy="-100000" algn="bl" rotWithShape="0"/>
                </a:effectLst>
                <a:latin typeface="+mj-lt"/>
                <a:cs typeface="Times New Roman" pitchFamily="18" charset="0"/>
              </a:rPr>
              <a:t>Matters to be reported under CARO [3(ix)]</a:t>
            </a:r>
            <a:endParaRPr lang="en-US" sz="4800" b="1" dirty="0">
              <a:ln w="1905">
                <a:solidFill>
                  <a:schemeClr val="tx1">
                    <a:lumMod val="50000"/>
                    <a:lumOff val="50000"/>
                  </a:schemeClr>
                </a:solidFill>
              </a:ln>
              <a:solidFill>
                <a:srgbClr val="FFC000"/>
              </a:solidFill>
              <a:effectLst>
                <a:glow rad="63500">
                  <a:schemeClr val="accent6">
                    <a:satMod val="175000"/>
                    <a:alpha val="40000"/>
                  </a:schemeClr>
                </a:glow>
                <a:outerShdw blurRad="38100" dist="38100" dir="2700000" algn="tl">
                  <a:srgbClr val="000000">
                    <a:alpha val="43137"/>
                  </a:srgbClr>
                </a:outerShdw>
                <a:reflection blurRad="6350" stA="55000" endA="300" endPos="45500" dir="5400000" sy="-100000" algn="bl" rotWithShape="0"/>
              </a:effectLst>
              <a:latin typeface="+mj-lt"/>
              <a:cs typeface="Times New Roman" pitchFamily="18" charset="0"/>
            </a:endParaRPr>
          </a:p>
        </p:txBody>
      </p:sp>
      <p:sp>
        <p:nvSpPr>
          <p:cNvPr id="18" name="TextBox 17"/>
          <p:cNvSpPr txBox="1"/>
          <p:nvPr/>
        </p:nvSpPr>
        <p:spPr>
          <a:xfrm>
            <a:off x="1524000" y="2362200"/>
            <a:ext cx="7315200" cy="1200329"/>
          </a:xfrm>
          <a:prstGeom prst="rect">
            <a:avLst/>
          </a:prstGeom>
          <a:noFill/>
        </p:spPr>
        <p:txBody>
          <a:bodyPr wrap="square" rtlCol="0">
            <a:spAutoFit/>
          </a:bodyPr>
          <a:lstStyle/>
          <a:p>
            <a:pPr marL="342900" indent="-342900" algn="just">
              <a:buAutoNum type="alphaLcParenBoth"/>
            </a:pPr>
            <a:r>
              <a:rPr lang="en-US" dirty="0" smtClean="0">
                <a:latin typeface="Times New Roman" pitchFamily="18" charset="0"/>
                <a:cs typeface="Times New Roman" pitchFamily="18" charset="0"/>
              </a:rPr>
              <a:t>Whether the company </a:t>
            </a:r>
            <a:r>
              <a:rPr lang="en-US" dirty="0" smtClean="0">
                <a:latin typeface="Times New Roman" pitchFamily="18" charset="0"/>
                <a:cs typeface="Times New Roman" pitchFamily="18" charset="0"/>
              </a:rPr>
              <a:t>has paid </a:t>
            </a:r>
            <a:r>
              <a:rPr lang="en-US" dirty="0" smtClean="0">
                <a:latin typeface="Times New Roman" pitchFamily="18" charset="0"/>
                <a:cs typeface="Times New Roman" pitchFamily="18" charset="0"/>
              </a:rPr>
              <a:t>the principal and interest </a:t>
            </a:r>
            <a:r>
              <a:rPr lang="en-US" dirty="0" smtClean="0">
                <a:latin typeface="Times New Roman" pitchFamily="18" charset="0"/>
                <a:cs typeface="Times New Roman" pitchFamily="18" charset="0"/>
              </a:rPr>
              <a:t> to F.I. Banks, Debenture holders without default.</a:t>
            </a:r>
          </a:p>
          <a:p>
            <a:pPr marL="342900" indent="-342900" algn="just"/>
            <a:endParaRPr lang="en-US" dirty="0" smtClean="0">
              <a:latin typeface="Times New Roman" pitchFamily="18" charset="0"/>
              <a:cs typeface="Times New Roman" pitchFamily="18" charset="0"/>
            </a:endParaRPr>
          </a:p>
          <a:p>
            <a:pPr marL="342900" indent="-342900" algn="just"/>
            <a:r>
              <a:rPr lang="en-US" dirty="0" smtClean="0">
                <a:latin typeface="Times New Roman" pitchFamily="18" charset="0"/>
                <a:cs typeface="Times New Roman" pitchFamily="18" charset="0"/>
              </a:rPr>
              <a:t>(b)  The period and amount of default(if any)</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xmlns="" val="39636180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43964" y="152399"/>
            <a:ext cx="1188448" cy="513807"/>
          </a:xfrm>
          <a:prstGeom prst="roundRect">
            <a:avLst/>
          </a:prstGeom>
          <a:solidFill>
            <a:srgbClr val="FFC000"/>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en-US" sz="1600" dirty="0" smtClean="0">
                <a:solidFill>
                  <a:schemeClr val="tx1"/>
                </a:solidFill>
              </a:rPr>
              <a:t>Fixed Assets</a:t>
            </a:r>
            <a:endParaRPr lang="en-US" sz="1600" dirty="0">
              <a:solidFill>
                <a:schemeClr val="tx1"/>
              </a:solidFill>
            </a:endParaRPr>
          </a:p>
        </p:txBody>
      </p:sp>
      <p:sp>
        <p:nvSpPr>
          <p:cNvPr id="5" name="Rounded Rectangle 4">
            <a:hlinkClick r:id="rId3" action="ppaction://hlinksldjump"/>
          </p:cNvPr>
          <p:cNvSpPr/>
          <p:nvPr/>
        </p:nvSpPr>
        <p:spPr>
          <a:xfrm>
            <a:off x="124369" y="709550"/>
            <a:ext cx="1228725" cy="33548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Inventory</a:t>
            </a:r>
          </a:p>
        </p:txBody>
      </p:sp>
      <p:sp>
        <p:nvSpPr>
          <p:cNvPr id="6" name="Rounded Rectangle 5">
            <a:hlinkClick r:id="rId4" action="ppaction://hlinksldjump"/>
          </p:cNvPr>
          <p:cNvSpPr/>
          <p:nvPr/>
        </p:nvSpPr>
        <p:spPr>
          <a:xfrm>
            <a:off x="156755" y="1088322"/>
            <a:ext cx="1165860" cy="58807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Loans to </a:t>
            </a:r>
            <a:endParaRPr lang="en-US" sz="1400" dirty="0">
              <a:solidFill>
                <a:schemeClr val="tx1"/>
              </a:solidFill>
            </a:endParaRPr>
          </a:p>
        </p:txBody>
      </p:sp>
      <p:sp>
        <p:nvSpPr>
          <p:cNvPr id="7" name="Rounded Rectangle 6">
            <a:hlinkClick r:id="rId5" action="ppaction://hlinksldjump"/>
          </p:cNvPr>
          <p:cNvSpPr/>
          <p:nvPr/>
        </p:nvSpPr>
        <p:spPr>
          <a:xfrm>
            <a:off x="137160" y="2307682"/>
            <a:ext cx="1185455" cy="43551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Deposits</a:t>
            </a:r>
            <a:endParaRPr lang="en-US" sz="1400" dirty="0">
              <a:solidFill>
                <a:schemeClr val="tx1"/>
              </a:solidFill>
            </a:endParaRPr>
          </a:p>
        </p:txBody>
      </p:sp>
      <p:sp>
        <p:nvSpPr>
          <p:cNvPr id="8" name="Rounded Rectangle 7">
            <a:hlinkClick r:id="rId6" action="ppaction://hlinksldjump"/>
          </p:cNvPr>
          <p:cNvSpPr/>
          <p:nvPr/>
        </p:nvSpPr>
        <p:spPr>
          <a:xfrm>
            <a:off x="156755" y="1752430"/>
            <a:ext cx="1165860" cy="457370"/>
          </a:xfrm>
          <a:prstGeom prst="roundRect">
            <a:avLst>
              <a:gd name="adj" fmla="val 1875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Internal control </a:t>
            </a:r>
            <a:endParaRPr lang="en-US" sz="1400" dirty="0">
              <a:solidFill>
                <a:schemeClr val="tx1"/>
              </a:solidFill>
            </a:endParaRPr>
          </a:p>
        </p:txBody>
      </p:sp>
      <p:sp>
        <p:nvSpPr>
          <p:cNvPr id="9" name="Rounded Rectangle 8">
            <a:hlinkClick r:id="rId4" action="ppaction://hlinksldjump"/>
          </p:cNvPr>
          <p:cNvSpPr/>
          <p:nvPr/>
        </p:nvSpPr>
        <p:spPr>
          <a:xfrm>
            <a:off x="137160" y="2806336"/>
            <a:ext cx="1186542" cy="47026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Cost Records</a:t>
            </a:r>
            <a:endParaRPr lang="en-US" sz="1400" dirty="0">
              <a:solidFill>
                <a:schemeClr val="tx1"/>
              </a:solidFill>
            </a:endParaRPr>
          </a:p>
        </p:txBody>
      </p:sp>
      <p:sp>
        <p:nvSpPr>
          <p:cNvPr id="10" name="Rounded Rectangle 9">
            <a:hlinkClick r:id="rId7" action="ppaction://hlinksldjump"/>
          </p:cNvPr>
          <p:cNvSpPr/>
          <p:nvPr/>
        </p:nvSpPr>
        <p:spPr>
          <a:xfrm>
            <a:off x="114573" y="3316282"/>
            <a:ext cx="1208042" cy="41751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Statutory Dues</a:t>
            </a:r>
            <a:endParaRPr lang="en-US" sz="1400" dirty="0">
              <a:solidFill>
                <a:schemeClr val="tx1"/>
              </a:solidFill>
            </a:endParaRPr>
          </a:p>
        </p:txBody>
      </p:sp>
      <p:sp>
        <p:nvSpPr>
          <p:cNvPr id="11" name="Rounded Rectangle 10">
            <a:hlinkClick r:id="rId8" action="ppaction://hlinksldjump"/>
          </p:cNvPr>
          <p:cNvSpPr/>
          <p:nvPr/>
        </p:nvSpPr>
        <p:spPr>
          <a:xfrm>
            <a:off x="127363" y="3797096"/>
            <a:ext cx="1196340" cy="47010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Accumulated losses</a:t>
            </a:r>
            <a:endParaRPr lang="en-US" sz="1400" dirty="0">
              <a:solidFill>
                <a:schemeClr val="tx1"/>
              </a:solidFill>
            </a:endParaRPr>
          </a:p>
        </p:txBody>
      </p:sp>
      <p:sp>
        <p:nvSpPr>
          <p:cNvPr id="13" name="Rounded Rectangle 12">
            <a:hlinkClick r:id="rId9" action="ppaction://hlinksldjump"/>
          </p:cNvPr>
          <p:cNvSpPr/>
          <p:nvPr/>
        </p:nvSpPr>
        <p:spPr>
          <a:xfrm>
            <a:off x="104775" y="5543782"/>
            <a:ext cx="1228725" cy="47601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Usage of loan</a:t>
            </a:r>
            <a:endParaRPr lang="en-US" sz="1400" dirty="0">
              <a:solidFill>
                <a:schemeClr val="tx1"/>
              </a:solidFill>
            </a:endParaRPr>
          </a:p>
        </p:txBody>
      </p:sp>
      <p:sp>
        <p:nvSpPr>
          <p:cNvPr id="14" name="Rounded Rectangle 13">
            <a:hlinkClick r:id="rId10" action="ppaction://hlinksldjump"/>
          </p:cNvPr>
          <p:cNvSpPr/>
          <p:nvPr/>
        </p:nvSpPr>
        <p:spPr>
          <a:xfrm>
            <a:off x="124369" y="6114415"/>
            <a:ext cx="1198245" cy="438785"/>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Fraud Reporting</a:t>
            </a:r>
            <a:endParaRPr lang="en-US" sz="1600" dirty="0">
              <a:solidFill>
                <a:schemeClr val="tx1"/>
              </a:solidFill>
            </a:endParaRPr>
          </a:p>
        </p:txBody>
      </p:sp>
      <p:sp>
        <p:nvSpPr>
          <p:cNvPr id="20" name="Rounded Rectangle 19">
            <a:hlinkClick r:id="rId11" action="ppaction://hlinksldjump"/>
          </p:cNvPr>
          <p:cNvSpPr/>
          <p:nvPr/>
        </p:nvSpPr>
        <p:spPr>
          <a:xfrm>
            <a:off x="104775" y="4876800"/>
            <a:ext cx="1228725" cy="59332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1400" dirty="0" smtClean="0"/>
          </a:p>
          <a:p>
            <a:pPr algn="ctr"/>
            <a:r>
              <a:rPr lang="en-US" sz="1400" dirty="0" smtClean="0">
                <a:solidFill>
                  <a:schemeClr val="tx1"/>
                </a:solidFill>
              </a:rPr>
              <a:t>Guarantees given</a:t>
            </a:r>
          </a:p>
          <a:p>
            <a:pPr algn="ctr"/>
            <a:endParaRPr lang="en-US" sz="1600" dirty="0"/>
          </a:p>
        </p:txBody>
      </p:sp>
      <p:sp>
        <p:nvSpPr>
          <p:cNvPr id="21" name="Rounded Rectangle 20">
            <a:hlinkClick r:id="rId10" action="ppaction://hlinksldjump"/>
          </p:cNvPr>
          <p:cNvSpPr/>
          <p:nvPr/>
        </p:nvSpPr>
        <p:spPr>
          <a:xfrm>
            <a:off x="107768" y="4326610"/>
            <a:ext cx="1228725" cy="47399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Repayment of dues</a:t>
            </a:r>
            <a:endParaRPr lang="en-US" sz="1400" dirty="0">
              <a:solidFill>
                <a:schemeClr val="tx1"/>
              </a:solidFill>
            </a:endParaRPr>
          </a:p>
        </p:txBody>
      </p:sp>
      <p:sp>
        <p:nvSpPr>
          <p:cNvPr id="17" name="Rectangle 16"/>
          <p:cNvSpPr/>
          <p:nvPr/>
        </p:nvSpPr>
        <p:spPr>
          <a:xfrm>
            <a:off x="1524000" y="152400"/>
            <a:ext cx="7543800" cy="1600200"/>
          </a:xfrm>
          <a:prstGeom prst="rect">
            <a:avLst/>
          </a:prstGeom>
          <a:ln/>
          <a:effectLst>
            <a:glow rad="139700">
              <a:schemeClr val="accent6">
                <a:satMod val="175000"/>
                <a:alpha val="40000"/>
              </a:schemeClr>
            </a:glow>
            <a:outerShdw blurRad="50800" dist="38100" dir="8100000" algn="tr" rotWithShape="0">
              <a:prstClr val="black">
                <a:alpha val="40000"/>
              </a:prstClr>
            </a:outerShdw>
            <a:reflection blurRad="6350" stA="50000" endA="300" endPos="55000" dir="5400000" sy="-100000" algn="bl" rotWithShape="0"/>
          </a:effectLst>
          <a:scene3d>
            <a:camera prst="orthographicFront"/>
            <a:lightRig rig="threePt" dir="t"/>
          </a:scene3d>
          <a:sp3d>
            <a:bevelT w="165100" prst="coolSlant"/>
          </a:sp3d>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extrusionH="57150">
              <a:bevelT w="82550" h="38100" prst="coolSlant"/>
            </a:sp3d>
          </a:bodyPr>
          <a:lstStyle/>
          <a:p>
            <a:pPr algn="ctr"/>
            <a:r>
              <a:rPr lang="en-US" sz="4800" b="1" dirty="0" smtClean="0">
                <a:ln w="1905">
                  <a:solidFill>
                    <a:schemeClr val="tx1">
                      <a:lumMod val="50000"/>
                      <a:lumOff val="50000"/>
                    </a:schemeClr>
                  </a:solidFill>
                </a:ln>
                <a:solidFill>
                  <a:srgbClr val="FFC000"/>
                </a:solidFill>
                <a:effectLst>
                  <a:glow rad="63500">
                    <a:schemeClr val="accent6">
                      <a:satMod val="175000"/>
                      <a:alpha val="40000"/>
                    </a:schemeClr>
                  </a:glow>
                  <a:outerShdw blurRad="38100" dist="38100" dir="2700000" algn="tl">
                    <a:srgbClr val="000000">
                      <a:alpha val="43137"/>
                    </a:srgbClr>
                  </a:outerShdw>
                  <a:reflection blurRad="6350" stA="55000" endA="300" endPos="45500" dir="5400000" sy="-100000" algn="bl" rotWithShape="0"/>
                </a:effectLst>
                <a:latin typeface="+mj-lt"/>
                <a:cs typeface="Times New Roman" pitchFamily="18" charset="0"/>
              </a:rPr>
              <a:t>Matters to be reported under CARO [3(x)]</a:t>
            </a:r>
            <a:endParaRPr lang="en-US" sz="4800" b="1" dirty="0">
              <a:ln w="1905">
                <a:solidFill>
                  <a:schemeClr val="tx1">
                    <a:lumMod val="50000"/>
                    <a:lumOff val="50000"/>
                  </a:schemeClr>
                </a:solidFill>
              </a:ln>
              <a:solidFill>
                <a:srgbClr val="FFC000"/>
              </a:solidFill>
              <a:effectLst>
                <a:glow rad="63500">
                  <a:schemeClr val="accent6">
                    <a:satMod val="175000"/>
                    <a:alpha val="40000"/>
                  </a:schemeClr>
                </a:glow>
                <a:outerShdw blurRad="38100" dist="38100" dir="2700000" algn="tl">
                  <a:srgbClr val="000000">
                    <a:alpha val="43137"/>
                  </a:srgbClr>
                </a:outerShdw>
                <a:reflection blurRad="6350" stA="55000" endA="300" endPos="45500" dir="5400000" sy="-100000" algn="bl" rotWithShape="0"/>
              </a:effectLst>
              <a:latin typeface="+mj-lt"/>
              <a:cs typeface="Times New Roman" pitchFamily="18" charset="0"/>
            </a:endParaRPr>
          </a:p>
        </p:txBody>
      </p:sp>
      <p:sp>
        <p:nvSpPr>
          <p:cNvPr id="18" name="TextBox 17"/>
          <p:cNvSpPr txBox="1"/>
          <p:nvPr/>
        </p:nvSpPr>
        <p:spPr>
          <a:xfrm>
            <a:off x="3200400" y="3810000"/>
            <a:ext cx="4038600" cy="369332"/>
          </a:xfrm>
          <a:prstGeom prst="rect">
            <a:avLst/>
          </a:prstGeom>
          <a:noFill/>
        </p:spPr>
        <p:txBody>
          <a:bodyPr wrap="square" rtlCol="0">
            <a:spAutoFit/>
          </a:bodyPr>
          <a:lstStyle/>
          <a:p>
            <a:endParaRPr lang="en-US" dirty="0"/>
          </a:p>
        </p:txBody>
      </p:sp>
      <p:sp>
        <p:nvSpPr>
          <p:cNvPr id="19" name="TextBox 18"/>
          <p:cNvSpPr txBox="1"/>
          <p:nvPr/>
        </p:nvSpPr>
        <p:spPr>
          <a:xfrm>
            <a:off x="1447800" y="2286000"/>
            <a:ext cx="7391400" cy="646331"/>
          </a:xfrm>
          <a:prstGeom prst="rect">
            <a:avLst/>
          </a:prstGeom>
          <a:noFill/>
        </p:spPr>
        <p:txBody>
          <a:bodyPr wrap="square" rtlCol="0">
            <a:spAutoFit/>
          </a:bodyPr>
          <a:lstStyle/>
          <a:p>
            <a:pPr algn="just"/>
            <a:r>
              <a:rPr lang="en-US" dirty="0" smtClean="0">
                <a:latin typeface="Times New Roman" pitchFamily="18" charset="0"/>
                <a:cs typeface="Times New Roman" pitchFamily="18" charset="0"/>
              </a:rPr>
              <a:t>If guarantee </a:t>
            </a:r>
            <a:r>
              <a:rPr lang="en-US" dirty="0" smtClean="0">
                <a:latin typeface="Times New Roman" pitchFamily="18" charset="0"/>
                <a:cs typeface="Times New Roman" pitchFamily="18" charset="0"/>
              </a:rPr>
              <a:t>given for loans taken by others from bank &amp; F.I., </a:t>
            </a:r>
            <a:r>
              <a:rPr lang="en-US" dirty="0" smtClean="0">
                <a:latin typeface="Times New Roman" pitchFamily="18" charset="0"/>
                <a:cs typeface="Times New Roman" pitchFamily="18" charset="0"/>
              </a:rPr>
              <a:t>whether or not the terms and conditions are prejudicial to the interest of the company</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xmlns="" val="39636180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43964" y="152399"/>
            <a:ext cx="1188448" cy="513807"/>
          </a:xfrm>
          <a:prstGeom prst="roundRect">
            <a:avLst/>
          </a:prstGeom>
          <a:solidFill>
            <a:srgbClr val="FFC000"/>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en-US" sz="1600" dirty="0" smtClean="0">
                <a:solidFill>
                  <a:schemeClr val="tx1"/>
                </a:solidFill>
              </a:rPr>
              <a:t>Fixed Assets</a:t>
            </a:r>
            <a:endParaRPr lang="en-US" sz="1600" dirty="0">
              <a:solidFill>
                <a:schemeClr val="tx1"/>
              </a:solidFill>
            </a:endParaRPr>
          </a:p>
        </p:txBody>
      </p:sp>
      <p:sp>
        <p:nvSpPr>
          <p:cNvPr id="5" name="Rounded Rectangle 4">
            <a:hlinkClick r:id="rId3" action="ppaction://hlinksldjump"/>
          </p:cNvPr>
          <p:cNvSpPr/>
          <p:nvPr/>
        </p:nvSpPr>
        <p:spPr>
          <a:xfrm>
            <a:off x="124369" y="709550"/>
            <a:ext cx="1228725" cy="33548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Inventory</a:t>
            </a:r>
          </a:p>
        </p:txBody>
      </p:sp>
      <p:sp>
        <p:nvSpPr>
          <p:cNvPr id="6" name="Rounded Rectangle 5">
            <a:hlinkClick r:id="rId4" action="ppaction://hlinksldjump"/>
          </p:cNvPr>
          <p:cNvSpPr/>
          <p:nvPr/>
        </p:nvSpPr>
        <p:spPr>
          <a:xfrm>
            <a:off x="156755" y="1088322"/>
            <a:ext cx="1165860" cy="58807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Loans to </a:t>
            </a:r>
            <a:endParaRPr lang="en-US" sz="1400" dirty="0">
              <a:solidFill>
                <a:schemeClr val="tx1"/>
              </a:solidFill>
            </a:endParaRPr>
          </a:p>
        </p:txBody>
      </p:sp>
      <p:sp>
        <p:nvSpPr>
          <p:cNvPr id="7" name="Rounded Rectangle 6">
            <a:hlinkClick r:id="rId5" action="ppaction://hlinksldjump"/>
          </p:cNvPr>
          <p:cNvSpPr/>
          <p:nvPr/>
        </p:nvSpPr>
        <p:spPr>
          <a:xfrm>
            <a:off x="137160" y="2307682"/>
            <a:ext cx="1185455" cy="43551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Deposits</a:t>
            </a:r>
            <a:endParaRPr lang="en-US" sz="1400" dirty="0">
              <a:solidFill>
                <a:schemeClr val="tx1"/>
              </a:solidFill>
            </a:endParaRPr>
          </a:p>
        </p:txBody>
      </p:sp>
      <p:sp>
        <p:nvSpPr>
          <p:cNvPr id="8" name="Rounded Rectangle 7">
            <a:hlinkClick r:id="rId6" action="ppaction://hlinksldjump"/>
          </p:cNvPr>
          <p:cNvSpPr/>
          <p:nvPr/>
        </p:nvSpPr>
        <p:spPr>
          <a:xfrm>
            <a:off x="156755" y="1752430"/>
            <a:ext cx="1165860" cy="457370"/>
          </a:xfrm>
          <a:prstGeom prst="roundRect">
            <a:avLst>
              <a:gd name="adj" fmla="val 1875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Internal control </a:t>
            </a:r>
            <a:endParaRPr lang="en-US" sz="1400" dirty="0">
              <a:solidFill>
                <a:schemeClr val="tx1"/>
              </a:solidFill>
            </a:endParaRPr>
          </a:p>
        </p:txBody>
      </p:sp>
      <p:sp>
        <p:nvSpPr>
          <p:cNvPr id="9" name="Rounded Rectangle 8">
            <a:hlinkClick r:id="rId4" action="ppaction://hlinksldjump"/>
          </p:cNvPr>
          <p:cNvSpPr/>
          <p:nvPr/>
        </p:nvSpPr>
        <p:spPr>
          <a:xfrm>
            <a:off x="137160" y="2806336"/>
            <a:ext cx="1186542" cy="47026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Cost Records</a:t>
            </a:r>
            <a:endParaRPr lang="en-US" sz="1400" dirty="0">
              <a:solidFill>
                <a:schemeClr val="tx1"/>
              </a:solidFill>
            </a:endParaRPr>
          </a:p>
        </p:txBody>
      </p:sp>
      <p:sp>
        <p:nvSpPr>
          <p:cNvPr id="10" name="Rounded Rectangle 9">
            <a:hlinkClick r:id="rId7" action="ppaction://hlinksldjump"/>
          </p:cNvPr>
          <p:cNvSpPr/>
          <p:nvPr/>
        </p:nvSpPr>
        <p:spPr>
          <a:xfrm>
            <a:off x="114573" y="3316282"/>
            <a:ext cx="1208042" cy="41751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Statutory Dues</a:t>
            </a:r>
            <a:endParaRPr lang="en-US" sz="1400" dirty="0">
              <a:solidFill>
                <a:schemeClr val="tx1"/>
              </a:solidFill>
            </a:endParaRPr>
          </a:p>
        </p:txBody>
      </p:sp>
      <p:sp>
        <p:nvSpPr>
          <p:cNvPr id="11" name="Rounded Rectangle 10">
            <a:hlinkClick r:id="rId8" action="ppaction://hlinksldjump"/>
          </p:cNvPr>
          <p:cNvSpPr/>
          <p:nvPr/>
        </p:nvSpPr>
        <p:spPr>
          <a:xfrm>
            <a:off x="127363" y="3797096"/>
            <a:ext cx="1196340" cy="47010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Accumulated losses</a:t>
            </a:r>
            <a:endParaRPr lang="en-US" sz="1400" dirty="0">
              <a:solidFill>
                <a:schemeClr val="tx1"/>
              </a:solidFill>
            </a:endParaRPr>
          </a:p>
        </p:txBody>
      </p:sp>
      <p:sp>
        <p:nvSpPr>
          <p:cNvPr id="13" name="Rounded Rectangle 12">
            <a:hlinkClick r:id="rId9" action="ppaction://hlinksldjump"/>
          </p:cNvPr>
          <p:cNvSpPr/>
          <p:nvPr/>
        </p:nvSpPr>
        <p:spPr>
          <a:xfrm>
            <a:off x="104775" y="5543782"/>
            <a:ext cx="1228725" cy="47601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1400" dirty="0" smtClean="0">
                <a:solidFill>
                  <a:schemeClr val="tx1"/>
                </a:solidFill>
              </a:rPr>
              <a:t>Uses of loan</a:t>
            </a:r>
            <a:endParaRPr lang="en-US" sz="1400" dirty="0">
              <a:solidFill>
                <a:schemeClr val="tx1"/>
              </a:solidFill>
            </a:endParaRPr>
          </a:p>
        </p:txBody>
      </p:sp>
      <p:sp>
        <p:nvSpPr>
          <p:cNvPr id="14" name="Rounded Rectangle 13">
            <a:hlinkClick r:id="rId10" action="ppaction://hlinksldjump"/>
          </p:cNvPr>
          <p:cNvSpPr/>
          <p:nvPr/>
        </p:nvSpPr>
        <p:spPr>
          <a:xfrm>
            <a:off x="124369" y="6114415"/>
            <a:ext cx="1198245" cy="438785"/>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Fraud Reporting</a:t>
            </a:r>
            <a:endParaRPr lang="en-US" sz="1600" dirty="0">
              <a:solidFill>
                <a:schemeClr val="tx1"/>
              </a:solidFill>
            </a:endParaRPr>
          </a:p>
        </p:txBody>
      </p:sp>
      <p:sp>
        <p:nvSpPr>
          <p:cNvPr id="20" name="Rounded Rectangle 19">
            <a:hlinkClick r:id="rId11" action="ppaction://hlinksldjump"/>
          </p:cNvPr>
          <p:cNvSpPr/>
          <p:nvPr/>
        </p:nvSpPr>
        <p:spPr>
          <a:xfrm>
            <a:off x="104775" y="4876800"/>
            <a:ext cx="1228725" cy="59332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smtClean="0"/>
          </a:p>
          <a:p>
            <a:pPr algn="ctr"/>
            <a:r>
              <a:rPr lang="en-US" sz="1400" dirty="0" smtClean="0">
                <a:solidFill>
                  <a:schemeClr val="tx1"/>
                </a:solidFill>
              </a:rPr>
              <a:t> Guarantee given</a:t>
            </a:r>
          </a:p>
          <a:p>
            <a:pPr algn="ctr"/>
            <a:endParaRPr lang="en-US" sz="1600" dirty="0"/>
          </a:p>
        </p:txBody>
      </p:sp>
      <p:sp>
        <p:nvSpPr>
          <p:cNvPr id="21" name="Rounded Rectangle 20">
            <a:hlinkClick r:id="rId10" action="ppaction://hlinksldjump"/>
          </p:cNvPr>
          <p:cNvSpPr/>
          <p:nvPr/>
        </p:nvSpPr>
        <p:spPr>
          <a:xfrm>
            <a:off x="107768" y="4326610"/>
            <a:ext cx="1228725" cy="47399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Repayment of dues</a:t>
            </a:r>
            <a:endParaRPr lang="en-US" sz="1400" dirty="0">
              <a:solidFill>
                <a:schemeClr val="tx1"/>
              </a:solidFill>
            </a:endParaRPr>
          </a:p>
        </p:txBody>
      </p:sp>
      <p:sp>
        <p:nvSpPr>
          <p:cNvPr id="17" name="Rectangle 16"/>
          <p:cNvSpPr/>
          <p:nvPr/>
        </p:nvSpPr>
        <p:spPr>
          <a:xfrm>
            <a:off x="1524000" y="152400"/>
            <a:ext cx="7543800" cy="1600200"/>
          </a:xfrm>
          <a:prstGeom prst="rect">
            <a:avLst/>
          </a:prstGeom>
          <a:ln/>
          <a:effectLst>
            <a:glow rad="139700">
              <a:schemeClr val="accent6">
                <a:satMod val="175000"/>
                <a:alpha val="40000"/>
              </a:schemeClr>
            </a:glow>
            <a:outerShdw blurRad="50800" dist="38100" dir="8100000" algn="tr" rotWithShape="0">
              <a:prstClr val="black">
                <a:alpha val="40000"/>
              </a:prstClr>
            </a:outerShdw>
            <a:reflection blurRad="6350" stA="50000" endA="300" endPos="55000" dir="5400000" sy="-100000" algn="bl" rotWithShape="0"/>
          </a:effectLst>
          <a:scene3d>
            <a:camera prst="orthographicFront"/>
            <a:lightRig rig="threePt" dir="t"/>
          </a:scene3d>
          <a:sp3d>
            <a:bevelT w="165100" prst="coolSlant"/>
          </a:sp3d>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extrusionH="57150">
              <a:bevelT w="82550" h="38100" prst="coolSlant"/>
            </a:sp3d>
          </a:bodyPr>
          <a:lstStyle/>
          <a:p>
            <a:pPr algn="ctr"/>
            <a:r>
              <a:rPr lang="en-US" sz="4800" b="1" dirty="0" smtClean="0">
                <a:ln w="1905">
                  <a:solidFill>
                    <a:schemeClr val="tx1">
                      <a:lumMod val="50000"/>
                      <a:lumOff val="50000"/>
                    </a:schemeClr>
                  </a:solidFill>
                </a:ln>
                <a:solidFill>
                  <a:srgbClr val="FFC000"/>
                </a:solidFill>
                <a:effectLst>
                  <a:glow rad="63500">
                    <a:schemeClr val="accent6">
                      <a:satMod val="175000"/>
                      <a:alpha val="40000"/>
                    </a:schemeClr>
                  </a:glow>
                  <a:outerShdw blurRad="38100" dist="38100" dir="2700000" algn="tl">
                    <a:srgbClr val="000000">
                      <a:alpha val="43137"/>
                    </a:srgbClr>
                  </a:outerShdw>
                  <a:reflection blurRad="6350" stA="55000" endA="300" endPos="45500" dir="5400000" sy="-100000" algn="bl" rotWithShape="0"/>
                </a:effectLst>
                <a:latin typeface="+mj-lt"/>
                <a:cs typeface="Times New Roman" pitchFamily="18" charset="0"/>
              </a:rPr>
              <a:t>Matters to be </a:t>
            </a:r>
            <a:r>
              <a:rPr lang="en-US" sz="4800" b="1" dirty="0" err="1" smtClean="0">
                <a:ln w="1905">
                  <a:solidFill>
                    <a:schemeClr val="tx1">
                      <a:lumMod val="50000"/>
                      <a:lumOff val="50000"/>
                    </a:schemeClr>
                  </a:solidFill>
                </a:ln>
                <a:solidFill>
                  <a:srgbClr val="FFC000"/>
                </a:solidFill>
                <a:effectLst>
                  <a:glow rad="63500">
                    <a:schemeClr val="accent6">
                      <a:satMod val="175000"/>
                      <a:alpha val="40000"/>
                    </a:schemeClr>
                  </a:glow>
                  <a:outerShdw blurRad="38100" dist="38100" dir="2700000" algn="tl">
                    <a:srgbClr val="000000">
                      <a:alpha val="43137"/>
                    </a:srgbClr>
                  </a:outerShdw>
                  <a:reflection blurRad="6350" stA="55000" endA="300" endPos="45500" dir="5400000" sy="-100000" algn="bl" rotWithShape="0"/>
                </a:effectLst>
                <a:latin typeface="+mj-lt"/>
                <a:cs typeface="Times New Roman" pitchFamily="18" charset="0"/>
              </a:rPr>
              <a:t>repotred</a:t>
            </a:r>
            <a:r>
              <a:rPr lang="en-US" sz="4800" b="1" dirty="0" smtClean="0">
                <a:ln w="1905">
                  <a:solidFill>
                    <a:schemeClr val="tx1">
                      <a:lumMod val="50000"/>
                      <a:lumOff val="50000"/>
                    </a:schemeClr>
                  </a:solidFill>
                </a:ln>
                <a:solidFill>
                  <a:srgbClr val="FFC000"/>
                </a:solidFill>
                <a:effectLst>
                  <a:glow rad="63500">
                    <a:schemeClr val="accent6">
                      <a:satMod val="175000"/>
                      <a:alpha val="40000"/>
                    </a:schemeClr>
                  </a:glow>
                  <a:outerShdw blurRad="38100" dist="38100" dir="2700000" algn="tl">
                    <a:srgbClr val="000000">
                      <a:alpha val="43137"/>
                    </a:srgbClr>
                  </a:outerShdw>
                  <a:reflection blurRad="6350" stA="55000" endA="300" endPos="45500" dir="5400000" sy="-100000" algn="bl" rotWithShape="0"/>
                </a:effectLst>
                <a:latin typeface="+mj-lt"/>
                <a:cs typeface="Times New Roman" pitchFamily="18" charset="0"/>
              </a:rPr>
              <a:t> under CARO [3(xi)]</a:t>
            </a:r>
            <a:endParaRPr lang="en-US" sz="4800" b="1" dirty="0">
              <a:ln w="1905">
                <a:solidFill>
                  <a:schemeClr val="tx1">
                    <a:lumMod val="50000"/>
                    <a:lumOff val="50000"/>
                  </a:schemeClr>
                </a:solidFill>
              </a:ln>
              <a:solidFill>
                <a:srgbClr val="FFC000"/>
              </a:solidFill>
              <a:effectLst>
                <a:glow rad="63500">
                  <a:schemeClr val="accent6">
                    <a:satMod val="175000"/>
                    <a:alpha val="40000"/>
                  </a:schemeClr>
                </a:glow>
                <a:outerShdw blurRad="38100" dist="38100" dir="2700000" algn="tl">
                  <a:srgbClr val="000000">
                    <a:alpha val="43137"/>
                  </a:srgbClr>
                </a:outerShdw>
                <a:reflection blurRad="6350" stA="55000" endA="300" endPos="45500" dir="5400000" sy="-100000" algn="bl" rotWithShape="0"/>
              </a:effectLst>
              <a:latin typeface="+mj-lt"/>
              <a:cs typeface="Times New Roman" pitchFamily="18" charset="0"/>
            </a:endParaRPr>
          </a:p>
        </p:txBody>
      </p:sp>
      <p:sp>
        <p:nvSpPr>
          <p:cNvPr id="18" name="TextBox 17"/>
          <p:cNvSpPr txBox="1"/>
          <p:nvPr/>
        </p:nvSpPr>
        <p:spPr>
          <a:xfrm>
            <a:off x="1524000" y="2286000"/>
            <a:ext cx="7315200" cy="646331"/>
          </a:xfrm>
          <a:prstGeom prst="rect">
            <a:avLst/>
          </a:prstGeom>
          <a:noFill/>
        </p:spPr>
        <p:txBody>
          <a:bodyPr wrap="square" rtlCol="0">
            <a:spAutoFit/>
          </a:bodyPr>
          <a:lstStyle/>
          <a:p>
            <a:pPr algn="just"/>
            <a:r>
              <a:rPr lang="en-US" dirty="0" smtClean="0">
                <a:latin typeface="Times New Roman" pitchFamily="18" charset="0"/>
                <a:cs typeface="Times New Roman" pitchFamily="18" charset="0"/>
              </a:rPr>
              <a:t>Whether or not terms loan are used for the purpose for which such loans were obtained </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xmlns="" val="39636180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19861052">
            <a:off x="-582770" y="290073"/>
            <a:ext cx="2574722" cy="461665"/>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63500">
                    <a:schemeClr val="accent3">
                      <a:satMod val="175000"/>
                      <a:alpha val="40000"/>
                    </a:schemeClr>
                  </a:glow>
                  <a:outerShdw blurRad="80000" dist="40000" dir="5040000" algn="tl">
                    <a:srgbClr val="000000">
                      <a:alpha val="30000"/>
                    </a:srgbClr>
                  </a:outerShdw>
                  <a:reflection blurRad="6350" stA="60000" endA="900" endPos="60000" dist="29997" dir="5400000" sy="-100000" algn="bl" rotWithShape="0"/>
                </a:effectLst>
              </a:rPr>
              <a:t>CARO,2015</a:t>
            </a:r>
            <a:endParaRPr lang="en-US" sz="2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63500">
                  <a:schemeClr val="accent3">
                    <a:satMod val="175000"/>
                    <a:alpha val="40000"/>
                  </a:schemeClr>
                </a:glow>
                <a:outerShdw blurRad="80000" dist="40000" dir="5040000" algn="tl">
                  <a:srgbClr val="000000">
                    <a:alpha val="30000"/>
                  </a:srgbClr>
                </a:outerShdw>
                <a:reflection blurRad="6350" stA="60000" endA="900" endPos="60000" dist="29997" dir="5400000" sy="-100000" algn="bl" rotWithShape="0"/>
              </a:effectLst>
            </a:endParaRPr>
          </a:p>
        </p:txBody>
      </p:sp>
      <p:cxnSp>
        <p:nvCxnSpPr>
          <p:cNvPr id="4" name="Straight Connector 3"/>
          <p:cNvCxnSpPr/>
          <p:nvPr/>
        </p:nvCxnSpPr>
        <p:spPr>
          <a:xfrm>
            <a:off x="2057400" y="1981200"/>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819400" y="609600"/>
            <a:ext cx="3429000" cy="923330"/>
          </a:xfrm>
          <a:prstGeom prst="rect">
            <a:avLst/>
          </a:prstGeom>
          <a:effectLst>
            <a:glow rad="101600">
              <a:schemeClr val="accent6">
                <a:satMod val="175000"/>
                <a:alpha val="40000"/>
              </a:schemeClr>
            </a:glow>
            <a:outerShdw blurRad="50800" dist="38100" dir="8100000" algn="tr" rotWithShape="0">
              <a:prstClr val="black">
                <a:alpha val="40000"/>
              </a:prstClr>
            </a:outerShdw>
            <a:reflection blurRad="6350" stA="52000" endA="300" endPos="35000" dir="5400000" sy="-100000" algn="bl" rotWithShape="0"/>
          </a:effectLst>
        </p:spPr>
        <p:style>
          <a:lnRef idx="2">
            <a:schemeClr val="accent6"/>
          </a:lnRef>
          <a:fillRef idx="1">
            <a:schemeClr val="lt1"/>
          </a:fillRef>
          <a:effectRef idx="0">
            <a:schemeClr val="accent6"/>
          </a:effectRef>
          <a:fontRef idx="minor">
            <a:schemeClr val="dk1"/>
          </a:fontRef>
        </p:style>
        <p:txBody>
          <a:bodyPr wrap="square" rtlCol="0">
            <a:spAutoFit/>
            <a:scene3d>
              <a:camera prst="perspectiveFront"/>
              <a:lightRig rig="threePt" dir="t"/>
            </a:scene3d>
          </a:bodyPr>
          <a:lstStyle/>
          <a:p>
            <a:r>
              <a:rPr lang="en-US" sz="5400" b="1" dirty="0" smtClean="0">
                <a:ln>
                  <a:solidFill>
                    <a:schemeClr val="tx1">
                      <a:lumMod val="65000"/>
                      <a:lumOff val="35000"/>
                    </a:schemeClr>
                  </a:solidFill>
                </a:ln>
                <a:solidFill>
                  <a:srgbClr val="FFC000"/>
                </a:solidFill>
              </a:rPr>
              <a:t>CONTENTS</a:t>
            </a:r>
            <a:endParaRPr lang="en-US" sz="5400" b="1" dirty="0">
              <a:ln>
                <a:solidFill>
                  <a:schemeClr val="tx1">
                    <a:lumMod val="65000"/>
                    <a:lumOff val="35000"/>
                  </a:schemeClr>
                </a:solidFill>
              </a:ln>
              <a:solidFill>
                <a:srgbClr val="FFC000"/>
              </a:solidFill>
            </a:endParaRPr>
          </a:p>
        </p:txBody>
      </p:sp>
      <p:sp>
        <p:nvSpPr>
          <p:cNvPr id="8" name="TextBox 7"/>
          <p:cNvSpPr txBox="1"/>
          <p:nvPr/>
        </p:nvSpPr>
        <p:spPr>
          <a:xfrm>
            <a:off x="228600" y="2133600"/>
            <a:ext cx="8534400" cy="2862322"/>
          </a:xfrm>
          <a:prstGeom prst="rect">
            <a:avLst/>
          </a:prstGeom>
          <a:effectLst>
            <a:glow rad="228600">
              <a:schemeClr val="accent6">
                <a:satMod val="175000"/>
                <a:alpha val="40000"/>
              </a:schemeClr>
            </a:glow>
            <a:outerShdw blurRad="50800" dist="38100" dir="8100000" algn="tr" rotWithShape="0">
              <a:prstClr val="black">
                <a:alpha val="40000"/>
              </a:prstClr>
            </a:outerShdw>
            <a:softEdge rad="31750"/>
          </a:effectLst>
          <a:scene3d>
            <a:camera prst="obliqueTopRight"/>
            <a:lightRig rig="threePt" dir="t"/>
          </a:scene3d>
          <a:sp3d>
            <a:bevelT/>
          </a:sp3d>
        </p:spPr>
        <p:style>
          <a:lnRef idx="2">
            <a:schemeClr val="accent6"/>
          </a:lnRef>
          <a:fillRef idx="1">
            <a:schemeClr val="lt1"/>
          </a:fillRef>
          <a:effectRef idx="0">
            <a:schemeClr val="accent6"/>
          </a:effectRef>
          <a:fontRef idx="minor">
            <a:schemeClr val="dk1"/>
          </a:fontRef>
        </p:style>
        <p:txBody>
          <a:bodyPr wrap="square" rtlCol="0">
            <a:spAutoFit/>
          </a:bodyPr>
          <a:lstStyle/>
          <a:p>
            <a:pPr marL="1657350" lvl="2" indent="-742950">
              <a:buFont typeface="+mj-lt"/>
              <a:buAutoNum type="alphaUcPeriod"/>
            </a:pPr>
            <a:r>
              <a:rPr lang="en-US" sz="3600" dirty="0" smtClean="0">
                <a:ln w="10541" cmpd="sng">
                  <a:solidFill>
                    <a:schemeClr val="tx1"/>
                  </a:solidFill>
                  <a:prstDash val="solid"/>
                </a:ln>
                <a:solidFill>
                  <a:schemeClr val="tx1">
                    <a:lumMod val="65000"/>
                    <a:lumOff val="35000"/>
                  </a:schemeClr>
                </a:solidFill>
                <a:latin typeface="Times New Roman" pitchFamily="18" charset="0"/>
                <a:cs typeface="Times New Roman" pitchFamily="18" charset="0"/>
              </a:rPr>
              <a:t>What is CARO, 2015?</a:t>
            </a:r>
          </a:p>
          <a:p>
            <a:pPr marL="1657350" lvl="2" indent="-742950">
              <a:buFont typeface="+mj-lt"/>
              <a:buAutoNum type="alphaUcPeriod"/>
            </a:pPr>
            <a:r>
              <a:rPr lang="en-US" sz="3600" dirty="0" smtClean="0">
                <a:ln w="10541" cmpd="sng">
                  <a:solidFill>
                    <a:schemeClr val="tx1"/>
                  </a:solidFill>
                  <a:prstDash val="solid"/>
                </a:ln>
                <a:solidFill>
                  <a:schemeClr val="tx1">
                    <a:lumMod val="65000"/>
                    <a:lumOff val="35000"/>
                  </a:schemeClr>
                </a:solidFill>
                <a:latin typeface="Times New Roman" pitchFamily="18" charset="0"/>
                <a:cs typeface="Times New Roman" pitchFamily="18" charset="0"/>
              </a:rPr>
              <a:t>Applicability of CARO.</a:t>
            </a:r>
          </a:p>
          <a:p>
            <a:pPr marL="1657350" lvl="2" indent="-742950">
              <a:buFont typeface="+mj-lt"/>
              <a:buAutoNum type="alphaUcPeriod"/>
            </a:pPr>
            <a:r>
              <a:rPr lang="en-US" sz="3600" dirty="0" smtClean="0">
                <a:ln w="10541" cmpd="sng">
                  <a:solidFill>
                    <a:schemeClr val="tx1"/>
                  </a:solidFill>
                  <a:prstDash val="solid"/>
                </a:ln>
                <a:solidFill>
                  <a:schemeClr val="tx1">
                    <a:lumMod val="65000"/>
                    <a:lumOff val="35000"/>
                  </a:schemeClr>
                </a:solidFill>
                <a:latin typeface="Times New Roman" pitchFamily="18" charset="0"/>
                <a:cs typeface="Times New Roman" pitchFamily="18" charset="0"/>
              </a:rPr>
              <a:t>Points to remember.</a:t>
            </a:r>
          </a:p>
          <a:p>
            <a:pPr marL="1657350" lvl="2" indent="-742950">
              <a:buFont typeface="+mj-lt"/>
              <a:buAutoNum type="alphaUcPeriod"/>
            </a:pPr>
            <a:r>
              <a:rPr lang="en-US" sz="3600" dirty="0" smtClean="0">
                <a:ln w="10541" cmpd="sng">
                  <a:solidFill>
                    <a:schemeClr val="tx1"/>
                  </a:solidFill>
                  <a:prstDash val="solid"/>
                </a:ln>
                <a:solidFill>
                  <a:schemeClr val="tx1">
                    <a:lumMod val="65000"/>
                    <a:lumOff val="35000"/>
                  </a:schemeClr>
                </a:solidFill>
                <a:latin typeface="Times New Roman" pitchFamily="18" charset="0"/>
                <a:cs typeface="Times New Roman" pitchFamily="18" charset="0"/>
              </a:rPr>
              <a:t>Cases on Applicability of CARO.</a:t>
            </a:r>
          </a:p>
          <a:p>
            <a:pPr marL="1657350" lvl="2" indent="-742950">
              <a:buFont typeface="+mj-lt"/>
              <a:buAutoNum type="alphaUcPeriod"/>
            </a:pPr>
            <a:r>
              <a:rPr lang="en-US" sz="3600" dirty="0" smtClean="0">
                <a:ln w="10541" cmpd="sng">
                  <a:solidFill>
                    <a:schemeClr val="tx1"/>
                  </a:solidFill>
                  <a:prstDash val="solid"/>
                </a:ln>
                <a:solidFill>
                  <a:schemeClr val="tx1">
                    <a:lumMod val="65000"/>
                    <a:lumOff val="35000"/>
                  </a:schemeClr>
                </a:solidFill>
                <a:latin typeface="Times New Roman" pitchFamily="18" charset="0"/>
                <a:cs typeface="Times New Roman" pitchFamily="18" charset="0"/>
              </a:rPr>
              <a:t>Sequence wise clauses in CARO.</a:t>
            </a:r>
            <a:endParaRPr lang="en-US" sz="3600" dirty="0">
              <a:ln w="10541" cmpd="sng">
                <a:solidFill>
                  <a:schemeClr val="tx1"/>
                </a:solidFill>
                <a:prstDash val="solid"/>
              </a:ln>
              <a:solidFill>
                <a:schemeClr val="tx1">
                  <a:lumMod val="65000"/>
                  <a:lumOff val="35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trips(down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43964" y="152399"/>
            <a:ext cx="1188448" cy="513807"/>
          </a:xfrm>
          <a:prstGeom prst="roundRect">
            <a:avLst/>
          </a:prstGeom>
          <a:solidFill>
            <a:srgbClr val="FFC000"/>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en-US" sz="1600" dirty="0" smtClean="0">
                <a:solidFill>
                  <a:schemeClr val="tx1"/>
                </a:solidFill>
              </a:rPr>
              <a:t>Fixed Assets</a:t>
            </a:r>
            <a:endParaRPr lang="en-US" sz="1600" dirty="0">
              <a:solidFill>
                <a:schemeClr val="tx1"/>
              </a:solidFill>
            </a:endParaRPr>
          </a:p>
        </p:txBody>
      </p:sp>
      <p:sp>
        <p:nvSpPr>
          <p:cNvPr id="5" name="Rounded Rectangle 4">
            <a:hlinkClick r:id="rId3" action="ppaction://hlinksldjump"/>
          </p:cNvPr>
          <p:cNvSpPr/>
          <p:nvPr/>
        </p:nvSpPr>
        <p:spPr>
          <a:xfrm>
            <a:off x="124369" y="709550"/>
            <a:ext cx="1228725" cy="33548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Inventory</a:t>
            </a:r>
          </a:p>
        </p:txBody>
      </p:sp>
      <p:sp>
        <p:nvSpPr>
          <p:cNvPr id="6" name="Rounded Rectangle 5">
            <a:hlinkClick r:id="rId4" action="ppaction://hlinksldjump"/>
          </p:cNvPr>
          <p:cNvSpPr/>
          <p:nvPr/>
        </p:nvSpPr>
        <p:spPr>
          <a:xfrm>
            <a:off x="156755" y="1088322"/>
            <a:ext cx="1165860" cy="58807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Loans to </a:t>
            </a:r>
            <a:endParaRPr lang="en-US" sz="1400" dirty="0">
              <a:solidFill>
                <a:schemeClr val="tx1"/>
              </a:solidFill>
            </a:endParaRPr>
          </a:p>
        </p:txBody>
      </p:sp>
      <p:sp>
        <p:nvSpPr>
          <p:cNvPr id="7" name="Rounded Rectangle 6">
            <a:hlinkClick r:id="rId5" action="ppaction://hlinksldjump"/>
          </p:cNvPr>
          <p:cNvSpPr/>
          <p:nvPr/>
        </p:nvSpPr>
        <p:spPr>
          <a:xfrm>
            <a:off x="137160" y="2307682"/>
            <a:ext cx="1185455" cy="43551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Deposits</a:t>
            </a:r>
            <a:endParaRPr lang="en-US" sz="1400" dirty="0">
              <a:solidFill>
                <a:schemeClr val="tx1"/>
              </a:solidFill>
            </a:endParaRPr>
          </a:p>
        </p:txBody>
      </p:sp>
      <p:sp>
        <p:nvSpPr>
          <p:cNvPr id="8" name="Rounded Rectangle 7">
            <a:hlinkClick r:id="rId6" action="ppaction://hlinksldjump"/>
          </p:cNvPr>
          <p:cNvSpPr/>
          <p:nvPr/>
        </p:nvSpPr>
        <p:spPr>
          <a:xfrm>
            <a:off x="156755" y="1752430"/>
            <a:ext cx="1165860" cy="457370"/>
          </a:xfrm>
          <a:prstGeom prst="roundRect">
            <a:avLst>
              <a:gd name="adj" fmla="val 1875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Internal control </a:t>
            </a:r>
            <a:endParaRPr lang="en-US" sz="1400" dirty="0">
              <a:solidFill>
                <a:schemeClr val="tx1"/>
              </a:solidFill>
            </a:endParaRPr>
          </a:p>
        </p:txBody>
      </p:sp>
      <p:sp>
        <p:nvSpPr>
          <p:cNvPr id="9" name="Rounded Rectangle 8">
            <a:hlinkClick r:id="rId4" action="ppaction://hlinksldjump"/>
          </p:cNvPr>
          <p:cNvSpPr/>
          <p:nvPr/>
        </p:nvSpPr>
        <p:spPr>
          <a:xfrm>
            <a:off x="137160" y="2806336"/>
            <a:ext cx="1186542" cy="47026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Cost Records</a:t>
            </a:r>
            <a:endParaRPr lang="en-US" sz="1400" dirty="0">
              <a:solidFill>
                <a:schemeClr val="tx1"/>
              </a:solidFill>
            </a:endParaRPr>
          </a:p>
        </p:txBody>
      </p:sp>
      <p:sp>
        <p:nvSpPr>
          <p:cNvPr id="10" name="Rounded Rectangle 9">
            <a:hlinkClick r:id="rId7" action="ppaction://hlinksldjump"/>
          </p:cNvPr>
          <p:cNvSpPr/>
          <p:nvPr/>
        </p:nvSpPr>
        <p:spPr>
          <a:xfrm>
            <a:off x="114573" y="3316282"/>
            <a:ext cx="1208042" cy="41751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Statutory Dues</a:t>
            </a:r>
            <a:endParaRPr lang="en-US" sz="1400" dirty="0">
              <a:solidFill>
                <a:schemeClr val="tx1"/>
              </a:solidFill>
            </a:endParaRPr>
          </a:p>
        </p:txBody>
      </p:sp>
      <p:sp>
        <p:nvSpPr>
          <p:cNvPr id="11" name="Rounded Rectangle 10">
            <a:hlinkClick r:id="rId8" action="ppaction://hlinksldjump"/>
          </p:cNvPr>
          <p:cNvSpPr/>
          <p:nvPr/>
        </p:nvSpPr>
        <p:spPr>
          <a:xfrm>
            <a:off x="127363" y="3797096"/>
            <a:ext cx="1196340" cy="47010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Accumulated losses</a:t>
            </a:r>
            <a:endParaRPr lang="en-US" sz="1400" dirty="0">
              <a:solidFill>
                <a:schemeClr val="tx1"/>
              </a:solidFill>
            </a:endParaRPr>
          </a:p>
        </p:txBody>
      </p:sp>
      <p:sp>
        <p:nvSpPr>
          <p:cNvPr id="13" name="Rounded Rectangle 12">
            <a:hlinkClick r:id="rId9" action="ppaction://hlinksldjump"/>
          </p:cNvPr>
          <p:cNvSpPr/>
          <p:nvPr/>
        </p:nvSpPr>
        <p:spPr>
          <a:xfrm>
            <a:off x="104775" y="5543782"/>
            <a:ext cx="1228725" cy="47601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Uses of loan</a:t>
            </a:r>
            <a:endParaRPr lang="en-US" sz="1400" dirty="0">
              <a:solidFill>
                <a:schemeClr val="tx1"/>
              </a:solidFill>
            </a:endParaRPr>
          </a:p>
        </p:txBody>
      </p:sp>
      <p:sp>
        <p:nvSpPr>
          <p:cNvPr id="14" name="Rounded Rectangle 13">
            <a:hlinkClick r:id="rId10" action="ppaction://hlinksldjump"/>
          </p:cNvPr>
          <p:cNvSpPr/>
          <p:nvPr/>
        </p:nvSpPr>
        <p:spPr>
          <a:xfrm>
            <a:off x="124369" y="6114415"/>
            <a:ext cx="1198245" cy="43878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1600" dirty="0" smtClean="0">
                <a:solidFill>
                  <a:schemeClr val="tx1"/>
                </a:solidFill>
              </a:rPr>
              <a:t>Fraud Reporting</a:t>
            </a:r>
            <a:endParaRPr lang="en-US" sz="1600" dirty="0">
              <a:solidFill>
                <a:schemeClr val="tx1"/>
              </a:solidFill>
            </a:endParaRPr>
          </a:p>
        </p:txBody>
      </p:sp>
      <p:sp>
        <p:nvSpPr>
          <p:cNvPr id="20" name="Rounded Rectangle 19">
            <a:hlinkClick r:id="rId11" action="ppaction://hlinksldjump"/>
          </p:cNvPr>
          <p:cNvSpPr/>
          <p:nvPr/>
        </p:nvSpPr>
        <p:spPr>
          <a:xfrm>
            <a:off x="104775" y="4876800"/>
            <a:ext cx="1228725" cy="59332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smtClean="0"/>
          </a:p>
          <a:p>
            <a:pPr algn="ctr"/>
            <a:r>
              <a:rPr lang="en-US" sz="1400" dirty="0" smtClean="0">
                <a:solidFill>
                  <a:schemeClr val="tx1"/>
                </a:solidFill>
              </a:rPr>
              <a:t> Guarantee given</a:t>
            </a:r>
          </a:p>
          <a:p>
            <a:pPr algn="ctr"/>
            <a:endParaRPr lang="en-US" sz="1600" dirty="0"/>
          </a:p>
        </p:txBody>
      </p:sp>
      <p:sp>
        <p:nvSpPr>
          <p:cNvPr id="21" name="Rounded Rectangle 20">
            <a:hlinkClick r:id="rId10" action="ppaction://hlinksldjump"/>
          </p:cNvPr>
          <p:cNvSpPr/>
          <p:nvPr/>
        </p:nvSpPr>
        <p:spPr>
          <a:xfrm>
            <a:off x="107768" y="4326610"/>
            <a:ext cx="1228725" cy="47399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Repayment of dues</a:t>
            </a:r>
            <a:endParaRPr lang="en-US" sz="1400" dirty="0">
              <a:solidFill>
                <a:schemeClr val="tx1"/>
              </a:solidFill>
            </a:endParaRPr>
          </a:p>
        </p:txBody>
      </p:sp>
      <p:sp>
        <p:nvSpPr>
          <p:cNvPr id="17" name="Rectangle 16"/>
          <p:cNvSpPr/>
          <p:nvPr/>
        </p:nvSpPr>
        <p:spPr>
          <a:xfrm>
            <a:off x="1524000" y="152400"/>
            <a:ext cx="7543800" cy="1600200"/>
          </a:xfrm>
          <a:prstGeom prst="rect">
            <a:avLst/>
          </a:prstGeom>
          <a:ln/>
          <a:effectLst>
            <a:glow rad="139700">
              <a:schemeClr val="accent6">
                <a:satMod val="175000"/>
                <a:alpha val="40000"/>
              </a:schemeClr>
            </a:glow>
            <a:outerShdw blurRad="50800" dist="38100" dir="8100000" algn="tr" rotWithShape="0">
              <a:prstClr val="black">
                <a:alpha val="40000"/>
              </a:prstClr>
            </a:outerShdw>
            <a:reflection blurRad="6350" stA="50000" endA="300" endPos="55000" dir="5400000" sy="-100000" algn="bl" rotWithShape="0"/>
          </a:effectLst>
          <a:scene3d>
            <a:camera prst="orthographicFront"/>
            <a:lightRig rig="threePt" dir="t"/>
          </a:scene3d>
          <a:sp3d>
            <a:bevelT w="165100" prst="coolSlant"/>
          </a:sp3d>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extrusionH="57150">
              <a:bevelT w="82550" h="38100" prst="coolSlant"/>
            </a:sp3d>
          </a:bodyPr>
          <a:lstStyle/>
          <a:p>
            <a:pPr algn="ctr"/>
            <a:r>
              <a:rPr lang="en-US" sz="4800" b="1" dirty="0" smtClean="0">
                <a:ln w="1905">
                  <a:solidFill>
                    <a:schemeClr val="tx1">
                      <a:lumMod val="50000"/>
                      <a:lumOff val="50000"/>
                    </a:schemeClr>
                  </a:solidFill>
                </a:ln>
                <a:solidFill>
                  <a:srgbClr val="FFC000"/>
                </a:solidFill>
                <a:effectLst>
                  <a:glow rad="63500">
                    <a:schemeClr val="accent6">
                      <a:satMod val="175000"/>
                      <a:alpha val="40000"/>
                    </a:schemeClr>
                  </a:glow>
                  <a:outerShdw blurRad="38100" dist="38100" dir="2700000" algn="tl">
                    <a:srgbClr val="000000">
                      <a:alpha val="43137"/>
                    </a:srgbClr>
                  </a:outerShdw>
                  <a:reflection blurRad="6350" stA="55000" endA="300" endPos="45500" dir="5400000" sy="-100000" algn="bl" rotWithShape="0"/>
                </a:effectLst>
                <a:latin typeface="+mj-lt"/>
                <a:cs typeface="Times New Roman" pitchFamily="18" charset="0"/>
              </a:rPr>
              <a:t>Matters to be reported under CARO [3(xii)]</a:t>
            </a:r>
            <a:endParaRPr lang="en-US" sz="4800" b="1" dirty="0">
              <a:ln w="1905">
                <a:solidFill>
                  <a:schemeClr val="tx1">
                    <a:lumMod val="50000"/>
                    <a:lumOff val="50000"/>
                  </a:schemeClr>
                </a:solidFill>
              </a:ln>
              <a:solidFill>
                <a:srgbClr val="FFC000"/>
              </a:solidFill>
              <a:effectLst>
                <a:glow rad="63500">
                  <a:schemeClr val="accent6">
                    <a:satMod val="175000"/>
                    <a:alpha val="40000"/>
                  </a:schemeClr>
                </a:glow>
                <a:outerShdw blurRad="38100" dist="38100" dir="2700000" algn="tl">
                  <a:srgbClr val="000000">
                    <a:alpha val="43137"/>
                  </a:srgbClr>
                </a:outerShdw>
                <a:reflection blurRad="6350" stA="55000" endA="300" endPos="45500" dir="5400000" sy="-100000" algn="bl" rotWithShape="0"/>
              </a:effectLst>
              <a:latin typeface="+mj-lt"/>
              <a:cs typeface="Times New Roman" pitchFamily="18" charset="0"/>
            </a:endParaRPr>
          </a:p>
        </p:txBody>
      </p:sp>
      <p:sp>
        <p:nvSpPr>
          <p:cNvPr id="19" name="TextBox 18"/>
          <p:cNvSpPr txBox="1"/>
          <p:nvPr/>
        </p:nvSpPr>
        <p:spPr>
          <a:xfrm>
            <a:off x="1524000" y="2286000"/>
            <a:ext cx="7315200" cy="646331"/>
          </a:xfrm>
          <a:prstGeom prst="rect">
            <a:avLst/>
          </a:prstGeom>
          <a:noFill/>
        </p:spPr>
        <p:txBody>
          <a:bodyPr wrap="square" rtlCol="0">
            <a:spAutoFit/>
          </a:bodyPr>
          <a:lstStyle/>
          <a:p>
            <a:pPr algn="just"/>
            <a:r>
              <a:rPr lang="en-US" dirty="0" smtClean="0">
                <a:latin typeface="Times New Roman" pitchFamily="18" charset="0"/>
                <a:cs typeface="Times New Roman" pitchFamily="18" charset="0"/>
              </a:rPr>
              <a:t>If any </a:t>
            </a:r>
            <a:r>
              <a:rPr lang="en-US" dirty="0" smtClean="0">
                <a:latin typeface="Times New Roman" pitchFamily="18" charset="0"/>
                <a:cs typeface="Times New Roman" pitchFamily="18" charset="0"/>
              </a:rPr>
              <a:t>fraud on or by company </a:t>
            </a:r>
            <a:r>
              <a:rPr lang="en-US" dirty="0" smtClean="0">
                <a:latin typeface="Times New Roman" pitchFamily="18" charset="0"/>
                <a:cs typeface="Times New Roman" pitchFamily="18" charset="0"/>
              </a:rPr>
              <a:t>has been noticed or reported during the year, the nature of amount should be indicated</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xmlns="" val="39636180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19861052">
            <a:off x="-582770" y="290073"/>
            <a:ext cx="2574722" cy="461665"/>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63500">
                    <a:schemeClr val="accent3">
                      <a:satMod val="175000"/>
                      <a:alpha val="40000"/>
                    </a:schemeClr>
                  </a:glow>
                  <a:outerShdw blurRad="80000" dist="40000" dir="5040000" algn="tl">
                    <a:srgbClr val="000000">
                      <a:alpha val="30000"/>
                    </a:srgbClr>
                  </a:outerShdw>
                  <a:reflection blurRad="6350" stA="60000" endA="900" endPos="60000" dist="29997" dir="5400000" sy="-100000" algn="bl" rotWithShape="0"/>
                </a:effectLst>
              </a:rPr>
              <a:t>CARO,2015</a:t>
            </a:r>
            <a:endParaRPr lang="en-US" sz="2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63500">
                  <a:schemeClr val="accent3">
                    <a:satMod val="175000"/>
                    <a:alpha val="40000"/>
                  </a:schemeClr>
                </a:glow>
                <a:outerShdw blurRad="80000" dist="40000" dir="5040000" algn="tl">
                  <a:srgbClr val="000000">
                    <a:alpha val="30000"/>
                  </a:srgbClr>
                </a:outerShdw>
                <a:reflection blurRad="6350" stA="60000" endA="900" endPos="60000" dist="29997" dir="5400000" sy="-100000" algn="bl" rotWithShape="0"/>
              </a:effectLst>
            </a:endParaRPr>
          </a:p>
        </p:txBody>
      </p:sp>
      <p:cxnSp>
        <p:nvCxnSpPr>
          <p:cNvPr id="4" name="Straight Connector 3"/>
          <p:cNvCxnSpPr/>
          <p:nvPr/>
        </p:nvCxnSpPr>
        <p:spPr>
          <a:xfrm>
            <a:off x="2057400" y="1981200"/>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1752600" y="2590800"/>
            <a:ext cx="5562600" cy="1446550"/>
          </a:xfrm>
          <a:prstGeom prst="rect">
            <a:avLst/>
          </a:prstGeom>
          <a:noFill/>
        </p:spPr>
        <p:txBody>
          <a:bodyPr wrap="square" rtlCol="0">
            <a:spAutoFit/>
          </a:bodyPr>
          <a:lstStyle/>
          <a:p>
            <a:r>
              <a:rPr lang="en-US" sz="8800" dirty="0" smtClean="0">
                <a:solidFill>
                  <a:srgbClr val="FFC000"/>
                </a:solidFill>
                <a:latin typeface="Times New Roman" pitchFamily="18" charset="0"/>
                <a:cs typeface="Times New Roman" pitchFamily="18" charset="0"/>
              </a:rPr>
              <a:t>Thank you</a:t>
            </a:r>
            <a:endParaRPr lang="en-US" sz="8800" dirty="0">
              <a:solidFill>
                <a:srgbClr val="FFC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19861052">
            <a:off x="-582770" y="290073"/>
            <a:ext cx="2574722" cy="461665"/>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63500">
                    <a:schemeClr val="accent3">
                      <a:satMod val="175000"/>
                      <a:alpha val="40000"/>
                    </a:schemeClr>
                  </a:glow>
                  <a:outerShdw blurRad="80000" dist="40000" dir="5040000" algn="tl">
                    <a:srgbClr val="000000">
                      <a:alpha val="30000"/>
                    </a:srgbClr>
                  </a:outerShdw>
                  <a:reflection blurRad="6350" stA="60000" endA="900" endPos="60000" dist="29997" dir="5400000" sy="-100000" algn="bl" rotWithShape="0"/>
                </a:effectLst>
              </a:rPr>
              <a:t>CARO,2015</a:t>
            </a:r>
            <a:endParaRPr lang="en-US" sz="2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63500">
                  <a:schemeClr val="accent3">
                    <a:satMod val="175000"/>
                    <a:alpha val="40000"/>
                  </a:schemeClr>
                </a:glow>
                <a:outerShdw blurRad="80000" dist="40000" dir="5040000" algn="tl">
                  <a:srgbClr val="000000">
                    <a:alpha val="30000"/>
                  </a:srgbClr>
                </a:outerShdw>
                <a:reflection blurRad="6350" stA="60000" endA="900" endPos="60000" dist="29997" dir="5400000" sy="-100000" algn="bl" rotWithShape="0"/>
              </a:effectLst>
            </a:endParaRPr>
          </a:p>
        </p:txBody>
      </p:sp>
      <p:sp>
        <p:nvSpPr>
          <p:cNvPr id="5" name="Rectangle 4"/>
          <p:cNvSpPr/>
          <p:nvPr/>
        </p:nvSpPr>
        <p:spPr>
          <a:xfrm>
            <a:off x="2504353" y="228600"/>
            <a:ext cx="4024371" cy="923330"/>
          </a:xfrm>
          <a:prstGeom prst="rect">
            <a:avLst/>
          </a:prstGeom>
          <a:effectLst>
            <a:glow rad="228600">
              <a:schemeClr val="accent6">
                <a:satMod val="175000"/>
                <a:alpha val="40000"/>
              </a:schemeClr>
            </a:glow>
            <a:outerShdw blurRad="50800" dist="38100" dir="8100000" algn="tr" rotWithShape="0">
              <a:prstClr val="black">
                <a:alpha val="40000"/>
              </a:prstClr>
            </a:outerShdw>
            <a:reflection blurRad="6350" stA="50000" endA="300" endPos="55000" dir="5400000" sy="-100000" algn="bl" rotWithShape="0"/>
          </a:effectLst>
          <a:scene3d>
            <a:camera prst="orthographicFront"/>
            <a:lightRig rig="glow" dir="tl">
              <a:rot lat="0" lon="0" rev="5400000"/>
            </a:lightRig>
          </a:scene3d>
          <a:sp3d>
            <a:bevelT w="165100" prst="coolSlant"/>
          </a:sp3d>
        </p:spPr>
        <p:style>
          <a:lnRef idx="2">
            <a:schemeClr val="accent6"/>
          </a:lnRef>
          <a:fillRef idx="1">
            <a:schemeClr val="lt1"/>
          </a:fillRef>
          <a:effectRef idx="0">
            <a:schemeClr val="accent6"/>
          </a:effectRef>
          <a:fontRef idx="minor">
            <a:schemeClr val="dk1"/>
          </a:fontRef>
        </p:style>
        <p:txBody>
          <a:bodyPr wrap="none" lIns="91440" tIns="45720" rIns="91440" bIns="45720">
            <a:spAutoFit/>
            <a:sp3d contourW="12700">
              <a:bevelT w="25400" h="25400"/>
              <a:contourClr>
                <a:schemeClr val="accent6">
                  <a:shade val="73000"/>
                </a:schemeClr>
              </a:contourClr>
            </a:sp3d>
          </a:bodyPr>
          <a:lstStyle/>
          <a:p>
            <a:pPr algn="ctr"/>
            <a:r>
              <a:rPr lang="en-US" sz="5400" b="1" cap="none" spc="0" dirty="0" smtClean="0">
                <a:ln w="11430">
                  <a:solidFill>
                    <a:schemeClr val="tx1">
                      <a:lumMod val="65000"/>
                      <a:lumOff val="35000"/>
                    </a:schemeClr>
                  </a:solidFill>
                </a:ln>
                <a:solidFill>
                  <a:srgbClr val="FFC000"/>
                </a:solidFill>
                <a:effectLst>
                  <a:outerShdw blurRad="80000" dist="40000" dir="5040000" algn="tl">
                    <a:srgbClr val="000000">
                      <a:alpha val="30000"/>
                    </a:srgbClr>
                  </a:outerShdw>
                </a:effectLst>
              </a:rPr>
              <a:t>CARO, 2015 </a:t>
            </a:r>
            <a:r>
              <a:rPr lang="en-US" sz="5400" i="1" cap="none" spc="0" dirty="0" smtClean="0">
                <a:ln w="11430">
                  <a:solidFill>
                    <a:schemeClr val="tx1">
                      <a:lumMod val="65000"/>
                      <a:lumOff val="35000"/>
                    </a:schemeClr>
                  </a:solidFill>
                </a:ln>
                <a:solidFill>
                  <a:srgbClr val="FFC000"/>
                </a:solidFill>
              </a:rPr>
              <a:t>?</a:t>
            </a:r>
            <a:endParaRPr lang="en-US" sz="5400" i="1" cap="none" spc="0" dirty="0">
              <a:ln w="11430">
                <a:solidFill>
                  <a:schemeClr val="tx1">
                    <a:lumMod val="65000"/>
                    <a:lumOff val="35000"/>
                  </a:schemeClr>
                </a:solidFill>
              </a:ln>
              <a:solidFill>
                <a:srgbClr val="FFC000"/>
              </a:solidFill>
            </a:endParaRPr>
          </a:p>
        </p:txBody>
      </p:sp>
      <p:sp>
        <p:nvSpPr>
          <p:cNvPr id="6" name="Rectangle 5"/>
          <p:cNvSpPr/>
          <p:nvPr/>
        </p:nvSpPr>
        <p:spPr>
          <a:xfrm>
            <a:off x="228600" y="1676400"/>
            <a:ext cx="8644925" cy="1446550"/>
          </a:xfrm>
          <a:prstGeom prst="rect">
            <a:avLst/>
          </a:prstGeom>
        </p:spPr>
        <p:style>
          <a:lnRef idx="2">
            <a:schemeClr val="accent6"/>
          </a:lnRef>
          <a:fillRef idx="1">
            <a:schemeClr val="lt1"/>
          </a:fillRef>
          <a:effectRef idx="0">
            <a:schemeClr val="accent6"/>
          </a:effectRef>
          <a:fontRef idx="minor">
            <a:schemeClr val="dk1"/>
          </a:fontRef>
        </p:style>
        <p:txBody>
          <a:bodyPr wrap="square" lIns="91440" tIns="45720" rIns="91440" bIns="45720">
            <a:spAutoFit/>
            <a:scene3d>
              <a:camera prst="orthographicFront"/>
              <a:lightRig rig="threePt" dir="t"/>
            </a:scene3d>
            <a:sp3d extrusionH="57150">
              <a:bevelT w="38100" h="38100"/>
            </a:sp3d>
          </a:bodyPr>
          <a:lstStyle/>
          <a:p>
            <a:pPr algn="just">
              <a:buFont typeface="Wingdings" pitchFamily="2" charset="2"/>
              <a:buChar char="Ø"/>
            </a:pPr>
            <a:r>
              <a:rPr lang="en-US" sz="2800" dirty="0" smtClean="0">
                <a:ln w="10541" cmpd="sng">
                  <a:solidFill>
                    <a:schemeClr val="tx1">
                      <a:lumMod val="50000"/>
                      <a:lumOff val="50000"/>
                    </a:schemeClr>
                  </a:solidFill>
                  <a:prstDash val="solid"/>
                </a:ln>
                <a:solidFill>
                  <a:schemeClr val="tx1">
                    <a:lumMod val="75000"/>
                    <a:lumOff val="25000"/>
                  </a:schemeClr>
                </a:solidFill>
                <a:effectLst/>
                <a:latin typeface="Times New Roman" pitchFamily="18" charset="0"/>
                <a:cs typeface="Times New Roman" pitchFamily="18" charset="0"/>
              </a:rPr>
              <a:t>Means </a:t>
            </a:r>
            <a:r>
              <a:rPr lang="en-IN" sz="2800" dirty="0" smtClean="0">
                <a:ln>
                  <a:solidFill>
                    <a:schemeClr val="tx1">
                      <a:lumMod val="50000"/>
                      <a:lumOff val="50000"/>
                    </a:schemeClr>
                  </a:solidFill>
                </a:ln>
                <a:solidFill>
                  <a:schemeClr val="tx1">
                    <a:lumMod val="75000"/>
                    <a:lumOff val="25000"/>
                  </a:schemeClr>
                </a:solidFill>
                <a:effectLst/>
              </a:rPr>
              <a:t>Companies (Auditor's Report) Order,2015</a:t>
            </a:r>
            <a:r>
              <a:rPr lang="en-US" sz="2800" dirty="0" smtClean="0">
                <a:ln w="10541" cmpd="sng">
                  <a:solidFill>
                    <a:schemeClr val="tx1">
                      <a:lumMod val="50000"/>
                      <a:lumOff val="50000"/>
                    </a:schemeClr>
                  </a:solidFill>
                  <a:prstDash val="solid"/>
                </a:ln>
                <a:solidFill>
                  <a:schemeClr val="tx1">
                    <a:lumMod val="75000"/>
                    <a:lumOff val="25000"/>
                  </a:schemeClr>
                </a:solidFill>
                <a:effectLst/>
                <a:latin typeface="Times New Roman" pitchFamily="18" charset="0"/>
                <a:cs typeface="Times New Roman" pitchFamily="18" charset="0"/>
              </a:rPr>
              <a:t>.</a:t>
            </a:r>
          </a:p>
          <a:p>
            <a:pPr algn="just">
              <a:buFont typeface="Wingdings" pitchFamily="2" charset="2"/>
              <a:buChar char="Ø"/>
            </a:pPr>
            <a:r>
              <a:rPr lang="en-US" sz="2800" dirty="0" smtClean="0">
                <a:ln w="10541" cmpd="sng">
                  <a:solidFill>
                    <a:schemeClr val="tx1">
                      <a:lumMod val="50000"/>
                      <a:lumOff val="50000"/>
                    </a:schemeClr>
                  </a:solidFill>
                  <a:prstDash val="solid"/>
                </a:ln>
                <a:solidFill>
                  <a:schemeClr val="tx1">
                    <a:lumMod val="75000"/>
                    <a:lumOff val="25000"/>
                  </a:schemeClr>
                </a:solidFill>
                <a:effectLst/>
                <a:latin typeface="Times New Roman" pitchFamily="18" charset="0"/>
                <a:cs typeface="Times New Roman" pitchFamily="18" charset="0"/>
              </a:rPr>
              <a:t>It describes the matter on which statutory auditors has to   </a:t>
            </a:r>
            <a:r>
              <a:rPr lang="en-US" sz="2800" b="1" dirty="0" smtClean="0">
                <a:ln w="10541" cmpd="sng">
                  <a:solidFill>
                    <a:schemeClr val="tx1">
                      <a:lumMod val="50000"/>
                      <a:lumOff val="50000"/>
                    </a:schemeClr>
                  </a:solidFill>
                  <a:prstDash val="solid"/>
                </a:ln>
                <a:solidFill>
                  <a:schemeClr val="tx1">
                    <a:lumMod val="75000"/>
                    <a:lumOff val="25000"/>
                  </a:schemeClr>
                </a:solidFill>
                <a:effectLst/>
                <a:latin typeface="Times New Roman" pitchFamily="18" charset="0"/>
                <a:cs typeface="Times New Roman" pitchFamily="18" charset="0"/>
              </a:rPr>
              <a:t>report</a:t>
            </a:r>
            <a:r>
              <a:rPr lang="en-US" sz="2800" dirty="0" smtClean="0">
                <a:ln w="10541" cmpd="sng">
                  <a:solidFill>
                    <a:schemeClr val="tx1">
                      <a:lumMod val="50000"/>
                      <a:lumOff val="50000"/>
                    </a:schemeClr>
                  </a:solidFill>
                  <a:prstDash val="solid"/>
                </a:ln>
                <a:solidFill>
                  <a:schemeClr val="tx1">
                    <a:lumMod val="75000"/>
                    <a:lumOff val="25000"/>
                  </a:schemeClr>
                </a:solidFill>
                <a:effectLst/>
                <a:latin typeface="Times New Roman" pitchFamily="18" charset="0"/>
                <a:cs typeface="Times New Roman" pitchFamily="18" charset="0"/>
              </a:rPr>
              <a:t> in their </a:t>
            </a:r>
            <a:r>
              <a:rPr lang="en-US" sz="3200" i="1" u="sng" dirty="0" smtClean="0">
                <a:ln w="10541" cmpd="sng">
                  <a:solidFill>
                    <a:srgbClr val="FFC000"/>
                  </a:solidFill>
                  <a:prstDash val="solid"/>
                </a:ln>
                <a:solidFill>
                  <a:srgbClr val="FFC000"/>
                </a:solidFill>
                <a:latin typeface="Times New Roman" pitchFamily="18" charset="0"/>
                <a:cs typeface="Times New Roman" pitchFamily="18" charset="0"/>
              </a:rPr>
              <a:t>Audit Report</a:t>
            </a:r>
            <a:r>
              <a:rPr lang="en-US" sz="2800" u="sng" dirty="0" smtClean="0">
                <a:ln w="10541" cmpd="sng">
                  <a:solidFill>
                    <a:schemeClr val="tx1">
                      <a:lumMod val="50000"/>
                      <a:lumOff val="50000"/>
                    </a:schemeClr>
                  </a:solidFill>
                  <a:prstDash val="solid"/>
                </a:ln>
                <a:solidFill>
                  <a:schemeClr val="tx1">
                    <a:lumMod val="75000"/>
                    <a:lumOff val="25000"/>
                  </a:schemeClr>
                </a:solidFill>
                <a:effectLst/>
                <a:latin typeface="Times New Roman" pitchFamily="18" charset="0"/>
                <a:cs typeface="Times New Roman" pitchFamily="18" charset="0"/>
              </a:rPr>
              <a:t>.</a:t>
            </a:r>
          </a:p>
        </p:txBody>
      </p:sp>
      <p:sp>
        <p:nvSpPr>
          <p:cNvPr id="7" name="Down Arrow 6"/>
          <p:cNvSpPr/>
          <p:nvPr/>
        </p:nvSpPr>
        <p:spPr>
          <a:xfrm>
            <a:off x="4267200" y="3124200"/>
            <a:ext cx="228600" cy="457200"/>
          </a:xfrm>
          <a:prstGeom prst="downArrow">
            <a:avLst/>
          </a:prstGeom>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 name="Rectangle 7"/>
          <p:cNvSpPr/>
          <p:nvPr/>
        </p:nvSpPr>
        <p:spPr>
          <a:xfrm>
            <a:off x="2590800" y="2133600"/>
            <a:ext cx="3874266" cy="923330"/>
          </a:xfrm>
          <a:prstGeom prst="rect">
            <a:avLst/>
          </a:prstGeom>
          <a:noFill/>
        </p:spPr>
        <p:txBody>
          <a:bodyPr wrap="none" lIns="91440" tIns="45720" rIns="91440" bIns="45720">
            <a:spAutoFit/>
            <a:scene3d>
              <a:camera prst="orthographicFront"/>
              <a:lightRig rig="glow" dir="tl">
                <a:rot lat="0" lon="0" rev="5400000"/>
              </a:lightRig>
            </a:scene3d>
            <a:sp3d extrusionH="57150" contourW="12700">
              <a:bevelT w="25400" h="25400" prst="coolSlant"/>
              <a:contourClr>
                <a:schemeClr val="accent6">
                  <a:shade val="73000"/>
                </a:schemeClr>
              </a:contourClr>
            </a:sp3d>
          </a:bodyPr>
          <a:lstStyle/>
          <a:p>
            <a:pPr algn="ctr"/>
            <a:r>
              <a:rPr lang="en-US" sz="5400" u="sng" dirty="0" smtClean="0">
                <a:ln w="11430">
                  <a:solidFill>
                    <a:srgbClr val="FFC000"/>
                  </a:solidFill>
                </a:ln>
                <a:solidFill>
                  <a:srgbClr val="FFC000"/>
                </a:solidFill>
                <a:effectLst>
                  <a:outerShdw blurRad="50800" dist="38100" algn="l" rotWithShape="0">
                    <a:prstClr val="black">
                      <a:alpha val="40000"/>
                    </a:prstClr>
                  </a:outerShdw>
                </a:effectLst>
              </a:rPr>
              <a:t>Audit Report</a:t>
            </a:r>
            <a:endParaRPr lang="en-US" sz="5400" u="sng" cap="none" spc="0" dirty="0">
              <a:ln w="11430">
                <a:solidFill>
                  <a:srgbClr val="FFC000"/>
                </a:solidFill>
              </a:ln>
              <a:solidFill>
                <a:srgbClr val="FFC000"/>
              </a:solidFill>
              <a:effectLst>
                <a:outerShdw blurRad="50800" dist="38100" algn="l" rotWithShape="0">
                  <a:prstClr val="black">
                    <a:alpha val="40000"/>
                  </a:prstClr>
                </a:outerShdw>
              </a:effectLst>
            </a:endParaRPr>
          </a:p>
        </p:txBody>
      </p:sp>
      <p:sp>
        <p:nvSpPr>
          <p:cNvPr id="10" name="Left-Right Arrow 9"/>
          <p:cNvSpPr/>
          <p:nvPr/>
        </p:nvSpPr>
        <p:spPr>
          <a:xfrm>
            <a:off x="2590800" y="3657600"/>
            <a:ext cx="4572000" cy="304800"/>
          </a:xfrm>
          <a:prstGeom prst="leftRightArrow">
            <a:avLst/>
          </a:prstGeom>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ln>
                <a:solidFill>
                  <a:srgbClr val="FFC000"/>
                </a:solidFill>
              </a:ln>
              <a:solidFill>
                <a:srgbClr val="FFC000"/>
              </a:solidFill>
            </a:endParaRPr>
          </a:p>
        </p:txBody>
      </p:sp>
      <p:sp>
        <p:nvSpPr>
          <p:cNvPr id="11" name="Down Arrow 10"/>
          <p:cNvSpPr/>
          <p:nvPr/>
        </p:nvSpPr>
        <p:spPr>
          <a:xfrm>
            <a:off x="2743200" y="3886200"/>
            <a:ext cx="228600" cy="609600"/>
          </a:xfrm>
          <a:prstGeom prst="down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 name="Down Arrow 11"/>
          <p:cNvSpPr/>
          <p:nvPr/>
        </p:nvSpPr>
        <p:spPr>
          <a:xfrm>
            <a:off x="6781800" y="3886200"/>
            <a:ext cx="228600" cy="609600"/>
          </a:xfrm>
          <a:prstGeom prst="down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 name="TextBox 13"/>
          <p:cNvSpPr txBox="1"/>
          <p:nvPr/>
        </p:nvSpPr>
        <p:spPr>
          <a:xfrm>
            <a:off x="228600" y="4724400"/>
            <a:ext cx="8534400" cy="646331"/>
          </a:xfrm>
          <a:prstGeom prst="rect">
            <a:avLst/>
          </a:prstGeom>
          <a:noFill/>
        </p:spPr>
        <p:txBody>
          <a:bodyPr wrap="square" rtlCol="0">
            <a:spAutoFit/>
          </a:bodyPr>
          <a:lstStyle/>
          <a:p>
            <a:r>
              <a:rPr lang="en-US" dirty="0" smtClean="0"/>
              <a:t>Practically </a:t>
            </a:r>
            <a:r>
              <a:rPr lang="en-US" dirty="0" smtClean="0">
                <a:sym typeface="Wingdings" pitchFamily="2" charset="2"/>
              </a:rPr>
              <a:t>	(1</a:t>
            </a:r>
            <a:r>
              <a:rPr lang="en-US" baseline="30000" dirty="0" smtClean="0">
                <a:sym typeface="Wingdings" pitchFamily="2" charset="2"/>
              </a:rPr>
              <a:t>st</a:t>
            </a:r>
            <a:r>
              <a:rPr lang="en-US" dirty="0" smtClean="0">
                <a:sym typeface="Wingdings" pitchFamily="2" charset="2"/>
              </a:rPr>
              <a:t> part) Main Audit Report		     (2</a:t>
            </a:r>
            <a:r>
              <a:rPr lang="en-US" baseline="30000" dirty="0" smtClean="0">
                <a:sym typeface="Wingdings" pitchFamily="2" charset="2"/>
              </a:rPr>
              <a:t>nd</a:t>
            </a:r>
            <a:r>
              <a:rPr lang="en-US" dirty="0" smtClean="0">
                <a:sym typeface="Wingdings" pitchFamily="2" charset="2"/>
              </a:rPr>
              <a:t> part) Annexure</a:t>
            </a:r>
          </a:p>
          <a:p>
            <a:r>
              <a:rPr lang="en-US" dirty="0" smtClean="0">
                <a:sym typeface="Wingdings" pitchFamily="2" charset="2"/>
              </a:rPr>
              <a:t>		which is covered by S.A. 700		      which is covered by CARO</a:t>
            </a:r>
            <a:endParaRPr lang="en-US" dirty="0"/>
          </a:p>
        </p:txBody>
      </p:sp>
      <p:sp>
        <p:nvSpPr>
          <p:cNvPr id="15" name="TextBox 14"/>
          <p:cNvSpPr txBox="1"/>
          <p:nvPr/>
        </p:nvSpPr>
        <p:spPr>
          <a:xfrm>
            <a:off x="3581400" y="6400800"/>
            <a:ext cx="184731" cy="369332"/>
          </a:xfrm>
          <a:prstGeom prst="rect">
            <a:avLst/>
          </a:prstGeom>
          <a:noFill/>
        </p:spPr>
        <p:txBody>
          <a:bodyPr wrap="none" rtlCol="0">
            <a:spAutoFit/>
          </a:bodyPr>
          <a:lstStyle/>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6"/>
                                        </p:tgtEl>
                                        <p:attrNameLst>
                                          <p:attrName>ppt_x</p:attrName>
                                        </p:attrNameLst>
                                      </p:cBhvr>
                                      <p:tavLst>
                                        <p:tav tm="0">
                                          <p:val>
                                            <p:strVal val="ppt_x"/>
                                          </p:val>
                                        </p:tav>
                                        <p:tav tm="100000">
                                          <p:val>
                                            <p:strVal val="ppt_x"/>
                                          </p:val>
                                        </p:tav>
                                      </p:tavLst>
                                    </p:anim>
                                    <p:anim calcmode="lin" valueType="num">
                                      <p:cBhvr additive="base">
                                        <p:cTn id="7" dur="500"/>
                                        <p:tgtEl>
                                          <p:spTgt spid="6"/>
                                        </p:tgtEl>
                                        <p:attrNameLst>
                                          <p:attrName>ppt_y</p:attrName>
                                        </p:attrNameLst>
                                      </p:cBhvr>
                                      <p:tavLst>
                                        <p:tav tm="0">
                                          <p:val>
                                            <p:strVal val="ppt_y"/>
                                          </p:val>
                                        </p:tav>
                                        <p:tav tm="100000">
                                          <p:val>
                                            <p:strVal val="1+ppt_h/2"/>
                                          </p:val>
                                        </p:tav>
                                      </p:tavLst>
                                    </p:anim>
                                    <p:set>
                                      <p:cBhvr>
                                        <p:cTn id="8" dur="1" fill="hold">
                                          <p:stCondLst>
                                            <p:cond delay="499"/>
                                          </p:stCondLst>
                                        </p:cTn>
                                        <p:tgtEl>
                                          <p:spTgt spid="6"/>
                                        </p:tgtEl>
                                        <p:attrNameLst>
                                          <p:attrName>style.visibility</p:attrName>
                                        </p:attrNameLst>
                                      </p:cBhvr>
                                      <p:to>
                                        <p:strVal val="hidden"/>
                                      </p:to>
                                    </p:set>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3" presetClass="entr" presetSubtype="1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linds(horizontal)">
                                      <p:cBhvr>
                                        <p:cTn id="15" dur="500"/>
                                        <p:tgtEl>
                                          <p:spTgt spid="7"/>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linds(horizontal)">
                                      <p:cBhvr>
                                        <p:cTn id="18" dur="500"/>
                                        <p:tgtEl>
                                          <p:spTgt spid="10"/>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dissolve">
                                      <p:cBhvr>
                                        <p:cTn id="21" dur="500"/>
                                        <p:tgtEl>
                                          <p:spTgt spid="11"/>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dissolve">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dissolve">
                                      <p:cBhvr>
                                        <p:cTn id="2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10" grpId="0" animBg="1"/>
      <p:bldP spid="11" grpId="0" animBg="1"/>
      <p:bldP spid="12" grpId="0" animBg="1"/>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19861052">
            <a:off x="-582770" y="290073"/>
            <a:ext cx="2574722" cy="461665"/>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63500">
                    <a:schemeClr val="accent3">
                      <a:satMod val="175000"/>
                      <a:alpha val="40000"/>
                    </a:schemeClr>
                  </a:glow>
                  <a:outerShdw blurRad="80000" dist="40000" dir="5040000" algn="tl">
                    <a:srgbClr val="000000">
                      <a:alpha val="30000"/>
                    </a:srgbClr>
                  </a:outerShdw>
                  <a:reflection blurRad="6350" stA="60000" endA="900" endPos="60000" dist="29997" dir="5400000" sy="-100000" algn="bl" rotWithShape="0"/>
                </a:effectLst>
              </a:rPr>
              <a:t>CARO,2015</a:t>
            </a:r>
            <a:endParaRPr lang="en-US" sz="2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63500">
                  <a:schemeClr val="accent3">
                    <a:satMod val="175000"/>
                    <a:alpha val="40000"/>
                  </a:schemeClr>
                </a:glow>
                <a:outerShdw blurRad="80000" dist="40000" dir="5040000" algn="tl">
                  <a:srgbClr val="000000">
                    <a:alpha val="30000"/>
                  </a:srgbClr>
                </a:outerShdw>
                <a:reflection blurRad="6350" stA="60000" endA="900" endPos="60000" dist="29997" dir="5400000" sy="-100000" algn="bl" rotWithShape="0"/>
              </a:effectLst>
            </a:endParaRPr>
          </a:p>
        </p:txBody>
      </p:sp>
      <p:sp>
        <p:nvSpPr>
          <p:cNvPr id="4" name="Rectangle 3"/>
          <p:cNvSpPr/>
          <p:nvPr/>
        </p:nvSpPr>
        <p:spPr>
          <a:xfrm>
            <a:off x="1295400" y="457200"/>
            <a:ext cx="7543800" cy="762000"/>
          </a:xfrm>
          <a:prstGeom prst="rect">
            <a:avLst/>
          </a:prstGeom>
          <a:ln/>
          <a:effectLst>
            <a:glow rad="139700">
              <a:schemeClr val="accent6">
                <a:satMod val="175000"/>
                <a:alpha val="40000"/>
              </a:schemeClr>
            </a:glow>
            <a:outerShdw blurRad="50800" dist="38100" dir="8100000" algn="tr" rotWithShape="0">
              <a:prstClr val="black">
                <a:alpha val="40000"/>
              </a:prstClr>
            </a:outerShdw>
            <a:reflection blurRad="6350" stA="50000" endA="300" endPos="55000" dir="5400000" sy="-100000" algn="bl" rotWithShape="0"/>
          </a:effectLst>
          <a:scene3d>
            <a:camera prst="orthographicFront"/>
            <a:lightRig rig="threePt" dir="t"/>
          </a:scene3d>
          <a:sp3d>
            <a:bevelT w="165100" prst="coolSlant"/>
          </a:sp3d>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extrusionH="57150">
              <a:bevelT w="82550" h="38100" prst="coolSlant"/>
            </a:sp3d>
          </a:bodyPr>
          <a:lstStyle/>
          <a:p>
            <a:pPr algn="ctr"/>
            <a:r>
              <a:rPr lang="en-US" sz="4800" b="1" dirty="0" smtClean="0">
                <a:ln w="1905">
                  <a:solidFill>
                    <a:schemeClr val="tx1">
                      <a:lumMod val="50000"/>
                      <a:lumOff val="50000"/>
                    </a:schemeClr>
                  </a:solidFill>
                </a:ln>
                <a:solidFill>
                  <a:srgbClr val="FFC000"/>
                </a:solidFill>
                <a:effectLst>
                  <a:glow rad="63500">
                    <a:schemeClr val="accent6">
                      <a:satMod val="175000"/>
                      <a:alpha val="40000"/>
                    </a:schemeClr>
                  </a:glow>
                  <a:outerShdw blurRad="38100" dist="38100" dir="2700000" algn="tl">
                    <a:srgbClr val="000000">
                      <a:alpha val="43137"/>
                    </a:srgbClr>
                  </a:outerShdw>
                  <a:reflection blurRad="6350" stA="55000" endA="300" endPos="45500" dir="5400000" sy="-100000" algn="bl" rotWithShape="0"/>
                </a:effectLst>
                <a:latin typeface="+mj-lt"/>
                <a:cs typeface="Times New Roman" pitchFamily="18" charset="0"/>
              </a:rPr>
              <a:t>Applicability of CARO,2015</a:t>
            </a:r>
            <a:endParaRPr lang="en-US" sz="4800" b="1" dirty="0">
              <a:ln w="1905">
                <a:solidFill>
                  <a:schemeClr val="tx1">
                    <a:lumMod val="50000"/>
                    <a:lumOff val="50000"/>
                  </a:schemeClr>
                </a:solidFill>
              </a:ln>
              <a:solidFill>
                <a:srgbClr val="FFC000"/>
              </a:solidFill>
              <a:effectLst>
                <a:glow rad="63500">
                  <a:schemeClr val="accent6">
                    <a:satMod val="175000"/>
                    <a:alpha val="40000"/>
                  </a:schemeClr>
                </a:glow>
                <a:outerShdw blurRad="38100" dist="38100" dir="2700000" algn="tl">
                  <a:srgbClr val="000000">
                    <a:alpha val="43137"/>
                  </a:srgbClr>
                </a:outerShdw>
                <a:reflection blurRad="6350" stA="55000" endA="300" endPos="45500" dir="5400000" sy="-100000" algn="bl" rotWithShape="0"/>
              </a:effectLst>
              <a:latin typeface="+mj-lt"/>
              <a:cs typeface="Times New Roman" pitchFamily="18" charset="0"/>
            </a:endParaRPr>
          </a:p>
        </p:txBody>
      </p:sp>
      <p:sp>
        <p:nvSpPr>
          <p:cNvPr id="5" name="Rectangular Callout 4"/>
          <p:cNvSpPr/>
          <p:nvPr/>
        </p:nvSpPr>
        <p:spPr>
          <a:xfrm>
            <a:off x="228600" y="1371600"/>
            <a:ext cx="2514600" cy="2057400"/>
          </a:xfrm>
          <a:prstGeom prst="wedgeRectCallout">
            <a:avLst/>
          </a:prstGeom>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latin typeface="Times New Roman" pitchFamily="18" charset="0"/>
                <a:cs typeface="Times New Roman" pitchFamily="18" charset="0"/>
              </a:rPr>
              <a:t>Applicable to </a:t>
            </a:r>
            <a:r>
              <a:rPr lang="en-US" sz="2000" dirty="0" smtClean="0">
                <a:latin typeface="Times New Roman" pitchFamily="18" charset="0"/>
                <a:cs typeface="Times New Roman" pitchFamily="18" charset="0"/>
              </a:rPr>
              <a:t>all type of companies including Foreign Company as defined u/s 2(42) of the Companies Act, 2013. </a:t>
            </a:r>
            <a:endParaRPr lang="en-US" sz="2000" dirty="0">
              <a:latin typeface="Times New Roman" pitchFamily="18" charset="0"/>
              <a:cs typeface="Times New Roman" pitchFamily="18" charset="0"/>
            </a:endParaRPr>
          </a:p>
        </p:txBody>
      </p:sp>
      <p:sp>
        <p:nvSpPr>
          <p:cNvPr id="6" name="Rounded Rectangular Callout 5"/>
          <p:cNvSpPr/>
          <p:nvPr/>
        </p:nvSpPr>
        <p:spPr>
          <a:xfrm>
            <a:off x="2743201" y="1524000"/>
            <a:ext cx="6172200" cy="4724400"/>
          </a:xfrm>
          <a:prstGeom prst="wedgeRoundRectCallou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u="sng" dirty="0" smtClean="0">
                <a:latin typeface="Times New Roman" pitchFamily="18" charset="0"/>
                <a:cs typeface="Times New Roman" pitchFamily="18" charset="0"/>
              </a:rPr>
              <a:t>But shall not apply to:</a:t>
            </a:r>
          </a:p>
          <a:p>
            <a:pPr marL="342900" indent="-342900" algn="just">
              <a:buAutoNum type="arabicParenR"/>
            </a:pPr>
            <a:r>
              <a:rPr lang="en-US" sz="2000" dirty="0" smtClean="0">
                <a:latin typeface="Times New Roman" pitchFamily="18" charset="0"/>
                <a:cs typeface="Times New Roman" pitchFamily="18" charset="0"/>
              </a:rPr>
              <a:t>a banking company; </a:t>
            </a:r>
          </a:p>
          <a:p>
            <a:pPr marL="342900" indent="-342900" algn="just">
              <a:buAutoNum type="arabicParenR"/>
            </a:pPr>
            <a:r>
              <a:rPr lang="en-US" sz="2000" dirty="0" smtClean="0">
                <a:latin typeface="Times New Roman" pitchFamily="18" charset="0"/>
                <a:cs typeface="Times New Roman" pitchFamily="18" charset="0"/>
              </a:rPr>
              <a:t>an insurance Company;</a:t>
            </a:r>
          </a:p>
          <a:p>
            <a:pPr marL="342900" indent="-342900" algn="just">
              <a:buAutoNum type="arabicParenR"/>
            </a:pPr>
            <a:r>
              <a:rPr lang="en-US" sz="2000" dirty="0" smtClean="0">
                <a:latin typeface="Times New Roman" pitchFamily="18" charset="0"/>
                <a:cs typeface="Times New Roman" pitchFamily="18" charset="0"/>
              </a:rPr>
              <a:t>a company licensed to operate under section 8;</a:t>
            </a:r>
          </a:p>
          <a:p>
            <a:pPr marL="342900" indent="-342900" algn="just">
              <a:buAutoNum type="arabicParenR"/>
            </a:pPr>
            <a:r>
              <a:rPr lang="en-US" sz="2000" dirty="0" smtClean="0">
                <a:latin typeface="Times New Roman" pitchFamily="18" charset="0"/>
                <a:cs typeface="Times New Roman" pitchFamily="18" charset="0"/>
              </a:rPr>
              <a:t>one person company as defined u/s 2(62) and small company as defined u/s 2(85); </a:t>
            </a:r>
          </a:p>
          <a:p>
            <a:pPr marL="342900" indent="-342900" algn="just">
              <a:buAutoNum type="arabicParenR"/>
            </a:pPr>
            <a:r>
              <a:rPr lang="en-US" sz="2000" dirty="0" smtClean="0">
                <a:latin typeface="Times New Roman" pitchFamily="18" charset="0"/>
                <a:cs typeface="Times New Roman" pitchFamily="18" charset="0"/>
              </a:rPr>
              <a:t>a private limited company: </a:t>
            </a:r>
          </a:p>
          <a:p>
            <a:pPr algn="just"/>
            <a:r>
              <a:rPr lang="en-US"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sym typeface="Wingdings" pitchFamily="2" charset="2"/>
              </a:rPr>
              <a:t></a:t>
            </a:r>
            <a:r>
              <a:rPr lang="en-US" sz="2000" dirty="0" smtClean="0">
                <a:latin typeface="Times New Roman" pitchFamily="18" charset="0"/>
                <a:cs typeface="Times New Roman" pitchFamily="18" charset="0"/>
              </a:rPr>
              <a:t> with a paid up capital and reserves not more than         Rs.50 </a:t>
            </a:r>
            <a:r>
              <a:rPr lang="en-US" sz="2000" dirty="0" err="1" smtClean="0">
                <a:latin typeface="Times New Roman" pitchFamily="18" charset="0"/>
                <a:cs typeface="Times New Roman" pitchFamily="18" charset="0"/>
              </a:rPr>
              <a:t>lakh</a:t>
            </a:r>
            <a:r>
              <a:rPr lang="en-US" sz="2000" dirty="0" smtClean="0">
                <a:latin typeface="Times New Roman" pitchFamily="18" charset="0"/>
                <a:cs typeface="Times New Roman" pitchFamily="18" charset="0"/>
              </a:rPr>
              <a:t>; and</a:t>
            </a:r>
          </a:p>
          <a:p>
            <a:pPr algn="just"/>
            <a:r>
              <a:rPr lang="en-US"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sym typeface="Wingdings" pitchFamily="2" charset="2"/>
              </a:rPr>
              <a:t></a:t>
            </a:r>
            <a:r>
              <a:rPr lang="en-US" sz="2000" dirty="0" smtClean="0">
                <a:latin typeface="Times New Roman" pitchFamily="18" charset="0"/>
                <a:cs typeface="Times New Roman" pitchFamily="18" charset="0"/>
              </a:rPr>
              <a:t> which doesn’t have loan outstanding exceeding Rs.25 </a:t>
            </a:r>
            <a:r>
              <a:rPr lang="en-US" sz="2000" dirty="0" err="1" smtClean="0">
                <a:latin typeface="Times New Roman" pitchFamily="18" charset="0"/>
                <a:cs typeface="Times New Roman" pitchFamily="18" charset="0"/>
              </a:rPr>
              <a:t>lakh</a:t>
            </a:r>
            <a:r>
              <a:rPr lang="en-US" sz="2000" dirty="0" smtClean="0">
                <a:latin typeface="Times New Roman" pitchFamily="18" charset="0"/>
                <a:cs typeface="Times New Roman" pitchFamily="18" charset="0"/>
              </a:rPr>
              <a:t> from any bank or financial  institution; and</a:t>
            </a:r>
          </a:p>
          <a:p>
            <a:pPr algn="just"/>
            <a:r>
              <a:rPr lang="en-US"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sym typeface="Wingdings" pitchFamily="2" charset="2"/>
              </a:rPr>
              <a:t> d</a:t>
            </a:r>
            <a:r>
              <a:rPr lang="en-US" sz="2000" dirty="0" smtClean="0">
                <a:latin typeface="Times New Roman" pitchFamily="18" charset="0"/>
                <a:cs typeface="Times New Roman" pitchFamily="18" charset="0"/>
              </a:rPr>
              <a:t>oesn’t have turnover exceeding Rs.5 </a:t>
            </a:r>
            <a:r>
              <a:rPr lang="en-US" sz="2000" dirty="0" err="1" smtClean="0">
                <a:latin typeface="Times New Roman" pitchFamily="18" charset="0"/>
                <a:cs typeface="Times New Roman" pitchFamily="18" charset="0"/>
              </a:rPr>
              <a:t>crore</a:t>
            </a:r>
            <a:r>
              <a:rPr lang="en-US" sz="2000" dirty="0" smtClean="0">
                <a:latin typeface="Times New Roman" pitchFamily="18" charset="0"/>
                <a:cs typeface="Times New Roman" pitchFamily="18" charset="0"/>
              </a:rPr>
              <a:t> at any point of time during the financial year.</a:t>
            </a:r>
          </a:p>
          <a:p>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                 </a:t>
            </a:r>
            <a:endParaRPr lang="en-US" sz="2000" dirty="0">
              <a:latin typeface="Times New Roman" pitchFamily="18" charset="0"/>
              <a:cs typeface="Times New Roman" pitchFamily="18" charset="0"/>
            </a:endParaRPr>
          </a:p>
        </p:txBody>
      </p:sp>
      <p:sp>
        <p:nvSpPr>
          <p:cNvPr id="7" name="Explosion 1 6"/>
          <p:cNvSpPr/>
          <p:nvPr/>
        </p:nvSpPr>
        <p:spPr>
          <a:xfrm>
            <a:off x="0" y="3733800"/>
            <a:ext cx="2552700" cy="2200072"/>
          </a:xfrm>
          <a:prstGeom prst="irregularSeal1">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lumMod val="75000"/>
                    <a:lumOff val="25000"/>
                  </a:schemeClr>
                </a:solidFill>
              </a:rPr>
              <a:t>Applicable From 10</a:t>
            </a:r>
            <a:r>
              <a:rPr lang="en-US" baseline="30000" dirty="0" smtClean="0">
                <a:solidFill>
                  <a:schemeClr val="tx1">
                    <a:lumMod val="75000"/>
                    <a:lumOff val="25000"/>
                  </a:schemeClr>
                </a:solidFill>
              </a:rPr>
              <a:t>th</a:t>
            </a:r>
            <a:r>
              <a:rPr lang="en-US" dirty="0" smtClean="0">
                <a:solidFill>
                  <a:schemeClr val="tx1">
                    <a:lumMod val="75000"/>
                    <a:lumOff val="25000"/>
                  </a:schemeClr>
                </a:solidFill>
              </a:rPr>
              <a:t> April 2015</a:t>
            </a:r>
            <a:endParaRPr lang="en-US" dirty="0">
              <a:solidFill>
                <a:schemeClr val="tx1">
                  <a:lumMod val="75000"/>
                  <a:lumOff val="25000"/>
                </a:schemeClr>
              </a:solidFill>
            </a:endParaRPr>
          </a:p>
        </p:txBody>
      </p:sp>
      <p:pic>
        <p:nvPicPr>
          <p:cNvPr id="8" name="Picture 7"/>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057400" y="5274368"/>
            <a:ext cx="638175" cy="1583632"/>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19861052">
            <a:off x="-582770" y="290073"/>
            <a:ext cx="2574722" cy="461665"/>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63500">
                    <a:schemeClr val="accent3">
                      <a:satMod val="175000"/>
                      <a:alpha val="40000"/>
                    </a:schemeClr>
                  </a:glow>
                  <a:outerShdw blurRad="80000" dist="40000" dir="5040000" algn="tl">
                    <a:srgbClr val="000000">
                      <a:alpha val="30000"/>
                    </a:srgbClr>
                  </a:outerShdw>
                  <a:reflection blurRad="6350" stA="60000" endA="900" endPos="60000" dist="29997" dir="5400000" sy="-100000" algn="bl" rotWithShape="0"/>
                </a:effectLst>
              </a:rPr>
              <a:t>CARO,2015</a:t>
            </a:r>
            <a:endParaRPr lang="en-US" sz="2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63500">
                  <a:schemeClr val="accent3">
                    <a:satMod val="175000"/>
                    <a:alpha val="40000"/>
                  </a:schemeClr>
                </a:glow>
                <a:outerShdw blurRad="80000" dist="40000" dir="5040000" algn="tl">
                  <a:srgbClr val="000000">
                    <a:alpha val="30000"/>
                  </a:srgbClr>
                </a:outerShdw>
                <a:reflection blurRad="6350" stA="60000" endA="900" endPos="60000" dist="29997" dir="5400000" sy="-100000" algn="bl" rotWithShape="0"/>
              </a:effectLst>
            </a:endParaRPr>
          </a:p>
        </p:txBody>
      </p:sp>
      <p:cxnSp>
        <p:nvCxnSpPr>
          <p:cNvPr id="4" name="Straight Connector 3"/>
          <p:cNvCxnSpPr/>
          <p:nvPr/>
        </p:nvCxnSpPr>
        <p:spPr>
          <a:xfrm>
            <a:off x="2057400" y="1981200"/>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1371600" y="304800"/>
            <a:ext cx="7543800" cy="762000"/>
          </a:xfrm>
          <a:prstGeom prst="rect">
            <a:avLst/>
          </a:prstGeom>
          <a:ln/>
          <a:effectLst>
            <a:glow rad="139700">
              <a:schemeClr val="accent6">
                <a:satMod val="175000"/>
                <a:alpha val="40000"/>
              </a:schemeClr>
            </a:glow>
            <a:outerShdw blurRad="50800" dist="38100" dir="8100000" algn="tr" rotWithShape="0">
              <a:prstClr val="black">
                <a:alpha val="40000"/>
              </a:prstClr>
            </a:outerShdw>
            <a:reflection blurRad="6350" stA="50000" endA="300" endPos="55000" dir="5400000" sy="-100000" algn="bl" rotWithShape="0"/>
          </a:effectLst>
          <a:scene3d>
            <a:camera prst="orthographicFront"/>
            <a:lightRig rig="threePt" dir="t"/>
          </a:scene3d>
          <a:sp3d>
            <a:bevelT w="165100" prst="coolSlant"/>
          </a:sp3d>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extrusionH="57150">
              <a:bevelT w="82550" h="38100" prst="coolSlant"/>
            </a:sp3d>
          </a:bodyPr>
          <a:lstStyle/>
          <a:p>
            <a:pPr algn="ctr"/>
            <a:r>
              <a:rPr lang="en-US" sz="4800" b="1" dirty="0" smtClean="0">
                <a:ln w="1905">
                  <a:solidFill>
                    <a:schemeClr val="tx1">
                      <a:lumMod val="50000"/>
                      <a:lumOff val="50000"/>
                    </a:schemeClr>
                  </a:solidFill>
                </a:ln>
                <a:solidFill>
                  <a:srgbClr val="FFC000"/>
                </a:solidFill>
                <a:effectLst>
                  <a:glow rad="63500">
                    <a:schemeClr val="accent6">
                      <a:satMod val="175000"/>
                      <a:alpha val="40000"/>
                    </a:schemeClr>
                  </a:glow>
                  <a:outerShdw blurRad="38100" dist="38100" dir="2700000" algn="tl">
                    <a:srgbClr val="000000">
                      <a:alpha val="43137"/>
                    </a:srgbClr>
                  </a:outerShdw>
                  <a:reflection blurRad="6350" stA="55000" endA="300" endPos="45500" dir="5400000" sy="-100000" algn="bl" rotWithShape="0"/>
                </a:effectLst>
                <a:latin typeface="+mj-lt"/>
                <a:cs typeface="Times New Roman" pitchFamily="18" charset="0"/>
              </a:rPr>
              <a:t>Points to remember</a:t>
            </a:r>
            <a:endParaRPr lang="en-US" sz="4800" b="1" dirty="0">
              <a:ln w="1905">
                <a:solidFill>
                  <a:schemeClr val="tx1">
                    <a:lumMod val="50000"/>
                    <a:lumOff val="50000"/>
                  </a:schemeClr>
                </a:solidFill>
              </a:ln>
              <a:solidFill>
                <a:srgbClr val="FFC000"/>
              </a:solidFill>
              <a:effectLst>
                <a:glow rad="63500">
                  <a:schemeClr val="accent6">
                    <a:satMod val="175000"/>
                    <a:alpha val="40000"/>
                  </a:schemeClr>
                </a:glow>
                <a:outerShdw blurRad="38100" dist="38100" dir="2700000" algn="tl">
                  <a:srgbClr val="000000">
                    <a:alpha val="43137"/>
                  </a:srgbClr>
                </a:outerShdw>
                <a:reflection blurRad="6350" stA="55000" endA="300" endPos="45500" dir="5400000" sy="-100000" algn="bl" rotWithShape="0"/>
              </a:effectLst>
              <a:latin typeface="+mj-lt"/>
              <a:cs typeface="Times New Roman" pitchFamily="18" charset="0"/>
            </a:endParaRPr>
          </a:p>
        </p:txBody>
      </p:sp>
      <p:sp>
        <p:nvSpPr>
          <p:cNvPr id="9" name="Rounded Rectangle 8"/>
          <p:cNvSpPr/>
          <p:nvPr/>
        </p:nvSpPr>
        <p:spPr>
          <a:xfrm>
            <a:off x="609600" y="1295400"/>
            <a:ext cx="8077200" cy="5105400"/>
          </a:xfrm>
          <a:prstGeom prst="roundRect">
            <a:avLst/>
          </a:prstGeom>
          <a:effectLst>
            <a:glow rad="139700">
              <a:schemeClr val="accent6">
                <a:satMod val="175000"/>
                <a:alpha val="40000"/>
              </a:schemeClr>
            </a:glow>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0" name="TextBox 9"/>
          <p:cNvSpPr txBox="1"/>
          <p:nvPr/>
        </p:nvSpPr>
        <p:spPr>
          <a:xfrm>
            <a:off x="914400" y="1447800"/>
            <a:ext cx="7391400" cy="4678204"/>
          </a:xfrm>
          <a:prstGeom prst="rect">
            <a:avLst/>
          </a:prstGeom>
          <a:noFill/>
        </p:spPr>
        <p:txBody>
          <a:bodyPr wrap="square" rtlCol="0">
            <a:spAutoFit/>
          </a:bodyPr>
          <a:lstStyle/>
          <a:p>
            <a:pPr algn="just">
              <a:buFont typeface="Wingdings" pitchFamily="2" charset="2"/>
              <a:buChar char="à"/>
            </a:pPr>
            <a:r>
              <a:rPr lang="en-US" sz="2000" b="1" dirty="0" smtClean="0">
                <a:latin typeface="Times New Roman" pitchFamily="18" charset="0"/>
                <a:cs typeface="Times New Roman" pitchFamily="18" charset="0"/>
                <a:sym typeface="Wingdings" pitchFamily="2" charset="2"/>
              </a:rPr>
              <a:t>Capital</a:t>
            </a:r>
            <a:r>
              <a:rPr lang="en-US" sz="2000" dirty="0" smtClean="0">
                <a:latin typeface="Times New Roman" pitchFamily="18" charset="0"/>
                <a:cs typeface="Times New Roman" pitchFamily="18" charset="0"/>
                <a:sym typeface="Wingdings" pitchFamily="2" charset="2"/>
              </a:rPr>
              <a:t> :– Equity + preference + forfeited shares capital (due to schedule III of Companies Act, 2013).</a:t>
            </a:r>
          </a:p>
          <a:p>
            <a:pPr algn="just"/>
            <a:endParaRPr lang="en-US" sz="2000" dirty="0" smtClean="0">
              <a:latin typeface="Times New Roman" pitchFamily="18" charset="0"/>
              <a:cs typeface="Times New Roman" pitchFamily="18" charset="0"/>
              <a:sym typeface="Wingdings" pitchFamily="2" charset="2"/>
            </a:endParaRPr>
          </a:p>
          <a:p>
            <a:pPr algn="just">
              <a:buFont typeface="Wingdings" pitchFamily="2" charset="2"/>
              <a:buChar char="à"/>
            </a:pPr>
            <a:r>
              <a:rPr lang="en-US" sz="2000" b="1" dirty="0" smtClean="0">
                <a:latin typeface="Times New Roman" pitchFamily="18" charset="0"/>
                <a:cs typeface="Times New Roman" pitchFamily="18" charset="0"/>
                <a:sym typeface="Wingdings" pitchFamily="2" charset="2"/>
              </a:rPr>
              <a:t>Reserve</a:t>
            </a:r>
            <a:r>
              <a:rPr lang="en-US" sz="2000" dirty="0" smtClean="0">
                <a:latin typeface="Times New Roman" pitchFamily="18" charset="0"/>
                <a:cs typeface="Times New Roman" pitchFamily="18" charset="0"/>
                <a:sym typeface="Wingdings" pitchFamily="2" charset="2"/>
              </a:rPr>
              <a:t> :– (capital reserve + revaluation reserve) + (Revenue reserve- debit balance of P&amp;L Account to the extent of free reserve).</a:t>
            </a:r>
          </a:p>
          <a:p>
            <a:pPr algn="just"/>
            <a:endParaRPr lang="en-US" sz="2000" dirty="0" smtClean="0">
              <a:latin typeface="Times New Roman" pitchFamily="18" charset="0"/>
              <a:cs typeface="Times New Roman" pitchFamily="18" charset="0"/>
              <a:sym typeface="Wingdings" pitchFamily="2" charset="2"/>
            </a:endParaRPr>
          </a:p>
          <a:p>
            <a:pPr algn="just">
              <a:buFont typeface="Wingdings" pitchFamily="2" charset="2"/>
              <a:buChar char="à"/>
            </a:pPr>
            <a:r>
              <a:rPr lang="en-US" sz="2000" dirty="0" smtClean="0">
                <a:latin typeface="Times New Roman" pitchFamily="18" charset="0"/>
                <a:cs typeface="Times New Roman" pitchFamily="18" charset="0"/>
                <a:sym typeface="Wingdings" pitchFamily="2" charset="2"/>
              </a:rPr>
              <a:t> S</a:t>
            </a:r>
            <a:r>
              <a:rPr lang="en-US" sz="2000" b="1" dirty="0" smtClean="0">
                <a:latin typeface="Times New Roman" pitchFamily="18" charset="0"/>
                <a:cs typeface="Times New Roman" pitchFamily="18" charset="0"/>
                <a:sym typeface="Wingdings" pitchFamily="2" charset="2"/>
              </a:rPr>
              <a:t>hare application money </a:t>
            </a:r>
            <a:r>
              <a:rPr lang="en-US" sz="2000" dirty="0" smtClean="0">
                <a:latin typeface="Times New Roman" pitchFamily="18" charset="0"/>
                <a:cs typeface="Times New Roman" pitchFamily="18" charset="0"/>
                <a:sym typeface="Wingdings" pitchFamily="2" charset="2"/>
              </a:rPr>
              <a:t>should </a:t>
            </a:r>
            <a:r>
              <a:rPr lang="en-US" sz="2000" b="1" dirty="0" smtClean="0">
                <a:latin typeface="Times New Roman" pitchFamily="18" charset="0"/>
                <a:cs typeface="Times New Roman" pitchFamily="18" charset="0"/>
                <a:sym typeface="Wingdings" pitchFamily="2" charset="2"/>
              </a:rPr>
              <a:t>not</a:t>
            </a:r>
            <a:r>
              <a:rPr lang="en-US" sz="2000" dirty="0" smtClean="0">
                <a:latin typeface="Times New Roman" pitchFamily="18" charset="0"/>
                <a:cs typeface="Times New Roman" pitchFamily="18" charset="0"/>
                <a:sym typeface="Wingdings" pitchFamily="2" charset="2"/>
              </a:rPr>
              <a:t> be </a:t>
            </a:r>
            <a:r>
              <a:rPr lang="en-US" sz="2000" b="1" dirty="0" smtClean="0">
                <a:latin typeface="Times New Roman" pitchFamily="18" charset="0"/>
                <a:cs typeface="Times New Roman" pitchFamily="18" charset="0"/>
                <a:sym typeface="Wingdings" pitchFamily="2" charset="2"/>
              </a:rPr>
              <a:t>considered</a:t>
            </a:r>
            <a:r>
              <a:rPr lang="en-US" sz="2000" dirty="0" smtClean="0">
                <a:latin typeface="Times New Roman" pitchFamily="18" charset="0"/>
                <a:cs typeface="Times New Roman" pitchFamily="18" charset="0"/>
                <a:sym typeface="Wingdings" pitchFamily="2" charset="2"/>
              </a:rPr>
              <a:t> as a part of paid up capital.</a:t>
            </a:r>
          </a:p>
          <a:p>
            <a:pPr algn="just"/>
            <a:endParaRPr lang="en-US" sz="2000" dirty="0" smtClean="0">
              <a:latin typeface="Times New Roman" pitchFamily="18" charset="0"/>
              <a:cs typeface="Times New Roman" pitchFamily="18" charset="0"/>
              <a:sym typeface="Wingdings" pitchFamily="2" charset="2"/>
            </a:endParaRPr>
          </a:p>
          <a:p>
            <a:pPr algn="just">
              <a:buFont typeface="Wingdings" pitchFamily="2" charset="2"/>
              <a:buChar char="à"/>
            </a:pPr>
            <a:r>
              <a:rPr lang="en-US" sz="2000" b="1" dirty="0" smtClean="0">
                <a:latin typeface="Times New Roman" pitchFamily="18" charset="0"/>
                <a:cs typeface="Times New Roman" pitchFamily="18" charset="0"/>
                <a:sym typeface="Wingdings" pitchFamily="2" charset="2"/>
              </a:rPr>
              <a:t>Turnover</a:t>
            </a:r>
            <a:r>
              <a:rPr lang="en-US" sz="2000" dirty="0" smtClean="0">
                <a:latin typeface="Times New Roman" pitchFamily="18" charset="0"/>
                <a:cs typeface="Times New Roman" pitchFamily="18" charset="0"/>
                <a:sym typeface="Wingdings" pitchFamily="2" charset="2"/>
              </a:rPr>
              <a:t> :– a. Sale during the year + service rendered – sales 		   return (even belongs to the prior year) – trade 		   discount – taxes (if charged separately).</a:t>
            </a:r>
          </a:p>
          <a:p>
            <a:pPr algn="just"/>
            <a:r>
              <a:rPr lang="en-US" sz="2000" dirty="0" smtClean="0">
                <a:latin typeface="Times New Roman" pitchFamily="18" charset="0"/>
                <a:cs typeface="Times New Roman" pitchFamily="18" charset="0"/>
                <a:sym typeface="Wingdings" pitchFamily="2" charset="2"/>
              </a:rPr>
              <a:t>	             b. Commission to third party not allowed to be 		  deducted from turnover.</a:t>
            </a:r>
          </a:p>
          <a:p>
            <a:pPr>
              <a:buFont typeface="Wingdings" pitchFamily="2" charset="2"/>
              <a:buChar char="à"/>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anim calcmode="lin" valueType="num">
                                      <p:cBhvr>
                                        <p:cTn id="8"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10">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0">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animEffect transition="in" filter="fade">
                                      <p:cBhvr>
                                        <p:cTn id="15" dur="1000"/>
                                        <p:tgtEl>
                                          <p:spTgt spid="10">
                                            <p:txEl>
                                              <p:pRg st="2" end="2"/>
                                            </p:txEl>
                                          </p:spTgt>
                                        </p:tgtEl>
                                      </p:cBhvr>
                                    </p:animEffect>
                                    <p:anim calcmode="lin" valueType="num">
                                      <p:cBhvr>
                                        <p:cTn id="16"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10">
                                            <p:txEl>
                                              <p:pRg st="2" end="2"/>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10">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nodeType="clickEffect">
                                  <p:stCondLst>
                                    <p:cond delay="0"/>
                                  </p:stCondLst>
                                  <p:childTnLst>
                                    <p:set>
                                      <p:cBhvr>
                                        <p:cTn id="22" dur="1" fill="hold">
                                          <p:stCondLst>
                                            <p:cond delay="0"/>
                                          </p:stCondLst>
                                        </p:cTn>
                                        <p:tgtEl>
                                          <p:spTgt spid="10">
                                            <p:txEl>
                                              <p:pRg st="4" end="4"/>
                                            </p:txEl>
                                          </p:spTgt>
                                        </p:tgtEl>
                                        <p:attrNameLst>
                                          <p:attrName>style.visibility</p:attrName>
                                        </p:attrNameLst>
                                      </p:cBhvr>
                                      <p:to>
                                        <p:strVal val="visible"/>
                                      </p:to>
                                    </p:set>
                                    <p:animEffect transition="in" filter="fade">
                                      <p:cBhvr>
                                        <p:cTn id="23" dur="1000"/>
                                        <p:tgtEl>
                                          <p:spTgt spid="10">
                                            <p:txEl>
                                              <p:pRg st="4" end="4"/>
                                            </p:txEl>
                                          </p:spTgt>
                                        </p:tgtEl>
                                      </p:cBhvr>
                                    </p:animEffect>
                                    <p:anim calcmode="lin" valueType="num">
                                      <p:cBhvr>
                                        <p:cTn id="24" dur="1000" fill="hold"/>
                                        <p:tgtEl>
                                          <p:spTgt spid="10">
                                            <p:txEl>
                                              <p:pRg st="4" end="4"/>
                                            </p:txEl>
                                          </p:spTgt>
                                        </p:tgtEl>
                                        <p:attrNameLst>
                                          <p:attrName>ppt_x</p:attrName>
                                        </p:attrNameLst>
                                      </p:cBhvr>
                                      <p:tavLst>
                                        <p:tav tm="0">
                                          <p:val>
                                            <p:strVal val="#ppt_x"/>
                                          </p:val>
                                        </p:tav>
                                        <p:tav tm="100000">
                                          <p:val>
                                            <p:strVal val="#ppt_x"/>
                                          </p:val>
                                        </p:tav>
                                      </p:tavLst>
                                    </p:anim>
                                    <p:anim calcmode="lin" valueType="num">
                                      <p:cBhvr>
                                        <p:cTn id="25" dur="900" decel="100000" fill="hold"/>
                                        <p:tgtEl>
                                          <p:spTgt spid="10">
                                            <p:txEl>
                                              <p:pRg st="4" end="4"/>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10">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7" presetClass="entr" presetSubtype="0" fill="hold" nodeType="clickEffect">
                                  <p:stCondLst>
                                    <p:cond delay="0"/>
                                  </p:stCondLst>
                                  <p:childTnLst>
                                    <p:set>
                                      <p:cBhvr>
                                        <p:cTn id="30" dur="1" fill="hold">
                                          <p:stCondLst>
                                            <p:cond delay="0"/>
                                          </p:stCondLst>
                                        </p:cTn>
                                        <p:tgtEl>
                                          <p:spTgt spid="10">
                                            <p:txEl>
                                              <p:pRg st="6" end="6"/>
                                            </p:txEl>
                                          </p:spTgt>
                                        </p:tgtEl>
                                        <p:attrNameLst>
                                          <p:attrName>style.visibility</p:attrName>
                                        </p:attrNameLst>
                                      </p:cBhvr>
                                      <p:to>
                                        <p:strVal val="visible"/>
                                      </p:to>
                                    </p:set>
                                    <p:animEffect transition="in" filter="fade">
                                      <p:cBhvr>
                                        <p:cTn id="31" dur="1000"/>
                                        <p:tgtEl>
                                          <p:spTgt spid="10">
                                            <p:txEl>
                                              <p:pRg st="6" end="6"/>
                                            </p:txEl>
                                          </p:spTgt>
                                        </p:tgtEl>
                                      </p:cBhvr>
                                    </p:animEffect>
                                    <p:anim calcmode="lin" valueType="num">
                                      <p:cBhvr>
                                        <p:cTn id="32" dur="1000" fill="hold"/>
                                        <p:tgtEl>
                                          <p:spTgt spid="10">
                                            <p:txEl>
                                              <p:pRg st="6" end="6"/>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10">
                                            <p:txEl>
                                              <p:pRg st="6" end="6"/>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10">
                                            <p:txEl>
                                              <p:pRg st="6" end="6"/>
                                            </p:txEl>
                                          </p:spTgt>
                                        </p:tgtEl>
                                        <p:attrNameLst>
                                          <p:attrName>ppt_y</p:attrName>
                                        </p:attrNameLst>
                                      </p:cBhvr>
                                      <p:tavLst>
                                        <p:tav tm="0">
                                          <p:val>
                                            <p:strVal val="#ppt_y-.03"/>
                                          </p:val>
                                        </p:tav>
                                        <p:tav tm="100000">
                                          <p:val>
                                            <p:strVal val="#ppt_y"/>
                                          </p:val>
                                        </p:tav>
                                      </p:tavLst>
                                    </p:anim>
                                  </p:childTnLst>
                                </p:cTn>
                              </p:par>
                              <p:par>
                                <p:cTn id="35" presetID="37" presetClass="entr" presetSubtype="0" fill="hold" nodeType="withEffect">
                                  <p:stCondLst>
                                    <p:cond delay="0"/>
                                  </p:stCondLst>
                                  <p:childTnLst>
                                    <p:set>
                                      <p:cBhvr>
                                        <p:cTn id="36" dur="1" fill="hold">
                                          <p:stCondLst>
                                            <p:cond delay="0"/>
                                          </p:stCondLst>
                                        </p:cTn>
                                        <p:tgtEl>
                                          <p:spTgt spid="10">
                                            <p:txEl>
                                              <p:pRg st="7" end="7"/>
                                            </p:txEl>
                                          </p:spTgt>
                                        </p:tgtEl>
                                        <p:attrNameLst>
                                          <p:attrName>style.visibility</p:attrName>
                                        </p:attrNameLst>
                                      </p:cBhvr>
                                      <p:to>
                                        <p:strVal val="visible"/>
                                      </p:to>
                                    </p:set>
                                    <p:animEffect transition="in" filter="fade">
                                      <p:cBhvr>
                                        <p:cTn id="37" dur="1000"/>
                                        <p:tgtEl>
                                          <p:spTgt spid="10">
                                            <p:txEl>
                                              <p:pRg st="7" end="7"/>
                                            </p:txEl>
                                          </p:spTgt>
                                        </p:tgtEl>
                                      </p:cBhvr>
                                    </p:animEffect>
                                    <p:anim calcmode="lin" valueType="num">
                                      <p:cBhvr>
                                        <p:cTn id="38" dur="1000" fill="hold"/>
                                        <p:tgtEl>
                                          <p:spTgt spid="10">
                                            <p:txEl>
                                              <p:pRg st="7" end="7"/>
                                            </p:txEl>
                                          </p:spTgt>
                                        </p:tgtEl>
                                        <p:attrNameLst>
                                          <p:attrName>ppt_x</p:attrName>
                                        </p:attrNameLst>
                                      </p:cBhvr>
                                      <p:tavLst>
                                        <p:tav tm="0">
                                          <p:val>
                                            <p:strVal val="#ppt_x"/>
                                          </p:val>
                                        </p:tav>
                                        <p:tav tm="100000">
                                          <p:val>
                                            <p:strVal val="#ppt_x"/>
                                          </p:val>
                                        </p:tav>
                                      </p:tavLst>
                                    </p:anim>
                                    <p:anim calcmode="lin" valueType="num">
                                      <p:cBhvr>
                                        <p:cTn id="39" dur="900" decel="100000" fill="hold"/>
                                        <p:tgtEl>
                                          <p:spTgt spid="10">
                                            <p:txEl>
                                              <p:pRg st="7" end="7"/>
                                            </p:txEl>
                                          </p:spTgt>
                                        </p:tgtEl>
                                        <p:attrNameLst>
                                          <p:attrName>ppt_y</p:attrName>
                                        </p:attrNameLst>
                                      </p:cBhvr>
                                      <p:tavLst>
                                        <p:tav tm="0">
                                          <p:val>
                                            <p:strVal val="#ppt_y+1"/>
                                          </p:val>
                                        </p:tav>
                                        <p:tav tm="100000">
                                          <p:val>
                                            <p:strVal val="#ppt_y-.03"/>
                                          </p:val>
                                        </p:tav>
                                      </p:tavLst>
                                    </p:anim>
                                    <p:anim calcmode="lin" valueType="num">
                                      <p:cBhvr>
                                        <p:cTn id="40" dur="100" accel="100000" fill="hold">
                                          <p:stCondLst>
                                            <p:cond delay="900"/>
                                          </p:stCondLst>
                                        </p:cTn>
                                        <p:tgtEl>
                                          <p:spTgt spid="10">
                                            <p:txEl>
                                              <p:pRg st="7" end="7"/>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19861052">
            <a:off x="-582770" y="290073"/>
            <a:ext cx="2574722" cy="461665"/>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63500">
                    <a:schemeClr val="accent3">
                      <a:satMod val="175000"/>
                      <a:alpha val="40000"/>
                    </a:schemeClr>
                  </a:glow>
                  <a:outerShdw blurRad="80000" dist="40000" dir="5040000" algn="tl">
                    <a:srgbClr val="000000">
                      <a:alpha val="30000"/>
                    </a:srgbClr>
                  </a:outerShdw>
                  <a:reflection blurRad="6350" stA="60000" endA="900" endPos="60000" dist="29997" dir="5400000" sy="-100000" algn="bl" rotWithShape="0"/>
                </a:effectLst>
              </a:rPr>
              <a:t>CARO,2015</a:t>
            </a:r>
            <a:endParaRPr lang="en-US" sz="2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63500">
                  <a:schemeClr val="accent3">
                    <a:satMod val="175000"/>
                    <a:alpha val="40000"/>
                  </a:schemeClr>
                </a:glow>
                <a:outerShdw blurRad="80000" dist="40000" dir="5040000" algn="tl">
                  <a:srgbClr val="000000">
                    <a:alpha val="30000"/>
                  </a:srgbClr>
                </a:outerShdw>
                <a:reflection blurRad="6350" stA="60000" endA="900" endPos="60000" dist="29997" dir="5400000" sy="-100000" algn="bl" rotWithShape="0"/>
              </a:effectLst>
            </a:endParaRPr>
          </a:p>
        </p:txBody>
      </p:sp>
      <p:cxnSp>
        <p:nvCxnSpPr>
          <p:cNvPr id="4" name="Straight Connector 3"/>
          <p:cNvCxnSpPr/>
          <p:nvPr/>
        </p:nvCxnSpPr>
        <p:spPr>
          <a:xfrm>
            <a:off x="2057400" y="1981200"/>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1371600" y="304800"/>
            <a:ext cx="7543800" cy="762000"/>
          </a:xfrm>
          <a:prstGeom prst="rect">
            <a:avLst/>
          </a:prstGeom>
          <a:ln/>
          <a:effectLst>
            <a:glow rad="139700">
              <a:schemeClr val="accent6">
                <a:satMod val="175000"/>
                <a:alpha val="40000"/>
              </a:schemeClr>
            </a:glow>
            <a:outerShdw blurRad="50800" dist="38100" dir="8100000" algn="tr" rotWithShape="0">
              <a:prstClr val="black">
                <a:alpha val="40000"/>
              </a:prstClr>
            </a:outerShdw>
            <a:reflection blurRad="6350" stA="50000" endA="300" endPos="55000" dir="5400000" sy="-100000" algn="bl" rotWithShape="0"/>
          </a:effectLst>
          <a:scene3d>
            <a:camera prst="orthographicFront"/>
            <a:lightRig rig="threePt" dir="t"/>
          </a:scene3d>
          <a:sp3d>
            <a:bevelT w="165100" prst="coolSlant"/>
          </a:sp3d>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extrusionH="57150">
              <a:bevelT w="82550" h="38100" prst="coolSlant"/>
            </a:sp3d>
          </a:bodyPr>
          <a:lstStyle/>
          <a:p>
            <a:pPr algn="ctr"/>
            <a:r>
              <a:rPr lang="en-US" sz="4800" b="1" dirty="0" smtClean="0">
                <a:ln w="1905">
                  <a:solidFill>
                    <a:schemeClr val="tx1">
                      <a:lumMod val="50000"/>
                      <a:lumOff val="50000"/>
                    </a:schemeClr>
                  </a:solidFill>
                </a:ln>
                <a:solidFill>
                  <a:srgbClr val="FFC000"/>
                </a:solidFill>
                <a:effectLst>
                  <a:glow rad="63500">
                    <a:schemeClr val="accent6">
                      <a:satMod val="175000"/>
                      <a:alpha val="40000"/>
                    </a:schemeClr>
                  </a:glow>
                  <a:outerShdw blurRad="38100" dist="38100" dir="2700000" algn="tl">
                    <a:srgbClr val="000000">
                      <a:alpha val="43137"/>
                    </a:srgbClr>
                  </a:outerShdw>
                  <a:reflection blurRad="6350" stA="55000" endA="300" endPos="45500" dir="5400000" sy="-100000" algn="bl" rotWithShape="0"/>
                </a:effectLst>
                <a:latin typeface="+mj-lt"/>
                <a:cs typeface="Times New Roman" pitchFamily="18" charset="0"/>
              </a:rPr>
              <a:t>Points to remember</a:t>
            </a:r>
            <a:endParaRPr lang="en-US" sz="4800" b="1" dirty="0">
              <a:ln w="1905">
                <a:solidFill>
                  <a:schemeClr val="tx1">
                    <a:lumMod val="50000"/>
                    <a:lumOff val="50000"/>
                  </a:schemeClr>
                </a:solidFill>
              </a:ln>
              <a:solidFill>
                <a:srgbClr val="FFC000"/>
              </a:solidFill>
              <a:effectLst>
                <a:glow rad="63500">
                  <a:schemeClr val="accent6">
                    <a:satMod val="175000"/>
                    <a:alpha val="40000"/>
                  </a:schemeClr>
                </a:glow>
                <a:outerShdw blurRad="38100" dist="38100" dir="2700000" algn="tl">
                  <a:srgbClr val="000000">
                    <a:alpha val="43137"/>
                  </a:srgbClr>
                </a:outerShdw>
                <a:reflection blurRad="6350" stA="55000" endA="300" endPos="45500" dir="5400000" sy="-100000" algn="bl" rotWithShape="0"/>
              </a:effectLst>
              <a:latin typeface="+mj-lt"/>
              <a:cs typeface="Times New Roman" pitchFamily="18" charset="0"/>
            </a:endParaRPr>
          </a:p>
        </p:txBody>
      </p:sp>
      <p:sp>
        <p:nvSpPr>
          <p:cNvPr id="6" name="Rounded Rectangle 5"/>
          <p:cNvSpPr/>
          <p:nvPr/>
        </p:nvSpPr>
        <p:spPr>
          <a:xfrm>
            <a:off x="609600" y="1295400"/>
            <a:ext cx="8077200" cy="5105400"/>
          </a:xfrm>
          <a:prstGeom prst="roundRect">
            <a:avLst/>
          </a:prstGeom>
          <a:effectLst>
            <a:glow rad="139700">
              <a:schemeClr val="accent6">
                <a:satMod val="175000"/>
                <a:alpha val="40000"/>
              </a:schemeClr>
            </a:glow>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just"/>
            <a:endParaRPr lang="en-US" sz="2000" dirty="0">
              <a:latin typeface="Times New Roman" pitchFamily="18" charset="0"/>
              <a:cs typeface="Times New Roman" pitchFamily="18" charset="0"/>
            </a:endParaRPr>
          </a:p>
        </p:txBody>
      </p:sp>
      <p:sp>
        <p:nvSpPr>
          <p:cNvPr id="7" name="TextBox 6"/>
          <p:cNvSpPr txBox="1"/>
          <p:nvPr/>
        </p:nvSpPr>
        <p:spPr>
          <a:xfrm>
            <a:off x="838200" y="1447800"/>
            <a:ext cx="7772400" cy="2862322"/>
          </a:xfrm>
          <a:prstGeom prst="rect">
            <a:avLst/>
          </a:prstGeom>
          <a:noFill/>
        </p:spPr>
        <p:txBody>
          <a:bodyPr wrap="square" rtlCol="0">
            <a:spAutoFit/>
          </a:bodyPr>
          <a:lstStyle/>
          <a:p>
            <a:pPr algn="just">
              <a:buFont typeface="Wingdings" pitchFamily="2" charset="2"/>
              <a:buChar char="à"/>
            </a:pPr>
            <a:r>
              <a:rPr lang="en-US" sz="2000" b="1" dirty="0" smtClean="0">
                <a:latin typeface="Times New Roman" pitchFamily="18" charset="0"/>
                <a:cs typeface="Times New Roman" pitchFamily="18" charset="0"/>
                <a:sym typeface="Wingdings" pitchFamily="2" charset="2"/>
              </a:rPr>
              <a:t>Loan</a:t>
            </a:r>
            <a:r>
              <a:rPr lang="en-US" sz="2000" dirty="0" smtClean="0">
                <a:latin typeface="Times New Roman" pitchFamily="18" charset="0"/>
                <a:cs typeface="Times New Roman" pitchFamily="18" charset="0"/>
                <a:sym typeface="Wingdings" pitchFamily="2" charset="2"/>
              </a:rPr>
              <a:t> may be in form of term loan, demand loans, cash credit overdraft, export credit, bill purchased/ discounted. ( means all related with only &amp; only “ Bank &amp; Financial Institutions”).</a:t>
            </a:r>
          </a:p>
          <a:p>
            <a:pPr algn="just">
              <a:buFont typeface="Wingdings" pitchFamily="2" charset="2"/>
              <a:buChar char="à"/>
            </a:pPr>
            <a:endParaRPr lang="en-US" sz="2000" dirty="0" smtClean="0">
              <a:latin typeface="Times New Roman" pitchFamily="18" charset="0"/>
              <a:cs typeface="Times New Roman" pitchFamily="18" charset="0"/>
              <a:sym typeface="Wingdings" pitchFamily="2" charset="2"/>
            </a:endParaRPr>
          </a:p>
          <a:p>
            <a:pPr algn="just">
              <a:buFont typeface="Wingdings" pitchFamily="2" charset="2"/>
              <a:buChar char="à"/>
            </a:pPr>
            <a:r>
              <a:rPr lang="en-US" sz="2000" b="1" dirty="0" smtClean="0">
                <a:latin typeface="Times New Roman" pitchFamily="18" charset="0"/>
                <a:cs typeface="Times New Roman" pitchFamily="18" charset="0"/>
                <a:sym typeface="Wingdings" pitchFamily="2" charset="2"/>
              </a:rPr>
              <a:t>Loan from NBFC </a:t>
            </a:r>
            <a:r>
              <a:rPr lang="en-US" sz="2000" dirty="0" smtClean="0">
                <a:latin typeface="Times New Roman" pitchFamily="18" charset="0"/>
                <a:cs typeface="Times New Roman" pitchFamily="18" charset="0"/>
                <a:sym typeface="Wingdings" pitchFamily="2" charset="2"/>
              </a:rPr>
              <a:t>should </a:t>
            </a:r>
            <a:r>
              <a:rPr lang="en-US" sz="2000" b="1" dirty="0" smtClean="0">
                <a:latin typeface="Times New Roman" pitchFamily="18" charset="0"/>
                <a:cs typeface="Times New Roman" pitchFamily="18" charset="0"/>
                <a:sym typeface="Wingdings" pitchFamily="2" charset="2"/>
              </a:rPr>
              <a:t>not</a:t>
            </a:r>
            <a:r>
              <a:rPr lang="en-US" sz="2000" dirty="0" smtClean="0">
                <a:latin typeface="Times New Roman" pitchFamily="18" charset="0"/>
                <a:cs typeface="Times New Roman" pitchFamily="18" charset="0"/>
                <a:sym typeface="Wingdings" pitchFamily="2" charset="2"/>
              </a:rPr>
              <a:t> be considered. ( if </a:t>
            </a:r>
            <a:r>
              <a:rPr lang="en-US" sz="2000" b="1" dirty="0" smtClean="0">
                <a:latin typeface="Times New Roman" pitchFamily="18" charset="0"/>
                <a:cs typeface="Times New Roman" pitchFamily="18" charset="0"/>
                <a:sym typeface="Wingdings" pitchFamily="2" charset="2"/>
              </a:rPr>
              <a:t>convert</a:t>
            </a:r>
            <a:r>
              <a:rPr lang="en-US" sz="2000" dirty="0" smtClean="0">
                <a:latin typeface="Times New Roman" pitchFamily="18" charset="0"/>
                <a:cs typeface="Times New Roman" pitchFamily="18" charset="0"/>
                <a:sym typeface="Wingdings" pitchFamily="2" charset="2"/>
              </a:rPr>
              <a:t> to BFC before 31</a:t>
            </a:r>
            <a:r>
              <a:rPr lang="en-US" sz="2000" baseline="30000" dirty="0" smtClean="0">
                <a:latin typeface="Times New Roman" pitchFamily="18" charset="0"/>
                <a:cs typeface="Times New Roman" pitchFamily="18" charset="0"/>
                <a:sym typeface="Wingdings" pitchFamily="2" charset="2"/>
              </a:rPr>
              <a:t>st</a:t>
            </a:r>
            <a:r>
              <a:rPr lang="en-US" sz="2000" dirty="0" smtClean="0">
                <a:latin typeface="Times New Roman" pitchFamily="18" charset="0"/>
                <a:cs typeface="Times New Roman" pitchFamily="18" charset="0"/>
                <a:sym typeface="Wingdings" pitchFamily="2" charset="2"/>
              </a:rPr>
              <a:t> march then </a:t>
            </a:r>
            <a:r>
              <a:rPr lang="en-US" sz="2000" b="1" dirty="0" smtClean="0">
                <a:latin typeface="Times New Roman" pitchFamily="18" charset="0"/>
                <a:cs typeface="Times New Roman" pitchFamily="18" charset="0"/>
                <a:sym typeface="Wingdings" pitchFamily="2" charset="2"/>
              </a:rPr>
              <a:t>considered</a:t>
            </a:r>
            <a:r>
              <a:rPr lang="en-US" sz="2000" dirty="0" smtClean="0">
                <a:latin typeface="Times New Roman" pitchFamily="18" charset="0"/>
                <a:cs typeface="Times New Roman" pitchFamily="18" charset="0"/>
                <a:sym typeface="Wingdings" pitchFamily="2" charset="2"/>
              </a:rPr>
              <a:t>)</a:t>
            </a:r>
          </a:p>
          <a:p>
            <a:pPr algn="just"/>
            <a:endParaRPr lang="en-US" sz="2000" dirty="0" smtClean="0">
              <a:latin typeface="Times New Roman" pitchFamily="18" charset="0"/>
              <a:cs typeface="Times New Roman" pitchFamily="18" charset="0"/>
              <a:sym typeface="Wingdings" pitchFamily="2" charset="2"/>
            </a:endParaRPr>
          </a:p>
          <a:p>
            <a:pPr algn="just">
              <a:buFont typeface="Wingdings" pitchFamily="2" charset="2"/>
              <a:buChar char="à"/>
            </a:pPr>
            <a:r>
              <a:rPr lang="en-US" sz="2000" b="1" dirty="0" smtClean="0">
                <a:latin typeface="Times New Roman" pitchFamily="18" charset="0"/>
                <a:cs typeface="Times New Roman" pitchFamily="18" charset="0"/>
                <a:sym typeface="Wingdings" pitchFamily="2" charset="2"/>
              </a:rPr>
              <a:t>Interest</a:t>
            </a:r>
            <a:r>
              <a:rPr lang="en-US" sz="2000" dirty="0" smtClean="0">
                <a:latin typeface="Times New Roman" pitchFamily="18" charset="0"/>
                <a:cs typeface="Times New Roman" pitchFamily="18" charset="0"/>
                <a:sym typeface="Wingdings" pitchFamily="2" charset="2"/>
              </a:rPr>
              <a:t> on loan should </a:t>
            </a:r>
            <a:r>
              <a:rPr lang="en-US" sz="2000" b="1" dirty="0" smtClean="0">
                <a:latin typeface="Times New Roman" pitchFamily="18" charset="0"/>
                <a:cs typeface="Times New Roman" pitchFamily="18" charset="0"/>
                <a:sym typeface="Wingdings" pitchFamily="2" charset="2"/>
              </a:rPr>
              <a:t>not</a:t>
            </a:r>
            <a:r>
              <a:rPr lang="en-US" sz="2000" dirty="0" smtClean="0">
                <a:latin typeface="Times New Roman" pitchFamily="18" charset="0"/>
                <a:cs typeface="Times New Roman" pitchFamily="18" charset="0"/>
                <a:sym typeface="Wingdings" pitchFamily="2" charset="2"/>
              </a:rPr>
              <a:t> be considered as loan.</a:t>
            </a:r>
          </a:p>
          <a:p>
            <a:pPr algn="just"/>
            <a:endParaRPr lang="en-US" sz="2000" dirty="0" smtClean="0">
              <a:latin typeface="Times New Roman" pitchFamily="18" charset="0"/>
              <a:cs typeface="Times New Roman" pitchFamily="18" charset="0"/>
              <a:sym typeface="Wingdings" pitchFamily="2" charset="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7">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animEffect transition="in" filter="fade">
                                      <p:cBhvr>
                                        <p:cTn id="15" dur="1000"/>
                                        <p:tgtEl>
                                          <p:spTgt spid="7">
                                            <p:txEl>
                                              <p:pRg st="2" end="2"/>
                                            </p:txEl>
                                          </p:spTgt>
                                        </p:tgtEl>
                                      </p:cBhvr>
                                    </p:animEffect>
                                    <p:anim calcmode="lin" valueType="num">
                                      <p:cBhvr>
                                        <p:cTn id="16"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7">
                                            <p:txEl>
                                              <p:pRg st="2" end="2"/>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7">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animEffect transition="in" filter="fade">
                                      <p:cBhvr>
                                        <p:cTn id="23" dur="1000"/>
                                        <p:tgtEl>
                                          <p:spTgt spid="7">
                                            <p:txEl>
                                              <p:pRg st="4" end="4"/>
                                            </p:txEl>
                                          </p:spTgt>
                                        </p:tgtEl>
                                      </p:cBhvr>
                                    </p:animEffect>
                                    <p:anim calcmode="lin" valueType="num">
                                      <p:cBhvr>
                                        <p:cTn id="24"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25" dur="900" decel="100000" fill="hold"/>
                                        <p:tgtEl>
                                          <p:spTgt spid="7">
                                            <p:txEl>
                                              <p:pRg st="4" end="4"/>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7">
                                            <p:txEl>
                                              <p:pRg st="4" end="4"/>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19861052">
            <a:off x="-582770" y="290073"/>
            <a:ext cx="2574722" cy="461665"/>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63500">
                    <a:schemeClr val="accent3">
                      <a:satMod val="175000"/>
                      <a:alpha val="40000"/>
                    </a:schemeClr>
                  </a:glow>
                  <a:outerShdw blurRad="80000" dist="40000" dir="5040000" algn="tl">
                    <a:srgbClr val="000000">
                      <a:alpha val="30000"/>
                    </a:srgbClr>
                  </a:outerShdw>
                  <a:reflection blurRad="6350" stA="60000" endA="900" endPos="60000" dist="29997" dir="5400000" sy="-100000" algn="bl" rotWithShape="0"/>
                </a:effectLst>
              </a:rPr>
              <a:t>CARO,2015</a:t>
            </a:r>
            <a:endParaRPr lang="en-US" sz="2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63500">
                  <a:schemeClr val="accent3">
                    <a:satMod val="175000"/>
                    <a:alpha val="40000"/>
                  </a:schemeClr>
                </a:glow>
                <a:outerShdw blurRad="80000" dist="40000" dir="5040000" algn="tl">
                  <a:srgbClr val="000000">
                    <a:alpha val="30000"/>
                  </a:srgbClr>
                </a:outerShdw>
                <a:reflection blurRad="6350" stA="60000" endA="900" endPos="60000" dist="29997" dir="5400000" sy="-100000" algn="bl" rotWithShape="0"/>
              </a:effectLst>
            </a:endParaRPr>
          </a:p>
        </p:txBody>
      </p:sp>
      <p:cxnSp>
        <p:nvCxnSpPr>
          <p:cNvPr id="4" name="Straight Connector 3"/>
          <p:cNvCxnSpPr/>
          <p:nvPr/>
        </p:nvCxnSpPr>
        <p:spPr>
          <a:xfrm>
            <a:off x="2057400" y="1981200"/>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1371600" y="304800"/>
            <a:ext cx="7543800" cy="762000"/>
          </a:xfrm>
          <a:prstGeom prst="rect">
            <a:avLst/>
          </a:prstGeom>
          <a:ln/>
          <a:effectLst>
            <a:glow rad="139700">
              <a:schemeClr val="accent6">
                <a:satMod val="175000"/>
                <a:alpha val="40000"/>
              </a:schemeClr>
            </a:glow>
            <a:outerShdw blurRad="50800" dist="38100" dir="8100000" algn="tr" rotWithShape="0">
              <a:prstClr val="black">
                <a:alpha val="40000"/>
              </a:prstClr>
            </a:outerShdw>
            <a:reflection blurRad="6350" stA="50000" endA="300" endPos="55000" dir="5400000" sy="-100000" algn="bl" rotWithShape="0"/>
          </a:effectLst>
          <a:scene3d>
            <a:camera prst="orthographicFront"/>
            <a:lightRig rig="threePt" dir="t"/>
          </a:scene3d>
          <a:sp3d>
            <a:bevelT w="165100" prst="coolSlant"/>
          </a:sp3d>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extrusionH="57150">
              <a:bevelT w="82550" h="38100" prst="coolSlant"/>
            </a:sp3d>
          </a:bodyPr>
          <a:lstStyle/>
          <a:p>
            <a:pPr algn="ctr"/>
            <a:r>
              <a:rPr lang="en-US" sz="4800" b="1" dirty="0" smtClean="0">
                <a:ln w="1905">
                  <a:solidFill>
                    <a:schemeClr val="tx1">
                      <a:lumMod val="50000"/>
                      <a:lumOff val="50000"/>
                    </a:schemeClr>
                  </a:solidFill>
                </a:ln>
                <a:solidFill>
                  <a:srgbClr val="FFC000"/>
                </a:solidFill>
                <a:effectLst>
                  <a:glow rad="63500">
                    <a:schemeClr val="accent6">
                      <a:satMod val="175000"/>
                      <a:alpha val="40000"/>
                    </a:schemeClr>
                  </a:glow>
                  <a:outerShdw blurRad="38100" dist="38100" dir="2700000" algn="tl">
                    <a:srgbClr val="000000">
                      <a:alpha val="43137"/>
                    </a:srgbClr>
                  </a:outerShdw>
                  <a:reflection blurRad="6350" stA="55000" endA="300" endPos="45500" dir="5400000" sy="-100000" algn="bl" rotWithShape="0"/>
                </a:effectLst>
                <a:latin typeface="+mj-lt"/>
                <a:cs typeface="Times New Roman" pitchFamily="18" charset="0"/>
              </a:rPr>
              <a:t>Cases on Exemption of CARO </a:t>
            </a:r>
            <a:endParaRPr lang="en-US" sz="4800" b="1" dirty="0">
              <a:ln w="1905">
                <a:solidFill>
                  <a:schemeClr val="tx1">
                    <a:lumMod val="50000"/>
                    <a:lumOff val="50000"/>
                  </a:schemeClr>
                </a:solidFill>
              </a:ln>
              <a:solidFill>
                <a:srgbClr val="FFC000"/>
              </a:solidFill>
              <a:effectLst>
                <a:glow rad="63500">
                  <a:schemeClr val="accent6">
                    <a:satMod val="175000"/>
                    <a:alpha val="40000"/>
                  </a:schemeClr>
                </a:glow>
                <a:outerShdw blurRad="38100" dist="38100" dir="2700000" algn="tl">
                  <a:srgbClr val="000000">
                    <a:alpha val="43137"/>
                  </a:srgbClr>
                </a:outerShdw>
                <a:reflection blurRad="6350" stA="55000" endA="300" endPos="45500" dir="5400000" sy="-100000" algn="bl" rotWithShape="0"/>
              </a:effectLst>
              <a:latin typeface="+mj-lt"/>
              <a:cs typeface="Times New Roman" pitchFamily="18" charset="0"/>
            </a:endParaRPr>
          </a:p>
        </p:txBody>
      </p:sp>
      <p:graphicFrame>
        <p:nvGraphicFramePr>
          <p:cNvPr id="10" name="Table 9"/>
          <p:cNvGraphicFramePr>
            <a:graphicFrameLocks noGrp="1"/>
          </p:cNvGraphicFramePr>
          <p:nvPr/>
        </p:nvGraphicFramePr>
        <p:xfrm>
          <a:off x="381000" y="1219200"/>
          <a:ext cx="8534400" cy="370840"/>
        </p:xfrm>
        <a:graphic>
          <a:graphicData uri="http://schemas.openxmlformats.org/drawingml/2006/table">
            <a:tbl>
              <a:tblPr firstRow="1" bandRow="1">
                <a:tableStyleId>{93296810-A885-4BE3-A3E7-6D5BEEA58F35}</a:tableStyleId>
              </a:tblPr>
              <a:tblGrid>
                <a:gridCol w="762000"/>
                <a:gridCol w="4267200"/>
                <a:gridCol w="3505200"/>
              </a:tblGrid>
              <a:tr h="370840">
                <a:tc>
                  <a:txBody>
                    <a:bodyPr/>
                    <a:lstStyle/>
                    <a:p>
                      <a:r>
                        <a:rPr lang="en-US" dirty="0" smtClean="0">
                          <a:solidFill>
                            <a:schemeClr val="tx1"/>
                          </a:solidFill>
                        </a:rPr>
                        <a:t>S.</a:t>
                      </a:r>
                      <a:r>
                        <a:rPr lang="en-US" baseline="0" dirty="0" smtClean="0">
                          <a:solidFill>
                            <a:schemeClr val="tx1"/>
                          </a:solidFill>
                        </a:rPr>
                        <a:t> No.</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dirty="0" smtClean="0">
                          <a:solidFill>
                            <a:schemeClr val="tx1"/>
                          </a:solidFill>
                        </a:rPr>
                        <a:t>Case</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solidFill>
                            <a:schemeClr val="tx1"/>
                          </a:solidFill>
                        </a:rPr>
                        <a:t>Exemption</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aphicFrame>
        <p:nvGraphicFramePr>
          <p:cNvPr id="11" name="Table 10"/>
          <p:cNvGraphicFramePr>
            <a:graphicFrameLocks noGrp="1"/>
          </p:cNvGraphicFramePr>
          <p:nvPr/>
        </p:nvGraphicFramePr>
        <p:xfrm>
          <a:off x="381000" y="1676401"/>
          <a:ext cx="5029200" cy="4748783"/>
        </p:xfrm>
        <a:graphic>
          <a:graphicData uri="http://schemas.openxmlformats.org/drawingml/2006/table">
            <a:tbl>
              <a:tblPr firstRow="1" bandRow="1">
                <a:tableStyleId>{2D5ABB26-0587-4C30-8999-92F81FD0307C}</a:tableStyleId>
              </a:tblPr>
              <a:tblGrid>
                <a:gridCol w="762000"/>
                <a:gridCol w="4267200"/>
              </a:tblGrid>
              <a:tr h="716280">
                <a:tc>
                  <a:txBody>
                    <a:bodyPr/>
                    <a:lstStyle/>
                    <a:p>
                      <a:r>
                        <a:rPr lang="en-US" dirty="0" smtClean="0"/>
                        <a:t>1.</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1800" kern="1200" dirty="0" smtClean="0">
                          <a:solidFill>
                            <a:schemeClr val="tx1"/>
                          </a:solidFill>
                          <a:latin typeface="+mn-lt"/>
                          <a:ea typeface="+mn-ea"/>
                          <a:cs typeface="+mn-cs"/>
                        </a:rPr>
                        <a:t>Is exemption available for both life insurance and general insurance?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83920">
                <a:tc>
                  <a:txBody>
                    <a:bodyPr/>
                    <a:lstStyle/>
                    <a:p>
                      <a:r>
                        <a:rPr lang="en-US" dirty="0" smtClean="0"/>
                        <a:t>2.</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1800" kern="1200" dirty="0" smtClean="0">
                          <a:solidFill>
                            <a:schemeClr val="tx1"/>
                          </a:solidFill>
                          <a:latin typeface="+mn-lt"/>
                          <a:ea typeface="+mn-ea"/>
                          <a:cs typeface="+mn-cs"/>
                        </a:rPr>
                        <a:t>In December NBFC was converted into bank.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33399">
                <a:tc>
                  <a:txBody>
                    <a:bodyPr/>
                    <a:lstStyle/>
                    <a:p>
                      <a:r>
                        <a:rPr lang="en-US" dirty="0" smtClean="0"/>
                        <a:t>3.</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1800" kern="1200" dirty="0" smtClean="0">
                          <a:solidFill>
                            <a:schemeClr val="tx1"/>
                          </a:solidFill>
                          <a:latin typeface="+mn-lt"/>
                          <a:ea typeface="+mn-ea"/>
                          <a:cs typeface="+mn-cs"/>
                        </a:rPr>
                        <a:t>In December bank was converted in NBFC.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23950">
                <a:tc>
                  <a:txBody>
                    <a:bodyPr/>
                    <a:lstStyle/>
                    <a:p>
                      <a:r>
                        <a:rPr lang="en-US" dirty="0" smtClean="0"/>
                        <a:t>4.</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US" sz="1800" kern="1200" dirty="0">
                          <a:solidFill>
                            <a:srgbClr val="000000"/>
                          </a:solidFill>
                          <a:latin typeface="Calibri"/>
                          <a:ea typeface="Times New Roman"/>
                          <a:cs typeface="Calibri"/>
                        </a:rPr>
                        <a:t>Private limited company has equity share capital of Rs, 20 lakh, preference share capital of 10 lakh, general reserve of 30 lakh, P&amp;L debit balance (60) lakh, securities premium of 10 lakh capital reserve of 15 lakh, share application 20 lakh, share forfeiture 5 lakh, revaluation reserve 8 lakh.</a:t>
                      </a:r>
                      <a:endParaRPr lang="en-US" sz="1100" dirty="0">
                        <a:latin typeface="Calibri"/>
                        <a:ea typeface="Calibri"/>
                        <a:cs typeface="Times New Roman"/>
                      </a:endParaRPr>
                    </a:p>
                    <a:p>
                      <a:pPr marL="0" marR="0" algn="just">
                        <a:lnSpc>
                          <a:spcPct val="115000"/>
                        </a:lnSpc>
                        <a:spcBef>
                          <a:spcPts val="0"/>
                        </a:spcBef>
                        <a:spcAft>
                          <a:spcPts val="0"/>
                        </a:spcAft>
                      </a:pPr>
                      <a:r>
                        <a:rPr lang="en-US" sz="1800" kern="1200" dirty="0">
                          <a:solidFill>
                            <a:srgbClr val="000000"/>
                          </a:solidFill>
                          <a:latin typeface="Calibri"/>
                          <a:ea typeface="Times New Roman"/>
                          <a:cs typeface="Calibri"/>
                        </a:rPr>
                        <a:t>Will this company get exemption?</a:t>
                      </a:r>
                      <a:endParaRPr lang="en-US" sz="1100" dirty="0">
                        <a:latin typeface="Calibri"/>
                        <a:ea typeface="Calibri"/>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aphicFrame>
        <p:nvGraphicFramePr>
          <p:cNvPr id="13" name="Table 12"/>
          <p:cNvGraphicFramePr>
            <a:graphicFrameLocks noGrp="1"/>
          </p:cNvGraphicFramePr>
          <p:nvPr/>
        </p:nvGraphicFramePr>
        <p:xfrm>
          <a:off x="5562600" y="2667000"/>
          <a:ext cx="3352800" cy="2667000"/>
        </p:xfrm>
        <a:graphic>
          <a:graphicData uri="http://schemas.openxmlformats.org/drawingml/2006/table">
            <a:tbl>
              <a:tblPr firstRow="1" bandRow="1">
                <a:tableStyleId>{2D5ABB26-0587-4C30-8999-92F81FD0307C}</a:tableStyleId>
              </a:tblPr>
              <a:tblGrid>
                <a:gridCol w="3352800"/>
              </a:tblGrid>
              <a:tr h="2667000">
                <a:tc>
                  <a:txBody>
                    <a:bodyPr/>
                    <a:lstStyle/>
                    <a:p>
                      <a:r>
                        <a:rPr lang="en-US" sz="1800" b="1" kern="1200" dirty="0" smtClean="0">
                          <a:solidFill>
                            <a:schemeClr val="tx1"/>
                          </a:solidFill>
                          <a:latin typeface="+mn-lt"/>
                          <a:ea typeface="+mn-ea"/>
                          <a:cs typeface="+mn-cs"/>
                        </a:rPr>
                        <a:t>1. Yes</a:t>
                      </a:r>
                      <a:r>
                        <a:rPr lang="en-US" sz="1800" kern="1200" dirty="0" smtClean="0">
                          <a:solidFill>
                            <a:schemeClr val="tx1"/>
                          </a:solidFill>
                          <a:latin typeface="+mn-lt"/>
                          <a:ea typeface="+mn-ea"/>
                          <a:cs typeface="+mn-cs"/>
                        </a:rPr>
                        <a:t>, applicable to both. </a:t>
                      </a:r>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bl>
          </a:graphicData>
        </a:graphic>
      </p:graphicFrame>
      <p:graphicFrame>
        <p:nvGraphicFramePr>
          <p:cNvPr id="14" name="Table 13"/>
          <p:cNvGraphicFramePr>
            <a:graphicFrameLocks noGrp="1"/>
          </p:cNvGraphicFramePr>
          <p:nvPr/>
        </p:nvGraphicFramePr>
        <p:xfrm>
          <a:off x="5410200" y="2667000"/>
          <a:ext cx="3429000" cy="1143000"/>
        </p:xfrm>
        <a:graphic>
          <a:graphicData uri="http://schemas.openxmlformats.org/drawingml/2006/table">
            <a:tbl>
              <a:tblPr firstRow="1" bandRow="1">
                <a:tableStyleId>{2D5ABB26-0587-4C30-8999-92F81FD0307C}</a:tableStyleId>
              </a:tblPr>
              <a:tblGrid>
                <a:gridCol w="3429000"/>
              </a:tblGrid>
              <a:tr h="1143000">
                <a:tc>
                  <a:txBody>
                    <a:bodyPr/>
                    <a:lstStyle/>
                    <a:p>
                      <a:r>
                        <a:rPr lang="en-US" sz="1800" b="1" kern="1200" dirty="0" smtClean="0">
                          <a:solidFill>
                            <a:schemeClr val="tx1"/>
                          </a:solidFill>
                          <a:latin typeface="+mn-lt"/>
                          <a:ea typeface="+mn-ea"/>
                          <a:cs typeface="+mn-cs"/>
                        </a:rPr>
                        <a:t>2.Yes</a:t>
                      </a:r>
                      <a:r>
                        <a:rPr lang="en-US" sz="1800" kern="1200" dirty="0" smtClean="0">
                          <a:solidFill>
                            <a:schemeClr val="tx1"/>
                          </a:solidFill>
                          <a:latin typeface="+mn-lt"/>
                          <a:ea typeface="+mn-ea"/>
                          <a:cs typeface="+mn-cs"/>
                        </a:rPr>
                        <a:t>, we have to see status as on year end and it is a bank at year end.</a:t>
                      </a:r>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bl>
          </a:graphicData>
        </a:graphic>
      </p:graphicFrame>
      <p:graphicFrame>
        <p:nvGraphicFramePr>
          <p:cNvPr id="15" name="Table 14"/>
          <p:cNvGraphicFramePr>
            <a:graphicFrameLocks noGrp="1"/>
          </p:cNvGraphicFramePr>
          <p:nvPr/>
        </p:nvGraphicFramePr>
        <p:xfrm>
          <a:off x="5410200" y="2667000"/>
          <a:ext cx="3429000" cy="1143000"/>
        </p:xfrm>
        <a:graphic>
          <a:graphicData uri="http://schemas.openxmlformats.org/drawingml/2006/table">
            <a:tbl>
              <a:tblPr firstRow="1" bandRow="1">
                <a:tableStyleId>{2D5ABB26-0587-4C30-8999-92F81FD0307C}</a:tableStyleId>
              </a:tblPr>
              <a:tblGrid>
                <a:gridCol w="3429000"/>
              </a:tblGrid>
              <a:tr h="1143000">
                <a:tc>
                  <a:txBody>
                    <a:bodyPr/>
                    <a:lstStyle/>
                    <a:p>
                      <a:r>
                        <a:rPr lang="en-US" sz="1800" b="1" kern="1200" dirty="0" smtClean="0">
                          <a:solidFill>
                            <a:schemeClr val="tx1"/>
                          </a:solidFill>
                          <a:latin typeface="+mn-lt"/>
                          <a:ea typeface="+mn-ea"/>
                          <a:cs typeface="+mn-cs"/>
                        </a:rPr>
                        <a:t>3. No</a:t>
                      </a:r>
                      <a:r>
                        <a:rPr lang="en-US" sz="1800" kern="1200" dirty="0" smtClean="0">
                          <a:solidFill>
                            <a:schemeClr val="tx1"/>
                          </a:solidFill>
                          <a:latin typeface="+mn-lt"/>
                          <a:ea typeface="+mn-ea"/>
                          <a:cs typeface="+mn-cs"/>
                        </a:rPr>
                        <a:t>, we have to see status as on year end and it is a NBFC at year end.</a:t>
                      </a:r>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bl>
          </a:graphicData>
        </a:graphic>
      </p:graphicFrame>
      <p:graphicFrame>
        <p:nvGraphicFramePr>
          <p:cNvPr id="16" name="Table 15"/>
          <p:cNvGraphicFramePr>
            <a:graphicFrameLocks noGrp="1"/>
          </p:cNvGraphicFramePr>
          <p:nvPr/>
        </p:nvGraphicFramePr>
        <p:xfrm>
          <a:off x="5410200" y="2667000"/>
          <a:ext cx="3505200" cy="3293110"/>
        </p:xfrm>
        <a:graphic>
          <a:graphicData uri="http://schemas.openxmlformats.org/drawingml/2006/table">
            <a:tbl>
              <a:tblPr firstRow="1" bandRow="1">
                <a:tableStyleId>{2D5ABB26-0587-4C30-8999-92F81FD0307C}</a:tableStyleId>
              </a:tblPr>
              <a:tblGrid>
                <a:gridCol w="3505200"/>
              </a:tblGrid>
              <a:tr h="3293110">
                <a:tc>
                  <a:txBody>
                    <a:bodyPr/>
                    <a:lstStyle/>
                    <a:p>
                      <a:pPr marL="0" marR="0" algn="just">
                        <a:lnSpc>
                          <a:spcPct val="115000"/>
                        </a:lnSpc>
                        <a:spcBef>
                          <a:spcPts val="0"/>
                        </a:spcBef>
                        <a:spcAft>
                          <a:spcPts val="0"/>
                        </a:spcAft>
                      </a:pPr>
                      <a:r>
                        <a:rPr lang="en-US" sz="1800" kern="1200" dirty="0" smtClean="0">
                          <a:solidFill>
                            <a:srgbClr val="000000"/>
                          </a:solidFill>
                          <a:latin typeface="Calibri"/>
                          <a:ea typeface="Times New Roman"/>
                          <a:cs typeface="Calibri"/>
                        </a:rPr>
                        <a:t>4. Computation </a:t>
                      </a:r>
                      <a:r>
                        <a:rPr lang="en-US" sz="1800" kern="1200" dirty="0">
                          <a:solidFill>
                            <a:srgbClr val="000000"/>
                          </a:solidFill>
                          <a:latin typeface="Calibri"/>
                          <a:ea typeface="Times New Roman"/>
                          <a:cs typeface="Calibri"/>
                        </a:rPr>
                        <a:t>of paid up capital and reserve:- equity 20 lakh + pref. 10 lakh + general reserve 30 lakh- debit balance P&amp;L(30)+security premium 10 lakh + capital reserve 15 lakh+ share forfeited 5 lakh+ revaluation reserve </a:t>
                      </a:r>
                      <a:r>
                        <a:rPr lang="en-US" sz="1800" kern="1200" dirty="0" smtClean="0">
                          <a:solidFill>
                            <a:srgbClr val="000000"/>
                          </a:solidFill>
                          <a:latin typeface="Calibri"/>
                          <a:ea typeface="Times New Roman"/>
                          <a:cs typeface="Calibri"/>
                        </a:rPr>
                        <a:t>8 lakh =68 </a:t>
                      </a:r>
                      <a:r>
                        <a:rPr lang="en-US" sz="1800" kern="1200" dirty="0">
                          <a:solidFill>
                            <a:srgbClr val="000000"/>
                          </a:solidFill>
                          <a:latin typeface="Calibri"/>
                          <a:ea typeface="Times New Roman"/>
                          <a:cs typeface="Calibri"/>
                        </a:rPr>
                        <a:t>lakh.</a:t>
                      </a:r>
                      <a:endParaRPr lang="en-US" sz="1800" dirty="0">
                        <a:latin typeface="Calibri"/>
                        <a:ea typeface="Calibri"/>
                        <a:cs typeface="Times New Roman"/>
                      </a:endParaRPr>
                    </a:p>
                    <a:p>
                      <a:pPr marL="0" marR="0" algn="just">
                        <a:lnSpc>
                          <a:spcPct val="115000"/>
                        </a:lnSpc>
                        <a:spcBef>
                          <a:spcPts val="0"/>
                        </a:spcBef>
                        <a:spcAft>
                          <a:spcPts val="0"/>
                        </a:spcAft>
                      </a:pPr>
                      <a:r>
                        <a:rPr lang="en-US" sz="1800" kern="1200" dirty="0">
                          <a:solidFill>
                            <a:srgbClr val="000000"/>
                          </a:solidFill>
                          <a:latin typeface="Calibri"/>
                          <a:ea typeface="Times New Roman"/>
                          <a:cs typeface="Calibri"/>
                        </a:rPr>
                        <a:t>As it crosses 50 lakh, CARO is </a:t>
                      </a:r>
                      <a:r>
                        <a:rPr lang="en-US" sz="1800" b="1" kern="1200" dirty="0">
                          <a:solidFill>
                            <a:srgbClr val="000000"/>
                          </a:solidFill>
                          <a:latin typeface="Calibri"/>
                          <a:ea typeface="Times New Roman"/>
                          <a:cs typeface="Calibri"/>
                        </a:rPr>
                        <a:t>applicable</a:t>
                      </a:r>
                      <a:r>
                        <a:rPr lang="en-US" sz="1800" kern="1200" dirty="0">
                          <a:solidFill>
                            <a:srgbClr val="000000"/>
                          </a:solidFill>
                          <a:latin typeface="Calibri"/>
                          <a:ea typeface="Times New Roman"/>
                          <a:cs typeface="Calibri"/>
                        </a:rPr>
                        <a:t>.</a:t>
                      </a:r>
                      <a:endParaRPr lang="en-US" sz="1800" dirty="0">
                        <a:latin typeface="Calibri"/>
                        <a:ea typeface="Calibri"/>
                        <a:cs typeface="Times New Roman"/>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bl>
          </a:graphicData>
        </a:graphic>
      </p:graphicFrame>
      <p:sp>
        <p:nvSpPr>
          <p:cNvPr id="19" name="Rectangle 18"/>
          <p:cNvSpPr/>
          <p:nvPr/>
        </p:nvSpPr>
        <p:spPr>
          <a:xfrm>
            <a:off x="5867400" y="1600200"/>
            <a:ext cx="2667000" cy="923330"/>
          </a:xfrm>
          <a:prstGeom prst="rect">
            <a:avLst/>
          </a:prstGeom>
          <a:noFill/>
        </p:spPr>
        <p:txBody>
          <a:bodyPr wrap="square" lIns="91440" tIns="45720" rIns="91440" bIns="45720">
            <a:spAutoFit/>
          </a:bodyPr>
          <a:lstStyle/>
          <a:p>
            <a:pPr algn="ctr"/>
            <a:r>
              <a:rPr lang="en-US"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Answer</a:t>
            </a: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13"/>
                                        </p:tgtEl>
                                        <p:attrNameLst>
                                          <p:attrName>ppt_x</p:attrName>
                                        </p:attrNameLst>
                                      </p:cBhvr>
                                      <p:tavLst>
                                        <p:tav tm="0">
                                          <p:val>
                                            <p:strVal val="ppt_x"/>
                                          </p:val>
                                        </p:tav>
                                        <p:tav tm="100000">
                                          <p:val>
                                            <p:strVal val="ppt_x"/>
                                          </p:val>
                                        </p:tav>
                                      </p:tavLst>
                                    </p:anim>
                                    <p:anim calcmode="lin" valueType="num">
                                      <p:cBhvr additive="base">
                                        <p:cTn id="13" dur="500"/>
                                        <p:tgtEl>
                                          <p:spTgt spid="13"/>
                                        </p:tgtEl>
                                        <p:attrNameLst>
                                          <p:attrName>ppt_y</p:attrName>
                                        </p:attrNameLst>
                                      </p:cBhvr>
                                      <p:tavLst>
                                        <p:tav tm="0">
                                          <p:val>
                                            <p:strVal val="ppt_y"/>
                                          </p:val>
                                        </p:tav>
                                        <p:tav tm="100000">
                                          <p:val>
                                            <p:strVal val="1+ppt_h/2"/>
                                          </p:val>
                                        </p:tav>
                                      </p:tavLst>
                                    </p:anim>
                                    <p:set>
                                      <p:cBhvr>
                                        <p:cTn id="14" dur="1" fill="hold">
                                          <p:stCondLst>
                                            <p:cond delay="499"/>
                                          </p:stCondLst>
                                        </p:cTn>
                                        <p:tgtEl>
                                          <p:spTgt spid="13"/>
                                        </p:tgtEl>
                                        <p:attrNameLst>
                                          <p:attrName>style.visibility</p:attrName>
                                        </p:attrNameLst>
                                      </p:cBhvr>
                                      <p:to>
                                        <p:strVal val="hidden"/>
                                      </p:to>
                                    </p:set>
                                  </p:childTnLst>
                                </p:cTn>
                              </p:par>
                              <p:par>
                                <p:cTn id="15" presetID="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500" fill="hold"/>
                                        <p:tgtEl>
                                          <p:spTgt spid="14"/>
                                        </p:tgtEl>
                                        <p:attrNameLst>
                                          <p:attrName>ppt_x</p:attrName>
                                        </p:attrNameLst>
                                      </p:cBhvr>
                                      <p:tavLst>
                                        <p:tav tm="0">
                                          <p:val>
                                            <p:strVal val="#ppt_x"/>
                                          </p:val>
                                        </p:tav>
                                        <p:tav tm="100000">
                                          <p:val>
                                            <p:strVal val="#ppt_x"/>
                                          </p:val>
                                        </p:tav>
                                      </p:tavLst>
                                    </p:anim>
                                    <p:anim calcmode="lin" valueType="num">
                                      <p:cBhvr additive="base">
                                        <p:cTn id="1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xit" presetSubtype="4" fill="hold" nodeType="clickEffect">
                                  <p:stCondLst>
                                    <p:cond delay="0"/>
                                  </p:stCondLst>
                                  <p:childTnLst>
                                    <p:anim calcmode="lin" valueType="num">
                                      <p:cBhvr additive="base">
                                        <p:cTn id="22" dur="500"/>
                                        <p:tgtEl>
                                          <p:spTgt spid="14"/>
                                        </p:tgtEl>
                                        <p:attrNameLst>
                                          <p:attrName>ppt_x</p:attrName>
                                        </p:attrNameLst>
                                      </p:cBhvr>
                                      <p:tavLst>
                                        <p:tav tm="0">
                                          <p:val>
                                            <p:strVal val="ppt_x"/>
                                          </p:val>
                                        </p:tav>
                                        <p:tav tm="100000">
                                          <p:val>
                                            <p:strVal val="ppt_x"/>
                                          </p:val>
                                        </p:tav>
                                      </p:tavLst>
                                    </p:anim>
                                    <p:anim calcmode="lin" valueType="num">
                                      <p:cBhvr additive="base">
                                        <p:cTn id="23" dur="500"/>
                                        <p:tgtEl>
                                          <p:spTgt spid="14"/>
                                        </p:tgtEl>
                                        <p:attrNameLst>
                                          <p:attrName>ppt_y</p:attrName>
                                        </p:attrNameLst>
                                      </p:cBhvr>
                                      <p:tavLst>
                                        <p:tav tm="0">
                                          <p:val>
                                            <p:strVal val="ppt_y"/>
                                          </p:val>
                                        </p:tav>
                                        <p:tav tm="100000">
                                          <p:val>
                                            <p:strVal val="1+ppt_h/2"/>
                                          </p:val>
                                        </p:tav>
                                      </p:tavLst>
                                    </p:anim>
                                    <p:set>
                                      <p:cBhvr>
                                        <p:cTn id="24" dur="1" fill="hold">
                                          <p:stCondLst>
                                            <p:cond delay="499"/>
                                          </p:stCondLst>
                                        </p:cTn>
                                        <p:tgtEl>
                                          <p:spTgt spid="14"/>
                                        </p:tgtEl>
                                        <p:attrNameLst>
                                          <p:attrName>style.visibility</p:attrName>
                                        </p:attrNameLst>
                                      </p:cBhvr>
                                      <p:to>
                                        <p:strVal val="hidden"/>
                                      </p:to>
                                    </p:set>
                                  </p:childTnLst>
                                </p:cTn>
                              </p:par>
                              <p:par>
                                <p:cTn id="25" presetID="2" presetClass="entr" presetSubtype="4"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ppt_x"/>
                                          </p:val>
                                        </p:tav>
                                        <p:tav tm="100000">
                                          <p:val>
                                            <p:strVal val="#ppt_x"/>
                                          </p:val>
                                        </p:tav>
                                      </p:tavLst>
                                    </p:anim>
                                    <p:anim calcmode="lin" valueType="num">
                                      <p:cBhvr additive="base">
                                        <p:cTn id="2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xit" presetSubtype="4" fill="hold" nodeType="clickEffect">
                                  <p:stCondLst>
                                    <p:cond delay="0"/>
                                  </p:stCondLst>
                                  <p:childTnLst>
                                    <p:anim calcmode="lin" valueType="num">
                                      <p:cBhvr additive="base">
                                        <p:cTn id="32" dur="500"/>
                                        <p:tgtEl>
                                          <p:spTgt spid="15"/>
                                        </p:tgtEl>
                                        <p:attrNameLst>
                                          <p:attrName>ppt_x</p:attrName>
                                        </p:attrNameLst>
                                      </p:cBhvr>
                                      <p:tavLst>
                                        <p:tav tm="0">
                                          <p:val>
                                            <p:strVal val="ppt_x"/>
                                          </p:val>
                                        </p:tav>
                                        <p:tav tm="100000">
                                          <p:val>
                                            <p:strVal val="ppt_x"/>
                                          </p:val>
                                        </p:tav>
                                      </p:tavLst>
                                    </p:anim>
                                    <p:anim calcmode="lin" valueType="num">
                                      <p:cBhvr additive="base">
                                        <p:cTn id="33" dur="500"/>
                                        <p:tgtEl>
                                          <p:spTgt spid="15"/>
                                        </p:tgtEl>
                                        <p:attrNameLst>
                                          <p:attrName>ppt_y</p:attrName>
                                        </p:attrNameLst>
                                      </p:cBhvr>
                                      <p:tavLst>
                                        <p:tav tm="0">
                                          <p:val>
                                            <p:strVal val="ppt_y"/>
                                          </p:val>
                                        </p:tav>
                                        <p:tav tm="100000">
                                          <p:val>
                                            <p:strVal val="1+ppt_h/2"/>
                                          </p:val>
                                        </p:tav>
                                      </p:tavLst>
                                    </p:anim>
                                    <p:set>
                                      <p:cBhvr>
                                        <p:cTn id="34" dur="1" fill="hold">
                                          <p:stCondLst>
                                            <p:cond delay="499"/>
                                          </p:stCondLst>
                                        </p:cTn>
                                        <p:tgtEl>
                                          <p:spTgt spid="15"/>
                                        </p:tgtEl>
                                        <p:attrNameLst>
                                          <p:attrName>style.visibility</p:attrName>
                                        </p:attrNameLst>
                                      </p:cBhvr>
                                      <p:to>
                                        <p:strVal val="hidden"/>
                                      </p:to>
                                    </p:set>
                                  </p:childTnLst>
                                </p:cTn>
                              </p:par>
                              <p:par>
                                <p:cTn id="35" presetID="2" presetClass="entr" presetSubtype="4" fill="hold" nodeType="with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ppt_x"/>
                                          </p:val>
                                        </p:tav>
                                        <p:tav tm="100000">
                                          <p:val>
                                            <p:strVal val="#ppt_x"/>
                                          </p:val>
                                        </p:tav>
                                      </p:tavLst>
                                    </p:anim>
                                    <p:anim calcmode="lin" valueType="num">
                                      <p:cBhvr additive="base">
                                        <p:cTn id="3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xit" presetSubtype="4" fill="hold" nodeType="clickEffect">
                                  <p:stCondLst>
                                    <p:cond delay="0"/>
                                  </p:stCondLst>
                                  <p:childTnLst>
                                    <p:anim calcmode="lin" valueType="num">
                                      <p:cBhvr additive="base">
                                        <p:cTn id="42" dur="500"/>
                                        <p:tgtEl>
                                          <p:spTgt spid="16"/>
                                        </p:tgtEl>
                                        <p:attrNameLst>
                                          <p:attrName>ppt_x</p:attrName>
                                        </p:attrNameLst>
                                      </p:cBhvr>
                                      <p:tavLst>
                                        <p:tav tm="0">
                                          <p:val>
                                            <p:strVal val="ppt_x"/>
                                          </p:val>
                                        </p:tav>
                                        <p:tav tm="100000">
                                          <p:val>
                                            <p:strVal val="ppt_x"/>
                                          </p:val>
                                        </p:tav>
                                      </p:tavLst>
                                    </p:anim>
                                    <p:anim calcmode="lin" valueType="num">
                                      <p:cBhvr additive="base">
                                        <p:cTn id="43" dur="500"/>
                                        <p:tgtEl>
                                          <p:spTgt spid="16"/>
                                        </p:tgtEl>
                                        <p:attrNameLst>
                                          <p:attrName>ppt_y</p:attrName>
                                        </p:attrNameLst>
                                      </p:cBhvr>
                                      <p:tavLst>
                                        <p:tav tm="0">
                                          <p:val>
                                            <p:strVal val="ppt_y"/>
                                          </p:val>
                                        </p:tav>
                                        <p:tav tm="100000">
                                          <p:val>
                                            <p:strVal val="1+ppt_h/2"/>
                                          </p:val>
                                        </p:tav>
                                      </p:tavLst>
                                    </p:anim>
                                    <p:set>
                                      <p:cBhvr>
                                        <p:cTn id="44"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19861052">
            <a:off x="-582770" y="290073"/>
            <a:ext cx="2574722" cy="461665"/>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63500">
                    <a:schemeClr val="accent3">
                      <a:satMod val="175000"/>
                      <a:alpha val="40000"/>
                    </a:schemeClr>
                  </a:glow>
                  <a:outerShdw blurRad="80000" dist="40000" dir="5040000" algn="tl">
                    <a:srgbClr val="000000">
                      <a:alpha val="30000"/>
                    </a:srgbClr>
                  </a:outerShdw>
                  <a:reflection blurRad="6350" stA="60000" endA="900" endPos="60000" dist="29997" dir="5400000" sy="-100000" algn="bl" rotWithShape="0"/>
                </a:effectLst>
              </a:rPr>
              <a:t>CARO,2015</a:t>
            </a:r>
            <a:endParaRPr lang="en-US" sz="2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63500">
                  <a:schemeClr val="accent3">
                    <a:satMod val="175000"/>
                    <a:alpha val="40000"/>
                  </a:schemeClr>
                </a:glow>
                <a:outerShdw blurRad="80000" dist="40000" dir="5040000" algn="tl">
                  <a:srgbClr val="000000">
                    <a:alpha val="30000"/>
                  </a:srgbClr>
                </a:outerShdw>
                <a:reflection blurRad="6350" stA="60000" endA="900" endPos="60000" dist="29997" dir="5400000" sy="-100000" algn="bl" rotWithShape="0"/>
              </a:effectLst>
            </a:endParaRPr>
          </a:p>
        </p:txBody>
      </p:sp>
      <p:cxnSp>
        <p:nvCxnSpPr>
          <p:cNvPr id="4" name="Straight Connector 3"/>
          <p:cNvCxnSpPr/>
          <p:nvPr/>
        </p:nvCxnSpPr>
        <p:spPr>
          <a:xfrm>
            <a:off x="2057400" y="1981200"/>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1371600" y="304800"/>
            <a:ext cx="7543800" cy="762000"/>
          </a:xfrm>
          <a:prstGeom prst="rect">
            <a:avLst/>
          </a:prstGeom>
          <a:ln/>
          <a:effectLst>
            <a:glow rad="139700">
              <a:schemeClr val="accent6">
                <a:satMod val="175000"/>
                <a:alpha val="40000"/>
              </a:schemeClr>
            </a:glow>
            <a:outerShdw blurRad="50800" dist="38100" dir="8100000" algn="tr" rotWithShape="0">
              <a:prstClr val="black">
                <a:alpha val="40000"/>
              </a:prstClr>
            </a:outerShdw>
            <a:reflection blurRad="6350" stA="50000" endA="300" endPos="55000" dir="5400000" sy="-100000" algn="bl" rotWithShape="0"/>
          </a:effectLst>
          <a:scene3d>
            <a:camera prst="orthographicFront"/>
            <a:lightRig rig="threePt" dir="t"/>
          </a:scene3d>
          <a:sp3d>
            <a:bevelT w="165100" prst="coolSlant"/>
          </a:sp3d>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extrusionH="57150">
              <a:bevelT w="82550" h="38100" prst="coolSlant"/>
            </a:sp3d>
          </a:bodyPr>
          <a:lstStyle/>
          <a:p>
            <a:pPr algn="ctr"/>
            <a:r>
              <a:rPr lang="en-US" sz="4800" b="1" dirty="0" smtClean="0">
                <a:ln w="1905">
                  <a:solidFill>
                    <a:schemeClr val="tx1">
                      <a:lumMod val="50000"/>
                      <a:lumOff val="50000"/>
                    </a:schemeClr>
                  </a:solidFill>
                </a:ln>
                <a:solidFill>
                  <a:srgbClr val="FFC000"/>
                </a:solidFill>
                <a:effectLst>
                  <a:glow rad="63500">
                    <a:schemeClr val="accent6">
                      <a:satMod val="175000"/>
                      <a:alpha val="40000"/>
                    </a:schemeClr>
                  </a:glow>
                  <a:outerShdw blurRad="38100" dist="38100" dir="2700000" algn="tl">
                    <a:srgbClr val="000000">
                      <a:alpha val="43137"/>
                    </a:srgbClr>
                  </a:outerShdw>
                  <a:reflection blurRad="6350" stA="55000" endA="300" endPos="45500" dir="5400000" sy="-100000" algn="bl" rotWithShape="0"/>
                </a:effectLst>
                <a:latin typeface="+mj-lt"/>
                <a:cs typeface="Times New Roman" pitchFamily="18" charset="0"/>
              </a:rPr>
              <a:t>Cases on Exemption of CARO </a:t>
            </a:r>
            <a:endParaRPr lang="en-US" sz="4800" b="1" dirty="0">
              <a:ln w="1905">
                <a:solidFill>
                  <a:schemeClr val="tx1">
                    <a:lumMod val="50000"/>
                    <a:lumOff val="50000"/>
                  </a:schemeClr>
                </a:solidFill>
              </a:ln>
              <a:solidFill>
                <a:srgbClr val="FFC000"/>
              </a:solidFill>
              <a:effectLst>
                <a:glow rad="63500">
                  <a:schemeClr val="accent6">
                    <a:satMod val="175000"/>
                    <a:alpha val="40000"/>
                  </a:schemeClr>
                </a:glow>
                <a:outerShdw blurRad="38100" dist="38100" dir="2700000" algn="tl">
                  <a:srgbClr val="000000">
                    <a:alpha val="43137"/>
                  </a:srgbClr>
                </a:outerShdw>
                <a:reflection blurRad="6350" stA="55000" endA="300" endPos="45500" dir="5400000" sy="-100000" algn="bl" rotWithShape="0"/>
              </a:effectLst>
              <a:latin typeface="+mj-lt"/>
              <a:cs typeface="Times New Roman" pitchFamily="18" charset="0"/>
            </a:endParaRPr>
          </a:p>
        </p:txBody>
      </p:sp>
      <p:graphicFrame>
        <p:nvGraphicFramePr>
          <p:cNvPr id="10" name="Table 9"/>
          <p:cNvGraphicFramePr>
            <a:graphicFrameLocks noGrp="1"/>
          </p:cNvGraphicFramePr>
          <p:nvPr/>
        </p:nvGraphicFramePr>
        <p:xfrm>
          <a:off x="381000" y="1219200"/>
          <a:ext cx="8534400" cy="370840"/>
        </p:xfrm>
        <a:graphic>
          <a:graphicData uri="http://schemas.openxmlformats.org/drawingml/2006/table">
            <a:tbl>
              <a:tblPr firstRow="1" bandRow="1">
                <a:tableStyleId>{93296810-A885-4BE3-A3E7-6D5BEEA58F35}</a:tableStyleId>
              </a:tblPr>
              <a:tblGrid>
                <a:gridCol w="762000"/>
                <a:gridCol w="4267200"/>
                <a:gridCol w="3505200"/>
              </a:tblGrid>
              <a:tr h="370840">
                <a:tc>
                  <a:txBody>
                    <a:bodyPr/>
                    <a:lstStyle/>
                    <a:p>
                      <a:r>
                        <a:rPr lang="en-US" dirty="0" smtClean="0">
                          <a:solidFill>
                            <a:schemeClr val="tx1"/>
                          </a:solidFill>
                        </a:rPr>
                        <a:t>S.</a:t>
                      </a:r>
                      <a:r>
                        <a:rPr lang="en-US" baseline="0" dirty="0" smtClean="0">
                          <a:solidFill>
                            <a:schemeClr val="tx1"/>
                          </a:solidFill>
                        </a:rPr>
                        <a:t> No.</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dirty="0" smtClean="0">
                          <a:solidFill>
                            <a:schemeClr val="tx1"/>
                          </a:solidFill>
                        </a:rPr>
                        <a:t>Case</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solidFill>
                            <a:schemeClr val="tx1"/>
                          </a:solidFill>
                        </a:rPr>
                        <a:t>Exemption</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aphicFrame>
        <p:nvGraphicFramePr>
          <p:cNvPr id="11" name="Table 10"/>
          <p:cNvGraphicFramePr>
            <a:graphicFrameLocks noGrp="1"/>
          </p:cNvGraphicFramePr>
          <p:nvPr/>
        </p:nvGraphicFramePr>
        <p:xfrm>
          <a:off x="381000" y="1676401"/>
          <a:ext cx="5029200" cy="4114800"/>
        </p:xfrm>
        <a:graphic>
          <a:graphicData uri="http://schemas.openxmlformats.org/drawingml/2006/table">
            <a:tbl>
              <a:tblPr firstRow="1" bandRow="1">
                <a:tableStyleId>{2D5ABB26-0587-4C30-8999-92F81FD0307C}</a:tableStyleId>
              </a:tblPr>
              <a:tblGrid>
                <a:gridCol w="762000"/>
                <a:gridCol w="4267200"/>
              </a:tblGrid>
              <a:tr h="716280">
                <a:tc>
                  <a:txBody>
                    <a:bodyPr/>
                    <a:lstStyle/>
                    <a:p>
                      <a:r>
                        <a:rPr lang="en-US" dirty="0" smtClean="0"/>
                        <a:t>5.</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tx1"/>
                          </a:solidFill>
                          <a:latin typeface="+mn-lt"/>
                          <a:ea typeface="+mn-ea"/>
                          <a:cs typeface="+mn-cs"/>
                        </a:rPr>
                        <a:t>Private limited company has following borrowing from Mr. Ambani 20 lakh, Mr. Vijay 5 lakh, ICICI bank 5 lakh, IFCI 10  lakh. </a:t>
                      </a:r>
                    </a:p>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tx1"/>
                          </a:solidFill>
                          <a:latin typeface="+mn-lt"/>
                          <a:ea typeface="+mn-ea"/>
                          <a:cs typeface="+mn-cs"/>
                        </a:rPr>
                        <a:t>Is exemption available?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83920">
                <a:tc>
                  <a:txBody>
                    <a:bodyPr/>
                    <a:lstStyle/>
                    <a:p>
                      <a:r>
                        <a:rPr lang="en-US" dirty="0" smtClean="0"/>
                        <a:t>6.</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tx1"/>
                          </a:solidFill>
                          <a:latin typeface="+mn-lt"/>
                          <a:ea typeface="+mn-ea"/>
                          <a:cs typeface="+mn-cs"/>
                        </a:rPr>
                        <a:t>Private unlimited company has paid up capital of 40 lakh, O/S loan 15 lakh, turnover of 3.5 crore.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33399">
                <a:tc>
                  <a:txBody>
                    <a:bodyPr/>
                    <a:lstStyle/>
                    <a:p>
                      <a:r>
                        <a:rPr lang="en-US" dirty="0" smtClean="0"/>
                        <a:t>7.</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tx1"/>
                          </a:solidFill>
                          <a:latin typeface="+mn-lt"/>
                          <a:ea typeface="+mn-ea"/>
                          <a:cs typeface="+mn-cs"/>
                        </a:rPr>
                        <a:t>Pvt Ltd. Company has sale of goods Rs 4 crore, sale of services 2 crore, sale return Rs 1.5 crore(including 0.5 crore from previous year) Excise duty included in sale of goods Rs 75 lakh, other income Rs. 40 lakh, VAT on sale included above 20 lakh.</a:t>
                      </a:r>
                    </a:p>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tx1"/>
                          </a:solidFill>
                          <a:latin typeface="+mn-lt"/>
                          <a:ea typeface="+mn-ea"/>
                          <a:cs typeface="+mn-cs"/>
                        </a:rPr>
                        <a:t>Is </a:t>
                      </a:r>
                      <a:r>
                        <a:rPr lang="en-US" sz="1800" b="0" kern="1200" dirty="0" smtClean="0">
                          <a:solidFill>
                            <a:schemeClr val="tx1"/>
                          </a:solidFill>
                          <a:latin typeface="+mn-lt"/>
                          <a:ea typeface="+mn-ea"/>
                          <a:cs typeface="+mn-cs"/>
                        </a:rPr>
                        <a:t>CARO</a:t>
                      </a:r>
                      <a:r>
                        <a:rPr lang="en-US" sz="1800" kern="1200" dirty="0" smtClean="0">
                          <a:solidFill>
                            <a:schemeClr val="tx1"/>
                          </a:solidFill>
                          <a:latin typeface="+mn-lt"/>
                          <a:ea typeface="+mn-ea"/>
                          <a:cs typeface="+mn-cs"/>
                        </a:rPr>
                        <a:t> applicable?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aphicFrame>
        <p:nvGraphicFramePr>
          <p:cNvPr id="13" name="Table 12"/>
          <p:cNvGraphicFramePr>
            <a:graphicFrameLocks noGrp="1"/>
          </p:cNvGraphicFramePr>
          <p:nvPr/>
        </p:nvGraphicFramePr>
        <p:xfrm>
          <a:off x="5562600" y="2743200"/>
          <a:ext cx="3352800" cy="1737360"/>
        </p:xfrm>
        <a:graphic>
          <a:graphicData uri="http://schemas.openxmlformats.org/drawingml/2006/table">
            <a:tbl>
              <a:tblPr firstRow="1" bandRow="1">
                <a:tableStyleId>{2D5ABB26-0587-4C30-8999-92F81FD0307C}</a:tableStyleId>
              </a:tblPr>
              <a:tblGrid>
                <a:gridCol w="3352800"/>
              </a:tblGrid>
              <a:tr h="8382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tx1"/>
                          </a:solidFill>
                          <a:latin typeface="+mn-lt"/>
                          <a:ea typeface="+mn-ea"/>
                          <a:cs typeface="+mn-cs"/>
                        </a:rPr>
                        <a:t>5. </a:t>
                      </a:r>
                      <a:r>
                        <a:rPr lang="en-US" sz="1800" kern="1200" dirty="0" smtClean="0">
                          <a:solidFill>
                            <a:schemeClr val="tx1"/>
                          </a:solidFill>
                          <a:latin typeface="+mn-lt"/>
                          <a:ea typeface="+mn-ea"/>
                          <a:cs typeface="+mn-cs"/>
                        </a:rPr>
                        <a:t>We have to consider borrowing from banks &amp; FIs, so total is ICICI 5 lakh+ IFCI 10 lakh=15 lakh, it is below 25 lakh. </a:t>
                      </a:r>
                    </a:p>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tx1"/>
                          </a:solidFill>
                          <a:latin typeface="+mn-lt"/>
                          <a:ea typeface="+mn-ea"/>
                          <a:cs typeface="+mn-cs"/>
                        </a:rPr>
                        <a:t>So exemption is </a:t>
                      </a:r>
                      <a:r>
                        <a:rPr lang="en-US" sz="1800" b="1" kern="1200" dirty="0" smtClean="0">
                          <a:solidFill>
                            <a:schemeClr val="tx1"/>
                          </a:solidFill>
                          <a:latin typeface="+mn-lt"/>
                          <a:ea typeface="+mn-ea"/>
                          <a:cs typeface="+mn-cs"/>
                        </a:rPr>
                        <a:t>available</a:t>
                      </a:r>
                      <a:r>
                        <a:rPr lang="en-US" sz="1800" kern="1200" dirty="0" smtClean="0">
                          <a:solidFill>
                            <a:schemeClr val="tx1"/>
                          </a:solidFill>
                          <a:latin typeface="+mn-lt"/>
                          <a:ea typeface="+mn-ea"/>
                          <a:cs typeface="+mn-cs"/>
                        </a:rPr>
                        <a:t>.</a:t>
                      </a:r>
                    </a:p>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bl>
          </a:graphicData>
        </a:graphic>
      </p:graphicFrame>
      <p:graphicFrame>
        <p:nvGraphicFramePr>
          <p:cNvPr id="14" name="Table 13"/>
          <p:cNvGraphicFramePr>
            <a:graphicFrameLocks noGrp="1"/>
          </p:cNvGraphicFramePr>
          <p:nvPr/>
        </p:nvGraphicFramePr>
        <p:xfrm>
          <a:off x="5486400" y="2667000"/>
          <a:ext cx="3429000" cy="1143000"/>
        </p:xfrm>
        <a:graphic>
          <a:graphicData uri="http://schemas.openxmlformats.org/drawingml/2006/table">
            <a:tbl>
              <a:tblPr firstRow="1" bandRow="1">
                <a:tableStyleId>{2D5ABB26-0587-4C30-8999-92F81FD0307C}</a:tableStyleId>
              </a:tblPr>
              <a:tblGrid>
                <a:gridCol w="3429000"/>
              </a:tblGrid>
              <a:tr h="1143000">
                <a:tc>
                  <a:txBody>
                    <a:bodyPr/>
                    <a:lstStyle/>
                    <a:p>
                      <a:r>
                        <a:rPr lang="en-US" sz="1800" b="1" kern="1200" dirty="0" smtClean="0">
                          <a:solidFill>
                            <a:schemeClr val="tx1"/>
                          </a:solidFill>
                          <a:latin typeface="+mn-lt"/>
                          <a:ea typeface="+mn-ea"/>
                          <a:cs typeface="+mn-cs"/>
                        </a:rPr>
                        <a:t>6. No</a:t>
                      </a:r>
                      <a:r>
                        <a:rPr lang="en-US" sz="1800" kern="1200" dirty="0" smtClean="0">
                          <a:solidFill>
                            <a:schemeClr val="tx1"/>
                          </a:solidFill>
                          <a:latin typeface="+mn-lt"/>
                          <a:ea typeface="+mn-ea"/>
                          <a:cs typeface="+mn-cs"/>
                        </a:rPr>
                        <a:t>, it is unlimited company. Exemptions are only for </a:t>
                      </a:r>
                      <a:r>
                        <a:rPr lang="en-US" sz="1800" b="1" kern="1200" dirty="0" smtClean="0">
                          <a:solidFill>
                            <a:schemeClr val="tx1"/>
                          </a:solidFill>
                          <a:latin typeface="+mn-lt"/>
                          <a:ea typeface="+mn-ea"/>
                          <a:cs typeface="+mn-cs"/>
                        </a:rPr>
                        <a:t>limited company.</a:t>
                      </a:r>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bl>
          </a:graphicData>
        </a:graphic>
      </p:graphicFrame>
      <p:graphicFrame>
        <p:nvGraphicFramePr>
          <p:cNvPr id="15" name="Table 14"/>
          <p:cNvGraphicFramePr>
            <a:graphicFrameLocks noGrp="1"/>
          </p:cNvGraphicFramePr>
          <p:nvPr/>
        </p:nvGraphicFramePr>
        <p:xfrm>
          <a:off x="5486400" y="2743200"/>
          <a:ext cx="3429000" cy="2560320"/>
        </p:xfrm>
        <a:graphic>
          <a:graphicData uri="http://schemas.openxmlformats.org/drawingml/2006/table">
            <a:tbl>
              <a:tblPr firstRow="1" bandRow="1">
                <a:tableStyleId>{2D5ABB26-0587-4C30-8999-92F81FD0307C}</a:tableStyleId>
              </a:tblPr>
              <a:tblGrid>
                <a:gridCol w="3429000"/>
              </a:tblGrid>
              <a:tr h="1143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tx1"/>
                          </a:solidFill>
                          <a:latin typeface="+mn-lt"/>
                          <a:ea typeface="+mn-ea"/>
                          <a:cs typeface="+mn-cs"/>
                        </a:rPr>
                        <a:t>7.</a:t>
                      </a:r>
                      <a:r>
                        <a:rPr lang="en-US" sz="1800" kern="1200" dirty="0" smtClean="0">
                          <a:solidFill>
                            <a:schemeClr val="tx1"/>
                          </a:solidFill>
                          <a:latin typeface="+mn-lt"/>
                          <a:ea typeface="+mn-ea"/>
                          <a:cs typeface="+mn-cs"/>
                        </a:rPr>
                        <a:t> Computation of turnover sale (goods) 4 crore + sale(services) 2 crore-sales return 1.5 crore-excise duty 25 lakh-VAT on sales 20 lakh=3.55 crore.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8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tx1"/>
                          </a:solidFill>
                          <a:latin typeface="+mn-lt"/>
                          <a:ea typeface="+mn-ea"/>
                          <a:cs typeface="+mn-cs"/>
                        </a:rPr>
                        <a:t>As turnover is below 5 crore </a:t>
                      </a:r>
                      <a:r>
                        <a:rPr lang="en-US" sz="1800" b="0" kern="1200" dirty="0" smtClean="0">
                          <a:solidFill>
                            <a:schemeClr val="tx1"/>
                          </a:solidFill>
                          <a:latin typeface="+mn-lt"/>
                          <a:ea typeface="+mn-ea"/>
                          <a:cs typeface="+mn-cs"/>
                        </a:rPr>
                        <a:t>CARO </a:t>
                      </a:r>
                      <a:r>
                        <a:rPr lang="en-US" sz="1800" kern="1200" dirty="0" smtClean="0">
                          <a:solidFill>
                            <a:schemeClr val="tx1"/>
                          </a:solidFill>
                          <a:latin typeface="+mn-lt"/>
                          <a:ea typeface="+mn-ea"/>
                          <a:cs typeface="+mn-cs"/>
                        </a:rPr>
                        <a:t>will </a:t>
                      </a:r>
                      <a:r>
                        <a:rPr lang="en-US" sz="1800" b="1" kern="1200" dirty="0" smtClean="0">
                          <a:solidFill>
                            <a:schemeClr val="tx1"/>
                          </a:solidFill>
                          <a:latin typeface="+mn-lt"/>
                          <a:ea typeface="+mn-ea"/>
                          <a:cs typeface="+mn-cs"/>
                        </a:rPr>
                        <a:t>not</a:t>
                      </a:r>
                      <a:r>
                        <a:rPr lang="en-US" sz="1800" kern="1200" dirty="0" smtClean="0">
                          <a:solidFill>
                            <a:schemeClr val="tx1"/>
                          </a:solidFill>
                          <a:latin typeface="+mn-lt"/>
                          <a:ea typeface="+mn-ea"/>
                          <a:cs typeface="+mn-cs"/>
                        </a:rPr>
                        <a:t> applicable.</a:t>
                      </a:r>
                    </a:p>
                    <a:p>
                      <a:r>
                        <a:rPr lang="en-US" sz="1800" b="1" kern="1200" dirty="0" smtClean="0">
                          <a:solidFill>
                            <a:schemeClr val="tx1"/>
                          </a:solidFill>
                          <a:latin typeface="+mn-lt"/>
                          <a:ea typeface="+mn-ea"/>
                          <a:cs typeface="+mn-cs"/>
                        </a:rPr>
                        <a:t> </a:t>
                      </a:r>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bl>
          </a:graphicData>
        </a:graphic>
      </p:graphicFrame>
      <p:sp>
        <p:nvSpPr>
          <p:cNvPr id="19" name="Rectangle 18"/>
          <p:cNvSpPr/>
          <p:nvPr/>
        </p:nvSpPr>
        <p:spPr>
          <a:xfrm>
            <a:off x="5867400" y="1600200"/>
            <a:ext cx="2667000" cy="923330"/>
          </a:xfrm>
          <a:prstGeom prst="rect">
            <a:avLst/>
          </a:prstGeom>
          <a:noFill/>
        </p:spPr>
        <p:txBody>
          <a:bodyPr wrap="square" lIns="91440" tIns="45720" rIns="91440" bIns="45720">
            <a:spAutoFit/>
          </a:bodyPr>
          <a:lstStyle/>
          <a:p>
            <a:pPr algn="ctr"/>
            <a:r>
              <a:rPr lang="en-US"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Answer</a:t>
            </a: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13"/>
                                        </p:tgtEl>
                                        <p:attrNameLst>
                                          <p:attrName>ppt_x</p:attrName>
                                        </p:attrNameLst>
                                      </p:cBhvr>
                                      <p:tavLst>
                                        <p:tav tm="0">
                                          <p:val>
                                            <p:strVal val="ppt_x"/>
                                          </p:val>
                                        </p:tav>
                                        <p:tav tm="100000">
                                          <p:val>
                                            <p:strVal val="ppt_x"/>
                                          </p:val>
                                        </p:tav>
                                      </p:tavLst>
                                    </p:anim>
                                    <p:anim calcmode="lin" valueType="num">
                                      <p:cBhvr additive="base">
                                        <p:cTn id="13" dur="500"/>
                                        <p:tgtEl>
                                          <p:spTgt spid="13"/>
                                        </p:tgtEl>
                                        <p:attrNameLst>
                                          <p:attrName>ppt_y</p:attrName>
                                        </p:attrNameLst>
                                      </p:cBhvr>
                                      <p:tavLst>
                                        <p:tav tm="0">
                                          <p:val>
                                            <p:strVal val="ppt_y"/>
                                          </p:val>
                                        </p:tav>
                                        <p:tav tm="100000">
                                          <p:val>
                                            <p:strVal val="1+ppt_h/2"/>
                                          </p:val>
                                        </p:tav>
                                      </p:tavLst>
                                    </p:anim>
                                    <p:set>
                                      <p:cBhvr>
                                        <p:cTn id="14" dur="1" fill="hold">
                                          <p:stCondLst>
                                            <p:cond delay="499"/>
                                          </p:stCondLst>
                                        </p:cTn>
                                        <p:tgtEl>
                                          <p:spTgt spid="13"/>
                                        </p:tgtEl>
                                        <p:attrNameLst>
                                          <p:attrName>style.visibility</p:attrName>
                                        </p:attrNameLst>
                                      </p:cBhvr>
                                      <p:to>
                                        <p:strVal val="hidden"/>
                                      </p:to>
                                    </p:set>
                                  </p:childTnLst>
                                </p:cTn>
                              </p:par>
                              <p:par>
                                <p:cTn id="15" presetID="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500" fill="hold"/>
                                        <p:tgtEl>
                                          <p:spTgt spid="14"/>
                                        </p:tgtEl>
                                        <p:attrNameLst>
                                          <p:attrName>ppt_x</p:attrName>
                                        </p:attrNameLst>
                                      </p:cBhvr>
                                      <p:tavLst>
                                        <p:tav tm="0">
                                          <p:val>
                                            <p:strVal val="#ppt_x"/>
                                          </p:val>
                                        </p:tav>
                                        <p:tav tm="100000">
                                          <p:val>
                                            <p:strVal val="#ppt_x"/>
                                          </p:val>
                                        </p:tav>
                                      </p:tavLst>
                                    </p:anim>
                                    <p:anim calcmode="lin" valueType="num">
                                      <p:cBhvr additive="base">
                                        <p:cTn id="1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xit" presetSubtype="4" fill="hold" nodeType="clickEffect">
                                  <p:stCondLst>
                                    <p:cond delay="0"/>
                                  </p:stCondLst>
                                  <p:childTnLst>
                                    <p:anim calcmode="lin" valueType="num">
                                      <p:cBhvr additive="base">
                                        <p:cTn id="22" dur="500"/>
                                        <p:tgtEl>
                                          <p:spTgt spid="14"/>
                                        </p:tgtEl>
                                        <p:attrNameLst>
                                          <p:attrName>ppt_x</p:attrName>
                                        </p:attrNameLst>
                                      </p:cBhvr>
                                      <p:tavLst>
                                        <p:tav tm="0">
                                          <p:val>
                                            <p:strVal val="ppt_x"/>
                                          </p:val>
                                        </p:tav>
                                        <p:tav tm="100000">
                                          <p:val>
                                            <p:strVal val="ppt_x"/>
                                          </p:val>
                                        </p:tav>
                                      </p:tavLst>
                                    </p:anim>
                                    <p:anim calcmode="lin" valueType="num">
                                      <p:cBhvr additive="base">
                                        <p:cTn id="23" dur="500"/>
                                        <p:tgtEl>
                                          <p:spTgt spid="14"/>
                                        </p:tgtEl>
                                        <p:attrNameLst>
                                          <p:attrName>ppt_y</p:attrName>
                                        </p:attrNameLst>
                                      </p:cBhvr>
                                      <p:tavLst>
                                        <p:tav tm="0">
                                          <p:val>
                                            <p:strVal val="ppt_y"/>
                                          </p:val>
                                        </p:tav>
                                        <p:tav tm="100000">
                                          <p:val>
                                            <p:strVal val="1+ppt_h/2"/>
                                          </p:val>
                                        </p:tav>
                                      </p:tavLst>
                                    </p:anim>
                                    <p:set>
                                      <p:cBhvr>
                                        <p:cTn id="24" dur="1" fill="hold">
                                          <p:stCondLst>
                                            <p:cond delay="499"/>
                                          </p:stCondLst>
                                        </p:cTn>
                                        <p:tgtEl>
                                          <p:spTgt spid="14"/>
                                        </p:tgtEl>
                                        <p:attrNameLst>
                                          <p:attrName>style.visibility</p:attrName>
                                        </p:attrNameLst>
                                      </p:cBhvr>
                                      <p:to>
                                        <p:strVal val="hidden"/>
                                      </p:to>
                                    </p:set>
                                  </p:childTnLst>
                                </p:cTn>
                              </p:par>
                              <p:par>
                                <p:cTn id="25" presetID="2" presetClass="entr" presetSubtype="4"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ppt_x"/>
                                          </p:val>
                                        </p:tav>
                                        <p:tav tm="100000">
                                          <p:val>
                                            <p:strVal val="#ppt_x"/>
                                          </p:val>
                                        </p:tav>
                                      </p:tavLst>
                                    </p:anim>
                                    <p:anim calcmode="lin" valueType="num">
                                      <p:cBhvr additive="base">
                                        <p:cTn id="2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xit" presetSubtype="4" fill="hold" nodeType="clickEffect">
                                  <p:stCondLst>
                                    <p:cond delay="0"/>
                                  </p:stCondLst>
                                  <p:childTnLst>
                                    <p:anim calcmode="lin" valueType="num">
                                      <p:cBhvr additive="base">
                                        <p:cTn id="32" dur="500"/>
                                        <p:tgtEl>
                                          <p:spTgt spid="15"/>
                                        </p:tgtEl>
                                        <p:attrNameLst>
                                          <p:attrName>ppt_x</p:attrName>
                                        </p:attrNameLst>
                                      </p:cBhvr>
                                      <p:tavLst>
                                        <p:tav tm="0">
                                          <p:val>
                                            <p:strVal val="ppt_x"/>
                                          </p:val>
                                        </p:tav>
                                        <p:tav tm="100000">
                                          <p:val>
                                            <p:strVal val="ppt_x"/>
                                          </p:val>
                                        </p:tav>
                                      </p:tavLst>
                                    </p:anim>
                                    <p:anim calcmode="lin" valueType="num">
                                      <p:cBhvr additive="base">
                                        <p:cTn id="33" dur="500"/>
                                        <p:tgtEl>
                                          <p:spTgt spid="15"/>
                                        </p:tgtEl>
                                        <p:attrNameLst>
                                          <p:attrName>ppt_y</p:attrName>
                                        </p:attrNameLst>
                                      </p:cBhvr>
                                      <p:tavLst>
                                        <p:tav tm="0">
                                          <p:val>
                                            <p:strVal val="ppt_y"/>
                                          </p:val>
                                        </p:tav>
                                        <p:tav tm="100000">
                                          <p:val>
                                            <p:strVal val="1+ppt_h/2"/>
                                          </p:val>
                                        </p:tav>
                                      </p:tavLst>
                                    </p:anim>
                                    <p:set>
                                      <p:cBhvr>
                                        <p:cTn id="34"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43964" y="152399"/>
            <a:ext cx="1188448" cy="513807"/>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1600" dirty="0" smtClean="0">
                <a:solidFill>
                  <a:schemeClr val="tx1"/>
                </a:solidFill>
              </a:rPr>
              <a:t>1.Fixed Assets</a:t>
            </a:r>
            <a:endParaRPr lang="en-US" sz="1600" dirty="0">
              <a:solidFill>
                <a:schemeClr val="tx1"/>
              </a:solidFill>
            </a:endParaRPr>
          </a:p>
        </p:txBody>
      </p:sp>
      <p:sp>
        <p:nvSpPr>
          <p:cNvPr id="5" name="Rounded Rectangle 4">
            <a:hlinkClick r:id="rId3" action="ppaction://hlinksldjump"/>
          </p:cNvPr>
          <p:cNvSpPr/>
          <p:nvPr/>
        </p:nvSpPr>
        <p:spPr>
          <a:xfrm>
            <a:off x="124369" y="709550"/>
            <a:ext cx="1228725" cy="33548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2.Inventory</a:t>
            </a:r>
          </a:p>
        </p:txBody>
      </p:sp>
      <p:sp>
        <p:nvSpPr>
          <p:cNvPr id="6" name="Rounded Rectangle 5">
            <a:hlinkClick r:id="rId4" action="ppaction://hlinksldjump"/>
          </p:cNvPr>
          <p:cNvSpPr/>
          <p:nvPr/>
        </p:nvSpPr>
        <p:spPr>
          <a:xfrm>
            <a:off x="156755" y="1088322"/>
            <a:ext cx="1165860" cy="58807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3.Loans to </a:t>
            </a:r>
            <a:endParaRPr lang="en-US" sz="1400" dirty="0">
              <a:solidFill>
                <a:schemeClr val="tx1"/>
              </a:solidFill>
            </a:endParaRPr>
          </a:p>
        </p:txBody>
      </p:sp>
      <p:sp>
        <p:nvSpPr>
          <p:cNvPr id="7" name="Rounded Rectangle 6">
            <a:hlinkClick r:id="rId5" action="ppaction://hlinksldjump"/>
          </p:cNvPr>
          <p:cNvSpPr/>
          <p:nvPr/>
        </p:nvSpPr>
        <p:spPr>
          <a:xfrm>
            <a:off x="137160" y="2307682"/>
            <a:ext cx="1185455" cy="43551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5.Deposits</a:t>
            </a:r>
            <a:endParaRPr lang="en-US" sz="1400" dirty="0">
              <a:solidFill>
                <a:schemeClr val="tx1"/>
              </a:solidFill>
            </a:endParaRPr>
          </a:p>
        </p:txBody>
      </p:sp>
      <p:sp>
        <p:nvSpPr>
          <p:cNvPr id="8" name="Rounded Rectangle 7">
            <a:hlinkClick r:id="rId6" action="ppaction://hlinksldjump"/>
          </p:cNvPr>
          <p:cNvSpPr/>
          <p:nvPr/>
        </p:nvSpPr>
        <p:spPr>
          <a:xfrm>
            <a:off x="156755" y="1752430"/>
            <a:ext cx="1165860" cy="457370"/>
          </a:xfrm>
          <a:prstGeom prst="roundRect">
            <a:avLst>
              <a:gd name="adj" fmla="val 1875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4.Internal control </a:t>
            </a:r>
            <a:endParaRPr lang="en-US" sz="1400" dirty="0">
              <a:solidFill>
                <a:schemeClr val="tx1"/>
              </a:solidFill>
            </a:endParaRPr>
          </a:p>
        </p:txBody>
      </p:sp>
      <p:sp>
        <p:nvSpPr>
          <p:cNvPr id="9" name="Rounded Rectangle 8">
            <a:hlinkClick r:id="rId4" action="ppaction://hlinksldjump"/>
          </p:cNvPr>
          <p:cNvSpPr/>
          <p:nvPr/>
        </p:nvSpPr>
        <p:spPr>
          <a:xfrm>
            <a:off x="137160" y="2806336"/>
            <a:ext cx="1186542" cy="47026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6.Cost Records</a:t>
            </a:r>
            <a:endParaRPr lang="en-US" sz="1400" dirty="0">
              <a:solidFill>
                <a:schemeClr val="tx1"/>
              </a:solidFill>
            </a:endParaRPr>
          </a:p>
        </p:txBody>
      </p:sp>
      <p:sp>
        <p:nvSpPr>
          <p:cNvPr id="10" name="Rounded Rectangle 9">
            <a:hlinkClick r:id="rId7" action="ppaction://hlinksldjump"/>
          </p:cNvPr>
          <p:cNvSpPr/>
          <p:nvPr/>
        </p:nvSpPr>
        <p:spPr>
          <a:xfrm>
            <a:off x="114573" y="3316282"/>
            <a:ext cx="1208042" cy="41751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7.Statutory Dues</a:t>
            </a:r>
            <a:endParaRPr lang="en-US" sz="1400" dirty="0">
              <a:solidFill>
                <a:schemeClr val="tx1"/>
              </a:solidFill>
            </a:endParaRPr>
          </a:p>
        </p:txBody>
      </p:sp>
      <p:sp>
        <p:nvSpPr>
          <p:cNvPr id="11" name="Rounded Rectangle 10">
            <a:hlinkClick r:id="rId8" action="ppaction://hlinksldjump"/>
          </p:cNvPr>
          <p:cNvSpPr/>
          <p:nvPr/>
        </p:nvSpPr>
        <p:spPr>
          <a:xfrm>
            <a:off x="127363" y="3797096"/>
            <a:ext cx="1196340" cy="47010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8.Accumulated losses</a:t>
            </a:r>
            <a:endParaRPr lang="en-US" sz="1400" dirty="0">
              <a:solidFill>
                <a:schemeClr val="tx1"/>
              </a:solidFill>
            </a:endParaRPr>
          </a:p>
        </p:txBody>
      </p:sp>
      <p:sp>
        <p:nvSpPr>
          <p:cNvPr id="13" name="Rounded Rectangle 12">
            <a:hlinkClick r:id="rId9" action="ppaction://hlinksldjump"/>
          </p:cNvPr>
          <p:cNvSpPr/>
          <p:nvPr/>
        </p:nvSpPr>
        <p:spPr>
          <a:xfrm>
            <a:off x="104775" y="5543782"/>
            <a:ext cx="1228725" cy="47601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11.Uses of loan</a:t>
            </a:r>
            <a:endParaRPr lang="en-US" sz="1400" dirty="0">
              <a:solidFill>
                <a:schemeClr val="tx1"/>
              </a:solidFill>
            </a:endParaRPr>
          </a:p>
        </p:txBody>
      </p:sp>
      <p:sp>
        <p:nvSpPr>
          <p:cNvPr id="14" name="Rounded Rectangle 13">
            <a:hlinkClick r:id="rId10" action="ppaction://hlinksldjump"/>
          </p:cNvPr>
          <p:cNvSpPr/>
          <p:nvPr/>
        </p:nvSpPr>
        <p:spPr>
          <a:xfrm>
            <a:off x="124369" y="6114415"/>
            <a:ext cx="1198245" cy="438785"/>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12.Fraud Reporting</a:t>
            </a:r>
            <a:endParaRPr lang="en-US" sz="1600" dirty="0">
              <a:solidFill>
                <a:schemeClr val="tx1"/>
              </a:solidFill>
            </a:endParaRPr>
          </a:p>
        </p:txBody>
      </p:sp>
      <p:sp>
        <p:nvSpPr>
          <p:cNvPr id="20" name="Rounded Rectangle 19">
            <a:hlinkClick r:id="rId11" action="ppaction://hlinksldjump"/>
          </p:cNvPr>
          <p:cNvSpPr/>
          <p:nvPr/>
        </p:nvSpPr>
        <p:spPr>
          <a:xfrm>
            <a:off x="104775" y="4876800"/>
            <a:ext cx="1228725" cy="59332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smtClean="0"/>
          </a:p>
          <a:p>
            <a:pPr algn="ctr"/>
            <a:r>
              <a:rPr lang="en-US" sz="1400" dirty="0" smtClean="0">
                <a:solidFill>
                  <a:schemeClr val="tx1"/>
                </a:solidFill>
              </a:rPr>
              <a:t>10. Guarantee given</a:t>
            </a:r>
          </a:p>
          <a:p>
            <a:pPr algn="ctr"/>
            <a:endParaRPr lang="en-US" sz="1600" dirty="0"/>
          </a:p>
        </p:txBody>
      </p:sp>
      <p:sp>
        <p:nvSpPr>
          <p:cNvPr id="21" name="Rounded Rectangle 20">
            <a:hlinkClick r:id="rId10" action="ppaction://hlinksldjump"/>
          </p:cNvPr>
          <p:cNvSpPr/>
          <p:nvPr/>
        </p:nvSpPr>
        <p:spPr>
          <a:xfrm>
            <a:off x="107768" y="4326610"/>
            <a:ext cx="1228725" cy="47399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9.Repayment of dues</a:t>
            </a:r>
            <a:endParaRPr lang="en-US" sz="1400" dirty="0">
              <a:solidFill>
                <a:schemeClr val="tx1"/>
              </a:solidFill>
            </a:endParaRPr>
          </a:p>
        </p:txBody>
      </p:sp>
      <p:sp>
        <p:nvSpPr>
          <p:cNvPr id="22" name="Rectangle 21"/>
          <p:cNvSpPr/>
          <p:nvPr/>
        </p:nvSpPr>
        <p:spPr>
          <a:xfrm>
            <a:off x="1524000" y="152400"/>
            <a:ext cx="7543800" cy="1600200"/>
          </a:xfrm>
          <a:prstGeom prst="rect">
            <a:avLst/>
          </a:prstGeom>
          <a:ln/>
          <a:effectLst>
            <a:glow rad="139700">
              <a:schemeClr val="accent6">
                <a:satMod val="175000"/>
                <a:alpha val="40000"/>
              </a:schemeClr>
            </a:glow>
            <a:outerShdw blurRad="50800" dist="38100" dir="8100000" algn="tr" rotWithShape="0">
              <a:prstClr val="black">
                <a:alpha val="40000"/>
              </a:prstClr>
            </a:outerShdw>
            <a:reflection blurRad="6350" stA="50000" endA="300" endPos="55000" dir="5400000" sy="-100000" algn="bl" rotWithShape="0"/>
          </a:effectLst>
          <a:scene3d>
            <a:camera prst="orthographicFront"/>
            <a:lightRig rig="threePt" dir="t"/>
          </a:scene3d>
          <a:sp3d>
            <a:bevelT w="165100" prst="coolSlant"/>
          </a:sp3d>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extrusionH="57150">
              <a:bevelT w="82550" h="38100" prst="coolSlant"/>
            </a:sp3d>
          </a:bodyPr>
          <a:lstStyle/>
          <a:p>
            <a:pPr algn="ctr"/>
            <a:r>
              <a:rPr lang="en-US" sz="4800" b="1" dirty="0" smtClean="0">
                <a:ln w="1905">
                  <a:solidFill>
                    <a:schemeClr val="tx1">
                      <a:lumMod val="50000"/>
                      <a:lumOff val="50000"/>
                    </a:schemeClr>
                  </a:solidFill>
                </a:ln>
                <a:solidFill>
                  <a:srgbClr val="FFC000"/>
                </a:solidFill>
                <a:effectLst>
                  <a:glow rad="63500">
                    <a:schemeClr val="accent6">
                      <a:satMod val="175000"/>
                      <a:alpha val="40000"/>
                    </a:schemeClr>
                  </a:glow>
                  <a:outerShdw blurRad="38100" dist="38100" dir="2700000" algn="tl">
                    <a:srgbClr val="000000">
                      <a:alpha val="43137"/>
                    </a:srgbClr>
                  </a:outerShdw>
                  <a:reflection blurRad="6350" stA="55000" endA="300" endPos="45500" dir="5400000" sy="-100000" algn="bl" rotWithShape="0"/>
                </a:effectLst>
                <a:latin typeface="+mj-lt"/>
                <a:cs typeface="Times New Roman" pitchFamily="18" charset="0"/>
              </a:rPr>
              <a:t>Matters to be </a:t>
            </a:r>
            <a:r>
              <a:rPr lang="en-US" sz="4800" b="1" dirty="0" err="1" smtClean="0">
                <a:ln w="1905">
                  <a:solidFill>
                    <a:schemeClr val="tx1">
                      <a:lumMod val="50000"/>
                      <a:lumOff val="50000"/>
                    </a:schemeClr>
                  </a:solidFill>
                </a:ln>
                <a:solidFill>
                  <a:srgbClr val="FFC000"/>
                </a:solidFill>
                <a:effectLst>
                  <a:glow rad="63500">
                    <a:schemeClr val="accent6">
                      <a:satMod val="175000"/>
                      <a:alpha val="40000"/>
                    </a:schemeClr>
                  </a:glow>
                  <a:outerShdw blurRad="38100" dist="38100" dir="2700000" algn="tl">
                    <a:srgbClr val="000000">
                      <a:alpha val="43137"/>
                    </a:srgbClr>
                  </a:outerShdw>
                  <a:reflection blurRad="6350" stA="55000" endA="300" endPos="45500" dir="5400000" sy="-100000" algn="bl" rotWithShape="0"/>
                </a:effectLst>
                <a:latin typeface="+mj-lt"/>
                <a:cs typeface="Times New Roman" pitchFamily="18" charset="0"/>
              </a:rPr>
              <a:t>repotred</a:t>
            </a:r>
            <a:r>
              <a:rPr lang="en-US" sz="4800" b="1" dirty="0" smtClean="0">
                <a:ln w="1905">
                  <a:solidFill>
                    <a:schemeClr val="tx1">
                      <a:lumMod val="50000"/>
                      <a:lumOff val="50000"/>
                    </a:schemeClr>
                  </a:solidFill>
                </a:ln>
                <a:solidFill>
                  <a:srgbClr val="FFC000"/>
                </a:solidFill>
                <a:effectLst>
                  <a:glow rad="63500">
                    <a:schemeClr val="accent6">
                      <a:satMod val="175000"/>
                      <a:alpha val="40000"/>
                    </a:schemeClr>
                  </a:glow>
                  <a:outerShdw blurRad="38100" dist="38100" dir="2700000" algn="tl">
                    <a:srgbClr val="000000">
                      <a:alpha val="43137"/>
                    </a:srgbClr>
                  </a:outerShdw>
                  <a:reflection blurRad="6350" stA="55000" endA="300" endPos="45500" dir="5400000" sy="-100000" algn="bl" rotWithShape="0"/>
                </a:effectLst>
                <a:latin typeface="+mj-lt"/>
                <a:cs typeface="Times New Roman" pitchFamily="18" charset="0"/>
              </a:rPr>
              <a:t> under CARO[3(</a:t>
            </a:r>
            <a:r>
              <a:rPr lang="en-US" sz="4800" b="1" dirty="0" err="1" smtClean="0">
                <a:ln w="1905">
                  <a:solidFill>
                    <a:schemeClr val="tx1">
                      <a:lumMod val="50000"/>
                      <a:lumOff val="50000"/>
                    </a:schemeClr>
                  </a:solidFill>
                </a:ln>
                <a:solidFill>
                  <a:srgbClr val="FFC000"/>
                </a:solidFill>
                <a:effectLst>
                  <a:glow rad="63500">
                    <a:schemeClr val="accent6">
                      <a:satMod val="175000"/>
                      <a:alpha val="40000"/>
                    </a:schemeClr>
                  </a:glow>
                  <a:outerShdw blurRad="38100" dist="38100" dir="2700000" algn="tl">
                    <a:srgbClr val="000000">
                      <a:alpha val="43137"/>
                    </a:srgbClr>
                  </a:outerShdw>
                  <a:reflection blurRad="6350" stA="55000" endA="300" endPos="45500" dir="5400000" sy="-100000" algn="bl" rotWithShape="0"/>
                </a:effectLst>
                <a:latin typeface="+mj-lt"/>
                <a:cs typeface="Times New Roman" pitchFamily="18" charset="0"/>
              </a:rPr>
              <a:t>i</a:t>
            </a:r>
            <a:r>
              <a:rPr lang="en-US" sz="4800" b="1" dirty="0" smtClean="0">
                <a:ln w="1905">
                  <a:solidFill>
                    <a:schemeClr val="tx1">
                      <a:lumMod val="50000"/>
                      <a:lumOff val="50000"/>
                    </a:schemeClr>
                  </a:solidFill>
                </a:ln>
                <a:solidFill>
                  <a:srgbClr val="FFC000"/>
                </a:solidFill>
                <a:effectLst>
                  <a:glow rad="63500">
                    <a:schemeClr val="accent6">
                      <a:satMod val="175000"/>
                      <a:alpha val="40000"/>
                    </a:schemeClr>
                  </a:glow>
                  <a:outerShdw blurRad="38100" dist="38100" dir="2700000" algn="tl">
                    <a:srgbClr val="000000">
                      <a:alpha val="43137"/>
                    </a:srgbClr>
                  </a:outerShdw>
                  <a:reflection blurRad="6350" stA="55000" endA="300" endPos="45500" dir="5400000" sy="-100000" algn="bl" rotWithShape="0"/>
                </a:effectLst>
                <a:latin typeface="+mj-lt"/>
                <a:cs typeface="Times New Roman" pitchFamily="18" charset="0"/>
              </a:rPr>
              <a:t>)] </a:t>
            </a:r>
            <a:endParaRPr lang="en-US" sz="4800" b="1" dirty="0">
              <a:ln w="1905">
                <a:solidFill>
                  <a:schemeClr val="tx1">
                    <a:lumMod val="50000"/>
                    <a:lumOff val="50000"/>
                  </a:schemeClr>
                </a:solidFill>
              </a:ln>
              <a:solidFill>
                <a:srgbClr val="FFC000"/>
              </a:solidFill>
              <a:effectLst>
                <a:glow rad="63500">
                  <a:schemeClr val="accent6">
                    <a:satMod val="175000"/>
                    <a:alpha val="40000"/>
                  </a:schemeClr>
                </a:glow>
                <a:outerShdw blurRad="38100" dist="38100" dir="2700000" algn="tl">
                  <a:srgbClr val="000000">
                    <a:alpha val="43137"/>
                  </a:srgbClr>
                </a:outerShdw>
                <a:reflection blurRad="6350" stA="55000" endA="300" endPos="45500" dir="5400000" sy="-100000" algn="bl" rotWithShape="0"/>
              </a:effectLst>
              <a:latin typeface="+mj-lt"/>
              <a:cs typeface="Times New Roman" pitchFamily="18" charset="0"/>
            </a:endParaRPr>
          </a:p>
        </p:txBody>
      </p:sp>
      <p:sp>
        <p:nvSpPr>
          <p:cNvPr id="28" name="TextBox 27"/>
          <p:cNvSpPr txBox="1"/>
          <p:nvPr/>
        </p:nvSpPr>
        <p:spPr>
          <a:xfrm>
            <a:off x="1524000" y="2362200"/>
            <a:ext cx="7086600" cy="2585323"/>
          </a:xfrm>
          <a:prstGeom prst="rect">
            <a:avLst/>
          </a:prstGeom>
          <a:noFill/>
        </p:spPr>
        <p:txBody>
          <a:bodyPr wrap="square" rtlCol="0">
            <a:spAutoFit/>
          </a:bodyPr>
          <a:lstStyle/>
          <a:p>
            <a:pPr marL="342900" indent="-342900" algn="just">
              <a:buAutoNum type="alphaLcParenBoth"/>
            </a:pPr>
            <a:r>
              <a:rPr lang="en-US" b="1" dirty="0" smtClean="0">
                <a:latin typeface="Times New Roman" pitchFamily="18" charset="0"/>
                <a:cs typeface="Times New Roman" pitchFamily="18" charset="0"/>
              </a:rPr>
              <a:t>ADEQUACY of record:- </a:t>
            </a:r>
            <a:r>
              <a:rPr lang="en-US" dirty="0" smtClean="0">
                <a:latin typeface="Times New Roman" pitchFamily="18" charset="0"/>
                <a:cs typeface="Times New Roman" pitchFamily="18" charset="0"/>
              </a:rPr>
              <a:t>Whether company is  maintaining proper records showing full particulars including quantitative details and situation of fixed assets.</a:t>
            </a:r>
          </a:p>
          <a:p>
            <a:pPr marL="342900" indent="-342900" algn="just"/>
            <a:r>
              <a:rPr lang="en-US" dirty="0" smtClean="0">
                <a:latin typeface="Times New Roman" pitchFamily="18" charset="0"/>
                <a:cs typeface="Times New Roman" pitchFamily="18" charset="0"/>
              </a:rPr>
              <a:t> </a:t>
            </a:r>
          </a:p>
          <a:p>
            <a:pPr marL="342900" indent="-342900" algn="just">
              <a:buAutoNum type="alphaLcParenBoth" startAt="2"/>
            </a:pPr>
            <a:r>
              <a:rPr lang="en-US" b="1" dirty="0" smtClean="0">
                <a:latin typeface="Times New Roman" pitchFamily="18" charset="0"/>
                <a:cs typeface="Times New Roman" pitchFamily="18" charset="0"/>
              </a:rPr>
              <a:t>VERIFICATION:-  </a:t>
            </a:r>
            <a:r>
              <a:rPr lang="en-US" dirty="0" smtClean="0">
                <a:latin typeface="Times New Roman" pitchFamily="18" charset="0"/>
                <a:cs typeface="Times New Roman" pitchFamily="18" charset="0"/>
              </a:rPr>
              <a:t>Whether F.A. has been physically verified, at reasonable intervals. </a:t>
            </a:r>
          </a:p>
          <a:p>
            <a:pPr marL="342900" indent="-342900" algn="just"/>
            <a:endParaRPr lang="en-US" dirty="0" smtClean="0">
              <a:latin typeface="Times New Roman" pitchFamily="18" charset="0"/>
              <a:cs typeface="Times New Roman" pitchFamily="18" charset="0"/>
            </a:endParaRPr>
          </a:p>
          <a:p>
            <a:pPr marL="342900" indent="-342900" algn="just"/>
            <a:r>
              <a:rPr lang="en-US" b="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if material discrepancies were noticed </a:t>
            </a:r>
            <a:r>
              <a:rPr lang="en-US" dirty="0" smtClean="0">
                <a:latin typeface="Times New Roman" pitchFamily="18" charset="0"/>
                <a:cs typeface="Times New Roman" pitchFamily="18" charset="0"/>
                <a:sym typeface="Wingdings" pitchFamily="2" charset="2"/>
              </a:rPr>
              <a:t> same has been properly dealt with in the books of account.</a:t>
            </a:r>
            <a:r>
              <a:rPr lang="en-US" b="1" dirty="0" smtClean="0">
                <a:latin typeface="Times New Roman" pitchFamily="18" charset="0"/>
                <a:cs typeface="Times New Roman" pitchFamily="18" charset="0"/>
              </a:rPr>
              <a:t>  </a:t>
            </a:r>
            <a:endParaRPr lang="en-US" b="1" dirty="0">
              <a:latin typeface="Times New Roman" pitchFamily="18" charset="0"/>
              <a:cs typeface="Times New Roman" pitchFamily="18" charset="0"/>
            </a:endParaRPr>
          </a:p>
        </p:txBody>
      </p:sp>
    </p:spTree>
    <p:extLst>
      <p:ext uri="{BB962C8B-B14F-4D97-AF65-F5344CB8AC3E}">
        <p14:creationId xmlns:p14="http://schemas.microsoft.com/office/powerpoint/2010/main" xmlns="" val="396361806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1424</TotalTime>
  <Words>1686</Words>
  <Application>Microsoft Office PowerPoint</Application>
  <PresentationFormat>On-screen Show (4:3)</PresentationFormat>
  <Paragraphs>317</Paragraphs>
  <Slides>21</Slides>
  <Notes>15</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arpit</dc:creator>
  <cp:lastModifiedBy>arpit</cp:lastModifiedBy>
  <cp:revision>103</cp:revision>
  <dcterms:created xsi:type="dcterms:W3CDTF">2015-08-21T16:43:53Z</dcterms:created>
  <dcterms:modified xsi:type="dcterms:W3CDTF">2015-08-25T04:30:27Z</dcterms:modified>
</cp:coreProperties>
</file>