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drawing8.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diagrams/drawing5.xml" ContentType="application/vnd.ms-office.drawingml.diagramDrawing+xml"/>
  <Default Extension="jpg" ContentType="image/jpeg"/>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9"/>
  </p:notesMasterIdLst>
  <p:sldIdLst>
    <p:sldId id="267" r:id="rId2"/>
    <p:sldId id="268" r:id="rId3"/>
    <p:sldId id="257" r:id="rId4"/>
    <p:sldId id="258" r:id="rId5"/>
    <p:sldId id="260" r:id="rId6"/>
    <p:sldId id="261" r:id="rId7"/>
    <p:sldId id="262" r:id="rId8"/>
    <p:sldId id="269" r:id="rId9"/>
    <p:sldId id="263" r:id="rId10"/>
    <p:sldId id="270" r:id="rId11"/>
    <p:sldId id="271" r:id="rId12"/>
    <p:sldId id="265" r:id="rId13"/>
    <p:sldId id="264" r:id="rId14"/>
    <p:sldId id="272" r:id="rId15"/>
    <p:sldId id="273" r:id="rId16"/>
    <p:sldId id="274" r:id="rId17"/>
    <p:sldId id="27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horzBarState="maximized">
    <p:restoredLeft sz="34559" autoAdjust="0"/>
    <p:restoredTop sz="86559" autoAdjust="0"/>
  </p:normalViewPr>
  <p:slideViewPr>
    <p:cSldViewPr>
      <p:cViewPr varScale="1">
        <p:scale>
          <a:sx n="79" d="100"/>
          <a:sy n="79" d="100"/>
        </p:scale>
        <p:origin x="-882" y="-78"/>
      </p:cViewPr>
      <p:guideLst>
        <p:guide orient="horz" pos="2160"/>
        <p:guide pos="2880"/>
      </p:guideLst>
    </p:cSldViewPr>
  </p:slideViewPr>
  <p:outlineViewPr>
    <p:cViewPr>
      <p:scale>
        <a:sx n="33" d="100"/>
        <a:sy n="33" d="100"/>
      </p:scale>
      <p:origin x="258" y="2526"/>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4.xml.rels><?xml version="1.0" encoding="UTF-8" standalone="yes"?>
<Relationships xmlns="http://schemas.openxmlformats.org/package/2006/relationships"><Relationship Id="rId1" Type="http://schemas.openxmlformats.org/officeDocument/2006/relationships/image" Target="../media/image3.jpeg"/></Relationships>
</file>

<file path=ppt/diagrams/_rels/data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4.jpg"/></Relationships>
</file>

<file path=ppt/diagrams/_rels/drawing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1.jpeg"/><Relationship Id="rId1" Type="http://schemas.openxmlformats.org/officeDocument/2006/relationships/image" Target="../media/image4.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C1B411-C7FE-44D1-88FE-3D1169FAB9D7}" type="doc">
      <dgm:prSet loTypeId="urn:microsoft.com/office/officeart/2005/8/layout/hierarchy3" loCatId="hierarchy" qsTypeId="urn:microsoft.com/office/officeart/2005/8/quickstyle/3d1" qsCatId="3D" csTypeId="urn:microsoft.com/office/officeart/2005/8/colors/accent1_2" csCatId="accent1" phldr="1"/>
      <dgm:spPr/>
      <dgm:t>
        <a:bodyPr/>
        <a:lstStyle/>
        <a:p>
          <a:endParaRPr lang="en-GB"/>
        </a:p>
      </dgm:t>
    </dgm:pt>
    <dgm:pt modelId="{5EF11267-0C66-4555-9D4E-6EDE3BF2732E}">
      <dgm:prSet phldrT="[Text]"/>
      <dgm:spPr/>
      <dgm:t>
        <a:bodyPr/>
        <a:lstStyle/>
        <a:p>
          <a:r>
            <a:rPr lang="en-GB" dirty="0" smtClean="0"/>
            <a:t>Corporate Governance Report (Regulation 27(2)(a)</a:t>
          </a:r>
          <a:endParaRPr lang="en-GB" dirty="0"/>
        </a:p>
      </dgm:t>
    </dgm:pt>
    <dgm:pt modelId="{0F7BB39E-B269-4E2F-B125-54D28761F534}" type="parTrans" cxnId="{741B5F65-A705-470A-BFF8-B0D58E825007}">
      <dgm:prSet/>
      <dgm:spPr/>
      <dgm:t>
        <a:bodyPr/>
        <a:lstStyle/>
        <a:p>
          <a:endParaRPr lang="en-GB"/>
        </a:p>
      </dgm:t>
    </dgm:pt>
    <dgm:pt modelId="{A797EE8B-80F2-471D-B9A9-BB72AE309754}" type="sibTrans" cxnId="{741B5F65-A705-470A-BFF8-B0D58E825007}">
      <dgm:prSet/>
      <dgm:spPr/>
      <dgm:t>
        <a:bodyPr/>
        <a:lstStyle/>
        <a:p>
          <a:endParaRPr lang="en-GB"/>
        </a:p>
      </dgm:t>
    </dgm:pt>
    <dgm:pt modelId="{45E9890C-CE3F-4AC7-BFC8-30C8B3B39118}">
      <dgm:prSet phldrT="[Text]"/>
      <dgm:spPr/>
      <dgm:t>
        <a:bodyPr/>
        <a:lstStyle/>
        <a:p>
          <a:r>
            <a:rPr lang="en-GB" dirty="0" smtClean="0"/>
            <a:t>If not applicable then Report On Non-Applicability shall be filed</a:t>
          </a:r>
          <a:endParaRPr lang="en-GB" dirty="0"/>
        </a:p>
      </dgm:t>
    </dgm:pt>
    <dgm:pt modelId="{EF6FA7B1-7E60-4927-B135-CA49EAC1206F}" type="parTrans" cxnId="{9132B4AD-097F-439C-8F80-D8B4FBDF8637}">
      <dgm:prSet/>
      <dgm:spPr/>
      <dgm:t>
        <a:bodyPr/>
        <a:lstStyle/>
        <a:p>
          <a:endParaRPr lang="en-GB"/>
        </a:p>
      </dgm:t>
    </dgm:pt>
    <dgm:pt modelId="{BAE69FF2-EECF-4330-8846-CE26F5A2BA56}" type="sibTrans" cxnId="{9132B4AD-097F-439C-8F80-D8B4FBDF8637}">
      <dgm:prSet/>
      <dgm:spPr/>
      <dgm:t>
        <a:bodyPr/>
        <a:lstStyle/>
        <a:p>
          <a:endParaRPr lang="en-GB"/>
        </a:p>
      </dgm:t>
    </dgm:pt>
    <dgm:pt modelId="{D36BBC9A-90CB-4839-A97A-9A2DE518C291}">
      <dgm:prSet phldrT="[Text]"/>
      <dgm:spPr/>
      <dgm:t>
        <a:bodyPr/>
        <a:lstStyle/>
        <a:p>
          <a:r>
            <a:rPr lang="en-GB" dirty="0" smtClean="0"/>
            <a:t>Shall be filed within 15 Days of closure of Quarter</a:t>
          </a:r>
          <a:endParaRPr lang="en-GB" dirty="0"/>
        </a:p>
      </dgm:t>
    </dgm:pt>
    <dgm:pt modelId="{6734D0AA-E460-472E-BC74-2DDE22FB3E67}" type="parTrans" cxnId="{B5B0A530-2D22-4EC7-8E93-13B5116223BF}">
      <dgm:prSet/>
      <dgm:spPr/>
      <dgm:t>
        <a:bodyPr/>
        <a:lstStyle/>
        <a:p>
          <a:endParaRPr lang="en-GB"/>
        </a:p>
      </dgm:t>
    </dgm:pt>
    <dgm:pt modelId="{7EDEBAAA-73C6-4033-920F-AF1A76136063}" type="sibTrans" cxnId="{B5B0A530-2D22-4EC7-8E93-13B5116223BF}">
      <dgm:prSet/>
      <dgm:spPr/>
      <dgm:t>
        <a:bodyPr/>
        <a:lstStyle/>
        <a:p>
          <a:endParaRPr lang="en-GB"/>
        </a:p>
      </dgm:t>
    </dgm:pt>
    <dgm:pt modelId="{8BAF638F-FCEB-4D8F-A276-FEE1782A488B}">
      <dgm:prSet phldrT="[Text]"/>
      <dgm:spPr/>
      <dgm:t>
        <a:bodyPr/>
        <a:lstStyle/>
        <a:p>
          <a:r>
            <a:rPr lang="en-GB" dirty="0" smtClean="0"/>
            <a:t>Applicable Only on those </a:t>
          </a:r>
          <a:r>
            <a:rPr lang="en-GB" b="1" dirty="0" smtClean="0"/>
            <a:t>Listed Companies </a:t>
          </a:r>
          <a:r>
            <a:rPr lang="en-GB" dirty="0" smtClean="0"/>
            <a:t>which fulfills both of following  conditions:</a:t>
          </a:r>
          <a:endParaRPr lang="en-GB" dirty="0"/>
        </a:p>
      </dgm:t>
    </dgm:pt>
    <dgm:pt modelId="{C9F9A828-4C76-4D55-A918-DFFF1FB8CCC2}" type="parTrans" cxnId="{694278CD-8AD1-415E-B540-1E0D7F5BAA02}">
      <dgm:prSet/>
      <dgm:spPr/>
      <dgm:t>
        <a:bodyPr/>
        <a:lstStyle/>
        <a:p>
          <a:endParaRPr lang="en-GB"/>
        </a:p>
      </dgm:t>
    </dgm:pt>
    <dgm:pt modelId="{5B91ABE5-B2CD-4C4B-A433-18031B2BD60B}" type="sibTrans" cxnId="{694278CD-8AD1-415E-B540-1E0D7F5BAA02}">
      <dgm:prSet/>
      <dgm:spPr/>
      <dgm:t>
        <a:bodyPr/>
        <a:lstStyle/>
        <a:p>
          <a:endParaRPr lang="en-GB"/>
        </a:p>
      </dgm:t>
    </dgm:pt>
    <dgm:pt modelId="{587324C0-5486-4FC5-A4DE-677C8CD83872}">
      <dgm:prSet phldrT="[Text]"/>
      <dgm:spPr/>
      <dgm:t>
        <a:bodyPr/>
        <a:lstStyle/>
        <a:p>
          <a:r>
            <a:rPr lang="en-GB" dirty="0" smtClean="0"/>
            <a:t>Paid –up Share capital More then  Rs.10 Cr</a:t>
          </a:r>
          <a:endParaRPr lang="en-GB" dirty="0"/>
        </a:p>
      </dgm:t>
    </dgm:pt>
    <dgm:pt modelId="{E4A0B7C1-5F23-45CF-AF8D-0E31F509BB6A}" type="parTrans" cxnId="{75E5D3F5-3CBD-4F40-A3EC-4BA8B28EC3F2}">
      <dgm:prSet/>
      <dgm:spPr/>
      <dgm:t>
        <a:bodyPr/>
        <a:lstStyle/>
        <a:p>
          <a:endParaRPr lang="en-GB"/>
        </a:p>
      </dgm:t>
    </dgm:pt>
    <dgm:pt modelId="{0ECAA5AA-6712-4ABE-9D60-87ECAEE28920}" type="sibTrans" cxnId="{75E5D3F5-3CBD-4F40-A3EC-4BA8B28EC3F2}">
      <dgm:prSet/>
      <dgm:spPr/>
      <dgm:t>
        <a:bodyPr/>
        <a:lstStyle/>
        <a:p>
          <a:endParaRPr lang="en-GB"/>
        </a:p>
      </dgm:t>
    </dgm:pt>
    <dgm:pt modelId="{8B554F65-2A0A-477C-B8AC-0C3C85F51046}">
      <dgm:prSet phldrT="[Text]"/>
      <dgm:spPr/>
      <dgm:t>
        <a:bodyPr/>
        <a:lstStyle/>
        <a:p>
          <a:r>
            <a:rPr lang="en-GB" dirty="0" smtClean="0"/>
            <a:t>Net worth more then Rs. 25 Cr or more</a:t>
          </a:r>
          <a:endParaRPr lang="en-GB" dirty="0"/>
        </a:p>
      </dgm:t>
    </dgm:pt>
    <dgm:pt modelId="{2F66F159-8A7C-404F-81D5-20EE3A211204}" type="parTrans" cxnId="{3D86AFA8-AD2D-40D3-B586-C64CE1E9DE30}">
      <dgm:prSet/>
      <dgm:spPr/>
      <dgm:t>
        <a:bodyPr/>
        <a:lstStyle/>
        <a:p>
          <a:endParaRPr lang="en-GB"/>
        </a:p>
      </dgm:t>
    </dgm:pt>
    <dgm:pt modelId="{430CDD2A-CCD1-4E9D-BDB5-63A8BE37A7D7}" type="sibTrans" cxnId="{3D86AFA8-AD2D-40D3-B586-C64CE1E9DE30}">
      <dgm:prSet/>
      <dgm:spPr/>
      <dgm:t>
        <a:bodyPr/>
        <a:lstStyle/>
        <a:p>
          <a:endParaRPr lang="en-GB"/>
        </a:p>
      </dgm:t>
    </dgm:pt>
    <dgm:pt modelId="{ADF393BC-90F5-4EE5-B2B5-852719C2F93A}" type="pres">
      <dgm:prSet presAssocID="{1CC1B411-C7FE-44D1-88FE-3D1169FAB9D7}" presName="diagram" presStyleCnt="0">
        <dgm:presLayoutVars>
          <dgm:chPref val="1"/>
          <dgm:dir/>
          <dgm:animOne val="branch"/>
          <dgm:animLvl val="lvl"/>
          <dgm:resizeHandles/>
        </dgm:presLayoutVars>
      </dgm:prSet>
      <dgm:spPr/>
      <dgm:t>
        <a:bodyPr/>
        <a:lstStyle/>
        <a:p>
          <a:endParaRPr lang="en-GB"/>
        </a:p>
      </dgm:t>
    </dgm:pt>
    <dgm:pt modelId="{54C00CEA-05DB-4F78-BE1D-53631C672047}" type="pres">
      <dgm:prSet presAssocID="{5EF11267-0C66-4555-9D4E-6EDE3BF2732E}" presName="root" presStyleCnt="0"/>
      <dgm:spPr/>
      <dgm:t>
        <a:bodyPr/>
        <a:lstStyle/>
        <a:p>
          <a:endParaRPr lang="en-US"/>
        </a:p>
      </dgm:t>
    </dgm:pt>
    <dgm:pt modelId="{A2F4EC39-2DF0-494F-8815-986A41EF76F4}" type="pres">
      <dgm:prSet presAssocID="{5EF11267-0C66-4555-9D4E-6EDE3BF2732E}" presName="rootComposite" presStyleCnt="0"/>
      <dgm:spPr/>
      <dgm:t>
        <a:bodyPr/>
        <a:lstStyle/>
        <a:p>
          <a:endParaRPr lang="en-US"/>
        </a:p>
      </dgm:t>
    </dgm:pt>
    <dgm:pt modelId="{0AFC9A09-4FE3-4C35-84E4-87CB3D150854}" type="pres">
      <dgm:prSet presAssocID="{5EF11267-0C66-4555-9D4E-6EDE3BF2732E}" presName="rootText" presStyleLbl="node1" presStyleIdx="0" presStyleCnt="2" custScaleX="80625" custScaleY="58485"/>
      <dgm:spPr/>
      <dgm:t>
        <a:bodyPr/>
        <a:lstStyle/>
        <a:p>
          <a:endParaRPr lang="en-GB"/>
        </a:p>
      </dgm:t>
    </dgm:pt>
    <dgm:pt modelId="{4C4A0901-B7C7-4756-B87F-9BFA1758DB90}" type="pres">
      <dgm:prSet presAssocID="{5EF11267-0C66-4555-9D4E-6EDE3BF2732E}" presName="rootConnector" presStyleLbl="node1" presStyleIdx="0" presStyleCnt="2"/>
      <dgm:spPr/>
      <dgm:t>
        <a:bodyPr/>
        <a:lstStyle/>
        <a:p>
          <a:endParaRPr lang="en-GB"/>
        </a:p>
      </dgm:t>
    </dgm:pt>
    <dgm:pt modelId="{D77E1803-4A8C-4D24-B6A8-0AD1B4AA51EA}" type="pres">
      <dgm:prSet presAssocID="{5EF11267-0C66-4555-9D4E-6EDE3BF2732E}" presName="childShape" presStyleCnt="0"/>
      <dgm:spPr/>
      <dgm:t>
        <a:bodyPr/>
        <a:lstStyle/>
        <a:p>
          <a:endParaRPr lang="en-US"/>
        </a:p>
      </dgm:t>
    </dgm:pt>
    <dgm:pt modelId="{CFF6D41F-2818-48FB-BF63-DDF5CE905A31}" type="pres">
      <dgm:prSet presAssocID="{EF6FA7B1-7E60-4927-B135-CA49EAC1206F}" presName="Name13" presStyleLbl="parChTrans1D2" presStyleIdx="0" presStyleCnt="4"/>
      <dgm:spPr/>
      <dgm:t>
        <a:bodyPr/>
        <a:lstStyle/>
        <a:p>
          <a:endParaRPr lang="en-GB"/>
        </a:p>
      </dgm:t>
    </dgm:pt>
    <dgm:pt modelId="{13C4DE2B-45F9-4F59-905C-3FFC3FB99DBA}" type="pres">
      <dgm:prSet presAssocID="{45E9890C-CE3F-4AC7-BFC8-30C8B3B39118}" presName="childText" presStyleLbl="bgAcc1" presStyleIdx="0" presStyleCnt="4" custScaleX="89092" custScaleY="62087">
        <dgm:presLayoutVars>
          <dgm:bulletEnabled val="1"/>
        </dgm:presLayoutVars>
      </dgm:prSet>
      <dgm:spPr/>
      <dgm:t>
        <a:bodyPr/>
        <a:lstStyle/>
        <a:p>
          <a:endParaRPr lang="en-GB"/>
        </a:p>
      </dgm:t>
    </dgm:pt>
    <dgm:pt modelId="{0D8F7D66-105C-4F33-A624-3C8B1CF70F13}" type="pres">
      <dgm:prSet presAssocID="{6734D0AA-E460-472E-BC74-2DDE22FB3E67}" presName="Name13" presStyleLbl="parChTrans1D2" presStyleIdx="1" presStyleCnt="4"/>
      <dgm:spPr/>
      <dgm:t>
        <a:bodyPr/>
        <a:lstStyle/>
        <a:p>
          <a:endParaRPr lang="en-GB"/>
        </a:p>
      </dgm:t>
    </dgm:pt>
    <dgm:pt modelId="{53B72E3B-7FB7-49E3-B7C9-0924D416D08F}" type="pres">
      <dgm:prSet presAssocID="{D36BBC9A-90CB-4839-A97A-9A2DE518C291}" presName="childText" presStyleLbl="bgAcc1" presStyleIdx="1" presStyleCnt="4" custScaleX="86354" custScaleY="69919" custLinFactNeighborX="516" custLinFactNeighborY="-15396">
        <dgm:presLayoutVars>
          <dgm:bulletEnabled val="1"/>
        </dgm:presLayoutVars>
      </dgm:prSet>
      <dgm:spPr/>
      <dgm:t>
        <a:bodyPr/>
        <a:lstStyle/>
        <a:p>
          <a:endParaRPr lang="en-GB"/>
        </a:p>
      </dgm:t>
    </dgm:pt>
    <dgm:pt modelId="{0517E8AE-EAC9-4726-8654-C219670D849D}" type="pres">
      <dgm:prSet presAssocID="{8BAF638F-FCEB-4D8F-A276-FEE1782A488B}" presName="root" presStyleCnt="0"/>
      <dgm:spPr/>
      <dgm:t>
        <a:bodyPr/>
        <a:lstStyle/>
        <a:p>
          <a:endParaRPr lang="en-US"/>
        </a:p>
      </dgm:t>
    </dgm:pt>
    <dgm:pt modelId="{4C47CB49-B124-4972-BBD4-6C4B5EF741E6}" type="pres">
      <dgm:prSet presAssocID="{8BAF638F-FCEB-4D8F-A276-FEE1782A488B}" presName="rootComposite" presStyleCnt="0"/>
      <dgm:spPr/>
      <dgm:t>
        <a:bodyPr/>
        <a:lstStyle/>
        <a:p>
          <a:endParaRPr lang="en-US"/>
        </a:p>
      </dgm:t>
    </dgm:pt>
    <dgm:pt modelId="{97071D01-23BE-4047-9E74-31D1323C2ADE}" type="pres">
      <dgm:prSet presAssocID="{8BAF638F-FCEB-4D8F-A276-FEE1782A488B}" presName="rootText" presStyleLbl="node1" presStyleIdx="1" presStyleCnt="2" custScaleX="82068" custScaleY="58485"/>
      <dgm:spPr/>
      <dgm:t>
        <a:bodyPr/>
        <a:lstStyle/>
        <a:p>
          <a:endParaRPr lang="en-GB"/>
        </a:p>
      </dgm:t>
    </dgm:pt>
    <dgm:pt modelId="{CFEA360A-8E2D-4823-BF7B-8D1316C7B21C}" type="pres">
      <dgm:prSet presAssocID="{8BAF638F-FCEB-4D8F-A276-FEE1782A488B}" presName="rootConnector" presStyleLbl="node1" presStyleIdx="1" presStyleCnt="2"/>
      <dgm:spPr/>
      <dgm:t>
        <a:bodyPr/>
        <a:lstStyle/>
        <a:p>
          <a:endParaRPr lang="en-GB"/>
        </a:p>
      </dgm:t>
    </dgm:pt>
    <dgm:pt modelId="{4C57C9FC-7C09-4712-82A6-489A37FDABDA}" type="pres">
      <dgm:prSet presAssocID="{8BAF638F-FCEB-4D8F-A276-FEE1782A488B}" presName="childShape" presStyleCnt="0"/>
      <dgm:spPr/>
      <dgm:t>
        <a:bodyPr/>
        <a:lstStyle/>
        <a:p>
          <a:endParaRPr lang="en-US"/>
        </a:p>
      </dgm:t>
    </dgm:pt>
    <dgm:pt modelId="{AF407DA7-6B3A-4CAF-BC56-557718BA0148}" type="pres">
      <dgm:prSet presAssocID="{E4A0B7C1-5F23-45CF-AF8D-0E31F509BB6A}" presName="Name13" presStyleLbl="parChTrans1D2" presStyleIdx="2" presStyleCnt="4"/>
      <dgm:spPr/>
      <dgm:t>
        <a:bodyPr/>
        <a:lstStyle/>
        <a:p>
          <a:endParaRPr lang="en-GB"/>
        </a:p>
      </dgm:t>
    </dgm:pt>
    <dgm:pt modelId="{92FED353-E45E-46B5-8B25-846729238812}" type="pres">
      <dgm:prSet presAssocID="{587324C0-5486-4FC5-A4DE-677C8CD83872}" presName="childText" presStyleLbl="bgAcc1" presStyleIdx="2" presStyleCnt="4" custScaleX="77439" custScaleY="60104">
        <dgm:presLayoutVars>
          <dgm:bulletEnabled val="1"/>
        </dgm:presLayoutVars>
      </dgm:prSet>
      <dgm:spPr/>
      <dgm:t>
        <a:bodyPr/>
        <a:lstStyle/>
        <a:p>
          <a:endParaRPr lang="en-GB"/>
        </a:p>
      </dgm:t>
    </dgm:pt>
    <dgm:pt modelId="{2E1AC6F3-20CB-4A69-AC79-6997FF99C489}" type="pres">
      <dgm:prSet presAssocID="{2F66F159-8A7C-404F-81D5-20EE3A211204}" presName="Name13" presStyleLbl="parChTrans1D2" presStyleIdx="3" presStyleCnt="4"/>
      <dgm:spPr/>
      <dgm:t>
        <a:bodyPr/>
        <a:lstStyle/>
        <a:p>
          <a:endParaRPr lang="en-GB"/>
        </a:p>
      </dgm:t>
    </dgm:pt>
    <dgm:pt modelId="{D525DDB9-0A1C-4A14-9C6B-3BE4C80681E5}" type="pres">
      <dgm:prSet presAssocID="{8B554F65-2A0A-477C-B8AC-0C3C85F51046}" presName="childText" presStyleLbl="bgAcc1" presStyleIdx="3" presStyleCnt="4" custScaleX="82091" custScaleY="71927" custLinFactNeighborX="-530" custLinFactNeighborY="-14595">
        <dgm:presLayoutVars>
          <dgm:bulletEnabled val="1"/>
        </dgm:presLayoutVars>
      </dgm:prSet>
      <dgm:spPr/>
      <dgm:t>
        <a:bodyPr/>
        <a:lstStyle/>
        <a:p>
          <a:endParaRPr lang="en-GB"/>
        </a:p>
      </dgm:t>
    </dgm:pt>
  </dgm:ptLst>
  <dgm:cxnLst>
    <dgm:cxn modelId="{D55972A6-C58B-4840-BEF9-8057EA916391}" type="presOf" srcId="{E4A0B7C1-5F23-45CF-AF8D-0E31F509BB6A}" destId="{AF407DA7-6B3A-4CAF-BC56-557718BA0148}" srcOrd="0" destOrd="0" presId="urn:microsoft.com/office/officeart/2005/8/layout/hierarchy3"/>
    <dgm:cxn modelId="{6B36156C-2B67-45F3-B939-8102BCFEC64D}" type="presOf" srcId="{2F66F159-8A7C-404F-81D5-20EE3A211204}" destId="{2E1AC6F3-20CB-4A69-AC79-6997FF99C489}" srcOrd="0" destOrd="0" presId="urn:microsoft.com/office/officeart/2005/8/layout/hierarchy3"/>
    <dgm:cxn modelId="{694278CD-8AD1-415E-B540-1E0D7F5BAA02}" srcId="{1CC1B411-C7FE-44D1-88FE-3D1169FAB9D7}" destId="{8BAF638F-FCEB-4D8F-A276-FEE1782A488B}" srcOrd="1" destOrd="0" parTransId="{C9F9A828-4C76-4D55-A918-DFFF1FB8CCC2}" sibTransId="{5B91ABE5-B2CD-4C4B-A433-18031B2BD60B}"/>
    <dgm:cxn modelId="{8E76A30A-4E3D-4FAD-8859-93FF133EEF31}" type="presOf" srcId="{D36BBC9A-90CB-4839-A97A-9A2DE518C291}" destId="{53B72E3B-7FB7-49E3-B7C9-0924D416D08F}" srcOrd="0" destOrd="0" presId="urn:microsoft.com/office/officeart/2005/8/layout/hierarchy3"/>
    <dgm:cxn modelId="{6B757704-749D-4000-A9E3-03B41C9D9AC4}" type="presOf" srcId="{587324C0-5486-4FC5-A4DE-677C8CD83872}" destId="{92FED353-E45E-46B5-8B25-846729238812}" srcOrd="0" destOrd="0" presId="urn:microsoft.com/office/officeart/2005/8/layout/hierarchy3"/>
    <dgm:cxn modelId="{77112B76-6F1D-4CDB-8E04-B9B29FABECF5}" type="presOf" srcId="{8BAF638F-FCEB-4D8F-A276-FEE1782A488B}" destId="{97071D01-23BE-4047-9E74-31D1323C2ADE}" srcOrd="0" destOrd="0" presId="urn:microsoft.com/office/officeart/2005/8/layout/hierarchy3"/>
    <dgm:cxn modelId="{B5B0A530-2D22-4EC7-8E93-13B5116223BF}" srcId="{5EF11267-0C66-4555-9D4E-6EDE3BF2732E}" destId="{D36BBC9A-90CB-4839-A97A-9A2DE518C291}" srcOrd="1" destOrd="0" parTransId="{6734D0AA-E460-472E-BC74-2DDE22FB3E67}" sibTransId="{7EDEBAAA-73C6-4033-920F-AF1A76136063}"/>
    <dgm:cxn modelId="{3D86AFA8-AD2D-40D3-B586-C64CE1E9DE30}" srcId="{8BAF638F-FCEB-4D8F-A276-FEE1782A488B}" destId="{8B554F65-2A0A-477C-B8AC-0C3C85F51046}" srcOrd="1" destOrd="0" parTransId="{2F66F159-8A7C-404F-81D5-20EE3A211204}" sibTransId="{430CDD2A-CCD1-4E9D-BDB5-63A8BE37A7D7}"/>
    <dgm:cxn modelId="{5D1D782F-33F4-43E8-B496-7C2ECD2C90DF}" type="presOf" srcId="{45E9890C-CE3F-4AC7-BFC8-30C8B3B39118}" destId="{13C4DE2B-45F9-4F59-905C-3FFC3FB99DBA}" srcOrd="0" destOrd="0" presId="urn:microsoft.com/office/officeart/2005/8/layout/hierarchy3"/>
    <dgm:cxn modelId="{952081C4-8FD6-4709-8AD5-077CAA286F04}" type="presOf" srcId="{5EF11267-0C66-4555-9D4E-6EDE3BF2732E}" destId="{4C4A0901-B7C7-4756-B87F-9BFA1758DB90}" srcOrd="1" destOrd="0" presId="urn:microsoft.com/office/officeart/2005/8/layout/hierarchy3"/>
    <dgm:cxn modelId="{D03DECCF-4F5B-4028-903C-F723126C6D18}" type="presOf" srcId="{EF6FA7B1-7E60-4927-B135-CA49EAC1206F}" destId="{CFF6D41F-2818-48FB-BF63-DDF5CE905A31}" srcOrd="0" destOrd="0" presId="urn:microsoft.com/office/officeart/2005/8/layout/hierarchy3"/>
    <dgm:cxn modelId="{75E5D3F5-3CBD-4F40-A3EC-4BA8B28EC3F2}" srcId="{8BAF638F-FCEB-4D8F-A276-FEE1782A488B}" destId="{587324C0-5486-4FC5-A4DE-677C8CD83872}" srcOrd="0" destOrd="0" parTransId="{E4A0B7C1-5F23-45CF-AF8D-0E31F509BB6A}" sibTransId="{0ECAA5AA-6712-4ABE-9D60-87ECAEE28920}"/>
    <dgm:cxn modelId="{9132B4AD-097F-439C-8F80-D8B4FBDF8637}" srcId="{5EF11267-0C66-4555-9D4E-6EDE3BF2732E}" destId="{45E9890C-CE3F-4AC7-BFC8-30C8B3B39118}" srcOrd="0" destOrd="0" parTransId="{EF6FA7B1-7E60-4927-B135-CA49EAC1206F}" sibTransId="{BAE69FF2-EECF-4330-8846-CE26F5A2BA56}"/>
    <dgm:cxn modelId="{741B5F65-A705-470A-BFF8-B0D58E825007}" srcId="{1CC1B411-C7FE-44D1-88FE-3D1169FAB9D7}" destId="{5EF11267-0C66-4555-9D4E-6EDE3BF2732E}" srcOrd="0" destOrd="0" parTransId="{0F7BB39E-B269-4E2F-B125-54D28761F534}" sibTransId="{A797EE8B-80F2-471D-B9A9-BB72AE309754}"/>
    <dgm:cxn modelId="{C26FFD44-1953-4379-B983-3815A8B33795}" type="presOf" srcId="{5EF11267-0C66-4555-9D4E-6EDE3BF2732E}" destId="{0AFC9A09-4FE3-4C35-84E4-87CB3D150854}" srcOrd="0" destOrd="0" presId="urn:microsoft.com/office/officeart/2005/8/layout/hierarchy3"/>
    <dgm:cxn modelId="{675C4D16-DB5B-4DB1-86BD-2F44E3857092}" type="presOf" srcId="{6734D0AA-E460-472E-BC74-2DDE22FB3E67}" destId="{0D8F7D66-105C-4F33-A624-3C8B1CF70F13}" srcOrd="0" destOrd="0" presId="urn:microsoft.com/office/officeart/2005/8/layout/hierarchy3"/>
    <dgm:cxn modelId="{05C5DB7D-0361-4E5B-95CF-AE83AE3A3E4E}" type="presOf" srcId="{8B554F65-2A0A-477C-B8AC-0C3C85F51046}" destId="{D525DDB9-0A1C-4A14-9C6B-3BE4C80681E5}" srcOrd="0" destOrd="0" presId="urn:microsoft.com/office/officeart/2005/8/layout/hierarchy3"/>
    <dgm:cxn modelId="{5A84D3B5-DD93-49CA-9DE9-BE52989CB9F9}" type="presOf" srcId="{8BAF638F-FCEB-4D8F-A276-FEE1782A488B}" destId="{CFEA360A-8E2D-4823-BF7B-8D1316C7B21C}" srcOrd="1" destOrd="0" presId="urn:microsoft.com/office/officeart/2005/8/layout/hierarchy3"/>
    <dgm:cxn modelId="{0C8CCCD0-0984-4597-B089-49AA182F22EE}" type="presOf" srcId="{1CC1B411-C7FE-44D1-88FE-3D1169FAB9D7}" destId="{ADF393BC-90F5-4EE5-B2B5-852719C2F93A}" srcOrd="0" destOrd="0" presId="urn:microsoft.com/office/officeart/2005/8/layout/hierarchy3"/>
    <dgm:cxn modelId="{7A3D9E19-8CD7-4E96-8348-29D53FE99C7D}" type="presParOf" srcId="{ADF393BC-90F5-4EE5-B2B5-852719C2F93A}" destId="{54C00CEA-05DB-4F78-BE1D-53631C672047}" srcOrd="0" destOrd="0" presId="urn:microsoft.com/office/officeart/2005/8/layout/hierarchy3"/>
    <dgm:cxn modelId="{8347A917-B536-46A1-80D8-AB6ACBB3076A}" type="presParOf" srcId="{54C00CEA-05DB-4F78-BE1D-53631C672047}" destId="{A2F4EC39-2DF0-494F-8815-986A41EF76F4}" srcOrd="0" destOrd="0" presId="urn:microsoft.com/office/officeart/2005/8/layout/hierarchy3"/>
    <dgm:cxn modelId="{F93F6998-E665-42C9-86C1-A09B38EFF322}" type="presParOf" srcId="{A2F4EC39-2DF0-494F-8815-986A41EF76F4}" destId="{0AFC9A09-4FE3-4C35-84E4-87CB3D150854}" srcOrd="0" destOrd="0" presId="urn:microsoft.com/office/officeart/2005/8/layout/hierarchy3"/>
    <dgm:cxn modelId="{7AF1CF6B-3BD7-424F-887D-3E2D9D181276}" type="presParOf" srcId="{A2F4EC39-2DF0-494F-8815-986A41EF76F4}" destId="{4C4A0901-B7C7-4756-B87F-9BFA1758DB90}" srcOrd="1" destOrd="0" presId="urn:microsoft.com/office/officeart/2005/8/layout/hierarchy3"/>
    <dgm:cxn modelId="{7A9FA8F4-5BB9-467D-ADC4-6DAD4325BA82}" type="presParOf" srcId="{54C00CEA-05DB-4F78-BE1D-53631C672047}" destId="{D77E1803-4A8C-4D24-B6A8-0AD1B4AA51EA}" srcOrd="1" destOrd="0" presId="urn:microsoft.com/office/officeart/2005/8/layout/hierarchy3"/>
    <dgm:cxn modelId="{244E78B1-38AA-4DE5-A0CD-8E268E2B5221}" type="presParOf" srcId="{D77E1803-4A8C-4D24-B6A8-0AD1B4AA51EA}" destId="{CFF6D41F-2818-48FB-BF63-DDF5CE905A31}" srcOrd="0" destOrd="0" presId="urn:microsoft.com/office/officeart/2005/8/layout/hierarchy3"/>
    <dgm:cxn modelId="{6889D063-79D5-4F60-9288-7833C0216AD1}" type="presParOf" srcId="{D77E1803-4A8C-4D24-B6A8-0AD1B4AA51EA}" destId="{13C4DE2B-45F9-4F59-905C-3FFC3FB99DBA}" srcOrd="1" destOrd="0" presId="urn:microsoft.com/office/officeart/2005/8/layout/hierarchy3"/>
    <dgm:cxn modelId="{0D439554-894D-419B-8F7E-1C4CEBBA3883}" type="presParOf" srcId="{D77E1803-4A8C-4D24-B6A8-0AD1B4AA51EA}" destId="{0D8F7D66-105C-4F33-A624-3C8B1CF70F13}" srcOrd="2" destOrd="0" presId="urn:microsoft.com/office/officeart/2005/8/layout/hierarchy3"/>
    <dgm:cxn modelId="{D570087D-F7AC-4BA9-B317-A96D71B1A562}" type="presParOf" srcId="{D77E1803-4A8C-4D24-B6A8-0AD1B4AA51EA}" destId="{53B72E3B-7FB7-49E3-B7C9-0924D416D08F}" srcOrd="3" destOrd="0" presId="urn:microsoft.com/office/officeart/2005/8/layout/hierarchy3"/>
    <dgm:cxn modelId="{D1A62ED8-99EB-46EE-B780-106B29EA8D8D}" type="presParOf" srcId="{ADF393BC-90F5-4EE5-B2B5-852719C2F93A}" destId="{0517E8AE-EAC9-4726-8654-C219670D849D}" srcOrd="1" destOrd="0" presId="urn:microsoft.com/office/officeart/2005/8/layout/hierarchy3"/>
    <dgm:cxn modelId="{6644E82E-6B4B-4C8C-8811-A0DC4AC09FA0}" type="presParOf" srcId="{0517E8AE-EAC9-4726-8654-C219670D849D}" destId="{4C47CB49-B124-4972-BBD4-6C4B5EF741E6}" srcOrd="0" destOrd="0" presId="urn:microsoft.com/office/officeart/2005/8/layout/hierarchy3"/>
    <dgm:cxn modelId="{3360D258-5AD8-44A3-8A6D-0D998B62EBCC}" type="presParOf" srcId="{4C47CB49-B124-4972-BBD4-6C4B5EF741E6}" destId="{97071D01-23BE-4047-9E74-31D1323C2ADE}" srcOrd="0" destOrd="0" presId="urn:microsoft.com/office/officeart/2005/8/layout/hierarchy3"/>
    <dgm:cxn modelId="{AC11FD97-C0C6-489B-9A12-3EABF223633C}" type="presParOf" srcId="{4C47CB49-B124-4972-BBD4-6C4B5EF741E6}" destId="{CFEA360A-8E2D-4823-BF7B-8D1316C7B21C}" srcOrd="1" destOrd="0" presId="urn:microsoft.com/office/officeart/2005/8/layout/hierarchy3"/>
    <dgm:cxn modelId="{2A7546A7-9377-4741-A755-A2D769C9F8A1}" type="presParOf" srcId="{0517E8AE-EAC9-4726-8654-C219670D849D}" destId="{4C57C9FC-7C09-4712-82A6-489A37FDABDA}" srcOrd="1" destOrd="0" presId="urn:microsoft.com/office/officeart/2005/8/layout/hierarchy3"/>
    <dgm:cxn modelId="{DC245036-D38C-4A0E-944A-A2DE888D0E27}" type="presParOf" srcId="{4C57C9FC-7C09-4712-82A6-489A37FDABDA}" destId="{AF407DA7-6B3A-4CAF-BC56-557718BA0148}" srcOrd="0" destOrd="0" presId="urn:microsoft.com/office/officeart/2005/8/layout/hierarchy3"/>
    <dgm:cxn modelId="{1F4D2A4A-45C4-41C3-89D9-7522F7673899}" type="presParOf" srcId="{4C57C9FC-7C09-4712-82A6-489A37FDABDA}" destId="{92FED353-E45E-46B5-8B25-846729238812}" srcOrd="1" destOrd="0" presId="urn:microsoft.com/office/officeart/2005/8/layout/hierarchy3"/>
    <dgm:cxn modelId="{58DC68BB-817E-4D4E-992A-0299718E6888}" type="presParOf" srcId="{4C57C9FC-7C09-4712-82A6-489A37FDABDA}" destId="{2E1AC6F3-20CB-4A69-AC79-6997FF99C489}" srcOrd="2" destOrd="0" presId="urn:microsoft.com/office/officeart/2005/8/layout/hierarchy3"/>
    <dgm:cxn modelId="{ED13C410-0AC9-4861-9FAD-DA8BBFA5DA70}" type="presParOf" srcId="{4C57C9FC-7C09-4712-82A6-489A37FDABDA}" destId="{D525DDB9-0A1C-4A14-9C6B-3BE4C80681E5}" srcOrd="3" destOrd="0" presId="urn:microsoft.com/office/officeart/2005/8/layout/hierarchy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D05D02-60B6-428C-84FA-B20BC88F619B}" type="doc">
      <dgm:prSet loTypeId="urn:microsoft.com/office/officeart/2005/8/layout/cycle6" loCatId="relationship" qsTypeId="urn:microsoft.com/office/officeart/2005/8/quickstyle/3d1" qsCatId="3D" csTypeId="urn:microsoft.com/office/officeart/2005/8/colors/accent1_2" csCatId="accent1" phldr="1"/>
      <dgm:spPr/>
      <dgm:t>
        <a:bodyPr/>
        <a:lstStyle/>
        <a:p>
          <a:endParaRPr lang="en-US"/>
        </a:p>
      </dgm:t>
    </dgm:pt>
    <dgm:pt modelId="{6A38EA4E-0585-403A-9E3F-99CB3B316DBE}">
      <dgm:prSet phldrT="[Text]"/>
      <dgm:spPr/>
      <dgm:t>
        <a:bodyPr/>
        <a:lstStyle/>
        <a:p>
          <a:r>
            <a:rPr lang="en-GB" dirty="0" smtClean="0"/>
            <a:t>Regulation 13(3)</a:t>
          </a:r>
          <a:endParaRPr lang="en-GB" dirty="0"/>
        </a:p>
      </dgm:t>
    </dgm:pt>
    <dgm:pt modelId="{D16D5FD2-9E4B-4BBD-8745-864837EA98A5}" type="parTrans" cxnId="{12386177-23BC-431E-85A3-06F218260B69}">
      <dgm:prSet/>
      <dgm:spPr/>
      <dgm:t>
        <a:bodyPr/>
        <a:lstStyle/>
        <a:p>
          <a:endParaRPr lang="en-GB"/>
        </a:p>
      </dgm:t>
    </dgm:pt>
    <dgm:pt modelId="{5B421E68-8111-4E3C-ACE0-9814BC5CED3A}" type="sibTrans" cxnId="{12386177-23BC-431E-85A3-06F218260B69}">
      <dgm:prSet/>
      <dgm:spPr/>
      <dgm:t>
        <a:bodyPr/>
        <a:lstStyle/>
        <a:p>
          <a:endParaRPr lang="en-GB"/>
        </a:p>
      </dgm:t>
    </dgm:pt>
    <dgm:pt modelId="{440EF3A3-066E-47BF-89EF-5C1B0E202448}">
      <dgm:prSet phldrT="[Text]"/>
      <dgm:spPr/>
      <dgm:t>
        <a:bodyPr/>
        <a:lstStyle/>
        <a:p>
          <a:r>
            <a:rPr lang="en-GB" b="1" dirty="0" smtClean="0"/>
            <a:t>Last Date- 21</a:t>
          </a:r>
          <a:r>
            <a:rPr lang="en-GB" b="1" baseline="30000" dirty="0" smtClean="0"/>
            <a:t>st</a:t>
          </a:r>
          <a:r>
            <a:rPr lang="en-GB" b="1" dirty="0" smtClean="0"/>
            <a:t> April 2016</a:t>
          </a:r>
          <a:endParaRPr lang="en-GB" b="1" dirty="0"/>
        </a:p>
      </dgm:t>
    </dgm:pt>
    <dgm:pt modelId="{1E198772-5966-43F5-B9FA-C00FD389DA07}" type="parTrans" cxnId="{9330AC68-603A-49CB-B992-497FF3595CE7}">
      <dgm:prSet/>
      <dgm:spPr/>
      <dgm:t>
        <a:bodyPr/>
        <a:lstStyle/>
        <a:p>
          <a:endParaRPr lang="en-GB"/>
        </a:p>
      </dgm:t>
    </dgm:pt>
    <dgm:pt modelId="{B7C5F810-F211-4689-997A-AE439A7B68DD}" type="sibTrans" cxnId="{9330AC68-603A-49CB-B992-497FF3595CE7}">
      <dgm:prSet/>
      <dgm:spPr/>
      <dgm:t>
        <a:bodyPr/>
        <a:lstStyle/>
        <a:p>
          <a:endParaRPr lang="en-GB"/>
        </a:p>
      </dgm:t>
    </dgm:pt>
    <dgm:pt modelId="{C1D73BB3-A43F-47B7-9342-B91D3C69BF44}">
      <dgm:prSet phldrT="[Text]"/>
      <dgm:spPr/>
      <dgm:t>
        <a:bodyPr/>
        <a:lstStyle/>
        <a:p>
          <a:r>
            <a:rPr lang="en-GB" dirty="0" smtClean="0"/>
            <a:t>Statement Grievance Redressal  </a:t>
          </a:r>
          <a:endParaRPr lang="en-GB" dirty="0"/>
        </a:p>
      </dgm:t>
    </dgm:pt>
    <dgm:pt modelId="{076BEC59-9CB2-4D11-8E21-24D435DD52A6}" type="parTrans" cxnId="{082E97D2-F441-4E01-8632-C70E3FE38CC7}">
      <dgm:prSet/>
      <dgm:spPr/>
      <dgm:t>
        <a:bodyPr/>
        <a:lstStyle/>
        <a:p>
          <a:endParaRPr lang="en-GB"/>
        </a:p>
      </dgm:t>
    </dgm:pt>
    <dgm:pt modelId="{AC0C3979-199B-40FB-9200-ED3AA4BD62E2}" type="sibTrans" cxnId="{082E97D2-F441-4E01-8632-C70E3FE38CC7}">
      <dgm:prSet/>
      <dgm:spPr/>
      <dgm:t>
        <a:bodyPr/>
        <a:lstStyle/>
        <a:p>
          <a:endParaRPr lang="en-GB"/>
        </a:p>
      </dgm:t>
    </dgm:pt>
    <dgm:pt modelId="{0ACA98A6-C0BE-4468-8C36-178E08E57ADB}" type="pres">
      <dgm:prSet presAssocID="{15D05D02-60B6-428C-84FA-B20BC88F619B}" presName="cycle" presStyleCnt="0">
        <dgm:presLayoutVars>
          <dgm:dir/>
          <dgm:resizeHandles val="exact"/>
        </dgm:presLayoutVars>
      </dgm:prSet>
      <dgm:spPr/>
      <dgm:t>
        <a:bodyPr/>
        <a:lstStyle/>
        <a:p>
          <a:endParaRPr lang="en-US"/>
        </a:p>
      </dgm:t>
    </dgm:pt>
    <dgm:pt modelId="{A84213E2-62B0-4A76-87E2-104D7D8F4DEC}" type="pres">
      <dgm:prSet presAssocID="{6A38EA4E-0585-403A-9E3F-99CB3B316DBE}" presName="node" presStyleLbl="node1" presStyleIdx="0" presStyleCnt="3">
        <dgm:presLayoutVars>
          <dgm:bulletEnabled val="1"/>
        </dgm:presLayoutVars>
      </dgm:prSet>
      <dgm:spPr/>
      <dgm:t>
        <a:bodyPr/>
        <a:lstStyle/>
        <a:p>
          <a:endParaRPr lang="en-US"/>
        </a:p>
      </dgm:t>
    </dgm:pt>
    <dgm:pt modelId="{EF464BD6-1466-4429-846D-31C394479075}" type="pres">
      <dgm:prSet presAssocID="{6A38EA4E-0585-403A-9E3F-99CB3B316DBE}" presName="spNode" presStyleCnt="0"/>
      <dgm:spPr/>
    </dgm:pt>
    <dgm:pt modelId="{FF2881ED-C998-41DE-9E61-8109318D51C6}" type="pres">
      <dgm:prSet presAssocID="{5B421E68-8111-4E3C-ACE0-9814BC5CED3A}" presName="sibTrans" presStyleLbl="sibTrans1D1" presStyleIdx="0" presStyleCnt="3"/>
      <dgm:spPr/>
      <dgm:t>
        <a:bodyPr/>
        <a:lstStyle/>
        <a:p>
          <a:endParaRPr lang="en-US"/>
        </a:p>
      </dgm:t>
    </dgm:pt>
    <dgm:pt modelId="{E48059BB-0695-4223-926F-130C1E3D57B9}" type="pres">
      <dgm:prSet presAssocID="{440EF3A3-066E-47BF-89EF-5C1B0E202448}" presName="node" presStyleLbl="node1" presStyleIdx="1" presStyleCnt="3">
        <dgm:presLayoutVars>
          <dgm:bulletEnabled val="1"/>
        </dgm:presLayoutVars>
      </dgm:prSet>
      <dgm:spPr/>
      <dgm:t>
        <a:bodyPr/>
        <a:lstStyle/>
        <a:p>
          <a:endParaRPr lang="en-US"/>
        </a:p>
      </dgm:t>
    </dgm:pt>
    <dgm:pt modelId="{420B4812-E2F3-4DEE-83EF-1C15ECEBC54F}" type="pres">
      <dgm:prSet presAssocID="{440EF3A3-066E-47BF-89EF-5C1B0E202448}" presName="spNode" presStyleCnt="0"/>
      <dgm:spPr/>
    </dgm:pt>
    <dgm:pt modelId="{74847869-DEE9-428F-95DF-39954A3660D1}" type="pres">
      <dgm:prSet presAssocID="{B7C5F810-F211-4689-997A-AE439A7B68DD}" presName="sibTrans" presStyleLbl="sibTrans1D1" presStyleIdx="1" presStyleCnt="3"/>
      <dgm:spPr/>
      <dgm:t>
        <a:bodyPr/>
        <a:lstStyle/>
        <a:p>
          <a:endParaRPr lang="en-US"/>
        </a:p>
      </dgm:t>
    </dgm:pt>
    <dgm:pt modelId="{96C79200-7A42-4355-81CB-2BFD5B47E99B}" type="pres">
      <dgm:prSet presAssocID="{C1D73BB3-A43F-47B7-9342-B91D3C69BF44}" presName="node" presStyleLbl="node1" presStyleIdx="2" presStyleCnt="3">
        <dgm:presLayoutVars>
          <dgm:bulletEnabled val="1"/>
        </dgm:presLayoutVars>
      </dgm:prSet>
      <dgm:spPr/>
      <dgm:t>
        <a:bodyPr/>
        <a:lstStyle/>
        <a:p>
          <a:endParaRPr lang="en-US"/>
        </a:p>
      </dgm:t>
    </dgm:pt>
    <dgm:pt modelId="{DF1A3B37-FAC3-4DAB-8A0A-083C9B3FB02E}" type="pres">
      <dgm:prSet presAssocID="{C1D73BB3-A43F-47B7-9342-B91D3C69BF44}" presName="spNode" presStyleCnt="0"/>
      <dgm:spPr/>
    </dgm:pt>
    <dgm:pt modelId="{3C675D71-F860-4253-9CC5-479253F383AF}" type="pres">
      <dgm:prSet presAssocID="{AC0C3979-199B-40FB-9200-ED3AA4BD62E2}" presName="sibTrans" presStyleLbl="sibTrans1D1" presStyleIdx="2" presStyleCnt="3"/>
      <dgm:spPr/>
      <dgm:t>
        <a:bodyPr/>
        <a:lstStyle/>
        <a:p>
          <a:endParaRPr lang="en-US"/>
        </a:p>
      </dgm:t>
    </dgm:pt>
  </dgm:ptLst>
  <dgm:cxnLst>
    <dgm:cxn modelId="{082E97D2-F441-4E01-8632-C70E3FE38CC7}" srcId="{15D05D02-60B6-428C-84FA-B20BC88F619B}" destId="{C1D73BB3-A43F-47B7-9342-B91D3C69BF44}" srcOrd="2" destOrd="0" parTransId="{076BEC59-9CB2-4D11-8E21-24D435DD52A6}" sibTransId="{AC0C3979-199B-40FB-9200-ED3AA4BD62E2}"/>
    <dgm:cxn modelId="{56824663-B816-41E3-AF77-B3400878EE86}" type="presOf" srcId="{15D05D02-60B6-428C-84FA-B20BC88F619B}" destId="{0ACA98A6-C0BE-4468-8C36-178E08E57ADB}" srcOrd="0" destOrd="0" presId="urn:microsoft.com/office/officeart/2005/8/layout/cycle6"/>
    <dgm:cxn modelId="{9330AC68-603A-49CB-B992-497FF3595CE7}" srcId="{15D05D02-60B6-428C-84FA-B20BC88F619B}" destId="{440EF3A3-066E-47BF-89EF-5C1B0E202448}" srcOrd="1" destOrd="0" parTransId="{1E198772-5966-43F5-B9FA-C00FD389DA07}" sibTransId="{B7C5F810-F211-4689-997A-AE439A7B68DD}"/>
    <dgm:cxn modelId="{0124F788-F53E-4DAB-9108-B16AD9A32BD3}" type="presOf" srcId="{AC0C3979-199B-40FB-9200-ED3AA4BD62E2}" destId="{3C675D71-F860-4253-9CC5-479253F383AF}" srcOrd="0" destOrd="0" presId="urn:microsoft.com/office/officeart/2005/8/layout/cycle6"/>
    <dgm:cxn modelId="{FC299013-E2D9-41C2-ADD4-D8FA76CFE4DD}" type="presOf" srcId="{5B421E68-8111-4E3C-ACE0-9814BC5CED3A}" destId="{FF2881ED-C998-41DE-9E61-8109318D51C6}" srcOrd="0" destOrd="0" presId="urn:microsoft.com/office/officeart/2005/8/layout/cycle6"/>
    <dgm:cxn modelId="{71114A52-D160-4148-ACCC-CE1435C52F31}" type="presOf" srcId="{6A38EA4E-0585-403A-9E3F-99CB3B316DBE}" destId="{A84213E2-62B0-4A76-87E2-104D7D8F4DEC}" srcOrd="0" destOrd="0" presId="urn:microsoft.com/office/officeart/2005/8/layout/cycle6"/>
    <dgm:cxn modelId="{CE9182A2-8704-423F-B7A1-F2232A0D33CF}" type="presOf" srcId="{B7C5F810-F211-4689-997A-AE439A7B68DD}" destId="{74847869-DEE9-428F-95DF-39954A3660D1}" srcOrd="0" destOrd="0" presId="urn:microsoft.com/office/officeart/2005/8/layout/cycle6"/>
    <dgm:cxn modelId="{03F1F8F0-1D96-40F5-A312-0593CAA840AD}" type="presOf" srcId="{440EF3A3-066E-47BF-89EF-5C1B0E202448}" destId="{E48059BB-0695-4223-926F-130C1E3D57B9}" srcOrd="0" destOrd="0" presId="urn:microsoft.com/office/officeart/2005/8/layout/cycle6"/>
    <dgm:cxn modelId="{63671E05-ECA2-4585-9F9C-6DE8614B769A}" type="presOf" srcId="{C1D73BB3-A43F-47B7-9342-B91D3C69BF44}" destId="{96C79200-7A42-4355-81CB-2BFD5B47E99B}" srcOrd="0" destOrd="0" presId="urn:microsoft.com/office/officeart/2005/8/layout/cycle6"/>
    <dgm:cxn modelId="{12386177-23BC-431E-85A3-06F218260B69}" srcId="{15D05D02-60B6-428C-84FA-B20BC88F619B}" destId="{6A38EA4E-0585-403A-9E3F-99CB3B316DBE}" srcOrd="0" destOrd="0" parTransId="{D16D5FD2-9E4B-4BBD-8745-864837EA98A5}" sibTransId="{5B421E68-8111-4E3C-ACE0-9814BC5CED3A}"/>
    <dgm:cxn modelId="{F56175F7-3CF5-4466-BF5C-D86B0E1331FD}" type="presParOf" srcId="{0ACA98A6-C0BE-4468-8C36-178E08E57ADB}" destId="{A84213E2-62B0-4A76-87E2-104D7D8F4DEC}" srcOrd="0" destOrd="0" presId="urn:microsoft.com/office/officeart/2005/8/layout/cycle6"/>
    <dgm:cxn modelId="{31CF0139-BDC7-43DC-9CED-838B32BA7B38}" type="presParOf" srcId="{0ACA98A6-C0BE-4468-8C36-178E08E57ADB}" destId="{EF464BD6-1466-4429-846D-31C394479075}" srcOrd="1" destOrd="0" presId="urn:microsoft.com/office/officeart/2005/8/layout/cycle6"/>
    <dgm:cxn modelId="{85F33B76-95F2-4365-BA0A-61F97B2143F6}" type="presParOf" srcId="{0ACA98A6-C0BE-4468-8C36-178E08E57ADB}" destId="{FF2881ED-C998-41DE-9E61-8109318D51C6}" srcOrd="2" destOrd="0" presId="urn:microsoft.com/office/officeart/2005/8/layout/cycle6"/>
    <dgm:cxn modelId="{F85CA239-3852-4AA6-8E24-3A17BC693D3D}" type="presParOf" srcId="{0ACA98A6-C0BE-4468-8C36-178E08E57ADB}" destId="{E48059BB-0695-4223-926F-130C1E3D57B9}" srcOrd="3" destOrd="0" presId="urn:microsoft.com/office/officeart/2005/8/layout/cycle6"/>
    <dgm:cxn modelId="{74A701E8-587E-4954-867A-5D0833C198D9}" type="presParOf" srcId="{0ACA98A6-C0BE-4468-8C36-178E08E57ADB}" destId="{420B4812-E2F3-4DEE-83EF-1C15ECEBC54F}" srcOrd="4" destOrd="0" presId="urn:microsoft.com/office/officeart/2005/8/layout/cycle6"/>
    <dgm:cxn modelId="{0EAD5629-0DBE-45FB-9BE3-1856C07AA44C}" type="presParOf" srcId="{0ACA98A6-C0BE-4468-8C36-178E08E57ADB}" destId="{74847869-DEE9-428F-95DF-39954A3660D1}" srcOrd="5" destOrd="0" presId="urn:microsoft.com/office/officeart/2005/8/layout/cycle6"/>
    <dgm:cxn modelId="{5465ECBB-58D4-4140-B3F5-1804E5F52479}" type="presParOf" srcId="{0ACA98A6-C0BE-4468-8C36-178E08E57ADB}" destId="{96C79200-7A42-4355-81CB-2BFD5B47E99B}" srcOrd="6" destOrd="0" presId="urn:microsoft.com/office/officeart/2005/8/layout/cycle6"/>
    <dgm:cxn modelId="{AD83E6C8-2DA4-461A-A4BD-E480CD01AE56}" type="presParOf" srcId="{0ACA98A6-C0BE-4468-8C36-178E08E57ADB}" destId="{DF1A3B37-FAC3-4DAB-8A0A-083C9B3FB02E}" srcOrd="7" destOrd="0" presId="urn:microsoft.com/office/officeart/2005/8/layout/cycle6"/>
    <dgm:cxn modelId="{AB797D94-07B8-495D-8B2D-C24326C526FD}" type="presParOf" srcId="{0ACA98A6-C0BE-4468-8C36-178E08E57ADB}" destId="{3C675D71-F860-4253-9CC5-479253F383AF}" srcOrd="8" destOrd="0" presId="urn:microsoft.com/office/officeart/2005/8/layout/cycle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112A62-917D-4694-87B7-7EFA68A6B9C4}" type="doc">
      <dgm:prSet loTypeId="urn:microsoft.com/office/officeart/2005/8/layout/process1" loCatId="process" qsTypeId="urn:microsoft.com/office/officeart/2005/8/quickstyle/simple1" qsCatId="simple" csTypeId="urn:microsoft.com/office/officeart/2005/8/colors/accent1_2" csCatId="accent1" phldr="1"/>
      <dgm:spPr/>
    </dgm:pt>
    <dgm:pt modelId="{BE0BD56E-8554-476D-88C4-635AE70DE4C4}">
      <dgm:prSet phldrT="[Text]"/>
      <dgm:spPr/>
      <dgm:t>
        <a:bodyPr>
          <a:scene3d>
            <a:camera prst="orthographicFront"/>
            <a:lightRig rig="balanced" dir="t">
              <a:rot lat="0" lon="0" rev="2100000"/>
            </a:lightRig>
          </a:scene3d>
          <a:sp3d extrusionH="57150" prstMaterial="metal">
            <a:bevelT w="38100" h="25400"/>
            <a:contourClr>
              <a:schemeClr val="bg2"/>
            </a:contourClr>
          </a:sp3d>
        </a:bodyPr>
        <a:lstStyle/>
        <a:p>
          <a:r>
            <a:rPr lang="en-GB" b="1" cap="none" spc="0" dirty="0" smtClean="0">
              <a:ln w="50800"/>
              <a:solidFill>
                <a:schemeClr val="bg1">
                  <a:shade val="50000"/>
                </a:schemeClr>
              </a:solidFill>
              <a:effectLst/>
            </a:rPr>
            <a:t>Regulation 31(1)(b)- Shareholding Pattern</a:t>
          </a:r>
          <a:endParaRPr lang="en-GB" b="1" cap="none" spc="0" dirty="0">
            <a:ln w="50800"/>
            <a:solidFill>
              <a:schemeClr val="bg1">
                <a:shade val="50000"/>
              </a:schemeClr>
            </a:solidFill>
            <a:effectLst/>
          </a:endParaRPr>
        </a:p>
      </dgm:t>
    </dgm:pt>
    <dgm:pt modelId="{32A81328-FFED-4914-A1B9-98E880832AC7}" type="parTrans" cxnId="{B99BB544-55CF-4631-9DF9-C39D08F72671}">
      <dgm:prSet/>
      <dgm:spPr/>
      <dgm:t>
        <a:bodyPr>
          <a:scene3d>
            <a:camera prst="orthographicFront"/>
            <a:lightRig rig="balanced" dir="t">
              <a:rot lat="0" lon="0" rev="2100000"/>
            </a:lightRig>
          </a:scene3d>
          <a:sp3d extrusionH="57150" prstMaterial="metal">
            <a:bevelT w="38100" h="25400"/>
            <a:contourClr>
              <a:schemeClr val="bg2"/>
            </a:contourClr>
          </a:sp3d>
        </a:bodyPr>
        <a:lstStyle/>
        <a:p>
          <a:endParaRPr lang="en-GB" b="1" cap="none" spc="0">
            <a:ln w="50800"/>
            <a:solidFill>
              <a:schemeClr val="bg1">
                <a:shade val="50000"/>
              </a:schemeClr>
            </a:solidFill>
            <a:effectLst/>
          </a:endParaRPr>
        </a:p>
      </dgm:t>
    </dgm:pt>
    <dgm:pt modelId="{9656D2B3-6277-4DB1-AFEE-185B01763BE0}" type="sibTrans" cxnId="{B99BB544-55CF-4631-9DF9-C39D08F72671}">
      <dgm:prSet/>
      <dgm:spPr/>
      <dgm:t>
        <a:bodyPr>
          <a:scene3d>
            <a:camera prst="orthographicFront"/>
            <a:lightRig rig="balanced" dir="t">
              <a:rot lat="0" lon="0" rev="2100000"/>
            </a:lightRig>
          </a:scene3d>
          <a:sp3d extrusionH="57150" prstMaterial="metal">
            <a:bevelT w="38100" h="25400"/>
            <a:contourClr>
              <a:schemeClr val="bg2"/>
            </a:contourClr>
          </a:sp3d>
        </a:bodyPr>
        <a:lstStyle/>
        <a:p>
          <a:endParaRPr lang="en-GB" b="1" cap="none" spc="0">
            <a:ln w="50800"/>
            <a:solidFill>
              <a:schemeClr val="bg1">
                <a:shade val="50000"/>
              </a:schemeClr>
            </a:solidFill>
            <a:effectLst/>
          </a:endParaRPr>
        </a:p>
      </dgm:t>
    </dgm:pt>
    <dgm:pt modelId="{EA088B94-CFE7-4F2A-828F-0F919FAABC00}">
      <dgm:prSet phldrT="[Text]"/>
      <dgm:spPr/>
      <dgm:t>
        <a:bodyPr>
          <a:scene3d>
            <a:camera prst="orthographicFront"/>
            <a:lightRig rig="balanced" dir="t">
              <a:rot lat="0" lon="0" rev="2100000"/>
            </a:lightRig>
          </a:scene3d>
          <a:sp3d extrusionH="57150" prstMaterial="metal">
            <a:bevelT w="38100" h="25400"/>
            <a:contourClr>
              <a:schemeClr val="bg2"/>
            </a:contourClr>
          </a:sp3d>
        </a:bodyPr>
        <a:lstStyle/>
        <a:p>
          <a:r>
            <a:rPr lang="en-GB" b="1" cap="none" spc="0" dirty="0" smtClean="0">
              <a:ln w="50800"/>
              <a:solidFill>
                <a:schemeClr val="bg1">
                  <a:shade val="50000"/>
                </a:schemeClr>
              </a:solidFill>
              <a:effectLst/>
            </a:rPr>
            <a:t>With-in 21 Days of Closure of Year </a:t>
          </a:r>
          <a:endParaRPr lang="en-GB" b="1" cap="none" spc="0" dirty="0">
            <a:ln w="50800"/>
            <a:solidFill>
              <a:schemeClr val="bg1">
                <a:shade val="50000"/>
              </a:schemeClr>
            </a:solidFill>
            <a:effectLst/>
          </a:endParaRPr>
        </a:p>
      </dgm:t>
    </dgm:pt>
    <dgm:pt modelId="{88192D60-6CBA-4D85-B302-2108D03A65A0}" type="parTrans" cxnId="{2CCC3BE1-0B9D-485A-A666-9390403F5BB3}">
      <dgm:prSet/>
      <dgm:spPr/>
      <dgm:t>
        <a:bodyPr>
          <a:scene3d>
            <a:camera prst="orthographicFront"/>
            <a:lightRig rig="balanced" dir="t">
              <a:rot lat="0" lon="0" rev="2100000"/>
            </a:lightRig>
          </a:scene3d>
          <a:sp3d extrusionH="57150" prstMaterial="metal">
            <a:bevelT w="38100" h="25400"/>
            <a:contourClr>
              <a:schemeClr val="bg2"/>
            </a:contourClr>
          </a:sp3d>
        </a:bodyPr>
        <a:lstStyle/>
        <a:p>
          <a:endParaRPr lang="en-GB" b="1" cap="none" spc="0">
            <a:ln w="50800"/>
            <a:solidFill>
              <a:schemeClr val="bg1">
                <a:shade val="50000"/>
              </a:schemeClr>
            </a:solidFill>
            <a:effectLst/>
          </a:endParaRPr>
        </a:p>
      </dgm:t>
    </dgm:pt>
    <dgm:pt modelId="{2B419E9F-868D-43BF-80C4-8BDBE8634826}" type="sibTrans" cxnId="{2CCC3BE1-0B9D-485A-A666-9390403F5BB3}">
      <dgm:prSet/>
      <dgm:spPr/>
      <dgm:t>
        <a:bodyPr>
          <a:scene3d>
            <a:camera prst="orthographicFront"/>
            <a:lightRig rig="balanced" dir="t">
              <a:rot lat="0" lon="0" rev="2100000"/>
            </a:lightRig>
          </a:scene3d>
          <a:sp3d extrusionH="57150" prstMaterial="metal">
            <a:bevelT w="38100" h="25400"/>
            <a:contourClr>
              <a:schemeClr val="bg2"/>
            </a:contourClr>
          </a:sp3d>
        </a:bodyPr>
        <a:lstStyle/>
        <a:p>
          <a:endParaRPr lang="en-GB" b="1" cap="none" spc="0">
            <a:ln w="50800"/>
            <a:solidFill>
              <a:schemeClr val="bg1">
                <a:shade val="50000"/>
              </a:schemeClr>
            </a:solidFill>
            <a:effectLst/>
          </a:endParaRPr>
        </a:p>
      </dgm:t>
    </dgm:pt>
    <dgm:pt modelId="{EA10EA6F-4393-42F3-9444-50AFDA3C9324}">
      <dgm:prSet phldrT="[Text]"/>
      <dgm:spPr/>
      <dgm:t>
        <a:bodyPr>
          <a:scene3d>
            <a:camera prst="orthographicFront"/>
            <a:lightRig rig="balanced" dir="t">
              <a:rot lat="0" lon="0" rev="2100000"/>
            </a:lightRig>
          </a:scene3d>
          <a:sp3d extrusionH="57150" prstMaterial="metal">
            <a:bevelT w="38100" h="25400"/>
            <a:contourClr>
              <a:schemeClr val="bg2"/>
            </a:contourClr>
          </a:sp3d>
        </a:bodyPr>
        <a:lstStyle/>
        <a:p>
          <a:r>
            <a:rPr lang="en-GB" b="1" cap="none" spc="0" dirty="0" smtClean="0">
              <a:ln w="50800"/>
              <a:solidFill>
                <a:schemeClr val="bg1">
                  <a:shade val="50000"/>
                </a:schemeClr>
              </a:solidFill>
              <a:effectLst/>
            </a:rPr>
            <a:t>Last Date- 21</a:t>
          </a:r>
          <a:r>
            <a:rPr lang="en-GB" b="1" cap="none" spc="0" baseline="30000" dirty="0" smtClean="0">
              <a:ln w="50800"/>
              <a:solidFill>
                <a:schemeClr val="bg1">
                  <a:shade val="50000"/>
                </a:schemeClr>
              </a:solidFill>
              <a:effectLst/>
            </a:rPr>
            <a:t>st</a:t>
          </a:r>
          <a:r>
            <a:rPr lang="en-GB" b="1" cap="none" spc="0" dirty="0" smtClean="0">
              <a:ln w="50800"/>
              <a:solidFill>
                <a:schemeClr val="bg1">
                  <a:shade val="50000"/>
                </a:schemeClr>
              </a:solidFill>
              <a:effectLst/>
            </a:rPr>
            <a:t> April 2016 for Year ended 31</a:t>
          </a:r>
          <a:r>
            <a:rPr lang="en-GB" b="1" cap="none" spc="0" baseline="30000" dirty="0" smtClean="0">
              <a:ln w="50800"/>
              <a:solidFill>
                <a:schemeClr val="bg1">
                  <a:shade val="50000"/>
                </a:schemeClr>
              </a:solidFill>
              <a:effectLst/>
            </a:rPr>
            <a:t>st</a:t>
          </a:r>
          <a:r>
            <a:rPr lang="en-GB" b="1" cap="none" spc="0" dirty="0" smtClean="0">
              <a:ln w="50800"/>
              <a:solidFill>
                <a:schemeClr val="bg1">
                  <a:shade val="50000"/>
                </a:schemeClr>
              </a:solidFill>
              <a:effectLst/>
            </a:rPr>
            <a:t> March 2015</a:t>
          </a:r>
          <a:endParaRPr lang="en-GB" b="1" cap="none" spc="0" dirty="0">
            <a:ln w="50800"/>
            <a:solidFill>
              <a:schemeClr val="bg1">
                <a:shade val="50000"/>
              </a:schemeClr>
            </a:solidFill>
            <a:effectLst/>
          </a:endParaRPr>
        </a:p>
      </dgm:t>
    </dgm:pt>
    <dgm:pt modelId="{E9D82265-054F-4655-8F79-19770DE01669}" type="parTrans" cxnId="{3E75EE42-E9AC-4076-90FD-F526AD63CE58}">
      <dgm:prSet/>
      <dgm:spPr/>
      <dgm:t>
        <a:bodyPr>
          <a:scene3d>
            <a:camera prst="orthographicFront"/>
            <a:lightRig rig="balanced" dir="t">
              <a:rot lat="0" lon="0" rev="2100000"/>
            </a:lightRig>
          </a:scene3d>
          <a:sp3d extrusionH="57150" prstMaterial="metal">
            <a:bevelT w="38100" h="25400"/>
            <a:contourClr>
              <a:schemeClr val="bg2"/>
            </a:contourClr>
          </a:sp3d>
        </a:bodyPr>
        <a:lstStyle/>
        <a:p>
          <a:endParaRPr lang="en-GB" b="1" cap="none" spc="0">
            <a:ln w="50800"/>
            <a:solidFill>
              <a:schemeClr val="bg1">
                <a:shade val="50000"/>
              </a:schemeClr>
            </a:solidFill>
            <a:effectLst/>
          </a:endParaRPr>
        </a:p>
      </dgm:t>
    </dgm:pt>
    <dgm:pt modelId="{75A5807E-A024-4207-A1F2-E8DF902F1563}" type="sibTrans" cxnId="{3E75EE42-E9AC-4076-90FD-F526AD63CE58}">
      <dgm:prSet/>
      <dgm:spPr/>
      <dgm:t>
        <a:bodyPr>
          <a:scene3d>
            <a:camera prst="orthographicFront"/>
            <a:lightRig rig="balanced" dir="t">
              <a:rot lat="0" lon="0" rev="2100000"/>
            </a:lightRig>
          </a:scene3d>
          <a:sp3d extrusionH="57150" prstMaterial="metal">
            <a:bevelT w="38100" h="25400"/>
            <a:contourClr>
              <a:schemeClr val="bg2"/>
            </a:contourClr>
          </a:sp3d>
        </a:bodyPr>
        <a:lstStyle/>
        <a:p>
          <a:endParaRPr lang="en-GB" b="1" cap="none" spc="0">
            <a:ln w="50800"/>
            <a:solidFill>
              <a:schemeClr val="bg1">
                <a:shade val="50000"/>
              </a:schemeClr>
            </a:solidFill>
            <a:effectLst/>
          </a:endParaRPr>
        </a:p>
      </dgm:t>
    </dgm:pt>
    <dgm:pt modelId="{FE6EC785-651B-4037-8EC9-2E2297B22D21}" type="pres">
      <dgm:prSet presAssocID="{A1112A62-917D-4694-87B7-7EFA68A6B9C4}" presName="Name0" presStyleCnt="0">
        <dgm:presLayoutVars>
          <dgm:dir/>
          <dgm:resizeHandles val="exact"/>
        </dgm:presLayoutVars>
      </dgm:prSet>
      <dgm:spPr/>
    </dgm:pt>
    <dgm:pt modelId="{63344529-3B24-4429-8E7B-F228C82C3062}" type="pres">
      <dgm:prSet presAssocID="{BE0BD56E-8554-476D-88C4-635AE70DE4C4}" presName="node" presStyleLbl="node1" presStyleIdx="0" presStyleCnt="3">
        <dgm:presLayoutVars>
          <dgm:bulletEnabled val="1"/>
        </dgm:presLayoutVars>
      </dgm:prSet>
      <dgm:spPr/>
      <dgm:t>
        <a:bodyPr/>
        <a:lstStyle/>
        <a:p>
          <a:endParaRPr lang="en-GB"/>
        </a:p>
      </dgm:t>
    </dgm:pt>
    <dgm:pt modelId="{88BD920E-DB7C-40C0-AF37-AD85ABED62C2}" type="pres">
      <dgm:prSet presAssocID="{9656D2B3-6277-4DB1-AFEE-185B01763BE0}" presName="sibTrans" presStyleLbl="sibTrans2D1" presStyleIdx="0" presStyleCnt="2"/>
      <dgm:spPr/>
      <dgm:t>
        <a:bodyPr/>
        <a:lstStyle/>
        <a:p>
          <a:endParaRPr lang="en-GB"/>
        </a:p>
      </dgm:t>
    </dgm:pt>
    <dgm:pt modelId="{DFD970B2-70FE-493B-93E7-ED3542AC4161}" type="pres">
      <dgm:prSet presAssocID="{9656D2B3-6277-4DB1-AFEE-185B01763BE0}" presName="connectorText" presStyleLbl="sibTrans2D1" presStyleIdx="0" presStyleCnt="2"/>
      <dgm:spPr/>
      <dgm:t>
        <a:bodyPr/>
        <a:lstStyle/>
        <a:p>
          <a:endParaRPr lang="en-GB"/>
        </a:p>
      </dgm:t>
    </dgm:pt>
    <dgm:pt modelId="{BFD8A6F0-0D30-4FD3-8830-14D77B382CC6}" type="pres">
      <dgm:prSet presAssocID="{EA088B94-CFE7-4F2A-828F-0F919FAABC00}" presName="node" presStyleLbl="node1" presStyleIdx="1" presStyleCnt="3">
        <dgm:presLayoutVars>
          <dgm:bulletEnabled val="1"/>
        </dgm:presLayoutVars>
      </dgm:prSet>
      <dgm:spPr/>
      <dgm:t>
        <a:bodyPr/>
        <a:lstStyle/>
        <a:p>
          <a:endParaRPr lang="en-GB"/>
        </a:p>
      </dgm:t>
    </dgm:pt>
    <dgm:pt modelId="{A546F981-5F59-4D50-8E92-5CF649210D46}" type="pres">
      <dgm:prSet presAssocID="{2B419E9F-868D-43BF-80C4-8BDBE8634826}" presName="sibTrans" presStyleLbl="sibTrans2D1" presStyleIdx="1" presStyleCnt="2"/>
      <dgm:spPr/>
      <dgm:t>
        <a:bodyPr/>
        <a:lstStyle/>
        <a:p>
          <a:endParaRPr lang="en-GB"/>
        </a:p>
      </dgm:t>
    </dgm:pt>
    <dgm:pt modelId="{6A7781A6-2E29-418A-8D88-91632EC8FA0D}" type="pres">
      <dgm:prSet presAssocID="{2B419E9F-868D-43BF-80C4-8BDBE8634826}" presName="connectorText" presStyleLbl="sibTrans2D1" presStyleIdx="1" presStyleCnt="2"/>
      <dgm:spPr/>
      <dgm:t>
        <a:bodyPr/>
        <a:lstStyle/>
        <a:p>
          <a:endParaRPr lang="en-GB"/>
        </a:p>
      </dgm:t>
    </dgm:pt>
    <dgm:pt modelId="{BE453799-F017-4923-AAC8-263230B4BC26}" type="pres">
      <dgm:prSet presAssocID="{EA10EA6F-4393-42F3-9444-50AFDA3C9324}" presName="node" presStyleLbl="node1" presStyleIdx="2" presStyleCnt="3">
        <dgm:presLayoutVars>
          <dgm:bulletEnabled val="1"/>
        </dgm:presLayoutVars>
      </dgm:prSet>
      <dgm:spPr/>
      <dgm:t>
        <a:bodyPr/>
        <a:lstStyle/>
        <a:p>
          <a:endParaRPr lang="en-GB"/>
        </a:p>
      </dgm:t>
    </dgm:pt>
  </dgm:ptLst>
  <dgm:cxnLst>
    <dgm:cxn modelId="{F09E8BEE-29B8-4905-8C48-7415D4B963B5}" type="presOf" srcId="{9656D2B3-6277-4DB1-AFEE-185B01763BE0}" destId="{88BD920E-DB7C-40C0-AF37-AD85ABED62C2}" srcOrd="0" destOrd="0" presId="urn:microsoft.com/office/officeart/2005/8/layout/process1"/>
    <dgm:cxn modelId="{2FDBB091-D987-4C0B-9F63-ADBE9F943836}" type="presOf" srcId="{2B419E9F-868D-43BF-80C4-8BDBE8634826}" destId="{A546F981-5F59-4D50-8E92-5CF649210D46}" srcOrd="0" destOrd="0" presId="urn:microsoft.com/office/officeart/2005/8/layout/process1"/>
    <dgm:cxn modelId="{433CD7BA-580C-45B6-B647-FA4CE1774FFE}" type="presOf" srcId="{EA10EA6F-4393-42F3-9444-50AFDA3C9324}" destId="{BE453799-F017-4923-AAC8-263230B4BC26}" srcOrd="0" destOrd="0" presId="urn:microsoft.com/office/officeart/2005/8/layout/process1"/>
    <dgm:cxn modelId="{FD99E5AE-3B11-49E8-B58F-F965B1DA1178}" type="presOf" srcId="{BE0BD56E-8554-476D-88C4-635AE70DE4C4}" destId="{63344529-3B24-4429-8E7B-F228C82C3062}" srcOrd="0" destOrd="0" presId="urn:microsoft.com/office/officeart/2005/8/layout/process1"/>
    <dgm:cxn modelId="{AF9FE780-D4C0-498C-8449-BF73E9566C71}" type="presOf" srcId="{9656D2B3-6277-4DB1-AFEE-185B01763BE0}" destId="{DFD970B2-70FE-493B-93E7-ED3542AC4161}" srcOrd="1" destOrd="0" presId="urn:microsoft.com/office/officeart/2005/8/layout/process1"/>
    <dgm:cxn modelId="{B99BB544-55CF-4631-9DF9-C39D08F72671}" srcId="{A1112A62-917D-4694-87B7-7EFA68A6B9C4}" destId="{BE0BD56E-8554-476D-88C4-635AE70DE4C4}" srcOrd="0" destOrd="0" parTransId="{32A81328-FFED-4914-A1B9-98E880832AC7}" sibTransId="{9656D2B3-6277-4DB1-AFEE-185B01763BE0}"/>
    <dgm:cxn modelId="{3E75EE42-E9AC-4076-90FD-F526AD63CE58}" srcId="{A1112A62-917D-4694-87B7-7EFA68A6B9C4}" destId="{EA10EA6F-4393-42F3-9444-50AFDA3C9324}" srcOrd="2" destOrd="0" parTransId="{E9D82265-054F-4655-8F79-19770DE01669}" sibTransId="{75A5807E-A024-4207-A1F2-E8DF902F1563}"/>
    <dgm:cxn modelId="{CC0F0694-DD87-429B-83BD-C17002BAE27B}" type="presOf" srcId="{2B419E9F-868D-43BF-80C4-8BDBE8634826}" destId="{6A7781A6-2E29-418A-8D88-91632EC8FA0D}" srcOrd="1" destOrd="0" presId="urn:microsoft.com/office/officeart/2005/8/layout/process1"/>
    <dgm:cxn modelId="{4514FA1D-D77B-4FEA-A1E8-809218DD2D35}" type="presOf" srcId="{EA088B94-CFE7-4F2A-828F-0F919FAABC00}" destId="{BFD8A6F0-0D30-4FD3-8830-14D77B382CC6}" srcOrd="0" destOrd="0" presId="urn:microsoft.com/office/officeart/2005/8/layout/process1"/>
    <dgm:cxn modelId="{A72D4071-27F6-4A9E-B271-CE1D4AF5F5EB}" type="presOf" srcId="{A1112A62-917D-4694-87B7-7EFA68A6B9C4}" destId="{FE6EC785-651B-4037-8EC9-2E2297B22D21}" srcOrd="0" destOrd="0" presId="urn:microsoft.com/office/officeart/2005/8/layout/process1"/>
    <dgm:cxn modelId="{2CCC3BE1-0B9D-485A-A666-9390403F5BB3}" srcId="{A1112A62-917D-4694-87B7-7EFA68A6B9C4}" destId="{EA088B94-CFE7-4F2A-828F-0F919FAABC00}" srcOrd="1" destOrd="0" parTransId="{88192D60-6CBA-4D85-B302-2108D03A65A0}" sibTransId="{2B419E9F-868D-43BF-80C4-8BDBE8634826}"/>
    <dgm:cxn modelId="{914DAE3F-9459-4AC4-AE5A-1AA0EFE5D692}" type="presParOf" srcId="{FE6EC785-651B-4037-8EC9-2E2297B22D21}" destId="{63344529-3B24-4429-8E7B-F228C82C3062}" srcOrd="0" destOrd="0" presId="urn:microsoft.com/office/officeart/2005/8/layout/process1"/>
    <dgm:cxn modelId="{99495C09-0CD9-48CF-AC7B-91B5F260F5AF}" type="presParOf" srcId="{FE6EC785-651B-4037-8EC9-2E2297B22D21}" destId="{88BD920E-DB7C-40C0-AF37-AD85ABED62C2}" srcOrd="1" destOrd="0" presId="urn:microsoft.com/office/officeart/2005/8/layout/process1"/>
    <dgm:cxn modelId="{DCA6E062-4F94-4DB8-842E-383BE826EABF}" type="presParOf" srcId="{88BD920E-DB7C-40C0-AF37-AD85ABED62C2}" destId="{DFD970B2-70FE-493B-93E7-ED3542AC4161}" srcOrd="0" destOrd="0" presId="urn:microsoft.com/office/officeart/2005/8/layout/process1"/>
    <dgm:cxn modelId="{835A6152-BE8F-49B1-BDCE-8CCA4B364AE1}" type="presParOf" srcId="{FE6EC785-651B-4037-8EC9-2E2297B22D21}" destId="{BFD8A6F0-0D30-4FD3-8830-14D77B382CC6}" srcOrd="2" destOrd="0" presId="urn:microsoft.com/office/officeart/2005/8/layout/process1"/>
    <dgm:cxn modelId="{0113F63D-18F6-4C32-BEAD-AC9E2BD16DAD}" type="presParOf" srcId="{FE6EC785-651B-4037-8EC9-2E2297B22D21}" destId="{A546F981-5F59-4D50-8E92-5CF649210D46}" srcOrd="3" destOrd="0" presId="urn:microsoft.com/office/officeart/2005/8/layout/process1"/>
    <dgm:cxn modelId="{48883ED0-87C4-46B7-AA9A-4A2F0DE2C49C}" type="presParOf" srcId="{A546F981-5F59-4D50-8E92-5CF649210D46}" destId="{6A7781A6-2E29-418A-8D88-91632EC8FA0D}" srcOrd="0" destOrd="0" presId="urn:microsoft.com/office/officeart/2005/8/layout/process1"/>
    <dgm:cxn modelId="{83991BD9-CE92-47D4-822B-C880FEAB3A9E}" type="presParOf" srcId="{FE6EC785-651B-4037-8EC9-2E2297B22D21}" destId="{BE453799-F017-4923-AAC8-263230B4BC26}" srcOrd="4" destOrd="0" presId="urn:microsoft.com/office/officeart/2005/8/layout/process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E3D595-30D9-4D7D-8DC5-EA3E1A408C5A}" type="doc">
      <dgm:prSet loTypeId="urn:microsoft.com/office/officeart/2005/8/layout/radial2" loCatId="relationship" qsTypeId="urn:microsoft.com/office/officeart/2005/8/quickstyle/3d7" qsCatId="3D" csTypeId="urn:microsoft.com/office/officeart/2005/8/colors/accent1_2" csCatId="accent1" phldr="1"/>
      <dgm:spPr/>
      <dgm:t>
        <a:bodyPr/>
        <a:lstStyle/>
        <a:p>
          <a:endParaRPr lang="en-GB"/>
        </a:p>
      </dgm:t>
    </dgm:pt>
    <dgm:pt modelId="{79E7420F-EB99-4EC6-A4B5-0124B1794826}">
      <dgm:prSet phldrT="[Text]" custT="1"/>
      <dgm:spPr/>
      <dgm:t>
        <a:bodyPr/>
        <a:lstStyle/>
        <a:p>
          <a:r>
            <a:rPr lang="en-GB" sz="2000" dirty="0" smtClean="0"/>
            <a:t>Regulation 7(3)</a:t>
          </a:r>
          <a:endParaRPr lang="en-GB" sz="2000" dirty="0"/>
        </a:p>
      </dgm:t>
    </dgm:pt>
    <dgm:pt modelId="{350E7A29-FA77-4F00-A492-0181E5E0DFC7}" type="parTrans" cxnId="{FB4C0B19-72F6-4BE1-91DC-084A47A69090}">
      <dgm:prSet/>
      <dgm:spPr/>
      <dgm:t>
        <a:bodyPr/>
        <a:lstStyle/>
        <a:p>
          <a:endParaRPr lang="en-GB"/>
        </a:p>
      </dgm:t>
    </dgm:pt>
    <dgm:pt modelId="{2FFDBD9D-1B02-40D2-AD1C-C38CEC017D0C}" type="sibTrans" cxnId="{FB4C0B19-72F6-4BE1-91DC-084A47A69090}">
      <dgm:prSet/>
      <dgm:spPr/>
      <dgm:t>
        <a:bodyPr/>
        <a:lstStyle/>
        <a:p>
          <a:endParaRPr lang="en-GB"/>
        </a:p>
      </dgm:t>
    </dgm:pt>
    <dgm:pt modelId="{BF15A6A8-0E03-44AE-AF5A-54F8FA1C77CD}">
      <dgm:prSet phldrT="[Text]" custT="1"/>
      <dgm:spPr/>
      <dgm:t>
        <a:bodyPr/>
        <a:lstStyle/>
        <a:p>
          <a:r>
            <a:rPr lang="en-GB" sz="2000" dirty="0" smtClean="0"/>
            <a:t>Compliance Certificate relating to share transfer</a:t>
          </a:r>
          <a:endParaRPr lang="en-GB" sz="2000" dirty="0"/>
        </a:p>
      </dgm:t>
    </dgm:pt>
    <dgm:pt modelId="{94B2BF8D-24C2-409A-98C3-F2510FEBDF81}" type="parTrans" cxnId="{D8BF0FCD-807A-4C79-8506-05A297C6E056}">
      <dgm:prSet/>
      <dgm:spPr/>
      <dgm:t>
        <a:bodyPr/>
        <a:lstStyle/>
        <a:p>
          <a:endParaRPr lang="en-GB"/>
        </a:p>
      </dgm:t>
    </dgm:pt>
    <dgm:pt modelId="{5400A4AD-31B1-4D61-BAF6-719EDD03A54F}" type="sibTrans" cxnId="{D8BF0FCD-807A-4C79-8506-05A297C6E056}">
      <dgm:prSet/>
      <dgm:spPr/>
      <dgm:t>
        <a:bodyPr/>
        <a:lstStyle/>
        <a:p>
          <a:endParaRPr lang="en-GB"/>
        </a:p>
      </dgm:t>
    </dgm:pt>
    <dgm:pt modelId="{BA781439-730D-4E04-A782-0E9D2EF2CC82}">
      <dgm:prSet phldrT="[Text]" custT="1"/>
      <dgm:spPr/>
      <dgm:t>
        <a:bodyPr/>
        <a:lstStyle/>
        <a:p>
          <a:r>
            <a:rPr lang="en-GB" sz="2000" dirty="0" smtClean="0"/>
            <a:t>Half Yearly Compliance</a:t>
          </a:r>
          <a:endParaRPr lang="en-GB" sz="2000" dirty="0"/>
        </a:p>
      </dgm:t>
    </dgm:pt>
    <dgm:pt modelId="{8AA4EDA6-3791-43FA-B22E-5735E28C4E6C}" type="parTrans" cxnId="{8BA99BEB-4E89-484B-8D43-40B1088F0AC1}">
      <dgm:prSet/>
      <dgm:spPr/>
      <dgm:t>
        <a:bodyPr/>
        <a:lstStyle/>
        <a:p>
          <a:endParaRPr lang="en-GB"/>
        </a:p>
      </dgm:t>
    </dgm:pt>
    <dgm:pt modelId="{87C7FFA1-CF6D-466D-9796-E2767E69BE6A}" type="sibTrans" cxnId="{8BA99BEB-4E89-484B-8D43-40B1088F0AC1}">
      <dgm:prSet/>
      <dgm:spPr/>
      <dgm:t>
        <a:bodyPr/>
        <a:lstStyle/>
        <a:p>
          <a:endParaRPr lang="en-GB"/>
        </a:p>
      </dgm:t>
    </dgm:pt>
    <dgm:pt modelId="{3D850687-48BF-46E6-AB6A-52A98BA7A7A8}">
      <dgm:prSet phldrT="[Text]" custT="1"/>
      <dgm:spPr/>
      <dgm:t>
        <a:bodyPr/>
        <a:lstStyle/>
        <a:p>
          <a:r>
            <a:rPr lang="en-GB" sz="2000" dirty="0" smtClean="0"/>
            <a:t>Shall be signed by</a:t>
          </a:r>
          <a:endParaRPr lang="en-GB" sz="2000" dirty="0"/>
        </a:p>
      </dgm:t>
    </dgm:pt>
    <dgm:pt modelId="{6489F45D-5FD1-4AC9-88CC-B57BE753139A}" type="parTrans" cxnId="{355444FD-C85C-4436-949D-B8662AC8ED1A}">
      <dgm:prSet/>
      <dgm:spPr/>
      <dgm:t>
        <a:bodyPr/>
        <a:lstStyle/>
        <a:p>
          <a:endParaRPr lang="en-GB"/>
        </a:p>
      </dgm:t>
    </dgm:pt>
    <dgm:pt modelId="{A5E315BA-17D5-4AC1-A377-09F66DBF3289}" type="sibTrans" cxnId="{355444FD-C85C-4436-949D-B8662AC8ED1A}">
      <dgm:prSet/>
      <dgm:spPr/>
      <dgm:t>
        <a:bodyPr/>
        <a:lstStyle/>
        <a:p>
          <a:endParaRPr lang="en-GB"/>
        </a:p>
      </dgm:t>
    </dgm:pt>
    <dgm:pt modelId="{12094110-E5E6-409C-9237-1969966B1B9A}">
      <dgm:prSet phldrT="[Text]" custT="1"/>
      <dgm:spPr/>
      <dgm:t>
        <a:bodyPr/>
        <a:lstStyle/>
        <a:p>
          <a:r>
            <a:rPr lang="en-GB" sz="2000" dirty="0" smtClean="0"/>
            <a:t>Compliance Officer &amp; Representative of RTA</a:t>
          </a:r>
          <a:endParaRPr lang="en-GB" sz="2000" dirty="0"/>
        </a:p>
      </dgm:t>
    </dgm:pt>
    <dgm:pt modelId="{6073DF74-BA20-4F84-BB0E-198E9AA5318F}" type="parTrans" cxnId="{95C5EC66-EBB5-4FE6-868E-9BEF2E6D374E}">
      <dgm:prSet/>
      <dgm:spPr/>
      <dgm:t>
        <a:bodyPr/>
        <a:lstStyle/>
        <a:p>
          <a:endParaRPr lang="en-GB"/>
        </a:p>
      </dgm:t>
    </dgm:pt>
    <dgm:pt modelId="{BD558D60-56CA-4502-8685-71955CBEAD72}" type="sibTrans" cxnId="{95C5EC66-EBB5-4FE6-868E-9BEF2E6D374E}">
      <dgm:prSet/>
      <dgm:spPr/>
      <dgm:t>
        <a:bodyPr/>
        <a:lstStyle/>
        <a:p>
          <a:endParaRPr lang="en-GB"/>
        </a:p>
      </dgm:t>
    </dgm:pt>
    <dgm:pt modelId="{8895F314-2D2D-4DCB-AE53-FD40CB734B4E}">
      <dgm:prSet phldrT="[Text]" custT="1"/>
      <dgm:spPr/>
      <dgm:t>
        <a:bodyPr/>
        <a:lstStyle/>
        <a:p>
          <a:r>
            <a:rPr lang="en-GB" sz="2000" dirty="0" smtClean="0"/>
            <a:t>Last Date</a:t>
          </a:r>
          <a:endParaRPr lang="en-GB" sz="2000" dirty="0"/>
        </a:p>
      </dgm:t>
    </dgm:pt>
    <dgm:pt modelId="{9FF6BFC4-3BFC-4DFE-8E29-AD11ECCBEB99}" type="parTrans" cxnId="{AA89397E-30C6-4640-BC43-364DFF107A5A}">
      <dgm:prSet/>
      <dgm:spPr/>
      <dgm:t>
        <a:bodyPr/>
        <a:lstStyle/>
        <a:p>
          <a:endParaRPr lang="en-GB"/>
        </a:p>
      </dgm:t>
    </dgm:pt>
    <dgm:pt modelId="{B7E04106-4300-4168-93F5-B7737E75D7C0}" type="sibTrans" cxnId="{AA89397E-30C6-4640-BC43-364DFF107A5A}">
      <dgm:prSet/>
      <dgm:spPr/>
      <dgm:t>
        <a:bodyPr/>
        <a:lstStyle/>
        <a:p>
          <a:endParaRPr lang="en-GB"/>
        </a:p>
      </dgm:t>
    </dgm:pt>
    <dgm:pt modelId="{E19DA097-017D-4605-97D4-CFB18434AF72}">
      <dgm:prSet phldrT="[Text]" custT="1"/>
      <dgm:spPr/>
      <dgm:t>
        <a:bodyPr/>
        <a:lstStyle/>
        <a:p>
          <a:r>
            <a:rPr lang="en-GB" sz="2000" dirty="0" smtClean="0"/>
            <a:t>With-in 30 Days of Half Year ended</a:t>
          </a:r>
          <a:endParaRPr lang="en-GB" sz="2000" dirty="0"/>
        </a:p>
      </dgm:t>
    </dgm:pt>
    <dgm:pt modelId="{025AEC61-C496-47BB-90E6-34DB26CE4F68}" type="parTrans" cxnId="{B08B0460-C9BC-4D7F-8618-90F8157F1AE8}">
      <dgm:prSet/>
      <dgm:spPr/>
      <dgm:t>
        <a:bodyPr/>
        <a:lstStyle/>
        <a:p>
          <a:endParaRPr lang="en-GB"/>
        </a:p>
      </dgm:t>
    </dgm:pt>
    <dgm:pt modelId="{CFDCA5E3-CA5E-4B7F-B15A-B7061BDDC2F3}" type="sibTrans" cxnId="{B08B0460-C9BC-4D7F-8618-90F8157F1AE8}">
      <dgm:prSet/>
      <dgm:spPr/>
      <dgm:t>
        <a:bodyPr/>
        <a:lstStyle/>
        <a:p>
          <a:endParaRPr lang="en-GB"/>
        </a:p>
      </dgm:t>
    </dgm:pt>
    <dgm:pt modelId="{2E3E5352-EC97-45E4-9A3B-5E51A1780766}" type="pres">
      <dgm:prSet presAssocID="{E4E3D595-30D9-4D7D-8DC5-EA3E1A408C5A}" presName="composite" presStyleCnt="0">
        <dgm:presLayoutVars>
          <dgm:chMax val="5"/>
          <dgm:dir/>
          <dgm:animLvl val="ctr"/>
          <dgm:resizeHandles val="exact"/>
        </dgm:presLayoutVars>
      </dgm:prSet>
      <dgm:spPr/>
      <dgm:t>
        <a:bodyPr/>
        <a:lstStyle/>
        <a:p>
          <a:endParaRPr lang="en-GB"/>
        </a:p>
      </dgm:t>
    </dgm:pt>
    <dgm:pt modelId="{0E287935-800F-4E9D-A65C-10DE47E6AF54}" type="pres">
      <dgm:prSet presAssocID="{E4E3D595-30D9-4D7D-8DC5-EA3E1A408C5A}" presName="cycle" presStyleCnt="0"/>
      <dgm:spPr/>
      <dgm:t>
        <a:bodyPr/>
        <a:lstStyle/>
        <a:p>
          <a:endParaRPr lang="en-US"/>
        </a:p>
      </dgm:t>
    </dgm:pt>
    <dgm:pt modelId="{B55CEBED-60B8-43D0-9831-A425372D3E9B}" type="pres">
      <dgm:prSet presAssocID="{E4E3D595-30D9-4D7D-8DC5-EA3E1A408C5A}" presName="centerShape" presStyleCnt="0"/>
      <dgm:spPr/>
      <dgm:t>
        <a:bodyPr/>
        <a:lstStyle/>
        <a:p>
          <a:endParaRPr lang="en-US"/>
        </a:p>
      </dgm:t>
    </dgm:pt>
    <dgm:pt modelId="{638B9F82-F7B6-480C-BD33-E514382B06E3}" type="pres">
      <dgm:prSet presAssocID="{E4E3D595-30D9-4D7D-8DC5-EA3E1A408C5A}" presName="connSite" presStyleLbl="node1" presStyleIdx="0" presStyleCnt="4"/>
      <dgm:spPr/>
      <dgm:t>
        <a:bodyPr/>
        <a:lstStyle/>
        <a:p>
          <a:endParaRPr lang="en-US"/>
        </a:p>
      </dgm:t>
    </dgm:pt>
    <dgm:pt modelId="{5401EE0E-C34E-4538-8AB4-85CD70D7BA5B}" type="pres">
      <dgm:prSet presAssocID="{E4E3D595-30D9-4D7D-8DC5-EA3E1A408C5A}" presName="visible" presStyleLbl="node1" presStyleIdx="0" presStyleCnt="4"/>
      <dgm:spPr>
        <a:blipFill>
          <a:blip xmlns:r="http://schemas.openxmlformats.org/officeDocument/2006/relationships" r:embed="rId1">
            <a:extLst>
              <a:ext uri="{28A0092B-C50C-407E-A947-70E740481C1C}">
                <a14:useLocalDpi xmlns="" xmlns:a14="http://schemas.microsoft.com/office/drawing/2010/main" val="0"/>
              </a:ext>
            </a:extLst>
          </a:blip>
          <a:srcRect/>
          <a:stretch>
            <a:fillRect l="-22000" r="-22000"/>
          </a:stretch>
        </a:blipFill>
      </dgm:spPr>
      <dgm:t>
        <a:bodyPr/>
        <a:lstStyle/>
        <a:p>
          <a:endParaRPr lang="en-US"/>
        </a:p>
      </dgm:t>
    </dgm:pt>
    <dgm:pt modelId="{0F385970-2374-41BA-83F9-24254F054281}" type="pres">
      <dgm:prSet presAssocID="{350E7A29-FA77-4F00-A492-0181E5E0DFC7}" presName="Name25" presStyleLbl="parChTrans1D1" presStyleIdx="0" presStyleCnt="3"/>
      <dgm:spPr/>
      <dgm:t>
        <a:bodyPr/>
        <a:lstStyle/>
        <a:p>
          <a:endParaRPr lang="en-GB"/>
        </a:p>
      </dgm:t>
    </dgm:pt>
    <dgm:pt modelId="{DED78F24-1253-4BFD-BEC0-9947F1813FDC}" type="pres">
      <dgm:prSet presAssocID="{79E7420F-EB99-4EC6-A4B5-0124B1794826}" presName="node" presStyleCnt="0"/>
      <dgm:spPr/>
      <dgm:t>
        <a:bodyPr/>
        <a:lstStyle/>
        <a:p>
          <a:endParaRPr lang="en-US"/>
        </a:p>
      </dgm:t>
    </dgm:pt>
    <dgm:pt modelId="{56E394E1-AEAA-4014-836F-F9D940503323}" type="pres">
      <dgm:prSet presAssocID="{79E7420F-EB99-4EC6-A4B5-0124B1794826}" presName="parentNode" presStyleLbl="node1" presStyleIdx="1" presStyleCnt="4" custScaleY="63325">
        <dgm:presLayoutVars>
          <dgm:chMax val="1"/>
          <dgm:bulletEnabled val="1"/>
        </dgm:presLayoutVars>
      </dgm:prSet>
      <dgm:spPr/>
      <dgm:t>
        <a:bodyPr/>
        <a:lstStyle/>
        <a:p>
          <a:endParaRPr lang="en-GB"/>
        </a:p>
      </dgm:t>
    </dgm:pt>
    <dgm:pt modelId="{7B9BBA9E-F9DF-4707-99DB-97CAE9D07C18}" type="pres">
      <dgm:prSet presAssocID="{79E7420F-EB99-4EC6-A4B5-0124B1794826}" presName="childNode" presStyleLbl="revTx" presStyleIdx="0" presStyleCnt="3">
        <dgm:presLayoutVars>
          <dgm:bulletEnabled val="1"/>
        </dgm:presLayoutVars>
      </dgm:prSet>
      <dgm:spPr/>
      <dgm:t>
        <a:bodyPr/>
        <a:lstStyle/>
        <a:p>
          <a:endParaRPr lang="en-GB"/>
        </a:p>
      </dgm:t>
    </dgm:pt>
    <dgm:pt modelId="{B1395F68-18A7-44A5-A1E6-9AE3B0F64B0C}" type="pres">
      <dgm:prSet presAssocID="{6489F45D-5FD1-4AC9-88CC-B57BE753139A}" presName="Name25" presStyleLbl="parChTrans1D1" presStyleIdx="1" presStyleCnt="3"/>
      <dgm:spPr/>
      <dgm:t>
        <a:bodyPr/>
        <a:lstStyle/>
        <a:p>
          <a:endParaRPr lang="en-GB"/>
        </a:p>
      </dgm:t>
    </dgm:pt>
    <dgm:pt modelId="{972B731C-B427-46C5-A504-C350A30B464D}" type="pres">
      <dgm:prSet presAssocID="{3D850687-48BF-46E6-AB6A-52A98BA7A7A8}" presName="node" presStyleCnt="0"/>
      <dgm:spPr/>
      <dgm:t>
        <a:bodyPr/>
        <a:lstStyle/>
        <a:p>
          <a:endParaRPr lang="en-US"/>
        </a:p>
      </dgm:t>
    </dgm:pt>
    <dgm:pt modelId="{289D5736-E81B-4CB8-8BD5-5613D02C2385}" type="pres">
      <dgm:prSet presAssocID="{3D850687-48BF-46E6-AB6A-52A98BA7A7A8}" presName="parentNode" presStyleLbl="node1" presStyleIdx="2" presStyleCnt="4">
        <dgm:presLayoutVars>
          <dgm:chMax val="1"/>
          <dgm:bulletEnabled val="1"/>
        </dgm:presLayoutVars>
      </dgm:prSet>
      <dgm:spPr/>
      <dgm:t>
        <a:bodyPr/>
        <a:lstStyle/>
        <a:p>
          <a:endParaRPr lang="en-GB"/>
        </a:p>
      </dgm:t>
    </dgm:pt>
    <dgm:pt modelId="{8E6577FF-193A-4F6B-ADB5-83F243458A91}" type="pres">
      <dgm:prSet presAssocID="{3D850687-48BF-46E6-AB6A-52A98BA7A7A8}" presName="childNode" presStyleLbl="revTx" presStyleIdx="1" presStyleCnt="3">
        <dgm:presLayoutVars>
          <dgm:bulletEnabled val="1"/>
        </dgm:presLayoutVars>
      </dgm:prSet>
      <dgm:spPr/>
      <dgm:t>
        <a:bodyPr/>
        <a:lstStyle/>
        <a:p>
          <a:endParaRPr lang="en-GB"/>
        </a:p>
      </dgm:t>
    </dgm:pt>
    <dgm:pt modelId="{3C290BE4-1AD1-43E5-BF0E-7EC6CFFDF507}" type="pres">
      <dgm:prSet presAssocID="{9FF6BFC4-3BFC-4DFE-8E29-AD11ECCBEB99}" presName="Name25" presStyleLbl="parChTrans1D1" presStyleIdx="2" presStyleCnt="3"/>
      <dgm:spPr/>
      <dgm:t>
        <a:bodyPr/>
        <a:lstStyle/>
        <a:p>
          <a:endParaRPr lang="en-GB"/>
        </a:p>
      </dgm:t>
    </dgm:pt>
    <dgm:pt modelId="{283DF997-7942-4E4A-8860-EB7A473BE37F}" type="pres">
      <dgm:prSet presAssocID="{8895F314-2D2D-4DCB-AE53-FD40CB734B4E}" presName="node" presStyleCnt="0"/>
      <dgm:spPr/>
      <dgm:t>
        <a:bodyPr/>
        <a:lstStyle/>
        <a:p>
          <a:endParaRPr lang="en-US"/>
        </a:p>
      </dgm:t>
    </dgm:pt>
    <dgm:pt modelId="{25805D61-1221-448D-B724-698175C85C9E}" type="pres">
      <dgm:prSet presAssocID="{8895F314-2D2D-4DCB-AE53-FD40CB734B4E}" presName="parentNode" presStyleLbl="node1" presStyleIdx="3" presStyleCnt="4">
        <dgm:presLayoutVars>
          <dgm:chMax val="1"/>
          <dgm:bulletEnabled val="1"/>
        </dgm:presLayoutVars>
      </dgm:prSet>
      <dgm:spPr/>
      <dgm:t>
        <a:bodyPr/>
        <a:lstStyle/>
        <a:p>
          <a:endParaRPr lang="en-GB"/>
        </a:p>
      </dgm:t>
    </dgm:pt>
    <dgm:pt modelId="{CC69F7F0-F1F8-4256-9DA2-5BC4C164C1C0}" type="pres">
      <dgm:prSet presAssocID="{8895F314-2D2D-4DCB-AE53-FD40CB734B4E}" presName="childNode" presStyleLbl="revTx" presStyleIdx="2" presStyleCnt="3">
        <dgm:presLayoutVars>
          <dgm:bulletEnabled val="1"/>
        </dgm:presLayoutVars>
      </dgm:prSet>
      <dgm:spPr/>
      <dgm:t>
        <a:bodyPr/>
        <a:lstStyle/>
        <a:p>
          <a:endParaRPr lang="en-GB"/>
        </a:p>
      </dgm:t>
    </dgm:pt>
  </dgm:ptLst>
  <dgm:cxnLst>
    <dgm:cxn modelId="{B08B0460-C9BC-4D7F-8618-90F8157F1AE8}" srcId="{8895F314-2D2D-4DCB-AE53-FD40CB734B4E}" destId="{E19DA097-017D-4605-97D4-CFB18434AF72}" srcOrd="0" destOrd="0" parTransId="{025AEC61-C496-47BB-90E6-34DB26CE4F68}" sibTransId="{CFDCA5E3-CA5E-4B7F-B15A-B7061BDDC2F3}"/>
    <dgm:cxn modelId="{119590A1-AF50-484C-902E-742CFD7FF3C9}" type="presOf" srcId="{6489F45D-5FD1-4AC9-88CC-B57BE753139A}" destId="{B1395F68-18A7-44A5-A1E6-9AE3B0F64B0C}" srcOrd="0" destOrd="0" presId="urn:microsoft.com/office/officeart/2005/8/layout/radial2"/>
    <dgm:cxn modelId="{6A10A3F5-C474-4B6F-859A-FEC2DB928C56}" type="presOf" srcId="{BA781439-730D-4E04-A782-0E9D2EF2CC82}" destId="{7B9BBA9E-F9DF-4707-99DB-97CAE9D07C18}" srcOrd="0" destOrd="1" presId="urn:microsoft.com/office/officeart/2005/8/layout/radial2"/>
    <dgm:cxn modelId="{4DB5E9CA-1415-4171-A991-D69329D141D5}" type="presOf" srcId="{BF15A6A8-0E03-44AE-AF5A-54F8FA1C77CD}" destId="{7B9BBA9E-F9DF-4707-99DB-97CAE9D07C18}" srcOrd="0" destOrd="0" presId="urn:microsoft.com/office/officeart/2005/8/layout/radial2"/>
    <dgm:cxn modelId="{64542CE8-A3E5-48EE-9128-3213BD281FC4}" type="presOf" srcId="{350E7A29-FA77-4F00-A492-0181E5E0DFC7}" destId="{0F385970-2374-41BA-83F9-24254F054281}" srcOrd="0" destOrd="0" presId="urn:microsoft.com/office/officeart/2005/8/layout/radial2"/>
    <dgm:cxn modelId="{A6A1B4A1-1C89-401F-98CD-F62F8DE24CB1}" type="presOf" srcId="{12094110-E5E6-409C-9237-1969966B1B9A}" destId="{8E6577FF-193A-4F6B-ADB5-83F243458A91}" srcOrd="0" destOrd="0" presId="urn:microsoft.com/office/officeart/2005/8/layout/radial2"/>
    <dgm:cxn modelId="{355444FD-C85C-4436-949D-B8662AC8ED1A}" srcId="{E4E3D595-30D9-4D7D-8DC5-EA3E1A408C5A}" destId="{3D850687-48BF-46E6-AB6A-52A98BA7A7A8}" srcOrd="1" destOrd="0" parTransId="{6489F45D-5FD1-4AC9-88CC-B57BE753139A}" sibTransId="{A5E315BA-17D5-4AC1-A377-09F66DBF3289}"/>
    <dgm:cxn modelId="{AA89397E-30C6-4640-BC43-364DFF107A5A}" srcId="{E4E3D595-30D9-4D7D-8DC5-EA3E1A408C5A}" destId="{8895F314-2D2D-4DCB-AE53-FD40CB734B4E}" srcOrd="2" destOrd="0" parTransId="{9FF6BFC4-3BFC-4DFE-8E29-AD11ECCBEB99}" sibTransId="{B7E04106-4300-4168-93F5-B7737E75D7C0}"/>
    <dgm:cxn modelId="{44146B02-99B3-4DA9-B8F9-340FA558F598}" type="presOf" srcId="{79E7420F-EB99-4EC6-A4B5-0124B1794826}" destId="{56E394E1-AEAA-4014-836F-F9D940503323}" srcOrd="0" destOrd="0" presId="urn:microsoft.com/office/officeart/2005/8/layout/radial2"/>
    <dgm:cxn modelId="{FB4C0B19-72F6-4BE1-91DC-084A47A69090}" srcId="{E4E3D595-30D9-4D7D-8DC5-EA3E1A408C5A}" destId="{79E7420F-EB99-4EC6-A4B5-0124B1794826}" srcOrd="0" destOrd="0" parTransId="{350E7A29-FA77-4F00-A492-0181E5E0DFC7}" sibTransId="{2FFDBD9D-1B02-40D2-AD1C-C38CEC017D0C}"/>
    <dgm:cxn modelId="{95C5EC66-EBB5-4FE6-868E-9BEF2E6D374E}" srcId="{3D850687-48BF-46E6-AB6A-52A98BA7A7A8}" destId="{12094110-E5E6-409C-9237-1969966B1B9A}" srcOrd="0" destOrd="0" parTransId="{6073DF74-BA20-4F84-BB0E-198E9AA5318F}" sibTransId="{BD558D60-56CA-4502-8685-71955CBEAD72}"/>
    <dgm:cxn modelId="{D8BF0FCD-807A-4C79-8506-05A297C6E056}" srcId="{79E7420F-EB99-4EC6-A4B5-0124B1794826}" destId="{BF15A6A8-0E03-44AE-AF5A-54F8FA1C77CD}" srcOrd="0" destOrd="0" parTransId="{94B2BF8D-24C2-409A-98C3-F2510FEBDF81}" sibTransId="{5400A4AD-31B1-4D61-BAF6-719EDD03A54F}"/>
    <dgm:cxn modelId="{13B436AE-F890-4C75-9F71-2D58FEAB6440}" type="presOf" srcId="{3D850687-48BF-46E6-AB6A-52A98BA7A7A8}" destId="{289D5736-E81B-4CB8-8BD5-5613D02C2385}" srcOrd="0" destOrd="0" presId="urn:microsoft.com/office/officeart/2005/8/layout/radial2"/>
    <dgm:cxn modelId="{ECF872FA-8D2C-4691-A5FB-242EAB43A002}" type="presOf" srcId="{9FF6BFC4-3BFC-4DFE-8E29-AD11ECCBEB99}" destId="{3C290BE4-1AD1-43E5-BF0E-7EC6CFFDF507}" srcOrd="0" destOrd="0" presId="urn:microsoft.com/office/officeart/2005/8/layout/radial2"/>
    <dgm:cxn modelId="{18F67A1F-A149-4466-9C30-34812A9F417E}" type="presOf" srcId="{8895F314-2D2D-4DCB-AE53-FD40CB734B4E}" destId="{25805D61-1221-448D-B724-698175C85C9E}" srcOrd="0" destOrd="0" presId="urn:microsoft.com/office/officeart/2005/8/layout/radial2"/>
    <dgm:cxn modelId="{5F3352B8-E268-4403-86D1-1FA6E651D886}" type="presOf" srcId="{E4E3D595-30D9-4D7D-8DC5-EA3E1A408C5A}" destId="{2E3E5352-EC97-45E4-9A3B-5E51A1780766}" srcOrd="0" destOrd="0" presId="urn:microsoft.com/office/officeart/2005/8/layout/radial2"/>
    <dgm:cxn modelId="{33C63D0A-B9B1-4B9B-A9B1-C19577973226}" type="presOf" srcId="{E19DA097-017D-4605-97D4-CFB18434AF72}" destId="{CC69F7F0-F1F8-4256-9DA2-5BC4C164C1C0}" srcOrd="0" destOrd="0" presId="urn:microsoft.com/office/officeart/2005/8/layout/radial2"/>
    <dgm:cxn modelId="{8BA99BEB-4E89-484B-8D43-40B1088F0AC1}" srcId="{79E7420F-EB99-4EC6-A4B5-0124B1794826}" destId="{BA781439-730D-4E04-A782-0E9D2EF2CC82}" srcOrd="1" destOrd="0" parTransId="{8AA4EDA6-3791-43FA-B22E-5735E28C4E6C}" sibTransId="{87C7FFA1-CF6D-466D-9796-E2767E69BE6A}"/>
    <dgm:cxn modelId="{09E3C909-B2DB-4DE3-8610-5417F83D29B2}" type="presParOf" srcId="{2E3E5352-EC97-45E4-9A3B-5E51A1780766}" destId="{0E287935-800F-4E9D-A65C-10DE47E6AF54}" srcOrd="0" destOrd="0" presId="urn:microsoft.com/office/officeart/2005/8/layout/radial2"/>
    <dgm:cxn modelId="{44F57466-CFC3-47EA-8D85-137624F95454}" type="presParOf" srcId="{0E287935-800F-4E9D-A65C-10DE47E6AF54}" destId="{B55CEBED-60B8-43D0-9831-A425372D3E9B}" srcOrd="0" destOrd="0" presId="urn:microsoft.com/office/officeart/2005/8/layout/radial2"/>
    <dgm:cxn modelId="{5EC46807-BA44-4C23-BB7A-0EEFEAED620F}" type="presParOf" srcId="{B55CEBED-60B8-43D0-9831-A425372D3E9B}" destId="{638B9F82-F7B6-480C-BD33-E514382B06E3}" srcOrd="0" destOrd="0" presId="urn:microsoft.com/office/officeart/2005/8/layout/radial2"/>
    <dgm:cxn modelId="{0D5CA6AF-AEAF-4E23-A41C-09E089E43035}" type="presParOf" srcId="{B55CEBED-60B8-43D0-9831-A425372D3E9B}" destId="{5401EE0E-C34E-4538-8AB4-85CD70D7BA5B}" srcOrd="1" destOrd="0" presId="urn:microsoft.com/office/officeart/2005/8/layout/radial2"/>
    <dgm:cxn modelId="{FEBC29F4-FC11-42D6-B101-E2158A0997C3}" type="presParOf" srcId="{0E287935-800F-4E9D-A65C-10DE47E6AF54}" destId="{0F385970-2374-41BA-83F9-24254F054281}" srcOrd="1" destOrd="0" presId="urn:microsoft.com/office/officeart/2005/8/layout/radial2"/>
    <dgm:cxn modelId="{04383ACA-7896-4EF2-B394-7659623E40FF}" type="presParOf" srcId="{0E287935-800F-4E9D-A65C-10DE47E6AF54}" destId="{DED78F24-1253-4BFD-BEC0-9947F1813FDC}" srcOrd="2" destOrd="0" presId="urn:microsoft.com/office/officeart/2005/8/layout/radial2"/>
    <dgm:cxn modelId="{2DE55E71-7578-412E-BC68-628A3F22597F}" type="presParOf" srcId="{DED78F24-1253-4BFD-BEC0-9947F1813FDC}" destId="{56E394E1-AEAA-4014-836F-F9D940503323}" srcOrd="0" destOrd="0" presId="urn:microsoft.com/office/officeart/2005/8/layout/radial2"/>
    <dgm:cxn modelId="{187D80D3-346B-4001-8B1C-DF81E6F6011F}" type="presParOf" srcId="{DED78F24-1253-4BFD-BEC0-9947F1813FDC}" destId="{7B9BBA9E-F9DF-4707-99DB-97CAE9D07C18}" srcOrd="1" destOrd="0" presId="urn:microsoft.com/office/officeart/2005/8/layout/radial2"/>
    <dgm:cxn modelId="{00005A46-5165-43C8-ABFA-B894BB4FB743}" type="presParOf" srcId="{0E287935-800F-4E9D-A65C-10DE47E6AF54}" destId="{B1395F68-18A7-44A5-A1E6-9AE3B0F64B0C}" srcOrd="3" destOrd="0" presId="urn:microsoft.com/office/officeart/2005/8/layout/radial2"/>
    <dgm:cxn modelId="{4F7A663E-2164-4733-ACB1-0AD3D07280B3}" type="presParOf" srcId="{0E287935-800F-4E9D-A65C-10DE47E6AF54}" destId="{972B731C-B427-46C5-A504-C350A30B464D}" srcOrd="4" destOrd="0" presId="urn:microsoft.com/office/officeart/2005/8/layout/radial2"/>
    <dgm:cxn modelId="{D62481F2-6E86-4707-B706-655FAA7E789A}" type="presParOf" srcId="{972B731C-B427-46C5-A504-C350A30B464D}" destId="{289D5736-E81B-4CB8-8BD5-5613D02C2385}" srcOrd="0" destOrd="0" presId="urn:microsoft.com/office/officeart/2005/8/layout/radial2"/>
    <dgm:cxn modelId="{AA92C1C8-6FCA-4BB0-8B89-9C52E0466EA3}" type="presParOf" srcId="{972B731C-B427-46C5-A504-C350A30B464D}" destId="{8E6577FF-193A-4F6B-ADB5-83F243458A91}" srcOrd="1" destOrd="0" presId="urn:microsoft.com/office/officeart/2005/8/layout/radial2"/>
    <dgm:cxn modelId="{75AC8284-898A-44C2-9107-249DAFFA0A2C}" type="presParOf" srcId="{0E287935-800F-4E9D-A65C-10DE47E6AF54}" destId="{3C290BE4-1AD1-43E5-BF0E-7EC6CFFDF507}" srcOrd="5" destOrd="0" presId="urn:microsoft.com/office/officeart/2005/8/layout/radial2"/>
    <dgm:cxn modelId="{63A16618-F135-4220-9CCA-4C5BB7D61D72}" type="presParOf" srcId="{0E287935-800F-4E9D-A65C-10DE47E6AF54}" destId="{283DF997-7942-4E4A-8860-EB7A473BE37F}" srcOrd="6" destOrd="0" presId="urn:microsoft.com/office/officeart/2005/8/layout/radial2"/>
    <dgm:cxn modelId="{61F052E0-0154-4BAE-A25C-713DF62B41BA}" type="presParOf" srcId="{283DF997-7942-4E4A-8860-EB7A473BE37F}" destId="{25805D61-1221-448D-B724-698175C85C9E}" srcOrd="0" destOrd="0" presId="urn:microsoft.com/office/officeart/2005/8/layout/radial2"/>
    <dgm:cxn modelId="{415886FD-3053-4D2C-A55E-7ED8F10BF342}" type="presParOf" srcId="{283DF997-7942-4E4A-8860-EB7A473BE37F}" destId="{CC69F7F0-F1F8-4256-9DA2-5BC4C164C1C0}" srcOrd="1" destOrd="0" presId="urn:microsoft.com/office/officeart/2005/8/layout/radial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42137C-6968-48CD-998A-A41F8C4C0D7E}" type="doc">
      <dgm:prSet loTypeId="urn:microsoft.com/office/officeart/2005/8/layout/hProcess11" loCatId="process" qsTypeId="urn:microsoft.com/office/officeart/2005/8/quickstyle/3d5" qsCatId="3D" csTypeId="urn:microsoft.com/office/officeart/2005/8/colors/accent1_2" csCatId="accent1" phldr="1"/>
      <dgm:spPr/>
    </dgm:pt>
    <dgm:pt modelId="{2D497EAE-1F03-41BD-ABE2-03A34C43EC94}">
      <dgm:prSet phldrT="[Text]" custT="1"/>
      <dgm:spPr/>
      <dgm:t>
        <a:bodyPr/>
        <a:lstStyle/>
        <a:p>
          <a:r>
            <a:rPr lang="en-GB" sz="2500" dirty="0" smtClean="0"/>
            <a:t>Regulation 34(1)- Annual Report</a:t>
          </a:r>
          <a:endParaRPr lang="en-GB" sz="2500" dirty="0"/>
        </a:p>
      </dgm:t>
    </dgm:pt>
    <dgm:pt modelId="{1317E2C0-CB5C-4BA7-85AF-22A334E1E609}" type="parTrans" cxnId="{E5163EA3-F03F-461D-9C4E-9B936F2D5494}">
      <dgm:prSet/>
      <dgm:spPr/>
      <dgm:t>
        <a:bodyPr/>
        <a:lstStyle/>
        <a:p>
          <a:endParaRPr lang="en-GB"/>
        </a:p>
      </dgm:t>
    </dgm:pt>
    <dgm:pt modelId="{DA84E252-E8A3-4EB3-981B-80B986439017}" type="sibTrans" cxnId="{E5163EA3-F03F-461D-9C4E-9B936F2D5494}">
      <dgm:prSet/>
      <dgm:spPr/>
      <dgm:t>
        <a:bodyPr/>
        <a:lstStyle/>
        <a:p>
          <a:endParaRPr lang="en-GB"/>
        </a:p>
      </dgm:t>
    </dgm:pt>
    <dgm:pt modelId="{619406C1-B635-4BF7-BC88-4C69761D789C}">
      <dgm:prSet phldrT="[Text]" custT="1"/>
      <dgm:spPr/>
      <dgm:t>
        <a:bodyPr/>
        <a:lstStyle/>
        <a:p>
          <a:r>
            <a:rPr lang="en-GB" sz="1800" dirty="0" smtClean="0"/>
            <a:t>For period April to March </a:t>
          </a:r>
        </a:p>
        <a:p>
          <a:r>
            <a:rPr lang="en-GB" sz="1800" dirty="0" smtClean="0"/>
            <a:t>(Yearly Compliance)</a:t>
          </a:r>
        </a:p>
      </dgm:t>
    </dgm:pt>
    <dgm:pt modelId="{F88D6BD3-3011-4F6D-8C7F-942947FE756F}" type="parTrans" cxnId="{E56BFEEA-F5DC-4946-B720-652C13C3D245}">
      <dgm:prSet/>
      <dgm:spPr/>
      <dgm:t>
        <a:bodyPr/>
        <a:lstStyle/>
        <a:p>
          <a:endParaRPr lang="en-GB"/>
        </a:p>
      </dgm:t>
    </dgm:pt>
    <dgm:pt modelId="{5626CE12-AD70-468C-825E-8675AF531855}" type="sibTrans" cxnId="{E56BFEEA-F5DC-4946-B720-652C13C3D245}">
      <dgm:prSet/>
      <dgm:spPr/>
      <dgm:t>
        <a:bodyPr/>
        <a:lstStyle/>
        <a:p>
          <a:endParaRPr lang="en-GB"/>
        </a:p>
      </dgm:t>
    </dgm:pt>
    <dgm:pt modelId="{39E770DC-B537-4DA5-BABF-6F333682EE14}">
      <dgm:prSet phldrT="[Text]" custT="1"/>
      <dgm:spPr/>
      <dgm:t>
        <a:bodyPr/>
        <a:lstStyle/>
        <a:p>
          <a:r>
            <a:rPr lang="en-GB" sz="2000" dirty="0" smtClean="0"/>
            <a:t>Last Date of Filing- 21 Working Days from the Date of AGM</a:t>
          </a:r>
          <a:endParaRPr lang="en-GB" sz="2000" dirty="0"/>
        </a:p>
      </dgm:t>
    </dgm:pt>
    <dgm:pt modelId="{97A1C701-6D3A-4CFB-9170-4BAA0373A9EE}" type="parTrans" cxnId="{2A3682B3-6B29-4003-AA3A-87BE4C52FC39}">
      <dgm:prSet/>
      <dgm:spPr/>
      <dgm:t>
        <a:bodyPr/>
        <a:lstStyle/>
        <a:p>
          <a:endParaRPr lang="en-GB"/>
        </a:p>
      </dgm:t>
    </dgm:pt>
    <dgm:pt modelId="{63FFC637-C427-48B2-8DB4-E7EB7D02DB0A}" type="sibTrans" cxnId="{2A3682B3-6B29-4003-AA3A-87BE4C52FC39}">
      <dgm:prSet/>
      <dgm:spPr/>
      <dgm:t>
        <a:bodyPr/>
        <a:lstStyle/>
        <a:p>
          <a:endParaRPr lang="en-GB"/>
        </a:p>
      </dgm:t>
    </dgm:pt>
    <dgm:pt modelId="{244145A7-1B38-4503-892D-91CF712AB230}" type="pres">
      <dgm:prSet presAssocID="{4C42137C-6968-48CD-998A-A41F8C4C0D7E}" presName="Name0" presStyleCnt="0">
        <dgm:presLayoutVars>
          <dgm:dir/>
          <dgm:resizeHandles val="exact"/>
        </dgm:presLayoutVars>
      </dgm:prSet>
      <dgm:spPr/>
    </dgm:pt>
    <dgm:pt modelId="{468A2CF9-C480-430E-A2F9-9F106A75C0AE}" type="pres">
      <dgm:prSet presAssocID="{4C42137C-6968-48CD-998A-A41F8C4C0D7E}" presName="arrow" presStyleLbl="bgShp" presStyleIdx="0" presStyleCnt="1"/>
      <dgm:spPr/>
    </dgm:pt>
    <dgm:pt modelId="{C9D226A6-3E52-41F3-9D02-B1E2C4A2B1C3}" type="pres">
      <dgm:prSet presAssocID="{4C42137C-6968-48CD-998A-A41F8C4C0D7E}" presName="points" presStyleCnt="0"/>
      <dgm:spPr/>
    </dgm:pt>
    <dgm:pt modelId="{A5BD97DB-1569-4E63-B204-87F95D0C12AF}" type="pres">
      <dgm:prSet presAssocID="{2D497EAE-1F03-41BD-ABE2-03A34C43EC94}" presName="compositeA" presStyleCnt="0"/>
      <dgm:spPr/>
    </dgm:pt>
    <dgm:pt modelId="{FBEF7187-C8A0-42E2-A81F-B8B6A597AAF2}" type="pres">
      <dgm:prSet presAssocID="{2D497EAE-1F03-41BD-ABE2-03A34C43EC94}" presName="textA" presStyleLbl="revTx" presStyleIdx="0" presStyleCnt="3">
        <dgm:presLayoutVars>
          <dgm:bulletEnabled val="1"/>
        </dgm:presLayoutVars>
      </dgm:prSet>
      <dgm:spPr/>
      <dgm:t>
        <a:bodyPr/>
        <a:lstStyle/>
        <a:p>
          <a:endParaRPr lang="en-GB"/>
        </a:p>
      </dgm:t>
    </dgm:pt>
    <dgm:pt modelId="{AFD25C7C-6B89-4806-8081-C6C6F5BB62E6}" type="pres">
      <dgm:prSet presAssocID="{2D497EAE-1F03-41BD-ABE2-03A34C43EC94}" presName="circleA" presStyleLbl="node1" presStyleIdx="0" presStyleCnt="3"/>
      <dgm:spPr/>
    </dgm:pt>
    <dgm:pt modelId="{BF6457EC-E191-48C8-9246-D1E1F5567062}" type="pres">
      <dgm:prSet presAssocID="{2D497EAE-1F03-41BD-ABE2-03A34C43EC94}" presName="spaceA" presStyleCnt="0"/>
      <dgm:spPr/>
    </dgm:pt>
    <dgm:pt modelId="{7D203AF6-F988-4E18-9F0F-C100AC934899}" type="pres">
      <dgm:prSet presAssocID="{DA84E252-E8A3-4EB3-981B-80B986439017}" presName="space" presStyleCnt="0"/>
      <dgm:spPr/>
    </dgm:pt>
    <dgm:pt modelId="{B00E499F-22AE-4D4D-A4C9-915D69BD6142}" type="pres">
      <dgm:prSet presAssocID="{619406C1-B635-4BF7-BC88-4C69761D789C}" presName="compositeB" presStyleCnt="0"/>
      <dgm:spPr/>
    </dgm:pt>
    <dgm:pt modelId="{796E3785-3E2E-4B98-9CC6-5C5EC985215A}" type="pres">
      <dgm:prSet presAssocID="{619406C1-B635-4BF7-BC88-4C69761D789C}" presName="textB" presStyleLbl="revTx" presStyleIdx="1" presStyleCnt="3">
        <dgm:presLayoutVars>
          <dgm:bulletEnabled val="1"/>
        </dgm:presLayoutVars>
      </dgm:prSet>
      <dgm:spPr/>
      <dgm:t>
        <a:bodyPr/>
        <a:lstStyle/>
        <a:p>
          <a:endParaRPr lang="en-GB"/>
        </a:p>
      </dgm:t>
    </dgm:pt>
    <dgm:pt modelId="{84C2A643-1AE5-45FA-8E5A-93E1F4EBE555}" type="pres">
      <dgm:prSet presAssocID="{619406C1-B635-4BF7-BC88-4C69761D789C}" presName="circleB" presStyleLbl="node1" presStyleIdx="1" presStyleCnt="3"/>
      <dgm:spPr/>
    </dgm:pt>
    <dgm:pt modelId="{D29E76A7-C011-44C9-948F-96404D154CFF}" type="pres">
      <dgm:prSet presAssocID="{619406C1-B635-4BF7-BC88-4C69761D789C}" presName="spaceB" presStyleCnt="0"/>
      <dgm:spPr/>
    </dgm:pt>
    <dgm:pt modelId="{16588EF1-4E8E-4DBD-939E-2591EF209547}" type="pres">
      <dgm:prSet presAssocID="{5626CE12-AD70-468C-825E-8675AF531855}" presName="space" presStyleCnt="0"/>
      <dgm:spPr/>
    </dgm:pt>
    <dgm:pt modelId="{AFD233D4-239A-4806-841E-D206A5C187D0}" type="pres">
      <dgm:prSet presAssocID="{39E770DC-B537-4DA5-BABF-6F333682EE14}" presName="compositeA" presStyleCnt="0"/>
      <dgm:spPr/>
    </dgm:pt>
    <dgm:pt modelId="{891EA866-F24D-4823-B791-173CC9FA9606}" type="pres">
      <dgm:prSet presAssocID="{39E770DC-B537-4DA5-BABF-6F333682EE14}" presName="textA" presStyleLbl="revTx" presStyleIdx="2" presStyleCnt="3">
        <dgm:presLayoutVars>
          <dgm:bulletEnabled val="1"/>
        </dgm:presLayoutVars>
      </dgm:prSet>
      <dgm:spPr/>
      <dgm:t>
        <a:bodyPr/>
        <a:lstStyle/>
        <a:p>
          <a:endParaRPr lang="en-GB"/>
        </a:p>
      </dgm:t>
    </dgm:pt>
    <dgm:pt modelId="{CE9802E8-055E-4D1F-B79A-4FCC4346DE0C}" type="pres">
      <dgm:prSet presAssocID="{39E770DC-B537-4DA5-BABF-6F333682EE14}" presName="circleA" presStyleLbl="node1" presStyleIdx="2" presStyleCnt="3"/>
      <dgm:spPr/>
    </dgm:pt>
    <dgm:pt modelId="{EF09AD67-F20D-4870-B784-C67A8FB4227D}" type="pres">
      <dgm:prSet presAssocID="{39E770DC-B537-4DA5-BABF-6F333682EE14}" presName="spaceA" presStyleCnt="0"/>
      <dgm:spPr/>
    </dgm:pt>
  </dgm:ptLst>
  <dgm:cxnLst>
    <dgm:cxn modelId="{E56BFEEA-F5DC-4946-B720-652C13C3D245}" srcId="{4C42137C-6968-48CD-998A-A41F8C4C0D7E}" destId="{619406C1-B635-4BF7-BC88-4C69761D789C}" srcOrd="1" destOrd="0" parTransId="{F88D6BD3-3011-4F6D-8C7F-942947FE756F}" sibTransId="{5626CE12-AD70-468C-825E-8675AF531855}"/>
    <dgm:cxn modelId="{2A3682B3-6B29-4003-AA3A-87BE4C52FC39}" srcId="{4C42137C-6968-48CD-998A-A41F8C4C0D7E}" destId="{39E770DC-B537-4DA5-BABF-6F333682EE14}" srcOrd="2" destOrd="0" parTransId="{97A1C701-6D3A-4CFB-9170-4BAA0373A9EE}" sibTransId="{63FFC637-C427-48B2-8DB4-E7EB7D02DB0A}"/>
    <dgm:cxn modelId="{980EBAA4-66D0-434E-85CB-9A67F509EED4}" type="presOf" srcId="{4C42137C-6968-48CD-998A-A41F8C4C0D7E}" destId="{244145A7-1B38-4503-892D-91CF712AB230}" srcOrd="0" destOrd="0" presId="urn:microsoft.com/office/officeart/2005/8/layout/hProcess11"/>
    <dgm:cxn modelId="{49A5742D-7EB1-407B-9F67-6A3BDF1DE539}" type="presOf" srcId="{619406C1-B635-4BF7-BC88-4C69761D789C}" destId="{796E3785-3E2E-4B98-9CC6-5C5EC985215A}" srcOrd="0" destOrd="0" presId="urn:microsoft.com/office/officeart/2005/8/layout/hProcess11"/>
    <dgm:cxn modelId="{E5163EA3-F03F-461D-9C4E-9B936F2D5494}" srcId="{4C42137C-6968-48CD-998A-A41F8C4C0D7E}" destId="{2D497EAE-1F03-41BD-ABE2-03A34C43EC94}" srcOrd="0" destOrd="0" parTransId="{1317E2C0-CB5C-4BA7-85AF-22A334E1E609}" sibTransId="{DA84E252-E8A3-4EB3-981B-80B986439017}"/>
    <dgm:cxn modelId="{4F1572E6-E207-4C9C-85CA-AE0527CF7358}" type="presOf" srcId="{39E770DC-B537-4DA5-BABF-6F333682EE14}" destId="{891EA866-F24D-4823-B791-173CC9FA9606}" srcOrd="0" destOrd="0" presId="urn:microsoft.com/office/officeart/2005/8/layout/hProcess11"/>
    <dgm:cxn modelId="{FCF41EC8-4F47-4E9B-9D12-6B40D43880CC}" type="presOf" srcId="{2D497EAE-1F03-41BD-ABE2-03A34C43EC94}" destId="{FBEF7187-C8A0-42E2-A81F-B8B6A597AAF2}" srcOrd="0" destOrd="0" presId="urn:microsoft.com/office/officeart/2005/8/layout/hProcess11"/>
    <dgm:cxn modelId="{A233D697-E97A-4356-A731-A44362509F7F}" type="presParOf" srcId="{244145A7-1B38-4503-892D-91CF712AB230}" destId="{468A2CF9-C480-430E-A2F9-9F106A75C0AE}" srcOrd="0" destOrd="0" presId="urn:microsoft.com/office/officeart/2005/8/layout/hProcess11"/>
    <dgm:cxn modelId="{D283D7CB-6230-4C88-A646-2014952D9850}" type="presParOf" srcId="{244145A7-1B38-4503-892D-91CF712AB230}" destId="{C9D226A6-3E52-41F3-9D02-B1E2C4A2B1C3}" srcOrd="1" destOrd="0" presId="urn:microsoft.com/office/officeart/2005/8/layout/hProcess11"/>
    <dgm:cxn modelId="{14D5CD89-D749-4607-A97A-761EC11396B6}" type="presParOf" srcId="{C9D226A6-3E52-41F3-9D02-B1E2C4A2B1C3}" destId="{A5BD97DB-1569-4E63-B204-87F95D0C12AF}" srcOrd="0" destOrd="0" presId="urn:microsoft.com/office/officeart/2005/8/layout/hProcess11"/>
    <dgm:cxn modelId="{AB47539C-51AB-4674-8745-14633D6D6014}" type="presParOf" srcId="{A5BD97DB-1569-4E63-B204-87F95D0C12AF}" destId="{FBEF7187-C8A0-42E2-A81F-B8B6A597AAF2}" srcOrd="0" destOrd="0" presId="urn:microsoft.com/office/officeart/2005/8/layout/hProcess11"/>
    <dgm:cxn modelId="{1D623D0E-10A6-4943-8C44-21DB0B430A7B}" type="presParOf" srcId="{A5BD97DB-1569-4E63-B204-87F95D0C12AF}" destId="{AFD25C7C-6B89-4806-8081-C6C6F5BB62E6}" srcOrd="1" destOrd="0" presId="urn:microsoft.com/office/officeart/2005/8/layout/hProcess11"/>
    <dgm:cxn modelId="{E4299927-F20B-4D56-8371-9DA4E7B7C412}" type="presParOf" srcId="{A5BD97DB-1569-4E63-B204-87F95D0C12AF}" destId="{BF6457EC-E191-48C8-9246-D1E1F5567062}" srcOrd="2" destOrd="0" presId="urn:microsoft.com/office/officeart/2005/8/layout/hProcess11"/>
    <dgm:cxn modelId="{DCE28B8D-B4ED-4A9B-8D64-4ECBF071E7D5}" type="presParOf" srcId="{C9D226A6-3E52-41F3-9D02-B1E2C4A2B1C3}" destId="{7D203AF6-F988-4E18-9F0F-C100AC934899}" srcOrd="1" destOrd="0" presId="urn:microsoft.com/office/officeart/2005/8/layout/hProcess11"/>
    <dgm:cxn modelId="{F70679BF-8441-4AEA-813C-F704F84A9E4F}" type="presParOf" srcId="{C9D226A6-3E52-41F3-9D02-B1E2C4A2B1C3}" destId="{B00E499F-22AE-4D4D-A4C9-915D69BD6142}" srcOrd="2" destOrd="0" presId="urn:microsoft.com/office/officeart/2005/8/layout/hProcess11"/>
    <dgm:cxn modelId="{237220A0-B602-4FEE-92A2-DAD3B3E74FB3}" type="presParOf" srcId="{B00E499F-22AE-4D4D-A4C9-915D69BD6142}" destId="{796E3785-3E2E-4B98-9CC6-5C5EC985215A}" srcOrd="0" destOrd="0" presId="urn:microsoft.com/office/officeart/2005/8/layout/hProcess11"/>
    <dgm:cxn modelId="{0ED68D28-B7D4-487D-B0C9-6D7E6544E91A}" type="presParOf" srcId="{B00E499F-22AE-4D4D-A4C9-915D69BD6142}" destId="{84C2A643-1AE5-45FA-8E5A-93E1F4EBE555}" srcOrd="1" destOrd="0" presId="urn:microsoft.com/office/officeart/2005/8/layout/hProcess11"/>
    <dgm:cxn modelId="{367B26E4-D923-43C8-B904-375BA11A4D73}" type="presParOf" srcId="{B00E499F-22AE-4D4D-A4C9-915D69BD6142}" destId="{D29E76A7-C011-44C9-948F-96404D154CFF}" srcOrd="2" destOrd="0" presId="urn:microsoft.com/office/officeart/2005/8/layout/hProcess11"/>
    <dgm:cxn modelId="{F427C95D-554D-41F0-A7E6-1F7E69F809C5}" type="presParOf" srcId="{C9D226A6-3E52-41F3-9D02-B1E2C4A2B1C3}" destId="{16588EF1-4E8E-4DBD-939E-2591EF209547}" srcOrd="3" destOrd="0" presId="urn:microsoft.com/office/officeart/2005/8/layout/hProcess11"/>
    <dgm:cxn modelId="{0832BDCB-FC5E-48D6-A075-9571A001491E}" type="presParOf" srcId="{C9D226A6-3E52-41F3-9D02-B1E2C4A2B1C3}" destId="{AFD233D4-239A-4806-841E-D206A5C187D0}" srcOrd="4" destOrd="0" presId="urn:microsoft.com/office/officeart/2005/8/layout/hProcess11"/>
    <dgm:cxn modelId="{37F00A33-60BF-4147-9BD7-BBA3DE2677ED}" type="presParOf" srcId="{AFD233D4-239A-4806-841E-D206A5C187D0}" destId="{891EA866-F24D-4823-B791-173CC9FA9606}" srcOrd="0" destOrd="0" presId="urn:microsoft.com/office/officeart/2005/8/layout/hProcess11"/>
    <dgm:cxn modelId="{74284675-E066-4E35-804C-36DFA6DCCF7B}" type="presParOf" srcId="{AFD233D4-239A-4806-841E-D206A5C187D0}" destId="{CE9802E8-055E-4D1F-B79A-4FCC4346DE0C}" srcOrd="1" destOrd="0" presId="urn:microsoft.com/office/officeart/2005/8/layout/hProcess11"/>
    <dgm:cxn modelId="{BA3B831F-7E96-4A90-A115-9C7C23A5355E}" type="presParOf" srcId="{AFD233D4-239A-4806-841E-D206A5C187D0}" destId="{EF09AD67-F20D-4870-B784-C67A8FB4227D}" srcOrd="2" destOrd="0" presId="urn:microsoft.com/office/officeart/2005/8/layout/hProcess1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C4B99D-FE0A-4727-869B-0BD2FD5C499D}" type="doc">
      <dgm:prSet loTypeId="urn:microsoft.com/office/officeart/2005/8/layout/vList3#2" loCatId="list" qsTypeId="urn:microsoft.com/office/officeart/2005/8/quickstyle/simple1" qsCatId="simple" csTypeId="urn:microsoft.com/office/officeart/2005/8/colors/accent1_2" csCatId="accent1" phldr="1"/>
      <dgm:spPr/>
    </dgm:pt>
    <dgm:pt modelId="{934154BA-561E-4584-A0B9-EB40573151B4}">
      <dgm:prSet phldrT="[Text]" custT="1"/>
      <dgm:spPr/>
      <dgm:t>
        <a:bodyPr/>
        <a:lstStyle/>
        <a:p>
          <a:r>
            <a:rPr lang="en-GB" sz="3000" dirty="0" smtClean="0"/>
            <a:t>Regulation 14</a:t>
          </a:r>
        </a:p>
        <a:p>
          <a:r>
            <a:rPr lang="en-GB" sz="3000" dirty="0" smtClean="0"/>
            <a:t>Payment of Listing Fees</a:t>
          </a:r>
          <a:endParaRPr lang="en-GB" sz="3000" dirty="0"/>
        </a:p>
      </dgm:t>
    </dgm:pt>
    <dgm:pt modelId="{71F37B9A-62CD-497E-A749-34C8723D4640}" type="parTrans" cxnId="{15009455-BCF3-49DC-960C-2D1A607BB53C}">
      <dgm:prSet/>
      <dgm:spPr/>
      <dgm:t>
        <a:bodyPr/>
        <a:lstStyle/>
        <a:p>
          <a:endParaRPr lang="en-GB"/>
        </a:p>
      </dgm:t>
    </dgm:pt>
    <dgm:pt modelId="{CBB298E7-D219-45F6-AACA-A2BF1B5520BF}" type="sibTrans" cxnId="{15009455-BCF3-49DC-960C-2D1A607BB53C}">
      <dgm:prSet/>
      <dgm:spPr/>
      <dgm:t>
        <a:bodyPr/>
        <a:lstStyle/>
        <a:p>
          <a:endParaRPr lang="en-GB"/>
        </a:p>
      </dgm:t>
    </dgm:pt>
    <dgm:pt modelId="{608FAE14-7E9C-4C16-86AB-9CEB03E84451}">
      <dgm:prSet phldrT="[Text]" custT="1"/>
      <dgm:spPr/>
      <dgm:t>
        <a:bodyPr/>
        <a:lstStyle/>
        <a:p>
          <a:r>
            <a:rPr lang="en-GB" sz="3000" dirty="0" smtClean="0"/>
            <a:t>For period of April-March</a:t>
          </a:r>
        </a:p>
        <a:p>
          <a:r>
            <a:rPr lang="en-GB" sz="3000" dirty="0" smtClean="0"/>
            <a:t>till 30</a:t>
          </a:r>
          <a:r>
            <a:rPr lang="en-GB" sz="3000" baseline="30000" dirty="0" smtClean="0"/>
            <a:t>th</a:t>
          </a:r>
          <a:r>
            <a:rPr lang="en-GB" sz="3000" dirty="0" smtClean="0"/>
            <a:t> April of Next F.Y</a:t>
          </a:r>
          <a:endParaRPr lang="en-GB" sz="3000" dirty="0"/>
        </a:p>
      </dgm:t>
    </dgm:pt>
    <dgm:pt modelId="{18D22E27-7367-449E-BE0B-14CDE4A9EC30}" type="parTrans" cxnId="{3B791A88-8C92-43C0-96B3-CBC59328D43A}">
      <dgm:prSet/>
      <dgm:spPr/>
      <dgm:t>
        <a:bodyPr/>
        <a:lstStyle/>
        <a:p>
          <a:endParaRPr lang="en-GB"/>
        </a:p>
      </dgm:t>
    </dgm:pt>
    <dgm:pt modelId="{8D5D2DAC-F39B-4C8A-8E02-20B15FED25B4}" type="sibTrans" cxnId="{3B791A88-8C92-43C0-96B3-CBC59328D43A}">
      <dgm:prSet/>
      <dgm:spPr/>
      <dgm:t>
        <a:bodyPr/>
        <a:lstStyle/>
        <a:p>
          <a:endParaRPr lang="en-GB"/>
        </a:p>
      </dgm:t>
    </dgm:pt>
    <dgm:pt modelId="{48195E67-AAF2-48B0-8771-AC4183878D86}">
      <dgm:prSet phldrT="[Text]" custT="1"/>
      <dgm:spPr/>
      <dgm:t>
        <a:bodyPr/>
        <a:lstStyle/>
        <a:p>
          <a:r>
            <a:rPr lang="en-GB" sz="3000" dirty="0" smtClean="0"/>
            <a:t>Rs. 2 Lakhs for Listed Capital of up-to 150 Cr</a:t>
          </a:r>
          <a:endParaRPr lang="en-GB" sz="3000" dirty="0"/>
        </a:p>
      </dgm:t>
    </dgm:pt>
    <dgm:pt modelId="{ECE47ACB-49E7-4EDF-9345-26856FD74D40}" type="parTrans" cxnId="{83947CBA-0E23-4FAA-A98D-EBF2D5B1AD2D}">
      <dgm:prSet/>
      <dgm:spPr/>
      <dgm:t>
        <a:bodyPr/>
        <a:lstStyle/>
        <a:p>
          <a:endParaRPr lang="en-GB"/>
        </a:p>
      </dgm:t>
    </dgm:pt>
    <dgm:pt modelId="{3784DF69-3B8D-49C7-97A1-55CE6E341474}" type="sibTrans" cxnId="{83947CBA-0E23-4FAA-A98D-EBF2D5B1AD2D}">
      <dgm:prSet/>
      <dgm:spPr/>
      <dgm:t>
        <a:bodyPr/>
        <a:lstStyle/>
        <a:p>
          <a:endParaRPr lang="en-GB"/>
        </a:p>
      </dgm:t>
    </dgm:pt>
    <dgm:pt modelId="{64DA34DB-9F4C-4B97-84FA-9E67C11E0CBB}" type="pres">
      <dgm:prSet presAssocID="{23C4B99D-FE0A-4727-869B-0BD2FD5C499D}" presName="linearFlow" presStyleCnt="0">
        <dgm:presLayoutVars>
          <dgm:dir/>
          <dgm:resizeHandles val="exact"/>
        </dgm:presLayoutVars>
      </dgm:prSet>
      <dgm:spPr/>
    </dgm:pt>
    <dgm:pt modelId="{9C85948D-6135-4322-AE30-FF10942B5DF0}" type="pres">
      <dgm:prSet presAssocID="{934154BA-561E-4584-A0B9-EB40573151B4}" presName="composite" presStyleCnt="0"/>
      <dgm:spPr/>
    </dgm:pt>
    <dgm:pt modelId="{4374C10D-BCA5-445A-948B-6F69057D0A58}" type="pres">
      <dgm:prSet presAssocID="{934154BA-561E-4584-A0B9-EB40573151B4}" presName="imgShp" presStyleLbl="fgImgPlace1" presStyleIdx="0" presStyleCnt="3"/>
      <dgm:spPr>
        <a:blipFill>
          <a:blip xmlns:r="http://schemas.openxmlformats.org/officeDocument/2006/relationships" r:embed="rId1">
            <a:extLst>
              <a:ext uri="{28A0092B-C50C-407E-A947-70E740481C1C}">
                <a14:useLocalDpi xmlns="" xmlns:a14="http://schemas.microsoft.com/office/drawing/2010/main" val="0"/>
              </a:ext>
            </a:extLst>
          </a:blip>
          <a:srcRect/>
          <a:stretch>
            <a:fillRect l="-22000" r="-22000"/>
          </a:stretch>
        </a:blipFill>
      </dgm:spPr>
      <dgm:t>
        <a:bodyPr/>
        <a:lstStyle/>
        <a:p>
          <a:endParaRPr lang="en-GB"/>
        </a:p>
      </dgm:t>
    </dgm:pt>
    <dgm:pt modelId="{1921B906-9D5E-4F63-A537-C24E6D66A461}" type="pres">
      <dgm:prSet presAssocID="{934154BA-561E-4584-A0B9-EB40573151B4}" presName="txShp" presStyleLbl="node1" presStyleIdx="0" presStyleCnt="3">
        <dgm:presLayoutVars>
          <dgm:bulletEnabled val="1"/>
        </dgm:presLayoutVars>
      </dgm:prSet>
      <dgm:spPr/>
      <dgm:t>
        <a:bodyPr/>
        <a:lstStyle/>
        <a:p>
          <a:endParaRPr lang="en-GB"/>
        </a:p>
      </dgm:t>
    </dgm:pt>
    <dgm:pt modelId="{547E7FA8-3937-43DE-B297-4D4A7477090D}" type="pres">
      <dgm:prSet presAssocID="{CBB298E7-D219-45F6-AACA-A2BF1B5520BF}" presName="spacing" presStyleCnt="0"/>
      <dgm:spPr/>
    </dgm:pt>
    <dgm:pt modelId="{FDFE0D15-92D3-4CDD-9C15-7228D867D3DA}" type="pres">
      <dgm:prSet presAssocID="{608FAE14-7E9C-4C16-86AB-9CEB03E84451}" presName="composite" presStyleCnt="0"/>
      <dgm:spPr/>
    </dgm:pt>
    <dgm:pt modelId="{0A3CCCFD-59EA-4CB2-BD8C-42907683F374}" type="pres">
      <dgm:prSet presAssocID="{608FAE14-7E9C-4C16-86AB-9CEB03E84451}" presName="imgShp" presStyleLbl="fgImgPlace1" presStyleIdx="1" presStyleCnt="3" custLinFactNeighborX="212" custLinFactNeighborY="-2714"/>
      <dgm:spPr>
        <a:blipFill>
          <a:blip xmlns:r="http://schemas.openxmlformats.org/officeDocument/2006/relationships" r:embed="rId2" cstate="print">
            <a:extLst>
              <a:ext uri="{28A0092B-C50C-407E-A947-70E740481C1C}">
                <a14:useLocalDpi xmlns="" xmlns:a14="http://schemas.microsoft.com/office/drawing/2010/main" val="0"/>
              </a:ext>
            </a:extLst>
          </a:blip>
          <a:srcRect/>
          <a:stretch>
            <a:fillRect l="-10000" r="-10000"/>
          </a:stretch>
        </a:blipFill>
      </dgm:spPr>
    </dgm:pt>
    <dgm:pt modelId="{6F3529D6-CF15-4B35-A6CB-359711280696}" type="pres">
      <dgm:prSet presAssocID="{608FAE14-7E9C-4C16-86AB-9CEB03E84451}" presName="txShp" presStyleLbl="node1" presStyleIdx="1" presStyleCnt="3" custScaleX="102564" custScaleY="111356">
        <dgm:presLayoutVars>
          <dgm:bulletEnabled val="1"/>
        </dgm:presLayoutVars>
      </dgm:prSet>
      <dgm:spPr/>
      <dgm:t>
        <a:bodyPr/>
        <a:lstStyle/>
        <a:p>
          <a:endParaRPr lang="en-GB"/>
        </a:p>
      </dgm:t>
    </dgm:pt>
    <dgm:pt modelId="{10F99CCE-3CDD-4CD4-A6D4-EF6863819C46}" type="pres">
      <dgm:prSet presAssocID="{8D5D2DAC-F39B-4C8A-8E02-20B15FED25B4}" presName="spacing" presStyleCnt="0"/>
      <dgm:spPr/>
    </dgm:pt>
    <dgm:pt modelId="{184AD530-BF7C-4868-B889-FE73D9788ED2}" type="pres">
      <dgm:prSet presAssocID="{48195E67-AAF2-48B0-8771-AC4183878D86}" presName="composite" presStyleCnt="0"/>
      <dgm:spPr/>
    </dgm:pt>
    <dgm:pt modelId="{2BFAA59A-A233-441A-BA5A-6401627664AE}" type="pres">
      <dgm:prSet presAssocID="{48195E67-AAF2-48B0-8771-AC4183878D86}" presName="imgShp" presStyleLbl="fgImgPlace1" presStyleIdx="2" presStyleCnt="3"/>
      <dgm:spPr>
        <a:blipFill>
          <a:blip xmlns:r="http://schemas.openxmlformats.org/officeDocument/2006/relationships" r:embed="rId3">
            <a:extLst>
              <a:ext uri="{28A0092B-C50C-407E-A947-70E740481C1C}">
                <a14:useLocalDpi xmlns="" xmlns:a14="http://schemas.microsoft.com/office/drawing/2010/main" val="0"/>
              </a:ext>
            </a:extLst>
          </a:blip>
          <a:srcRect/>
          <a:stretch>
            <a:fillRect l="-39000" r="-39000"/>
          </a:stretch>
        </a:blipFill>
      </dgm:spPr>
    </dgm:pt>
    <dgm:pt modelId="{CE5A8A67-CDEA-4EE2-A639-571BCA968B07}" type="pres">
      <dgm:prSet presAssocID="{48195E67-AAF2-48B0-8771-AC4183878D86}" presName="txShp" presStyleLbl="node1" presStyleIdx="2" presStyleCnt="3">
        <dgm:presLayoutVars>
          <dgm:bulletEnabled val="1"/>
        </dgm:presLayoutVars>
      </dgm:prSet>
      <dgm:spPr/>
      <dgm:t>
        <a:bodyPr/>
        <a:lstStyle/>
        <a:p>
          <a:endParaRPr lang="en-GB"/>
        </a:p>
      </dgm:t>
    </dgm:pt>
  </dgm:ptLst>
  <dgm:cxnLst>
    <dgm:cxn modelId="{475EC1F9-346F-4F70-97BD-DCCD5CD09FF3}" type="presOf" srcId="{608FAE14-7E9C-4C16-86AB-9CEB03E84451}" destId="{6F3529D6-CF15-4B35-A6CB-359711280696}" srcOrd="0" destOrd="0" presId="urn:microsoft.com/office/officeart/2005/8/layout/vList3#2"/>
    <dgm:cxn modelId="{43623031-6AE0-44BF-9760-1A0372FF8CB8}" type="presOf" srcId="{934154BA-561E-4584-A0B9-EB40573151B4}" destId="{1921B906-9D5E-4F63-A537-C24E6D66A461}" srcOrd="0" destOrd="0" presId="urn:microsoft.com/office/officeart/2005/8/layout/vList3#2"/>
    <dgm:cxn modelId="{15009455-BCF3-49DC-960C-2D1A607BB53C}" srcId="{23C4B99D-FE0A-4727-869B-0BD2FD5C499D}" destId="{934154BA-561E-4584-A0B9-EB40573151B4}" srcOrd="0" destOrd="0" parTransId="{71F37B9A-62CD-497E-A749-34C8723D4640}" sibTransId="{CBB298E7-D219-45F6-AACA-A2BF1B5520BF}"/>
    <dgm:cxn modelId="{8B5ADDDB-0711-4DB7-A741-AC870DE5E4F4}" type="presOf" srcId="{23C4B99D-FE0A-4727-869B-0BD2FD5C499D}" destId="{64DA34DB-9F4C-4B97-84FA-9E67C11E0CBB}" srcOrd="0" destOrd="0" presId="urn:microsoft.com/office/officeart/2005/8/layout/vList3#2"/>
    <dgm:cxn modelId="{3B791A88-8C92-43C0-96B3-CBC59328D43A}" srcId="{23C4B99D-FE0A-4727-869B-0BD2FD5C499D}" destId="{608FAE14-7E9C-4C16-86AB-9CEB03E84451}" srcOrd="1" destOrd="0" parTransId="{18D22E27-7367-449E-BE0B-14CDE4A9EC30}" sibTransId="{8D5D2DAC-F39B-4C8A-8E02-20B15FED25B4}"/>
    <dgm:cxn modelId="{24EDE501-FEF2-4AF7-810D-0F9DA27EE24B}" type="presOf" srcId="{48195E67-AAF2-48B0-8771-AC4183878D86}" destId="{CE5A8A67-CDEA-4EE2-A639-571BCA968B07}" srcOrd="0" destOrd="0" presId="urn:microsoft.com/office/officeart/2005/8/layout/vList3#2"/>
    <dgm:cxn modelId="{83947CBA-0E23-4FAA-A98D-EBF2D5B1AD2D}" srcId="{23C4B99D-FE0A-4727-869B-0BD2FD5C499D}" destId="{48195E67-AAF2-48B0-8771-AC4183878D86}" srcOrd="2" destOrd="0" parTransId="{ECE47ACB-49E7-4EDF-9345-26856FD74D40}" sibTransId="{3784DF69-3B8D-49C7-97A1-55CE6E341474}"/>
    <dgm:cxn modelId="{5694A84F-2E78-45B5-8A80-220DE567AC05}" type="presParOf" srcId="{64DA34DB-9F4C-4B97-84FA-9E67C11E0CBB}" destId="{9C85948D-6135-4322-AE30-FF10942B5DF0}" srcOrd="0" destOrd="0" presId="urn:microsoft.com/office/officeart/2005/8/layout/vList3#2"/>
    <dgm:cxn modelId="{5E890AEA-E7C9-4111-BD68-460B75D57CD2}" type="presParOf" srcId="{9C85948D-6135-4322-AE30-FF10942B5DF0}" destId="{4374C10D-BCA5-445A-948B-6F69057D0A58}" srcOrd="0" destOrd="0" presId="urn:microsoft.com/office/officeart/2005/8/layout/vList3#2"/>
    <dgm:cxn modelId="{B4CC9048-F800-40C6-ABAB-2C974B40BFD0}" type="presParOf" srcId="{9C85948D-6135-4322-AE30-FF10942B5DF0}" destId="{1921B906-9D5E-4F63-A537-C24E6D66A461}" srcOrd="1" destOrd="0" presId="urn:microsoft.com/office/officeart/2005/8/layout/vList3#2"/>
    <dgm:cxn modelId="{AF73A84D-6FCF-493B-8EDA-2C6A2AB36572}" type="presParOf" srcId="{64DA34DB-9F4C-4B97-84FA-9E67C11E0CBB}" destId="{547E7FA8-3937-43DE-B297-4D4A7477090D}" srcOrd="1" destOrd="0" presId="urn:microsoft.com/office/officeart/2005/8/layout/vList3#2"/>
    <dgm:cxn modelId="{B927F593-925D-4FD2-A1FB-011A03CB98F3}" type="presParOf" srcId="{64DA34DB-9F4C-4B97-84FA-9E67C11E0CBB}" destId="{FDFE0D15-92D3-4CDD-9C15-7228D867D3DA}" srcOrd="2" destOrd="0" presId="urn:microsoft.com/office/officeart/2005/8/layout/vList3#2"/>
    <dgm:cxn modelId="{34588B52-1FE3-46D8-9D22-A6DE86FEB8BA}" type="presParOf" srcId="{FDFE0D15-92D3-4CDD-9C15-7228D867D3DA}" destId="{0A3CCCFD-59EA-4CB2-BD8C-42907683F374}" srcOrd="0" destOrd="0" presId="urn:microsoft.com/office/officeart/2005/8/layout/vList3#2"/>
    <dgm:cxn modelId="{DB6BC52B-9D20-45FD-B4BE-C29120FAC910}" type="presParOf" srcId="{FDFE0D15-92D3-4CDD-9C15-7228D867D3DA}" destId="{6F3529D6-CF15-4B35-A6CB-359711280696}" srcOrd="1" destOrd="0" presId="urn:microsoft.com/office/officeart/2005/8/layout/vList3#2"/>
    <dgm:cxn modelId="{4A56DFCA-3F4C-44EF-882B-C938776CE2E9}" type="presParOf" srcId="{64DA34DB-9F4C-4B97-84FA-9E67C11E0CBB}" destId="{10F99CCE-3CDD-4CD4-A6D4-EF6863819C46}" srcOrd="3" destOrd="0" presId="urn:microsoft.com/office/officeart/2005/8/layout/vList3#2"/>
    <dgm:cxn modelId="{CFFA2565-C1FE-4318-B768-EE338BCDACD9}" type="presParOf" srcId="{64DA34DB-9F4C-4B97-84FA-9E67C11E0CBB}" destId="{184AD530-BF7C-4868-B889-FE73D9788ED2}" srcOrd="4" destOrd="0" presId="urn:microsoft.com/office/officeart/2005/8/layout/vList3#2"/>
    <dgm:cxn modelId="{E0578203-181C-4CD2-9F48-6CF743112230}" type="presParOf" srcId="{184AD530-BF7C-4868-B889-FE73D9788ED2}" destId="{2BFAA59A-A233-441A-BA5A-6401627664AE}" srcOrd="0" destOrd="0" presId="urn:microsoft.com/office/officeart/2005/8/layout/vList3#2"/>
    <dgm:cxn modelId="{C496D67E-3848-4EC0-920E-8A5DC5B24E3D}" type="presParOf" srcId="{184AD530-BF7C-4868-B889-FE73D9788ED2}" destId="{CE5A8A67-CDEA-4EE2-A639-571BCA968B07}" srcOrd="1" destOrd="0" presId="urn:microsoft.com/office/officeart/2005/8/layout/vList3#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FC9A09-4FE3-4C35-84E4-87CB3D150854}">
      <dsp:nvSpPr>
        <dsp:cNvPr id="0" name=""/>
        <dsp:cNvSpPr/>
      </dsp:nvSpPr>
      <dsp:spPr>
        <a:xfrm>
          <a:off x="634863" y="2716"/>
          <a:ext cx="3262610" cy="163130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en-GB" sz="2500" kern="1200" dirty="0" smtClean="0"/>
            <a:t>Corporate Governance Report (Regulation 27(2)(a)</a:t>
          </a:r>
          <a:endParaRPr lang="en-GB" sz="2500" kern="1200" dirty="0"/>
        </a:p>
      </dsp:txBody>
      <dsp:txXfrm>
        <a:off x="682642" y="50495"/>
        <a:ext cx="3167052" cy="1535747"/>
      </dsp:txXfrm>
    </dsp:sp>
    <dsp:sp modelId="{CFF6D41F-2818-48FB-BF63-DDF5CE905A31}">
      <dsp:nvSpPr>
        <dsp:cNvPr id="0" name=""/>
        <dsp:cNvSpPr/>
      </dsp:nvSpPr>
      <dsp:spPr>
        <a:xfrm>
          <a:off x="961124" y="1634021"/>
          <a:ext cx="326261" cy="1223478"/>
        </a:xfrm>
        <a:custGeom>
          <a:avLst/>
          <a:gdLst/>
          <a:ahLst/>
          <a:cxnLst/>
          <a:rect l="0" t="0" r="0" b="0"/>
          <a:pathLst>
            <a:path>
              <a:moveTo>
                <a:pt x="0" y="0"/>
              </a:moveTo>
              <a:lnTo>
                <a:pt x="0" y="1223478"/>
              </a:lnTo>
              <a:lnTo>
                <a:pt x="326261" y="122347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C4DE2B-45F9-4F59-905C-3FFC3FB99DBA}">
      <dsp:nvSpPr>
        <dsp:cNvPr id="0" name=""/>
        <dsp:cNvSpPr/>
      </dsp:nvSpPr>
      <dsp:spPr>
        <a:xfrm>
          <a:off x="1287385" y="2041847"/>
          <a:ext cx="2610088" cy="163130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n-GB" sz="2900" kern="1200" dirty="0" smtClean="0"/>
            <a:t>Report On Non-Applicability</a:t>
          </a:r>
          <a:endParaRPr lang="en-GB" sz="2900" kern="1200" dirty="0"/>
        </a:p>
      </dsp:txBody>
      <dsp:txXfrm>
        <a:off x="1335164" y="2089626"/>
        <a:ext cx="2514530" cy="1535747"/>
      </dsp:txXfrm>
    </dsp:sp>
    <dsp:sp modelId="{0D8F7D66-105C-4F33-A624-3C8B1CF70F13}">
      <dsp:nvSpPr>
        <dsp:cNvPr id="0" name=""/>
        <dsp:cNvSpPr/>
      </dsp:nvSpPr>
      <dsp:spPr>
        <a:xfrm>
          <a:off x="961124" y="1634021"/>
          <a:ext cx="326261" cy="3262610"/>
        </a:xfrm>
        <a:custGeom>
          <a:avLst/>
          <a:gdLst/>
          <a:ahLst/>
          <a:cxnLst/>
          <a:rect l="0" t="0" r="0" b="0"/>
          <a:pathLst>
            <a:path>
              <a:moveTo>
                <a:pt x="0" y="0"/>
              </a:moveTo>
              <a:lnTo>
                <a:pt x="0" y="3262610"/>
              </a:lnTo>
              <a:lnTo>
                <a:pt x="326261" y="326261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B72E3B-7FB7-49E3-B7C9-0924D416D08F}">
      <dsp:nvSpPr>
        <dsp:cNvPr id="0" name=""/>
        <dsp:cNvSpPr/>
      </dsp:nvSpPr>
      <dsp:spPr>
        <a:xfrm>
          <a:off x="1287385" y="4080978"/>
          <a:ext cx="2610088" cy="163130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n-GB" sz="2900" b="1" kern="1200" dirty="0" smtClean="0"/>
            <a:t>Last Date 15</a:t>
          </a:r>
          <a:r>
            <a:rPr lang="en-GB" sz="2900" b="1" kern="1200" baseline="30000" dirty="0" smtClean="0"/>
            <a:t>th</a:t>
          </a:r>
          <a:r>
            <a:rPr lang="en-GB" sz="2900" b="1" kern="1200" dirty="0" smtClean="0"/>
            <a:t> April </a:t>
          </a:r>
          <a:r>
            <a:rPr lang="en-GB" sz="2900" kern="1200" dirty="0" smtClean="0"/>
            <a:t>For Year Ended 31</a:t>
          </a:r>
          <a:r>
            <a:rPr lang="en-GB" sz="2900" kern="1200" baseline="30000" dirty="0" smtClean="0"/>
            <a:t>st</a:t>
          </a:r>
          <a:r>
            <a:rPr lang="en-GB" sz="2900" kern="1200" dirty="0" smtClean="0"/>
            <a:t> March 2016</a:t>
          </a:r>
          <a:endParaRPr lang="en-GB" sz="2900" kern="1200" dirty="0"/>
        </a:p>
      </dsp:txBody>
      <dsp:txXfrm>
        <a:off x="1335164" y="4128757"/>
        <a:ext cx="2514530" cy="1535747"/>
      </dsp:txXfrm>
    </dsp:sp>
    <dsp:sp modelId="{97071D01-23BE-4047-9E74-31D1323C2ADE}">
      <dsp:nvSpPr>
        <dsp:cNvPr id="0" name=""/>
        <dsp:cNvSpPr/>
      </dsp:nvSpPr>
      <dsp:spPr>
        <a:xfrm>
          <a:off x="4713126" y="2716"/>
          <a:ext cx="3262610" cy="163130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en-GB" sz="2500" kern="1200" dirty="0" smtClean="0"/>
            <a:t>Applicable Only on those </a:t>
          </a:r>
          <a:r>
            <a:rPr lang="en-GB" sz="2500" b="1" kern="1200" dirty="0" smtClean="0"/>
            <a:t>Listed Companies </a:t>
          </a:r>
          <a:r>
            <a:rPr lang="en-GB" sz="2500" kern="1200" dirty="0" smtClean="0"/>
            <a:t>which fulfills both of following  conditions:</a:t>
          </a:r>
          <a:endParaRPr lang="en-GB" sz="2500" kern="1200" dirty="0"/>
        </a:p>
      </dsp:txBody>
      <dsp:txXfrm>
        <a:off x="4760905" y="50495"/>
        <a:ext cx="3167052" cy="1535747"/>
      </dsp:txXfrm>
    </dsp:sp>
    <dsp:sp modelId="{AF407DA7-6B3A-4CAF-BC56-557718BA0148}">
      <dsp:nvSpPr>
        <dsp:cNvPr id="0" name=""/>
        <dsp:cNvSpPr/>
      </dsp:nvSpPr>
      <dsp:spPr>
        <a:xfrm>
          <a:off x="5039387" y="1634021"/>
          <a:ext cx="326261" cy="1223478"/>
        </a:xfrm>
        <a:custGeom>
          <a:avLst/>
          <a:gdLst/>
          <a:ahLst/>
          <a:cxnLst/>
          <a:rect l="0" t="0" r="0" b="0"/>
          <a:pathLst>
            <a:path>
              <a:moveTo>
                <a:pt x="0" y="0"/>
              </a:moveTo>
              <a:lnTo>
                <a:pt x="0" y="1223478"/>
              </a:lnTo>
              <a:lnTo>
                <a:pt x="326261" y="122347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FED353-E45E-46B5-8B25-846729238812}">
      <dsp:nvSpPr>
        <dsp:cNvPr id="0" name=""/>
        <dsp:cNvSpPr/>
      </dsp:nvSpPr>
      <dsp:spPr>
        <a:xfrm>
          <a:off x="5365648" y="2041847"/>
          <a:ext cx="2610088" cy="163130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n-GB" sz="2900" kern="1200" dirty="0" smtClean="0"/>
            <a:t>Paid –up Share capital More then  Rs.10 Cr</a:t>
          </a:r>
          <a:endParaRPr lang="en-GB" sz="2900" kern="1200" dirty="0"/>
        </a:p>
      </dsp:txBody>
      <dsp:txXfrm>
        <a:off x="5413427" y="2089626"/>
        <a:ext cx="2514530" cy="1535747"/>
      </dsp:txXfrm>
    </dsp:sp>
    <dsp:sp modelId="{2E1AC6F3-20CB-4A69-AC79-6997FF99C489}">
      <dsp:nvSpPr>
        <dsp:cNvPr id="0" name=""/>
        <dsp:cNvSpPr/>
      </dsp:nvSpPr>
      <dsp:spPr>
        <a:xfrm>
          <a:off x="5039387" y="1634021"/>
          <a:ext cx="326261" cy="3262610"/>
        </a:xfrm>
        <a:custGeom>
          <a:avLst/>
          <a:gdLst/>
          <a:ahLst/>
          <a:cxnLst/>
          <a:rect l="0" t="0" r="0" b="0"/>
          <a:pathLst>
            <a:path>
              <a:moveTo>
                <a:pt x="0" y="0"/>
              </a:moveTo>
              <a:lnTo>
                <a:pt x="0" y="3262610"/>
              </a:lnTo>
              <a:lnTo>
                <a:pt x="326261" y="326261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25DDB9-0A1C-4A14-9C6B-3BE4C80681E5}">
      <dsp:nvSpPr>
        <dsp:cNvPr id="0" name=""/>
        <dsp:cNvSpPr/>
      </dsp:nvSpPr>
      <dsp:spPr>
        <a:xfrm>
          <a:off x="5365648" y="4080978"/>
          <a:ext cx="2610088" cy="163130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n-GB" sz="2900" kern="1200" dirty="0" smtClean="0"/>
            <a:t>Net worth more then Rs. 25 Cr or more</a:t>
          </a:r>
          <a:endParaRPr lang="en-GB" sz="2900" kern="1200" dirty="0"/>
        </a:p>
      </dsp:txBody>
      <dsp:txXfrm>
        <a:off x="5413427" y="4128757"/>
        <a:ext cx="2514530" cy="15357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B53E43-CA4C-40BF-84F8-9D15D43926B5}">
      <dsp:nvSpPr>
        <dsp:cNvPr id="0" name=""/>
        <dsp:cNvSpPr/>
      </dsp:nvSpPr>
      <dsp:spPr>
        <a:xfrm>
          <a:off x="2757011" y="56574"/>
          <a:ext cx="2715577" cy="2715577"/>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en-GB" sz="3000" kern="1200" dirty="0" smtClean="0"/>
            <a:t>Regulation 13(3)</a:t>
          </a:r>
          <a:endParaRPr lang="en-GB" sz="3000" kern="1200" dirty="0"/>
        </a:p>
      </dsp:txBody>
      <dsp:txXfrm>
        <a:off x="3119088" y="531800"/>
        <a:ext cx="1991423" cy="1222010"/>
      </dsp:txXfrm>
    </dsp:sp>
    <dsp:sp modelId="{945A5F84-98F0-4C99-867E-58525772D854}">
      <dsp:nvSpPr>
        <dsp:cNvPr id="0" name=""/>
        <dsp:cNvSpPr/>
      </dsp:nvSpPr>
      <dsp:spPr>
        <a:xfrm>
          <a:off x="3736882" y="1753810"/>
          <a:ext cx="2715577" cy="2715577"/>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en-GB" sz="3000" b="1" kern="1200" dirty="0" smtClean="0"/>
            <a:t>Last Date- 21</a:t>
          </a:r>
          <a:r>
            <a:rPr lang="en-GB" sz="3000" b="1" kern="1200" baseline="30000" dirty="0" smtClean="0"/>
            <a:t>st</a:t>
          </a:r>
          <a:r>
            <a:rPr lang="en-GB" sz="3000" b="1" kern="1200" dirty="0" smtClean="0"/>
            <a:t> April 2016</a:t>
          </a:r>
          <a:endParaRPr lang="en-GB" sz="3000" b="1" kern="1200" dirty="0"/>
        </a:p>
      </dsp:txBody>
      <dsp:txXfrm>
        <a:off x="4567396" y="2455334"/>
        <a:ext cx="1629346" cy="1493567"/>
      </dsp:txXfrm>
    </dsp:sp>
    <dsp:sp modelId="{9D60E8C3-96AA-4B76-8251-FBF0002FA0F0}">
      <dsp:nvSpPr>
        <dsp:cNvPr id="0" name=""/>
        <dsp:cNvSpPr/>
      </dsp:nvSpPr>
      <dsp:spPr>
        <a:xfrm>
          <a:off x="1777140" y="1753810"/>
          <a:ext cx="2715577" cy="2715577"/>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en-GB" sz="3000" kern="1200" dirty="0" smtClean="0"/>
            <a:t>Statement Grievance Redressal  </a:t>
          </a:r>
          <a:endParaRPr lang="en-GB" sz="3000" kern="1200" dirty="0"/>
        </a:p>
      </dsp:txBody>
      <dsp:txXfrm>
        <a:off x="2032857" y="2455334"/>
        <a:ext cx="1629346" cy="14935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44529-3B24-4429-8E7B-F228C82C3062}">
      <dsp:nvSpPr>
        <dsp:cNvPr id="0" name=""/>
        <dsp:cNvSpPr/>
      </dsp:nvSpPr>
      <dsp:spPr>
        <a:xfrm>
          <a:off x="7233" y="723036"/>
          <a:ext cx="2161877" cy="12971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smtClean="0"/>
            <a:t>Regulation 31(1)(b)- Shareholding Pattern</a:t>
          </a:r>
          <a:endParaRPr lang="en-GB" sz="2100" kern="1200" dirty="0"/>
        </a:p>
      </dsp:txBody>
      <dsp:txXfrm>
        <a:off x="45225" y="761028"/>
        <a:ext cx="2085893" cy="1221142"/>
      </dsp:txXfrm>
    </dsp:sp>
    <dsp:sp modelId="{88BD920E-DB7C-40C0-AF37-AD85ABED62C2}">
      <dsp:nvSpPr>
        <dsp:cNvPr id="0" name=""/>
        <dsp:cNvSpPr/>
      </dsp:nvSpPr>
      <dsp:spPr>
        <a:xfrm>
          <a:off x="2385298" y="1103526"/>
          <a:ext cx="458317" cy="536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GB" sz="1700" kern="1200"/>
        </a:p>
      </dsp:txBody>
      <dsp:txXfrm>
        <a:off x="2385298" y="1210755"/>
        <a:ext cx="320822" cy="321687"/>
      </dsp:txXfrm>
    </dsp:sp>
    <dsp:sp modelId="{BFD8A6F0-0D30-4FD3-8830-14D77B382CC6}">
      <dsp:nvSpPr>
        <dsp:cNvPr id="0" name=""/>
        <dsp:cNvSpPr/>
      </dsp:nvSpPr>
      <dsp:spPr>
        <a:xfrm>
          <a:off x="3033861" y="723036"/>
          <a:ext cx="2161877" cy="12971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smtClean="0"/>
            <a:t>With-in 21 Days of Closure of Year </a:t>
          </a:r>
          <a:endParaRPr lang="en-GB" sz="2100" kern="1200" dirty="0"/>
        </a:p>
      </dsp:txBody>
      <dsp:txXfrm>
        <a:off x="3071853" y="761028"/>
        <a:ext cx="2085893" cy="1221142"/>
      </dsp:txXfrm>
    </dsp:sp>
    <dsp:sp modelId="{A546F981-5F59-4D50-8E92-5CF649210D46}">
      <dsp:nvSpPr>
        <dsp:cNvPr id="0" name=""/>
        <dsp:cNvSpPr/>
      </dsp:nvSpPr>
      <dsp:spPr>
        <a:xfrm>
          <a:off x="5411926" y="1103526"/>
          <a:ext cx="458317" cy="536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GB" sz="1700" kern="1200"/>
        </a:p>
      </dsp:txBody>
      <dsp:txXfrm>
        <a:off x="5411926" y="1210755"/>
        <a:ext cx="320822" cy="321687"/>
      </dsp:txXfrm>
    </dsp:sp>
    <dsp:sp modelId="{BE453799-F017-4923-AAC8-263230B4BC26}">
      <dsp:nvSpPr>
        <dsp:cNvPr id="0" name=""/>
        <dsp:cNvSpPr/>
      </dsp:nvSpPr>
      <dsp:spPr>
        <a:xfrm>
          <a:off x="6060489" y="723036"/>
          <a:ext cx="2161877" cy="12971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smtClean="0"/>
            <a:t>Last Date- </a:t>
          </a:r>
          <a:r>
            <a:rPr lang="en-GB" sz="2100" b="1" kern="1200" dirty="0" smtClean="0"/>
            <a:t>21</a:t>
          </a:r>
          <a:r>
            <a:rPr lang="en-GB" sz="2100" b="1" kern="1200" baseline="30000" dirty="0" smtClean="0"/>
            <a:t>st</a:t>
          </a:r>
          <a:r>
            <a:rPr lang="en-GB" sz="2100" b="1" kern="1200" dirty="0" smtClean="0"/>
            <a:t> April 2016 </a:t>
          </a:r>
          <a:r>
            <a:rPr lang="en-GB" sz="2100" kern="1200" dirty="0" smtClean="0"/>
            <a:t>for Year ended 31</a:t>
          </a:r>
          <a:r>
            <a:rPr lang="en-GB" sz="2100" kern="1200" baseline="30000" dirty="0" smtClean="0"/>
            <a:t>st</a:t>
          </a:r>
          <a:r>
            <a:rPr lang="en-GB" sz="2100" kern="1200" dirty="0" smtClean="0"/>
            <a:t> March 2015</a:t>
          </a:r>
          <a:endParaRPr lang="en-GB" sz="2100" kern="1200" dirty="0"/>
        </a:p>
      </dsp:txBody>
      <dsp:txXfrm>
        <a:off x="6098481" y="761028"/>
        <a:ext cx="2085893" cy="12211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E7CE6-BB6D-44AA-A0D0-2EC95BB22E7B}">
      <dsp:nvSpPr>
        <dsp:cNvPr id="0" name=""/>
        <dsp:cNvSpPr/>
      </dsp:nvSpPr>
      <dsp:spPr>
        <a:xfrm>
          <a:off x="2895598" y="1177881"/>
          <a:ext cx="1177881" cy="782655"/>
        </a:xfrm>
        <a:custGeom>
          <a:avLst/>
          <a:gdLst/>
          <a:ahLst/>
          <a:cxnLst/>
          <a:rect l="0" t="0" r="0" b="0"/>
          <a:pathLst>
            <a:path>
              <a:moveTo>
                <a:pt x="1177881" y="0"/>
              </a:moveTo>
              <a:lnTo>
                <a:pt x="0" y="78265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086D4E-94AB-4B75-8601-E2767C79CA27}">
      <dsp:nvSpPr>
        <dsp:cNvPr id="0" name=""/>
        <dsp:cNvSpPr/>
      </dsp:nvSpPr>
      <dsp:spPr>
        <a:xfrm>
          <a:off x="4073479" y="1177881"/>
          <a:ext cx="2743191" cy="1565322"/>
        </a:xfrm>
        <a:custGeom>
          <a:avLst/>
          <a:gdLst/>
          <a:ahLst/>
          <a:cxnLst/>
          <a:rect l="0" t="0" r="0" b="0"/>
          <a:pathLst>
            <a:path>
              <a:moveTo>
                <a:pt x="0" y="0"/>
              </a:moveTo>
              <a:lnTo>
                <a:pt x="0" y="1317967"/>
              </a:lnTo>
              <a:lnTo>
                <a:pt x="2743191" y="1317967"/>
              </a:lnTo>
              <a:lnTo>
                <a:pt x="2743191" y="156532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138933-9B92-4456-9804-2D31C52F6016}">
      <dsp:nvSpPr>
        <dsp:cNvPr id="0" name=""/>
        <dsp:cNvSpPr/>
      </dsp:nvSpPr>
      <dsp:spPr>
        <a:xfrm>
          <a:off x="4027759" y="1177881"/>
          <a:ext cx="91440" cy="1565322"/>
        </a:xfrm>
        <a:custGeom>
          <a:avLst/>
          <a:gdLst/>
          <a:ahLst/>
          <a:cxnLst/>
          <a:rect l="0" t="0" r="0" b="0"/>
          <a:pathLst>
            <a:path>
              <a:moveTo>
                <a:pt x="45720" y="0"/>
              </a:moveTo>
              <a:lnTo>
                <a:pt x="45720" y="156532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865A7A-8F7E-4C51-917E-9AB5E1F58075}">
      <dsp:nvSpPr>
        <dsp:cNvPr id="0" name=""/>
        <dsp:cNvSpPr/>
      </dsp:nvSpPr>
      <dsp:spPr>
        <a:xfrm>
          <a:off x="1330287" y="1177881"/>
          <a:ext cx="2743191" cy="1565322"/>
        </a:xfrm>
        <a:custGeom>
          <a:avLst/>
          <a:gdLst/>
          <a:ahLst/>
          <a:cxnLst/>
          <a:rect l="0" t="0" r="0" b="0"/>
          <a:pathLst>
            <a:path>
              <a:moveTo>
                <a:pt x="2743191" y="0"/>
              </a:moveTo>
              <a:lnTo>
                <a:pt x="2743191" y="1317967"/>
              </a:lnTo>
              <a:lnTo>
                <a:pt x="0" y="1317967"/>
              </a:lnTo>
              <a:lnTo>
                <a:pt x="0" y="156532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CA1F7F-3B81-4D0A-9B0B-F74BD4CB8B1F}">
      <dsp:nvSpPr>
        <dsp:cNvPr id="0" name=""/>
        <dsp:cNvSpPr/>
      </dsp:nvSpPr>
      <dsp:spPr>
        <a:xfrm>
          <a:off x="2895598" y="0"/>
          <a:ext cx="2355763" cy="117788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smtClean="0"/>
            <a:t>Notice of Board Meeting </a:t>
          </a:r>
          <a:endParaRPr lang="en-GB" sz="2500" kern="1200" dirty="0"/>
        </a:p>
      </dsp:txBody>
      <dsp:txXfrm>
        <a:off x="2895598" y="0"/>
        <a:ext cx="2355763" cy="1177881"/>
      </dsp:txXfrm>
    </dsp:sp>
    <dsp:sp modelId="{3C6BC24A-82E8-40C1-BC22-258ADC1B3ABB}">
      <dsp:nvSpPr>
        <dsp:cNvPr id="0" name=""/>
        <dsp:cNvSpPr/>
      </dsp:nvSpPr>
      <dsp:spPr>
        <a:xfrm>
          <a:off x="152406" y="2743203"/>
          <a:ext cx="2355763" cy="117788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GB" sz="2200" kern="1200" dirty="0" smtClean="0"/>
            <a:t>Published In Newspaper with-in 48 hours of Conclusion of BM</a:t>
          </a:r>
          <a:endParaRPr lang="en-GB" sz="2200" kern="1200" dirty="0"/>
        </a:p>
      </dsp:txBody>
      <dsp:txXfrm>
        <a:off x="152406" y="2743203"/>
        <a:ext cx="2355763" cy="1177881"/>
      </dsp:txXfrm>
    </dsp:sp>
    <dsp:sp modelId="{A27817B3-DF40-4210-BD15-12E2F8A39F47}">
      <dsp:nvSpPr>
        <dsp:cNvPr id="0" name=""/>
        <dsp:cNvSpPr/>
      </dsp:nvSpPr>
      <dsp:spPr>
        <a:xfrm>
          <a:off x="2895598" y="2743203"/>
          <a:ext cx="2355763" cy="117788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GB" sz="2200" kern="1200" dirty="0" smtClean="0"/>
            <a:t>Publication of results not required for companies Listed on SME Exchange</a:t>
          </a:r>
          <a:endParaRPr lang="en-GB" sz="2200" kern="1200" dirty="0"/>
        </a:p>
      </dsp:txBody>
      <dsp:txXfrm>
        <a:off x="2895598" y="2743203"/>
        <a:ext cx="2355763" cy="1177881"/>
      </dsp:txXfrm>
    </dsp:sp>
    <dsp:sp modelId="{957DC390-3F8C-4D94-A7B1-0E97CD4370E7}">
      <dsp:nvSpPr>
        <dsp:cNvPr id="0" name=""/>
        <dsp:cNvSpPr/>
      </dsp:nvSpPr>
      <dsp:spPr>
        <a:xfrm>
          <a:off x="5638790" y="2743203"/>
          <a:ext cx="2355763" cy="117788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GB" sz="2200" kern="1200" dirty="0" smtClean="0"/>
            <a:t>Therefore regulation 47 is not applicable on Shri Krishna Prasadam Limited</a:t>
          </a:r>
          <a:endParaRPr lang="en-GB" sz="2200" kern="1200" dirty="0"/>
        </a:p>
      </dsp:txBody>
      <dsp:txXfrm>
        <a:off x="5638790" y="2743203"/>
        <a:ext cx="2355763" cy="1177881"/>
      </dsp:txXfrm>
    </dsp:sp>
    <dsp:sp modelId="{3AAD898C-7E51-4615-B806-9841122396A5}">
      <dsp:nvSpPr>
        <dsp:cNvPr id="0" name=""/>
        <dsp:cNvSpPr/>
      </dsp:nvSpPr>
      <dsp:spPr>
        <a:xfrm>
          <a:off x="2895598" y="1371596"/>
          <a:ext cx="2355763" cy="117788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smtClean="0"/>
            <a:t>Audited Financial Result Along with Audit Report</a:t>
          </a:r>
          <a:endParaRPr lang="en-GB" sz="2500" kern="1200" dirty="0"/>
        </a:p>
      </dsp:txBody>
      <dsp:txXfrm>
        <a:off x="2895598" y="1371596"/>
        <a:ext cx="2355763" cy="11778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90BE4-1AD1-43E5-BF0E-7EC6CFFDF507}">
      <dsp:nvSpPr>
        <dsp:cNvPr id="0" name=""/>
        <dsp:cNvSpPr/>
      </dsp:nvSpPr>
      <dsp:spPr>
        <a:xfrm rot="2562574">
          <a:off x="2725125" y="3414131"/>
          <a:ext cx="764691" cy="53173"/>
        </a:xfrm>
        <a:custGeom>
          <a:avLst/>
          <a:gdLst/>
          <a:ahLst/>
          <a:cxnLst/>
          <a:rect l="0" t="0" r="0" b="0"/>
          <a:pathLst>
            <a:path>
              <a:moveTo>
                <a:pt x="0" y="26586"/>
              </a:moveTo>
              <a:lnTo>
                <a:pt x="764691" y="2658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395F68-18A7-44A5-A1E6-9AE3B0F64B0C}">
      <dsp:nvSpPr>
        <dsp:cNvPr id="0" name=""/>
        <dsp:cNvSpPr/>
      </dsp:nvSpPr>
      <dsp:spPr>
        <a:xfrm>
          <a:off x="2826523" y="2369353"/>
          <a:ext cx="850467" cy="53173"/>
        </a:xfrm>
        <a:custGeom>
          <a:avLst/>
          <a:gdLst/>
          <a:ahLst/>
          <a:cxnLst/>
          <a:rect l="0" t="0" r="0" b="0"/>
          <a:pathLst>
            <a:path>
              <a:moveTo>
                <a:pt x="0" y="26586"/>
              </a:moveTo>
              <a:lnTo>
                <a:pt x="850467" y="2658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385970-2374-41BA-83F9-24254F054281}">
      <dsp:nvSpPr>
        <dsp:cNvPr id="0" name=""/>
        <dsp:cNvSpPr/>
      </dsp:nvSpPr>
      <dsp:spPr>
        <a:xfrm rot="19037426">
          <a:off x="2702869" y="1267652"/>
          <a:ext cx="932536" cy="53173"/>
        </a:xfrm>
        <a:custGeom>
          <a:avLst/>
          <a:gdLst/>
          <a:ahLst/>
          <a:cxnLst/>
          <a:rect l="0" t="0" r="0" b="0"/>
          <a:pathLst>
            <a:path>
              <a:moveTo>
                <a:pt x="0" y="26586"/>
              </a:moveTo>
              <a:lnTo>
                <a:pt x="932536" y="2658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01EE0E-C34E-4538-8AB4-85CD70D7BA5B}">
      <dsp:nvSpPr>
        <dsp:cNvPr id="0" name=""/>
        <dsp:cNvSpPr/>
      </dsp:nvSpPr>
      <dsp:spPr>
        <a:xfrm>
          <a:off x="760081" y="1180386"/>
          <a:ext cx="2431107" cy="243110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E394E1-AEAA-4014-836F-F9D940503323}">
      <dsp:nvSpPr>
        <dsp:cNvPr id="0" name=""/>
        <dsp:cNvSpPr/>
      </dsp:nvSpPr>
      <dsp:spPr>
        <a:xfrm>
          <a:off x="3195001" y="135281"/>
          <a:ext cx="1458664" cy="92369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kern="1200" dirty="0" smtClean="0"/>
            <a:t>Regulation 7(3)</a:t>
          </a:r>
          <a:endParaRPr lang="en-GB" sz="2000" kern="1200" dirty="0"/>
        </a:p>
      </dsp:txBody>
      <dsp:txXfrm>
        <a:off x="3408617" y="270554"/>
        <a:ext cx="1031432" cy="653153"/>
      </dsp:txXfrm>
    </dsp:sp>
    <dsp:sp modelId="{7B9BBA9E-F9DF-4707-99DB-97CAE9D07C18}">
      <dsp:nvSpPr>
        <dsp:cNvPr id="0" name=""/>
        <dsp:cNvSpPr/>
      </dsp:nvSpPr>
      <dsp:spPr>
        <a:xfrm>
          <a:off x="4799532" y="135281"/>
          <a:ext cx="2187996" cy="923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smtClean="0"/>
            <a:t>Compliance Certificate relating to share transfer</a:t>
          </a:r>
          <a:endParaRPr lang="en-GB" sz="2000" kern="1200" dirty="0"/>
        </a:p>
        <a:p>
          <a:pPr marL="228600" lvl="1" indent="-228600" algn="l" defTabSz="889000">
            <a:lnSpc>
              <a:spcPct val="90000"/>
            </a:lnSpc>
            <a:spcBef>
              <a:spcPct val="0"/>
            </a:spcBef>
            <a:spcAft>
              <a:spcPct val="15000"/>
            </a:spcAft>
            <a:buChar char="••"/>
          </a:pPr>
          <a:r>
            <a:rPr lang="en-GB" sz="2000" kern="1200" dirty="0" smtClean="0"/>
            <a:t>Half Yearly Compliance</a:t>
          </a:r>
          <a:endParaRPr lang="en-GB" sz="2000" kern="1200" dirty="0"/>
        </a:p>
      </dsp:txBody>
      <dsp:txXfrm>
        <a:off x="4799532" y="135281"/>
        <a:ext cx="2187996" cy="923699"/>
      </dsp:txXfrm>
    </dsp:sp>
    <dsp:sp modelId="{289D5736-E81B-4CB8-8BD5-5613D02C2385}">
      <dsp:nvSpPr>
        <dsp:cNvPr id="0" name=""/>
        <dsp:cNvSpPr/>
      </dsp:nvSpPr>
      <dsp:spPr>
        <a:xfrm>
          <a:off x="3676990" y="1666607"/>
          <a:ext cx="1458664" cy="1458664"/>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kern="1200" dirty="0" smtClean="0"/>
            <a:t>Shall be signed by</a:t>
          </a:r>
          <a:endParaRPr lang="en-GB" sz="2000" kern="1200" dirty="0"/>
        </a:p>
      </dsp:txBody>
      <dsp:txXfrm>
        <a:off x="3890606" y="1880223"/>
        <a:ext cx="1031432" cy="1031432"/>
      </dsp:txXfrm>
    </dsp:sp>
    <dsp:sp modelId="{8E6577FF-193A-4F6B-ADB5-83F243458A91}">
      <dsp:nvSpPr>
        <dsp:cNvPr id="0" name=""/>
        <dsp:cNvSpPr/>
      </dsp:nvSpPr>
      <dsp:spPr>
        <a:xfrm>
          <a:off x="5281521" y="1666607"/>
          <a:ext cx="2187996" cy="1458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smtClean="0"/>
            <a:t>Compliance Officer &amp; Representative of RTA</a:t>
          </a:r>
          <a:endParaRPr lang="en-GB" sz="2000" kern="1200" dirty="0"/>
        </a:p>
      </dsp:txBody>
      <dsp:txXfrm>
        <a:off x="5281521" y="1666607"/>
        <a:ext cx="2187996" cy="1458664"/>
      </dsp:txXfrm>
    </dsp:sp>
    <dsp:sp modelId="{25805D61-1221-448D-B724-698175C85C9E}">
      <dsp:nvSpPr>
        <dsp:cNvPr id="0" name=""/>
        <dsp:cNvSpPr/>
      </dsp:nvSpPr>
      <dsp:spPr>
        <a:xfrm>
          <a:off x="3195001" y="3465417"/>
          <a:ext cx="1458664" cy="1458664"/>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kern="1200" dirty="0" smtClean="0"/>
            <a:t>Last Date</a:t>
          </a:r>
          <a:endParaRPr lang="en-GB" sz="2000" kern="1200" dirty="0"/>
        </a:p>
      </dsp:txBody>
      <dsp:txXfrm>
        <a:off x="3408617" y="3679033"/>
        <a:ext cx="1031432" cy="1031432"/>
      </dsp:txXfrm>
    </dsp:sp>
    <dsp:sp modelId="{CC69F7F0-F1F8-4256-9DA2-5BC4C164C1C0}">
      <dsp:nvSpPr>
        <dsp:cNvPr id="0" name=""/>
        <dsp:cNvSpPr/>
      </dsp:nvSpPr>
      <dsp:spPr>
        <a:xfrm>
          <a:off x="4799532" y="3465417"/>
          <a:ext cx="2187996" cy="1458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smtClean="0"/>
            <a:t>30</a:t>
          </a:r>
          <a:r>
            <a:rPr lang="en-GB" sz="2000" kern="1200" baseline="30000" dirty="0" smtClean="0"/>
            <a:t>th</a:t>
          </a:r>
          <a:r>
            <a:rPr lang="en-GB" sz="2000" kern="1200" dirty="0" smtClean="0"/>
            <a:t> April 2016</a:t>
          </a:r>
          <a:endParaRPr lang="en-GB" sz="2000" kern="1200" dirty="0"/>
        </a:p>
        <a:p>
          <a:pPr marL="228600" lvl="1" indent="-228600" algn="l" defTabSz="889000">
            <a:lnSpc>
              <a:spcPct val="90000"/>
            </a:lnSpc>
            <a:spcBef>
              <a:spcPct val="0"/>
            </a:spcBef>
            <a:spcAft>
              <a:spcPct val="15000"/>
            </a:spcAft>
            <a:buChar char="••"/>
          </a:pPr>
          <a:r>
            <a:rPr lang="en-GB" sz="2000" kern="1200" dirty="0" smtClean="0"/>
            <a:t>For year ended 31</a:t>
          </a:r>
          <a:r>
            <a:rPr lang="en-GB" sz="2000" kern="1200" baseline="30000" dirty="0" smtClean="0"/>
            <a:t>st</a:t>
          </a:r>
          <a:r>
            <a:rPr lang="en-GB" sz="2000" kern="1200" dirty="0" smtClean="0"/>
            <a:t> March 2016</a:t>
          </a:r>
          <a:endParaRPr lang="en-GB" sz="2000" kern="1200" dirty="0"/>
        </a:p>
      </dsp:txBody>
      <dsp:txXfrm>
        <a:off x="4799532" y="3465417"/>
        <a:ext cx="2187996" cy="145866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8A2CF9-C480-430E-A2F9-9F106A75C0AE}">
      <dsp:nvSpPr>
        <dsp:cNvPr id="0" name=""/>
        <dsp:cNvSpPr/>
      </dsp:nvSpPr>
      <dsp:spPr>
        <a:xfrm>
          <a:off x="0" y="1357788"/>
          <a:ext cx="8229600" cy="1810385"/>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EF7187-C8A0-42E2-A81F-B8B6A597AAF2}">
      <dsp:nvSpPr>
        <dsp:cNvPr id="0" name=""/>
        <dsp:cNvSpPr/>
      </dsp:nvSpPr>
      <dsp:spPr>
        <a:xfrm>
          <a:off x="3616" y="0"/>
          <a:ext cx="2386905" cy="1810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b" anchorCtr="0">
          <a:noAutofit/>
        </a:bodyPr>
        <a:lstStyle/>
        <a:p>
          <a:pPr lvl="0" algn="ctr" defTabSz="1111250">
            <a:lnSpc>
              <a:spcPct val="90000"/>
            </a:lnSpc>
            <a:spcBef>
              <a:spcPct val="0"/>
            </a:spcBef>
            <a:spcAft>
              <a:spcPct val="35000"/>
            </a:spcAft>
          </a:pPr>
          <a:r>
            <a:rPr lang="en-GB" sz="2500" kern="1200" dirty="0" smtClean="0"/>
            <a:t>Regulation 34(1)- Annual Report</a:t>
          </a:r>
          <a:endParaRPr lang="en-GB" sz="2500" kern="1200" dirty="0"/>
        </a:p>
      </dsp:txBody>
      <dsp:txXfrm>
        <a:off x="3616" y="0"/>
        <a:ext cx="2386905" cy="1810385"/>
      </dsp:txXfrm>
    </dsp:sp>
    <dsp:sp modelId="{AFD25C7C-6B89-4806-8081-C6C6F5BB62E6}">
      <dsp:nvSpPr>
        <dsp:cNvPr id="0" name=""/>
        <dsp:cNvSpPr/>
      </dsp:nvSpPr>
      <dsp:spPr>
        <a:xfrm>
          <a:off x="970771" y="2036683"/>
          <a:ext cx="452596" cy="452596"/>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6E3785-3E2E-4B98-9CC6-5C5EC985215A}">
      <dsp:nvSpPr>
        <dsp:cNvPr id="0" name=""/>
        <dsp:cNvSpPr/>
      </dsp:nvSpPr>
      <dsp:spPr>
        <a:xfrm>
          <a:off x="2509867" y="2715577"/>
          <a:ext cx="2386905" cy="1810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GB" sz="1800" kern="1200" dirty="0" smtClean="0"/>
            <a:t>For period April to March </a:t>
          </a:r>
        </a:p>
        <a:p>
          <a:pPr lvl="0" algn="ctr" defTabSz="800100">
            <a:lnSpc>
              <a:spcPct val="90000"/>
            </a:lnSpc>
            <a:spcBef>
              <a:spcPct val="0"/>
            </a:spcBef>
            <a:spcAft>
              <a:spcPct val="35000"/>
            </a:spcAft>
          </a:pPr>
          <a:r>
            <a:rPr lang="en-GB" sz="1800" kern="1200" dirty="0" smtClean="0"/>
            <a:t>(Yearly Compliance)</a:t>
          </a:r>
        </a:p>
      </dsp:txBody>
      <dsp:txXfrm>
        <a:off x="2509867" y="2715577"/>
        <a:ext cx="2386905" cy="1810385"/>
      </dsp:txXfrm>
    </dsp:sp>
    <dsp:sp modelId="{84C2A643-1AE5-45FA-8E5A-93E1F4EBE555}">
      <dsp:nvSpPr>
        <dsp:cNvPr id="0" name=""/>
        <dsp:cNvSpPr/>
      </dsp:nvSpPr>
      <dsp:spPr>
        <a:xfrm>
          <a:off x="3477021" y="2036683"/>
          <a:ext cx="452596" cy="452596"/>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1EA866-F24D-4823-B791-173CC9FA9606}">
      <dsp:nvSpPr>
        <dsp:cNvPr id="0" name=""/>
        <dsp:cNvSpPr/>
      </dsp:nvSpPr>
      <dsp:spPr>
        <a:xfrm>
          <a:off x="5016118" y="0"/>
          <a:ext cx="2386905" cy="1810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r>
            <a:rPr lang="en-GB" sz="2000" kern="1200" dirty="0" smtClean="0"/>
            <a:t>Last Date of Filing- 21 Working Days from the Date of AGM</a:t>
          </a:r>
          <a:endParaRPr lang="en-GB" sz="2000" kern="1200" dirty="0"/>
        </a:p>
      </dsp:txBody>
      <dsp:txXfrm>
        <a:off x="5016118" y="0"/>
        <a:ext cx="2386905" cy="1810385"/>
      </dsp:txXfrm>
    </dsp:sp>
    <dsp:sp modelId="{CE9802E8-055E-4D1F-B79A-4FCC4346DE0C}">
      <dsp:nvSpPr>
        <dsp:cNvPr id="0" name=""/>
        <dsp:cNvSpPr/>
      </dsp:nvSpPr>
      <dsp:spPr>
        <a:xfrm>
          <a:off x="5983272" y="2036683"/>
          <a:ext cx="452596" cy="452596"/>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1B906-9D5E-4F63-A537-C24E6D66A461}">
      <dsp:nvSpPr>
        <dsp:cNvPr id="0" name=""/>
        <dsp:cNvSpPr/>
      </dsp:nvSpPr>
      <dsp:spPr>
        <a:xfrm rot="10800000">
          <a:off x="1692784" y="1710"/>
          <a:ext cx="5472684" cy="1257304"/>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14300" rIns="213360" bIns="114300" numCol="1" spcCol="1270" anchor="ctr" anchorCtr="0">
          <a:noAutofit/>
        </a:bodyPr>
        <a:lstStyle/>
        <a:p>
          <a:pPr lvl="0" algn="ctr" defTabSz="1333500">
            <a:lnSpc>
              <a:spcPct val="90000"/>
            </a:lnSpc>
            <a:spcBef>
              <a:spcPct val="0"/>
            </a:spcBef>
            <a:spcAft>
              <a:spcPct val="35000"/>
            </a:spcAft>
          </a:pPr>
          <a:r>
            <a:rPr lang="en-GB" sz="3000" kern="1200" dirty="0" smtClean="0"/>
            <a:t>Regulation 14</a:t>
          </a:r>
        </a:p>
        <a:p>
          <a:pPr lvl="0" algn="ctr" defTabSz="1333500">
            <a:lnSpc>
              <a:spcPct val="90000"/>
            </a:lnSpc>
            <a:spcBef>
              <a:spcPct val="0"/>
            </a:spcBef>
            <a:spcAft>
              <a:spcPct val="35000"/>
            </a:spcAft>
          </a:pPr>
          <a:r>
            <a:rPr lang="en-GB" sz="3000" kern="1200" dirty="0" smtClean="0"/>
            <a:t>Payment of Listing Fees</a:t>
          </a:r>
          <a:endParaRPr lang="en-GB" sz="3000" kern="1200" dirty="0"/>
        </a:p>
      </dsp:txBody>
      <dsp:txXfrm rot="10800000">
        <a:off x="2007110" y="1710"/>
        <a:ext cx="5158358" cy="1257304"/>
      </dsp:txXfrm>
    </dsp:sp>
    <dsp:sp modelId="{4374C10D-BCA5-445A-948B-6F69057D0A58}">
      <dsp:nvSpPr>
        <dsp:cNvPr id="0" name=""/>
        <dsp:cNvSpPr/>
      </dsp:nvSpPr>
      <dsp:spPr>
        <a:xfrm>
          <a:off x="1064131" y="1710"/>
          <a:ext cx="1257304" cy="125730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3529D6-CF15-4B35-A6CB-359711280696}">
      <dsp:nvSpPr>
        <dsp:cNvPr id="0" name=""/>
        <dsp:cNvSpPr/>
      </dsp:nvSpPr>
      <dsp:spPr>
        <a:xfrm rot="10800000">
          <a:off x="1692784" y="1634329"/>
          <a:ext cx="5472684" cy="1257304"/>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14300" rIns="213360" bIns="114300" numCol="1" spcCol="1270" anchor="ctr" anchorCtr="0">
          <a:noAutofit/>
        </a:bodyPr>
        <a:lstStyle/>
        <a:p>
          <a:pPr lvl="0" algn="ctr" defTabSz="1333500">
            <a:lnSpc>
              <a:spcPct val="90000"/>
            </a:lnSpc>
            <a:spcBef>
              <a:spcPct val="0"/>
            </a:spcBef>
            <a:spcAft>
              <a:spcPct val="35000"/>
            </a:spcAft>
          </a:pPr>
          <a:r>
            <a:rPr lang="en-GB" sz="3000" kern="1200" dirty="0" smtClean="0"/>
            <a:t>For period of April to March</a:t>
          </a:r>
        </a:p>
        <a:p>
          <a:pPr lvl="0" algn="ctr" defTabSz="1333500">
            <a:lnSpc>
              <a:spcPct val="90000"/>
            </a:lnSpc>
            <a:spcBef>
              <a:spcPct val="0"/>
            </a:spcBef>
            <a:spcAft>
              <a:spcPct val="35000"/>
            </a:spcAft>
          </a:pPr>
          <a:r>
            <a:rPr lang="en-GB" sz="3000" kern="1200" dirty="0" smtClean="0"/>
            <a:t>till 30</a:t>
          </a:r>
          <a:r>
            <a:rPr lang="en-GB" sz="3000" kern="1200" baseline="30000" dirty="0" smtClean="0"/>
            <a:t>th</a:t>
          </a:r>
          <a:r>
            <a:rPr lang="en-GB" sz="3000" kern="1200" dirty="0" smtClean="0"/>
            <a:t> April of Next F.Y</a:t>
          </a:r>
          <a:endParaRPr lang="en-GB" sz="3000" kern="1200" dirty="0"/>
        </a:p>
      </dsp:txBody>
      <dsp:txXfrm rot="10800000">
        <a:off x="2007110" y="1634329"/>
        <a:ext cx="5158358" cy="1257304"/>
      </dsp:txXfrm>
    </dsp:sp>
    <dsp:sp modelId="{0A3CCCFD-59EA-4CB2-BD8C-42907683F374}">
      <dsp:nvSpPr>
        <dsp:cNvPr id="0" name=""/>
        <dsp:cNvSpPr/>
      </dsp:nvSpPr>
      <dsp:spPr>
        <a:xfrm>
          <a:off x="1066797" y="1600206"/>
          <a:ext cx="1257304" cy="1257304"/>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0000" r="-10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5A8A67-CDEA-4EE2-A639-571BCA968B07}">
      <dsp:nvSpPr>
        <dsp:cNvPr id="0" name=""/>
        <dsp:cNvSpPr/>
      </dsp:nvSpPr>
      <dsp:spPr>
        <a:xfrm rot="10800000">
          <a:off x="1692784" y="3266948"/>
          <a:ext cx="5472684" cy="1257304"/>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14300" rIns="213360" bIns="114300" numCol="1" spcCol="1270" anchor="ctr" anchorCtr="0">
          <a:noAutofit/>
        </a:bodyPr>
        <a:lstStyle/>
        <a:p>
          <a:pPr lvl="0" algn="ctr" defTabSz="1333500">
            <a:lnSpc>
              <a:spcPct val="90000"/>
            </a:lnSpc>
            <a:spcBef>
              <a:spcPct val="0"/>
            </a:spcBef>
            <a:spcAft>
              <a:spcPct val="35000"/>
            </a:spcAft>
          </a:pPr>
          <a:r>
            <a:rPr lang="en-GB" sz="3000" kern="1200" dirty="0" smtClean="0"/>
            <a:t>Rs. 2 Lakhs for Listed Capital of up-to 150 Cr</a:t>
          </a:r>
          <a:endParaRPr lang="en-GB" sz="3000" kern="1200" dirty="0"/>
        </a:p>
      </dsp:txBody>
      <dsp:txXfrm rot="10800000">
        <a:off x="2007110" y="3266948"/>
        <a:ext cx="5158358" cy="1257304"/>
      </dsp:txXfrm>
    </dsp:sp>
    <dsp:sp modelId="{2BFAA59A-A233-441A-BA5A-6401627664AE}">
      <dsp:nvSpPr>
        <dsp:cNvPr id="0" name=""/>
        <dsp:cNvSpPr/>
      </dsp:nvSpPr>
      <dsp:spPr>
        <a:xfrm>
          <a:off x="1064131" y="3266948"/>
          <a:ext cx="1257304" cy="125730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D26CC6-E956-4CF2-87ED-12878E71DFD1}" type="datetimeFigureOut">
              <a:rPr lang="en-GB" smtClean="0"/>
              <a:pPr/>
              <a:t>02/10/2016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D26CFB-7817-426F-A625-82A48E4C6DA4}" type="slidenum">
              <a:rPr lang="en-GB" smtClean="0"/>
              <a:pPr/>
              <a:t>‹#›</a:t>
            </a:fld>
            <a:endParaRPr lang="en-GB"/>
          </a:p>
        </p:txBody>
      </p:sp>
    </p:spTree>
    <p:extLst>
      <p:ext uri="{BB962C8B-B14F-4D97-AF65-F5344CB8AC3E}">
        <p14:creationId xmlns="" xmlns:p14="http://schemas.microsoft.com/office/powerpoint/2010/main" val="3615453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10/2/2016</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10/2/2016</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10/2/2016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10/2/2016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10/2/2016</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10/2/2016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10/2/2016</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10/2/2016</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10/2/2016</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microsoft.com/office/2007/relationships/diagramDrawing" Target="../diagrams/drawing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subTitle" idx="1"/>
          </p:nvPr>
        </p:nvSpPr>
        <p:spPr/>
        <p:txBody>
          <a:bodyPr/>
          <a:lstStyle/>
          <a:p>
            <a:r>
              <a:rPr lang="en-US" dirty="0" smtClean="0"/>
              <a:t>SEBI (Listing Obligation and Disclosure Requirement) Regulation 2015 </a:t>
            </a:r>
            <a:endParaRPr lang="en-US" dirty="0"/>
          </a:p>
        </p:txBody>
      </p:sp>
      <p:sp>
        <p:nvSpPr>
          <p:cNvPr id="4" name="Title 3"/>
          <p:cNvSpPr>
            <a:spLocks noGrp="1"/>
          </p:cNvSpPr>
          <p:nvPr>
            <p:ph type="ctrTitle"/>
          </p:nvPr>
        </p:nvSpPr>
        <p:spPr>
          <a:xfrm>
            <a:off x="381000" y="304799"/>
            <a:ext cx="8686800" cy="1554480"/>
          </a:xfrm>
        </p:spPr>
        <p:txBody>
          <a:bodyPr>
            <a:normAutofit/>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 Overview Of Listing Regulations</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57400" y="304800"/>
            <a:ext cx="5257800" cy="838200"/>
          </a:xfrm>
        </p:spPr>
        <p:style>
          <a:lnRef idx="0">
            <a:scrgbClr r="0" g="0" b="0"/>
          </a:lnRef>
          <a:fillRef idx="1002">
            <a:schemeClr val="dk2"/>
          </a:fillRef>
          <a:effectRef idx="0">
            <a:scrgbClr r="0" g="0" b="0"/>
          </a:effectRef>
          <a:fontRef idx="major"/>
        </p:style>
        <p:txBody>
          <a:bodyPr/>
          <a:lstStyle/>
          <a:p>
            <a:pPr algn="ctr"/>
            <a:r>
              <a:rPr smtClean="0"/>
              <a:t>Compliance No. </a:t>
            </a:r>
            <a:r>
              <a:rPr smtClean="0">
                <a:latin typeface="Calibri" pitchFamily="34" charset="0"/>
                <a:cs typeface="Calibri" pitchFamily="34" charset="0"/>
              </a:rPr>
              <a:t>7</a:t>
            </a:r>
            <a:endParaRPr lang="en-US" dirty="0">
              <a:latin typeface="Calibri" pitchFamily="34" charset="0"/>
              <a:cs typeface="Calibri" pitchFamily="34" charset="0"/>
            </a:endParaRPr>
          </a:p>
        </p:txBody>
      </p:sp>
      <p:sp>
        <p:nvSpPr>
          <p:cNvPr id="5" name="Horizontal Scroll 4"/>
          <p:cNvSpPr/>
          <p:nvPr/>
        </p:nvSpPr>
        <p:spPr>
          <a:xfrm>
            <a:off x="457200" y="762000"/>
            <a:ext cx="8001000" cy="5257800"/>
          </a:xfrm>
          <a:prstGeom prst="horizontalScroll">
            <a:avLst/>
          </a:prstGeom>
        </p:spPr>
        <p:style>
          <a:lnRef idx="2">
            <a:schemeClr val="accent1">
              <a:shade val="50000"/>
            </a:schemeClr>
          </a:lnRef>
          <a:fillRef idx="1002">
            <a:schemeClr val="dk2"/>
          </a:fillRef>
          <a:effectRef idx="0">
            <a:schemeClr val="accent1"/>
          </a:effectRef>
          <a:fontRef idx="minor">
            <a:schemeClr val="lt1"/>
          </a:fontRef>
        </p:style>
        <p:txBody>
          <a:bodyPr rtlCol="0" anchor="t"/>
          <a:lstStyle/>
          <a:p>
            <a:pPr algn="ctr"/>
            <a:r>
              <a:rPr lang="en-US"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Regulation 40(9)</a:t>
            </a:r>
          </a:p>
          <a:p>
            <a:pPr algn="ctr"/>
            <a:endParaRPr lang="en-US"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just">
              <a:buFont typeface="Wingdings" pitchFamily="2" charset="2"/>
              <a:buChar char="ü"/>
            </a:pPr>
            <a:r>
              <a:rPr lang="en-US"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en-US" sz="15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Every listed company shall take certification from PCS certifying that all certificates have been issued within thirty days of date of event.</a:t>
            </a:r>
          </a:p>
          <a:p>
            <a:pPr algn="just"/>
            <a:endParaRPr lang="en-US" sz="15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just">
              <a:buFont typeface="Wingdings" pitchFamily="2" charset="2"/>
              <a:buChar char="ü"/>
            </a:pPr>
            <a:r>
              <a:rPr lang="en-US" sz="15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Compliance shall be made with-in One month from the end of each of the half year.</a:t>
            </a:r>
          </a:p>
          <a:p>
            <a:pPr algn="just">
              <a:buFont typeface="Wingdings" pitchFamily="2" charset="2"/>
              <a:buChar char="ü"/>
            </a:pPr>
            <a:endParaRPr lang="en-US" sz="15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just">
              <a:buFont typeface="Wingdings" pitchFamily="2" charset="2"/>
              <a:buChar char="ü"/>
            </a:pPr>
            <a:r>
              <a:rPr lang="en-US" sz="15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Certification certificate shall be filed with the Stock Exchange where Securities of Co. are Listed.</a:t>
            </a:r>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3276600"/>
          </a:xfrm>
        </p:spPr>
        <p:txBody>
          <a:bodyPr>
            <a:normAutofit/>
          </a:bodyPr>
          <a:lstStyle/>
          <a:p>
            <a:pPr algn="ctr"/>
            <a:r>
              <a:rPr lang="en-US" sz="5000" b="1"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YEARLY COMPLIANCES</a:t>
            </a:r>
            <a:endParaRPr lang="en-US" sz="5000" b="1"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wheel spokes="8"/>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 xmlns:p14="http://schemas.microsoft.com/office/powerpoint/2010/main" val="3209731513"/>
              </p:ext>
            </p:extLst>
          </p:nvPr>
        </p:nvGraphicFramePr>
        <p:xfrm>
          <a:off x="457200" y="1524000"/>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GB" dirty="0" smtClean="0"/>
              <a:t>                </a:t>
            </a:r>
            <a:r>
              <a:rPr lang="en-GB" dirty="0" smtClean="0">
                <a:latin typeface="Calibri" pitchFamily="34" charset="0"/>
                <a:cs typeface="Calibri" pitchFamily="34" charset="0"/>
              </a:rPr>
              <a:t>Compliance No. </a:t>
            </a:r>
            <a:r>
              <a:rPr lang="en-GB" dirty="0" smtClean="0">
                <a:latin typeface="Calibri" pitchFamily="34" charset="0"/>
                <a:cs typeface="Calibri" pitchFamily="34" charset="0"/>
              </a:rPr>
              <a:t>8</a:t>
            </a:r>
            <a:endParaRPr lang="en-GB" dirty="0">
              <a:latin typeface="Calibri" pitchFamily="34" charset="0"/>
              <a:cs typeface="Calibri" pitchFamily="34" charset="0"/>
            </a:endParaRPr>
          </a:p>
        </p:txBody>
      </p:sp>
    </p:spTree>
    <p:extLst>
      <p:ext uri="{BB962C8B-B14F-4D97-AF65-F5344CB8AC3E}">
        <p14:creationId xmlns="" xmlns:p14="http://schemas.microsoft.com/office/powerpoint/2010/main" val="2903969307"/>
      </p:ext>
    </p:extLst>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 xmlns:p14="http://schemas.microsoft.com/office/powerpoint/2010/main" val="2302083583"/>
              </p:ext>
            </p:extLst>
          </p:nvPr>
        </p:nvGraphicFramePr>
        <p:xfrm>
          <a:off x="457200" y="1524000"/>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457200" y="152400"/>
            <a:ext cx="8229600" cy="990600"/>
          </a:xfrm>
        </p:spPr>
        <p:txBody>
          <a:bodyPr>
            <a:normAutofit/>
          </a:bodyPr>
          <a:lstStyle/>
          <a:p>
            <a:r>
              <a:rPr lang="en-GB" dirty="0" smtClean="0"/>
              <a:t>                    Compliance No. </a:t>
            </a:r>
            <a:r>
              <a:rPr lang="en-GB" dirty="0" smtClean="0"/>
              <a:t>9</a:t>
            </a:r>
            <a:endParaRPr lang="en-GB" dirty="0"/>
          </a:p>
        </p:txBody>
      </p:sp>
    </p:spTree>
    <p:extLst>
      <p:ext uri="{BB962C8B-B14F-4D97-AF65-F5344CB8AC3E}">
        <p14:creationId xmlns="" xmlns:p14="http://schemas.microsoft.com/office/powerpoint/2010/main" val="3068731668"/>
      </p:ext>
    </p:extLst>
  </p:cSld>
  <p:clrMapOvr>
    <a:masterClrMapping/>
  </p:clrMapOvr>
  <p:transition>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457200" y="3657600"/>
            <a:ext cx="8305800" cy="1143000"/>
          </a:xfrm>
        </p:spPr>
        <p:txBody>
          <a:bodyPr/>
          <a:lstStyle/>
          <a:p>
            <a:r>
              <a:rPr lang="en-US" b="1"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UNDER SAST REGULATIONS 2011</a:t>
            </a:r>
            <a:endParaRPr lang="en-US" b="1"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Title 2"/>
          <p:cNvSpPr>
            <a:spLocks noGrp="1"/>
          </p:cNvSpPr>
          <p:nvPr>
            <p:ph type="ctrTitle"/>
          </p:nvPr>
        </p:nvSpPr>
        <p:spPr>
          <a:xfrm>
            <a:off x="381000" y="1752600"/>
            <a:ext cx="8305800" cy="1371600"/>
          </a:xfrm>
        </p:spPr>
        <p:txBody>
          <a:bodyPr>
            <a:normAutofit/>
          </a:bodyPr>
          <a:lstStyle/>
          <a:p>
            <a:pPr algn="ctr"/>
            <a:r>
              <a:rPr lang="en-US" b="1"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YEARLY COMPLIANCES</a:t>
            </a:r>
            <a:endParaRPr lang="en-US" b="1"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blind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228600"/>
            <a:ext cx="8382000" cy="533400"/>
          </a:xfrm>
        </p:spPr>
        <p:txBody>
          <a:bodyPr>
            <a:normAutofit fontScale="90000"/>
          </a:bodyPr>
          <a:lstStyle/>
          <a:p>
            <a:pPr algn="ctr"/>
            <a:r>
              <a:rPr lang="en-US" sz="3000" dirty="0" smtClean="0">
                <a:latin typeface="Batang" pitchFamily="18" charset="-127"/>
                <a:ea typeface="Batang" pitchFamily="18" charset="-127"/>
              </a:rPr>
              <a:t>   REGULATION 30</a:t>
            </a:r>
            <a:endParaRPr lang="en-US" sz="3000" dirty="0">
              <a:latin typeface="Batang" pitchFamily="18" charset="-127"/>
              <a:ea typeface="Batang" pitchFamily="18" charset="-127"/>
            </a:endParaRPr>
          </a:p>
        </p:txBody>
      </p:sp>
      <p:sp>
        <p:nvSpPr>
          <p:cNvPr id="6" name="Text Placeholder 5"/>
          <p:cNvSpPr>
            <a:spLocks noGrp="1"/>
          </p:cNvSpPr>
          <p:nvPr>
            <p:ph type="body" sz="half" idx="2"/>
          </p:nvPr>
        </p:nvSpPr>
        <p:spPr>
          <a:xfrm>
            <a:off x="228600" y="1066800"/>
            <a:ext cx="8534400" cy="5486400"/>
          </a:xfrm>
        </p:spPr>
        <p:txBody>
          <a:bodyPr>
            <a:normAutofit/>
          </a:bodyPr>
          <a:lstStyle/>
          <a:p>
            <a:pPr algn="just"/>
            <a:r>
              <a:rPr lang="en-US" dirty="0" smtClean="0"/>
              <a:t>Regulation 30 (1)-  Every person along with PAC, holding  shares or voting right entitling them to exercise 25% of the voting right , shall disclose his shareholding or voting right.</a:t>
            </a:r>
          </a:p>
          <a:p>
            <a:pPr algn="just">
              <a:buFont typeface="Wingdings" pitchFamily="2" charset="2"/>
              <a:buChar char="Ø"/>
            </a:pPr>
            <a:r>
              <a:rPr lang="en-US" dirty="0" smtClean="0"/>
              <a:t> Such disclosure shall be made by every person along with their PACs` in such form as my be prescribed by Board.</a:t>
            </a:r>
          </a:p>
          <a:p>
            <a:pPr algn="just">
              <a:buFont typeface="Wingdings" pitchFamily="2" charset="2"/>
              <a:buChar char="Ø"/>
            </a:pPr>
            <a:r>
              <a:rPr lang="en-US" dirty="0" smtClean="0"/>
              <a:t> </a:t>
            </a:r>
            <a:r>
              <a:rPr lang="en-US" dirty="0" smtClean="0"/>
              <a:t>Time Period: Such disclosure shall be made with-in 7 Working Days from the end of each financial year </a:t>
            </a:r>
            <a:endParaRPr lang="en-US" dirty="0" smtClean="0"/>
          </a:p>
          <a:p>
            <a:pPr algn="just">
              <a:buFont typeface="Wingdings" pitchFamily="2" charset="2"/>
              <a:buChar char="Ø"/>
            </a:pPr>
            <a:r>
              <a:rPr lang="en-US" dirty="0" smtClean="0"/>
              <a:t> FOR EXAMPLE:  Lets suppose ABC Limited a company  whose equity shares are listed on  BSE limited .</a:t>
            </a:r>
          </a:p>
          <a:p>
            <a:pPr algn="just"/>
            <a:r>
              <a:rPr lang="en-US" dirty="0" smtClean="0"/>
              <a:t>Mr. Anil holds 18% shares having 18% voting right along with his wife Sunita , who holds 10% shares having same voting rights, weather they have any obligation under said regulation?</a:t>
            </a:r>
          </a:p>
          <a:p>
            <a:pPr algn="just"/>
            <a:r>
              <a:rPr lang="en-US" dirty="0" smtClean="0"/>
              <a:t>In this case Both Anil and Sunita shall disclose there shareholding individually to BSE Limited and to the </a:t>
            </a:r>
            <a:r>
              <a:rPr lang="en-US" dirty="0" smtClean="0"/>
              <a:t>C</a:t>
            </a:r>
            <a:r>
              <a:rPr lang="en-US" dirty="0" smtClean="0"/>
              <a:t>ompany with-in 7 working days of closure of each financial year. </a:t>
            </a:r>
            <a:endParaRPr lang="en-US" dirty="0" smtClean="0"/>
          </a:p>
          <a:p>
            <a:pPr>
              <a:lnSpc>
                <a:spcPct val="100000"/>
              </a:lnSpc>
            </a:pPr>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ransition>
    <p:cover dir="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143000"/>
            <a:ext cx="8229600" cy="5410200"/>
          </a:xfrm>
        </p:spPr>
        <p:txBody>
          <a:bodyPr>
            <a:normAutofit/>
          </a:bodyPr>
          <a:lstStyle/>
          <a:p>
            <a:pPr algn="just">
              <a:buNone/>
            </a:pPr>
            <a:r>
              <a:rPr lang="en-US" sz="1800" dirty="0" smtClean="0"/>
              <a:t>     </a:t>
            </a:r>
            <a:r>
              <a:rPr lang="en-US" sz="1600" dirty="0" smtClean="0">
                <a:solidFill>
                  <a:schemeClr val="tx2"/>
                </a:solidFill>
              </a:rPr>
              <a:t>Regulation 30(2): Every Promoter shall disclose aggregate of his or her shareholding  along with PAC, to the Company and stock exchange  where securities' of the company are listed irrespective of there amount or numbers of shareholding.</a:t>
            </a:r>
          </a:p>
          <a:p>
            <a:pPr algn="just">
              <a:buFont typeface="Wingdings" pitchFamily="2" charset="2"/>
              <a:buChar char="Ø"/>
            </a:pPr>
            <a:r>
              <a:rPr lang="en-US" sz="1600" dirty="0" smtClean="0">
                <a:solidFill>
                  <a:schemeClr val="tx2"/>
                </a:solidFill>
              </a:rPr>
              <a:t>Such disclosure shall be made by every promoter along with their PACs` in such form as my be prescribed by Board.</a:t>
            </a:r>
          </a:p>
          <a:p>
            <a:pPr algn="just">
              <a:buFont typeface="Wingdings" pitchFamily="2" charset="2"/>
              <a:buChar char="Ø"/>
            </a:pPr>
            <a:r>
              <a:rPr lang="en-US" sz="1600" dirty="0" smtClean="0">
                <a:solidFill>
                  <a:schemeClr val="tx2"/>
                </a:solidFill>
              </a:rPr>
              <a:t>Such shareholding shall be disclosed with-in 7 working days from the end of each financial year.</a:t>
            </a:r>
          </a:p>
          <a:p>
            <a:pPr algn="just">
              <a:buNone/>
            </a:pPr>
            <a:endParaRPr lang="en-US" sz="1600" dirty="0" smtClean="0">
              <a:solidFill>
                <a:schemeClr val="tx2"/>
              </a:solidFill>
            </a:endParaRPr>
          </a:p>
          <a:p>
            <a:pPr algn="just">
              <a:buNone/>
            </a:pPr>
            <a:r>
              <a:rPr lang="en-US" sz="1600" dirty="0" smtClean="0">
                <a:solidFill>
                  <a:schemeClr val="tx2"/>
                </a:solidFill>
              </a:rPr>
              <a:t>Lets understand regulation 30(2) with an example:</a:t>
            </a:r>
          </a:p>
          <a:p>
            <a:pPr algn="just"/>
            <a:r>
              <a:rPr lang="en-US" sz="1600" dirty="0" smtClean="0">
                <a:solidFill>
                  <a:schemeClr val="tx2"/>
                </a:solidFill>
              </a:rPr>
              <a:t> ABC Limited a company  whose equity shares are listed on BSE limited having 4 (four) promoters each of them holding 10% holding of the Company, since they are promoter each of them shall disclose there shareholding to the company and stock exchange with-in 7 working days from the end of each financial year.</a:t>
            </a:r>
          </a:p>
        </p:txBody>
      </p:sp>
      <p:sp>
        <p:nvSpPr>
          <p:cNvPr id="7" name="Title 6"/>
          <p:cNvSpPr>
            <a:spLocks noGrp="1"/>
          </p:cNvSpPr>
          <p:nvPr>
            <p:ph type="title"/>
          </p:nvPr>
        </p:nvSpPr>
        <p:spPr>
          <a:xfrm>
            <a:off x="457200" y="152400"/>
            <a:ext cx="8229600" cy="609600"/>
          </a:xfrm>
        </p:spPr>
        <p:txBody>
          <a:bodyPr>
            <a:normAutofit/>
          </a:bodyPr>
          <a:lstStyle/>
          <a:p>
            <a:pPr algn="ctr"/>
            <a:r>
              <a:rPr sz="2700" b="1" spc="-50" smtClean="0">
                <a:ln w="3175">
                  <a:noFill/>
                </a:ln>
                <a:solidFill>
                  <a:schemeClr val="tx2"/>
                </a:solidFill>
                <a:effectLst/>
                <a:latin typeface="Batang" pitchFamily="18" charset="-127"/>
                <a:ea typeface="Batang" pitchFamily="18" charset="-127"/>
                <a:cs typeface="+mn-cs"/>
              </a:rPr>
              <a:t>REGULATION 30</a:t>
            </a:r>
            <a:endParaRPr sz="2700" b="1" spc="-50" smtClean="0">
              <a:ln w="3175">
                <a:noFill/>
              </a:ln>
              <a:solidFill>
                <a:schemeClr val="tx2"/>
              </a:solidFill>
              <a:effectLst/>
              <a:latin typeface="Batang" pitchFamily="18" charset="-127"/>
              <a:ea typeface="Batang" pitchFamily="18" charset="-127"/>
              <a:cs typeface="+mn-cs"/>
            </a:endParaRPr>
          </a:p>
        </p:txBody>
      </p:sp>
    </p:spTree>
  </p:cSld>
  <p:clrMapOvr>
    <a:masterClrMapping/>
  </p:clrMapOvr>
  <p:transition>
    <p:comb/>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s (2).jpg"/>
          <p:cNvPicPr>
            <a:picLocks noGrp="1" noChangeAspect="1"/>
          </p:cNvPicPr>
          <p:nvPr>
            <p:ph idx="1"/>
          </p:nvPr>
        </p:nvPicPr>
        <p:blipFill>
          <a:blip r:embed="rId2">
            <a:clrChange>
              <a:clrFrom>
                <a:srgbClr val="FFFFFF"/>
              </a:clrFrom>
              <a:clrTo>
                <a:srgbClr val="FFFFFF">
                  <a:alpha val="0"/>
                </a:srgbClr>
              </a:clrTo>
            </a:clrChange>
          </a:blip>
          <a:stretch>
            <a:fillRect/>
          </a:stretch>
        </p:blipFill>
        <p:spPr>
          <a:xfrm>
            <a:off x="228600" y="1219201"/>
            <a:ext cx="8610600" cy="2819400"/>
          </a:xfrm>
        </p:spPr>
      </p:pic>
      <p:sp>
        <p:nvSpPr>
          <p:cNvPr id="5" name="Title 2"/>
          <p:cNvSpPr>
            <a:spLocks noGrp="1"/>
          </p:cNvSpPr>
          <p:nvPr>
            <p:ph type="title"/>
          </p:nvPr>
        </p:nvSpPr>
        <p:spPr>
          <a:xfrm>
            <a:off x="533400" y="4648200"/>
            <a:ext cx="8229600" cy="1219200"/>
          </a:xfrm>
        </p:spPr>
        <p:txBody>
          <a:bodyPr>
            <a:normAutofit/>
          </a:bodyPr>
          <a:lstStyle/>
          <a:p>
            <a:pPr algn="r"/>
            <a:r>
              <a:rPr smtClean="0">
                <a:solidFill>
                  <a:schemeClr val="accent3">
                    <a:lumMod val="50000"/>
                  </a:schemeClr>
                </a:solidFill>
              </a:rPr>
              <a:t>Prepared By: P</a:t>
            </a:r>
            <a:r>
              <a:rPr lang="en-US" dirty="0" smtClean="0">
                <a:solidFill>
                  <a:schemeClr val="accent3">
                    <a:lumMod val="50000"/>
                  </a:schemeClr>
                </a:solidFill>
              </a:rPr>
              <a:t>a</a:t>
            </a:r>
            <a:r>
              <a:rPr smtClean="0">
                <a:solidFill>
                  <a:schemeClr val="accent3">
                    <a:lumMod val="50000"/>
                  </a:schemeClr>
                </a:solidFill>
              </a:rPr>
              <a:t>nkaj P</a:t>
            </a:r>
            <a:r>
              <a:rPr lang="en-US" dirty="0" smtClean="0">
                <a:solidFill>
                  <a:schemeClr val="accent3">
                    <a:lumMod val="50000"/>
                  </a:schemeClr>
                </a:solidFill>
              </a:rPr>
              <a:t>a</a:t>
            </a:r>
            <a:r>
              <a:rPr smtClean="0">
                <a:solidFill>
                  <a:schemeClr val="accent3">
                    <a:lumMod val="50000"/>
                  </a:schemeClr>
                </a:solidFill>
              </a:rPr>
              <a:t>si </a:t>
            </a:r>
            <a:endParaRPr lang="en-US" dirty="0">
              <a:solidFill>
                <a:schemeClr val="accent3">
                  <a:lumMod val="50000"/>
                </a:schemeClr>
              </a:solidFill>
            </a:endParaRPr>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304800"/>
            <a:ext cx="8229600" cy="3657600"/>
          </a:xfrm>
        </p:spPr>
        <p:txBody>
          <a:bodyPr>
            <a:noAutofit/>
          </a:bodyPr>
          <a:lstStyle/>
          <a:p>
            <a:pPr algn="ctr"/>
            <a:r>
              <a:rPr sz="6000" b="1" spc="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QUATERLY COMPLIANCES</a:t>
            </a:r>
            <a:br>
              <a:rPr sz="6000" b="1" spc="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en-US" sz="6000" b="1"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066800"/>
            <a:ext cx="7543800" cy="1143002"/>
          </a:xfrm>
        </p:spPr>
        <p:txBody>
          <a:bodyPr>
            <a:normAutofit fontScale="90000"/>
          </a:bodyPr>
          <a:lstStyle/>
          <a:p>
            <a:r>
              <a:rPr lang="en-GB" dirty="0" smtClean="0"/>
              <a:t> </a:t>
            </a:r>
            <a:r>
              <a:rPr lang="en-GB" sz="4400" b="1"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cs typeface="Calibri" pitchFamily="34" charset="0"/>
              </a:rPr>
              <a:t>COMPLIANCE No.1</a:t>
            </a:r>
            <a:r>
              <a:rPr lang="en-GB" b="1"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en-GB" b="1"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en-GB" dirty="0" smtClean="0"/>
              <a:t/>
            </a:r>
            <a:br>
              <a:rPr lang="en-GB" dirty="0" smtClean="0"/>
            </a:br>
            <a:endParaRPr lang="en-GB" dirty="0"/>
          </a:p>
        </p:txBody>
      </p:sp>
      <p:graphicFrame>
        <p:nvGraphicFramePr>
          <p:cNvPr id="6" name="Diagram 5"/>
          <p:cNvGraphicFramePr/>
          <p:nvPr>
            <p:extLst>
              <p:ext uri="{D42A27DB-BD31-4B8C-83A1-F6EECF244321}">
                <p14:modId xmlns="" xmlns:p14="http://schemas.microsoft.com/office/powerpoint/2010/main" val="983057934"/>
              </p:ext>
            </p:extLst>
          </p:nvPr>
        </p:nvGraphicFramePr>
        <p:xfrm>
          <a:off x="533400" y="1066800"/>
          <a:ext cx="82296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020313151"/>
      </p:ext>
    </p:extLst>
  </p:cSld>
  <p:clrMapOvr>
    <a:masterClrMapping/>
  </p:clrMapOvr>
  <p:transition spd="slow">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 xmlns:p14="http://schemas.microsoft.com/office/powerpoint/2010/main" val="4264032877"/>
              </p:ext>
            </p:extLst>
          </p:nvPr>
        </p:nvGraphicFramePr>
        <p:xfrm>
          <a:off x="533400" y="1219200"/>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381000" y="381000"/>
            <a:ext cx="8229600" cy="1219200"/>
          </a:xfrm>
        </p:spPr>
        <p:txBody>
          <a:bodyPr>
            <a:normAutofit fontScale="90000"/>
          </a:bodyPr>
          <a:lstStyle/>
          <a:p>
            <a:r>
              <a:rPr lang="en-GB" dirty="0" smtClean="0"/>
              <a:t>                      </a:t>
            </a:r>
            <a:r>
              <a:rPr lang="en-GB" b="1"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cs typeface="Calibri" pitchFamily="34" charset="0"/>
              </a:rPr>
              <a:t>Compliance No.2</a:t>
            </a:r>
            <a:r>
              <a:rPr lang="en-GB" b="1"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cs typeface="Calibri" pitchFamily="34" charset="0"/>
              </a:rPr>
              <a:t/>
            </a:r>
            <a:br>
              <a:rPr lang="en-GB" b="1"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cs typeface="Calibri" pitchFamily="34" charset="0"/>
              </a:rPr>
            </a:br>
            <a:endParaRPr lang="en-GB" dirty="0">
              <a:latin typeface="Calibri" pitchFamily="34" charset="0"/>
              <a:cs typeface="Calibri" pitchFamily="34" charset="0"/>
            </a:endParaRPr>
          </a:p>
        </p:txBody>
      </p:sp>
    </p:spTree>
    <p:extLst>
      <p:ext uri="{BB962C8B-B14F-4D97-AF65-F5344CB8AC3E}">
        <p14:creationId xmlns="" xmlns:p14="http://schemas.microsoft.com/office/powerpoint/2010/main" val="1564505868"/>
      </p:ext>
    </p:extLst>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 xmlns:p14="http://schemas.microsoft.com/office/powerpoint/2010/main" val="1605891647"/>
              </p:ext>
            </p:extLst>
          </p:nvPr>
        </p:nvGraphicFramePr>
        <p:xfrm>
          <a:off x="457200" y="1600203"/>
          <a:ext cx="8229600" cy="2743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GB" dirty="0" smtClean="0"/>
              <a:t>                 </a:t>
            </a:r>
            <a:r>
              <a:rPr lang="en-GB" dirty="0" smtClean="0">
                <a:latin typeface="Calibri" pitchFamily="34" charset="0"/>
                <a:cs typeface="Calibri" pitchFamily="34" charset="0"/>
              </a:rPr>
              <a:t>Compliance No. 3</a:t>
            </a:r>
            <a:endParaRPr lang="en-GB" dirty="0">
              <a:latin typeface="Calibri" pitchFamily="34" charset="0"/>
              <a:cs typeface="Calibri" pitchFamily="34" charset="0"/>
            </a:endParaRPr>
          </a:p>
        </p:txBody>
      </p:sp>
    </p:spTree>
    <p:extLst>
      <p:ext uri="{BB962C8B-B14F-4D97-AF65-F5344CB8AC3E}">
        <p14:creationId xmlns="" xmlns:p14="http://schemas.microsoft.com/office/powerpoint/2010/main" val="2936077345"/>
      </p:ext>
    </p:extLst>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p:txBody>
          <a:bodyPr>
            <a:normAutofit/>
            <a:scene3d>
              <a:camera prst="orthographicFront"/>
              <a:lightRig rig="balanced" dir="t">
                <a:rot lat="0" lon="0" rev="2100000"/>
              </a:lightRig>
            </a:scene3d>
            <a:sp3d extrusionH="57150" prstMaterial="metal">
              <a:bevelT w="38100" h="25400"/>
              <a:contourClr>
                <a:schemeClr val="bg2"/>
              </a:contourClr>
            </a:sp3d>
          </a:bodyPr>
          <a:lstStyle/>
          <a:p>
            <a:r>
              <a:rPr lang="en-GB" sz="2200" b="1" dirty="0" smtClean="0">
                <a:ln w="50800"/>
                <a:solidFill>
                  <a:schemeClr val="bg1">
                    <a:shade val="50000"/>
                  </a:schemeClr>
                </a:solidFill>
              </a:rPr>
              <a:t>Prior Intimation to Stock Exchange- 5 Clear Days Notice in advance shall be given about the date of Board Meeting at which Financial Results will be considered</a:t>
            </a:r>
          </a:p>
          <a:p>
            <a:pPr marL="0" indent="0">
              <a:buNone/>
            </a:pPr>
            <a:r>
              <a:rPr lang="en-GB" sz="2200" b="1" dirty="0" smtClean="0">
                <a:ln w="50800"/>
                <a:solidFill>
                  <a:schemeClr val="bg1">
                    <a:shade val="50000"/>
                  </a:schemeClr>
                </a:solidFill>
              </a:rPr>
              <a:t> </a:t>
            </a:r>
          </a:p>
          <a:p>
            <a:r>
              <a:rPr lang="en-GB" sz="2200" b="1" dirty="0" smtClean="0">
                <a:ln w="50800"/>
                <a:solidFill>
                  <a:schemeClr val="bg1">
                    <a:shade val="50000"/>
                  </a:schemeClr>
                </a:solidFill>
              </a:rPr>
              <a:t>In Advance Notice Trading Window of the company shall be closed as per their code of conduct (Min- 15 Days) only for promoters and KMP of said company.</a:t>
            </a:r>
          </a:p>
          <a:p>
            <a:pPr marL="0" indent="0">
              <a:buNone/>
            </a:pPr>
            <a:endParaRPr lang="en-GB" sz="2200" b="1" dirty="0" smtClean="0">
              <a:ln w="50800"/>
              <a:solidFill>
                <a:schemeClr val="bg1">
                  <a:shade val="50000"/>
                </a:schemeClr>
              </a:solidFill>
            </a:endParaRPr>
          </a:p>
          <a:p>
            <a:r>
              <a:rPr lang="en-GB" sz="2200" b="1" dirty="0" smtClean="0">
                <a:ln w="50800"/>
                <a:solidFill>
                  <a:schemeClr val="bg1">
                    <a:shade val="50000"/>
                  </a:schemeClr>
                </a:solidFill>
              </a:rPr>
              <a:t>As per Regulation 33(3)(a) Company Shall prepare &amp; File its Audited financial Results for last quarter along with Auditors Report with-in 60 from 31</a:t>
            </a:r>
            <a:r>
              <a:rPr lang="en-GB" sz="2200" b="1" baseline="30000" dirty="0" smtClean="0">
                <a:ln w="50800"/>
                <a:solidFill>
                  <a:schemeClr val="bg1">
                    <a:shade val="50000"/>
                  </a:schemeClr>
                </a:solidFill>
              </a:rPr>
              <a:t>st</a:t>
            </a:r>
            <a:r>
              <a:rPr lang="en-GB" sz="2200" b="1" dirty="0" smtClean="0">
                <a:ln w="50800"/>
                <a:solidFill>
                  <a:schemeClr val="bg1">
                    <a:shade val="50000"/>
                  </a:schemeClr>
                </a:solidFill>
              </a:rPr>
              <a:t> March i.e. Last Date for filing result is 30</a:t>
            </a:r>
            <a:r>
              <a:rPr lang="en-GB" sz="2200" b="1" baseline="30000" dirty="0" smtClean="0">
                <a:ln w="50800"/>
                <a:solidFill>
                  <a:schemeClr val="bg1">
                    <a:shade val="50000"/>
                  </a:schemeClr>
                </a:solidFill>
              </a:rPr>
              <a:t>th</a:t>
            </a:r>
            <a:r>
              <a:rPr lang="en-GB" sz="2200" b="1" dirty="0" smtClean="0">
                <a:ln w="50800"/>
                <a:solidFill>
                  <a:schemeClr val="bg1">
                    <a:shade val="50000"/>
                  </a:schemeClr>
                </a:solidFill>
              </a:rPr>
              <a:t> May 2016</a:t>
            </a:r>
          </a:p>
          <a:p>
            <a:endParaRPr lang="en-GB" b="1" dirty="0" smtClean="0">
              <a:ln w="50800"/>
              <a:solidFill>
                <a:schemeClr val="bg1">
                  <a:shade val="50000"/>
                </a:schemeClr>
              </a:solidFill>
            </a:endParaRPr>
          </a:p>
          <a:p>
            <a:endParaRPr lang="en-GB" b="1" dirty="0" smtClean="0">
              <a:ln w="50800"/>
              <a:solidFill>
                <a:schemeClr val="bg1">
                  <a:shade val="50000"/>
                </a:schemeClr>
              </a:solidFill>
            </a:endParaRPr>
          </a:p>
          <a:p>
            <a:endParaRPr lang="en-GB" b="1" dirty="0">
              <a:ln w="50800"/>
              <a:solidFill>
                <a:schemeClr val="bg1">
                  <a:shade val="50000"/>
                </a:schemeClr>
              </a:solidFill>
            </a:endParaRPr>
          </a:p>
        </p:txBody>
      </p:sp>
      <p:sp>
        <p:nvSpPr>
          <p:cNvPr id="2" name="Title 1"/>
          <p:cNvSpPr>
            <a:spLocks noGrp="1"/>
          </p:cNvSpPr>
          <p:nvPr>
            <p:ph type="title"/>
          </p:nvPr>
        </p:nvSpPr>
        <p:spPr>
          <a:xfrm>
            <a:off x="304800" y="304800"/>
            <a:ext cx="8217568" cy="914400"/>
          </a:xfrm>
        </p:spPr>
        <p:txBody>
          <a:bodyPr>
            <a:normAutofit fontScale="90000"/>
          </a:bodyPr>
          <a:lstStyle/>
          <a:p>
            <a:pPr algn="ctr"/>
            <a:r>
              <a:rPr lang="en-GB" sz="3000" dirty="0" smtClean="0">
                <a:latin typeface="Calibri" pitchFamily="34" charset="0"/>
                <a:cs typeface="Calibri" pitchFamily="34" charset="0"/>
              </a:rPr>
              <a:t/>
            </a:r>
            <a:br>
              <a:rPr lang="en-GB" sz="3000" dirty="0" smtClean="0">
                <a:latin typeface="Calibri" pitchFamily="34" charset="0"/>
                <a:cs typeface="Calibri" pitchFamily="34" charset="0"/>
              </a:rPr>
            </a:br>
            <a:r>
              <a:rPr lang="en-GB" sz="3000" dirty="0" smtClean="0">
                <a:latin typeface="Calibri" pitchFamily="34" charset="0"/>
                <a:cs typeface="Calibri" pitchFamily="34" charset="0"/>
              </a:rPr>
              <a:t/>
            </a:r>
            <a:br>
              <a:rPr lang="en-GB" sz="3000" dirty="0" smtClean="0">
                <a:latin typeface="Calibri" pitchFamily="34" charset="0"/>
                <a:cs typeface="Calibri" pitchFamily="34" charset="0"/>
              </a:rPr>
            </a:br>
            <a:r>
              <a:rPr lang="en-GB" sz="3000" dirty="0" smtClean="0">
                <a:latin typeface="Calibri" pitchFamily="34" charset="0"/>
                <a:cs typeface="Calibri" pitchFamily="34" charset="0"/>
              </a:rPr>
              <a:t/>
            </a:r>
            <a:br>
              <a:rPr lang="en-GB" sz="3000" dirty="0" smtClean="0">
                <a:latin typeface="Calibri" pitchFamily="34" charset="0"/>
                <a:cs typeface="Calibri" pitchFamily="34" charset="0"/>
              </a:rPr>
            </a:br>
            <a:r>
              <a:rPr lang="en-GB" sz="3000" dirty="0" smtClean="0">
                <a:latin typeface="Calibri" pitchFamily="34" charset="0"/>
                <a:cs typeface="Calibri" pitchFamily="34" charset="0"/>
              </a:rPr>
              <a:t/>
            </a:r>
            <a:br>
              <a:rPr lang="en-GB" sz="3000" dirty="0" smtClean="0">
                <a:latin typeface="Calibri" pitchFamily="34" charset="0"/>
                <a:cs typeface="Calibri" pitchFamily="34" charset="0"/>
              </a:rPr>
            </a:br>
            <a:r>
              <a:rPr lang="en-GB" sz="3000" dirty="0" smtClean="0">
                <a:latin typeface="Calibri" pitchFamily="34" charset="0"/>
                <a:cs typeface="Calibri" pitchFamily="34" charset="0"/>
              </a:rPr>
              <a:t/>
            </a:r>
            <a:br>
              <a:rPr lang="en-GB" sz="3000" dirty="0" smtClean="0">
                <a:latin typeface="Calibri" pitchFamily="34" charset="0"/>
                <a:cs typeface="Calibri" pitchFamily="34" charset="0"/>
              </a:rPr>
            </a:br>
            <a:r>
              <a:rPr lang="en-GB" sz="3000" dirty="0" smtClean="0">
                <a:latin typeface="Calibri" pitchFamily="34" charset="0"/>
                <a:cs typeface="Calibri" pitchFamily="34" charset="0"/>
              </a:rPr>
              <a:t/>
            </a:r>
            <a:br>
              <a:rPr lang="en-GB" sz="3000" dirty="0" smtClean="0">
                <a:latin typeface="Calibri" pitchFamily="34" charset="0"/>
                <a:cs typeface="Calibri" pitchFamily="34" charset="0"/>
              </a:rPr>
            </a:br>
            <a:r>
              <a:rPr lang="en-GB" sz="3000" dirty="0" smtClean="0">
                <a:latin typeface="Calibri" pitchFamily="34" charset="0"/>
                <a:cs typeface="Calibri" pitchFamily="34" charset="0"/>
              </a:rPr>
              <a:t/>
            </a:r>
            <a:br>
              <a:rPr lang="en-GB" sz="3000" dirty="0" smtClean="0">
                <a:latin typeface="Calibri" pitchFamily="34" charset="0"/>
                <a:cs typeface="Calibri" pitchFamily="34" charset="0"/>
              </a:rPr>
            </a:br>
            <a:r>
              <a:rPr lang="en-GB" sz="3000" dirty="0" smtClean="0">
                <a:latin typeface="Calibri" pitchFamily="34" charset="0"/>
                <a:cs typeface="Calibri" pitchFamily="34" charset="0"/>
              </a:rPr>
              <a:t/>
            </a:r>
            <a:br>
              <a:rPr lang="en-GB" sz="3000" dirty="0" smtClean="0">
                <a:latin typeface="Calibri" pitchFamily="34" charset="0"/>
                <a:cs typeface="Calibri" pitchFamily="34" charset="0"/>
              </a:rPr>
            </a:br>
            <a:r>
              <a:rPr lang="en-GB" sz="3000" dirty="0" smtClean="0">
                <a:solidFill>
                  <a:srgbClr val="002060"/>
                </a:solidFill>
                <a:latin typeface="Calibri" pitchFamily="34" charset="0"/>
                <a:cs typeface="Calibri" pitchFamily="34" charset="0"/>
              </a:rPr>
              <a:t>Compliance No. 4</a:t>
            </a:r>
            <a:r>
              <a:rPr lang="en-GB" sz="3000" dirty="0" smtClean="0">
                <a:solidFill>
                  <a:srgbClr val="002060"/>
                </a:solidFill>
              </a:rPr>
              <a:t/>
            </a:r>
            <a:br>
              <a:rPr lang="en-GB" sz="3000" dirty="0" smtClean="0">
                <a:solidFill>
                  <a:srgbClr val="002060"/>
                </a:solidFill>
              </a:rPr>
            </a:br>
            <a:r>
              <a:rPr lang="en-GB" sz="2000" dirty="0" smtClean="0">
                <a:solidFill>
                  <a:srgbClr val="002060"/>
                </a:solidFill>
              </a:rPr>
              <a:t>Harmonious Interpretation of Regulations   </a:t>
            </a:r>
            <a:r>
              <a:rPr lang="en-GB" sz="2000" dirty="0" smtClean="0">
                <a:solidFill>
                  <a:srgbClr val="002060"/>
                </a:solidFill>
                <a:latin typeface="Calibri" pitchFamily="34" charset="0"/>
                <a:cs typeface="Calibri" pitchFamily="34" charset="0"/>
              </a:rPr>
              <a:t>29(1)(a),33(3)(a) and Regulation 47</a:t>
            </a:r>
            <a:endParaRPr lang="en-GB" sz="2000" dirty="0">
              <a:solidFill>
                <a:srgbClr val="002060"/>
              </a:solidFill>
              <a:latin typeface="Calibri" pitchFamily="34" charset="0"/>
              <a:cs typeface="Calibri" pitchFamily="34" charset="0"/>
            </a:endParaRPr>
          </a:p>
        </p:txBody>
      </p:sp>
    </p:spTree>
    <p:extLst>
      <p:ext uri="{BB962C8B-B14F-4D97-AF65-F5344CB8AC3E}">
        <p14:creationId xmlns="" xmlns:p14="http://schemas.microsoft.com/office/powerpoint/2010/main" val="2676610092"/>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010400" cy="609600"/>
          </a:xfrm>
        </p:spPr>
        <p:style>
          <a:lnRef idx="0">
            <a:scrgbClr r="0" g="0" b="0"/>
          </a:lnRef>
          <a:fillRef idx="1002">
            <a:schemeClr val="dk2"/>
          </a:fillRef>
          <a:effectRef idx="0">
            <a:scrgbClr r="0" g="0" b="0"/>
          </a:effectRef>
          <a:fontRef idx="major"/>
        </p:style>
        <p:txBody>
          <a:bodyPr>
            <a:normAutofit/>
          </a:bodyPr>
          <a:lstStyle/>
          <a:p>
            <a:pPr algn="ctr"/>
            <a:r>
              <a:rPr lang="en-GB" sz="2800" dirty="0" smtClean="0"/>
              <a:t>Regulation </a:t>
            </a:r>
            <a:r>
              <a:rPr lang="en-GB" sz="2800" dirty="0" smtClean="0">
                <a:latin typeface="Calibri" pitchFamily="34" charset="0"/>
                <a:cs typeface="Calibri" pitchFamily="34" charset="0"/>
              </a:rPr>
              <a:t>47</a:t>
            </a:r>
            <a:r>
              <a:rPr lang="en-GB" sz="2800" dirty="0" smtClean="0"/>
              <a:t>-Advertisement in Newspaper</a:t>
            </a:r>
            <a:endParaRPr lang="en-GB" sz="2800" dirty="0"/>
          </a:p>
        </p:txBody>
      </p:sp>
      <p:sp>
        <p:nvSpPr>
          <p:cNvPr id="5" name="Right Arrow 4"/>
          <p:cNvSpPr/>
          <p:nvPr/>
        </p:nvSpPr>
        <p:spPr>
          <a:xfrm>
            <a:off x="838200" y="1066800"/>
            <a:ext cx="7391400" cy="1143000"/>
          </a:xfrm>
          <a:prstGeom prst="rightArrow">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r>
              <a:rPr lang="en-US" dirty="0" smtClean="0"/>
              <a:t>Intimation about Board Meeting at which financial results will be discussed</a:t>
            </a:r>
            <a:endParaRPr lang="en-US" dirty="0"/>
          </a:p>
        </p:txBody>
      </p:sp>
      <p:sp>
        <p:nvSpPr>
          <p:cNvPr id="8" name="Right Arrow 7"/>
          <p:cNvSpPr/>
          <p:nvPr/>
        </p:nvSpPr>
        <p:spPr>
          <a:xfrm>
            <a:off x="838200" y="2209800"/>
            <a:ext cx="7391400" cy="1143000"/>
          </a:xfrm>
          <a:prstGeom prst="rightArrow">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r>
              <a:rPr lang="en-US" dirty="0" smtClean="0"/>
              <a:t>Financial Results with LRR OR Audit report, form A or Form B</a:t>
            </a:r>
            <a:endParaRPr lang="en-US" dirty="0"/>
          </a:p>
        </p:txBody>
      </p:sp>
      <p:sp>
        <p:nvSpPr>
          <p:cNvPr id="6" name="Right Arrow 5"/>
          <p:cNvSpPr/>
          <p:nvPr/>
        </p:nvSpPr>
        <p:spPr>
          <a:xfrm>
            <a:off x="838200" y="3352800"/>
            <a:ext cx="7391400" cy="1143000"/>
          </a:xfrm>
          <a:prstGeom prst="rightArrow">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r>
              <a:rPr lang="en-US" dirty="0" smtClean="0"/>
              <a:t>Reference  of website of listed entity along with STX shall be given in Advt.</a:t>
            </a:r>
            <a:endParaRPr lang="en-US" dirty="0"/>
          </a:p>
        </p:txBody>
      </p:sp>
      <p:sp>
        <p:nvSpPr>
          <p:cNvPr id="7" name="Right Arrow 6"/>
          <p:cNvSpPr/>
          <p:nvPr/>
        </p:nvSpPr>
        <p:spPr>
          <a:xfrm>
            <a:off x="838200" y="4495800"/>
            <a:ext cx="7391400" cy="1143000"/>
          </a:xfrm>
          <a:prstGeom prst="rightArrow">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r>
              <a:rPr lang="en-US" dirty="0" smtClean="0"/>
              <a:t>Advt. shall be published one in English language paper, one in regional language where registered office of co. is situated </a:t>
            </a:r>
            <a:endParaRPr lang="en-US" dirty="0"/>
          </a:p>
        </p:txBody>
      </p:sp>
      <p:sp>
        <p:nvSpPr>
          <p:cNvPr id="10" name="Right Arrow 9"/>
          <p:cNvSpPr/>
          <p:nvPr/>
        </p:nvSpPr>
        <p:spPr>
          <a:xfrm>
            <a:off x="838200" y="5562600"/>
            <a:ext cx="7391400" cy="1143000"/>
          </a:xfrm>
          <a:prstGeom prst="rightArrow">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r>
              <a:rPr lang="en-US" dirty="0" smtClean="0"/>
              <a:t>Regulation 47 is not applicable to companies listed on SME exchange</a:t>
            </a:r>
            <a:endParaRPr lang="en-US" dirty="0"/>
          </a:p>
        </p:txBody>
      </p:sp>
    </p:spTree>
    <p:extLst>
      <p:ext uri="{BB962C8B-B14F-4D97-AF65-F5344CB8AC3E}">
        <p14:creationId xmlns="" xmlns:p14="http://schemas.microsoft.com/office/powerpoint/2010/main" val="236043026"/>
      </p:ext>
    </p:extLst>
  </p:cSld>
  <p:clrMapOvr>
    <a:masterClrMapping/>
  </p:clrMapOvr>
  <p:transition>
    <p:wipe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3200400"/>
          </a:xfrm>
        </p:spPr>
        <p:txBody>
          <a:bodyPr>
            <a:normAutofit/>
          </a:bodyPr>
          <a:lstStyle/>
          <a:p>
            <a:pPr algn="ctr"/>
            <a:r>
              <a:rPr sz="5500" b="1" spc="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cs typeface="Calibri" pitchFamily="34" charset="0"/>
              </a:rPr>
              <a:t>HALF-YEARLY COMPLIANCE</a:t>
            </a:r>
            <a:endParaRPr lang="en-US" sz="5500" b="1"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cs typeface="Calibri" pitchFamily="34" charset="0"/>
            </a:endParaRP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 xmlns:p14="http://schemas.microsoft.com/office/powerpoint/2010/main" val="2775048250"/>
              </p:ext>
            </p:extLst>
          </p:nvPr>
        </p:nvGraphicFramePr>
        <p:xfrm>
          <a:off x="533400" y="1295400"/>
          <a:ext cx="8153400" cy="51355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457200" y="274637"/>
            <a:ext cx="8153400" cy="563563"/>
          </a:xfrm>
        </p:spPr>
        <p:txBody>
          <a:bodyPr>
            <a:normAutofit fontScale="90000"/>
          </a:bodyPr>
          <a:lstStyle/>
          <a:p>
            <a:r>
              <a:rPr lang="en-GB" dirty="0" smtClean="0"/>
              <a:t>                 Compliance No. 6</a:t>
            </a:r>
            <a:endParaRPr lang="en-GB" dirty="0"/>
          </a:p>
        </p:txBody>
      </p:sp>
    </p:spTree>
    <p:extLst>
      <p:ext uri="{BB962C8B-B14F-4D97-AF65-F5344CB8AC3E}">
        <p14:creationId xmlns="" xmlns:p14="http://schemas.microsoft.com/office/powerpoint/2010/main" val="2298679060"/>
      </p:ext>
    </p:extLst>
  </p:cSld>
  <p:clrMapOvr>
    <a:masterClrMapping/>
  </p:clrMapOvr>
  <p:transition>
    <p:plus/>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973</TotalTime>
  <Words>804</Words>
  <Application>Microsoft Office PowerPoint</Application>
  <PresentationFormat>On-screen Show (4:3)</PresentationFormat>
  <Paragraphs>81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Paper</vt:lpstr>
      <vt:lpstr>An Overview Of Listing Regulations</vt:lpstr>
      <vt:lpstr>QUATERLY COMPLIANCES </vt:lpstr>
      <vt:lpstr> COMPLIANCE No.1  </vt:lpstr>
      <vt:lpstr>                      Compliance No.2 </vt:lpstr>
      <vt:lpstr>                 Compliance No. 3</vt:lpstr>
      <vt:lpstr>        Compliance No. 4 Harmonious Interpretation of Regulations   29(1)(a),33(3)(a) and Regulation 47</vt:lpstr>
      <vt:lpstr>Regulation 47-Advertisement in Newspaper</vt:lpstr>
      <vt:lpstr>HALF-YEARLY COMPLIANCE</vt:lpstr>
      <vt:lpstr>                 Compliance No. 6</vt:lpstr>
      <vt:lpstr>Compliance No. 7</vt:lpstr>
      <vt:lpstr>YEARLY COMPLIANCES</vt:lpstr>
      <vt:lpstr>                Compliance No. 8</vt:lpstr>
      <vt:lpstr>                    Compliance No. 9</vt:lpstr>
      <vt:lpstr>YEARLY COMPLIANCES</vt:lpstr>
      <vt:lpstr>   REGULATION 30</vt:lpstr>
      <vt:lpstr>REGULATION 30</vt:lpstr>
      <vt:lpstr>Prepared By: Pankaj Pasi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Compliance Calendar as per (Listing Obligation &amp; Disclosure Requirements) Regulations, 2015</dc:title>
  <dc:creator>Himanshu</dc:creator>
  <cp:lastModifiedBy>himanshu</cp:lastModifiedBy>
  <cp:revision>101</cp:revision>
  <dcterms:created xsi:type="dcterms:W3CDTF">2006-08-16T00:00:00Z</dcterms:created>
  <dcterms:modified xsi:type="dcterms:W3CDTF">2016-10-02T11:45:08Z</dcterms:modified>
</cp:coreProperties>
</file>