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8" r:id="rId2"/>
    <p:sldId id="257" r:id="rId3"/>
    <p:sldId id="259" r:id="rId4"/>
    <p:sldId id="260" r:id="rId5"/>
    <p:sldId id="261" r:id="rId6"/>
    <p:sldId id="262" r:id="rId7"/>
    <p:sldId id="266" r:id="rId8"/>
    <p:sldId id="263" r:id="rId9"/>
    <p:sldId id="267" r:id="rId10"/>
    <p:sldId id="265" r:id="rId11"/>
    <p:sldId id="264"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3" d="100"/>
          <a:sy n="73" d="100"/>
        </p:scale>
        <p:origin x="-42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3/1/2014</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3/1/2014</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3/1/2014</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3/1/2014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3/1/2014</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3/1/2014</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3/1/2014</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3/1/2014</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1219200"/>
            <a:ext cx="6172200" cy="1894362"/>
          </a:xfrm>
        </p:spPr>
        <p:txBody>
          <a:bodyPr>
            <a:normAutofit/>
          </a:bodyPr>
          <a:lstStyle/>
          <a:p>
            <a:r>
              <a:rPr lang="en-US" sz="4800" dirty="0" smtClean="0">
                <a:blipFill>
                  <a:blip r:embed="rId2"/>
                  <a:tile tx="0" ty="0" sx="100000" sy="100000" flip="none" algn="tl"/>
                </a:blipFill>
              </a:rPr>
              <a:t>SERVICE TAX</a:t>
            </a:r>
            <a:endParaRPr lang="en-US" sz="4800" dirty="0"/>
          </a:p>
        </p:txBody>
      </p:sp>
      <p:sp>
        <p:nvSpPr>
          <p:cNvPr id="3" name="Subtitle 2"/>
          <p:cNvSpPr>
            <a:spLocks noGrp="1"/>
          </p:cNvSpPr>
          <p:nvPr>
            <p:ph type="subTitle" idx="1"/>
          </p:nvPr>
        </p:nvSpPr>
        <p:spPr>
          <a:xfrm>
            <a:off x="2286000" y="2971800"/>
            <a:ext cx="6172200" cy="1371600"/>
          </a:xfrm>
        </p:spPr>
        <p:txBody>
          <a:bodyPr>
            <a:normAutofit/>
          </a:bodyPr>
          <a:lstStyle/>
          <a:p>
            <a:r>
              <a:rPr lang="en-US" sz="2800" dirty="0" smtClean="0">
                <a:blipFill>
                  <a:blip r:embed="rId2"/>
                  <a:tile tx="0" ty="0" sx="100000" sy="100000" flip="none" algn="tl"/>
                </a:blipFill>
              </a:rPr>
              <a:t>RULES OF POINT OF TAXATION</a:t>
            </a:r>
            <a:br>
              <a:rPr lang="en-US" sz="2800" dirty="0" smtClean="0">
                <a:blipFill>
                  <a:blip r:embed="rId2"/>
                  <a:tile tx="0" ty="0" sx="100000" sy="100000" flip="none" algn="tl"/>
                </a:blipFill>
              </a:rPr>
            </a:br>
            <a:endParaRPr 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838200"/>
            <a:ext cx="6400800" cy="523220"/>
          </a:xfrm>
          <a:prstGeom prst="rect">
            <a:avLst/>
          </a:prstGeom>
        </p:spPr>
        <p:txBody>
          <a:bodyPr wrap="square">
            <a:spAutoFit/>
          </a:bodyPr>
          <a:lstStyle/>
          <a:p>
            <a:pPr algn="ctr"/>
            <a:r>
              <a:rPr lang="en-US" sz="2800" b="1" dirty="0" smtClean="0">
                <a:solidFill>
                  <a:schemeClr val="tx1">
                    <a:lumMod val="95000"/>
                    <a:lumOff val="5000"/>
                  </a:schemeClr>
                </a:solidFill>
              </a:rPr>
              <a:t>POINT OF TAXATION</a:t>
            </a:r>
            <a:endParaRPr lang="en-US" sz="2800" dirty="0">
              <a:solidFill>
                <a:schemeClr val="tx1">
                  <a:lumMod val="95000"/>
                  <a:lumOff val="5000"/>
                </a:schemeClr>
              </a:solidFill>
            </a:endParaRPr>
          </a:p>
        </p:txBody>
      </p:sp>
      <p:sp>
        <p:nvSpPr>
          <p:cNvPr id="3" name="Rectangle 2"/>
          <p:cNvSpPr/>
          <p:nvPr/>
        </p:nvSpPr>
        <p:spPr>
          <a:xfrm>
            <a:off x="1219200" y="1752600"/>
            <a:ext cx="7010400" cy="4524315"/>
          </a:xfrm>
          <a:prstGeom prst="rect">
            <a:avLst/>
          </a:prstGeom>
        </p:spPr>
        <p:txBody>
          <a:bodyPr wrap="square">
            <a:spAutoFit/>
          </a:bodyPr>
          <a:lstStyle/>
          <a:p>
            <a:pPr>
              <a:lnSpc>
                <a:spcPct val="90000"/>
              </a:lnSpc>
              <a:buFont typeface="Arial" pitchFamily="34" charset="0"/>
              <a:buChar char="•"/>
            </a:pPr>
            <a:r>
              <a:rPr lang="en-US" sz="2000" b="1" dirty="0" smtClean="0">
                <a:solidFill>
                  <a:schemeClr val="tx1">
                    <a:lumMod val="95000"/>
                    <a:lumOff val="5000"/>
                  </a:schemeClr>
                </a:solidFill>
              </a:rPr>
              <a:t> POT for reverse charge cases:</a:t>
            </a:r>
            <a:r>
              <a:rPr lang="en-US" sz="2000" dirty="0" smtClean="0">
                <a:solidFill>
                  <a:schemeClr val="tx1">
                    <a:lumMod val="95000"/>
                    <a:lumOff val="5000"/>
                  </a:schemeClr>
                </a:solidFill>
              </a:rPr>
              <a:t>  </a:t>
            </a:r>
          </a:p>
          <a:p>
            <a:pPr>
              <a:lnSpc>
                <a:spcPct val="90000"/>
              </a:lnSpc>
            </a:pPr>
            <a:r>
              <a:rPr lang="en-US" sz="2000" dirty="0" smtClean="0">
                <a:solidFill>
                  <a:schemeClr val="tx1">
                    <a:lumMod val="95000"/>
                    <a:lumOff val="5000"/>
                  </a:schemeClr>
                </a:solidFill>
              </a:rPr>
              <a:t> 	For reverse charge cases, POT shall be date of 	payment  provided payment made within 6 	months. Otherwise, on invoice basis.</a:t>
            </a:r>
          </a:p>
          <a:p>
            <a:pPr>
              <a:lnSpc>
                <a:spcPct val="90000"/>
              </a:lnSpc>
            </a:pPr>
            <a:endParaRPr lang="en-US" sz="2000" dirty="0" smtClean="0">
              <a:solidFill>
                <a:schemeClr val="tx1">
                  <a:lumMod val="95000"/>
                  <a:lumOff val="5000"/>
                </a:schemeClr>
              </a:solidFill>
            </a:endParaRPr>
          </a:p>
          <a:p>
            <a:pPr>
              <a:lnSpc>
                <a:spcPct val="90000"/>
              </a:lnSpc>
              <a:buFont typeface="Arial" pitchFamily="34" charset="0"/>
              <a:buChar char="•"/>
            </a:pPr>
            <a:r>
              <a:rPr lang="en-US" sz="2000" b="1" dirty="0" smtClean="0">
                <a:solidFill>
                  <a:schemeClr val="tx1">
                    <a:lumMod val="95000"/>
                    <a:lumOff val="5000"/>
                  </a:schemeClr>
                </a:solidFill>
              </a:rPr>
              <a:t> POT for “Big firms” on invoice basis:</a:t>
            </a:r>
          </a:p>
          <a:p>
            <a:pPr>
              <a:lnSpc>
                <a:spcPct val="90000"/>
              </a:lnSpc>
            </a:pPr>
            <a:r>
              <a:rPr lang="en-US" sz="2000" dirty="0" smtClean="0">
                <a:solidFill>
                  <a:schemeClr val="tx1">
                    <a:lumMod val="95000"/>
                    <a:lumOff val="5000"/>
                  </a:schemeClr>
                </a:solidFill>
              </a:rPr>
              <a:t>	If the value of services exceeds Rs. 50 </a:t>
            </a:r>
            <a:r>
              <a:rPr lang="en-US" sz="2000" dirty="0" err="1" smtClean="0">
                <a:solidFill>
                  <a:schemeClr val="tx1">
                    <a:lumMod val="95000"/>
                    <a:lumOff val="5000"/>
                  </a:schemeClr>
                </a:solidFill>
              </a:rPr>
              <a:t>Lakhs</a:t>
            </a:r>
            <a:r>
              <a:rPr lang="en-US" sz="2000" dirty="0" smtClean="0">
                <a:solidFill>
                  <a:schemeClr val="tx1">
                    <a:lumMod val="95000"/>
                    <a:lumOff val="5000"/>
                  </a:schemeClr>
                </a:solidFill>
              </a:rPr>
              <a:t> in 	previous year, POT shall be on invoice basis.</a:t>
            </a:r>
          </a:p>
          <a:p>
            <a:pPr>
              <a:lnSpc>
                <a:spcPct val="90000"/>
              </a:lnSpc>
            </a:pPr>
            <a:endParaRPr lang="en-US" sz="2000" dirty="0" smtClean="0">
              <a:solidFill>
                <a:schemeClr val="tx1">
                  <a:lumMod val="95000"/>
                  <a:lumOff val="5000"/>
                </a:schemeClr>
              </a:solidFill>
            </a:endParaRPr>
          </a:p>
          <a:p>
            <a:pPr>
              <a:lnSpc>
                <a:spcPct val="90000"/>
              </a:lnSpc>
              <a:buFont typeface="Arial" pitchFamily="34" charset="0"/>
              <a:buChar char="•"/>
            </a:pPr>
            <a:r>
              <a:rPr lang="en-US" sz="2000" b="1" dirty="0" smtClean="0">
                <a:solidFill>
                  <a:schemeClr val="tx1">
                    <a:lumMod val="95000"/>
                    <a:lumOff val="5000"/>
                  </a:schemeClr>
                </a:solidFill>
              </a:rPr>
              <a:t> POT for minor payments:</a:t>
            </a:r>
            <a:r>
              <a:rPr lang="en-US" sz="2000" dirty="0" smtClean="0">
                <a:solidFill>
                  <a:schemeClr val="tx1">
                    <a:lumMod val="95000"/>
                    <a:lumOff val="5000"/>
                  </a:schemeClr>
                </a:solidFill>
              </a:rPr>
              <a:t> Where payment </a:t>
            </a:r>
            <a:r>
              <a:rPr lang="en-US" sz="2000" dirty="0" err="1" smtClean="0">
                <a:solidFill>
                  <a:schemeClr val="tx1">
                    <a:lumMod val="95000"/>
                    <a:lumOff val="5000"/>
                  </a:schemeClr>
                </a:solidFill>
              </a:rPr>
              <a:t>upto</a:t>
            </a:r>
            <a:r>
              <a:rPr lang="en-US" sz="2000" dirty="0" smtClean="0">
                <a:solidFill>
                  <a:schemeClr val="tx1">
                    <a:lumMod val="95000"/>
                    <a:lumOff val="5000"/>
                  </a:schemeClr>
                </a:solidFill>
              </a:rPr>
              <a:t> 	Rs.1,000/- is received in excess of amount 	indicated in 	the invoice, POT to the extent of 	such excess amount, at 	the option of 	service provider, shall be determined 	based on 	invoice or date of completion of provision of 	service. (date of payment is ignored</a:t>
            </a:r>
            <a:r>
              <a:rPr lang="en-US" dirty="0" smtClean="0">
                <a:solidFill>
                  <a:schemeClr val="tx1">
                    <a:lumMod val="95000"/>
                    <a:lumOff val="5000"/>
                  </a:schemeClr>
                </a:solidFill>
              </a:rPr>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819400"/>
            <a:ext cx="4060727" cy="1446550"/>
          </a:xfrm>
          <a:prstGeom prst="rect">
            <a:avLst/>
          </a:prstGeom>
        </p:spPr>
        <p:txBody>
          <a:bodyPr wrap="none">
            <a:spAutoFit/>
          </a:bodyPr>
          <a:lstStyle/>
          <a:p>
            <a:r>
              <a:rPr lang="en-US" sz="8800" b="1" dirty="0" smtClean="0">
                <a:blipFill>
                  <a:blip r:embed="rId2"/>
                  <a:tile tx="0" ty="0" sx="100000" sy="100000" flip="none" algn="tl"/>
                </a:blipFill>
                <a:latin typeface="French Script MT" pitchFamily="66" charset="0"/>
              </a:rPr>
              <a:t>Thank you </a:t>
            </a:r>
            <a:endParaRPr lang="en-US" sz="8800" dirty="0">
              <a:blipFill>
                <a:blip r:embed="rId2"/>
                <a:tile tx="0" ty="0" sx="100000" sy="100000" flip="none" algn="tl"/>
              </a:blipFill>
            </a:endParaRPr>
          </a:p>
        </p:txBody>
      </p:sp>
      <p:sp>
        <p:nvSpPr>
          <p:cNvPr id="3" name="Rectangle 2"/>
          <p:cNvSpPr/>
          <p:nvPr/>
        </p:nvSpPr>
        <p:spPr>
          <a:xfrm>
            <a:off x="2743200" y="4724400"/>
            <a:ext cx="4572000" cy="923330"/>
          </a:xfrm>
          <a:prstGeom prst="rect">
            <a:avLst/>
          </a:prstGeom>
        </p:spPr>
        <p:txBody>
          <a:bodyPr>
            <a:spAutoFit/>
          </a:bodyPr>
          <a:lstStyle/>
          <a:p>
            <a:r>
              <a:rPr lang="en-US" b="1" dirty="0" smtClean="0">
                <a:blipFill>
                  <a:blip r:embed="rId2"/>
                  <a:tile tx="0" ty="0" sx="100000" sy="100000" flip="none" algn="tl"/>
                </a:blipFill>
                <a:latin typeface="Constantia" pitchFamily="18" charset="0"/>
              </a:rPr>
              <a:t>Anil Soni </a:t>
            </a:r>
          </a:p>
          <a:p>
            <a:r>
              <a:rPr lang="en-US" b="1" dirty="0" smtClean="0">
                <a:blipFill>
                  <a:blip r:embed="rId2"/>
                  <a:tile tx="0" ty="0" sx="100000" sy="100000" flip="none" algn="tl"/>
                </a:blipFill>
                <a:latin typeface="Constantia" pitchFamily="18" charset="0"/>
              </a:rPr>
              <a:t>9414942329</a:t>
            </a:r>
          </a:p>
          <a:p>
            <a:r>
              <a:rPr lang="en-US" b="1" dirty="0" smtClean="0">
                <a:blipFill>
                  <a:blip r:embed="rId2"/>
                  <a:tile tx="0" ty="0" sx="100000" sy="100000" flip="none" algn="tl"/>
                </a:blipFill>
                <a:latin typeface="Constantia" pitchFamily="18" charset="0"/>
              </a:rPr>
              <a:t>mail@anilsoni.mosun11990@gmail.com</a:t>
            </a:r>
            <a:endParaRPr lang="en-IN" b="1" dirty="0">
              <a:blipFill>
                <a:blip r:embed="rId2"/>
                <a:tile tx="0" ty="0" sx="100000" sy="100000" flip="none" algn="tl"/>
              </a:blipFill>
              <a:latin typeface="Constantia"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609600"/>
            <a:ext cx="7162800" cy="5447645"/>
          </a:xfrm>
          <a:prstGeom prst="rect">
            <a:avLst/>
          </a:prstGeom>
        </p:spPr>
        <p:txBody>
          <a:bodyPr wrap="square">
            <a:spAutoFit/>
          </a:bodyPr>
          <a:lstStyle/>
          <a:p>
            <a:pPr algn="ctr">
              <a:defRPr/>
            </a:pPr>
            <a:r>
              <a:rPr lang="en-US" sz="2400" b="1" u="sng" dirty="0" smtClean="0">
                <a:latin typeface="Constantia" pitchFamily="18" charset="0"/>
              </a:rPr>
              <a:t>Rule 6 of the Service Tax Rules</a:t>
            </a:r>
          </a:p>
          <a:p>
            <a:pPr>
              <a:defRPr/>
            </a:pPr>
            <a:r>
              <a:rPr lang="en-US" sz="2400" b="1" dirty="0" smtClean="0">
                <a:latin typeface="Constantia" pitchFamily="18" charset="0"/>
              </a:rPr>
              <a:t> </a:t>
            </a:r>
            <a:r>
              <a:rPr lang="en-IN" b="1" dirty="0" smtClean="0"/>
              <a:t>6. Payment of service tax.  </a:t>
            </a:r>
            <a:r>
              <a:rPr lang="en-IN" dirty="0" smtClean="0"/>
              <a:t>The service tax shall be paid to the credit of the Central Government,</a:t>
            </a:r>
          </a:p>
          <a:p>
            <a:pPr marL="342900" indent="-342900">
              <a:buFontTx/>
              <a:buAutoNum type="romanLcParenBoth"/>
              <a:defRPr/>
            </a:pPr>
            <a:r>
              <a:rPr lang="en-US" dirty="0" smtClean="0"/>
              <a:t>by the 6</a:t>
            </a:r>
            <a:r>
              <a:rPr lang="en-US" baseline="30000" dirty="0" smtClean="0"/>
              <a:t>th</a:t>
            </a:r>
            <a:r>
              <a:rPr lang="en-US" dirty="0" smtClean="0"/>
              <a:t> day of the month, if the duty is deposited electronically</a:t>
            </a:r>
          </a:p>
          <a:p>
            <a:pPr marL="342900" indent="-342900">
              <a:defRPr/>
            </a:pPr>
            <a:r>
              <a:rPr lang="en-US" dirty="0" smtClean="0"/>
              <a:t>       through internet banking; and</a:t>
            </a:r>
          </a:p>
          <a:p>
            <a:pPr marL="342900" indent="-342900">
              <a:defRPr/>
            </a:pPr>
            <a:r>
              <a:rPr lang="en-US" dirty="0" smtClean="0"/>
              <a:t>(ii) by the 5</a:t>
            </a:r>
            <a:r>
              <a:rPr lang="en-US" baseline="30000" dirty="0" smtClean="0"/>
              <a:t>th</a:t>
            </a:r>
            <a:r>
              <a:rPr lang="en-US" dirty="0" smtClean="0"/>
              <a:t> day of the month, in any other case,</a:t>
            </a:r>
          </a:p>
          <a:p>
            <a:pPr marL="342900" indent="-342900">
              <a:defRPr/>
            </a:pPr>
            <a:endParaRPr lang="en-US" dirty="0" smtClean="0"/>
          </a:p>
          <a:p>
            <a:pPr marL="342900" indent="-342900">
              <a:defRPr/>
            </a:pPr>
            <a:r>
              <a:rPr lang="en-US" dirty="0" smtClean="0"/>
              <a:t>Immediately following the </a:t>
            </a:r>
            <a:r>
              <a:rPr lang="en-US" dirty="0" err="1" smtClean="0"/>
              <a:t>calender</a:t>
            </a:r>
            <a:r>
              <a:rPr lang="en-US" dirty="0" smtClean="0"/>
              <a:t> month in which </a:t>
            </a:r>
            <a:r>
              <a:rPr lang="en-US" b="1" u="sng" dirty="0" smtClean="0"/>
              <a:t>the service is deemed to be provided as per the rule framed in this regard. </a:t>
            </a:r>
          </a:p>
          <a:p>
            <a:pPr marL="342900" indent="-342900">
              <a:defRPr/>
            </a:pPr>
            <a:endParaRPr lang="en-US" b="1" dirty="0" smtClean="0"/>
          </a:p>
          <a:p>
            <a:pPr marL="342900" indent="-342900" algn="ctr">
              <a:defRPr/>
            </a:pPr>
            <a:r>
              <a:rPr lang="en-US" sz="2400" b="1" u="sng" dirty="0" smtClean="0">
                <a:latin typeface="Constantia" pitchFamily="18" charset="0"/>
              </a:rPr>
              <a:t>Rule 2(e) of the Point of Taxation Rules</a:t>
            </a:r>
          </a:p>
          <a:p>
            <a:pPr marL="342900" indent="-342900" algn="ctr">
              <a:defRPr/>
            </a:pPr>
            <a:endParaRPr lang="en-US" sz="2400" dirty="0" smtClean="0">
              <a:latin typeface="Constantia" pitchFamily="18" charset="0"/>
            </a:endParaRPr>
          </a:p>
          <a:p>
            <a:pPr marL="342900" indent="-342900" algn="ctr">
              <a:defRPr/>
            </a:pPr>
            <a:r>
              <a:rPr lang="en-US" dirty="0" smtClean="0">
                <a:latin typeface="Constantia" pitchFamily="18" charset="0"/>
              </a:rPr>
              <a:t>“Point of taxation means the point in time when a service shall be deemed to have been provided”</a:t>
            </a:r>
          </a:p>
          <a:p>
            <a:pPr marL="342900" indent="-342900">
              <a:defRPr/>
            </a:pPr>
            <a:endParaRPr lang="en-US" b="1" u="sng" dirty="0" smtClean="0"/>
          </a:p>
          <a:p>
            <a:pPr marL="342900" indent="-342900" algn="ctr">
              <a:defRPr/>
            </a:pPr>
            <a:endParaRPr lang="en-IN" u="sng" dirty="0">
              <a:latin typeface="Constantia"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685800"/>
            <a:ext cx="7620000" cy="5262979"/>
          </a:xfrm>
          <a:prstGeom prst="rect">
            <a:avLst/>
          </a:prstGeom>
        </p:spPr>
        <p:txBody>
          <a:bodyPr wrap="square">
            <a:spAutoFit/>
          </a:bodyPr>
          <a:lstStyle/>
          <a:p>
            <a:pPr algn="ctr">
              <a:defRPr/>
            </a:pPr>
            <a:r>
              <a:rPr lang="en-US" sz="2400" b="1" u="sng" dirty="0" smtClean="0">
                <a:latin typeface="Constantia" pitchFamily="18" charset="0"/>
              </a:rPr>
              <a:t>Rule 3 of the Point of Taxation Rules</a:t>
            </a:r>
          </a:p>
          <a:p>
            <a:pPr>
              <a:defRPr/>
            </a:pPr>
            <a:r>
              <a:rPr lang="en-US" sz="2400" b="1" dirty="0" smtClean="0">
                <a:latin typeface="Constantia" pitchFamily="18" charset="0"/>
              </a:rPr>
              <a:t> </a:t>
            </a:r>
            <a:r>
              <a:rPr lang="en-IN" b="1" dirty="0" smtClean="0"/>
              <a:t>3. Determination of point of taxation.</a:t>
            </a:r>
            <a:r>
              <a:rPr lang="en-IN" dirty="0" smtClean="0"/>
              <a:t>- For the purposes of these rules, unless otherwise provided, 'point of taxation' shall be,-</a:t>
            </a:r>
          </a:p>
          <a:p>
            <a:pPr>
              <a:defRPr/>
            </a:pPr>
            <a:endParaRPr lang="en-IN" dirty="0" smtClean="0"/>
          </a:p>
          <a:p>
            <a:pPr>
              <a:defRPr/>
            </a:pPr>
            <a:r>
              <a:rPr lang="en-IN" dirty="0" smtClean="0"/>
              <a:t>(a) the time when the invoice for the service provided or to be provided is issued:</a:t>
            </a:r>
          </a:p>
          <a:p>
            <a:pPr>
              <a:defRPr/>
            </a:pPr>
            <a:r>
              <a:rPr lang="en-IN" dirty="0" smtClean="0"/>
              <a:t>Provided that where the invoice is not issued within </a:t>
            </a:r>
            <a:r>
              <a:rPr lang="en-IN" b="1" dirty="0" smtClean="0"/>
              <a:t>thirty</a:t>
            </a:r>
            <a:r>
              <a:rPr lang="en-IN" b="1" dirty="0" smtClean="0"/>
              <a:t> </a:t>
            </a:r>
            <a:r>
              <a:rPr lang="en-IN" b="1" dirty="0" smtClean="0"/>
              <a:t>days </a:t>
            </a:r>
            <a:r>
              <a:rPr lang="en-IN" dirty="0" smtClean="0"/>
              <a:t>of the completion of the provision of the service, the point of taxation shall be date of such completion.</a:t>
            </a:r>
          </a:p>
          <a:p>
            <a:pPr>
              <a:defRPr/>
            </a:pPr>
            <a:endParaRPr lang="en-IN" dirty="0" smtClean="0"/>
          </a:p>
          <a:p>
            <a:pPr>
              <a:defRPr/>
            </a:pPr>
            <a:r>
              <a:rPr lang="en-IN" dirty="0" smtClean="0"/>
              <a:t>(b) in a case, where the person providing the service, receives a payment before the time specified in clause (a), the time, when he receives such payment, to the extent of such payment.</a:t>
            </a:r>
          </a:p>
          <a:p>
            <a:pPr>
              <a:defRPr/>
            </a:pPr>
            <a:endParaRPr lang="en-IN" dirty="0" smtClean="0"/>
          </a:p>
          <a:p>
            <a:pPr>
              <a:defRPr/>
            </a:pPr>
            <a:r>
              <a:rPr lang="en-IN" dirty="0" smtClean="0"/>
              <a:t>Explanation.- For the purpose of this rule, wherever any advance by whatever name known, is received by the service provider towards the provision of taxable service, the point of taxation shall be the date of receipt of each such advance.”.</a:t>
            </a:r>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0" y="533400"/>
            <a:ext cx="7772400" cy="1569660"/>
          </a:xfrm>
          <a:prstGeom prst="rect">
            <a:avLst/>
          </a:prstGeom>
        </p:spPr>
        <p:txBody>
          <a:bodyPr wrap="square">
            <a:spAutoFit/>
          </a:bodyPr>
          <a:lstStyle/>
          <a:p>
            <a:r>
              <a:rPr lang="en-US" sz="3200" b="1" dirty="0" smtClean="0">
                <a:latin typeface="Constantia" pitchFamily="18" charset="0"/>
              </a:rPr>
              <a:t>Provision of Service or Issue of Invoice or Receipt of Payment – whichever is earlier – Is the point of taxation.  </a:t>
            </a:r>
            <a:endParaRPr lang="en-US" sz="3200" dirty="0">
              <a:latin typeface="Constantia" pitchFamily="18" charset="0"/>
            </a:endParaRPr>
          </a:p>
        </p:txBody>
      </p:sp>
      <p:graphicFrame>
        <p:nvGraphicFramePr>
          <p:cNvPr id="5" name="Table 4"/>
          <p:cNvGraphicFramePr>
            <a:graphicFrameLocks noGrp="1"/>
          </p:cNvGraphicFramePr>
          <p:nvPr/>
        </p:nvGraphicFramePr>
        <p:xfrm>
          <a:off x="762000" y="2514600"/>
          <a:ext cx="7239001" cy="3581398"/>
        </p:xfrm>
        <a:graphic>
          <a:graphicData uri="http://schemas.openxmlformats.org/drawingml/2006/table">
            <a:tbl>
              <a:tblPr/>
              <a:tblGrid>
                <a:gridCol w="538891"/>
                <a:gridCol w="1877505"/>
                <a:gridCol w="1930765"/>
                <a:gridCol w="1445920"/>
                <a:gridCol w="1445920"/>
              </a:tblGrid>
              <a:tr h="1366865">
                <a:tc>
                  <a:txBody>
                    <a:bodyPr/>
                    <a:lstStyle/>
                    <a:p>
                      <a:pPr algn="just">
                        <a:lnSpc>
                          <a:spcPct val="115000"/>
                        </a:lnSpc>
                        <a:spcAft>
                          <a:spcPts val="0"/>
                        </a:spcAft>
                      </a:pPr>
                      <a:r>
                        <a:rPr lang="en-IN" sz="1400" b="1" dirty="0" err="1">
                          <a:latin typeface="Calibri"/>
                          <a:ea typeface="Calibri"/>
                          <a:cs typeface="Times New Roman"/>
                        </a:rPr>
                        <a:t>S.No</a:t>
                      </a:r>
                      <a:r>
                        <a:rPr lang="en-IN" sz="1400" b="1" dirty="0">
                          <a:latin typeface="Calibri"/>
                          <a:ea typeface="Calibri"/>
                          <a:cs typeface="Times New Roman"/>
                        </a:rPr>
                        <a:t>.</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b="1" dirty="0">
                          <a:latin typeface="Calibri"/>
                          <a:ea typeface="Calibri"/>
                          <a:cs typeface="Times New Roman"/>
                        </a:rPr>
                        <a:t>Date on which service was provided</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b="1" dirty="0">
                          <a:latin typeface="Calibri"/>
                          <a:ea typeface="Calibri"/>
                          <a:cs typeface="Times New Roman"/>
                        </a:rPr>
                        <a:t>Date on which invoice was issued</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b="1" dirty="0">
                          <a:latin typeface="Calibri"/>
                          <a:ea typeface="Calibri"/>
                          <a:cs typeface="Times New Roman"/>
                        </a:rPr>
                        <a:t>Date on which payment was received</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b="1">
                          <a:latin typeface="Calibri"/>
                          <a:ea typeface="Calibri"/>
                          <a:cs typeface="Times New Roman"/>
                        </a:rPr>
                        <a:t>Point of Taxation </a:t>
                      </a:r>
                      <a:endParaRPr lang="en-IN"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7458">
                <a:tc>
                  <a:txBody>
                    <a:bodyPr/>
                    <a:lstStyle/>
                    <a:p>
                      <a:pPr algn="just">
                        <a:lnSpc>
                          <a:spcPct val="115000"/>
                        </a:lnSpc>
                        <a:spcAft>
                          <a:spcPts val="0"/>
                        </a:spcAft>
                      </a:pPr>
                      <a:r>
                        <a:rPr lang="en-IN" sz="1400">
                          <a:latin typeface="Calibri"/>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a:latin typeface="Calibri"/>
                          <a:ea typeface="Calibri"/>
                          <a:cs typeface="Times New Roman"/>
                        </a:rPr>
                        <a:t>10</a:t>
                      </a:r>
                      <a:r>
                        <a:rPr lang="en-IN" sz="1400" baseline="30000">
                          <a:latin typeface="Calibri"/>
                          <a:ea typeface="Calibri"/>
                          <a:cs typeface="Times New Roman"/>
                        </a:rPr>
                        <a:t>th</a:t>
                      </a:r>
                      <a:r>
                        <a:rPr lang="en-IN" sz="1400">
                          <a:latin typeface="Calibri"/>
                          <a:ea typeface="Calibri"/>
                          <a:cs typeface="Times New Roman"/>
                        </a:rPr>
                        <a:t> July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15</a:t>
                      </a:r>
                      <a:r>
                        <a:rPr lang="en-IN" sz="1400" baseline="30000" dirty="0">
                          <a:latin typeface="Calibri"/>
                          <a:ea typeface="Calibri"/>
                          <a:cs typeface="Times New Roman"/>
                        </a:rPr>
                        <a:t>th</a:t>
                      </a:r>
                      <a:r>
                        <a:rPr lang="en-IN" sz="1400" dirty="0">
                          <a:latin typeface="Calibri"/>
                          <a:ea typeface="Calibri"/>
                          <a:cs typeface="Times New Roman"/>
                        </a:rPr>
                        <a:t> July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15</a:t>
                      </a:r>
                      <a:r>
                        <a:rPr lang="en-IN" sz="1400" baseline="30000" dirty="0">
                          <a:latin typeface="Calibri"/>
                          <a:ea typeface="Calibri"/>
                          <a:cs typeface="Times New Roman"/>
                        </a:rPr>
                        <a:t>th</a:t>
                      </a:r>
                      <a:r>
                        <a:rPr lang="en-IN" sz="1400" dirty="0">
                          <a:latin typeface="Calibri"/>
                          <a:ea typeface="Calibri"/>
                          <a:cs typeface="Times New Roman"/>
                        </a:rPr>
                        <a:t> August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smtClean="0">
                          <a:latin typeface="Calibri"/>
                          <a:ea typeface="Calibri"/>
                          <a:cs typeface="Times New Roman"/>
                        </a:rPr>
                        <a:t>15</a:t>
                      </a:r>
                      <a:r>
                        <a:rPr lang="en-IN" sz="1400" baseline="30000" dirty="0" smtClean="0">
                          <a:latin typeface="Calibri"/>
                          <a:ea typeface="Calibri"/>
                          <a:cs typeface="Times New Roman"/>
                        </a:rPr>
                        <a:t>th</a:t>
                      </a:r>
                      <a:r>
                        <a:rPr lang="en-IN" sz="1400" dirty="0" smtClean="0">
                          <a:latin typeface="Calibri"/>
                          <a:ea typeface="Calibri"/>
                          <a:cs typeface="Times New Roman"/>
                        </a:rPr>
                        <a:t> </a:t>
                      </a:r>
                      <a:r>
                        <a:rPr lang="en-IN" sz="1400" dirty="0">
                          <a:latin typeface="Calibri"/>
                          <a:ea typeface="Calibri"/>
                          <a:cs typeface="Times New Roman"/>
                        </a:rPr>
                        <a:t>July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2159">
                <a:tc>
                  <a:txBody>
                    <a:bodyPr/>
                    <a:lstStyle/>
                    <a:p>
                      <a:pPr algn="just">
                        <a:lnSpc>
                          <a:spcPct val="115000"/>
                        </a:lnSpc>
                        <a:spcAft>
                          <a:spcPts val="0"/>
                        </a:spcAft>
                      </a:pPr>
                      <a:r>
                        <a:rPr lang="en-IN" sz="1400">
                          <a:latin typeface="Calibri"/>
                          <a:ea typeface="Calibri"/>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a:latin typeface="Calibri"/>
                          <a:ea typeface="Calibri"/>
                          <a:cs typeface="Times New Roman"/>
                        </a:rPr>
                        <a:t>10</a:t>
                      </a:r>
                      <a:r>
                        <a:rPr lang="en-IN" sz="1400" baseline="30000">
                          <a:latin typeface="Calibri"/>
                          <a:ea typeface="Calibri"/>
                          <a:cs typeface="Times New Roman"/>
                        </a:rPr>
                        <a:t>th</a:t>
                      </a:r>
                      <a:r>
                        <a:rPr lang="en-IN" sz="1400">
                          <a:latin typeface="Calibri"/>
                          <a:ea typeface="Calibri"/>
                          <a:cs typeface="Times New Roman"/>
                        </a:rPr>
                        <a:t> July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15</a:t>
                      </a:r>
                      <a:r>
                        <a:rPr lang="en-IN" sz="1400" baseline="30000" dirty="0">
                          <a:latin typeface="Calibri"/>
                          <a:ea typeface="Calibri"/>
                          <a:cs typeface="Times New Roman"/>
                        </a:rPr>
                        <a:t>th</a:t>
                      </a:r>
                      <a:r>
                        <a:rPr lang="en-IN" sz="1400" dirty="0">
                          <a:latin typeface="Calibri"/>
                          <a:ea typeface="Calibri"/>
                          <a:cs typeface="Times New Roman"/>
                        </a:rPr>
                        <a:t> August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15</a:t>
                      </a:r>
                      <a:r>
                        <a:rPr lang="en-IN" sz="1400" baseline="30000" dirty="0">
                          <a:latin typeface="Calibri"/>
                          <a:ea typeface="Calibri"/>
                          <a:cs typeface="Times New Roman"/>
                        </a:rPr>
                        <a:t>th</a:t>
                      </a:r>
                      <a:r>
                        <a:rPr lang="en-IN" sz="1400" dirty="0">
                          <a:latin typeface="Calibri"/>
                          <a:ea typeface="Calibri"/>
                          <a:cs typeface="Times New Roman"/>
                        </a:rPr>
                        <a:t> September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10</a:t>
                      </a:r>
                      <a:r>
                        <a:rPr lang="en-IN" sz="1400" baseline="30000" dirty="0">
                          <a:latin typeface="Calibri"/>
                          <a:ea typeface="Calibri"/>
                          <a:cs typeface="Times New Roman"/>
                        </a:rPr>
                        <a:t>th</a:t>
                      </a:r>
                      <a:r>
                        <a:rPr lang="en-IN" sz="1400" dirty="0">
                          <a:latin typeface="Calibri"/>
                          <a:ea typeface="Calibri"/>
                          <a:cs typeface="Times New Roman"/>
                        </a:rPr>
                        <a:t> July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7458">
                <a:tc>
                  <a:txBody>
                    <a:bodyPr/>
                    <a:lstStyle/>
                    <a:p>
                      <a:pPr algn="just">
                        <a:lnSpc>
                          <a:spcPct val="115000"/>
                        </a:lnSpc>
                        <a:spcAft>
                          <a:spcPts val="0"/>
                        </a:spcAft>
                      </a:pPr>
                      <a:r>
                        <a:rPr lang="en-IN" sz="1400">
                          <a:latin typeface="Calibri"/>
                          <a:ea typeface="Calibri"/>
                          <a:cs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10</a:t>
                      </a:r>
                      <a:r>
                        <a:rPr lang="en-IN" sz="1400" baseline="30000" dirty="0">
                          <a:latin typeface="Calibri"/>
                          <a:ea typeface="Calibri"/>
                          <a:cs typeface="Times New Roman"/>
                        </a:rPr>
                        <a:t>th</a:t>
                      </a:r>
                      <a:r>
                        <a:rPr lang="en-IN" sz="1400" dirty="0">
                          <a:latin typeface="Calibri"/>
                          <a:ea typeface="Calibri"/>
                          <a:cs typeface="Times New Roman"/>
                        </a:rPr>
                        <a:t> </a:t>
                      </a:r>
                      <a:r>
                        <a:rPr lang="en-IN" sz="1400" dirty="0" smtClean="0">
                          <a:latin typeface="Calibri"/>
                          <a:ea typeface="Calibri"/>
                          <a:cs typeface="Times New Roman"/>
                        </a:rPr>
                        <a:t>August </a:t>
                      </a:r>
                      <a:r>
                        <a:rPr lang="en-IN" sz="1400" dirty="0">
                          <a:latin typeface="Calibri"/>
                          <a:ea typeface="Calibri"/>
                          <a:cs typeface="Times New Roman"/>
                        </a:rPr>
                        <a:t>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5</a:t>
                      </a:r>
                      <a:r>
                        <a:rPr lang="en-IN" sz="1400" baseline="30000" dirty="0">
                          <a:latin typeface="Calibri"/>
                          <a:ea typeface="Calibri"/>
                          <a:cs typeface="Times New Roman"/>
                        </a:rPr>
                        <a:t>th</a:t>
                      </a:r>
                      <a:r>
                        <a:rPr lang="en-IN" sz="1400" dirty="0">
                          <a:latin typeface="Calibri"/>
                          <a:ea typeface="Calibri"/>
                          <a:cs typeface="Times New Roman"/>
                        </a:rPr>
                        <a:t> </a:t>
                      </a:r>
                      <a:r>
                        <a:rPr lang="en-IN" sz="1400" dirty="0" smtClean="0">
                          <a:latin typeface="Calibri"/>
                          <a:ea typeface="Calibri"/>
                          <a:cs typeface="Times New Roman"/>
                        </a:rPr>
                        <a:t>July </a:t>
                      </a:r>
                      <a:r>
                        <a:rPr lang="en-IN" sz="1400" dirty="0">
                          <a:latin typeface="Calibri"/>
                          <a:ea typeface="Calibri"/>
                          <a:cs typeface="Times New Roman"/>
                        </a:rPr>
                        <a:t>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15</a:t>
                      </a:r>
                      <a:r>
                        <a:rPr lang="en-IN" sz="1400" baseline="30000" dirty="0">
                          <a:latin typeface="Calibri"/>
                          <a:ea typeface="Calibri"/>
                          <a:cs typeface="Times New Roman"/>
                        </a:rPr>
                        <a:t>th</a:t>
                      </a:r>
                      <a:r>
                        <a:rPr lang="en-IN" sz="1400" dirty="0">
                          <a:latin typeface="Calibri"/>
                          <a:ea typeface="Calibri"/>
                          <a:cs typeface="Times New Roman"/>
                        </a:rPr>
                        <a:t> August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5</a:t>
                      </a:r>
                      <a:r>
                        <a:rPr lang="en-IN" sz="1400" baseline="30000" dirty="0">
                          <a:latin typeface="Calibri"/>
                          <a:ea typeface="Calibri"/>
                          <a:cs typeface="Times New Roman"/>
                        </a:rPr>
                        <a:t>th</a:t>
                      </a:r>
                      <a:r>
                        <a:rPr lang="en-IN" sz="1400" dirty="0">
                          <a:latin typeface="Calibri"/>
                          <a:ea typeface="Calibri"/>
                          <a:cs typeface="Times New Roman"/>
                        </a:rPr>
                        <a:t> </a:t>
                      </a:r>
                      <a:r>
                        <a:rPr lang="en-IN" sz="1400" dirty="0" smtClean="0">
                          <a:latin typeface="Calibri"/>
                          <a:ea typeface="Calibri"/>
                          <a:cs typeface="Times New Roman"/>
                        </a:rPr>
                        <a:t>July2011</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7458">
                <a:tc>
                  <a:txBody>
                    <a:bodyPr/>
                    <a:lstStyle/>
                    <a:p>
                      <a:pPr algn="just">
                        <a:lnSpc>
                          <a:spcPct val="115000"/>
                        </a:lnSpc>
                        <a:spcAft>
                          <a:spcPts val="0"/>
                        </a:spcAft>
                      </a:pPr>
                      <a:r>
                        <a:rPr lang="en-IN" sz="1400">
                          <a:latin typeface="Calibri"/>
                          <a:ea typeface="Calibri"/>
                          <a:cs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10</a:t>
                      </a:r>
                      <a:r>
                        <a:rPr lang="en-IN" sz="1400" baseline="30000" dirty="0">
                          <a:latin typeface="Calibri"/>
                          <a:ea typeface="Calibri"/>
                          <a:cs typeface="Times New Roman"/>
                        </a:rPr>
                        <a:t>th</a:t>
                      </a:r>
                      <a:r>
                        <a:rPr lang="en-IN" sz="1400" dirty="0">
                          <a:latin typeface="Calibri"/>
                          <a:ea typeface="Calibri"/>
                          <a:cs typeface="Times New Roman"/>
                        </a:rPr>
                        <a:t> </a:t>
                      </a:r>
                      <a:r>
                        <a:rPr lang="en-IN" sz="1400" dirty="0" smtClean="0">
                          <a:latin typeface="Calibri"/>
                          <a:ea typeface="Calibri"/>
                          <a:cs typeface="Times New Roman"/>
                        </a:rPr>
                        <a:t>September </a:t>
                      </a:r>
                      <a:r>
                        <a:rPr lang="en-IN" sz="1400" dirty="0">
                          <a:latin typeface="Calibri"/>
                          <a:ea typeface="Calibri"/>
                          <a:cs typeface="Times New Roman"/>
                        </a:rPr>
                        <a:t>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5</a:t>
                      </a:r>
                      <a:r>
                        <a:rPr lang="en-IN" sz="1400" baseline="30000" dirty="0">
                          <a:latin typeface="Calibri"/>
                          <a:ea typeface="Calibri"/>
                          <a:cs typeface="Times New Roman"/>
                        </a:rPr>
                        <a:t>th</a:t>
                      </a:r>
                      <a:r>
                        <a:rPr lang="en-IN" sz="1400" dirty="0">
                          <a:latin typeface="Calibri"/>
                          <a:ea typeface="Calibri"/>
                          <a:cs typeface="Times New Roman"/>
                        </a:rPr>
                        <a:t> </a:t>
                      </a:r>
                      <a:r>
                        <a:rPr lang="en-IN" sz="1400" dirty="0" smtClean="0">
                          <a:latin typeface="Calibri"/>
                          <a:ea typeface="Calibri"/>
                          <a:cs typeface="Times New Roman"/>
                        </a:rPr>
                        <a:t>September</a:t>
                      </a:r>
                      <a:r>
                        <a:rPr lang="en-IN" sz="1400" baseline="0" dirty="0" smtClean="0">
                          <a:latin typeface="Calibri"/>
                          <a:ea typeface="Calibri"/>
                          <a:cs typeface="Times New Roman"/>
                        </a:rPr>
                        <a:t> </a:t>
                      </a:r>
                      <a:r>
                        <a:rPr lang="en-IN" sz="1400" dirty="0" smtClean="0">
                          <a:latin typeface="Calibri"/>
                          <a:ea typeface="Calibri"/>
                          <a:cs typeface="Times New Roman"/>
                        </a:rPr>
                        <a:t>2011</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5</a:t>
                      </a:r>
                      <a:r>
                        <a:rPr lang="en-IN" sz="1400" baseline="30000" dirty="0">
                          <a:latin typeface="Calibri"/>
                          <a:ea typeface="Calibri"/>
                          <a:cs typeface="Times New Roman"/>
                        </a:rPr>
                        <a:t>th</a:t>
                      </a:r>
                      <a:r>
                        <a:rPr lang="en-IN" sz="1400" dirty="0">
                          <a:latin typeface="Calibri"/>
                          <a:ea typeface="Calibri"/>
                          <a:cs typeface="Times New Roman"/>
                        </a:rPr>
                        <a:t> </a:t>
                      </a:r>
                      <a:r>
                        <a:rPr lang="en-IN" sz="1400" dirty="0" smtClean="0">
                          <a:latin typeface="Calibri"/>
                          <a:ea typeface="Calibri"/>
                          <a:cs typeface="Times New Roman"/>
                        </a:rPr>
                        <a:t>August</a:t>
                      </a:r>
                      <a:r>
                        <a:rPr lang="en-IN" sz="1400" baseline="0" dirty="0" smtClean="0">
                          <a:latin typeface="Calibri"/>
                          <a:ea typeface="Calibri"/>
                          <a:cs typeface="Times New Roman"/>
                        </a:rPr>
                        <a:t> </a:t>
                      </a:r>
                      <a:r>
                        <a:rPr lang="en-IN" sz="1400" dirty="0" smtClean="0">
                          <a:latin typeface="Calibri"/>
                          <a:ea typeface="Calibri"/>
                          <a:cs typeface="Times New Roman"/>
                        </a:rPr>
                        <a:t>2011</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5</a:t>
                      </a:r>
                      <a:r>
                        <a:rPr lang="en-IN" sz="1400" baseline="30000" dirty="0">
                          <a:latin typeface="Calibri"/>
                          <a:ea typeface="Calibri"/>
                          <a:cs typeface="Times New Roman"/>
                        </a:rPr>
                        <a:t>th</a:t>
                      </a:r>
                      <a:r>
                        <a:rPr lang="en-IN" sz="1400" dirty="0">
                          <a:latin typeface="Calibri"/>
                          <a:ea typeface="Calibri"/>
                          <a:cs typeface="Times New Roman"/>
                        </a:rPr>
                        <a:t> </a:t>
                      </a:r>
                      <a:r>
                        <a:rPr lang="en-IN" sz="1400" dirty="0" smtClean="0">
                          <a:latin typeface="Calibri"/>
                          <a:ea typeface="Calibri"/>
                          <a:cs typeface="Times New Roman"/>
                        </a:rPr>
                        <a:t>August</a:t>
                      </a:r>
                      <a:r>
                        <a:rPr lang="en-IN" sz="1400" baseline="0" dirty="0" smtClean="0">
                          <a:latin typeface="Calibri"/>
                          <a:ea typeface="Calibri"/>
                          <a:cs typeface="Times New Roman"/>
                        </a:rPr>
                        <a:t> </a:t>
                      </a:r>
                      <a:r>
                        <a:rPr lang="en-IN" sz="1400" dirty="0" smtClean="0">
                          <a:latin typeface="Calibri"/>
                          <a:ea typeface="Calibri"/>
                          <a:cs typeface="Times New Roman"/>
                        </a:rPr>
                        <a:t>2011</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7315200" cy="523220"/>
          </a:xfrm>
          <a:prstGeom prst="rect">
            <a:avLst/>
          </a:prstGeom>
        </p:spPr>
        <p:txBody>
          <a:bodyPr wrap="square">
            <a:spAutoFit/>
          </a:bodyPr>
          <a:lstStyle/>
          <a:p>
            <a:pPr algn="ctr" fontAlgn="auto">
              <a:spcAft>
                <a:spcPts val="0"/>
              </a:spcAft>
              <a:defRPr/>
            </a:pPr>
            <a:r>
              <a:rPr lang="en-US" sz="2800" b="1" dirty="0" smtClean="0"/>
              <a:t>CONTINUOUS SUPPLY OF SERVICE</a:t>
            </a:r>
            <a:endParaRPr lang="en-IN" sz="2800" b="1" dirty="0"/>
          </a:p>
        </p:txBody>
      </p:sp>
      <p:sp>
        <p:nvSpPr>
          <p:cNvPr id="3" name="Rectangle 2"/>
          <p:cNvSpPr/>
          <p:nvPr/>
        </p:nvSpPr>
        <p:spPr>
          <a:xfrm>
            <a:off x="990600" y="1447800"/>
            <a:ext cx="7086600" cy="5078313"/>
          </a:xfrm>
          <a:prstGeom prst="rect">
            <a:avLst/>
          </a:prstGeom>
        </p:spPr>
        <p:txBody>
          <a:bodyPr wrap="square">
            <a:spAutoFit/>
          </a:bodyPr>
          <a:lstStyle/>
          <a:p>
            <a:pPr algn="just">
              <a:buFont typeface="Wingdings" pitchFamily="2" charset="2"/>
              <a:buChar char="Ø"/>
              <a:defRPr/>
            </a:pPr>
            <a:r>
              <a:rPr lang="en-US" dirty="0" smtClean="0">
                <a:latin typeface="Constantia" pitchFamily="18" charset="0"/>
              </a:rPr>
              <a:t> </a:t>
            </a:r>
            <a:r>
              <a:rPr lang="en-IN" dirty="0" smtClean="0"/>
              <a:t>“continuous supply of service” means any service which is provided, or to be provided continuously, under a contract, for a period exceeding three months &amp; services specifically notified, viz., commercial or industrial construction, construction of complex, telecommunication, internet telecommunication &amp; works contract.</a:t>
            </a:r>
          </a:p>
          <a:p>
            <a:pPr>
              <a:buFont typeface="Wingdings" pitchFamily="2" charset="2"/>
              <a:buChar char="Ø"/>
              <a:defRPr/>
            </a:pPr>
            <a:endParaRPr lang="en-IN" dirty="0" smtClean="0">
              <a:latin typeface="Constantia" pitchFamily="18" charset="0"/>
            </a:endParaRPr>
          </a:p>
          <a:p>
            <a:pPr algn="just">
              <a:buFont typeface="Wingdings" pitchFamily="2" charset="2"/>
              <a:buChar char="Ø"/>
              <a:defRPr/>
            </a:pPr>
            <a:r>
              <a:rPr lang="en-US" dirty="0" smtClean="0"/>
              <a:t> </a:t>
            </a:r>
            <a:r>
              <a:rPr lang="en-IN" dirty="0" smtClean="0"/>
              <a:t>Explanation 1.– For the purpose of this rule, where the provision of the whole or part of the service is determined periodically on the completion of an event in terms of a contract, which requires the service receiver to make any payment to service provider, the date of completion of each such event as specified in the contract shall be deemed to be the date of completion of provision of service.</a:t>
            </a:r>
          </a:p>
          <a:p>
            <a:pPr algn="just">
              <a:buFont typeface="Wingdings" pitchFamily="2" charset="2"/>
              <a:buChar char="Ø"/>
              <a:defRPr/>
            </a:pPr>
            <a:endParaRPr lang="en-US" dirty="0" smtClean="0"/>
          </a:p>
          <a:p>
            <a:pPr algn="just">
              <a:buFont typeface="Wingdings" pitchFamily="2" charset="2"/>
              <a:buChar char="Ø"/>
              <a:defRPr/>
            </a:pPr>
            <a:r>
              <a:rPr lang="en-US" dirty="0" smtClean="0"/>
              <a:t> Circular No. 144/13/2011 Dt. 18.07.2011. </a:t>
            </a:r>
            <a:endParaRPr lang="en-IN" dirty="0" smtClean="0"/>
          </a:p>
          <a:p>
            <a:pPr>
              <a:defRPr/>
            </a:pPr>
            <a:endParaRPr lang="en-US" dirty="0" smtClean="0">
              <a:latin typeface="Constantia" pitchFamily="18" charset="0"/>
            </a:endParaRPr>
          </a:p>
          <a:p>
            <a:pPr>
              <a:defRPr/>
            </a:pPr>
            <a:r>
              <a:rPr lang="en-US" dirty="0" smtClean="0">
                <a:latin typeface="Constantia" pitchFamily="18" charset="0"/>
              </a:rPr>
              <a:t>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838200"/>
            <a:ext cx="7467600" cy="523220"/>
          </a:xfrm>
          <a:prstGeom prst="rect">
            <a:avLst/>
          </a:prstGeom>
        </p:spPr>
        <p:txBody>
          <a:bodyPr wrap="square">
            <a:spAutoFit/>
          </a:bodyPr>
          <a:lstStyle/>
          <a:p>
            <a:pPr algn="ctr" eaLnBrk="0" hangingPunct="0">
              <a:defRPr/>
            </a:pPr>
            <a:r>
              <a:rPr lang="en-US" sz="2800" b="1" dirty="0" smtClean="0">
                <a:ea typeface="Calibri" pitchFamily="34" charset="0"/>
                <a:cs typeface="Arial" pitchFamily="34" charset="0"/>
              </a:rPr>
              <a:t>Service provided before change of rate</a:t>
            </a:r>
            <a:endParaRPr lang="en-US" sz="2800" dirty="0">
              <a:cs typeface="Arial" pitchFamily="34" charset="0"/>
            </a:endParaRPr>
          </a:p>
        </p:txBody>
      </p:sp>
      <p:graphicFrame>
        <p:nvGraphicFramePr>
          <p:cNvPr id="3" name="Table 2"/>
          <p:cNvGraphicFramePr>
            <a:graphicFrameLocks noGrp="1"/>
          </p:cNvGraphicFramePr>
          <p:nvPr/>
        </p:nvGraphicFramePr>
        <p:xfrm>
          <a:off x="914400" y="1828800"/>
          <a:ext cx="7010400" cy="3505200"/>
        </p:xfrm>
        <a:graphic>
          <a:graphicData uri="http://schemas.openxmlformats.org/drawingml/2006/table">
            <a:tbl>
              <a:tblPr/>
              <a:tblGrid>
                <a:gridCol w="2336294"/>
                <a:gridCol w="2337053"/>
                <a:gridCol w="2337053"/>
              </a:tblGrid>
              <a:tr h="292100">
                <a:tc>
                  <a:txBody>
                    <a:bodyPr/>
                    <a:lstStyle/>
                    <a:p>
                      <a:pPr algn="ctr">
                        <a:lnSpc>
                          <a:spcPct val="115000"/>
                        </a:lnSpc>
                        <a:spcAft>
                          <a:spcPts val="0"/>
                        </a:spcAft>
                      </a:pPr>
                      <a:r>
                        <a:rPr lang="en-IN" sz="1600" b="1" dirty="0">
                          <a:latin typeface="+mn-lt"/>
                          <a:ea typeface="Calibri"/>
                          <a:cs typeface="Times New Roman"/>
                        </a:rPr>
                        <a:t>Issue of Invoice</a:t>
                      </a:r>
                      <a:endParaRPr lang="en-IN" sz="1600" dirty="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b="1" dirty="0">
                          <a:latin typeface="+mn-lt"/>
                          <a:ea typeface="Calibri"/>
                          <a:cs typeface="Times New Roman"/>
                        </a:rPr>
                        <a:t>Receipt of Payment</a:t>
                      </a:r>
                      <a:endParaRPr lang="en-IN" sz="1600" dirty="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b="1">
                          <a:latin typeface="+mn-lt"/>
                          <a:ea typeface="Calibri"/>
                          <a:cs typeface="Times New Roman"/>
                        </a:rPr>
                        <a:t>POT</a:t>
                      </a:r>
                      <a:endParaRPr lang="en-IN" sz="160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60500">
                <a:tc>
                  <a:txBody>
                    <a:bodyPr/>
                    <a:lstStyle/>
                    <a:p>
                      <a:pPr algn="ctr">
                        <a:lnSpc>
                          <a:spcPct val="115000"/>
                        </a:lnSpc>
                        <a:spcAft>
                          <a:spcPts val="0"/>
                        </a:spcAft>
                      </a:pPr>
                      <a:r>
                        <a:rPr lang="en-IN" sz="1600" dirty="0">
                          <a:latin typeface="+mn-lt"/>
                          <a:ea typeface="Calibri"/>
                          <a:cs typeface="Times New Roman"/>
                        </a:rPr>
                        <a:t>After change of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dirty="0">
                          <a:latin typeface="+mn-lt"/>
                          <a:ea typeface="Calibri"/>
                          <a:cs typeface="Times New Roman"/>
                        </a:rPr>
                        <a:t>After Change of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a:latin typeface="+mn-lt"/>
                          <a:ea typeface="Calibri"/>
                          <a:cs typeface="Times New Roman"/>
                        </a:rPr>
                        <a:t>Date of Invoice or Date of payment, whichever is earlier – New Rate will apply</a:t>
                      </a:r>
                    </a:p>
                    <a:p>
                      <a:pPr algn="ctr">
                        <a:lnSpc>
                          <a:spcPct val="115000"/>
                        </a:lnSpc>
                        <a:spcAft>
                          <a:spcPts val="0"/>
                        </a:spcAft>
                      </a:pPr>
                      <a:r>
                        <a:rPr lang="en-IN" sz="1600">
                          <a:latin typeface="+mn-lt"/>
                          <a:ea typeface="Calibri"/>
                          <a:cs typeface="Times New Roman"/>
                        </a:rPr>
                        <a:t>Rule 4 (a) (i)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6300">
                <a:tc>
                  <a:txBody>
                    <a:bodyPr/>
                    <a:lstStyle/>
                    <a:p>
                      <a:pPr algn="ctr">
                        <a:lnSpc>
                          <a:spcPct val="115000"/>
                        </a:lnSpc>
                        <a:spcAft>
                          <a:spcPts val="0"/>
                        </a:spcAft>
                      </a:pPr>
                      <a:r>
                        <a:rPr lang="en-IN" sz="1600" dirty="0">
                          <a:latin typeface="+mn-lt"/>
                          <a:ea typeface="Calibri"/>
                          <a:cs typeface="Times New Roman"/>
                        </a:rPr>
                        <a:t>Before change of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dirty="0">
                          <a:latin typeface="+mn-lt"/>
                          <a:ea typeface="Calibri"/>
                          <a:cs typeface="Times New Roman"/>
                        </a:rPr>
                        <a:t>After Change of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dirty="0">
                          <a:latin typeface="+mn-lt"/>
                          <a:ea typeface="Calibri"/>
                          <a:cs typeface="Times New Roman"/>
                        </a:rPr>
                        <a:t>Date of Invoice – Old Rate will apply</a:t>
                      </a:r>
                    </a:p>
                    <a:p>
                      <a:pPr algn="ctr">
                        <a:lnSpc>
                          <a:spcPct val="115000"/>
                        </a:lnSpc>
                        <a:spcAft>
                          <a:spcPts val="0"/>
                        </a:spcAft>
                      </a:pPr>
                      <a:r>
                        <a:rPr lang="en-IN" sz="1600" dirty="0">
                          <a:latin typeface="+mn-lt"/>
                          <a:ea typeface="Calibri"/>
                          <a:cs typeface="Times New Roman"/>
                        </a:rPr>
                        <a:t>Rule 4 (a) (ii)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6300">
                <a:tc>
                  <a:txBody>
                    <a:bodyPr/>
                    <a:lstStyle/>
                    <a:p>
                      <a:pPr algn="ctr">
                        <a:lnSpc>
                          <a:spcPct val="115000"/>
                        </a:lnSpc>
                        <a:spcAft>
                          <a:spcPts val="0"/>
                        </a:spcAft>
                      </a:pPr>
                      <a:r>
                        <a:rPr lang="en-IN" sz="1600" dirty="0">
                          <a:latin typeface="+mn-lt"/>
                          <a:ea typeface="Calibri"/>
                          <a:cs typeface="Times New Roman"/>
                        </a:rPr>
                        <a:t>After Change of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dirty="0">
                          <a:latin typeface="+mn-lt"/>
                          <a:ea typeface="Calibri"/>
                          <a:cs typeface="Times New Roman"/>
                        </a:rPr>
                        <a:t>Before Change of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dirty="0">
                          <a:latin typeface="+mn-lt"/>
                          <a:ea typeface="Calibri"/>
                          <a:cs typeface="Times New Roman"/>
                        </a:rPr>
                        <a:t>Date of payment – Old Rate will apply</a:t>
                      </a:r>
                    </a:p>
                    <a:p>
                      <a:pPr algn="ctr">
                        <a:lnSpc>
                          <a:spcPct val="115000"/>
                        </a:lnSpc>
                        <a:spcAft>
                          <a:spcPts val="0"/>
                        </a:spcAft>
                      </a:pPr>
                      <a:r>
                        <a:rPr lang="en-IN" sz="1600" dirty="0">
                          <a:latin typeface="+mn-lt"/>
                          <a:ea typeface="Calibri"/>
                          <a:cs typeface="Times New Roman"/>
                        </a:rPr>
                        <a:t>Rule 4 (a) (iii)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762000"/>
            <a:ext cx="7696200" cy="1261884"/>
          </a:xfrm>
          <a:prstGeom prst="rect">
            <a:avLst/>
          </a:prstGeom>
        </p:spPr>
        <p:txBody>
          <a:bodyPr wrap="square">
            <a:spAutoFit/>
          </a:bodyPr>
          <a:lstStyle/>
          <a:p>
            <a:r>
              <a:rPr lang="en-US" sz="2400" b="1" dirty="0" smtClean="0">
                <a:latin typeface="Constantia" pitchFamily="18" charset="0"/>
              </a:rPr>
              <a:t>Applicability of change of rate – Service provided </a:t>
            </a:r>
          </a:p>
          <a:p>
            <a:r>
              <a:rPr lang="en-US" sz="2400" b="1" dirty="0" smtClean="0">
                <a:latin typeface="Constantia" pitchFamily="18" charset="0"/>
              </a:rPr>
              <a:t> before change of rate.  </a:t>
            </a:r>
            <a:endParaRPr lang="en-US" sz="2400" dirty="0" smtClean="0">
              <a:latin typeface="Constantia" pitchFamily="18" charset="0"/>
            </a:endParaRPr>
          </a:p>
          <a:p>
            <a:r>
              <a:rPr lang="en-US" sz="1400" b="1" dirty="0" smtClean="0">
                <a:latin typeface="Constantia" pitchFamily="18" charset="0"/>
              </a:rPr>
              <a:t>(Assuming the service provider has opted for POT from 1</a:t>
            </a:r>
            <a:r>
              <a:rPr lang="en-US" sz="1400" b="1" baseline="30000" dirty="0" smtClean="0">
                <a:latin typeface="Constantia" pitchFamily="18" charset="0"/>
              </a:rPr>
              <a:t>st</a:t>
            </a:r>
            <a:r>
              <a:rPr lang="en-US" sz="1400" b="1" dirty="0" smtClean="0">
                <a:latin typeface="Constantia" pitchFamily="18" charset="0"/>
              </a:rPr>
              <a:t> April 2011 and </a:t>
            </a:r>
          </a:p>
          <a:p>
            <a:r>
              <a:rPr lang="en-US" sz="1400" b="1" dirty="0" smtClean="0">
                <a:latin typeface="Constantia" pitchFamily="18" charset="0"/>
              </a:rPr>
              <a:t>the rate of  tax changed on 1</a:t>
            </a:r>
            <a:r>
              <a:rPr lang="en-US" sz="1400" b="1" baseline="30000" dirty="0" smtClean="0">
                <a:latin typeface="Constantia" pitchFamily="18" charset="0"/>
              </a:rPr>
              <a:t>st</a:t>
            </a:r>
            <a:r>
              <a:rPr lang="en-US" sz="1400" b="1" dirty="0" smtClean="0">
                <a:latin typeface="Constantia" pitchFamily="18" charset="0"/>
              </a:rPr>
              <a:t> July 2011)</a:t>
            </a:r>
            <a:endParaRPr lang="en-US" sz="1400" b="1" dirty="0">
              <a:latin typeface="Constantia" pitchFamily="18" charset="0"/>
            </a:endParaRPr>
          </a:p>
        </p:txBody>
      </p:sp>
      <p:graphicFrame>
        <p:nvGraphicFramePr>
          <p:cNvPr id="3" name="Table 2"/>
          <p:cNvGraphicFramePr>
            <a:graphicFrameLocks noGrp="1"/>
          </p:cNvGraphicFramePr>
          <p:nvPr/>
        </p:nvGraphicFramePr>
        <p:xfrm>
          <a:off x="685800" y="2438400"/>
          <a:ext cx="7086600" cy="3352800"/>
        </p:xfrm>
        <a:graphic>
          <a:graphicData uri="http://schemas.openxmlformats.org/drawingml/2006/table">
            <a:tbl>
              <a:tblPr/>
              <a:tblGrid>
                <a:gridCol w="1771266"/>
                <a:gridCol w="1771266"/>
                <a:gridCol w="1772034"/>
                <a:gridCol w="1772034"/>
              </a:tblGrid>
              <a:tr h="670560">
                <a:tc>
                  <a:txBody>
                    <a:bodyPr/>
                    <a:lstStyle/>
                    <a:p>
                      <a:pPr algn="just">
                        <a:lnSpc>
                          <a:spcPct val="115000"/>
                        </a:lnSpc>
                        <a:spcAft>
                          <a:spcPts val="0"/>
                        </a:spcAft>
                      </a:pPr>
                      <a:r>
                        <a:rPr lang="en-IN" sz="1400" b="1" dirty="0">
                          <a:latin typeface="Calibri"/>
                          <a:ea typeface="Calibri"/>
                          <a:cs typeface="Times New Roman"/>
                        </a:rPr>
                        <a:t>Date of provision of service</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b="1" dirty="0">
                          <a:latin typeface="Calibri"/>
                          <a:ea typeface="Calibri"/>
                          <a:cs typeface="Times New Roman"/>
                        </a:rPr>
                        <a:t>Date of Invoice</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b="1">
                          <a:latin typeface="Calibri"/>
                          <a:ea typeface="Calibri"/>
                          <a:cs typeface="Times New Roman"/>
                        </a:rPr>
                        <a:t>Date of receipt of payment</a:t>
                      </a:r>
                      <a:endParaRPr lang="en-IN"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b="1">
                          <a:latin typeface="Calibri"/>
                          <a:ea typeface="Calibri"/>
                          <a:cs typeface="Times New Roman"/>
                        </a:rPr>
                        <a:t>Point of taxation and applicable rate.</a:t>
                      </a:r>
                      <a:endParaRPr lang="en-IN"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0560">
                <a:tc>
                  <a:txBody>
                    <a:bodyPr/>
                    <a:lstStyle/>
                    <a:p>
                      <a:pPr algn="just">
                        <a:lnSpc>
                          <a:spcPct val="115000"/>
                        </a:lnSpc>
                        <a:spcAft>
                          <a:spcPts val="0"/>
                        </a:spcAft>
                      </a:pPr>
                      <a:r>
                        <a:rPr lang="en-IN" sz="1400">
                          <a:latin typeface="Calibri"/>
                          <a:ea typeface="Calibri"/>
                          <a:cs typeface="Times New Roman"/>
                        </a:rPr>
                        <a:t>June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a:t>
                      </a:r>
                      <a:r>
                        <a:rPr lang="en-IN" sz="1400" baseline="30000" dirty="0">
                          <a:latin typeface="Calibri"/>
                          <a:ea typeface="Calibri"/>
                          <a:cs typeface="Times New Roman"/>
                        </a:rPr>
                        <a:t>st</a:t>
                      </a:r>
                      <a:r>
                        <a:rPr lang="en-IN" sz="1400" dirty="0">
                          <a:latin typeface="Calibri"/>
                          <a:ea typeface="Calibri"/>
                          <a:cs typeface="Times New Roman"/>
                        </a:rPr>
                        <a:t> July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a:t>
                      </a:r>
                      <a:r>
                        <a:rPr lang="en-IN" sz="1400" baseline="30000" dirty="0">
                          <a:latin typeface="Calibri"/>
                          <a:ea typeface="Calibri"/>
                          <a:cs typeface="Times New Roman"/>
                        </a:rPr>
                        <a:t>st</a:t>
                      </a:r>
                      <a:r>
                        <a:rPr lang="en-IN" sz="1400" dirty="0">
                          <a:latin typeface="Calibri"/>
                          <a:ea typeface="Calibri"/>
                          <a:cs typeface="Times New Roman"/>
                        </a:rPr>
                        <a:t> August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a:latin typeface="Calibri"/>
                          <a:ea typeface="Calibri"/>
                          <a:cs typeface="Times New Roman"/>
                        </a:rPr>
                        <a:t>1</a:t>
                      </a:r>
                      <a:r>
                        <a:rPr lang="en-IN" sz="1400" baseline="30000">
                          <a:latin typeface="Calibri"/>
                          <a:ea typeface="Calibri"/>
                          <a:cs typeface="Times New Roman"/>
                        </a:rPr>
                        <a:t>st</a:t>
                      </a:r>
                      <a:r>
                        <a:rPr lang="en-IN" sz="1400">
                          <a:latin typeface="Calibri"/>
                          <a:ea typeface="Calibri"/>
                          <a:cs typeface="Times New Roman"/>
                        </a:rPr>
                        <a:t> July 2011 – New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0560">
                <a:tc>
                  <a:txBody>
                    <a:bodyPr/>
                    <a:lstStyle/>
                    <a:p>
                      <a:pPr algn="just">
                        <a:lnSpc>
                          <a:spcPct val="115000"/>
                        </a:lnSpc>
                        <a:spcAft>
                          <a:spcPts val="0"/>
                        </a:spcAft>
                      </a:pPr>
                      <a:r>
                        <a:rPr lang="en-IN" sz="1400" dirty="0">
                          <a:latin typeface="Calibri"/>
                          <a:ea typeface="Calibri"/>
                          <a:cs typeface="Times New Roman"/>
                        </a:rPr>
                        <a:t>June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a:t>
                      </a:r>
                      <a:r>
                        <a:rPr lang="en-IN" sz="1400" baseline="30000" dirty="0">
                          <a:latin typeface="Calibri"/>
                          <a:ea typeface="Calibri"/>
                          <a:cs typeface="Times New Roman"/>
                        </a:rPr>
                        <a:t>st</a:t>
                      </a:r>
                      <a:r>
                        <a:rPr lang="en-IN" sz="1400" dirty="0">
                          <a:latin typeface="Calibri"/>
                          <a:ea typeface="Calibri"/>
                          <a:cs typeface="Times New Roman"/>
                        </a:rPr>
                        <a:t> August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a:t>
                      </a:r>
                      <a:r>
                        <a:rPr lang="en-IN" sz="1400" baseline="30000" dirty="0">
                          <a:latin typeface="Calibri"/>
                          <a:ea typeface="Calibri"/>
                          <a:cs typeface="Times New Roman"/>
                        </a:rPr>
                        <a:t>st</a:t>
                      </a:r>
                      <a:r>
                        <a:rPr lang="en-IN" sz="1400" dirty="0">
                          <a:latin typeface="Calibri"/>
                          <a:ea typeface="Calibri"/>
                          <a:cs typeface="Times New Roman"/>
                        </a:rPr>
                        <a:t> July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a:t>
                      </a:r>
                      <a:r>
                        <a:rPr lang="en-IN" sz="1400" baseline="30000" dirty="0">
                          <a:latin typeface="Calibri"/>
                          <a:ea typeface="Calibri"/>
                          <a:cs typeface="Times New Roman"/>
                        </a:rPr>
                        <a:t>st</a:t>
                      </a:r>
                      <a:r>
                        <a:rPr lang="en-IN" sz="1400" dirty="0">
                          <a:latin typeface="Calibri"/>
                          <a:ea typeface="Calibri"/>
                          <a:cs typeface="Times New Roman"/>
                        </a:rPr>
                        <a:t> July 2011 – New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0560">
                <a:tc>
                  <a:txBody>
                    <a:bodyPr/>
                    <a:lstStyle/>
                    <a:p>
                      <a:pPr algn="just">
                        <a:lnSpc>
                          <a:spcPct val="115000"/>
                        </a:lnSpc>
                        <a:spcAft>
                          <a:spcPts val="0"/>
                        </a:spcAft>
                      </a:pPr>
                      <a:r>
                        <a:rPr lang="en-IN" sz="1400">
                          <a:latin typeface="Calibri"/>
                          <a:ea typeface="Calibri"/>
                          <a:cs typeface="Times New Roman"/>
                        </a:rPr>
                        <a:t>June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a:latin typeface="Calibri"/>
                          <a:ea typeface="Calibri"/>
                          <a:cs typeface="Times New Roman"/>
                        </a:rPr>
                        <a:t>30</a:t>
                      </a:r>
                      <a:r>
                        <a:rPr lang="en-IN" sz="1400" baseline="30000">
                          <a:latin typeface="Calibri"/>
                          <a:ea typeface="Calibri"/>
                          <a:cs typeface="Times New Roman"/>
                        </a:rPr>
                        <a:t>th</a:t>
                      </a:r>
                      <a:r>
                        <a:rPr lang="en-IN" sz="1400">
                          <a:latin typeface="Calibri"/>
                          <a:ea typeface="Calibri"/>
                          <a:cs typeface="Times New Roman"/>
                        </a:rPr>
                        <a:t> June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15</a:t>
                      </a:r>
                      <a:r>
                        <a:rPr lang="en-IN" sz="1400" baseline="30000" dirty="0">
                          <a:latin typeface="Calibri"/>
                          <a:ea typeface="Calibri"/>
                          <a:cs typeface="Times New Roman"/>
                        </a:rPr>
                        <a:t>th</a:t>
                      </a:r>
                      <a:r>
                        <a:rPr lang="en-IN" sz="1400" dirty="0">
                          <a:latin typeface="Calibri"/>
                          <a:ea typeface="Calibri"/>
                          <a:cs typeface="Times New Roman"/>
                        </a:rPr>
                        <a:t> July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30</a:t>
                      </a:r>
                      <a:r>
                        <a:rPr lang="en-IN" sz="1400" baseline="30000" dirty="0">
                          <a:latin typeface="Calibri"/>
                          <a:ea typeface="Calibri"/>
                          <a:cs typeface="Times New Roman"/>
                        </a:rPr>
                        <a:t>th</a:t>
                      </a:r>
                      <a:r>
                        <a:rPr lang="en-IN" sz="1400" dirty="0">
                          <a:latin typeface="Calibri"/>
                          <a:ea typeface="Calibri"/>
                          <a:cs typeface="Times New Roman"/>
                        </a:rPr>
                        <a:t> June 2011 – Old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0560">
                <a:tc>
                  <a:txBody>
                    <a:bodyPr/>
                    <a:lstStyle/>
                    <a:p>
                      <a:pPr algn="just">
                        <a:lnSpc>
                          <a:spcPct val="115000"/>
                        </a:lnSpc>
                        <a:spcAft>
                          <a:spcPts val="0"/>
                        </a:spcAft>
                      </a:pPr>
                      <a:r>
                        <a:rPr lang="en-IN" sz="1400">
                          <a:latin typeface="Calibri"/>
                          <a:ea typeface="Calibri"/>
                          <a:cs typeface="Times New Roman"/>
                        </a:rPr>
                        <a:t>June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15</a:t>
                      </a:r>
                      <a:r>
                        <a:rPr lang="en-IN" sz="1400" baseline="30000" dirty="0">
                          <a:latin typeface="Calibri"/>
                          <a:ea typeface="Calibri"/>
                          <a:cs typeface="Times New Roman"/>
                        </a:rPr>
                        <a:t>th</a:t>
                      </a:r>
                      <a:r>
                        <a:rPr lang="en-IN" sz="1400" dirty="0">
                          <a:latin typeface="Calibri"/>
                          <a:ea typeface="Calibri"/>
                          <a:cs typeface="Times New Roman"/>
                        </a:rPr>
                        <a:t> July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a:latin typeface="Calibri"/>
                          <a:ea typeface="Calibri"/>
                          <a:cs typeface="Times New Roman"/>
                        </a:rPr>
                        <a:t>30</a:t>
                      </a:r>
                      <a:r>
                        <a:rPr lang="en-IN" sz="1400" baseline="30000">
                          <a:latin typeface="Calibri"/>
                          <a:ea typeface="Calibri"/>
                          <a:cs typeface="Times New Roman"/>
                        </a:rPr>
                        <a:t>th</a:t>
                      </a:r>
                      <a:r>
                        <a:rPr lang="en-IN" sz="1400">
                          <a:latin typeface="Calibri"/>
                          <a:ea typeface="Calibri"/>
                          <a:cs typeface="Times New Roman"/>
                        </a:rPr>
                        <a:t> June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30</a:t>
                      </a:r>
                      <a:r>
                        <a:rPr lang="en-IN" sz="1400" baseline="30000" dirty="0">
                          <a:latin typeface="Calibri"/>
                          <a:ea typeface="Calibri"/>
                          <a:cs typeface="Times New Roman"/>
                        </a:rPr>
                        <a:t>th</a:t>
                      </a:r>
                      <a:r>
                        <a:rPr lang="en-IN" sz="1400" dirty="0">
                          <a:latin typeface="Calibri"/>
                          <a:ea typeface="Calibri"/>
                          <a:cs typeface="Times New Roman"/>
                        </a:rPr>
                        <a:t> June 2011 – Old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838200"/>
            <a:ext cx="7239000" cy="800219"/>
          </a:xfrm>
          <a:prstGeom prst="rect">
            <a:avLst/>
          </a:prstGeom>
        </p:spPr>
        <p:txBody>
          <a:bodyPr wrap="square">
            <a:spAutoFit/>
          </a:bodyPr>
          <a:lstStyle/>
          <a:p>
            <a:pPr eaLnBrk="0" hangingPunct="0">
              <a:defRPr/>
            </a:pPr>
            <a:r>
              <a:rPr lang="en-US" sz="2800" b="1" dirty="0" smtClean="0">
                <a:ea typeface="Calibri" pitchFamily="34" charset="0"/>
                <a:cs typeface="Arial" pitchFamily="34" charset="0"/>
              </a:rPr>
              <a:t>Service provided after change of rate</a:t>
            </a:r>
            <a:endParaRPr lang="en-US" sz="2800" dirty="0" smtClean="0">
              <a:cs typeface="Arial" pitchFamily="34" charset="0"/>
            </a:endParaRPr>
          </a:p>
          <a:p>
            <a:pPr eaLnBrk="0" hangingPunct="0">
              <a:defRPr/>
            </a:pPr>
            <a:endParaRPr lang="en-US" dirty="0">
              <a:latin typeface="Arial" pitchFamily="34" charset="0"/>
              <a:cs typeface="Arial" pitchFamily="34" charset="0"/>
            </a:endParaRPr>
          </a:p>
        </p:txBody>
      </p:sp>
      <p:graphicFrame>
        <p:nvGraphicFramePr>
          <p:cNvPr id="3" name="Table 2"/>
          <p:cNvGraphicFramePr>
            <a:graphicFrameLocks noGrp="1"/>
          </p:cNvGraphicFramePr>
          <p:nvPr/>
        </p:nvGraphicFramePr>
        <p:xfrm>
          <a:off x="1066801" y="1905000"/>
          <a:ext cx="6705600" cy="3886200"/>
        </p:xfrm>
        <a:graphic>
          <a:graphicData uri="http://schemas.openxmlformats.org/drawingml/2006/table">
            <a:tbl>
              <a:tblPr/>
              <a:tblGrid>
                <a:gridCol w="2234716"/>
                <a:gridCol w="2235442"/>
                <a:gridCol w="2235442"/>
              </a:tblGrid>
              <a:tr h="485775">
                <a:tc>
                  <a:txBody>
                    <a:bodyPr/>
                    <a:lstStyle/>
                    <a:p>
                      <a:pPr algn="ctr">
                        <a:lnSpc>
                          <a:spcPct val="115000"/>
                        </a:lnSpc>
                        <a:spcAft>
                          <a:spcPts val="0"/>
                        </a:spcAft>
                      </a:pPr>
                      <a:r>
                        <a:rPr lang="en-IN" sz="1600" b="1" dirty="0">
                          <a:latin typeface="+mn-lt"/>
                          <a:ea typeface="Calibri"/>
                          <a:cs typeface="Times New Roman"/>
                        </a:rPr>
                        <a:t>Issue of Invoice</a:t>
                      </a:r>
                      <a:endParaRPr lang="en-IN" sz="1600" dirty="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b="1">
                          <a:latin typeface="+mn-lt"/>
                          <a:ea typeface="Calibri"/>
                          <a:cs typeface="Times New Roman"/>
                        </a:rPr>
                        <a:t>Receipt of Payment</a:t>
                      </a:r>
                      <a:endParaRPr lang="en-IN" sz="160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b="1">
                          <a:latin typeface="+mn-lt"/>
                          <a:ea typeface="Calibri"/>
                          <a:cs typeface="Times New Roman"/>
                        </a:rPr>
                        <a:t>POT</a:t>
                      </a:r>
                      <a:endParaRPr lang="en-IN" sz="160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71550">
                <a:tc>
                  <a:txBody>
                    <a:bodyPr/>
                    <a:lstStyle/>
                    <a:p>
                      <a:pPr algn="ctr">
                        <a:lnSpc>
                          <a:spcPct val="115000"/>
                        </a:lnSpc>
                        <a:spcAft>
                          <a:spcPts val="0"/>
                        </a:spcAft>
                      </a:pPr>
                      <a:r>
                        <a:rPr lang="en-IN" sz="1600" dirty="0">
                          <a:latin typeface="+mn-lt"/>
                          <a:ea typeface="Calibri"/>
                          <a:cs typeface="Times New Roman"/>
                        </a:rPr>
                        <a:t>Before change of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dirty="0">
                          <a:latin typeface="+mn-lt"/>
                          <a:ea typeface="Calibri"/>
                          <a:cs typeface="Times New Roman"/>
                        </a:rPr>
                        <a:t>After Change of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a:latin typeface="+mn-lt"/>
                          <a:ea typeface="Calibri"/>
                          <a:cs typeface="Times New Roman"/>
                        </a:rPr>
                        <a:t>Date of Payment– New Rate will apply</a:t>
                      </a:r>
                    </a:p>
                    <a:p>
                      <a:pPr algn="ctr">
                        <a:lnSpc>
                          <a:spcPct val="115000"/>
                        </a:lnSpc>
                        <a:spcAft>
                          <a:spcPts val="0"/>
                        </a:spcAft>
                      </a:pPr>
                      <a:r>
                        <a:rPr lang="en-IN" sz="1600">
                          <a:latin typeface="+mn-lt"/>
                          <a:ea typeface="Calibri"/>
                          <a:cs typeface="Times New Roman"/>
                        </a:rPr>
                        <a:t>Rule 4 (b) (i)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7325">
                <a:tc>
                  <a:txBody>
                    <a:bodyPr/>
                    <a:lstStyle/>
                    <a:p>
                      <a:pPr algn="ctr">
                        <a:lnSpc>
                          <a:spcPct val="115000"/>
                        </a:lnSpc>
                        <a:spcAft>
                          <a:spcPts val="0"/>
                        </a:spcAft>
                      </a:pPr>
                      <a:r>
                        <a:rPr lang="en-IN" sz="1600" dirty="0">
                          <a:latin typeface="+mn-lt"/>
                          <a:ea typeface="Calibri"/>
                          <a:cs typeface="Times New Roman"/>
                        </a:rPr>
                        <a:t>Before change of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dirty="0">
                          <a:latin typeface="+mn-lt"/>
                          <a:ea typeface="Calibri"/>
                          <a:cs typeface="Times New Roman"/>
                        </a:rPr>
                        <a:t>Before Change of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dirty="0">
                          <a:latin typeface="+mn-lt"/>
                          <a:ea typeface="Calibri"/>
                          <a:cs typeface="Times New Roman"/>
                        </a:rPr>
                        <a:t>Date of Invoice or Date of payment whichever is earlier– Old Rate will apply</a:t>
                      </a:r>
                    </a:p>
                    <a:p>
                      <a:pPr algn="ctr">
                        <a:lnSpc>
                          <a:spcPct val="115000"/>
                        </a:lnSpc>
                        <a:spcAft>
                          <a:spcPts val="0"/>
                        </a:spcAft>
                      </a:pPr>
                      <a:r>
                        <a:rPr lang="en-IN" sz="1600" dirty="0">
                          <a:latin typeface="+mn-lt"/>
                          <a:ea typeface="Calibri"/>
                          <a:cs typeface="Times New Roman"/>
                        </a:rPr>
                        <a:t>Rule 4 (b) (ii)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71550">
                <a:tc>
                  <a:txBody>
                    <a:bodyPr/>
                    <a:lstStyle/>
                    <a:p>
                      <a:pPr algn="ctr">
                        <a:lnSpc>
                          <a:spcPct val="115000"/>
                        </a:lnSpc>
                        <a:spcAft>
                          <a:spcPts val="0"/>
                        </a:spcAft>
                      </a:pPr>
                      <a:r>
                        <a:rPr lang="en-IN" sz="1600" dirty="0">
                          <a:latin typeface="+mn-lt"/>
                          <a:ea typeface="Calibri"/>
                          <a:cs typeface="Times New Roman"/>
                        </a:rPr>
                        <a:t>After Change of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dirty="0">
                          <a:latin typeface="+mn-lt"/>
                          <a:ea typeface="Calibri"/>
                          <a:cs typeface="Times New Roman"/>
                        </a:rPr>
                        <a:t>Before Change of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600" dirty="0">
                          <a:latin typeface="+mn-lt"/>
                          <a:ea typeface="Calibri"/>
                          <a:cs typeface="Times New Roman"/>
                        </a:rPr>
                        <a:t>Date of Invoice – New Rate will apply</a:t>
                      </a:r>
                    </a:p>
                    <a:p>
                      <a:pPr algn="ctr">
                        <a:lnSpc>
                          <a:spcPct val="115000"/>
                        </a:lnSpc>
                        <a:spcAft>
                          <a:spcPts val="0"/>
                        </a:spcAft>
                      </a:pPr>
                      <a:r>
                        <a:rPr lang="en-IN" sz="1600" dirty="0">
                          <a:latin typeface="+mn-lt"/>
                          <a:ea typeface="Calibri"/>
                          <a:cs typeface="Times New Roman"/>
                        </a:rPr>
                        <a:t>Rule 4 (b) (iii)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09600"/>
            <a:ext cx="7467600" cy="1384995"/>
          </a:xfrm>
          <a:prstGeom prst="rect">
            <a:avLst/>
          </a:prstGeom>
        </p:spPr>
        <p:txBody>
          <a:bodyPr wrap="square">
            <a:spAutoFit/>
          </a:bodyPr>
          <a:lstStyle/>
          <a:p>
            <a:r>
              <a:rPr lang="en-US" sz="2400" b="1" dirty="0" smtClean="0">
                <a:latin typeface="Constantia" pitchFamily="18" charset="0"/>
              </a:rPr>
              <a:t>Applicability of change of rate – Service provided </a:t>
            </a:r>
          </a:p>
          <a:p>
            <a:r>
              <a:rPr lang="en-US" sz="2400" b="1" dirty="0" smtClean="0">
                <a:latin typeface="Constantia" pitchFamily="18" charset="0"/>
              </a:rPr>
              <a:t>after change of rate.  </a:t>
            </a:r>
          </a:p>
          <a:p>
            <a:r>
              <a:rPr lang="en-US" b="1" dirty="0" smtClean="0">
                <a:latin typeface="Constantia" pitchFamily="18" charset="0"/>
              </a:rPr>
              <a:t>(Assuming the service provider has opted for POT from 1</a:t>
            </a:r>
            <a:r>
              <a:rPr lang="en-US" b="1" baseline="30000" dirty="0" smtClean="0">
                <a:latin typeface="Constantia" pitchFamily="18" charset="0"/>
              </a:rPr>
              <a:t>st</a:t>
            </a:r>
            <a:r>
              <a:rPr lang="en-US" b="1" dirty="0" smtClean="0">
                <a:latin typeface="Constantia" pitchFamily="18" charset="0"/>
              </a:rPr>
              <a:t> April 2011 </a:t>
            </a:r>
          </a:p>
          <a:p>
            <a:r>
              <a:rPr lang="en-US" b="1" dirty="0" smtClean="0">
                <a:latin typeface="Constantia" pitchFamily="18" charset="0"/>
              </a:rPr>
              <a:t>And the rate of  tax changed on 1</a:t>
            </a:r>
            <a:r>
              <a:rPr lang="en-US" b="1" baseline="30000" dirty="0" smtClean="0">
                <a:latin typeface="Constantia" pitchFamily="18" charset="0"/>
              </a:rPr>
              <a:t>st</a:t>
            </a:r>
            <a:r>
              <a:rPr lang="en-US" b="1" dirty="0" smtClean="0">
                <a:latin typeface="Constantia" pitchFamily="18" charset="0"/>
              </a:rPr>
              <a:t> July 2011)</a:t>
            </a:r>
            <a:endParaRPr lang="en-US" b="1" dirty="0">
              <a:latin typeface="Constantia" pitchFamily="18" charset="0"/>
            </a:endParaRPr>
          </a:p>
        </p:txBody>
      </p:sp>
      <p:graphicFrame>
        <p:nvGraphicFramePr>
          <p:cNvPr id="3" name="Table 2"/>
          <p:cNvGraphicFramePr>
            <a:graphicFrameLocks noGrp="1"/>
          </p:cNvGraphicFramePr>
          <p:nvPr/>
        </p:nvGraphicFramePr>
        <p:xfrm>
          <a:off x="838200" y="2438400"/>
          <a:ext cx="7010399" cy="3429000"/>
        </p:xfrm>
        <a:graphic>
          <a:graphicData uri="http://schemas.openxmlformats.org/drawingml/2006/table">
            <a:tbl>
              <a:tblPr/>
              <a:tblGrid>
                <a:gridCol w="1795978"/>
                <a:gridCol w="1737639"/>
                <a:gridCol w="1738391"/>
                <a:gridCol w="1738391"/>
              </a:tblGrid>
              <a:tr h="685800">
                <a:tc>
                  <a:txBody>
                    <a:bodyPr/>
                    <a:lstStyle/>
                    <a:p>
                      <a:pPr algn="just">
                        <a:lnSpc>
                          <a:spcPct val="115000"/>
                        </a:lnSpc>
                        <a:spcAft>
                          <a:spcPts val="0"/>
                        </a:spcAft>
                      </a:pPr>
                      <a:r>
                        <a:rPr lang="en-IN" sz="1400" b="1" dirty="0">
                          <a:latin typeface="Calibri"/>
                          <a:ea typeface="Calibri"/>
                          <a:cs typeface="Times New Roman"/>
                        </a:rPr>
                        <a:t>Date of provision of service</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b="1" dirty="0">
                          <a:latin typeface="Calibri"/>
                          <a:ea typeface="Calibri"/>
                          <a:cs typeface="Times New Roman"/>
                        </a:rPr>
                        <a:t>Date of Invoice</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b="1">
                          <a:latin typeface="Calibri"/>
                          <a:ea typeface="Calibri"/>
                          <a:cs typeface="Times New Roman"/>
                        </a:rPr>
                        <a:t>Date of receipt of payment</a:t>
                      </a:r>
                      <a:endParaRPr lang="en-IN"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b="1">
                          <a:latin typeface="Calibri"/>
                          <a:ea typeface="Calibri"/>
                          <a:cs typeface="Times New Roman"/>
                        </a:rPr>
                        <a:t>Point of taxation and applicable rate.</a:t>
                      </a:r>
                      <a:endParaRPr lang="en-IN"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algn="just">
                        <a:lnSpc>
                          <a:spcPct val="115000"/>
                        </a:lnSpc>
                        <a:spcAft>
                          <a:spcPts val="0"/>
                        </a:spcAft>
                      </a:pPr>
                      <a:r>
                        <a:rPr lang="en-IN" sz="1400" dirty="0">
                          <a:latin typeface="Calibri"/>
                          <a:ea typeface="Calibri"/>
                          <a:cs typeface="Times New Roman"/>
                        </a:rPr>
                        <a:t>July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30t June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a:t>
                      </a:r>
                      <a:r>
                        <a:rPr lang="en-IN" sz="1400" baseline="30000" dirty="0">
                          <a:latin typeface="Calibri"/>
                          <a:ea typeface="Calibri"/>
                          <a:cs typeface="Times New Roman"/>
                        </a:rPr>
                        <a:t>st</a:t>
                      </a:r>
                      <a:r>
                        <a:rPr lang="en-IN" sz="1400" dirty="0">
                          <a:latin typeface="Calibri"/>
                          <a:ea typeface="Calibri"/>
                          <a:cs typeface="Times New Roman"/>
                        </a:rPr>
                        <a:t> August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a:t>
                      </a:r>
                      <a:r>
                        <a:rPr lang="en-IN" sz="1400" baseline="30000" dirty="0">
                          <a:latin typeface="Calibri"/>
                          <a:ea typeface="Calibri"/>
                          <a:cs typeface="Times New Roman"/>
                        </a:rPr>
                        <a:t>st</a:t>
                      </a:r>
                      <a:r>
                        <a:rPr lang="en-IN" sz="1400" dirty="0">
                          <a:latin typeface="Calibri"/>
                          <a:ea typeface="Calibri"/>
                          <a:cs typeface="Times New Roman"/>
                        </a:rPr>
                        <a:t> August 2011 – New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algn="just">
                        <a:lnSpc>
                          <a:spcPct val="115000"/>
                        </a:lnSpc>
                        <a:spcAft>
                          <a:spcPts val="0"/>
                        </a:spcAft>
                      </a:pPr>
                      <a:r>
                        <a:rPr lang="en-IN" sz="1400">
                          <a:latin typeface="Calibri"/>
                          <a:ea typeface="Calibri"/>
                          <a:cs typeface="Times New Roman"/>
                        </a:rPr>
                        <a:t>July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a:t>
                      </a:r>
                      <a:r>
                        <a:rPr lang="en-IN" sz="1400" baseline="30000" dirty="0">
                          <a:latin typeface="Calibri"/>
                          <a:ea typeface="Calibri"/>
                          <a:cs typeface="Times New Roman"/>
                        </a:rPr>
                        <a:t>st</a:t>
                      </a:r>
                      <a:r>
                        <a:rPr lang="en-IN" sz="1400" dirty="0">
                          <a:latin typeface="Calibri"/>
                          <a:ea typeface="Calibri"/>
                          <a:cs typeface="Times New Roman"/>
                        </a:rPr>
                        <a:t> May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30</a:t>
                      </a:r>
                      <a:r>
                        <a:rPr lang="en-IN" sz="1400" baseline="30000" dirty="0">
                          <a:latin typeface="Calibri"/>
                          <a:ea typeface="Calibri"/>
                          <a:cs typeface="Times New Roman"/>
                        </a:rPr>
                        <a:t>th</a:t>
                      </a:r>
                      <a:r>
                        <a:rPr lang="en-IN" sz="1400" dirty="0">
                          <a:latin typeface="Calibri"/>
                          <a:ea typeface="Calibri"/>
                          <a:cs typeface="Times New Roman"/>
                        </a:rPr>
                        <a:t> June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a:t>
                      </a:r>
                      <a:r>
                        <a:rPr lang="en-IN" sz="1400" baseline="30000" dirty="0">
                          <a:latin typeface="Calibri"/>
                          <a:ea typeface="Calibri"/>
                          <a:cs typeface="Times New Roman"/>
                        </a:rPr>
                        <a:t>st</a:t>
                      </a:r>
                      <a:r>
                        <a:rPr lang="en-IN" sz="1400" dirty="0">
                          <a:latin typeface="Calibri"/>
                          <a:ea typeface="Calibri"/>
                          <a:cs typeface="Times New Roman"/>
                        </a:rPr>
                        <a:t> May 2011 – Old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algn="just">
                        <a:lnSpc>
                          <a:spcPct val="115000"/>
                        </a:lnSpc>
                        <a:spcAft>
                          <a:spcPts val="0"/>
                        </a:spcAft>
                      </a:pPr>
                      <a:r>
                        <a:rPr lang="en-IN" sz="1400">
                          <a:latin typeface="Calibri"/>
                          <a:ea typeface="Calibri"/>
                          <a:cs typeface="Times New Roman"/>
                        </a:rPr>
                        <a:t>July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a:latin typeface="Calibri"/>
                          <a:ea typeface="Calibri"/>
                          <a:cs typeface="Times New Roman"/>
                        </a:rPr>
                        <a:t>30</a:t>
                      </a:r>
                      <a:r>
                        <a:rPr lang="en-IN" sz="1400" baseline="30000">
                          <a:latin typeface="Calibri"/>
                          <a:ea typeface="Calibri"/>
                          <a:cs typeface="Times New Roman"/>
                        </a:rPr>
                        <a:t>th</a:t>
                      </a:r>
                      <a:r>
                        <a:rPr lang="en-IN" sz="1400">
                          <a:latin typeface="Calibri"/>
                          <a:ea typeface="Calibri"/>
                          <a:cs typeface="Times New Roman"/>
                        </a:rPr>
                        <a:t> June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a:t>
                      </a:r>
                      <a:r>
                        <a:rPr lang="en-IN" sz="1400" baseline="30000" dirty="0">
                          <a:latin typeface="Calibri"/>
                          <a:ea typeface="Calibri"/>
                          <a:cs typeface="Times New Roman"/>
                        </a:rPr>
                        <a:t>st</a:t>
                      </a:r>
                      <a:r>
                        <a:rPr lang="en-IN" sz="1400" dirty="0">
                          <a:latin typeface="Calibri"/>
                          <a:ea typeface="Calibri"/>
                          <a:cs typeface="Times New Roman"/>
                        </a:rPr>
                        <a:t> May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a:t>
                      </a:r>
                      <a:r>
                        <a:rPr lang="en-IN" sz="1400" baseline="30000" dirty="0">
                          <a:latin typeface="Calibri"/>
                          <a:ea typeface="Calibri"/>
                          <a:cs typeface="Times New Roman"/>
                        </a:rPr>
                        <a:t>st</a:t>
                      </a:r>
                      <a:r>
                        <a:rPr lang="en-IN" sz="1400" dirty="0">
                          <a:latin typeface="Calibri"/>
                          <a:ea typeface="Calibri"/>
                          <a:cs typeface="Times New Roman"/>
                        </a:rPr>
                        <a:t> May 2011 – Old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algn="just">
                        <a:lnSpc>
                          <a:spcPct val="115000"/>
                        </a:lnSpc>
                        <a:spcAft>
                          <a:spcPts val="0"/>
                        </a:spcAft>
                      </a:pPr>
                      <a:r>
                        <a:rPr lang="en-IN" sz="1400">
                          <a:latin typeface="Calibri"/>
                          <a:ea typeface="Calibri"/>
                          <a:cs typeface="Times New Roman"/>
                        </a:rPr>
                        <a:t>July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a:latin typeface="Calibri"/>
                          <a:ea typeface="Calibri"/>
                          <a:cs typeface="Times New Roman"/>
                        </a:rPr>
                        <a:t>15</a:t>
                      </a:r>
                      <a:r>
                        <a:rPr lang="en-IN" sz="1400" baseline="30000">
                          <a:latin typeface="Calibri"/>
                          <a:ea typeface="Calibri"/>
                          <a:cs typeface="Times New Roman"/>
                        </a:rPr>
                        <a:t>th</a:t>
                      </a:r>
                      <a:r>
                        <a:rPr lang="en-IN" sz="1400">
                          <a:latin typeface="Calibri"/>
                          <a:ea typeface="Calibri"/>
                          <a:cs typeface="Times New Roman"/>
                        </a:rPr>
                        <a:t> July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a:latin typeface="Calibri"/>
                          <a:ea typeface="Calibri"/>
                          <a:cs typeface="Times New Roman"/>
                        </a:rPr>
                        <a:t>30</a:t>
                      </a:r>
                      <a:r>
                        <a:rPr lang="en-IN" sz="1400" baseline="30000">
                          <a:latin typeface="Calibri"/>
                          <a:ea typeface="Calibri"/>
                          <a:cs typeface="Times New Roman"/>
                        </a:rPr>
                        <a:t>th</a:t>
                      </a:r>
                      <a:r>
                        <a:rPr lang="en-IN" sz="1400">
                          <a:latin typeface="Calibri"/>
                          <a:ea typeface="Calibri"/>
                          <a:cs typeface="Times New Roman"/>
                        </a:rPr>
                        <a:t> June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400" dirty="0">
                          <a:latin typeface="Calibri"/>
                          <a:ea typeface="Calibri"/>
                          <a:cs typeface="Times New Roman"/>
                        </a:rPr>
                        <a:t>15</a:t>
                      </a:r>
                      <a:r>
                        <a:rPr lang="en-IN" sz="1400" baseline="30000" dirty="0">
                          <a:latin typeface="Calibri"/>
                          <a:ea typeface="Calibri"/>
                          <a:cs typeface="Times New Roman"/>
                        </a:rPr>
                        <a:t>th</a:t>
                      </a:r>
                      <a:r>
                        <a:rPr lang="en-IN" sz="1400" dirty="0">
                          <a:latin typeface="Calibri"/>
                          <a:ea typeface="Calibri"/>
                          <a:cs typeface="Times New Roman"/>
                        </a:rPr>
                        <a:t> July  2011 – New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42</TotalTime>
  <Words>967</Words>
  <Application>Microsoft Office PowerPoint</Application>
  <PresentationFormat>On-screen Show (4:3)</PresentationFormat>
  <Paragraphs>148</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Oriel</vt:lpstr>
      <vt:lpstr>SERVICE TAX</vt:lpstr>
      <vt:lpstr>Slide 2</vt:lpstr>
      <vt:lpstr>Slide 3</vt:lpstr>
      <vt:lpstr>Slide 4</vt:lpstr>
      <vt:lpstr>Slide 5</vt:lpstr>
      <vt:lpstr>Slide 6</vt:lpstr>
      <vt:lpstr>Slide 7</vt:lpstr>
      <vt:lpstr>Slide 8</vt:lpstr>
      <vt:lpstr>Slide 9</vt:lpstr>
      <vt:lpstr>Slide 10</vt:lpstr>
      <vt:lpstr>Slide 11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TAX</dc:title>
  <dc:creator/>
  <cp:lastModifiedBy>ANIL SONI</cp:lastModifiedBy>
  <cp:revision>9</cp:revision>
  <dcterms:created xsi:type="dcterms:W3CDTF">2006-08-16T00:00:00Z</dcterms:created>
  <dcterms:modified xsi:type="dcterms:W3CDTF">2014-03-01T05:33:14Z</dcterms:modified>
</cp:coreProperties>
</file>